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3928" r:id="rId3"/>
    <p:sldId id="1160" r:id="rId4"/>
    <p:sldId id="1171" r:id="rId5"/>
    <p:sldId id="1228" r:id="rId6"/>
    <p:sldId id="1153" r:id="rId7"/>
    <p:sldId id="3709" r:id="rId8"/>
    <p:sldId id="1170" r:id="rId9"/>
    <p:sldId id="1526" r:id="rId10"/>
    <p:sldId id="1174" r:id="rId11"/>
    <p:sldId id="1168" r:id="rId12"/>
    <p:sldId id="1173" r:id="rId13"/>
    <p:sldId id="1177" r:id="rId14"/>
    <p:sldId id="1525" r:id="rId15"/>
    <p:sldId id="1500" r:id="rId16"/>
    <p:sldId id="3812" r:id="rId17"/>
    <p:sldId id="297" r:id="rId18"/>
    <p:sldId id="1532" r:id="rId19"/>
    <p:sldId id="617" r:id="rId20"/>
    <p:sldId id="3929" r:id="rId21"/>
    <p:sldId id="2293" r:id="rId22"/>
    <p:sldId id="632" r:id="rId23"/>
    <p:sldId id="26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642" autoAdjust="0"/>
    <p:restoredTop sz="96408" autoAdjust="0"/>
  </p:normalViewPr>
  <p:slideViewPr>
    <p:cSldViewPr snapToGrid="0" snapToObjects="1">
      <p:cViewPr varScale="1">
        <p:scale>
          <a:sx n="109" d="100"/>
          <a:sy n="109" d="100"/>
        </p:scale>
        <p:origin x="192" y="632"/>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90" d="100"/>
        <a:sy n="9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7/11/23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C3673-99EB-334B-985C-A4006E00FF51}" type="slidenum">
              <a:rPr lang="en-US" smtClean="0"/>
              <a:t>5</a:t>
            </a:fld>
            <a:endParaRPr lang="en-US"/>
          </a:p>
        </p:txBody>
      </p:sp>
    </p:spTree>
    <p:extLst>
      <p:ext uri="{BB962C8B-B14F-4D97-AF65-F5344CB8AC3E}">
        <p14:creationId xmlns:p14="http://schemas.microsoft.com/office/powerpoint/2010/main" val="273912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F57AE7-A4AC-264E-B45C-C14825BC8D77}" type="slidenum">
              <a:rPr lang="en-US" smtClean="0"/>
              <a:t>22</a:t>
            </a:fld>
            <a:endParaRPr lang="en-US"/>
          </a:p>
        </p:txBody>
      </p:sp>
    </p:spTree>
    <p:extLst>
      <p:ext uri="{BB962C8B-B14F-4D97-AF65-F5344CB8AC3E}">
        <p14:creationId xmlns:p14="http://schemas.microsoft.com/office/powerpoint/2010/main" val="11584841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0519D"/>
                </a:solidFill>
                <a:latin typeface="Arial" charset="0"/>
                <a:ea typeface="Arial" charset="0"/>
                <a:cs typeface="Arial" charset="0"/>
              </a:defRPr>
            </a:lvl1pPr>
          </a:lstStyle>
          <a:p>
            <a:r>
              <a:rPr lang="en-US" dirty="0"/>
              <a:t>Heading</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3543300" y="6362006"/>
            <a:ext cx="20574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319012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a:xfrm>
            <a:off x="3830405" y="6448426"/>
            <a:ext cx="1543050" cy="365125"/>
          </a:xfrm>
        </p:spPr>
        <p:txBody>
          <a:bodyPr/>
          <a:lstStyle>
            <a:lvl1pPr algn="ctr">
              <a:defRPr sz="750"/>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288631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Electron Ion Collider Overview</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79" r:id="rId11"/>
    <p:sldLayoutId id="2147483681" r:id="rId12"/>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s://github.com/sherwberry/SULI2020_CrabCrossingAnimation" TargetMode="Externa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arxiv.org/abs/2103.05419" TargetMode="Externa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 Id="rId4" Type="http://schemas.openxmlformats.org/officeDocument/2006/relationships/hyperlink" Target="https://doi.org/10.1063/1.3215753"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hyperlink" Target="https://doi.org/10.1103/PhysRevLett.84.385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www.nap.edu/login.php?record_id=25171&amp;page=https%3A%2F%2Fwww.nap.edu%2Fdownload%2F2517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hyperlink" Target="https://www.energy.gov/articles/us-department-energy-selects-brookhaven-national-laboratory-host-major-new-nuclear-physic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206" y="1332482"/>
            <a:ext cx="8903054" cy="456989"/>
          </a:xfrm>
        </p:spPr>
        <p:txBody>
          <a:bodyPr/>
          <a:lstStyle/>
          <a:p>
            <a:pPr algn="ctr"/>
            <a:r>
              <a:rPr lang="en-US" sz="2400" b="0" i="1" dirty="0"/>
              <a:t>along with an overview of the status of this DOE project </a:t>
            </a:r>
          </a:p>
        </p:txBody>
      </p:sp>
      <p:sp>
        <p:nvSpPr>
          <p:cNvPr id="5" name="Text Placeholder 4"/>
          <p:cNvSpPr>
            <a:spLocks noGrp="1"/>
          </p:cNvSpPr>
          <p:nvPr>
            <p:ph type="body" sz="quarter" idx="14"/>
          </p:nvPr>
        </p:nvSpPr>
        <p:spPr>
          <a:xfrm>
            <a:off x="5017426" y="5817506"/>
            <a:ext cx="4051834" cy="961836"/>
          </a:xfrm>
        </p:spPr>
        <p:txBody>
          <a:bodyPr>
            <a:normAutofit/>
          </a:bodyPr>
          <a:lstStyle/>
          <a:p>
            <a:r>
              <a:rPr lang="en-US" dirty="0"/>
              <a:t>Douglas W. Higinbotham</a:t>
            </a:r>
          </a:p>
          <a:p>
            <a:r>
              <a:rPr lang="en-US" dirty="0"/>
              <a:t>12 July 2023</a:t>
            </a:r>
          </a:p>
        </p:txBody>
      </p:sp>
      <p:sp>
        <p:nvSpPr>
          <p:cNvPr id="3" name="TextBox 2">
            <a:extLst>
              <a:ext uri="{FF2B5EF4-FFF2-40B4-BE49-F238E27FC236}">
                <a16:creationId xmlns:a16="http://schemas.microsoft.com/office/drawing/2014/main" id="{EC3DA98A-38AD-3403-DED5-187BEC3D3309}"/>
              </a:ext>
            </a:extLst>
          </p:cNvPr>
          <p:cNvSpPr txBox="1"/>
          <p:nvPr/>
        </p:nvSpPr>
        <p:spPr>
          <a:xfrm>
            <a:off x="0" y="283909"/>
            <a:ext cx="9144000" cy="707886"/>
          </a:xfrm>
          <a:prstGeom prst="rect">
            <a:avLst/>
          </a:prstGeom>
          <a:noFill/>
        </p:spPr>
        <p:txBody>
          <a:bodyPr wrap="square" rtlCol="0">
            <a:spAutoFit/>
          </a:bodyPr>
          <a:lstStyle/>
          <a:p>
            <a:pPr algn="ctr"/>
            <a:r>
              <a:rPr lang="en-US" sz="4000" b="1" dirty="0"/>
              <a:t>Technical Challenges of Spin at the EIC</a:t>
            </a:r>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CBBC-4A7C-EF40-A39E-AF322F107261}"/>
              </a:ext>
            </a:extLst>
          </p:cNvPr>
          <p:cNvSpPr>
            <a:spLocks noGrp="1"/>
          </p:cNvSpPr>
          <p:nvPr>
            <p:ph type="title"/>
          </p:nvPr>
        </p:nvSpPr>
        <p:spPr/>
        <p:txBody>
          <a:bodyPr/>
          <a:lstStyle/>
          <a:p>
            <a:r>
              <a:rPr lang="en-US" dirty="0"/>
              <a:t>From RHIC to Electron Ion Collider</a:t>
            </a:r>
          </a:p>
        </p:txBody>
      </p:sp>
      <p:pic>
        <p:nvPicPr>
          <p:cNvPr id="6" name="EIC-ring-animation-compressed.mp4">
            <a:hlinkClick r:id="" action="ppaction://media"/>
            <a:extLst>
              <a:ext uri="{FF2B5EF4-FFF2-40B4-BE49-F238E27FC236}">
                <a16:creationId xmlns:a16="http://schemas.microsoft.com/office/drawing/2014/main" id="{ADCF3FAA-9D89-C748-93BD-32A2B9E905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762965" y="897454"/>
            <a:ext cx="4175125" cy="5381625"/>
          </a:xfrm>
        </p:spPr>
      </p:pic>
      <p:sp>
        <p:nvSpPr>
          <p:cNvPr id="5" name="Slide Number Placeholder 4">
            <a:extLst>
              <a:ext uri="{FF2B5EF4-FFF2-40B4-BE49-F238E27FC236}">
                <a16:creationId xmlns:a16="http://schemas.microsoft.com/office/drawing/2014/main" id="{C24010BB-C8EF-9546-8685-58676CFAA644}"/>
              </a:ext>
            </a:extLst>
          </p:cNvPr>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7" name="RHIC-ring-animation-compressed.mp4">
            <a:hlinkClick r:id="" action="ppaction://media"/>
            <a:extLst>
              <a:ext uri="{FF2B5EF4-FFF2-40B4-BE49-F238E27FC236}">
                <a16:creationId xmlns:a16="http://schemas.microsoft.com/office/drawing/2014/main" id="{F9DDC151-F050-7645-931A-95C9A5DD4A2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08919" y="916286"/>
            <a:ext cx="4181801" cy="5391041"/>
          </a:xfrm>
          <a:prstGeom prst="rect">
            <a:avLst/>
          </a:prstGeom>
        </p:spPr>
      </p:pic>
    </p:spTree>
    <p:extLst>
      <p:ext uri="{BB962C8B-B14F-4D97-AF65-F5344CB8AC3E}">
        <p14:creationId xmlns:p14="http://schemas.microsoft.com/office/powerpoint/2010/main" val="36037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D43A-662E-CB45-821F-4463E09651DA}"/>
              </a:ext>
            </a:extLst>
          </p:cNvPr>
          <p:cNvSpPr>
            <a:spLocks noGrp="1"/>
          </p:cNvSpPr>
          <p:nvPr>
            <p:ph type="title"/>
          </p:nvPr>
        </p:nvSpPr>
        <p:spPr/>
        <p:txBody>
          <a:bodyPr/>
          <a:lstStyle/>
          <a:p>
            <a:r>
              <a:rPr lang="en-US" dirty="0"/>
              <a:t>Visualization of The Colliding Beams</a:t>
            </a:r>
          </a:p>
        </p:txBody>
      </p:sp>
      <p:sp>
        <p:nvSpPr>
          <p:cNvPr id="3" name="Content Placeholder 2">
            <a:extLst>
              <a:ext uri="{FF2B5EF4-FFF2-40B4-BE49-F238E27FC236}">
                <a16:creationId xmlns:a16="http://schemas.microsoft.com/office/drawing/2014/main" id="{CF457ED6-E092-F244-9842-F0A22CAEDDC1}"/>
              </a:ext>
            </a:extLst>
          </p:cNvPr>
          <p:cNvSpPr>
            <a:spLocks noGrp="1"/>
          </p:cNvSpPr>
          <p:nvPr>
            <p:ph idx="1"/>
          </p:nvPr>
        </p:nvSpPr>
        <p:spPr>
          <a:xfrm>
            <a:off x="298759" y="966055"/>
            <a:ext cx="8645076" cy="5381694"/>
          </a:xfrm>
        </p:spPr>
        <p:txBody>
          <a:bodyPr>
            <a:normAutofit/>
          </a:bodyPr>
          <a:lstStyle/>
          <a:p>
            <a:r>
              <a:rPr lang="en-US" dirty="0"/>
              <a:t>DOE SULI summer student Asia Parker (Duquesne University)</a:t>
            </a:r>
          </a:p>
          <a:p>
            <a:r>
              <a:rPr lang="en-US" dirty="0"/>
              <a:t>Showing how crab crossing increases the overlap of the beams</a:t>
            </a:r>
          </a:p>
          <a:p>
            <a:r>
              <a:rPr lang="en-US" dirty="0">
                <a:hlinkClick r:id="rId2"/>
              </a:rPr>
              <a:t>https://github.com/sherwberry/SULI2020_CrabCrossingAnimation</a:t>
            </a:r>
            <a:r>
              <a:rPr lang="en-US" dirty="0"/>
              <a:t>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B3C32A1-F821-E749-8CD0-9A810F72C0DE}"/>
              </a:ext>
            </a:extLst>
          </p:cNvPr>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7" name="Picture 6">
            <a:extLst>
              <a:ext uri="{FF2B5EF4-FFF2-40B4-BE49-F238E27FC236}">
                <a16:creationId xmlns:a16="http://schemas.microsoft.com/office/drawing/2014/main" id="{879BBDBF-0097-ED45-8679-9D523D7AF262}"/>
              </a:ext>
            </a:extLst>
          </p:cNvPr>
          <p:cNvPicPr>
            <a:picLocks noChangeAspect="1"/>
          </p:cNvPicPr>
          <p:nvPr/>
        </p:nvPicPr>
        <p:blipFill>
          <a:blip r:embed="rId3"/>
          <a:stretch>
            <a:fillRect/>
          </a:stretch>
        </p:blipFill>
        <p:spPr>
          <a:xfrm>
            <a:off x="4762965" y="3429000"/>
            <a:ext cx="3927615" cy="2148740"/>
          </a:xfrm>
          <a:prstGeom prst="rect">
            <a:avLst/>
          </a:prstGeom>
        </p:spPr>
      </p:pic>
      <p:pic>
        <p:nvPicPr>
          <p:cNvPr id="9" name="Picture 8">
            <a:extLst>
              <a:ext uri="{FF2B5EF4-FFF2-40B4-BE49-F238E27FC236}">
                <a16:creationId xmlns:a16="http://schemas.microsoft.com/office/drawing/2014/main" id="{F69B2C8D-F666-5941-8E4E-AE717FD3A907}"/>
              </a:ext>
            </a:extLst>
          </p:cNvPr>
          <p:cNvPicPr>
            <a:picLocks noChangeAspect="1"/>
          </p:cNvPicPr>
          <p:nvPr/>
        </p:nvPicPr>
        <p:blipFill>
          <a:blip r:embed="rId4"/>
          <a:stretch>
            <a:fillRect/>
          </a:stretch>
        </p:blipFill>
        <p:spPr>
          <a:xfrm>
            <a:off x="453420" y="3429000"/>
            <a:ext cx="3927615" cy="2148740"/>
          </a:xfrm>
          <a:prstGeom prst="rect">
            <a:avLst/>
          </a:prstGeom>
        </p:spPr>
      </p:pic>
    </p:spTree>
    <p:extLst>
      <p:ext uri="{BB962C8B-B14F-4D97-AF65-F5344CB8AC3E}">
        <p14:creationId xmlns:p14="http://schemas.microsoft.com/office/powerpoint/2010/main" val="4041740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2CDF-189F-C244-A7AC-0300D7403CDB}"/>
              </a:ext>
            </a:extLst>
          </p:cNvPr>
          <p:cNvSpPr>
            <a:spLocks noGrp="1"/>
          </p:cNvSpPr>
          <p:nvPr>
            <p:ph type="title"/>
          </p:nvPr>
        </p:nvSpPr>
        <p:spPr>
          <a:xfrm>
            <a:off x="262697" y="146918"/>
            <a:ext cx="8464378" cy="487490"/>
          </a:xfrm>
        </p:spPr>
        <p:txBody>
          <a:bodyPr/>
          <a:lstStyle/>
          <a:p>
            <a:r>
              <a:rPr lang="en-US" dirty="0"/>
              <a:t>Detector polar angle / pseudo-rapidity coverage</a:t>
            </a:r>
          </a:p>
        </p:txBody>
      </p:sp>
      <p:sp>
        <p:nvSpPr>
          <p:cNvPr id="5" name="Slide Number Placeholder 4">
            <a:extLst>
              <a:ext uri="{FF2B5EF4-FFF2-40B4-BE49-F238E27FC236}">
                <a16:creationId xmlns:a16="http://schemas.microsoft.com/office/drawing/2014/main" id="{49EF2265-67FD-6243-9255-4BDD03AFACC1}"/>
              </a:ext>
            </a:extLst>
          </p:cNvPr>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7" name="Picture 6">
            <a:extLst>
              <a:ext uri="{FF2B5EF4-FFF2-40B4-BE49-F238E27FC236}">
                <a16:creationId xmlns:a16="http://schemas.microsoft.com/office/drawing/2014/main" id="{66B8099C-3277-4E40-B50D-E3E2E3C3EACE}"/>
              </a:ext>
            </a:extLst>
          </p:cNvPr>
          <p:cNvPicPr>
            <a:picLocks noChangeAspect="1"/>
          </p:cNvPicPr>
          <p:nvPr/>
        </p:nvPicPr>
        <p:blipFill>
          <a:blip r:embed="rId2"/>
          <a:stretch>
            <a:fillRect/>
          </a:stretch>
        </p:blipFill>
        <p:spPr>
          <a:xfrm>
            <a:off x="0" y="734785"/>
            <a:ext cx="9144000" cy="5388429"/>
          </a:xfrm>
          <a:prstGeom prst="rect">
            <a:avLst/>
          </a:prstGeom>
        </p:spPr>
      </p:pic>
      <p:pic>
        <p:nvPicPr>
          <p:cNvPr id="9" name="Picture 8">
            <a:extLst>
              <a:ext uri="{FF2B5EF4-FFF2-40B4-BE49-F238E27FC236}">
                <a16:creationId xmlns:a16="http://schemas.microsoft.com/office/drawing/2014/main" id="{D5503007-B4C6-C247-ACBA-77B9A95F530F}"/>
              </a:ext>
            </a:extLst>
          </p:cNvPr>
          <p:cNvPicPr>
            <a:picLocks noChangeAspect="1"/>
          </p:cNvPicPr>
          <p:nvPr/>
        </p:nvPicPr>
        <p:blipFill>
          <a:blip r:embed="rId3"/>
          <a:stretch>
            <a:fillRect/>
          </a:stretch>
        </p:blipFill>
        <p:spPr>
          <a:xfrm>
            <a:off x="6542341" y="836930"/>
            <a:ext cx="2601659" cy="950306"/>
          </a:xfrm>
          <a:prstGeom prst="rect">
            <a:avLst/>
          </a:prstGeom>
        </p:spPr>
      </p:pic>
    </p:spTree>
    <p:extLst>
      <p:ext uri="{BB962C8B-B14F-4D97-AF65-F5344CB8AC3E}">
        <p14:creationId xmlns:p14="http://schemas.microsoft.com/office/powerpoint/2010/main" val="3326184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DDC0-1DDB-1C4D-B3C1-85CAAFB82179}"/>
              </a:ext>
            </a:extLst>
          </p:cNvPr>
          <p:cNvSpPr>
            <a:spLocks noGrp="1"/>
          </p:cNvSpPr>
          <p:nvPr>
            <p:ph type="title"/>
          </p:nvPr>
        </p:nvSpPr>
        <p:spPr/>
        <p:txBody>
          <a:bodyPr>
            <a:normAutofit/>
          </a:bodyPr>
          <a:lstStyle/>
          <a:p>
            <a:r>
              <a:rPr lang="en-US" dirty="0"/>
              <a:t>Current Layout (July 2023) of </a:t>
            </a:r>
            <a:r>
              <a:rPr lang="en-US" dirty="0" err="1"/>
              <a:t>ePIC</a:t>
            </a:r>
            <a:r>
              <a:rPr lang="en-US" dirty="0"/>
              <a:t> Detector System</a:t>
            </a:r>
          </a:p>
        </p:txBody>
      </p:sp>
      <p:sp>
        <p:nvSpPr>
          <p:cNvPr id="5" name="Slide Number Placeholder 4">
            <a:extLst>
              <a:ext uri="{FF2B5EF4-FFF2-40B4-BE49-F238E27FC236}">
                <a16:creationId xmlns:a16="http://schemas.microsoft.com/office/drawing/2014/main" id="{EDC809A5-0328-3B4D-B3FE-E17A1919B651}"/>
              </a:ext>
            </a:extLst>
          </p:cNvPr>
          <p:cNvSpPr>
            <a:spLocks noGrp="1"/>
          </p:cNvSpPr>
          <p:nvPr>
            <p:ph type="sldNum" sz="quarter" idx="12"/>
          </p:nvPr>
        </p:nvSpPr>
        <p:spPr/>
        <p:txBody>
          <a:bodyPr/>
          <a:lstStyle/>
          <a:p>
            <a:fld id="{07E1C93C-5050-FC42-8F10-D22D4F119D13}" type="slidenum">
              <a:rPr lang="en-US" smtClean="0"/>
              <a:pPr/>
              <a:t>13</a:t>
            </a:fld>
            <a:endParaRPr lang="en-US" dirty="0"/>
          </a:p>
        </p:txBody>
      </p:sp>
      <p:grpSp>
        <p:nvGrpSpPr>
          <p:cNvPr id="10" name="Group 9">
            <a:extLst>
              <a:ext uri="{FF2B5EF4-FFF2-40B4-BE49-F238E27FC236}">
                <a16:creationId xmlns:a16="http://schemas.microsoft.com/office/drawing/2014/main" id="{9EB73A46-6E13-05D7-7B99-A50E4151BD76}"/>
              </a:ext>
            </a:extLst>
          </p:cNvPr>
          <p:cNvGrpSpPr/>
          <p:nvPr/>
        </p:nvGrpSpPr>
        <p:grpSpPr>
          <a:xfrm>
            <a:off x="1421917" y="917896"/>
            <a:ext cx="6676654" cy="5101355"/>
            <a:chOff x="1179871" y="837214"/>
            <a:chExt cx="6676654" cy="5101355"/>
          </a:xfrm>
        </p:grpSpPr>
        <p:pic>
          <p:nvPicPr>
            <p:cNvPr id="7" name="Picture 6">
              <a:extLst>
                <a:ext uri="{FF2B5EF4-FFF2-40B4-BE49-F238E27FC236}">
                  <a16:creationId xmlns:a16="http://schemas.microsoft.com/office/drawing/2014/main" id="{D7F12575-01D2-5D76-C254-407A7236B201}"/>
                </a:ext>
              </a:extLst>
            </p:cNvPr>
            <p:cNvPicPr>
              <a:picLocks noChangeAspect="1"/>
            </p:cNvPicPr>
            <p:nvPr/>
          </p:nvPicPr>
          <p:blipFill>
            <a:blip r:embed="rId2"/>
            <a:stretch>
              <a:fillRect/>
            </a:stretch>
          </p:blipFill>
          <p:spPr>
            <a:xfrm>
              <a:off x="1179871" y="837214"/>
              <a:ext cx="6676654" cy="5101355"/>
            </a:xfrm>
            <a:prstGeom prst="rect">
              <a:avLst/>
            </a:prstGeom>
          </p:spPr>
        </p:pic>
        <p:sp>
          <p:nvSpPr>
            <p:cNvPr id="8" name="Rectangle 7">
              <a:extLst>
                <a:ext uri="{FF2B5EF4-FFF2-40B4-BE49-F238E27FC236}">
                  <a16:creationId xmlns:a16="http://schemas.microsoft.com/office/drawing/2014/main" id="{DBA4E2EE-9AC5-A5DE-F7F7-37AE738CBBA4}"/>
                </a:ext>
              </a:extLst>
            </p:cNvPr>
            <p:cNvSpPr/>
            <p:nvPr/>
          </p:nvSpPr>
          <p:spPr>
            <a:xfrm>
              <a:off x="6852939" y="5674376"/>
              <a:ext cx="442452" cy="223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8806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40A6-5309-574A-9E20-DB2E43CD1CAC}"/>
              </a:ext>
            </a:extLst>
          </p:cNvPr>
          <p:cNvSpPr>
            <a:spLocks noGrp="1"/>
          </p:cNvSpPr>
          <p:nvPr>
            <p:ph type="title"/>
          </p:nvPr>
        </p:nvSpPr>
        <p:spPr>
          <a:xfrm>
            <a:off x="0" y="240539"/>
            <a:ext cx="9143999" cy="487490"/>
          </a:xfrm>
        </p:spPr>
        <p:txBody>
          <a:bodyPr>
            <a:normAutofit/>
          </a:bodyPr>
          <a:lstStyle/>
          <a:p>
            <a:pPr algn="ctr"/>
            <a:r>
              <a:rPr lang="en-US" dirty="0"/>
              <a:t>Far Forward Detection Systems ( my favorite part of the EIC)</a:t>
            </a:r>
          </a:p>
        </p:txBody>
      </p:sp>
      <p:sp>
        <p:nvSpPr>
          <p:cNvPr id="5" name="Slide Number Placeholder 4">
            <a:extLst>
              <a:ext uri="{FF2B5EF4-FFF2-40B4-BE49-F238E27FC236}">
                <a16:creationId xmlns:a16="http://schemas.microsoft.com/office/drawing/2014/main" id="{AA603882-8BAF-1E43-AF80-A9515E6F0220}"/>
              </a:ext>
            </a:extLst>
          </p:cNvPr>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7" name="Content Placeholder 4">
            <a:extLst>
              <a:ext uri="{FF2B5EF4-FFF2-40B4-BE49-F238E27FC236}">
                <a16:creationId xmlns:a16="http://schemas.microsoft.com/office/drawing/2014/main" id="{25A3F58A-4044-2041-B6D7-299051B53C7B}"/>
              </a:ext>
            </a:extLst>
          </p:cNvPr>
          <p:cNvPicPr>
            <a:picLocks noGrp="1" noChangeAspect="1"/>
          </p:cNvPicPr>
          <p:nvPr>
            <p:ph idx="1"/>
          </p:nvPr>
        </p:nvPicPr>
        <p:blipFill>
          <a:blip r:embed="rId2"/>
          <a:stretch>
            <a:fillRect/>
          </a:stretch>
        </p:blipFill>
        <p:spPr>
          <a:xfrm>
            <a:off x="383061" y="1169421"/>
            <a:ext cx="8109634" cy="3965667"/>
          </a:xfrm>
        </p:spPr>
      </p:pic>
      <p:sp>
        <p:nvSpPr>
          <p:cNvPr id="3" name="TextBox 2">
            <a:extLst>
              <a:ext uri="{FF2B5EF4-FFF2-40B4-BE49-F238E27FC236}">
                <a16:creationId xmlns:a16="http://schemas.microsoft.com/office/drawing/2014/main" id="{48558D50-689B-2A42-A758-946BB37DE14B}"/>
              </a:ext>
            </a:extLst>
          </p:cNvPr>
          <p:cNvSpPr txBox="1"/>
          <p:nvPr/>
        </p:nvSpPr>
        <p:spPr>
          <a:xfrm>
            <a:off x="308919" y="819136"/>
            <a:ext cx="7768793" cy="369332"/>
          </a:xfrm>
          <a:prstGeom prst="rect">
            <a:avLst/>
          </a:prstGeom>
          <a:noFill/>
        </p:spPr>
        <p:txBody>
          <a:bodyPr wrap="none" rtlCol="0">
            <a:spAutoFit/>
          </a:bodyPr>
          <a:lstStyle/>
          <a:p>
            <a:r>
              <a:rPr lang="en-US" dirty="0"/>
              <a:t>Detectors located tens of meters from the main EIC detector and are small in size.</a:t>
            </a:r>
          </a:p>
        </p:txBody>
      </p:sp>
    </p:spTree>
    <p:extLst>
      <p:ext uri="{BB962C8B-B14F-4D97-AF65-F5344CB8AC3E}">
        <p14:creationId xmlns:p14="http://schemas.microsoft.com/office/powerpoint/2010/main" val="3412008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70AB4E-9BE9-8E4C-8D86-4833232B4B57}"/>
              </a:ext>
            </a:extLst>
          </p:cNvPr>
          <p:cNvSpPr txBox="1"/>
          <p:nvPr/>
        </p:nvSpPr>
        <p:spPr>
          <a:xfrm>
            <a:off x="268928" y="1392855"/>
            <a:ext cx="4947704" cy="4185761"/>
          </a:xfrm>
          <a:prstGeom prst="rect">
            <a:avLst/>
          </a:prstGeom>
          <a:noFill/>
        </p:spPr>
        <p:txBody>
          <a:bodyPr wrap="square" rtlCol="0">
            <a:spAutoFit/>
          </a:bodyPr>
          <a:lstStyle/>
          <a:p>
            <a:r>
              <a:rPr lang="en-US" sz="1600" dirty="0"/>
              <a:t>Posted to the </a:t>
            </a:r>
            <a:r>
              <a:rPr lang="en-US" sz="1600" dirty="0" err="1"/>
              <a:t>arXiv</a:t>
            </a:r>
            <a:r>
              <a:rPr lang="en-US" sz="1600" dirty="0"/>
              <a:t> on 8 March 2021:</a:t>
            </a:r>
          </a:p>
          <a:p>
            <a:r>
              <a:rPr lang="en-US" sz="1600" dirty="0">
                <a:hlinkClick r:id="rId2"/>
              </a:rPr>
              <a:t>https://arxiv.org/abs/2103.05419</a:t>
            </a:r>
            <a:r>
              <a:rPr lang="en-US" sz="1600" dirty="0"/>
              <a:t>  </a:t>
            </a:r>
          </a:p>
          <a:p>
            <a:endParaRPr lang="en-US" sz="1600" dirty="0"/>
          </a:p>
          <a:p>
            <a:r>
              <a:rPr lang="en-US" sz="1600" dirty="0"/>
              <a:t>902 pages, 415 authors, and 151 institutions</a:t>
            </a:r>
          </a:p>
          <a:p>
            <a:endParaRPr lang="en-US" sz="1600" dirty="0"/>
          </a:p>
          <a:p>
            <a:r>
              <a:rPr lang="en-US" sz="1600" b="1" dirty="0"/>
              <a:t>LaTeX Source Code On The </a:t>
            </a:r>
            <a:r>
              <a:rPr lang="en-US" sz="1600" b="1" dirty="0" err="1"/>
              <a:t>arXiv</a:t>
            </a:r>
            <a:r>
              <a:rPr lang="en-US" sz="1600" b="1" dirty="0"/>
              <a:t> </a:t>
            </a:r>
          </a:p>
          <a:p>
            <a:endParaRPr lang="en-US" sz="1600" b="1" dirty="0"/>
          </a:p>
          <a:p>
            <a:r>
              <a:rPr lang="en-US" sz="1600" dirty="0"/>
              <a:t>Now also published in a refereed journal:</a:t>
            </a:r>
          </a:p>
          <a:p>
            <a:r>
              <a:rPr lang="en-US" sz="1600" i="1" dirty="0" err="1"/>
              <a:t>Nucl.Phys.A</a:t>
            </a:r>
            <a:r>
              <a:rPr lang="en-US" sz="1600" dirty="0"/>
              <a:t> 1026 (2022) 122447</a:t>
            </a:r>
          </a:p>
          <a:p>
            <a:endParaRPr lang="en-US" sz="1600" dirty="0"/>
          </a:p>
          <a:p>
            <a:r>
              <a:rPr lang="en-US" sz="1600" dirty="0"/>
              <a:t>As of 12 July 2023 has 574 citations.</a:t>
            </a:r>
          </a:p>
          <a:p>
            <a:endParaRPr lang="en-US" sz="1600" dirty="0"/>
          </a:p>
          <a:p>
            <a:r>
              <a:rPr lang="en-US" sz="1600" dirty="0"/>
              <a:t>The document is broken into three volumes:</a:t>
            </a:r>
          </a:p>
          <a:p>
            <a:r>
              <a:rPr lang="en-US" sz="1600" b="1" dirty="0"/>
              <a:t>Executive Summary</a:t>
            </a:r>
          </a:p>
          <a:p>
            <a:r>
              <a:rPr lang="en-US" sz="1600" dirty="0"/>
              <a:t>Physics</a:t>
            </a:r>
          </a:p>
          <a:p>
            <a:r>
              <a:rPr lang="en-US" sz="1600" dirty="0"/>
              <a:t>Detectors</a:t>
            </a:r>
          </a:p>
          <a:p>
            <a:endParaRPr lang="en-US" sz="1000" dirty="0"/>
          </a:p>
        </p:txBody>
      </p:sp>
      <p:pic>
        <p:nvPicPr>
          <p:cNvPr id="11" name="Picture Placeholder 7">
            <a:extLst>
              <a:ext uri="{FF2B5EF4-FFF2-40B4-BE49-F238E27FC236}">
                <a16:creationId xmlns:a16="http://schemas.microsoft.com/office/drawing/2014/main" id="{B749E60C-6887-B945-A550-D93F73BEE97C}"/>
              </a:ext>
            </a:extLst>
          </p:cNvPr>
          <p:cNvPicPr>
            <a:picLocks noChangeAspect="1"/>
          </p:cNvPicPr>
          <p:nvPr/>
        </p:nvPicPr>
        <p:blipFill rotWithShape="1">
          <a:blip r:embed="rId3"/>
          <a:srcRect l="7055" t="10808" r="15579"/>
          <a:stretch/>
        </p:blipFill>
        <p:spPr>
          <a:xfrm>
            <a:off x="5893370" y="6418297"/>
            <a:ext cx="692256" cy="389531"/>
          </a:xfrm>
          <a:prstGeom prst="rect">
            <a:avLst/>
          </a:prstGeom>
          <a:solidFill>
            <a:schemeClr val="accent2"/>
          </a:solidFill>
        </p:spPr>
      </p:pic>
      <p:sp>
        <p:nvSpPr>
          <p:cNvPr id="4" name="Title 3">
            <a:extLst>
              <a:ext uri="{FF2B5EF4-FFF2-40B4-BE49-F238E27FC236}">
                <a16:creationId xmlns:a16="http://schemas.microsoft.com/office/drawing/2014/main" id="{480B5ED9-D88D-FF4D-BC4D-587E5AFFC394}"/>
              </a:ext>
            </a:extLst>
          </p:cNvPr>
          <p:cNvSpPr>
            <a:spLocks noGrp="1"/>
          </p:cNvSpPr>
          <p:nvPr>
            <p:ph type="ctrTitle"/>
          </p:nvPr>
        </p:nvSpPr>
        <p:spPr>
          <a:xfrm>
            <a:off x="0" y="166251"/>
            <a:ext cx="9144000" cy="846342"/>
          </a:xfrm>
        </p:spPr>
        <p:txBody>
          <a:bodyPr/>
          <a:lstStyle/>
          <a:p>
            <a:pPr algn="ctr"/>
            <a:r>
              <a:rPr lang="en-US" sz="3200" dirty="0"/>
              <a:t>EIC Yellow Report</a:t>
            </a:r>
          </a:p>
        </p:txBody>
      </p:sp>
      <p:pic>
        <p:nvPicPr>
          <p:cNvPr id="5" name="Picture 4">
            <a:extLst>
              <a:ext uri="{FF2B5EF4-FFF2-40B4-BE49-F238E27FC236}">
                <a16:creationId xmlns:a16="http://schemas.microsoft.com/office/drawing/2014/main" id="{F6DB53D7-FB0C-3F43-8209-B4F8294497FC}"/>
              </a:ext>
            </a:extLst>
          </p:cNvPr>
          <p:cNvPicPr>
            <a:picLocks noChangeAspect="1"/>
          </p:cNvPicPr>
          <p:nvPr/>
        </p:nvPicPr>
        <p:blipFill>
          <a:blip r:embed="rId4"/>
          <a:stretch>
            <a:fillRect/>
          </a:stretch>
        </p:blipFill>
        <p:spPr>
          <a:xfrm>
            <a:off x="5254343" y="1385925"/>
            <a:ext cx="3794838" cy="4910965"/>
          </a:xfrm>
          <a:prstGeom prst="rect">
            <a:avLst/>
          </a:prstGeom>
        </p:spPr>
      </p:pic>
    </p:spTree>
    <p:extLst>
      <p:ext uri="{BB962C8B-B14F-4D97-AF65-F5344CB8AC3E}">
        <p14:creationId xmlns:p14="http://schemas.microsoft.com/office/powerpoint/2010/main" val="392923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4C82B49-13A2-48E1-8136-6A66626BB573}"/>
              </a:ext>
            </a:extLst>
          </p:cNvPr>
          <p:cNvPicPr>
            <a:picLocks noChangeAspect="1"/>
          </p:cNvPicPr>
          <p:nvPr/>
        </p:nvPicPr>
        <p:blipFill>
          <a:blip r:embed="rId2"/>
          <a:stretch>
            <a:fillRect/>
          </a:stretch>
        </p:blipFill>
        <p:spPr>
          <a:xfrm>
            <a:off x="636417" y="885653"/>
            <a:ext cx="7718766" cy="5554588"/>
          </a:xfrm>
          <a:prstGeom prst="rect">
            <a:avLst/>
          </a:prstGeom>
        </p:spPr>
      </p:pic>
      <p:sp>
        <p:nvSpPr>
          <p:cNvPr id="2" name="Title 1"/>
          <p:cNvSpPr>
            <a:spLocks noGrp="1"/>
          </p:cNvSpPr>
          <p:nvPr>
            <p:ph type="title"/>
          </p:nvPr>
        </p:nvSpPr>
        <p:spPr>
          <a:xfrm>
            <a:off x="468482" y="-153020"/>
            <a:ext cx="8587028" cy="1325563"/>
          </a:xfrm>
        </p:spPr>
        <p:txBody>
          <a:bodyPr/>
          <a:lstStyle/>
          <a:p>
            <a:r>
              <a:rPr lang="en-US" dirty="0"/>
              <a:t>Reference Schedule (Oct. 2021)</a:t>
            </a:r>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fld id="{893C5830-40F3-F04E-B2E3-10E6672BA8FF}" type="slidenum">
              <a:rPr lang="en-US" smtClean="0"/>
              <a:pPr/>
              <a:t>16</a:t>
            </a:fld>
            <a:endParaRPr lang="en-US" dirty="0"/>
          </a:p>
        </p:txBody>
      </p:sp>
      <p:sp>
        <p:nvSpPr>
          <p:cNvPr id="6" name="TextBox 5">
            <a:extLst>
              <a:ext uri="{FF2B5EF4-FFF2-40B4-BE49-F238E27FC236}">
                <a16:creationId xmlns:a16="http://schemas.microsoft.com/office/drawing/2014/main" id="{C440C38C-03DA-6147-A040-0706FB07E49F}"/>
              </a:ext>
            </a:extLst>
          </p:cNvPr>
          <p:cNvSpPr txBox="1"/>
          <p:nvPr/>
        </p:nvSpPr>
        <p:spPr>
          <a:xfrm>
            <a:off x="827223" y="5148221"/>
            <a:ext cx="587020" cy="461665"/>
          </a:xfrm>
          <a:prstGeom prst="rect">
            <a:avLst/>
          </a:prstGeom>
          <a:noFill/>
        </p:spPr>
        <p:txBody>
          <a:bodyPr wrap="square" rtlCol="0">
            <a:spAutoFit/>
          </a:bodyPr>
          <a:lstStyle/>
          <a:p>
            <a:r>
              <a:rPr lang="en-US" sz="800" dirty="0">
                <a:solidFill>
                  <a:schemeClr val="bg1"/>
                </a:solidFill>
              </a:rPr>
              <a:t>Notional Schedule</a:t>
            </a:r>
          </a:p>
          <a:p>
            <a:r>
              <a:rPr lang="en-US" sz="800" dirty="0">
                <a:solidFill>
                  <a:schemeClr val="bg1"/>
                </a:solidFill>
              </a:rPr>
              <a:t>2</a:t>
            </a:r>
            <a:r>
              <a:rPr lang="en-US" sz="800" baseline="30000" dirty="0">
                <a:solidFill>
                  <a:schemeClr val="bg1"/>
                </a:solidFill>
              </a:rPr>
              <a:t>nd</a:t>
            </a:r>
            <a:r>
              <a:rPr lang="en-US" sz="800" dirty="0">
                <a:solidFill>
                  <a:schemeClr val="bg1"/>
                </a:solidFill>
              </a:rPr>
              <a:t> IR and</a:t>
            </a:r>
          </a:p>
        </p:txBody>
      </p:sp>
      <p:sp>
        <p:nvSpPr>
          <p:cNvPr id="8" name="TextBox 7">
            <a:extLst>
              <a:ext uri="{FF2B5EF4-FFF2-40B4-BE49-F238E27FC236}">
                <a16:creationId xmlns:a16="http://schemas.microsoft.com/office/drawing/2014/main" id="{AC1317E2-D10A-5149-A054-6C17580A29C1}"/>
              </a:ext>
            </a:extLst>
          </p:cNvPr>
          <p:cNvSpPr txBox="1"/>
          <p:nvPr/>
        </p:nvSpPr>
        <p:spPr>
          <a:xfrm>
            <a:off x="1416114" y="5470013"/>
            <a:ext cx="587020" cy="215444"/>
          </a:xfrm>
          <a:prstGeom prst="rect">
            <a:avLst/>
          </a:prstGeom>
          <a:noFill/>
        </p:spPr>
        <p:txBody>
          <a:bodyPr wrap="none" rtlCol="0">
            <a:spAutoFit/>
          </a:bodyPr>
          <a:lstStyle/>
          <a:p>
            <a:r>
              <a:rPr lang="en-US" sz="800" dirty="0">
                <a:solidFill>
                  <a:schemeClr val="bg1"/>
                </a:solidFill>
              </a:rPr>
              <a:t> Schedule</a:t>
            </a:r>
          </a:p>
        </p:txBody>
      </p:sp>
      <p:sp>
        <p:nvSpPr>
          <p:cNvPr id="9" name="TextBox 8">
            <a:extLst>
              <a:ext uri="{FF2B5EF4-FFF2-40B4-BE49-F238E27FC236}">
                <a16:creationId xmlns:a16="http://schemas.microsoft.com/office/drawing/2014/main" id="{C5A49CF8-A087-FD42-97E3-B13C86368C31}"/>
              </a:ext>
            </a:extLst>
          </p:cNvPr>
          <p:cNvSpPr txBox="1"/>
          <p:nvPr/>
        </p:nvSpPr>
        <p:spPr>
          <a:xfrm>
            <a:off x="2592025" y="5519504"/>
            <a:ext cx="2057400" cy="21544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txBody>
          <a:bodyPr wrap="square" rtlCol="0">
            <a:spAutoFit/>
          </a:bodyPr>
          <a:lstStyle/>
          <a:p>
            <a:r>
              <a:rPr lang="en-US" sz="800" i="1" dirty="0"/>
              <a:t>Generic Detector R&amp;D</a:t>
            </a:r>
          </a:p>
        </p:txBody>
      </p:sp>
    </p:spTree>
    <p:extLst>
      <p:ext uri="{BB962C8B-B14F-4D97-AF65-F5344CB8AC3E}">
        <p14:creationId xmlns:p14="http://schemas.microsoft.com/office/powerpoint/2010/main" val="3119795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263"/>
            <a:ext cx="8686800" cy="396875"/>
          </a:xfrm>
        </p:spPr>
        <p:txBody>
          <a:bodyPr>
            <a:normAutofit fontScale="90000"/>
          </a:bodyPr>
          <a:lstStyle/>
          <a:p>
            <a:r>
              <a:rPr lang="en-US" dirty="0"/>
              <a:t>Spin Precession in CEBAF</a:t>
            </a:r>
          </a:p>
        </p:txBody>
      </p:sp>
      <p:pic>
        <p:nvPicPr>
          <p:cNvPr id="6" name="Picture 5"/>
          <p:cNvPicPr>
            <a:picLocks noChangeAspect="1"/>
          </p:cNvPicPr>
          <p:nvPr/>
        </p:nvPicPr>
        <p:blipFill>
          <a:blip r:embed="rId2"/>
          <a:stretch>
            <a:fillRect/>
          </a:stretch>
        </p:blipFill>
        <p:spPr>
          <a:xfrm>
            <a:off x="0" y="1219200"/>
            <a:ext cx="9144000" cy="5235015"/>
          </a:xfrm>
          <a:prstGeom prst="rect">
            <a:avLst/>
          </a:prstGeom>
        </p:spPr>
      </p:pic>
      <p:pic>
        <p:nvPicPr>
          <p:cNvPr id="4" name="Picture 3" descr="formul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133600"/>
            <a:ext cx="2620186" cy="1347957"/>
          </a:xfrm>
          <a:prstGeom prst="rect">
            <a:avLst/>
          </a:prstGeom>
        </p:spPr>
      </p:pic>
      <p:sp>
        <p:nvSpPr>
          <p:cNvPr id="5" name="TextBox 4">
            <a:extLst>
              <a:ext uri="{FF2B5EF4-FFF2-40B4-BE49-F238E27FC236}">
                <a16:creationId xmlns:a16="http://schemas.microsoft.com/office/drawing/2014/main" id="{06A2BAF0-6A2D-457E-FC76-F066A089B496}"/>
              </a:ext>
            </a:extLst>
          </p:cNvPr>
          <p:cNvSpPr txBox="1"/>
          <p:nvPr/>
        </p:nvSpPr>
        <p:spPr>
          <a:xfrm>
            <a:off x="457200" y="721003"/>
            <a:ext cx="8063874" cy="646331"/>
          </a:xfrm>
          <a:prstGeom prst="rect">
            <a:avLst/>
          </a:prstGeom>
          <a:noFill/>
        </p:spPr>
        <p:txBody>
          <a:bodyPr wrap="none" rtlCol="0">
            <a:spAutoFit/>
          </a:bodyPr>
          <a:lstStyle/>
          <a:p>
            <a:r>
              <a:rPr lang="en-US" dirty="0"/>
              <a:t>Like a trick shot, by carefully picking the beam energy, highly polarized electrons can</a:t>
            </a:r>
          </a:p>
          <a:p>
            <a:r>
              <a:rPr lang="en-US" dirty="0"/>
              <a:t>be sent to multiple experimental halls at once. </a:t>
            </a:r>
          </a:p>
        </p:txBody>
      </p:sp>
      <p:sp>
        <p:nvSpPr>
          <p:cNvPr id="7" name="Rectangle 6">
            <a:extLst>
              <a:ext uri="{FF2B5EF4-FFF2-40B4-BE49-F238E27FC236}">
                <a16:creationId xmlns:a16="http://schemas.microsoft.com/office/drawing/2014/main" id="{B4A05C68-1566-6086-C6EB-F2866FDFAD3A}"/>
              </a:ext>
            </a:extLst>
          </p:cNvPr>
          <p:cNvSpPr/>
          <p:nvPr/>
        </p:nvSpPr>
        <p:spPr>
          <a:xfrm>
            <a:off x="6781800" y="4038600"/>
            <a:ext cx="16002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29D003A-B834-8228-0BF2-EB551EB759B3}"/>
              </a:ext>
            </a:extLst>
          </p:cNvPr>
          <p:cNvSpPr txBox="1"/>
          <p:nvPr/>
        </p:nvSpPr>
        <p:spPr>
          <a:xfrm>
            <a:off x="6629400" y="4800600"/>
            <a:ext cx="1736373" cy="1200329"/>
          </a:xfrm>
          <a:prstGeom prst="rect">
            <a:avLst/>
          </a:prstGeom>
          <a:noFill/>
        </p:spPr>
        <p:txBody>
          <a:bodyPr wrap="none" rtlCol="0">
            <a:spAutoFit/>
          </a:bodyPr>
          <a:lstStyle/>
          <a:p>
            <a:r>
              <a:rPr lang="en-US" dirty="0"/>
              <a:t>I = Injector</a:t>
            </a:r>
          </a:p>
          <a:p>
            <a:r>
              <a:rPr lang="en-US" dirty="0"/>
              <a:t>NL = North </a:t>
            </a:r>
            <a:r>
              <a:rPr lang="en-US" dirty="0" err="1"/>
              <a:t>Linac</a:t>
            </a:r>
            <a:endParaRPr lang="en-US" dirty="0"/>
          </a:p>
          <a:p>
            <a:r>
              <a:rPr lang="en-US" dirty="0"/>
              <a:t>SL = South </a:t>
            </a:r>
            <a:r>
              <a:rPr lang="en-US" dirty="0" err="1"/>
              <a:t>Linac</a:t>
            </a:r>
            <a:endParaRPr lang="en-US" dirty="0"/>
          </a:p>
          <a:p>
            <a:r>
              <a:rPr lang="en-US" dirty="0"/>
              <a:t>A, B, C exp. halls</a:t>
            </a:r>
          </a:p>
        </p:txBody>
      </p:sp>
      <p:sp>
        <p:nvSpPr>
          <p:cNvPr id="9" name="TextBox 8">
            <a:extLst>
              <a:ext uri="{FF2B5EF4-FFF2-40B4-BE49-F238E27FC236}">
                <a16:creationId xmlns:a16="http://schemas.microsoft.com/office/drawing/2014/main" id="{EFAFA0C6-2DF7-81D7-C1B9-BC474C87F99E}"/>
              </a:ext>
            </a:extLst>
          </p:cNvPr>
          <p:cNvSpPr txBox="1"/>
          <p:nvPr/>
        </p:nvSpPr>
        <p:spPr>
          <a:xfrm>
            <a:off x="4405385" y="6581001"/>
            <a:ext cx="350274" cy="276999"/>
          </a:xfrm>
          <a:prstGeom prst="rect">
            <a:avLst/>
          </a:prstGeom>
          <a:noFill/>
        </p:spPr>
        <p:txBody>
          <a:bodyPr wrap="square">
            <a:spAutoFit/>
          </a:bodyPr>
          <a:lstStyle/>
          <a:p>
            <a:fld id="{07E1C93C-5050-FC42-8F10-D22D4F119D13}" type="slidenum">
              <a:rPr lang="en-US" sz="1200" smtClean="0"/>
              <a:pPr/>
              <a:t>17</a:t>
            </a:fld>
            <a:endParaRPr lang="en-US" sz="1200" dirty="0"/>
          </a:p>
        </p:txBody>
      </p:sp>
      <p:sp>
        <p:nvSpPr>
          <p:cNvPr id="3" name="TextBox 2">
            <a:extLst>
              <a:ext uri="{FF2B5EF4-FFF2-40B4-BE49-F238E27FC236}">
                <a16:creationId xmlns:a16="http://schemas.microsoft.com/office/drawing/2014/main" id="{99DB3ACA-2A2D-804B-453C-9ED301EC5C98}"/>
              </a:ext>
            </a:extLst>
          </p:cNvPr>
          <p:cNvSpPr txBox="1"/>
          <p:nvPr/>
        </p:nvSpPr>
        <p:spPr>
          <a:xfrm>
            <a:off x="126124" y="6036949"/>
            <a:ext cx="3563924" cy="646331"/>
          </a:xfrm>
          <a:prstGeom prst="rect">
            <a:avLst/>
          </a:prstGeom>
          <a:noFill/>
        </p:spPr>
        <p:txBody>
          <a:bodyPr wrap="none" rtlCol="0">
            <a:spAutoFit/>
          </a:bodyPr>
          <a:lstStyle/>
          <a:p>
            <a:r>
              <a:rPr lang="en-US" dirty="0">
                <a:hlinkClick r:id="rId4"/>
              </a:rPr>
              <a:t>https://doi.org/10.1063/1.3215753</a:t>
            </a:r>
            <a:r>
              <a:rPr lang="en-US" dirty="0"/>
              <a:t> </a:t>
            </a:r>
          </a:p>
          <a:p>
            <a:endParaRPr lang="en-US" dirty="0"/>
          </a:p>
        </p:txBody>
      </p:sp>
    </p:spTree>
    <p:extLst>
      <p:ext uri="{BB962C8B-B14F-4D97-AF65-F5344CB8AC3E}">
        <p14:creationId xmlns:p14="http://schemas.microsoft.com/office/powerpoint/2010/main" val="1442009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ACBB-879D-559C-7948-11CC11F8BA48}"/>
              </a:ext>
            </a:extLst>
          </p:cNvPr>
          <p:cNvSpPr>
            <a:spLocks noGrp="1"/>
          </p:cNvSpPr>
          <p:nvPr>
            <p:ph type="title"/>
          </p:nvPr>
        </p:nvSpPr>
        <p:spPr/>
        <p:txBody>
          <a:bodyPr/>
          <a:lstStyle/>
          <a:p>
            <a:r>
              <a:rPr lang="en-US" dirty="0"/>
              <a:t>Magic CEBAF Energies</a:t>
            </a:r>
          </a:p>
        </p:txBody>
      </p:sp>
      <p:sp>
        <p:nvSpPr>
          <p:cNvPr id="4" name="Slide Number Placeholder 3">
            <a:extLst>
              <a:ext uri="{FF2B5EF4-FFF2-40B4-BE49-F238E27FC236}">
                <a16:creationId xmlns:a16="http://schemas.microsoft.com/office/drawing/2014/main" id="{871EABD9-0819-F0A5-AB92-683114F67DF2}"/>
              </a:ext>
            </a:extLst>
          </p:cNvPr>
          <p:cNvSpPr>
            <a:spLocks noGrp="1"/>
          </p:cNvSpPr>
          <p:nvPr>
            <p:ph type="sldNum" sz="quarter" idx="12"/>
          </p:nvPr>
        </p:nvSpPr>
        <p:spPr/>
        <p:txBody>
          <a:bodyPr/>
          <a:lstStyle/>
          <a:p>
            <a:fld id="{0CFEC368-1D7A-4F81-ABF6-AE0E36BAF64C}" type="slidenum">
              <a:rPr lang="en-US" smtClean="0"/>
              <a:pPr/>
              <a:t>18</a:t>
            </a:fld>
            <a:endParaRPr lang="en-US"/>
          </a:p>
        </p:txBody>
      </p:sp>
      <p:pic>
        <p:nvPicPr>
          <p:cNvPr id="6" name="Picture 5">
            <a:extLst>
              <a:ext uri="{FF2B5EF4-FFF2-40B4-BE49-F238E27FC236}">
                <a16:creationId xmlns:a16="http://schemas.microsoft.com/office/drawing/2014/main" id="{9F0E9CD9-21CC-BF9D-1F79-746FC3D27AD9}"/>
              </a:ext>
            </a:extLst>
          </p:cNvPr>
          <p:cNvPicPr>
            <a:picLocks noChangeAspect="1"/>
          </p:cNvPicPr>
          <p:nvPr/>
        </p:nvPicPr>
        <p:blipFill>
          <a:blip r:embed="rId2"/>
          <a:stretch>
            <a:fillRect/>
          </a:stretch>
        </p:blipFill>
        <p:spPr>
          <a:xfrm>
            <a:off x="0" y="646235"/>
            <a:ext cx="9073571" cy="5103884"/>
          </a:xfrm>
          <a:prstGeom prst="rect">
            <a:avLst/>
          </a:prstGeom>
        </p:spPr>
      </p:pic>
      <p:sp>
        <p:nvSpPr>
          <p:cNvPr id="7" name="TextBox 6">
            <a:extLst>
              <a:ext uri="{FF2B5EF4-FFF2-40B4-BE49-F238E27FC236}">
                <a16:creationId xmlns:a16="http://schemas.microsoft.com/office/drawing/2014/main" id="{EE31A50D-F49C-94CF-EDBE-A2CDE5797F1D}"/>
              </a:ext>
            </a:extLst>
          </p:cNvPr>
          <p:cNvSpPr txBox="1"/>
          <p:nvPr/>
        </p:nvSpPr>
        <p:spPr>
          <a:xfrm>
            <a:off x="0" y="6053959"/>
            <a:ext cx="9144000" cy="369332"/>
          </a:xfrm>
          <a:prstGeom prst="rect">
            <a:avLst/>
          </a:prstGeom>
          <a:noFill/>
        </p:spPr>
        <p:txBody>
          <a:bodyPr wrap="square" rtlCol="0">
            <a:spAutoFit/>
          </a:bodyPr>
          <a:lstStyle/>
          <a:p>
            <a:pPr algn="ctr"/>
            <a:r>
              <a:rPr lang="en-US" dirty="0"/>
              <a:t>Last JLab run was very close to this with 1.047 GeV/</a:t>
            </a:r>
            <a:r>
              <a:rPr lang="en-US" dirty="0" err="1"/>
              <a:t>linac</a:t>
            </a:r>
            <a:r>
              <a:rPr lang="en-US" dirty="0"/>
              <a:t> + 0.1 GeV injector energy.</a:t>
            </a:r>
          </a:p>
        </p:txBody>
      </p:sp>
    </p:spTree>
    <p:extLst>
      <p:ext uri="{BB962C8B-B14F-4D97-AF65-F5344CB8AC3E}">
        <p14:creationId xmlns:p14="http://schemas.microsoft.com/office/powerpoint/2010/main" val="3376357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5B3F-6BF6-E243-ADBB-2809934CDF2F}"/>
              </a:ext>
            </a:extLst>
          </p:cNvPr>
          <p:cNvSpPr>
            <a:spLocks noGrp="1"/>
          </p:cNvSpPr>
          <p:nvPr>
            <p:ph type="title"/>
          </p:nvPr>
        </p:nvSpPr>
        <p:spPr>
          <a:xfrm>
            <a:off x="0" y="185454"/>
            <a:ext cx="9143999" cy="487490"/>
          </a:xfrm>
        </p:spPr>
        <p:txBody>
          <a:bodyPr>
            <a:noAutofit/>
          </a:bodyPr>
          <a:lstStyle/>
          <a:p>
            <a:r>
              <a:rPr lang="en-US" sz="2400" dirty="0"/>
              <a:t>Electron Polarization @ NIKHEF with a Full and Partial Snake</a:t>
            </a:r>
          </a:p>
        </p:txBody>
      </p:sp>
      <p:sp>
        <p:nvSpPr>
          <p:cNvPr id="3" name="Content Placeholder 2">
            <a:extLst>
              <a:ext uri="{FF2B5EF4-FFF2-40B4-BE49-F238E27FC236}">
                <a16:creationId xmlns:a16="http://schemas.microsoft.com/office/drawing/2014/main" id="{AF6871AC-B37A-F342-8312-FDC705055EAD}"/>
              </a:ext>
            </a:extLst>
          </p:cNvPr>
          <p:cNvSpPr>
            <a:spLocks noGrp="1"/>
          </p:cNvSpPr>
          <p:nvPr>
            <p:ph idx="1"/>
          </p:nvPr>
        </p:nvSpPr>
        <p:spPr>
          <a:xfrm>
            <a:off x="0" y="1558919"/>
            <a:ext cx="4134395" cy="4736778"/>
          </a:xfrm>
        </p:spPr>
        <p:txBody>
          <a:bodyPr>
            <a:noAutofit/>
          </a:bodyPr>
          <a:lstStyle/>
          <a:p>
            <a:pPr>
              <a:spcBef>
                <a:spcPts val="0"/>
              </a:spcBef>
            </a:pPr>
            <a:r>
              <a:rPr lang="en-US" sz="1350" dirty="0">
                <a:latin typeface="Arial" panose="020B0604020202020204" pitchFamily="34" charset="0"/>
              </a:rPr>
              <a:t>The NIKHEF storage ring with a full Siberian Snake could provide stored, longitudinally polarized electrons at any energy.</a:t>
            </a:r>
            <a:endParaRPr lang="en-US" sz="900" dirty="0"/>
          </a:p>
          <a:p>
            <a:pPr>
              <a:spcBef>
                <a:spcPts val="0"/>
              </a:spcBef>
            </a:pPr>
            <a:endParaRPr lang="en-US" sz="1500" dirty="0"/>
          </a:p>
          <a:p>
            <a:pPr>
              <a:spcBef>
                <a:spcPts val="0"/>
              </a:spcBef>
            </a:pPr>
            <a:r>
              <a:rPr lang="en-US" sz="1500" dirty="0"/>
              <a:t>When the NIKHEF Snake broke, we were able to continue doing physics by going to 440.65 MeV along with a partial snake.</a:t>
            </a:r>
          </a:p>
          <a:p>
            <a:pPr>
              <a:spcBef>
                <a:spcPts val="0"/>
              </a:spcBef>
            </a:pPr>
            <a:endParaRPr lang="en-US" sz="1500" dirty="0"/>
          </a:p>
          <a:p>
            <a:pPr>
              <a:spcBef>
                <a:spcPts val="0"/>
              </a:spcBef>
            </a:pPr>
            <a:r>
              <a:rPr lang="en-US" sz="1500" dirty="0">
                <a:hlinkClick r:id="rId2"/>
              </a:rPr>
              <a:t>https://doi.org/10.1103/PhysRevLett.84.3855</a:t>
            </a:r>
            <a:endParaRPr lang="en-US" sz="1500" dirty="0"/>
          </a:p>
          <a:p>
            <a:pPr>
              <a:spcBef>
                <a:spcPts val="0"/>
              </a:spcBef>
            </a:pPr>
            <a:endParaRPr lang="en-US" sz="1500" dirty="0"/>
          </a:p>
          <a:p>
            <a:pPr>
              <a:spcBef>
                <a:spcPts val="0"/>
              </a:spcBef>
            </a:pPr>
            <a:r>
              <a:rPr lang="en-US" sz="1500" b="1" dirty="0"/>
              <a:t>The hard core version of a spin precession experiment is the Muon g-2 measurement at Fermilab.    </a:t>
            </a:r>
          </a:p>
          <a:p>
            <a:pPr>
              <a:spcBef>
                <a:spcPts val="0"/>
              </a:spcBef>
            </a:pPr>
            <a:endParaRPr lang="en-US" sz="1500" dirty="0"/>
          </a:p>
          <a:p>
            <a:pPr>
              <a:spcBef>
                <a:spcPts val="0"/>
              </a:spcBef>
            </a:pPr>
            <a:r>
              <a:rPr lang="en-US" sz="1500" dirty="0"/>
              <a:t>NIKHEF/JLab/EIC use our knowledge of anomalous magnetic moments, while Fermilab is pushing the limits of the standard model with ~0.1 ppm measurements.</a:t>
            </a:r>
          </a:p>
          <a:p>
            <a:pPr>
              <a:spcBef>
                <a:spcPts val="0"/>
              </a:spcBef>
            </a:pPr>
            <a:endParaRPr lang="en-US" sz="1500" dirty="0"/>
          </a:p>
        </p:txBody>
      </p:sp>
      <p:sp>
        <p:nvSpPr>
          <p:cNvPr id="10" name="Slide Number Placeholder 9"/>
          <p:cNvSpPr>
            <a:spLocks noGrp="1"/>
          </p:cNvSpPr>
          <p:nvPr>
            <p:ph type="sldNum" sz="quarter" idx="12"/>
          </p:nvPr>
        </p:nvSpPr>
        <p:spPr/>
        <p:txBody>
          <a:bodyPr/>
          <a:lstStyle/>
          <a:p>
            <a:fld id="{07E1C93C-5050-FC42-8F10-D22D4F119D13}" type="slidenum">
              <a:rPr lang="en-US" smtClean="0"/>
              <a:pPr/>
              <a:t>19</a:t>
            </a:fld>
            <a:endParaRPr lang="en-US" dirty="0"/>
          </a:p>
        </p:txBody>
      </p:sp>
      <p:sp>
        <p:nvSpPr>
          <p:cNvPr id="7" name="Rectangle 6">
            <a:extLst>
              <a:ext uri="{FF2B5EF4-FFF2-40B4-BE49-F238E27FC236}">
                <a16:creationId xmlns:a16="http://schemas.microsoft.com/office/drawing/2014/main" id="{CF25DD96-8E1E-FE4F-8FE0-380EC366DF96}"/>
              </a:ext>
            </a:extLst>
          </p:cNvPr>
          <p:cNvSpPr/>
          <p:nvPr/>
        </p:nvSpPr>
        <p:spPr>
          <a:xfrm>
            <a:off x="5640457" y="3247685"/>
            <a:ext cx="3503543" cy="2746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99C3BC99-05CD-8440-9E8E-48E4315B56C7}"/>
              </a:ext>
            </a:extLst>
          </p:cNvPr>
          <p:cNvPicPr>
            <a:picLocks noChangeAspect="1"/>
          </p:cNvPicPr>
          <p:nvPr/>
        </p:nvPicPr>
        <p:blipFill>
          <a:blip r:embed="rId3"/>
          <a:stretch>
            <a:fillRect/>
          </a:stretch>
        </p:blipFill>
        <p:spPr>
          <a:xfrm>
            <a:off x="3899263" y="1415354"/>
            <a:ext cx="5401493" cy="4334078"/>
          </a:xfrm>
          <a:prstGeom prst="rect">
            <a:avLst/>
          </a:prstGeom>
        </p:spPr>
      </p:pic>
      <p:sp>
        <p:nvSpPr>
          <p:cNvPr id="13" name="Slide Number Placeholder 5">
            <a:extLst>
              <a:ext uri="{FF2B5EF4-FFF2-40B4-BE49-F238E27FC236}">
                <a16:creationId xmlns:a16="http://schemas.microsoft.com/office/drawing/2014/main" id="{073BFBF3-0A38-E64F-BC3C-FB29388FB9C1}"/>
              </a:ext>
            </a:extLst>
          </p:cNvPr>
          <p:cNvSpPr txBox="1">
            <a:spLocks/>
          </p:cNvSpPr>
          <p:nvPr/>
        </p:nvSpPr>
        <p:spPr>
          <a:xfrm>
            <a:off x="3505200" y="6645275"/>
            <a:ext cx="2133600" cy="190500"/>
          </a:xfrm>
          <a:prstGeom prst="rect">
            <a:avLst/>
          </a:prstGeom>
        </p:spPr>
        <p:txBody>
          <a:bodyPr vert="horz" lIns="91440" tIns="45720" rIns="91440" bIns="45720" rtlCol="0" anchor="ctr"/>
          <a:lstStyle>
            <a:defPPr>
              <a:defRPr lang="en-US"/>
            </a:defPPr>
            <a:lvl1pPr marL="0" algn="ctr" defTabSz="457200" rtl="0" eaLnBrk="1" fontAlgn="auto" latinLnBrk="0" hangingPunct="1">
              <a:spcBef>
                <a:spcPts val="0"/>
              </a:spcBef>
              <a:spcAft>
                <a:spcPts val="0"/>
              </a:spcAft>
              <a:defRPr sz="900" kern="1200"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FEC368-1D7A-4F81-ABF6-AE0E36BAF64C}" type="slidenum">
              <a:rPr lang="en-US" smtClean="0">
                <a:solidFill>
                  <a:schemeClr val="bg1"/>
                </a:solidFill>
              </a:rPr>
              <a:pPr/>
              <a:t>19</a:t>
            </a:fld>
            <a:endParaRPr lang="en-US" dirty="0">
              <a:solidFill>
                <a:schemeClr val="bg1"/>
              </a:solidFill>
            </a:endParaRPr>
          </a:p>
        </p:txBody>
      </p:sp>
    </p:spTree>
    <p:extLst>
      <p:ext uri="{BB962C8B-B14F-4D97-AF65-F5344CB8AC3E}">
        <p14:creationId xmlns:p14="http://schemas.microsoft.com/office/powerpoint/2010/main" val="137674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C3CD2-DE3E-29E7-1CF6-27D3481FA50E}"/>
              </a:ext>
            </a:extLst>
          </p:cNvPr>
          <p:cNvSpPr>
            <a:spLocks noGrp="1"/>
          </p:cNvSpPr>
          <p:nvPr>
            <p:ph type="title"/>
          </p:nvPr>
        </p:nvSpPr>
        <p:spPr/>
        <p:txBody>
          <a:bodyPr/>
          <a:lstStyle/>
          <a:p>
            <a:r>
              <a:rPr lang="en-US" dirty="0"/>
              <a:t>HERA</a:t>
            </a:r>
          </a:p>
        </p:txBody>
      </p:sp>
      <p:sp>
        <p:nvSpPr>
          <p:cNvPr id="3" name="Content Placeholder 2">
            <a:extLst>
              <a:ext uri="{FF2B5EF4-FFF2-40B4-BE49-F238E27FC236}">
                <a16:creationId xmlns:a16="http://schemas.microsoft.com/office/drawing/2014/main" id="{3A2F4357-9CAB-4DEF-BA89-01B1329B5551}"/>
              </a:ext>
            </a:extLst>
          </p:cNvPr>
          <p:cNvSpPr>
            <a:spLocks noGrp="1"/>
          </p:cNvSpPr>
          <p:nvPr>
            <p:ph idx="1"/>
          </p:nvPr>
        </p:nvSpPr>
        <p:spPr>
          <a:xfrm>
            <a:off x="-16329" y="826000"/>
            <a:ext cx="9160329" cy="8077700"/>
          </a:xfrm>
        </p:spPr>
        <p:txBody>
          <a:bodyPr/>
          <a:lstStyle/>
          <a:p>
            <a:r>
              <a:rPr lang="en-US" dirty="0"/>
              <a:t>HERA (German: Hadron-</a:t>
            </a:r>
            <a:r>
              <a:rPr lang="en-US" dirty="0" err="1"/>
              <a:t>Elektron</a:t>
            </a:r>
            <a:r>
              <a:rPr lang="en-US" dirty="0"/>
              <a:t>-</a:t>
            </a:r>
            <a:r>
              <a:rPr lang="en-US" dirty="0" err="1"/>
              <a:t>Ringanlage</a:t>
            </a:r>
            <a:r>
              <a:rPr lang="en-US" dirty="0"/>
              <a:t>, English: Hadron-Electron Ring Accelerator) was a particle accelerator at DESY in Hamburg.    </a:t>
            </a:r>
          </a:p>
          <a:p>
            <a:r>
              <a:rPr lang="en-US" dirty="0"/>
              <a:t>318 GeV center of mass energies: 27.5 GeV e, 920 GeV p</a:t>
            </a:r>
          </a:p>
          <a:p>
            <a:r>
              <a:rPr lang="en-US" dirty="0"/>
              <a:t>Electron-proton collider ran from 1992 – 2007</a:t>
            </a:r>
          </a:p>
          <a:p>
            <a:r>
              <a:rPr lang="en-US" dirty="0"/>
              <a:t>Electron polarization by Sokolov – </a:t>
            </a:r>
            <a:r>
              <a:rPr lang="en-US" dirty="0" err="1"/>
              <a:t>Ternov</a:t>
            </a:r>
            <a:r>
              <a:rPr lang="en-US" dirty="0"/>
              <a:t> effect.</a:t>
            </a:r>
          </a:p>
          <a:p>
            <a:r>
              <a:rPr lang="en-US" dirty="0"/>
              <a:t>Amazing machine and publications are still coming out from the data.</a:t>
            </a:r>
          </a:p>
          <a:p>
            <a:r>
              <a:rPr lang="en-US" dirty="0"/>
              <a:t>Luminosity and some design choices limited the physics reach which now naturally lead to next generation machine: the EIC.</a:t>
            </a:r>
          </a:p>
          <a:p>
            <a:endParaRPr lang="en-US" dirty="0"/>
          </a:p>
        </p:txBody>
      </p:sp>
      <p:sp>
        <p:nvSpPr>
          <p:cNvPr id="4" name="Slide Number Placeholder 3">
            <a:extLst>
              <a:ext uri="{FF2B5EF4-FFF2-40B4-BE49-F238E27FC236}">
                <a16:creationId xmlns:a16="http://schemas.microsoft.com/office/drawing/2014/main" id="{56125873-4805-7ED1-ED0E-61BF0F637A64}"/>
              </a:ext>
            </a:extLst>
          </p:cNvPr>
          <p:cNvSpPr>
            <a:spLocks noGrp="1"/>
          </p:cNvSpPr>
          <p:nvPr>
            <p:ph type="sldNum" sz="quarter" idx="12"/>
          </p:nvPr>
        </p:nvSpPr>
        <p:spPr/>
        <p:txBody>
          <a:bodyPr/>
          <a:lstStyle/>
          <a:p>
            <a:fld id="{07E1C93C-5050-FC42-8F10-D22D4F119D13}" type="slidenum">
              <a:rPr lang="en-US" smtClean="0"/>
              <a:pPr/>
              <a:t>2</a:t>
            </a:fld>
            <a:endParaRPr lang="en-US" dirty="0"/>
          </a:p>
        </p:txBody>
      </p:sp>
      <p:pic>
        <p:nvPicPr>
          <p:cNvPr id="1026" name="Picture 2" descr="Schematic diagram of the HERA accelerator layout until 2000 with the... |  Download Scientific Diagram">
            <a:extLst>
              <a:ext uri="{FF2B5EF4-FFF2-40B4-BE49-F238E27FC236}">
                <a16:creationId xmlns:a16="http://schemas.microsoft.com/office/drawing/2014/main" id="{8ADF848E-36F3-8387-B7F6-45A2335B5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85" y="4334336"/>
            <a:ext cx="4577443" cy="20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58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F1C66-24E5-F6A5-9FB5-AEB8CF1A5B08}"/>
              </a:ext>
            </a:extLst>
          </p:cNvPr>
          <p:cNvSpPr>
            <a:spLocks noGrp="1"/>
          </p:cNvSpPr>
          <p:nvPr>
            <p:ph type="title"/>
          </p:nvPr>
        </p:nvSpPr>
        <p:spPr>
          <a:xfrm>
            <a:off x="0" y="0"/>
            <a:ext cx="9144000" cy="1325563"/>
          </a:xfrm>
        </p:spPr>
        <p:txBody>
          <a:bodyPr/>
          <a:lstStyle/>
          <a:p>
            <a:pPr algn="ctr"/>
            <a:r>
              <a:rPr lang="en-US" sz="2400" dirty="0"/>
              <a:t>First Results from the Fermilab Muon g-2 Experiment</a:t>
            </a:r>
          </a:p>
        </p:txBody>
      </p:sp>
      <p:pic>
        <p:nvPicPr>
          <p:cNvPr id="6" name="Content Placeholder 5">
            <a:extLst>
              <a:ext uri="{FF2B5EF4-FFF2-40B4-BE49-F238E27FC236}">
                <a16:creationId xmlns:a16="http://schemas.microsoft.com/office/drawing/2014/main" id="{EAF65E81-33C4-A537-F6C9-71F9D1A2C0DB}"/>
              </a:ext>
            </a:extLst>
          </p:cNvPr>
          <p:cNvPicPr>
            <a:picLocks noGrp="1" noChangeAspect="1"/>
          </p:cNvPicPr>
          <p:nvPr>
            <p:ph idx="1"/>
          </p:nvPr>
        </p:nvPicPr>
        <p:blipFill>
          <a:blip r:embed="rId2"/>
          <a:stretch>
            <a:fillRect/>
          </a:stretch>
        </p:blipFill>
        <p:spPr>
          <a:xfrm>
            <a:off x="987129" y="968008"/>
            <a:ext cx="6774605" cy="5393998"/>
          </a:xfrm>
        </p:spPr>
      </p:pic>
      <p:sp>
        <p:nvSpPr>
          <p:cNvPr id="4" name="Slide Number Placeholder 3">
            <a:extLst>
              <a:ext uri="{FF2B5EF4-FFF2-40B4-BE49-F238E27FC236}">
                <a16:creationId xmlns:a16="http://schemas.microsoft.com/office/drawing/2014/main" id="{625CE1D0-D9E0-2D95-FEE3-37C5497AFE6A}"/>
              </a:ext>
            </a:extLst>
          </p:cNvPr>
          <p:cNvSpPr>
            <a:spLocks noGrp="1"/>
          </p:cNvSpPr>
          <p:nvPr>
            <p:ph type="sldNum" sz="quarter" idx="12"/>
          </p:nvPr>
        </p:nvSpPr>
        <p:spPr/>
        <p:txBody>
          <a:bodyPr/>
          <a:lstStyle/>
          <a:p>
            <a:fld id="{0CFEC368-1D7A-4F81-ABF6-AE0E36BAF64C}" type="slidenum">
              <a:rPr lang="en-US" smtClean="0"/>
              <a:pPr/>
              <a:t>20</a:t>
            </a:fld>
            <a:endParaRPr lang="en-US"/>
          </a:p>
        </p:txBody>
      </p:sp>
    </p:spTree>
    <p:extLst>
      <p:ext uri="{BB962C8B-B14F-4D97-AF65-F5344CB8AC3E}">
        <p14:creationId xmlns:p14="http://schemas.microsoft.com/office/powerpoint/2010/main" val="3214436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8444F-2202-994B-9B1E-1BE716DA06AF}"/>
              </a:ext>
            </a:extLst>
          </p:cNvPr>
          <p:cNvSpPr>
            <a:spLocks noGrp="1"/>
          </p:cNvSpPr>
          <p:nvPr>
            <p:ph type="title"/>
          </p:nvPr>
        </p:nvSpPr>
        <p:spPr>
          <a:xfrm>
            <a:off x="271985" y="27716"/>
            <a:ext cx="8184027" cy="723216"/>
          </a:xfrm>
        </p:spPr>
        <p:txBody>
          <a:bodyPr>
            <a:normAutofit/>
          </a:bodyPr>
          <a:lstStyle/>
          <a:p>
            <a:r>
              <a:rPr lang="en-US" sz="3200" dirty="0">
                <a:latin typeface="Times New Roman" panose="02020603050405020304" pitchFamily="18" charset="0"/>
                <a:cs typeface="Times New Roman" panose="02020603050405020304" pitchFamily="18" charset="0"/>
              </a:rPr>
              <a:t>Six Hadron Ring Snakes Planned for the EIC</a:t>
            </a:r>
          </a:p>
        </p:txBody>
      </p:sp>
      <p:sp>
        <p:nvSpPr>
          <p:cNvPr id="3" name="Content Placeholder 2">
            <a:extLst>
              <a:ext uri="{FF2B5EF4-FFF2-40B4-BE49-F238E27FC236}">
                <a16:creationId xmlns:a16="http://schemas.microsoft.com/office/drawing/2014/main" id="{DAF1530B-F515-6544-9ACE-EE09A406A987}"/>
              </a:ext>
            </a:extLst>
          </p:cNvPr>
          <p:cNvSpPr>
            <a:spLocks noGrp="1"/>
          </p:cNvSpPr>
          <p:nvPr>
            <p:ph idx="1"/>
          </p:nvPr>
        </p:nvSpPr>
        <p:spPr>
          <a:xfrm>
            <a:off x="4363998" y="2003668"/>
            <a:ext cx="4634242" cy="2470062"/>
          </a:xfrm>
        </p:spPr>
        <p:txBody>
          <a:bodyPr>
            <a:normAutofit/>
          </a:bodyPr>
          <a:lstStyle/>
          <a:p>
            <a:pPr marL="0" indent="0">
              <a:buNone/>
            </a:pPr>
            <a:r>
              <a:rPr lang="en-US" sz="2400" dirty="0">
                <a:solidFill>
                  <a:srgbClr val="002060"/>
                </a:solidFill>
                <a:latin typeface="Times New Roman" panose="02020603050405020304" pitchFamily="18" charset="0"/>
                <a:cs typeface="Times New Roman" panose="02020603050405020304" pitchFamily="18" charset="0"/>
              </a:rPr>
              <a:t>Ideally multiple snake arrangement is perfectly symmetric with 60 degree bending angle between Snakes.</a:t>
            </a:r>
          </a:p>
        </p:txBody>
      </p:sp>
      <p:grpSp>
        <p:nvGrpSpPr>
          <p:cNvPr id="4" name="Group 12">
            <a:extLst>
              <a:ext uri="{FF2B5EF4-FFF2-40B4-BE49-F238E27FC236}">
                <a16:creationId xmlns:a16="http://schemas.microsoft.com/office/drawing/2014/main" id="{3F07B3EF-52DC-7644-B6B3-368F9E0FA707}"/>
              </a:ext>
            </a:extLst>
          </p:cNvPr>
          <p:cNvGrpSpPr>
            <a:grpSpLocks/>
          </p:cNvGrpSpPr>
          <p:nvPr/>
        </p:nvGrpSpPr>
        <p:grpSpPr bwMode="auto">
          <a:xfrm>
            <a:off x="501225" y="1298818"/>
            <a:ext cx="3951287" cy="3200400"/>
            <a:chOff x="4876800" y="2590800"/>
            <a:chExt cx="3950952" cy="3200399"/>
          </a:xfrm>
        </p:grpSpPr>
        <p:sp>
          <p:nvSpPr>
            <p:cNvPr id="5" name="Oval 12">
              <a:extLst>
                <a:ext uri="{FF2B5EF4-FFF2-40B4-BE49-F238E27FC236}">
                  <a16:creationId xmlns:a16="http://schemas.microsoft.com/office/drawing/2014/main" id="{3BE480B5-9AAE-A643-ABCD-B28D8CD99636}"/>
                </a:ext>
              </a:extLst>
            </p:cNvPr>
            <p:cNvSpPr>
              <a:spLocks noChangeArrowheads="1"/>
            </p:cNvSpPr>
            <p:nvPr/>
          </p:nvSpPr>
          <p:spPr bwMode="auto">
            <a:xfrm>
              <a:off x="5337176" y="3144059"/>
              <a:ext cx="2438400" cy="225621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2"/>
                  </a:solidFill>
                  <a:latin typeface="Times New Roman" panose="02020603050405020304" pitchFamily="18" charset="0"/>
                  <a:ea typeface="ＭＳ Ｐゴシック" panose="020B0600070205080204" pitchFamily="34" charset="-128"/>
                </a:defRPr>
              </a:lvl1pPr>
              <a:lvl2pPr marL="742950" indent="-285750" eaLnBrk="0" hangingPunct="0">
                <a:defRPr sz="2000" b="1">
                  <a:solidFill>
                    <a:schemeClr val="tx2"/>
                  </a:solidFill>
                  <a:latin typeface="Times New Roman" panose="02020603050405020304" pitchFamily="18" charset="0"/>
                  <a:ea typeface="ＭＳ Ｐゴシック" panose="020B0600070205080204" pitchFamily="34" charset="-128"/>
                </a:defRPr>
              </a:lvl2pPr>
              <a:lvl3pPr marL="1143000" indent="-228600" eaLnBrk="0" hangingPunct="0">
                <a:defRPr sz="2000" b="1">
                  <a:solidFill>
                    <a:schemeClr val="tx2"/>
                  </a:solidFill>
                  <a:latin typeface="Times New Roman" panose="02020603050405020304" pitchFamily="18" charset="0"/>
                  <a:ea typeface="ＭＳ Ｐゴシック" panose="020B0600070205080204" pitchFamily="34" charset="-128"/>
                </a:defRPr>
              </a:lvl3pPr>
              <a:lvl4pPr marL="1600200" indent="-228600" eaLnBrk="0" hangingPunct="0">
                <a:defRPr sz="2000" b="1">
                  <a:solidFill>
                    <a:schemeClr val="tx2"/>
                  </a:solidFill>
                  <a:latin typeface="Times New Roman" panose="02020603050405020304" pitchFamily="18" charset="0"/>
                  <a:ea typeface="ＭＳ Ｐゴシック" panose="020B0600070205080204" pitchFamily="34" charset="-128"/>
                </a:defRPr>
              </a:lvl4pPr>
              <a:lvl5pPr marL="2057400" indent="-228600" eaLnBrk="0" hangingPunct="0">
                <a:defRPr sz="2000" b="1">
                  <a:solidFill>
                    <a:schemeClr val="tx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6" name="Line 14">
              <a:extLst>
                <a:ext uri="{FF2B5EF4-FFF2-40B4-BE49-F238E27FC236}">
                  <a16:creationId xmlns:a16="http://schemas.microsoft.com/office/drawing/2014/main" id="{7EA50424-7B1F-2842-A7CC-5A82B0FE69C9}"/>
                </a:ext>
              </a:extLst>
            </p:cNvPr>
            <p:cNvSpPr>
              <a:spLocks noChangeShapeType="1"/>
            </p:cNvSpPr>
            <p:nvPr/>
          </p:nvSpPr>
          <p:spPr bwMode="auto">
            <a:xfrm rot="16200000" flipV="1">
              <a:off x="5122480" y="3790226"/>
              <a:ext cx="423040" cy="914400"/>
            </a:xfrm>
            <a:prstGeom prst="line">
              <a:avLst/>
            </a:prstGeom>
            <a:noFill/>
            <a:ln w="9525">
              <a:solidFill>
                <a:srgbClr val="00009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24">
              <a:extLst>
                <a:ext uri="{FF2B5EF4-FFF2-40B4-BE49-F238E27FC236}">
                  <a16:creationId xmlns:a16="http://schemas.microsoft.com/office/drawing/2014/main" id="{A9C097C2-D0B3-0548-9CF2-D263D3FF99A1}"/>
                </a:ext>
              </a:extLst>
            </p:cNvPr>
            <p:cNvSpPr>
              <a:spLocks noChangeShapeType="1"/>
            </p:cNvSpPr>
            <p:nvPr/>
          </p:nvSpPr>
          <p:spPr bwMode="auto">
            <a:xfrm rot="14400000" flipV="1">
              <a:off x="5413463" y="4887951"/>
              <a:ext cx="1060265" cy="746232"/>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26">
              <a:extLst>
                <a:ext uri="{FF2B5EF4-FFF2-40B4-BE49-F238E27FC236}">
                  <a16:creationId xmlns:a16="http://schemas.microsoft.com/office/drawing/2014/main" id="{9ED1FB6F-C6DD-FB45-BDE5-2E539390D32E}"/>
                </a:ext>
              </a:extLst>
            </p:cNvPr>
            <p:cNvSpPr>
              <a:spLocks noChangeShapeType="1"/>
            </p:cNvSpPr>
            <p:nvPr/>
          </p:nvSpPr>
          <p:spPr bwMode="auto">
            <a:xfrm rot="18000000" flipV="1">
              <a:off x="5832036" y="2728253"/>
              <a:ext cx="70729" cy="1096694"/>
            </a:xfrm>
            <a:prstGeom prst="line">
              <a:avLst/>
            </a:prstGeom>
            <a:noFill/>
            <a:ln w="9525">
              <a:solidFill>
                <a:srgbClr val="8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9" name="Straight Arrow Connector 8">
              <a:extLst>
                <a:ext uri="{FF2B5EF4-FFF2-40B4-BE49-F238E27FC236}">
                  <a16:creationId xmlns:a16="http://schemas.microsoft.com/office/drawing/2014/main" id="{FF5D76EE-8A20-3E4C-A8B7-3C266C201E15}"/>
                </a:ext>
              </a:extLst>
            </p:cNvPr>
            <p:cNvCxnSpPr>
              <a:cxnSpLocks noChangeShapeType="1"/>
            </p:cNvCxnSpPr>
            <p:nvPr/>
          </p:nvCxnSpPr>
          <p:spPr bwMode="auto">
            <a:xfrm flipV="1">
              <a:off x="7314993" y="4037013"/>
              <a:ext cx="914322" cy="422275"/>
            </a:xfrm>
            <a:prstGeom prst="straightConnector1">
              <a:avLst/>
            </a:prstGeom>
            <a:noFill/>
            <a:ln w="9525">
              <a:solidFill>
                <a:srgbClr val="800000"/>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Arrow Connector 9">
              <a:extLst>
                <a:ext uri="{FF2B5EF4-FFF2-40B4-BE49-F238E27FC236}">
                  <a16:creationId xmlns:a16="http://schemas.microsoft.com/office/drawing/2014/main" id="{8DE6AF2F-F77F-6B44-87F4-150CD6628780}"/>
                </a:ext>
              </a:extLst>
            </p:cNvPr>
            <p:cNvCxnSpPr>
              <a:cxnSpLocks noChangeShapeType="1"/>
            </p:cNvCxnSpPr>
            <p:nvPr/>
          </p:nvCxnSpPr>
          <p:spPr bwMode="auto">
            <a:xfrm rot="10800000" flipV="1">
              <a:off x="6622902" y="2978150"/>
              <a:ext cx="996865" cy="635000"/>
            </a:xfrm>
            <a:prstGeom prst="straightConnector1">
              <a:avLst/>
            </a:prstGeom>
            <a:noFill/>
            <a:ln w="9525">
              <a:solidFill>
                <a:srgbClr val="000090"/>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197698B5-C48B-EF41-9581-45BA8F8CE193}"/>
                </a:ext>
              </a:extLst>
            </p:cNvPr>
            <p:cNvCxnSpPr>
              <a:cxnSpLocks noChangeShapeType="1"/>
            </p:cNvCxnSpPr>
            <p:nvPr/>
          </p:nvCxnSpPr>
          <p:spPr bwMode="auto">
            <a:xfrm rot="10800000" flipV="1">
              <a:off x="5337136" y="3008313"/>
              <a:ext cx="996865" cy="635000"/>
            </a:xfrm>
            <a:prstGeom prst="straightConnector1">
              <a:avLst/>
            </a:prstGeom>
            <a:noFill/>
            <a:ln w="952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Arrow Connector 11">
              <a:extLst>
                <a:ext uri="{FF2B5EF4-FFF2-40B4-BE49-F238E27FC236}">
                  <a16:creationId xmlns:a16="http://schemas.microsoft.com/office/drawing/2014/main" id="{78FF84F8-FBE1-124B-BD38-4B11114EE921}"/>
                </a:ext>
              </a:extLst>
            </p:cNvPr>
            <p:cNvCxnSpPr>
              <a:cxnSpLocks noChangeShapeType="1"/>
            </p:cNvCxnSpPr>
            <p:nvPr/>
          </p:nvCxnSpPr>
          <p:spPr bwMode="auto">
            <a:xfrm rot="16200000" flipH="1">
              <a:off x="4837073" y="4268787"/>
              <a:ext cx="993775" cy="0"/>
            </a:xfrm>
            <a:prstGeom prst="straightConnector1">
              <a:avLst/>
            </a:prstGeom>
            <a:noFill/>
            <a:ln w="635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30FAE834-6F22-2B44-98BB-18F48B817198}"/>
                </a:ext>
              </a:extLst>
            </p:cNvPr>
            <p:cNvCxnSpPr>
              <a:cxnSpLocks noChangeShapeType="1"/>
            </p:cNvCxnSpPr>
            <p:nvPr/>
          </p:nvCxnSpPr>
          <p:spPr bwMode="auto">
            <a:xfrm rot="16200000" flipH="1">
              <a:off x="5506945" y="5116521"/>
              <a:ext cx="939800" cy="238105"/>
            </a:xfrm>
            <a:prstGeom prst="straightConnector1">
              <a:avLst/>
            </a:prstGeom>
            <a:noFill/>
            <a:ln w="9525">
              <a:solidFill>
                <a:srgbClr val="800000"/>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66032B28-4653-A54B-81B3-D577970058E5}"/>
                </a:ext>
              </a:extLst>
            </p:cNvPr>
            <p:cNvCxnSpPr>
              <a:cxnSpLocks noChangeShapeType="1"/>
            </p:cNvCxnSpPr>
            <p:nvPr/>
          </p:nvCxnSpPr>
          <p:spPr bwMode="auto">
            <a:xfrm rot="5400000" flipH="1" flipV="1">
              <a:off x="6694294" y="5233986"/>
              <a:ext cx="939800" cy="3175"/>
            </a:xfrm>
            <a:prstGeom prst="straightConnector1">
              <a:avLst/>
            </a:prstGeom>
            <a:noFill/>
            <a:ln w="9525">
              <a:solidFill>
                <a:srgbClr val="000090"/>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TextBox 41">
              <a:extLst>
                <a:ext uri="{FF2B5EF4-FFF2-40B4-BE49-F238E27FC236}">
                  <a16:creationId xmlns:a16="http://schemas.microsoft.com/office/drawing/2014/main" id="{22B93086-83CB-E340-80AE-8523A2BE35FE}"/>
                </a:ext>
              </a:extLst>
            </p:cNvPr>
            <p:cNvSpPr txBox="1">
              <a:spLocks noChangeArrowheads="1"/>
            </p:cNvSpPr>
            <p:nvPr/>
          </p:nvSpPr>
          <p:spPr bwMode="auto">
            <a:xfrm>
              <a:off x="7620000" y="2590800"/>
              <a:ext cx="1207752" cy="68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2"/>
                  </a:solidFill>
                  <a:latin typeface="Times New Roman" panose="02020603050405020304" pitchFamily="18" charset="0"/>
                  <a:ea typeface="ＭＳ Ｐゴシック" panose="020B0600070205080204" pitchFamily="34" charset="-128"/>
                </a:defRPr>
              </a:lvl1pPr>
              <a:lvl2pPr marL="742950" indent="-285750" eaLnBrk="0" hangingPunct="0">
                <a:defRPr sz="2000" b="1">
                  <a:solidFill>
                    <a:schemeClr val="tx2"/>
                  </a:solidFill>
                  <a:latin typeface="Times New Roman" panose="02020603050405020304" pitchFamily="18" charset="0"/>
                  <a:ea typeface="ＭＳ Ｐゴシック" panose="020B0600070205080204" pitchFamily="34" charset="-128"/>
                </a:defRPr>
              </a:lvl2pPr>
              <a:lvl3pPr marL="1143000" indent="-228600" eaLnBrk="0" hangingPunct="0">
                <a:defRPr sz="2000" b="1">
                  <a:solidFill>
                    <a:schemeClr val="tx2"/>
                  </a:solidFill>
                  <a:latin typeface="Times New Roman" panose="02020603050405020304" pitchFamily="18" charset="0"/>
                  <a:ea typeface="ＭＳ Ｐゴシック" panose="020B0600070205080204" pitchFamily="34" charset="-128"/>
                </a:defRPr>
              </a:lvl3pPr>
              <a:lvl4pPr marL="1600200" indent="-228600" eaLnBrk="0" hangingPunct="0">
                <a:defRPr sz="2000" b="1">
                  <a:solidFill>
                    <a:schemeClr val="tx2"/>
                  </a:solidFill>
                  <a:latin typeface="Times New Roman" panose="02020603050405020304" pitchFamily="18" charset="0"/>
                  <a:ea typeface="ＭＳ Ｐゴシック" panose="020B0600070205080204" pitchFamily="34" charset="-128"/>
                </a:defRPr>
              </a:lvl4pPr>
              <a:lvl5pPr marL="2057400" indent="-228600" eaLnBrk="0" hangingPunct="0">
                <a:defRPr sz="2000" b="1">
                  <a:solidFill>
                    <a:schemeClr val="tx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2"/>
                  </a:solidFill>
                  <a:latin typeface="Times New Roman" panose="02020603050405020304" pitchFamily="18" charset="0"/>
                  <a:ea typeface="ＭＳ Ｐゴシック" panose="020B0600070205080204" pitchFamily="34" charset="-128"/>
                </a:defRPr>
              </a:lvl9pPr>
            </a:lstStyle>
            <a:p>
              <a:pPr eaLnBrk="1" hangingPunct="1"/>
              <a:r>
                <a:rPr lang="en-US" altLang="en-US" sz="1800">
                  <a:solidFill>
                    <a:srgbClr val="000090"/>
                  </a:solidFill>
                  <a:latin typeface="Arial" panose="020B0604020202020204" pitchFamily="34" charset="0"/>
                </a:rPr>
                <a:t>-45</a:t>
              </a:r>
              <a:r>
                <a:rPr lang="en-US" altLang="en-US" sz="1800" baseline="30000">
                  <a:solidFill>
                    <a:srgbClr val="000090"/>
                  </a:solidFill>
                  <a:latin typeface="Arial" panose="020B0604020202020204" pitchFamily="34" charset="0"/>
                </a:rPr>
                <a:t>o</a:t>
              </a:r>
            </a:p>
          </p:txBody>
        </p:sp>
        <p:cxnSp>
          <p:nvCxnSpPr>
            <p:cNvPr id="16" name="Straight Arrow Connector 15">
              <a:extLst>
                <a:ext uri="{FF2B5EF4-FFF2-40B4-BE49-F238E27FC236}">
                  <a16:creationId xmlns:a16="http://schemas.microsoft.com/office/drawing/2014/main" id="{46178387-DDC6-5747-939A-2EA1523D0282}"/>
                </a:ext>
              </a:extLst>
            </p:cNvPr>
            <p:cNvCxnSpPr>
              <a:cxnSpLocks noChangeShapeType="1"/>
            </p:cNvCxnSpPr>
            <p:nvPr/>
          </p:nvCxnSpPr>
          <p:spPr bwMode="auto">
            <a:xfrm>
              <a:off x="7772155" y="3657600"/>
              <a:ext cx="0" cy="1219200"/>
            </a:xfrm>
            <a:prstGeom prst="straightConnector1">
              <a:avLst/>
            </a:prstGeom>
            <a:noFill/>
            <a:ln w="952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68AF28EE-0FD7-8D46-B612-41F4D838F7C5}"/>
                </a:ext>
              </a:extLst>
            </p:cNvPr>
            <p:cNvCxnSpPr>
              <a:cxnSpLocks noChangeShapeType="1"/>
            </p:cNvCxnSpPr>
            <p:nvPr/>
          </p:nvCxnSpPr>
          <p:spPr bwMode="auto">
            <a:xfrm rot="10800000" flipV="1">
              <a:off x="6629251" y="4952999"/>
              <a:ext cx="996865" cy="635000"/>
            </a:xfrm>
            <a:prstGeom prst="straightConnector1">
              <a:avLst/>
            </a:prstGeom>
            <a:noFill/>
            <a:ln w="952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4A91EC70-D46E-5C4F-BD23-F0E1E051CBF5}"/>
                </a:ext>
              </a:extLst>
            </p:cNvPr>
            <p:cNvCxnSpPr>
              <a:cxnSpLocks noChangeShapeType="1"/>
            </p:cNvCxnSpPr>
            <p:nvPr/>
          </p:nvCxnSpPr>
          <p:spPr bwMode="auto">
            <a:xfrm flipH="1" flipV="1">
              <a:off x="6705445" y="2971800"/>
              <a:ext cx="914322" cy="609600"/>
            </a:xfrm>
            <a:prstGeom prst="straightConnector1">
              <a:avLst/>
            </a:prstGeom>
            <a:noFill/>
            <a:ln w="952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9" name="Oval 18">
            <a:extLst>
              <a:ext uri="{FF2B5EF4-FFF2-40B4-BE49-F238E27FC236}">
                <a16:creationId xmlns:a16="http://schemas.microsoft.com/office/drawing/2014/main" id="{CA4B8224-BF58-2944-B0C9-C39E6A93831E}"/>
              </a:ext>
            </a:extLst>
          </p:cNvPr>
          <p:cNvSpPr/>
          <p:nvPr/>
        </p:nvSpPr>
        <p:spPr>
          <a:xfrm>
            <a:off x="3219746" y="2772629"/>
            <a:ext cx="342334" cy="3656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E2521FC-ED49-6B4F-947F-4A2F5FE48A8B}"/>
              </a:ext>
            </a:extLst>
          </p:cNvPr>
          <p:cNvSpPr/>
          <p:nvPr/>
        </p:nvSpPr>
        <p:spPr>
          <a:xfrm>
            <a:off x="779961" y="2799086"/>
            <a:ext cx="342334" cy="3656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86B75F8-ED2A-AF1D-5D27-A347752E8A6F}"/>
              </a:ext>
            </a:extLst>
          </p:cNvPr>
          <p:cNvSpPr txBox="1"/>
          <p:nvPr/>
        </p:nvSpPr>
        <p:spPr>
          <a:xfrm>
            <a:off x="78061" y="4609967"/>
            <a:ext cx="9053235" cy="1600438"/>
          </a:xfrm>
          <a:prstGeom prst="rect">
            <a:avLst/>
          </a:prstGeom>
          <a:noFill/>
        </p:spPr>
        <p:txBody>
          <a:bodyPr wrap="square" rtlCol="0">
            <a:spAutoFit/>
          </a:bodyPr>
          <a:lstStyle/>
          <a:p>
            <a:r>
              <a:rPr lang="en-US" sz="2000" dirty="0">
                <a:solidFill>
                  <a:srgbClr val="002060"/>
                </a:solidFill>
                <a:effectLst/>
                <a:latin typeface="Times New Roman" panose="02020603050405020304" pitchFamily="18" charset="0"/>
                <a:cs typeface="Times New Roman" panose="02020603050405020304" pitchFamily="18" charset="0"/>
              </a:rPr>
              <a:t>Due to the injection region constraint, the snake at IP6 can not be put into the desired place. The proposed snake locations are as following with counting starting at IP12: snake1 = 𝜙, snake2=𝜋/3 − 𝜙, snake3 = 2𝜋/3−𝜙, snake4 =𝜋+𝜙, snake5 = 4𝜋/3−𝜙, snake6= 5𝜋/3− 𝜙, where 𝜙 = 0.0435rad.</a:t>
            </a:r>
          </a:p>
          <a:p>
            <a:endParaRPr lang="en-US" dirty="0"/>
          </a:p>
        </p:txBody>
      </p:sp>
      <p:sp>
        <p:nvSpPr>
          <p:cNvPr id="23" name="TextBox 22">
            <a:extLst>
              <a:ext uri="{FF2B5EF4-FFF2-40B4-BE49-F238E27FC236}">
                <a16:creationId xmlns:a16="http://schemas.microsoft.com/office/drawing/2014/main" id="{146A3AA6-60FF-A66D-E58D-793F31932236}"/>
              </a:ext>
            </a:extLst>
          </p:cNvPr>
          <p:cNvSpPr txBox="1"/>
          <p:nvPr/>
        </p:nvSpPr>
        <p:spPr>
          <a:xfrm>
            <a:off x="12705" y="6096000"/>
            <a:ext cx="9118592" cy="369332"/>
          </a:xfrm>
          <a:prstGeom prst="rect">
            <a:avLst/>
          </a:prstGeom>
          <a:noFill/>
        </p:spPr>
        <p:txBody>
          <a:bodyPr wrap="square" rtlCol="0">
            <a:spAutoFit/>
          </a:bodyPr>
          <a:lstStyle/>
          <a:p>
            <a:pPr algn="ctr"/>
            <a:r>
              <a:rPr lang="en-US" b="1" dirty="0"/>
              <a:t>( slide adapted from the </a:t>
            </a:r>
            <a:r>
              <a:rPr lang="en-US" b="1" dirty="0" err="1"/>
              <a:t>Haixin</a:t>
            </a:r>
            <a:r>
              <a:rPr lang="en-US" b="1" dirty="0"/>
              <a:t> Huang’s yesterday ) </a:t>
            </a:r>
          </a:p>
        </p:txBody>
      </p:sp>
      <p:sp>
        <p:nvSpPr>
          <p:cNvPr id="24" name="TextBox 23">
            <a:extLst>
              <a:ext uri="{FF2B5EF4-FFF2-40B4-BE49-F238E27FC236}">
                <a16:creationId xmlns:a16="http://schemas.microsoft.com/office/drawing/2014/main" id="{EAC6A01B-C9F2-22EA-AD02-6597D73EA789}"/>
              </a:ext>
            </a:extLst>
          </p:cNvPr>
          <p:cNvSpPr txBox="1"/>
          <p:nvPr/>
        </p:nvSpPr>
        <p:spPr>
          <a:xfrm>
            <a:off x="1568110" y="692821"/>
            <a:ext cx="5438925" cy="369332"/>
          </a:xfrm>
          <a:prstGeom prst="rect">
            <a:avLst/>
          </a:prstGeom>
          <a:noFill/>
        </p:spPr>
        <p:txBody>
          <a:bodyPr wrap="none" rtlCol="0">
            <a:spAutoFit/>
          </a:bodyPr>
          <a:lstStyle/>
          <a:p>
            <a:r>
              <a:rPr lang="en-US" dirty="0"/>
              <a:t>Being designed for polarized protons and polarized 3He.</a:t>
            </a:r>
          </a:p>
        </p:txBody>
      </p:sp>
    </p:spTree>
    <p:extLst>
      <p:ext uri="{BB962C8B-B14F-4D97-AF65-F5344CB8AC3E}">
        <p14:creationId xmlns:p14="http://schemas.microsoft.com/office/powerpoint/2010/main" val="1662015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5B3F-6BF6-E243-ADBB-2809934CDF2F}"/>
              </a:ext>
            </a:extLst>
          </p:cNvPr>
          <p:cNvSpPr>
            <a:spLocks noGrp="1"/>
          </p:cNvSpPr>
          <p:nvPr>
            <p:ph type="title"/>
          </p:nvPr>
        </p:nvSpPr>
        <p:spPr>
          <a:xfrm>
            <a:off x="308919" y="173304"/>
            <a:ext cx="8464378" cy="487490"/>
          </a:xfrm>
        </p:spPr>
        <p:txBody>
          <a:bodyPr>
            <a:noAutofit/>
          </a:bodyPr>
          <a:lstStyle/>
          <a:p>
            <a:r>
              <a:rPr lang="en-US" sz="3200" dirty="0"/>
              <a:t>Deuteron Polarization at the EIC</a:t>
            </a:r>
          </a:p>
        </p:txBody>
      </p:sp>
      <p:sp>
        <p:nvSpPr>
          <p:cNvPr id="10" name="Slide Number Placeholder 9"/>
          <p:cNvSpPr>
            <a:spLocks noGrp="1"/>
          </p:cNvSpPr>
          <p:nvPr>
            <p:ph type="sldNum" sz="quarter" idx="12"/>
          </p:nvPr>
        </p:nvSpPr>
        <p:spPr/>
        <p:txBody>
          <a:bodyPr/>
          <a:lstStyle/>
          <a:p>
            <a:fld id="{07E1C93C-5050-FC42-8F10-D22D4F119D13}" type="slidenum">
              <a:rPr lang="en-US" smtClean="0"/>
              <a:pPr/>
              <a:t>22</a:t>
            </a:fld>
            <a:endParaRPr lang="en-US" dirty="0"/>
          </a:p>
        </p:txBody>
      </p:sp>
      <p:sp>
        <p:nvSpPr>
          <p:cNvPr id="15" name="Rectangle 14">
            <a:extLst>
              <a:ext uri="{FF2B5EF4-FFF2-40B4-BE49-F238E27FC236}">
                <a16:creationId xmlns:a16="http://schemas.microsoft.com/office/drawing/2014/main" id="{70DEE67F-6BFE-CA4E-9577-7062347C1263}"/>
              </a:ext>
            </a:extLst>
          </p:cNvPr>
          <p:cNvSpPr/>
          <p:nvPr/>
        </p:nvSpPr>
        <p:spPr>
          <a:xfrm>
            <a:off x="5640457" y="3247685"/>
            <a:ext cx="3503543" cy="2746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AF6871AC-B37A-F342-8312-FDC705055EAD}"/>
              </a:ext>
            </a:extLst>
          </p:cNvPr>
          <p:cNvSpPr>
            <a:spLocks noGrp="1"/>
          </p:cNvSpPr>
          <p:nvPr>
            <p:ph idx="1"/>
          </p:nvPr>
        </p:nvSpPr>
        <p:spPr>
          <a:xfrm>
            <a:off x="287577" y="1168607"/>
            <a:ext cx="8568845" cy="5204599"/>
          </a:xfrm>
        </p:spPr>
        <p:txBody>
          <a:bodyPr>
            <a:noAutofit/>
          </a:bodyPr>
          <a:lstStyle/>
          <a:p>
            <a:pPr>
              <a:spcBef>
                <a:spcPts val="0"/>
              </a:spcBef>
              <a:spcAft>
                <a:spcPts val="450"/>
              </a:spcAft>
            </a:pPr>
            <a:r>
              <a:rPr lang="en-US" sz="1600" dirty="0"/>
              <a:t>Magnetic moment of the proton is 2.79 nuclear magnetons, neutron moment is  -1.91, 3He is -2.13 (i.e. we already no pol. 3He not equal to pol. n) ) BUT the deuteron moment is 0.857 nuclear magnetons making it significantly harder to manipulate with Siberian snakes.</a:t>
            </a:r>
          </a:p>
          <a:p>
            <a:pPr>
              <a:spcBef>
                <a:spcPts val="0"/>
              </a:spcBef>
              <a:spcAft>
                <a:spcPts val="450"/>
              </a:spcAft>
            </a:pPr>
            <a:endParaRPr lang="en-US" sz="1600" dirty="0"/>
          </a:p>
          <a:p>
            <a:pPr>
              <a:spcBef>
                <a:spcPts val="0"/>
              </a:spcBef>
              <a:spcAft>
                <a:spcPts val="450"/>
              </a:spcAft>
            </a:pPr>
            <a:r>
              <a:rPr lang="en-US" sz="1600" dirty="0"/>
              <a:t>Assuming the deuterons can be accelerated from an atomic beam source without loosing polarization (this is a non-trivial challenge of depolarizing resonances), the idea of magic energies can be used to allow longitudinal deuteron polarization at an interaction region in the EIC without (hopefully) having to further upgrade the Siberian snakes.</a:t>
            </a:r>
          </a:p>
          <a:p>
            <a:pPr>
              <a:spcBef>
                <a:spcPts val="0"/>
              </a:spcBef>
              <a:spcAft>
                <a:spcPts val="450"/>
              </a:spcAft>
            </a:pPr>
            <a:endParaRPr lang="en-US" sz="1600" dirty="0"/>
          </a:p>
          <a:p>
            <a:pPr>
              <a:spcBef>
                <a:spcPts val="0"/>
              </a:spcBef>
              <a:spcAft>
                <a:spcPts val="450"/>
              </a:spcAft>
            </a:pPr>
            <a:r>
              <a:rPr lang="en-US" sz="1600" dirty="0"/>
              <a:t>Assuming an EIC deuteron energy range of 20.5 to 137.5 GeV/nucleon, there are a total of 17 energies where the deuteron polarization can in principle be made longitudinal at least at one interaction point: 26.2, 32.8, 39.4, 45.9, 52.5, 59.0, 65.6, 72.1, 78.7, 85.3, 91.8, 98.4, 104.9, 111.5, 118.1, 124.6, and 131.2 GeV/nucleon. </a:t>
            </a:r>
          </a:p>
          <a:p>
            <a:pPr>
              <a:spcBef>
                <a:spcPts val="0"/>
              </a:spcBef>
              <a:spcAft>
                <a:spcPts val="450"/>
              </a:spcAft>
            </a:pPr>
            <a:endParaRPr lang="en-US" sz="1600" dirty="0"/>
          </a:p>
          <a:p>
            <a:pPr>
              <a:spcBef>
                <a:spcPts val="0"/>
              </a:spcBef>
              <a:spcAft>
                <a:spcPts val="450"/>
              </a:spcAft>
            </a:pPr>
            <a:r>
              <a:rPr lang="en-US" sz="1600" dirty="0"/>
              <a:t>Of these energies, there are 5 where the deuteron polarization can be made longitudinal at both interaction points: 39.4, 59.0, 78.7, 98.4, and 118.1 GeV/nucleon. </a:t>
            </a:r>
          </a:p>
          <a:p>
            <a:pPr>
              <a:spcBef>
                <a:spcPts val="0"/>
              </a:spcBef>
              <a:spcAft>
                <a:spcPts val="450"/>
              </a:spcAft>
            </a:pPr>
            <a:endParaRPr lang="en-US" sz="1600" dirty="0"/>
          </a:p>
          <a:p>
            <a:pPr>
              <a:spcBef>
                <a:spcPts val="0"/>
              </a:spcBef>
              <a:spcAft>
                <a:spcPts val="450"/>
              </a:spcAft>
            </a:pPr>
            <a:r>
              <a:rPr lang="en-US" sz="1600" dirty="0"/>
              <a:t>Two of those are very close to the yellow report energies of 41 and 110 GeV.</a:t>
            </a:r>
          </a:p>
          <a:p>
            <a:pPr marL="0" indent="0">
              <a:spcBef>
                <a:spcPts val="0"/>
              </a:spcBef>
              <a:spcAft>
                <a:spcPts val="450"/>
              </a:spcAft>
              <a:buNone/>
            </a:pPr>
            <a:endParaRPr lang="en-US" sz="1600" dirty="0"/>
          </a:p>
        </p:txBody>
      </p:sp>
    </p:spTree>
    <p:extLst>
      <p:ext uri="{BB962C8B-B14F-4D97-AF65-F5344CB8AC3E}">
        <p14:creationId xmlns:p14="http://schemas.microsoft.com/office/powerpoint/2010/main" val="3838128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a:t>
            </a:r>
          </a:p>
        </p:txBody>
      </p:sp>
      <p:sp>
        <p:nvSpPr>
          <p:cNvPr id="7" name="Text Placeholder 6"/>
          <p:cNvSpPr>
            <a:spLocks noGrp="1"/>
          </p:cNvSpPr>
          <p:nvPr>
            <p:ph type="body" sz="quarter" idx="17"/>
          </p:nvPr>
        </p:nvSpPr>
        <p:spPr>
          <a:xfrm>
            <a:off x="115091" y="1417314"/>
            <a:ext cx="4643722" cy="5440686"/>
          </a:xfrm>
        </p:spPr>
        <p:txBody>
          <a:bodyPr>
            <a:normAutofit/>
          </a:bodyPr>
          <a:lstStyle/>
          <a:p>
            <a:r>
              <a:rPr lang="en-US" sz="1800" dirty="0">
                <a:solidFill>
                  <a:schemeClr val="tx1"/>
                </a:solidFill>
              </a:rPr>
              <a:t>EIC project is underway with major construction efforts likely to start in a couple years and colliding beams in the early 2030’s. </a:t>
            </a:r>
          </a:p>
          <a:p>
            <a:r>
              <a:rPr lang="en-US" sz="1800" dirty="0">
                <a:solidFill>
                  <a:schemeClr val="tx1"/>
                </a:solidFill>
              </a:rPr>
              <a:t>The base program includes polarized H and 3He, but polarized deuterons are not part of the base project and hard to provide at arbitrary energies.</a:t>
            </a:r>
          </a:p>
          <a:p>
            <a:r>
              <a:rPr lang="en-US" sz="1800" dirty="0">
                <a:solidFill>
                  <a:schemeClr val="tx1"/>
                </a:solidFill>
              </a:rPr>
              <a:t>Making use of the idea of magic energies and partial snakes, it should be possible to have polarized deuterons without a costly upgrade. </a:t>
            </a:r>
          </a:p>
          <a:p>
            <a:r>
              <a:rPr lang="en-US" sz="1800" dirty="0">
                <a:solidFill>
                  <a:schemeClr val="tx1"/>
                </a:solidFill>
              </a:rPr>
              <a:t>Polarized deuterons are a natural EIC upgrade and with strong scientific support, polarized deuterons could be possible in the 2040’s.</a:t>
            </a:r>
          </a:p>
          <a:p>
            <a:r>
              <a:rPr lang="en-US" sz="1800" dirty="0">
                <a:solidFill>
                  <a:schemeClr val="tx1"/>
                </a:solidFill>
              </a:rPr>
              <a:t>That may seem far away, but that is really the first opportunity for an upgrade after the base EIC program is achieved.</a:t>
            </a:r>
          </a:p>
        </p:txBody>
      </p:sp>
      <p:pic>
        <p:nvPicPr>
          <p:cNvPr id="8" name="Picture Placeholder 7">
            <a:extLst>
              <a:ext uri="{FF2B5EF4-FFF2-40B4-BE49-F238E27FC236}">
                <a16:creationId xmlns:a16="http://schemas.microsoft.com/office/drawing/2014/main" id="{DCF7A142-FD60-D944-B68C-6BF82074364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tretch>
            <a:fillRect/>
          </a:stretch>
        </p:blipFill>
        <p:spPr>
          <a:xfrm>
            <a:off x="4645152" y="1417314"/>
            <a:ext cx="4268435" cy="4580488"/>
          </a:xfrm>
          <a:prstGeom prst="rect">
            <a:avLst/>
          </a:prstGeom>
          <a:effectLst/>
        </p:spPr>
      </p:pic>
      <p:sp>
        <p:nvSpPr>
          <p:cNvPr id="9" name="TextBox 8">
            <a:extLst>
              <a:ext uri="{FF2B5EF4-FFF2-40B4-BE49-F238E27FC236}">
                <a16:creationId xmlns:a16="http://schemas.microsoft.com/office/drawing/2014/main" id="{6BE5C389-D99B-9942-9102-5089111F6314}"/>
              </a:ext>
            </a:extLst>
          </p:cNvPr>
          <p:cNvSpPr txBox="1"/>
          <p:nvPr/>
        </p:nvSpPr>
        <p:spPr>
          <a:xfrm>
            <a:off x="6473952" y="2697480"/>
            <a:ext cx="478016" cy="369332"/>
          </a:xfrm>
          <a:prstGeom prst="rect">
            <a:avLst/>
          </a:prstGeom>
          <a:noFill/>
        </p:spPr>
        <p:txBody>
          <a:bodyPr wrap="none" rtlCol="0">
            <a:spAutoFit/>
          </a:bodyPr>
          <a:lstStyle/>
          <a:p>
            <a:r>
              <a:rPr lang="en-US" dirty="0"/>
              <a:t>EIC</a:t>
            </a:r>
          </a:p>
        </p:txBody>
      </p:sp>
    </p:spTree>
    <p:extLst>
      <p:ext uri="{BB962C8B-B14F-4D97-AF65-F5344CB8AC3E}">
        <p14:creationId xmlns:p14="http://schemas.microsoft.com/office/powerpoint/2010/main" val="354149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D201-8A29-EB43-972A-BA20794DE539}"/>
              </a:ext>
            </a:extLst>
          </p:cNvPr>
          <p:cNvSpPr>
            <a:spLocks noGrp="1"/>
          </p:cNvSpPr>
          <p:nvPr>
            <p:ph type="title"/>
          </p:nvPr>
        </p:nvSpPr>
        <p:spPr/>
        <p:txBody>
          <a:bodyPr/>
          <a:lstStyle/>
          <a:p>
            <a:r>
              <a:rPr lang="en-US" dirty="0"/>
              <a:t>October 2019 Review of Two Competing EIC Designs</a:t>
            </a:r>
          </a:p>
        </p:txBody>
      </p:sp>
      <p:sp>
        <p:nvSpPr>
          <p:cNvPr id="3" name="Content Placeholder 2">
            <a:extLst>
              <a:ext uri="{FF2B5EF4-FFF2-40B4-BE49-F238E27FC236}">
                <a16:creationId xmlns:a16="http://schemas.microsoft.com/office/drawing/2014/main" id="{CBE74991-F038-344F-AAD3-0DFC2EA6F549}"/>
              </a:ext>
            </a:extLst>
          </p:cNvPr>
          <p:cNvSpPr>
            <a:spLocks noGrp="1"/>
          </p:cNvSpPr>
          <p:nvPr>
            <p:ph idx="1"/>
          </p:nvPr>
        </p:nvSpPr>
        <p:spPr>
          <a:xfrm>
            <a:off x="162998" y="966055"/>
            <a:ext cx="4491860" cy="5381694"/>
          </a:xfrm>
        </p:spPr>
        <p:txBody>
          <a:bodyPr>
            <a:normAutofit/>
          </a:bodyPr>
          <a:lstStyle/>
          <a:p>
            <a:r>
              <a:rPr lang="en-US" sz="2400" dirty="0"/>
              <a:t>For e-N collisions:</a:t>
            </a:r>
          </a:p>
          <a:p>
            <a:pPr lvl="1"/>
            <a:r>
              <a:rPr lang="en-US" sz="2200" dirty="0"/>
              <a:t>Polarized beams: e, p, d/</a:t>
            </a:r>
            <a:r>
              <a:rPr lang="en-US" sz="2200" baseline="30000" dirty="0"/>
              <a:t>3</a:t>
            </a:r>
            <a:r>
              <a:rPr lang="en-US" sz="2200" dirty="0"/>
              <a:t>He (effective neutron)</a:t>
            </a:r>
          </a:p>
          <a:p>
            <a:pPr lvl="1"/>
            <a:r>
              <a:rPr lang="en-US" sz="2200" dirty="0"/>
              <a:t>e beam 5-10(20) GeV</a:t>
            </a:r>
          </a:p>
          <a:p>
            <a:pPr lvl="1"/>
            <a:r>
              <a:rPr lang="en-US" sz="2200" dirty="0"/>
              <a:t>Luminosity ~ 10</a:t>
            </a:r>
            <a:r>
              <a:rPr lang="en-US" sz="2200" baseline="30000" dirty="0"/>
              <a:t>33-34</a:t>
            </a:r>
            <a:r>
              <a:rPr lang="en-US" sz="2200" dirty="0"/>
              <a:t> cm</a:t>
            </a:r>
            <a:r>
              <a:rPr lang="en-US" sz="2200" baseline="30000" dirty="0"/>
              <a:t>-2</a:t>
            </a:r>
            <a:r>
              <a:rPr lang="en-US" sz="2200" dirty="0"/>
              <a:t>sec</a:t>
            </a:r>
            <a:r>
              <a:rPr lang="en-US" sz="2200" baseline="30000" dirty="0"/>
              <a:t>-1  </a:t>
            </a:r>
          </a:p>
          <a:p>
            <a:pPr lvl="1"/>
            <a:r>
              <a:rPr lang="en-US" sz="2200" dirty="0"/>
              <a:t>100-1000 times HERA</a:t>
            </a:r>
          </a:p>
          <a:p>
            <a:pPr lvl="1"/>
            <a:r>
              <a:rPr lang="en-US" sz="2200" dirty="0"/>
              <a:t>20-100 (140) GeV variable center of mass energy</a:t>
            </a:r>
          </a:p>
          <a:p>
            <a:r>
              <a:rPr lang="en-US" sz="2400" dirty="0"/>
              <a:t>For e-A collisions:</a:t>
            </a:r>
          </a:p>
          <a:p>
            <a:pPr lvl="1"/>
            <a:r>
              <a:rPr lang="en-US" sz="2200" dirty="0"/>
              <a:t>Wide range in nuclei</a:t>
            </a:r>
          </a:p>
          <a:p>
            <a:pPr lvl="1"/>
            <a:r>
              <a:rPr lang="en-US" sz="2200" dirty="0"/>
              <a:t>Luminosity per nucleon same as e-p</a:t>
            </a:r>
          </a:p>
          <a:p>
            <a:pPr lvl="1"/>
            <a:r>
              <a:rPr lang="en-US" sz="2200" dirty="0"/>
              <a:t>Variable center of mass energy </a:t>
            </a:r>
          </a:p>
          <a:p>
            <a:endParaRPr lang="en-US" dirty="0"/>
          </a:p>
        </p:txBody>
      </p:sp>
      <p:sp>
        <p:nvSpPr>
          <p:cNvPr id="5" name="Slide Number Placeholder 4">
            <a:extLst>
              <a:ext uri="{FF2B5EF4-FFF2-40B4-BE49-F238E27FC236}">
                <a16:creationId xmlns:a16="http://schemas.microsoft.com/office/drawing/2014/main" id="{28779D76-1858-F24E-BFAB-07986440D8F5}"/>
              </a:ext>
            </a:extLst>
          </p:cNvPr>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8" name="Picture Placeholder 7">
            <a:extLst>
              <a:ext uri="{FF2B5EF4-FFF2-40B4-BE49-F238E27FC236}">
                <a16:creationId xmlns:a16="http://schemas.microsoft.com/office/drawing/2014/main" id="{1ED7FEE3-0C2C-BC4C-88D2-007FAF99BCF8}"/>
              </a:ext>
            </a:extLst>
          </p:cNvPr>
          <p:cNvPicPr>
            <a:picLocks noGrp="1" noChangeAspect="1"/>
          </p:cNvPicPr>
          <p:nvPr>
            <p:ph type="pic" sz="quarter" idx="13"/>
          </p:nvPr>
        </p:nvPicPr>
        <p:blipFill>
          <a:blip r:embed="rId2"/>
          <a:srcRect t="9527" b="9527"/>
          <a:stretch>
            <a:fillRect/>
          </a:stretch>
        </p:blipFill>
        <p:spPr>
          <a:prstGeom prst="rect">
            <a:avLst/>
          </a:prstGeom>
        </p:spPr>
      </p:pic>
      <p:pic>
        <p:nvPicPr>
          <p:cNvPr id="9" name="Picture Placeholder 8">
            <a:extLst>
              <a:ext uri="{FF2B5EF4-FFF2-40B4-BE49-F238E27FC236}">
                <a16:creationId xmlns:a16="http://schemas.microsoft.com/office/drawing/2014/main" id="{1D7EBE73-AFE0-B543-88AC-BED991D496E8}"/>
              </a:ext>
            </a:extLst>
          </p:cNvPr>
          <p:cNvPicPr>
            <a:picLocks noGrp="1" noChangeAspect="1"/>
          </p:cNvPicPr>
          <p:nvPr>
            <p:ph type="pic" sz="quarter" idx="14"/>
          </p:nvPr>
        </p:nvPicPr>
        <p:blipFill>
          <a:blip r:embed="rId3"/>
          <a:stretch>
            <a:fillRect/>
          </a:stretch>
        </p:blipFill>
        <p:spPr>
          <a:xfrm>
            <a:off x="4654859" y="3989306"/>
            <a:ext cx="4117666" cy="1853090"/>
          </a:xfrm>
          <a:prstGeom prst="rect">
            <a:avLst/>
          </a:prstGeom>
        </p:spPr>
      </p:pic>
      <p:sp>
        <p:nvSpPr>
          <p:cNvPr id="10" name="Rectangle 9">
            <a:extLst>
              <a:ext uri="{FF2B5EF4-FFF2-40B4-BE49-F238E27FC236}">
                <a16:creationId xmlns:a16="http://schemas.microsoft.com/office/drawing/2014/main" id="{421B078A-0BC9-A049-B9DE-A08F8B3ADAA6}"/>
              </a:ext>
            </a:extLst>
          </p:cNvPr>
          <p:cNvSpPr/>
          <p:nvPr/>
        </p:nvSpPr>
        <p:spPr>
          <a:xfrm>
            <a:off x="6412968" y="5647035"/>
            <a:ext cx="601447" cy="338554"/>
          </a:xfrm>
          <a:prstGeom prst="rect">
            <a:avLst/>
          </a:prstGeom>
        </p:spPr>
        <p:txBody>
          <a:bodyPr wrap="none">
            <a:spAutoFit/>
          </a:bodyPr>
          <a:lstStyle/>
          <a:p>
            <a:r>
              <a:rPr lang="en-US" sz="1600" dirty="0"/>
              <a:t>JLEIC</a:t>
            </a:r>
          </a:p>
        </p:txBody>
      </p:sp>
    </p:spTree>
    <p:extLst>
      <p:ext uri="{BB962C8B-B14F-4D97-AF65-F5344CB8AC3E}">
        <p14:creationId xmlns:p14="http://schemas.microsoft.com/office/powerpoint/2010/main" val="3848210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17FB-0D61-B144-8A40-F3DE80318C90}"/>
              </a:ext>
            </a:extLst>
          </p:cNvPr>
          <p:cNvSpPr>
            <a:spLocks noGrp="1"/>
          </p:cNvSpPr>
          <p:nvPr>
            <p:ph type="title"/>
          </p:nvPr>
        </p:nvSpPr>
        <p:spPr/>
        <p:txBody>
          <a:bodyPr/>
          <a:lstStyle/>
          <a:p>
            <a:r>
              <a:rPr lang="en-US" dirty="0"/>
              <a:t>Key Science Questions For The EIC To Answer</a:t>
            </a:r>
          </a:p>
        </p:txBody>
      </p:sp>
      <p:sp>
        <p:nvSpPr>
          <p:cNvPr id="3" name="Content Placeholder 2">
            <a:extLst>
              <a:ext uri="{FF2B5EF4-FFF2-40B4-BE49-F238E27FC236}">
                <a16:creationId xmlns:a16="http://schemas.microsoft.com/office/drawing/2014/main" id="{7285713E-9D42-E647-A130-F31537AD7082}"/>
              </a:ext>
            </a:extLst>
          </p:cNvPr>
          <p:cNvSpPr>
            <a:spLocks noGrp="1"/>
          </p:cNvSpPr>
          <p:nvPr>
            <p:ph idx="1"/>
          </p:nvPr>
        </p:nvSpPr>
        <p:spPr/>
        <p:txBody>
          <a:bodyPr>
            <a:normAutofit fontScale="92500" lnSpcReduction="10000"/>
          </a:bodyPr>
          <a:lstStyle/>
          <a:p>
            <a:r>
              <a:rPr lang="en-US" dirty="0"/>
              <a:t>How do the nucleonic properties such as mass and spin emerge from </a:t>
            </a:r>
            <a:r>
              <a:rPr lang="en-US" dirty="0" err="1"/>
              <a:t>partons</a:t>
            </a:r>
            <a:r>
              <a:rPr lang="en-US" dirty="0"/>
              <a:t> and their underlying interactions?</a:t>
            </a:r>
          </a:p>
          <a:p>
            <a:r>
              <a:rPr lang="en-US" dirty="0"/>
              <a:t>How are </a:t>
            </a:r>
            <a:r>
              <a:rPr lang="en-US" dirty="0" err="1"/>
              <a:t>partons</a:t>
            </a:r>
            <a:r>
              <a:rPr lang="en-US" dirty="0"/>
              <a:t> inside the nucleon distributed in both momentum and position space?</a:t>
            </a:r>
          </a:p>
          <a:p>
            <a:r>
              <a:rPr lang="en-US" dirty="0"/>
              <a:t>How do color-charged quarks and gluons, and jets, interact with a nuclear medium? How do the confined hadronic states emerge from these quarks and gluons? How do the quark-gluon interactions create nuclear binding?</a:t>
            </a:r>
          </a:p>
          <a:p>
            <a:r>
              <a:rPr lang="en-US" dirty="0"/>
              <a:t>How does a dense nuclear environment affect the quarks and gluons, their correlations, and their interactions? What happens to the gluon density in nuclei? Does it saturate at high energy, giving rise to a gluonic matter with universal properties in all nuclei and even nucleons?</a:t>
            </a:r>
          </a:p>
          <a:p>
            <a:pPr marL="0" indent="0">
              <a:buNone/>
            </a:pPr>
            <a:endParaRPr lang="en-US" dirty="0">
              <a:hlinkClick r:id="rId2"/>
            </a:endParaRPr>
          </a:p>
          <a:p>
            <a:pPr marL="0" indent="0">
              <a:buNone/>
            </a:pPr>
            <a:endParaRPr lang="en-US" dirty="0">
              <a:hlinkClick r:id="rId2"/>
            </a:endParaRPr>
          </a:p>
          <a:p>
            <a:r>
              <a:rPr lang="en-US" dirty="0">
                <a:hlinkClick r:id="rId2"/>
              </a:rPr>
              <a:t>https://www.nap.edu/login.php?record_id=25171&amp;page=https%3A%2F%2Fwww.nap.edu%2Fdownload%2F25171</a:t>
            </a:r>
            <a:r>
              <a:rPr lang="en-US" dirty="0"/>
              <a:t> and download as guest for a free copy of the National Academy of Science pdf </a:t>
            </a:r>
          </a:p>
        </p:txBody>
      </p:sp>
      <p:sp>
        <p:nvSpPr>
          <p:cNvPr id="5" name="Slide Number Placeholder 4">
            <a:extLst>
              <a:ext uri="{FF2B5EF4-FFF2-40B4-BE49-F238E27FC236}">
                <a16:creationId xmlns:a16="http://schemas.microsoft.com/office/drawing/2014/main" id="{2CA74CB9-615D-FE47-A12C-C893FB2829B2}"/>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2701540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80508" y="1382731"/>
            <a:ext cx="5359904" cy="1877097"/>
          </a:xfrm>
          <a:prstGeom prst="rect">
            <a:avLst/>
          </a:prstGeom>
          <a:solidFill>
            <a:schemeClr val="accent5">
              <a:lumMod val="20000"/>
              <a:lumOff val="80000"/>
            </a:schemeClr>
          </a:solidFill>
        </p:spPr>
      </p:pic>
      <p:pic>
        <p:nvPicPr>
          <p:cNvPr id="6" name="Picture 5"/>
          <p:cNvPicPr>
            <a:picLocks noChangeAspect="1"/>
          </p:cNvPicPr>
          <p:nvPr/>
        </p:nvPicPr>
        <p:blipFill>
          <a:blip r:embed="rId4"/>
          <a:stretch>
            <a:fillRect/>
          </a:stretch>
        </p:blipFill>
        <p:spPr>
          <a:xfrm>
            <a:off x="715851" y="3839224"/>
            <a:ext cx="7900900" cy="1987753"/>
          </a:xfrm>
          <a:prstGeom prst="rect">
            <a:avLst/>
          </a:prstGeom>
          <a:solidFill>
            <a:schemeClr val="accent3">
              <a:lumMod val="20000"/>
              <a:lumOff val="80000"/>
            </a:schemeClr>
          </a:solidFill>
        </p:spPr>
      </p:pic>
      <p:sp>
        <p:nvSpPr>
          <p:cNvPr id="3" name="TextBox 2"/>
          <p:cNvSpPr txBox="1"/>
          <p:nvPr/>
        </p:nvSpPr>
        <p:spPr>
          <a:xfrm>
            <a:off x="715851" y="5956244"/>
            <a:ext cx="3818738" cy="400110"/>
          </a:xfrm>
          <a:prstGeom prst="rect">
            <a:avLst/>
          </a:prstGeom>
          <a:noFill/>
        </p:spPr>
        <p:txBody>
          <a:bodyPr wrap="none" rtlCol="0">
            <a:spAutoFit/>
          </a:bodyPr>
          <a:lstStyle/>
          <a:p>
            <a:r>
              <a:rPr lang="en-US" sz="2000" dirty="0"/>
              <a:t>PED: Project Engineering &amp; Design</a:t>
            </a:r>
          </a:p>
        </p:txBody>
      </p:sp>
      <p:sp>
        <p:nvSpPr>
          <p:cNvPr id="17" name="Title 16">
            <a:extLst>
              <a:ext uri="{FF2B5EF4-FFF2-40B4-BE49-F238E27FC236}">
                <a16:creationId xmlns:a16="http://schemas.microsoft.com/office/drawing/2014/main" id="{DE359AF5-7EC6-2C4B-ACBD-D5774C46A4C0}"/>
              </a:ext>
            </a:extLst>
          </p:cNvPr>
          <p:cNvSpPr>
            <a:spLocks noGrp="1"/>
          </p:cNvSpPr>
          <p:nvPr>
            <p:ph type="title"/>
          </p:nvPr>
        </p:nvSpPr>
        <p:spPr>
          <a:xfrm>
            <a:off x="0" y="151248"/>
            <a:ext cx="9143999" cy="396875"/>
          </a:xfrm>
        </p:spPr>
        <p:txBody>
          <a:bodyPr>
            <a:normAutofit fontScale="90000"/>
          </a:bodyPr>
          <a:lstStyle/>
          <a:p>
            <a:r>
              <a:rPr lang="en-US" dirty="0"/>
              <a:t>Critical Decision Process</a:t>
            </a:r>
          </a:p>
        </p:txBody>
      </p:sp>
      <p:sp>
        <p:nvSpPr>
          <p:cNvPr id="20" name="Slide Number Placeholder 19">
            <a:extLst>
              <a:ext uri="{FF2B5EF4-FFF2-40B4-BE49-F238E27FC236}">
                <a16:creationId xmlns:a16="http://schemas.microsoft.com/office/drawing/2014/main" id="{9206EDDD-02B1-D14C-AFB2-33AE573F3008}"/>
              </a:ext>
            </a:extLst>
          </p:cNvPr>
          <p:cNvSpPr>
            <a:spLocks noGrp="1"/>
          </p:cNvSpPr>
          <p:nvPr>
            <p:ph type="sldNum" sz="quarter" idx="12"/>
          </p:nvPr>
        </p:nvSpPr>
        <p:spPr/>
        <p:txBody>
          <a:bodyPr/>
          <a:lstStyle/>
          <a:p>
            <a:fld id="{0CFEC368-1D7A-4F81-ABF6-AE0E36BAF64C}" type="slidenum">
              <a:rPr lang="en-US" smtClean="0"/>
              <a:pPr/>
              <a:t>5</a:t>
            </a:fld>
            <a:endParaRPr lang="en-US"/>
          </a:p>
        </p:txBody>
      </p:sp>
    </p:spTree>
    <p:extLst>
      <p:ext uri="{BB962C8B-B14F-4D97-AF65-F5344CB8AC3E}">
        <p14:creationId xmlns:p14="http://schemas.microsoft.com/office/powerpoint/2010/main" val="3374098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83F3-C462-1046-9B59-11D755C6668A}"/>
              </a:ext>
            </a:extLst>
          </p:cNvPr>
          <p:cNvSpPr>
            <a:spLocks noGrp="1"/>
          </p:cNvSpPr>
          <p:nvPr>
            <p:ph type="title"/>
          </p:nvPr>
        </p:nvSpPr>
        <p:spPr/>
        <p:txBody>
          <a:bodyPr/>
          <a:lstStyle/>
          <a:p>
            <a:r>
              <a:rPr lang="en-US" dirty="0"/>
              <a:t>Site Selection &amp; Intellectual Ownership of the Physics</a:t>
            </a:r>
          </a:p>
        </p:txBody>
      </p:sp>
      <p:sp>
        <p:nvSpPr>
          <p:cNvPr id="3" name="Content Placeholder 2">
            <a:extLst>
              <a:ext uri="{FF2B5EF4-FFF2-40B4-BE49-F238E27FC236}">
                <a16:creationId xmlns:a16="http://schemas.microsoft.com/office/drawing/2014/main" id="{F9CB2596-969E-0940-8F1E-FD71FE76E4D6}"/>
              </a:ext>
            </a:extLst>
          </p:cNvPr>
          <p:cNvSpPr>
            <a:spLocks noGrp="1"/>
          </p:cNvSpPr>
          <p:nvPr>
            <p:ph idx="1"/>
          </p:nvPr>
        </p:nvSpPr>
        <p:spPr/>
        <p:txBody>
          <a:bodyPr>
            <a:normAutofit fontScale="92500"/>
          </a:bodyPr>
          <a:lstStyle/>
          <a:p>
            <a:r>
              <a:rPr lang="en-US" sz="2400" dirty="0"/>
              <a:t>CD0 was approved 19 Dec. 2019 with an announcement from the DOE department of energy on 9 Jan. 2020 </a:t>
            </a:r>
            <a:r>
              <a:rPr lang="en-US" sz="2400" dirty="0">
                <a:hlinkClick r:id="rId2"/>
              </a:rPr>
              <a:t>https://www.energy.gov/articles/us-department-energy-selects-brookhaven-national-laboratory-host-major-new-nuclear-physics</a:t>
            </a:r>
            <a:r>
              <a:rPr lang="en-US" sz="2400" dirty="0"/>
              <a:t> </a:t>
            </a:r>
          </a:p>
          <a:p>
            <a:r>
              <a:rPr lang="en-US" sz="2400" dirty="0"/>
              <a:t>While JLab scientists were understandably disappointed, Tim Hallman came here after site selection and encouraged them to continue to develop our intellectual ownership of the physics.   </a:t>
            </a:r>
          </a:p>
          <a:p>
            <a:r>
              <a:rPr lang="en-US" sz="2400" dirty="0"/>
              <a:t>This idea really resonated with many of us and a very positive partnership and commitment to the EIC has taken root.</a:t>
            </a:r>
          </a:p>
          <a:p>
            <a:r>
              <a:rPr lang="en-US" sz="2400" dirty="0"/>
              <a:t>This commitment to the EIC was formalized with the BNL-JLAB Partnering Agreement, signed May 7, 2020.</a:t>
            </a:r>
          </a:p>
          <a:p>
            <a:r>
              <a:rPr lang="en-US" sz="2400" dirty="0"/>
              <a:t>Informally, this flourishing BNL-JLab partnership can be seen online almost day of the week at the numerous EIC meetings, workshops, and discussions.</a:t>
            </a:r>
          </a:p>
        </p:txBody>
      </p:sp>
      <p:sp>
        <p:nvSpPr>
          <p:cNvPr id="5" name="Slide Number Placeholder 4">
            <a:extLst>
              <a:ext uri="{FF2B5EF4-FFF2-40B4-BE49-F238E27FC236}">
                <a16:creationId xmlns:a16="http://schemas.microsoft.com/office/drawing/2014/main" id="{8AEB883E-AFB3-D44F-8805-4C49CE83053F}"/>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2240643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3">
            <a:extLst>
              <a:ext uri="{FF2B5EF4-FFF2-40B4-BE49-F238E27FC236}">
                <a16:creationId xmlns:a16="http://schemas.microsoft.com/office/drawing/2014/main" id="{7047B308-C8AD-4CDF-B416-B465E32B66E0}"/>
              </a:ext>
            </a:extLst>
          </p:cNvPr>
          <p:cNvSpPr txBox="1">
            <a:spLocks/>
          </p:cNvSpPr>
          <p:nvPr/>
        </p:nvSpPr>
        <p:spPr>
          <a:xfrm>
            <a:off x="0" y="2283"/>
            <a:ext cx="9144000" cy="584669"/>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00B4"/>
                </a:solidFill>
                <a:effectLst/>
                <a:uLnTx/>
                <a:uFillTx/>
                <a:latin typeface="Arial"/>
              </a:rPr>
              <a:t>EIC </a:t>
            </a:r>
            <a:r>
              <a:rPr lang="en-US" i="0" dirty="0">
                <a:effectLst/>
                <a:latin typeface="Arial"/>
              </a:rPr>
              <a:t>Detector Project – joint </a:t>
            </a:r>
            <a:r>
              <a:rPr lang="en-US" i="0" dirty="0" err="1">
                <a:effectLst/>
                <a:latin typeface="Arial"/>
              </a:rPr>
              <a:t>JLab</a:t>
            </a:r>
            <a:r>
              <a:rPr lang="en-US" i="0" dirty="0">
                <a:effectLst/>
                <a:latin typeface="Arial"/>
              </a:rPr>
              <a:t> and BNL responsibility </a:t>
            </a:r>
            <a:r>
              <a:rPr kumimoji="0" lang="en-US" sz="2800" b="1" i="0" u="none" strike="noStrike" kern="1200" cap="none" spc="0" normalizeH="0" baseline="0" noProof="0" dirty="0">
                <a:ln>
                  <a:noFill/>
                </a:ln>
                <a:solidFill>
                  <a:srgbClr val="1200B4"/>
                </a:solidFill>
                <a:effectLst/>
                <a:uLnTx/>
                <a:uFillTx/>
                <a:latin typeface="Arial"/>
              </a:rPr>
              <a:t> </a:t>
            </a:r>
          </a:p>
        </p:txBody>
      </p:sp>
      <p:sp>
        <p:nvSpPr>
          <p:cNvPr id="16" name="Slide Number Placeholder 1">
            <a:extLst>
              <a:ext uri="{FF2B5EF4-FFF2-40B4-BE49-F238E27FC236}">
                <a16:creationId xmlns:a16="http://schemas.microsoft.com/office/drawing/2014/main" id="{1EAF894A-94BF-4288-A127-8788CF3A7ED8}"/>
              </a:ext>
            </a:extLst>
          </p:cNvPr>
          <p:cNvSpPr>
            <a:spLocks noGrp="1"/>
          </p:cNvSpPr>
          <p:nvPr>
            <p:ph type="sldNum" sz="quarter" idx="12"/>
          </p:nvPr>
        </p:nvSpPr>
        <p:spPr>
          <a:xfrm>
            <a:off x="0" y="6592567"/>
            <a:ext cx="2057400" cy="260515"/>
          </a:xfrm>
        </p:spPr>
        <p:txBody>
          <a:bodyPr/>
          <a:lstStyle/>
          <a:p>
            <a:pPr algn="l"/>
            <a:fld id="{87034D8C-3CB4-402A-BC46-2AB14C0FE90A}" type="slidenum">
              <a:rPr lang="en-US" smtClean="0">
                <a:latin typeface="+mj-lt"/>
              </a:rPr>
              <a:pPr algn="l"/>
              <a:t>7</a:t>
            </a:fld>
            <a:endParaRPr lang="en-US">
              <a:latin typeface="+mj-lt"/>
            </a:endParaRPr>
          </a:p>
        </p:txBody>
      </p:sp>
      <p:sp>
        <p:nvSpPr>
          <p:cNvPr id="19" name="Content Placeholder 2">
            <a:extLst>
              <a:ext uri="{FF2B5EF4-FFF2-40B4-BE49-F238E27FC236}">
                <a16:creationId xmlns:a16="http://schemas.microsoft.com/office/drawing/2014/main" id="{9D6C1265-9912-45C9-A942-DE30A25FFD63}"/>
              </a:ext>
            </a:extLst>
          </p:cNvPr>
          <p:cNvSpPr txBox="1">
            <a:spLocks/>
          </p:cNvSpPr>
          <p:nvPr/>
        </p:nvSpPr>
        <p:spPr>
          <a:xfrm>
            <a:off x="2034409" y="630905"/>
            <a:ext cx="7109592" cy="5773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a:cs typeface="Arial"/>
              </a:rPr>
              <a:t>Co-associate directors for Experimental Program: 				Rolf Ent (</a:t>
            </a:r>
            <a:r>
              <a:rPr lang="en-US" sz="1800" dirty="0" err="1">
                <a:latin typeface="Arial"/>
                <a:cs typeface="Arial"/>
              </a:rPr>
              <a:t>JLab</a:t>
            </a:r>
            <a:r>
              <a:rPr lang="en-US" sz="1800" dirty="0">
                <a:latin typeface="Arial"/>
                <a:cs typeface="Arial"/>
              </a:rPr>
              <a:t>) and Elke </a:t>
            </a:r>
            <a:r>
              <a:rPr lang="en-US" sz="1800" dirty="0" err="1">
                <a:latin typeface="Arial"/>
                <a:cs typeface="Arial"/>
              </a:rPr>
              <a:t>Aschenauer</a:t>
            </a:r>
            <a:r>
              <a:rPr lang="en-US" sz="1800" dirty="0">
                <a:latin typeface="Arial"/>
                <a:cs typeface="Arial"/>
              </a:rPr>
              <a:t> (BNL)</a:t>
            </a:r>
          </a:p>
          <a:p>
            <a:pPr lvl="1"/>
            <a:r>
              <a:rPr lang="en-US" sz="1400" dirty="0"/>
              <a:t>6.10      Detectors</a:t>
            </a:r>
          </a:p>
          <a:p>
            <a:pPr lvl="1"/>
            <a:r>
              <a:rPr lang="en-US" sz="1400" dirty="0"/>
              <a:t>6.10.01 Detector Management</a:t>
            </a:r>
          </a:p>
          <a:p>
            <a:pPr lvl="1"/>
            <a:r>
              <a:rPr lang="en-US" sz="1400" dirty="0"/>
              <a:t>6.10.13 Detector #2 Development</a:t>
            </a:r>
          </a:p>
          <a:p>
            <a:r>
              <a:rPr lang="en-US" sz="1800" dirty="0">
                <a:latin typeface="Arial"/>
                <a:cs typeface="Arial"/>
              </a:rPr>
              <a:t>We also heavily utilize Walt Akers (</a:t>
            </a:r>
            <a:r>
              <a:rPr lang="en-US" sz="1800" dirty="0" err="1">
                <a:latin typeface="Arial"/>
                <a:cs typeface="Arial"/>
              </a:rPr>
              <a:t>Jlab</a:t>
            </a:r>
            <a:r>
              <a:rPr lang="en-US" sz="1800" dirty="0">
                <a:latin typeface="Arial"/>
                <a:cs typeface="Arial"/>
              </a:rPr>
              <a:t>) who is a Systems Engineer</a:t>
            </a:r>
          </a:p>
          <a:p>
            <a:endParaRPr lang="en-US" sz="900" dirty="0">
              <a:latin typeface="Arial"/>
              <a:cs typeface="Arial"/>
            </a:endParaRPr>
          </a:p>
          <a:p>
            <a:r>
              <a:rPr lang="en-US" sz="1800" dirty="0">
                <a:latin typeface="Arial"/>
                <a:cs typeface="Arial"/>
              </a:rPr>
              <a:t>R&amp;D scope has both a BNL and </a:t>
            </a:r>
            <a:r>
              <a:rPr lang="en-US" sz="1800" dirty="0" err="1">
                <a:latin typeface="Arial"/>
                <a:cs typeface="Arial"/>
              </a:rPr>
              <a:t>JLab</a:t>
            </a:r>
            <a:r>
              <a:rPr lang="en-US" sz="1800" dirty="0">
                <a:latin typeface="Arial"/>
                <a:cs typeface="Arial"/>
              </a:rPr>
              <a:t> person</a:t>
            </a:r>
          </a:p>
          <a:p>
            <a:pPr lvl="1"/>
            <a:r>
              <a:rPr lang="en-US" sz="1400" dirty="0">
                <a:latin typeface="Arial"/>
                <a:cs typeface="Arial"/>
              </a:rPr>
              <a:t>6.10.02 Detector R&amp;D		Thomas Ullrich (BNL), </a:t>
            </a:r>
            <a:r>
              <a:rPr lang="en-US" sz="1400" dirty="0" err="1">
                <a:latin typeface="Arial"/>
                <a:cs typeface="Arial"/>
              </a:rPr>
              <a:t>Patrizia</a:t>
            </a:r>
            <a:r>
              <a:rPr lang="en-US" sz="1400" dirty="0">
                <a:latin typeface="Arial"/>
                <a:cs typeface="Arial"/>
              </a:rPr>
              <a:t> Rossi (</a:t>
            </a:r>
            <a:r>
              <a:rPr lang="en-US" sz="1400" dirty="0" err="1">
                <a:latin typeface="Arial"/>
                <a:cs typeface="Arial"/>
              </a:rPr>
              <a:t>JLab</a:t>
            </a:r>
            <a:r>
              <a:rPr lang="en-US" sz="1400" dirty="0">
                <a:latin typeface="Arial"/>
                <a:cs typeface="Arial"/>
              </a:rPr>
              <a:t>)</a:t>
            </a:r>
          </a:p>
          <a:p>
            <a:r>
              <a:rPr lang="en-US" sz="1800" dirty="0"/>
              <a:t>Some scope has a BNL person</a:t>
            </a:r>
          </a:p>
          <a:p>
            <a:pPr lvl="1"/>
            <a:r>
              <a:rPr lang="en-US" sz="1400" dirty="0">
                <a:latin typeface="Arial"/>
                <a:cs typeface="Arial"/>
              </a:rPr>
              <a:t>6.10.05 EM Calorimetry		Alexander </a:t>
            </a:r>
            <a:r>
              <a:rPr lang="en-US" sz="1400" dirty="0" err="1">
                <a:latin typeface="Arial"/>
                <a:cs typeface="Arial"/>
              </a:rPr>
              <a:t>Bazilevsky</a:t>
            </a:r>
            <a:r>
              <a:rPr lang="en-US" sz="1400" dirty="0">
                <a:latin typeface="Arial"/>
                <a:cs typeface="Arial"/>
              </a:rPr>
              <a:t> (BNL)</a:t>
            </a:r>
          </a:p>
          <a:p>
            <a:pPr lvl="1"/>
            <a:r>
              <a:rPr lang="en-US" sz="1400" dirty="0"/>
              <a:t>6.10.06 Hadronic Calorimetry	Alexander Kiselev (BNL)</a:t>
            </a:r>
          </a:p>
          <a:p>
            <a:pPr lvl="1"/>
            <a:r>
              <a:rPr lang="en-US" sz="1400" dirty="0">
                <a:latin typeface="Arial"/>
                <a:cs typeface="Arial"/>
              </a:rPr>
              <a:t>6.10.10 Detector Infrastructure	</a:t>
            </a:r>
            <a:r>
              <a:rPr lang="en-US" sz="1400" dirty="0">
                <a:latin typeface="Arial"/>
                <a:cs typeface="Arial"/>
                <a:sym typeface="Wingdings" panose="05000000000000000000" pitchFamily="2" charset="2"/>
              </a:rPr>
              <a:t>Rahul Sharma (BNL)</a:t>
            </a:r>
            <a:endParaRPr lang="en-US" sz="1400" dirty="0">
              <a:latin typeface="Arial"/>
              <a:cs typeface="Arial"/>
            </a:endParaRPr>
          </a:p>
          <a:p>
            <a:pPr lvl="1"/>
            <a:r>
              <a:rPr lang="en-US" sz="1400" dirty="0">
                <a:latin typeface="Arial"/>
                <a:cs typeface="Arial"/>
              </a:rPr>
              <a:t>6.10.12 Detector Pre-Ops		</a:t>
            </a:r>
            <a:r>
              <a:rPr lang="en-US" sz="1400" dirty="0">
                <a:latin typeface="Arial"/>
                <a:cs typeface="Arial"/>
                <a:sym typeface="Wingdings" panose="05000000000000000000" pitchFamily="2" charset="2"/>
              </a:rPr>
              <a:t>Elke </a:t>
            </a:r>
            <a:r>
              <a:rPr lang="en-US" sz="1400" dirty="0" err="1">
                <a:latin typeface="Arial"/>
                <a:cs typeface="Arial"/>
                <a:sym typeface="Wingdings" panose="05000000000000000000" pitchFamily="2" charset="2"/>
              </a:rPr>
              <a:t>Aschenauer</a:t>
            </a:r>
            <a:r>
              <a:rPr lang="en-US" sz="1400" dirty="0">
                <a:latin typeface="Arial"/>
                <a:cs typeface="Arial"/>
                <a:sym typeface="Wingdings" panose="05000000000000000000" pitchFamily="2" charset="2"/>
              </a:rPr>
              <a:t> – acting (BNL)</a:t>
            </a:r>
            <a:endParaRPr lang="en-US" sz="1400" dirty="0">
              <a:latin typeface="Arial"/>
              <a:cs typeface="Arial"/>
            </a:endParaRPr>
          </a:p>
          <a:p>
            <a:pPr lvl="1"/>
            <a:r>
              <a:rPr lang="en-US" sz="1400" dirty="0">
                <a:latin typeface="Arial"/>
                <a:cs typeface="Arial"/>
              </a:rPr>
              <a:t>6.10.14 Polarimetry &amp; Luminosity	Oleg </a:t>
            </a:r>
            <a:r>
              <a:rPr lang="en-US" sz="1400" dirty="0" err="1">
                <a:latin typeface="Arial"/>
                <a:cs typeface="Arial"/>
              </a:rPr>
              <a:t>Eyser</a:t>
            </a:r>
            <a:r>
              <a:rPr lang="en-US" sz="1400" dirty="0">
                <a:latin typeface="Arial"/>
                <a:cs typeface="Arial"/>
              </a:rPr>
              <a:t> (BNL)</a:t>
            </a:r>
          </a:p>
          <a:p>
            <a:pPr marL="457200" lvl="1" indent="0">
              <a:buFont typeface="Arial" panose="020B0604020202020204" pitchFamily="34" charset="0"/>
              <a:buNone/>
            </a:pPr>
            <a:r>
              <a:rPr lang="en-US" sz="1400" dirty="0">
                <a:latin typeface="Arial"/>
                <a:cs typeface="Arial"/>
              </a:rPr>
              <a:t>			(L4 electron polarimetry is David Gaskell (JLab))</a:t>
            </a:r>
          </a:p>
          <a:p>
            <a:r>
              <a:rPr lang="en-US" sz="1800" dirty="0">
                <a:latin typeface="Arial"/>
                <a:cs typeface="Arial"/>
              </a:rPr>
              <a:t>Some scope has a </a:t>
            </a:r>
            <a:r>
              <a:rPr lang="en-US" sz="1800" dirty="0" err="1">
                <a:latin typeface="Arial"/>
                <a:cs typeface="Arial"/>
              </a:rPr>
              <a:t>JLab</a:t>
            </a:r>
            <a:r>
              <a:rPr lang="en-US" sz="1800" dirty="0">
                <a:latin typeface="Arial"/>
                <a:cs typeface="Arial"/>
              </a:rPr>
              <a:t> person</a:t>
            </a:r>
          </a:p>
          <a:p>
            <a:pPr lvl="1"/>
            <a:r>
              <a:rPr lang="en-US" sz="1400" dirty="0">
                <a:latin typeface="Arial"/>
                <a:cs typeface="Arial"/>
              </a:rPr>
              <a:t>6.10.03 Tracking		Brian </a:t>
            </a:r>
            <a:r>
              <a:rPr lang="en-US" sz="1400" dirty="0" err="1">
                <a:latin typeface="Arial"/>
                <a:cs typeface="Arial"/>
              </a:rPr>
              <a:t>Eng</a:t>
            </a:r>
            <a:r>
              <a:rPr lang="en-US" sz="1400" dirty="0">
                <a:latin typeface="Arial"/>
                <a:cs typeface="Arial"/>
              </a:rPr>
              <a:t> (</a:t>
            </a:r>
            <a:r>
              <a:rPr lang="en-US" sz="1400" dirty="0" err="1">
                <a:latin typeface="Arial"/>
                <a:cs typeface="Arial"/>
              </a:rPr>
              <a:t>JLab</a:t>
            </a:r>
            <a:r>
              <a:rPr lang="en-US" sz="1400" dirty="0">
                <a:latin typeface="Arial"/>
                <a:cs typeface="Arial"/>
              </a:rPr>
              <a:t>)</a:t>
            </a:r>
          </a:p>
          <a:p>
            <a:pPr lvl="1"/>
            <a:r>
              <a:rPr lang="en-US" sz="1400" dirty="0">
                <a:latin typeface="Arial"/>
                <a:cs typeface="Arial"/>
              </a:rPr>
              <a:t>6.10.04 Particle Identification	Beni </a:t>
            </a:r>
            <a:r>
              <a:rPr lang="en-US" sz="1400" dirty="0" err="1">
                <a:latin typeface="Arial"/>
                <a:cs typeface="Arial"/>
              </a:rPr>
              <a:t>Zihlmann</a:t>
            </a:r>
            <a:r>
              <a:rPr lang="en-US" sz="1400" dirty="0">
                <a:latin typeface="Arial"/>
                <a:cs typeface="Arial"/>
              </a:rPr>
              <a:t> (</a:t>
            </a:r>
            <a:r>
              <a:rPr lang="en-US" sz="1400" dirty="0" err="1">
                <a:latin typeface="Arial"/>
                <a:cs typeface="Arial"/>
              </a:rPr>
              <a:t>JLab</a:t>
            </a:r>
            <a:r>
              <a:rPr lang="en-US" sz="1400" dirty="0">
                <a:latin typeface="Arial"/>
                <a:cs typeface="Arial"/>
              </a:rPr>
              <a:t>)</a:t>
            </a:r>
          </a:p>
          <a:p>
            <a:pPr lvl="1"/>
            <a:r>
              <a:rPr lang="en-US" sz="1400" dirty="0">
                <a:latin typeface="Arial"/>
                <a:cs typeface="Arial"/>
              </a:rPr>
              <a:t>6.10.07 Magnets		Renuka Rajput-Ghoshal (</a:t>
            </a:r>
            <a:r>
              <a:rPr lang="en-US" sz="1400" dirty="0" err="1">
                <a:latin typeface="Arial"/>
                <a:cs typeface="Arial"/>
              </a:rPr>
              <a:t>JLab</a:t>
            </a:r>
            <a:r>
              <a:rPr lang="en-US" sz="1400" dirty="0">
                <a:latin typeface="Arial"/>
                <a:cs typeface="Arial"/>
              </a:rPr>
              <a:t>)</a:t>
            </a:r>
          </a:p>
          <a:p>
            <a:pPr lvl="1"/>
            <a:r>
              <a:rPr lang="en-US" sz="1400" dirty="0">
                <a:latin typeface="Arial"/>
                <a:cs typeface="Arial"/>
              </a:rPr>
              <a:t>6.10.08 Electronics		Fernando Barbosa (</a:t>
            </a:r>
            <a:r>
              <a:rPr lang="en-US" sz="1400" dirty="0" err="1">
                <a:latin typeface="Arial"/>
                <a:cs typeface="Arial"/>
              </a:rPr>
              <a:t>JLab</a:t>
            </a:r>
            <a:r>
              <a:rPr lang="en-US" sz="1400" dirty="0">
                <a:latin typeface="Arial"/>
                <a:cs typeface="Arial"/>
              </a:rPr>
              <a:t>)</a:t>
            </a:r>
          </a:p>
          <a:p>
            <a:pPr lvl="1"/>
            <a:r>
              <a:rPr lang="en-US" sz="1400" dirty="0">
                <a:latin typeface="Arial"/>
                <a:cs typeface="Arial"/>
              </a:rPr>
              <a:t>6.10.09 DAQ/Computing		David Abbott (</a:t>
            </a:r>
            <a:r>
              <a:rPr lang="en-US" sz="1400" dirty="0" err="1">
                <a:latin typeface="Arial"/>
                <a:cs typeface="Arial"/>
              </a:rPr>
              <a:t>JLab</a:t>
            </a:r>
            <a:r>
              <a:rPr lang="en-US" sz="1400" dirty="0">
                <a:latin typeface="Arial"/>
                <a:cs typeface="Arial"/>
              </a:rPr>
              <a:t>)</a:t>
            </a:r>
          </a:p>
          <a:p>
            <a:pPr lvl="1"/>
            <a:r>
              <a:rPr lang="en-US" sz="1400" dirty="0">
                <a:latin typeface="Arial"/>
                <a:cs typeface="Arial"/>
              </a:rPr>
              <a:t>6.10.11 IR Integration, Aux. Detectors	</a:t>
            </a:r>
            <a:r>
              <a:rPr lang="en-US" sz="1400" dirty="0" err="1">
                <a:latin typeface="Arial"/>
                <a:cs typeface="Arial"/>
              </a:rPr>
              <a:t>Yulia</a:t>
            </a:r>
            <a:r>
              <a:rPr lang="en-US" sz="1400" dirty="0">
                <a:latin typeface="Arial"/>
                <a:cs typeface="Arial"/>
              </a:rPr>
              <a:t> </a:t>
            </a:r>
            <a:r>
              <a:rPr lang="en-US" sz="1400" dirty="0" err="1">
                <a:latin typeface="Arial"/>
                <a:cs typeface="Arial"/>
              </a:rPr>
              <a:t>Furletova</a:t>
            </a:r>
            <a:r>
              <a:rPr lang="en-US" sz="1400" dirty="0">
                <a:latin typeface="Arial"/>
                <a:cs typeface="Arial"/>
              </a:rPr>
              <a:t> (</a:t>
            </a:r>
            <a:r>
              <a:rPr lang="en-US" sz="1400" dirty="0" err="1">
                <a:latin typeface="Arial"/>
                <a:cs typeface="Arial"/>
              </a:rPr>
              <a:t>JLab</a:t>
            </a:r>
            <a:r>
              <a:rPr lang="en-US" sz="1400" dirty="0">
                <a:latin typeface="Arial"/>
                <a:cs typeface="Arial"/>
              </a:rPr>
              <a:t>)</a:t>
            </a:r>
          </a:p>
        </p:txBody>
      </p:sp>
      <p:pic>
        <p:nvPicPr>
          <p:cNvPr id="20" name="Picture 19" descr="Graphical user interface, table&#10;&#10;Description automatically generated">
            <a:extLst>
              <a:ext uri="{FF2B5EF4-FFF2-40B4-BE49-F238E27FC236}">
                <a16:creationId xmlns:a16="http://schemas.microsoft.com/office/drawing/2014/main" id="{22CBE9E9-60FD-47DD-9415-C2411BE8DA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11415"/>
            <a:ext cx="2110526" cy="4855668"/>
          </a:xfrm>
          <a:prstGeom prst="rect">
            <a:avLst/>
          </a:prstGeom>
        </p:spPr>
      </p:pic>
    </p:spTree>
    <p:extLst>
      <p:ext uri="{BB962C8B-B14F-4D97-AF65-F5344CB8AC3E}">
        <p14:creationId xmlns:p14="http://schemas.microsoft.com/office/powerpoint/2010/main" val="1114863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6CD8-D67A-EB42-9F3A-B444F12C7332}"/>
              </a:ext>
            </a:extLst>
          </p:cNvPr>
          <p:cNvSpPr>
            <a:spLocks noGrp="1"/>
          </p:cNvSpPr>
          <p:nvPr>
            <p:ph type="title"/>
          </p:nvPr>
        </p:nvSpPr>
        <p:spPr/>
        <p:txBody>
          <a:bodyPr/>
          <a:lstStyle/>
          <a:p>
            <a:r>
              <a:rPr lang="en-US" dirty="0"/>
              <a:t>Kinematic Coverage Of The Electron Ion Collider</a:t>
            </a:r>
          </a:p>
        </p:txBody>
      </p:sp>
      <p:sp>
        <p:nvSpPr>
          <p:cNvPr id="5" name="Slide Number Placeholder 4">
            <a:extLst>
              <a:ext uri="{FF2B5EF4-FFF2-40B4-BE49-F238E27FC236}">
                <a16:creationId xmlns:a16="http://schemas.microsoft.com/office/drawing/2014/main" id="{BC6ACE17-D291-2C49-BC60-35DA87D0C665}"/>
              </a:ext>
            </a:extLst>
          </p:cNvPr>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7" name="Picture 6">
            <a:extLst>
              <a:ext uri="{FF2B5EF4-FFF2-40B4-BE49-F238E27FC236}">
                <a16:creationId xmlns:a16="http://schemas.microsoft.com/office/drawing/2014/main" id="{0313F125-0F0F-2742-BA43-A8401C8BD765}"/>
              </a:ext>
            </a:extLst>
          </p:cNvPr>
          <p:cNvPicPr>
            <a:picLocks noChangeAspect="1"/>
          </p:cNvPicPr>
          <p:nvPr/>
        </p:nvPicPr>
        <p:blipFill rotWithShape="1">
          <a:blip r:embed="rId2"/>
          <a:srcRect r="48820"/>
          <a:stretch/>
        </p:blipFill>
        <p:spPr>
          <a:xfrm>
            <a:off x="1218024" y="869329"/>
            <a:ext cx="6270169" cy="4328428"/>
          </a:xfrm>
          <a:prstGeom prst="rect">
            <a:avLst/>
          </a:prstGeom>
        </p:spPr>
      </p:pic>
      <p:sp>
        <p:nvSpPr>
          <p:cNvPr id="8" name="TextBox 7">
            <a:extLst>
              <a:ext uri="{FF2B5EF4-FFF2-40B4-BE49-F238E27FC236}">
                <a16:creationId xmlns:a16="http://schemas.microsoft.com/office/drawing/2014/main" id="{DA3B020A-FF70-EC4F-A3C1-A24F043C1364}"/>
              </a:ext>
            </a:extLst>
          </p:cNvPr>
          <p:cNvSpPr txBox="1"/>
          <p:nvPr/>
        </p:nvSpPr>
        <p:spPr>
          <a:xfrm>
            <a:off x="492339" y="5774838"/>
            <a:ext cx="8097538" cy="646331"/>
          </a:xfrm>
          <a:prstGeom prst="rect">
            <a:avLst/>
          </a:prstGeom>
          <a:noFill/>
        </p:spPr>
        <p:txBody>
          <a:bodyPr wrap="none" rtlCol="0">
            <a:spAutoFit/>
          </a:bodyPr>
          <a:lstStyle/>
          <a:p>
            <a:r>
              <a:rPr lang="en-US" dirty="0"/>
              <a:t>NOTE:   Jefferson Lab is also very high luminosity &gt;10</a:t>
            </a:r>
            <a:r>
              <a:rPr lang="en-US" baseline="30000" dirty="0"/>
              <a:t>38</a:t>
            </a:r>
            <a:r>
              <a:rPr lang="en-US" dirty="0"/>
              <a:t> cm</a:t>
            </a:r>
            <a:r>
              <a:rPr lang="en-US" baseline="30000" dirty="0"/>
              <a:t>-2</a:t>
            </a:r>
            <a:r>
              <a:rPr lang="en-US" dirty="0"/>
              <a:t>s</a:t>
            </a:r>
            <a:r>
              <a:rPr lang="en-US" baseline="30000" dirty="0"/>
              <a:t>-1</a:t>
            </a:r>
            <a:r>
              <a:rPr lang="en-US" dirty="0"/>
              <a:t> while the proposed</a:t>
            </a:r>
          </a:p>
          <a:p>
            <a:r>
              <a:rPr lang="en-US" dirty="0"/>
              <a:t>EIC would be ~10</a:t>
            </a:r>
            <a:r>
              <a:rPr lang="en-US" baseline="30000" dirty="0"/>
              <a:t>33</a:t>
            </a:r>
            <a:r>
              <a:rPr lang="en-US" dirty="0"/>
              <a:t> to 10</a:t>
            </a:r>
            <a:r>
              <a:rPr lang="en-US" baseline="30000" dirty="0"/>
              <a:t>34</a:t>
            </a:r>
            <a:r>
              <a:rPr lang="en-US" dirty="0"/>
              <a:t> cm</a:t>
            </a:r>
            <a:r>
              <a:rPr lang="en-US" baseline="30000" dirty="0"/>
              <a:t>-2</a:t>
            </a:r>
            <a:r>
              <a:rPr lang="en-US" dirty="0"/>
              <a:t>s</a:t>
            </a:r>
            <a:r>
              <a:rPr lang="en-US" baseline="30000" dirty="0"/>
              <a:t>-1  </a:t>
            </a:r>
            <a:r>
              <a:rPr lang="en-US" dirty="0"/>
              <a:t>so kinematic coverage alone isn’t the whole story!</a:t>
            </a:r>
          </a:p>
        </p:txBody>
      </p:sp>
      <p:sp>
        <p:nvSpPr>
          <p:cNvPr id="9" name="TextBox 8">
            <a:extLst>
              <a:ext uri="{FF2B5EF4-FFF2-40B4-BE49-F238E27FC236}">
                <a16:creationId xmlns:a16="http://schemas.microsoft.com/office/drawing/2014/main" id="{E23B0976-9342-624F-8C71-DDD70A66D7DF}"/>
              </a:ext>
            </a:extLst>
          </p:cNvPr>
          <p:cNvSpPr txBox="1"/>
          <p:nvPr/>
        </p:nvSpPr>
        <p:spPr>
          <a:xfrm>
            <a:off x="-77114" y="5197757"/>
            <a:ext cx="9144000" cy="369332"/>
          </a:xfrm>
          <a:prstGeom prst="rect">
            <a:avLst/>
          </a:prstGeom>
          <a:noFill/>
        </p:spPr>
        <p:txBody>
          <a:bodyPr wrap="square" rtlCol="0">
            <a:spAutoFit/>
          </a:bodyPr>
          <a:lstStyle/>
          <a:p>
            <a:pPr algn="ctr"/>
            <a:r>
              <a:rPr lang="en-US" dirty="0"/>
              <a:t>Q</a:t>
            </a:r>
            <a:r>
              <a:rPr lang="en-US" baseline="30000" dirty="0"/>
              <a:t>2</a:t>
            </a:r>
            <a:r>
              <a:rPr lang="en-US" dirty="0"/>
              <a:t> is the Lorentz invariant four-momentum transfer and x = Q</a:t>
            </a:r>
            <a:r>
              <a:rPr lang="en-US" baseline="30000" dirty="0"/>
              <a:t>2</a:t>
            </a:r>
            <a:r>
              <a:rPr lang="en-US" dirty="0"/>
              <a:t>/(2m(E-E’))</a:t>
            </a:r>
          </a:p>
        </p:txBody>
      </p:sp>
    </p:spTree>
    <p:extLst>
      <p:ext uri="{BB962C8B-B14F-4D97-AF65-F5344CB8AC3E}">
        <p14:creationId xmlns:p14="http://schemas.microsoft.com/office/powerpoint/2010/main" val="1575220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DCBF-D386-A346-BF16-B4AAD6E86C05}"/>
              </a:ext>
            </a:extLst>
          </p:cNvPr>
          <p:cNvSpPr>
            <a:spLocks noGrp="1"/>
          </p:cNvSpPr>
          <p:nvPr>
            <p:ph type="title"/>
          </p:nvPr>
        </p:nvSpPr>
        <p:spPr>
          <a:xfrm>
            <a:off x="0" y="142219"/>
            <a:ext cx="9144000" cy="487490"/>
          </a:xfrm>
        </p:spPr>
        <p:txBody>
          <a:bodyPr/>
          <a:lstStyle/>
          <a:p>
            <a:pPr algn="ctr"/>
            <a:r>
              <a:rPr lang="en-US" dirty="0"/>
              <a:t>Luminosity vs Center of Mass Energy at the EIC</a:t>
            </a:r>
          </a:p>
        </p:txBody>
      </p:sp>
      <p:sp>
        <p:nvSpPr>
          <p:cNvPr id="5" name="Slide Number Placeholder 4">
            <a:extLst>
              <a:ext uri="{FF2B5EF4-FFF2-40B4-BE49-F238E27FC236}">
                <a16:creationId xmlns:a16="http://schemas.microsoft.com/office/drawing/2014/main" id="{AA22D4F2-D074-DD49-99CB-6AB5A20DC1FF}"/>
              </a:ext>
            </a:extLst>
          </p:cNvPr>
          <p:cNvSpPr>
            <a:spLocks noGrp="1"/>
          </p:cNvSpPr>
          <p:nvPr>
            <p:ph type="sldNum" sz="quarter" idx="12"/>
          </p:nvPr>
        </p:nvSpPr>
        <p:spPr/>
        <p:txBody>
          <a:bodyPr/>
          <a:lstStyle/>
          <a:p>
            <a:fld id="{07E1C93C-5050-FC42-8F10-D22D4F119D13}" type="slidenum">
              <a:rPr lang="en-US" smtClean="0"/>
              <a:pPr/>
              <a:t>9</a:t>
            </a:fld>
            <a:endParaRPr lang="en-US" dirty="0"/>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3A5AA8B-CCB7-A14C-9230-6DD181BCA890}"/>
                  </a:ext>
                </a:extLst>
              </p:cNvPr>
              <p:cNvSpPr txBox="1"/>
              <p:nvPr/>
            </p:nvSpPr>
            <p:spPr>
              <a:xfrm>
                <a:off x="548640" y="5141690"/>
                <a:ext cx="828644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Parameter and IR optimization at 105 GeV center-of-mass energy </a:t>
                </a:r>
              </a:p>
              <a:p>
                <a:pPr marL="285750" indent="-285750">
                  <a:buFont typeface="Arial" panose="020B0604020202020204" pitchFamily="34" charset="0"/>
                  <a:buChar char="•"/>
                </a:pPr>
                <a:r>
                  <a:rPr lang="en-US" dirty="0">
                    <a:solidFill>
                      <a:schemeClr val="tx1"/>
                    </a:solidFill>
                  </a:rPr>
                  <a:t>Optimization yields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34</m:t>
                        </m:r>
                      </m:sup>
                    </m:sSup>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𝑐𝑚</m:t>
                        </m:r>
                      </m:e>
                      <m:sup>
                        <m:r>
                          <a:rPr lang="en-US" b="0" i="1" smtClean="0">
                            <a:solidFill>
                              <a:schemeClr val="tx1"/>
                            </a:solidFill>
                            <a:latin typeface="Cambria Math" panose="02040503050406030204" pitchFamily="18" charset="0"/>
                          </a:rPr>
                          <m:t>−2</m:t>
                        </m:r>
                      </m:sup>
                    </m:sSup>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𝑠𝑒𝑐</m:t>
                        </m:r>
                      </m:e>
                      <m:sup>
                        <m:r>
                          <a:rPr lang="en-US" b="0" i="1" smtClean="0">
                            <a:solidFill>
                              <a:schemeClr val="tx1"/>
                            </a:solidFill>
                            <a:latin typeface="Cambria Math" panose="02040503050406030204" pitchFamily="18" charset="0"/>
                          </a:rPr>
                          <m:t>−1</m:t>
                        </m:r>
                      </m:sup>
                    </m:sSup>
                    <m:r>
                      <a:rPr lang="en-US" b="0" i="1" smtClean="0">
                        <a:solidFill>
                          <a:schemeClr val="tx1"/>
                        </a:solidFill>
                        <a:latin typeface="Cambria Math" panose="02040503050406030204" pitchFamily="18" charset="0"/>
                      </a:rPr>
                      <m:t> </m:t>
                    </m:r>
                  </m:oMath>
                </a14:m>
                <a:r>
                  <a:rPr lang="en-US" dirty="0">
                    <a:solidFill>
                      <a:schemeClr val="tx1"/>
                    </a:solidFill>
                  </a:rPr>
                  <a:t>luminosity at 105 GeV</a:t>
                </a:r>
              </a:p>
              <a:p>
                <a:pPr marL="285750" indent="-285750">
                  <a:buFont typeface="Arial" panose="020B0604020202020204" pitchFamily="34" charset="0"/>
                  <a:buChar char="•"/>
                </a:pPr>
                <a:r>
                  <a:rPr lang="en-US" dirty="0"/>
                  <a:t>Requires electron cooling of the hadron beam.</a:t>
                </a:r>
                <a:endParaRPr lang="en-US" dirty="0">
                  <a:solidFill>
                    <a:schemeClr val="tx1"/>
                  </a:solidFill>
                </a:endParaRPr>
              </a:p>
              <a:p>
                <a:pPr marL="285750" indent="-285750">
                  <a:buFont typeface="Arial" panose="020B0604020202020204" pitchFamily="34" charset="0"/>
                  <a:buChar char="•"/>
                </a:pPr>
                <a:r>
                  <a:rPr lang="en-US" dirty="0"/>
                  <a:t>NOTE:  At a collider, it nominally takes years to reach the maximum luminosity with rapid luminosity improvements at first and then a long slow multi-year rise to </a:t>
                </a:r>
              </a:p>
            </p:txBody>
          </p:sp>
        </mc:Choice>
        <mc:Fallback>
          <p:sp>
            <p:nvSpPr>
              <p:cNvPr id="6" name="TextBox 5">
                <a:extLst>
                  <a:ext uri="{FF2B5EF4-FFF2-40B4-BE49-F238E27FC236}">
                    <a16:creationId xmlns:a16="http://schemas.microsoft.com/office/drawing/2014/main" id="{83A5AA8B-CCB7-A14C-9230-6DD181BCA890}"/>
                  </a:ext>
                </a:extLst>
              </p:cNvPr>
              <p:cNvSpPr txBox="1">
                <a:spLocks noRot="1" noChangeAspect="1" noMove="1" noResize="1" noEditPoints="1" noAdjustHandles="1" noChangeArrowheads="1" noChangeShapeType="1" noTextEdit="1"/>
              </p:cNvSpPr>
              <p:nvPr/>
            </p:nvSpPr>
            <p:spPr>
              <a:xfrm>
                <a:off x="548640" y="5141690"/>
                <a:ext cx="8286440" cy="1477328"/>
              </a:xfrm>
              <a:prstGeom prst="rect">
                <a:avLst/>
              </a:prstGeom>
              <a:blipFill>
                <a:blip r:embed="rId2"/>
                <a:stretch>
                  <a:fillRect l="-459" t="-1695" b="-508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CACA2C7-6E8E-5543-9B5F-8589AFB1A978}"/>
              </a:ext>
            </a:extLst>
          </p:cNvPr>
          <p:cNvPicPr>
            <a:picLocks noChangeAspect="1"/>
          </p:cNvPicPr>
          <p:nvPr/>
        </p:nvPicPr>
        <p:blipFill rotWithShape="1">
          <a:blip r:embed="rId3"/>
          <a:srcRect r="482" b="1639"/>
          <a:stretch/>
        </p:blipFill>
        <p:spPr>
          <a:xfrm>
            <a:off x="1571263" y="940877"/>
            <a:ext cx="5906497" cy="4050888"/>
          </a:xfrm>
          <a:prstGeom prst="rect">
            <a:avLst/>
          </a:prstGeom>
          <a:effectLst/>
        </p:spPr>
      </p:pic>
    </p:spTree>
    <p:extLst>
      <p:ext uri="{BB962C8B-B14F-4D97-AF65-F5344CB8AC3E}">
        <p14:creationId xmlns:p14="http://schemas.microsoft.com/office/powerpoint/2010/main" val="1640439375"/>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34522</TotalTime>
  <Words>1728</Words>
  <Application>Microsoft Macintosh PowerPoint</Application>
  <PresentationFormat>On-screen Show (4:3)</PresentationFormat>
  <Paragraphs>176</Paragraphs>
  <Slides>23</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PingFangSC-Regular</vt:lpstr>
      <vt:lpstr>.PingFangSC-Regular</vt:lpstr>
      <vt:lpstr>Arial</vt:lpstr>
      <vt:lpstr>Calibri</vt:lpstr>
      <vt:lpstr>Calibri Light</vt:lpstr>
      <vt:lpstr>Cambria Math</vt:lpstr>
      <vt:lpstr>Times New Roman</vt:lpstr>
      <vt:lpstr>Office Theme</vt:lpstr>
      <vt:lpstr>along with an overview of the status of this DOE project </vt:lpstr>
      <vt:lpstr>HERA</vt:lpstr>
      <vt:lpstr>October 2019 Review of Two Competing EIC Designs</vt:lpstr>
      <vt:lpstr>Key Science Questions For The EIC To Answer</vt:lpstr>
      <vt:lpstr>Critical Decision Process</vt:lpstr>
      <vt:lpstr>Site Selection &amp; Intellectual Ownership of the Physics</vt:lpstr>
      <vt:lpstr>PowerPoint Presentation</vt:lpstr>
      <vt:lpstr>Kinematic Coverage Of The Electron Ion Collider</vt:lpstr>
      <vt:lpstr>Luminosity vs Center of Mass Energy at the EIC</vt:lpstr>
      <vt:lpstr>From RHIC to Electron Ion Collider</vt:lpstr>
      <vt:lpstr>Visualization of The Colliding Beams</vt:lpstr>
      <vt:lpstr>Detector polar angle / pseudo-rapidity coverage</vt:lpstr>
      <vt:lpstr>Current Layout (July 2023) of ePIC Detector System</vt:lpstr>
      <vt:lpstr>Far Forward Detection Systems ( my favorite part of the EIC)</vt:lpstr>
      <vt:lpstr>EIC Yellow Report</vt:lpstr>
      <vt:lpstr>Reference Schedule (Oct. 2021)</vt:lpstr>
      <vt:lpstr>Spin Precession in CEBAF</vt:lpstr>
      <vt:lpstr>Magic CEBAF Energies</vt:lpstr>
      <vt:lpstr>Electron Polarization @ NIKHEF with a Full and Partial Snake</vt:lpstr>
      <vt:lpstr>First Results from the Fermilab Muon g-2 Experiment</vt:lpstr>
      <vt:lpstr>Six Hadron Ring Snakes Planned for the EIC</vt:lpstr>
      <vt:lpstr>Deuteron Polarization at the EIC</vt:lpstr>
      <vt:lpstr>Summary</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Betty Jean-Pierre</dc:creator>
  <cp:lastModifiedBy>Douglas Higinbotham</cp:lastModifiedBy>
  <cp:revision>167</cp:revision>
  <dcterms:created xsi:type="dcterms:W3CDTF">2019-07-03T13:59:42Z</dcterms:created>
  <dcterms:modified xsi:type="dcterms:W3CDTF">2023-07-12T10:02:06Z</dcterms:modified>
</cp:coreProperties>
</file>