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10"/>
  </p:notesMasterIdLst>
  <p:sldIdLst>
    <p:sldId id="631" r:id="rId2"/>
    <p:sldId id="633" r:id="rId3"/>
    <p:sldId id="644" r:id="rId4"/>
    <p:sldId id="645" r:id="rId5"/>
    <p:sldId id="646" r:id="rId6"/>
    <p:sldId id="648" r:id="rId7"/>
    <p:sldId id="649" r:id="rId8"/>
    <p:sldId id="64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0FA"/>
    <a:srgbClr val="FF9933"/>
    <a:srgbClr val="3399FF"/>
    <a:srgbClr val="FF2503"/>
    <a:srgbClr val="FE40FD"/>
    <a:srgbClr val="1AEF26"/>
    <a:srgbClr val="0432FF"/>
    <a:srgbClr val="008000"/>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79" autoAdjust="0"/>
    <p:restoredTop sz="65873" autoAdjust="0"/>
  </p:normalViewPr>
  <p:slideViewPr>
    <p:cSldViewPr snapToGrid="0" snapToObjects="1">
      <p:cViewPr varScale="1">
        <p:scale>
          <a:sx n="88" d="100"/>
          <a:sy n="88" d="100"/>
        </p:scale>
        <p:origin x="1024" y="184"/>
      </p:cViewPr>
      <p:guideLst>
        <p:guide orient="horz" pos="2160"/>
        <p:guide pos="3840"/>
      </p:guideLst>
    </p:cSldViewPr>
  </p:slideViewPr>
  <p:outlineViewPr>
    <p:cViewPr>
      <p:scale>
        <a:sx n="33" d="100"/>
        <a:sy n="33" d="100"/>
      </p:scale>
      <p:origin x="0" y="-11706"/>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6/19/20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r>
              <a:rPr lang="en-US"/>
              <a:t>June 19, 2020</a:t>
            </a:r>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16829" y="6434371"/>
            <a:ext cx="1622935" cy="272421"/>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pic>
        <p:nvPicPr>
          <p:cNvPr id="13" name="Picture 12"/>
          <p:cNvPicPr>
            <a:picLocks noChangeAspect="1"/>
          </p:cNvPicPr>
          <p:nvPr userDrawn="1"/>
        </p:nvPicPr>
        <p:blipFill>
          <a:blip r:embed="rId2"/>
          <a:stretch>
            <a:fillRect/>
          </a:stretch>
        </p:blipFill>
        <p:spPr>
          <a:xfrm>
            <a:off x="0" y="0"/>
            <a:ext cx="12192000" cy="1282700"/>
          </a:xfrm>
          <a:prstGeom prst="rect">
            <a:avLst/>
          </a:prstGeom>
        </p:spPr>
      </p:pic>
      <p:pic>
        <p:nvPicPr>
          <p:cNvPr id="19" name="Picture 18">
            <a:extLst>
              <a:ext uri="{FF2B5EF4-FFF2-40B4-BE49-F238E27FC236}">
                <a16:creationId xmlns:a16="http://schemas.microsoft.com/office/drawing/2014/main" id="{0B287A09-D0AF-D14F-AAC2-243112DD64A8}"/>
              </a:ext>
            </a:extLst>
          </p:cNvPr>
          <p:cNvPicPr>
            <a:picLocks noChangeAspect="1"/>
          </p:cNvPicPr>
          <p:nvPr userDrawn="1"/>
        </p:nvPicPr>
        <p:blipFill>
          <a:blip r:embed="rId4"/>
          <a:stretch>
            <a:fillRect/>
          </a:stretch>
        </p:blipFill>
        <p:spPr>
          <a:xfrm>
            <a:off x="-264" y="4234543"/>
            <a:ext cx="3063003" cy="2626678"/>
          </a:xfrm>
          <a:prstGeom prst="rect">
            <a:avLst/>
          </a:prstGeom>
        </p:spPr>
      </p:pic>
    </p:spTree>
    <p:extLst>
      <p:ext uri="{BB962C8B-B14F-4D97-AF65-F5344CB8AC3E}">
        <p14:creationId xmlns:p14="http://schemas.microsoft.com/office/powerpoint/2010/main" val="42918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r>
              <a:rPr lang="en-US"/>
              <a:t>June 19, 2020</a:t>
            </a:r>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7" name="Picture 16"/>
          <p:cNvPicPr>
            <a:picLocks noChangeAspect="1"/>
          </p:cNvPicPr>
          <p:nvPr userDrawn="1"/>
        </p:nvPicPr>
        <p:blipFill>
          <a:blip r:embed="rId3"/>
          <a:stretch>
            <a:fillRect/>
          </a:stretch>
        </p:blipFill>
        <p:spPr>
          <a:xfrm>
            <a:off x="0" y="0"/>
            <a:ext cx="12192000" cy="128270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156700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r>
              <a:rPr lang="en-US"/>
              <a:t>June 19, 2020</a:t>
            </a:r>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12323E-8A6A-AD40-B4DD-1922168053CE}"/>
              </a:ext>
            </a:extLst>
          </p:cNvPr>
          <p:cNvPicPr>
            <a:picLocks noChangeAspect="1"/>
          </p:cNvPicPr>
          <p:nvPr userDrawn="1"/>
        </p:nvPicPr>
        <p:blipFill>
          <a:blip r:embed="rId2"/>
          <a:stretch>
            <a:fillRect/>
          </a:stretch>
        </p:blipFill>
        <p:spPr>
          <a:xfrm>
            <a:off x="7636923" y="4234543"/>
            <a:ext cx="4551789" cy="2620318"/>
          </a:xfrm>
          <a:prstGeom prst="rect">
            <a:avLst/>
          </a:prstGeom>
        </p:spPr>
      </p:pic>
      <p:pic>
        <p:nvPicPr>
          <p:cNvPr id="4" name="Picture 3">
            <a:extLst>
              <a:ext uri="{FF2B5EF4-FFF2-40B4-BE49-F238E27FC236}">
                <a16:creationId xmlns:a16="http://schemas.microsoft.com/office/drawing/2014/main" id="{62352FBE-E101-7C49-8E4F-EA7312F5691B}"/>
              </a:ext>
            </a:extLst>
          </p:cNvPr>
          <p:cNvPicPr>
            <a:picLocks noChangeAspect="1"/>
          </p:cNvPicPr>
          <p:nvPr userDrawn="1"/>
        </p:nvPicPr>
        <p:blipFill rotWithShape="1">
          <a:blip r:embed="rId3"/>
          <a:srcRect l="30035" b="18772"/>
          <a:stretch/>
        </p:blipFill>
        <p:spPr>
          <a:xfrm>
            <a:off x="-3027" y="4724401"/>
            <a:ext cx="2143041" cy="2133599"/>
          </a:xfrm>
          <a:prstGeom prst="rect">
            <a:avLst/>
          </a:prstGeom>
        </p:spPr>
      </p:pic>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484075" y="6543538"/>
            <a:ext cx="5223851" cy="311322"/>
          </a:xfrm>
        </p:spPr>
        <p:txBody>
          <a:bodyPr/>
          <a:lstStyle>
            <a:lvl1pPr algn="ctr">
              <a:defRPr baseline="0">
                <a:solidFill>
                  <a:schemeClr val="tx1"/>
                </a:solidFill>
                <a:latin typeface="Arial" charset="0"/>
              </a:defRPr>
            </a:lvl1pPr>
          </a:lstStyle>
          <a:p>
            <a:r>
              <a:rPr lang="en-US"/>
              <a:t>JLab EIC Meeting</a:t>
            </a:r>
            <a:endParaRPr lang="en-US" dirty="0"/>
          </a:p>
        </p:txBody>
      </p:sp>
      <p:sp>
        <p:nvSpPr>
          <p:cNvPr id="6" name="Slide Number Placeholder 5"/>
          <p:cNvSpPr>
            <a:spLocks noGrp="1"/>
          </p:cNvSpPr>
          <p:nvPr>
            <p:ph type="sldNum" sz="quarter" idx="12"/>
          </p:nvPr>
        </p:nvSpPr>
        <p:spPr>
          <a:xfrm>
            <a:off x="11122143" y="6539765"/>
            <a:ext cx="714877" cy="303364"/>
          </a:xfrm>
        </p:spPr>
        <p:txBody>
          <a:bodyPr/>
          <a:lstStyle>
            <a:lvl1pPr algn="ctr">
              <a:defRPr sz="12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2"/>
          </p:nvPr>
        </p:nvSpPr>
        <p:spPr>
          <a:xfrm>
            <a:off x="404975" y="6539765"/>
            <a:ext cx="2743200" cy="31509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a:t>June 19, 2020</a:t>
            </a:r>
            <a:endParaRPr lang="en-US" dirty="0"/>
          </a:p>
        </p:txBody>
      </p:sp>
    </p:spTree>
    <p:extLst>
      <p:ext uri="{BB962C8B-B14F-4D97-AF65-F5344CB8AC3E}">
        <p14:creationId xmlns:p14="http://schemas.microsoft.com/office/powerpoint/2010/main" val="4163963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r>
              <a:rPr lang="en-US"/>
              <a:t>June 19, 2020</a:t>
            </a:r>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Footer Placeholder 4"/>
          <p:cNvSpPr>
            <a:spLocks noGrp="1"/>
          </p:cNvSpPr>
          <p:nvPr>
            <p:ph type="ftr" sz="quarter" idx="11"/>
          </p:nvPr>
        </p:nvSpPr>
        <p:spPr>
          <a:xfrm>
            <a:off x="411893" y="6543538"/>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Tree>
    <p:extLst>
      <p:ext uri="{BB962C8B-B14F-4D97-AF65-F5344CB8AC3E}">
        <p14:creationId xmlns:p14="http://schemas.microsoft.com/office/powerpoint/2010/main" val="365200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Footer Placeholder 4"/>
          <p:cNvSpPr>
            <a:spLocks noGrp="1"/>
          </p:cNvSpPr>
          <p:nvPr>
            <p:ph type="ftr" sz="quarter" idx="11"/>
          </p:nvPr>
        </p:nvSpPr>
        <p:spPr>
          <a:xfrm>
            <a:off x="411893" y="6543538"/>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Tree>
    <p:extLst>
      <p:ext uri="{BB962C8B-B14F-4D97-AF65-F5344CB8AC3E}">
        <p14:creationId xmlns:p14="http://schemas.microsoft.com/office/powerpoint/2010/main" val="145379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Footer Placeholder 4"/>
          <p:cNvSpPr>
            <a:spLocks noGrp="1"/>
          </p:cNvSpPr>
          <p:nvPr>
            <p:ph type="ftr" sz="quarter" idx="11"/>
          </p:nvPr>
        </p:nvSpPr>
        <p:spPr>
          <a:xfrm>
            <a:off x="411893" y="6543538"/>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Tree>
    <p:extLst>
      <p:ext uri="{BB962C8B-B14F-4D97-AF65-F5344CB8AC3E}">
        <p14:creationId xmlns:p14="http://schemas.microsoft.com/office/powerpoint/2010/main" val="42548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Footer Placeholder 4"/>
          <p:cNvSpPr>
            <a:spLocks noGrp="1"/>
          </p:cNvSpPr>
          <p:nvPr>
            <p:ph type="ftr" sz="quarter" idx="11"/>
          </p:nvPr>
        </p:nvSpPr>
        <p:spPr>
          <a:xfrm>
            <a:off x="411893" y="6543538"/>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Tree>
    <p:extLst>
      <p:ext uri="{BB962C8B-B14F-4D97-AF65-F5344CB8AC3E}">
        <p14:creationId xmlns:p14="http://schemas.microsoft.com/office/powerpoint/2010/main" val="40573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Footer Placeholder 4"/>
          <p:cNvSpPr>
            <a:spLocks noGrp="1"/>
          </p:cNvSpPr>
          <p:nvPr>
            <p:ph type="ftr" sz="quarter" idx="11"/>
          </p:nvPr>
        </p:nvSpPr>
        <p:spPr>
          <a:xfrm>
            <a:off x="411893" y="6543538"/>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Tree>
    <p:extLst>
      <p:ext uri="{BB962C8B-B14F-4D97-AF65-F5344CB8AC3E}">
        <p14:creationId xmlns:p14="http://schemas.microsoft.com/office/powerpoint/2010/main" val="285136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185967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JLab EIC Meeting</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159685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a:t>June 19, 2020</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JLab EIC Meeting</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485816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61" r:id="rId11"/>
    <p:sldLayoutId id="2147483662"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D8D79F-CAAE-A44B-8210-D885D38FFAFD}"/>
              </a:ext>
            </a:extLst>
          </p:cNvPr>
          <p:cNvSpPr>
            <a:spLocks noGrp="1"/>
          </p:cNvSpPr>
          <p:nvPr>
            <p:ph type="ctrTitle"/>
          </p:nvPr>
        </p:nvSpPr>
        <p:spPr>
          <a:xfrm>
            <a:off x="323848" y="65310"/>
            <a:ext cx="11544304" cy="883947"/>
          </a:xfrm>
        </p:spPr>
        <p:txBody>
          <a:bodyPr/>
          <a:lstStyle/>
          <a:p>
            <a:pPr algn="ctr"/>
            <a:r>
              <a:rPr lang="en-US" sz="3600" dirty="0"/>
              <a:t>Polarized Deuteron Magic Energies at the EIC</a:t>
            </a:r>
          </a:p>
        </p:txBody>
      </p:sp>
      <p:sp>
        <p:nvSpPr>
          <p:cNvPr id="8" name="Text Placeholder 7">
            <a:extLst>
              <a:ext uri="{FF2B5EF4-FFF2-40B4-BE49-F238E27FC236}">
                <a16:creationId xmlns:a16="http://schemas.microsoft.com/office/drawing/2014/main" id="{003E0E35-C8A9-C347-97E9-B7CA2331A513}"/>
              </a:ext>
            </a:extLst>
          </p:cNvPr>
          <p:cNvSpPr>
            <a:spLocks noGrp="1"/>
          </p:cNvSpPr>
          <p:nvPr>
            <p:ph type="body" sz="quarter" idx="14"/>
          </p:nvPr>
        </p:nvSpPr>
        <p:spPr>
          <a:xfrm>
            <a:off x="94306" y="1679763"/>
            <a:ext cx="5003905" cy="1737692"/>
          </a:xfrm>
        </p:spPr>
        <p:txBody>
          <a:bodyPr wrap="square">
            <a:noAutofit/>
          </a:bodyPr>
          <a:lstStyle/>
          <a:p>
            <a:r>
              <a:rPr lang="en-US" sz="2400" i="1" dirty="0">
                <a:solidFill>
                  <a:schemeClr val="tx1"/>
                </a:solidFill>
              </a:rPr>
              <a:t>V. Morozov, J. </a:t>
            </a:r>
            <a:r>
              <a:rPr lang="en-US" sz="2400" i="1" dirty="0" err="1">
                <a:solidFill>
                  <a:schemeClr val="tx1"/>
                </a:solidFill>
              </a:rPr>
              <a:t>Guo</a:t>
            </a:r>
            <a:r>
              <a:rPr lang="en-US" sz="2400" i="1" dirty="0">
                <a:solidFill>
                  <a:schemeClr val="tx1"/>
                </a:solidFill>
              </a:rPr>
              <a:t>, Y. Zhang</a:t>
            </a:r>
          </a:p>
          <a:p>
            <a:r>
              <a:rPr lang="en-US" sz="2400" i="1" dirty="0">
                <a:solidFill>
                  <a:schemeClr val="tx1"/>
                </a:solidFill>
              </a:rPr>
              <a:t>JLab</a:t>
            </a:r>
          </a:p>
        </p:txBody>
      </p:sp>
      <p:pic>
        <p:nvPicPr>
          <p:cNvPr id="9" name="Picture Placeholder 8" descr="EscatteringImage-01.jpg">
            <a:extLst>
              <a:ext uri="{FF2B5EF4-FFF2-40B4-BE49-F238E27FC236}">
                <a16:creationId xmlns:a16="http://schemas.microsoft.com/office/drawing/2014/main" id="{389CCB91-7E0F-CB4C-8A88-2560C2E4AF2A}"/>
              </a:ext>
            </a:extLst>
          </p:cNvPr>
          <p:cNvPicPr>
            <a:picLocks noChangeAspect="1"/>
          </p:cNvPicPr>
          <p:nvPr/>
        </p:nvPicPr>
        <p:blipFill rotWithShape="1">
          <a:blip r:embed="rId2">
            <a:extLst>
              <a:ext uri="{28A0092B-C50C-407E-A947-70E740481C1C}">
                <a14:useLocalDpi xmlns:a14="http://schemas.microsoft.com/office/drawing/2010/main" val="0"/>
              </a:ext>
            </a:extLst>
          </a:blip>
          <a:srcRect l="3475" t="3129" r="1736" b="4266"/>
          <a:stretch/>
        </p:blipFill>
        <p:spPr>
          <a:xfrm>
            <a:off x="5177928" y="1273273"/>
            <a:ext cx="6996803" cy="4508810"/>
          </a:xfrm>
          <a:prstGeom prst="rect">
            <a:avLst/>
          </a:prstGeom>
        </p:spPr>
      </p:pic>
      <p:sp>
        <p:nvSpPr>
          <p:cNvPr id="3" name="Rectangle 2">
            <a:extLst>
              <a:ext uri="{FF2B5EF4-FFF2-40B4-BE49-F238E27FC236}">
                <a16:creationId xmlns:a16="http://schemas.microsoft.com/office/drawing/2014/main" id="{4FDFC074-EEE9-4346-9E3A-F39CB736B2F1}"/>
              </a:ext>
            </a:extLst>
          </p:cNvPr>
          <p:cNvSpPr/>
          <p:nvPr/>
        </p:nvSpPr>
        <p:spPr>
          <a:xfrm>
            <a:off x="2258027" y="6032399"/>
            <a:ext cx="7675946" cy="677108"/>
          </a:xfrm>
          <a:prstGeom prst="rect">
            <a:avLst/>
          </a:prstGeom>
        </p:spPr>
        <p:txBody>
          <a:bodyPr wrap="square">
            <a:spAutoFit/>
          </a:bodyPr>
          <a:lstStyle/>
          <a:p>
            <a:pPr algn="ctr"/>
            <a:r>
              <a:rPr lang="en-US" sz="2000" dirty="0"/>
              <a:t> </a:t>
            </a:r>
          </a:p>
          <a:p>
            <a:pPr algn="ctr"/>
            <a:r>
              <a:rPr lang="en-US" dirty="0"/>
              <a:t>JLab EIC Meeting, June 19, 2020</a:t>
            </a:r>
          </a:p>
        </p:txBody>
      </p:sp>
    </p:spTree>
    <p:extLst>
      <p:ext uri="{BB962C8B-B14F-4D97-AF65-F5344CB8AC3E}">
        <p14:creationId xmlns:p14="http://schemas.microsoft.com/office/powerpoint/2010/main" val="8162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5B3F-6BF6-E243-ADBB-2809934CDF2F}"/>
              </a:ext>
            </a:extLst>
          </p:cNvPr>
          <p:cNvSpPr>
            <a:spLocks noGrp="1"/>
          </p:cNvSpPr>
          <p:nvPr>
            <p:ph type="title"/>
          </p:nvPr>
        </p:nvSpPr>
        <p:spPr/>
        <p:txBody>
          <a:bodyPr/>
          <a:lstStyle/>
          <a:p>
            <a:r>
              <a:rPr lang="en-US" dirty="0"/>
              <a:t>EIC Ion Energy Range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6871AC-B37A-F342-8312-FDC705055EAD}"/>
                  </a:ext>
                </a:extLst>
              </p:cNvPr>
              <p:cNvSpPr>
                <a:spLocks noGrp="1"/>
              </p:cNvSpPr>
              <p:nvPr>
                <p:ph idx="1"/>
              </p:nvPr>
            </p:nvSpPr>
            <p:spPr>
              <a:xfrm>
                <a:off x="411892" y="966055"/>
                <a:ext cx="11425127" cy="5381694"/>
              </a:xfrm>
            </p:spPr>
            <p:txBody>
              <a:bodyPr>
                <a:noAutofit/>
              </a:bodyPr>
              <a:lstStyle/>
              <a:p>
                <a:pPr>
                  <a:lnSpc>
                    <a:spcPct val="100000"/>
                  </a:lnSpc>
                  <a:spcBef>
                    <a:spcPts val="0"/>
                  </a:spcBef>
                  <a:spcAft>
                    <a:spcPts val="600"/>
                  </a:spcAft>
                </a:pPr>
                <a:r>
                  <a:rPr lang="en-US" sz="2000" dirty="0"/>
                  <a:t>The ion energy range of the EIC is determined by two factors</a:t>
                </a:r>
              </a:p>
              <a:p>
                <a:pPr lvl="1">
                  <a:lnSpc>
                    <a:spcPct val="100000"/>
                  </a:lnSpc>
                  <a:spcBef>
                    <a:spcPts val="0"/>
                  </a:spcBef>
                  <a:spcAft>
                    <a:spcPts val="600"/>
                  </a:spcAft>
                </a:pPr>
                <a:r>
                  <a:rPr lang="en-US" sz="1800" dirty="0"/>
                  <a:t>Magnetic field range</a:t>
                </a:r>
              </a:p>
              <a:p>
                <a:pPr lvl="1">
                  <a:lnSpc>
                    <a:spcPct val="100000"/>
                  </a:lnSpc>
                  <a:spcBef>
                    <a:spcPts val="0"/>
                  </a:spcBef>
                  <a:spcAft>
                    <a:spcPts val="600"/>
                  </a:spcAft>
                </a:pPr>
                <a:r>
                  <a:rPr lang="en-US" sz="1800" dirty="0"/>
                  <a:t>Beam synchronization</a:t>
                </a:r>
              </a:p>
              <a:p>
                <a:pPr>
                  <a:lnSpc>
                    <a:spcPct val="100000"/>
                  </a:lnSpc>
                  <a:spcBef>
                    <a:spcPts val="0"/>
                  </a:spcBef>
                  <a:spcAft>
                    <a:spcPts val="600"/>
                  </a:spcAft>
                </a:pP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𝑝</m:t>
                        </m:r>
                      </m:e>
                      <m:sup>
                        <m:r>
                          <a:rPr lang="en-US" sz="2000" i="1">
                            <a:latin typeface="Cambria Math" panose="02040503050406030204" pitchFamily="18" charset="0"/>
                          </a:rPr>
                          <m:t>𝑝</m:t>
                        </m:r>
                      </m:sup>
                    </m:sSup>
                  </m:oMath>
                </a14:m>
                <a:r>
                  <a:rPr lang="en-US" sz="2000" dirty="0"/>
                  <a:t> range of the EIC is [41, 100-275] GeV/c</a:t>
                </a:r>
              </a:p>
              <a:p>
                <a:pPr lvl="1">
                  <a:lnSpc>
                    <a:spcPct val="100000"/>
                  </a:lnSpc>
                  <a:spcBef>
                    <a:spcPts val="0"/>
                  </a:spcBef>
                  <a:spcAft>
                    <a:spcPts val="600"/>
                  </a:spcAft>
                </a:pPr>
                <a:r>
                  <a:rPr lang="en-US" sz="1800" dirty="0"/>
                  <a:t>The gap between 41 and 100 GeV/c is due to a step-like adjustment of the ion ring circumference for beam synchronization (circumference is shorter at 41 GeV/c)</a:t>
                </a:r>
              </a:p>
              <a:p>
                <a:pPr>
                  <a:lnSpc>
                    <a:spcPct val="100000"/>
                  </a:lnSpc>
                  <a:spcBef>
                    <a:spcPts val="0"/>
                  </a:spcBef>
                  <a:spcAft>
                    <a:spcPts val="600"/>
                  </a:spcAft>
                </a:pPr>
                <a:r>
                  <a:rPr lang="en-US" sz="2000" dirty="0"/>
                  <a:t>The size and magnetic field rang of a ring are the same for all ion species. The invariant parameter is the magnetic rigidity. Its range is the same for all ions:</a:t>
                </a:r>
              </a:p>
              <a:p>
                <a:pPr marL="0" indent="0">
                  <a:lnSpc>
                    <a:spcPct val="10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𝜌</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𝑝</m:t>
                              </m:r>
                            </m:e>
                            <m:sub>
                              <m:r>
                                <a:rPr lang="en-US" sz="2000" b="0" i="1" smtClean="0">
                                  <a:latin typeface="Cambria Math" panose="02040503050406030204" pitchFamily="18" charset="0"/>
                                </a:rPr>
                                <m:t>𝑡𝑜𝑡</m:t>
                              </m:r>
                            </m:sub>
                            <m:sup>
                              <m:r>
                                <a:rPr lang="en-US" sz="2000" b="0" i="1" smtClean="0">
                                  <a:latin typeface="Cambria Math" panose="02040503050406030204" pitchFamily="18" charset="0"/>
                                </a:rPr>
                                <m:t>𝐴</m:t>
                              </m:r>
                            </m:sup>
                          </m:sSubSup>
                        </m:num>
                        <m:den>
                          <m:r>
                            <a:rPr lang="en-US" sz="2000" b="0" i="1" smtClean="0">
                              <a:latin typeface="Cambria Math" panose="02040503050406030204" pitchFamily="18" charset="0"/>
                            </a:rPr>
                            <m:t>𝑍𝑒</m:t>
                          </m:r>
                        </m:den>
                      </m:f>
                    </m:oMath>
                  </m:oMathPara>
                </a14:m>
                <a:endParaRPr lang="en-US" sz="2000" dirty="0"/>
              </a:p>
              <a:p>
                <a:pPr>
                  <a:lnSpc>
                    <a:spcPct val="100000"/>
                  </a:lnSpc>
                  <a:spcBef>
                    <a:spcPts val="0"/>
                  </a:spcBef>
                  <a:spcAft>
                    <a:spcPts val="600"/>
                  </a:spcAft>
                </a:pPr>
                <a:r>
                  <a:rPr lang="en-US" sz="2000" dirty="0"/>
                  <a:t>Can express ion momentum range through proton momentum range</a:t>
                </a:r>
              </a:p>
              <a:p>
                <a:pPr marL="0" indent="0">
                  <a:lnSpc>
                    <a:spcPct val="100000"/>
                  </a:lnSpc>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𝑝</m:t>
                              </m:r>
                            </m:e>
                            <m:sub>
                              <m:r>
                                <a:rPr lang="en-US" sz="2000" b="0" i="1" smtClean="0">
                                  <a:latin typeface="Cambria Math" panose="02040503050406030204" pitchFamily="18" charset="0"/>
                                </a:rPr>
                                <m:t>𝑡𝑜𝑡</m:t>
                              </m:r>
                            </m:sub>
                            <m:sup>
                              <m:r>
                                <a:rPr lang="en-US" sz="2000" b="0" i="1" smtClean="0">
                                  <a:latin typeface="Cambria Math" panose="02040503050406030204" pitchFamily="18" charset="0"/>
                                </a:rPr>
                                <m:t>𝐴</m:t>
                              </m:r>
                            </m:sup>
                          </m:sSubSup>
                        </m:num>
                        <m:den>
                          <m:r>
                            <a:rPr lang="en-US" sz="2000" b="0" i="1" smtClean="0">
                              <a:latin typeface="Cambria Math" panose="02040503050406030204" pitchFamily="18" charset="0"/>
                            </a:rPr>
                            <m:t>𝑍</m:t>
                          </m:r>
                        </m:den>
                      </m:f>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𝑝</m:t>
                          </m:r>
                        </m:sup>
                      </m:sSup>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𝑝</m:t>
                          </m:r>
                        </m:e>
                        <m:sub>
                          <m:r>
                            <a:rPr lang="en-US" sz="2000" b="0" i="1" smtClean="0">
                              <a:latin typeface="Cambria Math" panose="02040503050406030204" pitchFamily="18" charset="0"/>
                              <a:ea typeface="Cambria Math" panose="02040503050406030204" pitchFamily="18" charset="0"/>
                            </a:rPr>
                            <m:t>𝑛𝑢𝑐𝑙𝑒𝑜𝑛</m:t>
                          </m:r>
                        </m:sub>
                        <m:sup>
                          <m:r>
                            <a:rPr lang="en-US" sz="2000" b="0" i="1" smtClean="0">
                              <a:latin typeface="Cambria Math" panose="02040503050406030204" pitchFamily="18" charset="0"/>
                              <a:ea typeface="Cambria Math" panose="02040503050406030204" pitchFamily="18" charset="0"/>
                            </a:rPr>
                            <m:t>𝐴</m:t>
                          </m:r>
                        </m:sup>
                      </m:sSubSup>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bSup>
                            <m:sSubSupPr>
                              <m:ctrlPr>
                                <a:rPr lang="en-US" sz="2000" i="1">
                                  <a:latin typeface="Cambria Math" panose="02040503050406030204" pitchFamily="18" charset="0"/>
                                </a:rPr>
                              </m:ctrlPr>
                            </m:sSubSupPr>
                            <m:e>
                              <m:r>
                                <a:rPr lang="en-US" sz="2000" i="1">
                                  <a:latin typeface="Cambria Math" panose="02040503050406030204" pitchFamily="18" charset="0"/>
                                </a:rPr>
                                <m:t>𝑝</m:t>
                              </m:r>
                            </m:e>
                            <m:sub>
                              <m:r>
                                <a:rPr lang="en-US" sz="2000" i="1">
                                  <a:latin typeface="Cambria Math" panose="02040503050406030204" pitchFamily="18" charset="0"/>
                                </a:rPr>
                                <m:t>𝑡𝑜𝑡</m:t>
                              </m:r>
                            </m:sub>
                            <m:sup>
                              <m:r>
                                <a:rPr lang="en-US" sz="2000" i="1">
                                  <a:latin typeface="Cambria Math" panose="02040503050406030204" pitchFamily="18" charset="0"/>
                                </a:rPr>
                                <m:t>𝐴</m:t>
                              </m:r>
                            </m:sup>
                          </m:sSubSup>
                        </m:num>
                        <m:den>
                          <m:r>
                            <a:rPr lang="en-US" sz="2000" b="0" i="1" smtClean="0">
                              <a:latin typeface="Cambria Math" panose="02040503050406030204" pitchFamily="18" charset="0"/>
                            </a:rPr>
                            <m:t>𝐴</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𝑍</m:t>
                          </m:r>
                        </m:num>
                        <m:den>
                          <m:r>
                            <a:rPr lang="en-US" sz="2000" b="0" i="1" smtClean="0">
                              <a:latin typeface="Cambria Math" panose="02040503050406030204" pitchFamily="18" charset="0"/>
                            </a:rPr>
                            <m:t>𝐴</m:t>
                          </m:r>
                        </m:den>
                      </m:f>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𝑝</m:t>
                          </m:r>
                        </m:sup>
                      </m:sSup>
                    </m:oMath>
                  </m:oMathPara>
                </a14:m>
                <a:endParaRPr lang="en-US" sz="2000" dirty="0"/>
              </a:p>
              <a:p>
                <a:pPr>
                  <a:lnSpc>
                    <a:spcPct val="100000"/>
                  </a:lnSpc>
                  <a:spcBef>
                    <a:spcPts val="0"/>
                  </a:spcBef>
                  <a:spcAft>
                    <a:spcPts val="600"/>
                  </a:spcAft>
                </a:pPr>
                <a:r>
                  <a:rPr lang="en-US" sz="2000" dirty="0"/>
                  <a:t>Deuteron momentum range per nucleon </a:t>
                </a:r>
                <a14:m>
                  <m:oMath xmlns:m="http://schemas.openxmlformats.org/officeDocument/2006/math">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𝑛𝑢𝑐𝑙𝑒𝑜𝑛</m:t>
                        </m:r>
                      </m:sub>
                      <m:sup>
                        <m:r>
                          <a:rPr lang="en-US" sz="2000" b="0" i="1" smtClean="0">
                            <a:latin typeface="Cambria Math" panose="02040503050406030204" pitchFamily="18" charset="0"/>
                            <a:ea typeface="Cambria Math" panose="02040503050406030204" pitchFamily="18" charset="0"/>
                          </a:rPr>
                          <m:t>𝑑</m:t>
                        </m:r>
                      </m:sup>
                    </m:sSubSup>
                  </m:oMath>
                </a14:m>
                <a:r>
                  <a:rPr lang="en-US" sz="2000" dirty="0"/>
                  <a:t> allowed by the available </a:t>
                </a:r>
                <a:r>
                  <a:rPr lang="en-US" sz="2000" i="1" dirty="0">
                    <a:solidFill>
                      <a:srgbClr val="0330FA"/>
                    </a:solidFill>
                  </a:rPr>
                  <a:t>magnetic field range</a:t>
                </a:r>
                <a:r>
                  <a:rPr lang="en-US" sz="2000" dirty="0"/>
                  <a:t> is then 20.5-137.5 GeV/c</a:t>
                </a:r>
              </a:p>
            </p:txBody>
          </p:sp>
        </mc:Choice>
        <mc:Fallback xmlns="">
          <p:sp>
            <p:nvSpPr>
              <p:cNvPr id="3" name="Content Placeholder 2">
                <a:extLst>
                  <a:ext uri="{FF2B5EF4-FFF2-40B4-BE49-F238E27FC236}">
                    <a16:creationId xmlns:a16="http://schemas.microsoft.com/office/drawing/2014/main" id="{AF6871AC-B37A-F342-8312-FDC705055EAD}"/>
                  </a:ext>
                </a:extLst>
              </p:cNvPr>
              <p:cNvSpPr>
                <a:spLocks noGrp="1" noRot="1" noChangeAspect="1" noMove="1" noResize="1" noEditPoints="1" noAdjustHandles="1" noChangeArrowheads="1" noChangeShapeType="1" noTextEdit="1"/>
              </p:cNvSpPr>
              <p:nvPr>
                <p:ph idx="1"/>
              </p:nvPr>
            </p:nvSpPr>
            <p:spPr>
              <a:xfrm>
                <a:off x="411892" y="966055"/>
                <a:ext cx="11425127" cy="5381694"/>
              </a:xfrm>
              <a:blipFill>
                <a:blip r:embed="rId2"/>
                <a:stretch>
                  <a:fillRect l="-480" t="-453"/>
                </a:stretch>
              </a:blipFill>
            </p:spPr>
            <p:txBody>
              <a:bodyPr/>
              <a:lstStyle/>
              <a:p>
                <a:r>
                  <a:rPr lang="en-US">
                    <a:noFill/>
                  </a:rPr>
                  <a:t> </a:t>
                </a:r>
              </a:p>
            </p:txBody>
          </p:sp>
        </mc:Fallback>
      </mc:AlternateContent>
      <p:sp>
        <p:nvSpPr>
          <p:cNvPr id="9" name="Footer Placeholder 8"/>
          <p:cNvSpPr>
            <a:spLocks noGrp="1"/>
          </p:cNvSpPr>
          <p:nvPr>
            <p:ph type="ftr" sz="quarter" idx="11"/>
          </p:nvPr>
        </p:nvSpPr>
        <p:spPr/>
        <p:txBody>
          <a:bodyPr/>
          <a:lstStyle/>
          <a:p>
            <a:r>
              <a:rPr lang="en-US"/>
              <a:t>JLab EIC Meeting</a:t>
            </a:r>
            <a:endParaRPr lang="en-US" dirty="0"/>
          </a:p>
        </p:txBody>
      </p:sp>
      <p:sp>
        <p:nvSpPr>
          <p:cNvPr id="10" name="Slide Number Placeholder 9"/>
          <p:cNvSpPr>
            <a:spLocks noGrp="1"/>
          </p:cNvSpPr>
          <p:nvPr>
            <p:ph type="sldNum" sz="quarter" idx="12"/>
          </p:nvPr>
        </p:nvSpPr>
        <p:spPr/>
        <p:txBody>
          <a:bodyPr/>
          <a:lstStyle/>
          <a:p>
            <a:fld id="{07E1C93C-5050-FC42-8F10-D22D4F119D13}" type="slidenum">
              <a:rPr lang="en-US" smtClean="0"/>
              <a:pPr/>
              <a:t>2</a:t>
            </a:fld>
            <a:endParaRPr lang="en-US" dirty="0"/>
          </a:p>
        </p:txBody>
      </p:sp>
      <p:sp>
        <p:nvSpPr>
          <p:cNvPr id="11" name="Date Placeholder 10"/>
          <p:cNvSpPr>
            <a:spLocks noGrp="1"/>
          </p:cNvSpPr>
          <p:nvPr>
            <p:ph type="dt" sz="half" idx="2"/>
          </p:nvPr>
        </p:nvSpPr>
        <p:spPr/>
        <p:txBody>
          <a:bodyPr/>
          <a:lstStyle/>
          <a:p>
            <a:r>
              <a:rPr lang="en-US"/>
              <a:t>June 19, 2020</a:t>
            </a:r>
            <a:endParaRPr lang="en-US" dirty="0"/>
          </a:p>
        </p:txBody>
      </p:sp>
    </p:spTree>
    <p:extLst>
      <p:ext uri="{BB962C8B-B14F-4D97-AF65-F5344CB8AC3E}">
        <p14:creationId xmlns:p14="http://schemas.microsoft.com/office/powerpoint/2010/main" val="181837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5B3F-6BF6-E243-ADBB-2809934CDF2F}"/>
              </a:ext>
            </a:extLst>
          </p:cNvPr>
          <p:cNvSpPr>
            <a:spLocks noGrp="1"/>
          </p:cNvSpPr>
          <p:nvPr>
            <p:ph type="title"/>
          </p:nvPr>
        </p:nvSpPr>
        <p:spPr/>
        <p:txBody>
          <a:bodyPr/>
          <a:lstStyle/>
          <a:p>
            <a:r>
              <a:rPr lang="en-US" dirty="0"/>
              <a:t>EIC Ion Energy Range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6871AC-B37A-F342-8312-FDC705055EAD}"/>
                  </a:ext>
                </a:extLst>
              </p:cNvPr>
              <p:cNvSpPr>
                <a:spLocks noGrp="1"/>
              </p:cNvSpPr>
              <p:nvPr>
                <p:ph idx="1"/>
              </p:nvPr>
            </p:nvSpPr>
            <p:spPr>
              <a:xfrm>
                <a:off x="411892" y="966055"/>
                <a:ext cx="11425127" cy="5381694"/>
              </a:xfrm>
            </p:spPr>
            <p:txBody>
              <a:bodyPr>
                <a:noAutofit/>
              </a:bodyPr>
              <a:lstStyle/>
              <a:p>
                <a:pPr>
                  <a:lnSpc>
                    <a:spcPct val="100000"/>
                  </a:lnSpc>
                  <a:spcBef>
                    <a:spcPts val="0"/>
                  </a:spcBef>
                  <a:spcAft>
                    <a:spcPts val="600"/>
                  </a:spcAft>
                </a:pPr>
                <a:r>
                  <a:rPr lang="en-US" sz="2000" dirty="0"/>
                  <a:t>The synchronization constraint requires that ranges of the revolution times of protons and ions are the same </a:t>
                </a:r>
              </a:p>
              <a:p>
                <a:pPr marL="0" indent="0">
                  <a:lnSpc>
                    <a:spcPct val="10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𝑖𝑜𝑛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𝑖𝑜𝑛</m:t>
                              </m:r>
                            </m:sub>
                          </m:sSub>
                          <m:r>
                            <a:rPr lang="en-US" sz="2000" b="0" i="1" smtClean="0">
                              <a:latin typeface="Cambria Math" panose="02040503050406030204" pitchFamily="18" charset="0"/>
                            </a:rPr>
                            <m:t>+</m:t>
                          </m:r>
                          <m:r>
                            <m:rPr>
                              <m:sty m:val="p"/>
                            </m:rPr>
                            <a:rPr lang="en-US" sz="2000" b="0" i="0" smtClean="0">
                              <a:latin typeface="Cambria Math" panose="02040503050406030204" pitchFamily="18" charset="0"/>
                            </a:rPr>
                            <m:t>Δ</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𝑖𝑜𝑛</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𝑖𝑜𝑛</m:t>
                              </m:r>
                            </m:sub>
                          </m:sSub>
                          <m:r>
                            <a:rPr lang="en-US" sz="2000" b="0" i="1" smtClean="0">
                              <a:latin typeface="Cambria Math" panose="02040503050406030204" pitchFamily="18" charset="0"/>
                            </a:rPr>
                            <m:t>+</m:t>
                          </m:r>
                          <m:r>
                            <m:rPr>
                              <m:sty m:val="p"/>
                            </m:rPr>
                            <a:rPr lang="en-US" sz="2000" b="0" i="0" smtClean="0">
                              <a:latin typeface="Cambria Math" panose="02040503050406030204" pitchFamily="18" charset="0"/>
                            </a:rPr>
                            <m:t>Δ</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𝑖𝑜𝑛</m:t>
                              </m:r>
                            </m:sub>
                          </m:sSub>
                        </m:den>
                      </m:f>
                      <m:r>
                        <a:rPr lang="en-US" sz="2000" b="0" i="1" smtClean="0">
                          <a:latin typeface="Cambria Math" panose="02040503050406030204" pitchFamily="18" charset="0"/>
                        </a:rPr>
                        <m:t>=</m:t>
                      </m:r>
                      <m:r>
                        <a:rPr lang="en-US" sz="2000" b="0" i="1" smtClean="0">
                          <a:latin typeface="Cambria Math" panose="02040503050406030204" pitchFamily="18" charset="0"/>
                        </a:rPr>
                        <m:t>𝐶𝑜𝑛𝑠𝑡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𝑒𝑙𝑒𝑐𝑡𝑟𝑜𝑛</m:t>
                          </m:r>
                        </m:sub>
                      </m:sSub>
                    </m:oMath>
                  </m:oMathPara>
                </a14:m>
                <a:endParaRPr lang="en-US" sz="2000" dirty="0"/>
              </a:p>
              <a:p>
                <a:pPr>
                  <a:lnSpc>
                    <a:spcPct val="100000"/>
                  </a:lnSpc>
                  <a:spcBef>
                    <a:spcPts val="0"/>
                  </a:spcBef>
                  <a:spcAft>
                    <a:spcPts val="600"/>
                  </a:spcAft>
                </a:pPr>
                <a:r>
                  <a:rPr lang="en-US" sz="2000" dirty="0"/>
                  <a:t>Since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𝑖𝑜𝑛</m:t>
                        </m:r>
                      </m:sub>
                    </m:sSub>
                    <m:r>
                      <a:rPr lang="en-US" sz="2000" i="1">
                        <a:latin typeface="Cambria Math" panose="02040503050406030204" pitchFamily="18" charset="0"/>
                      </a:rPr>
                      <m:t>+</m:t>
                    </m:r>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𝑖𝑜𝑛</m:t>
                        </m:r>
                      </m:sub>
                    </m:sSub>
                  </m:oMath>
                </a14:m>
                <a:r>
                  <a:rPr lang="en-US" sz="2000" dirty="0"/>
                  <a:t> is set by the geometry, all ions must have the same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𝑖𝑜𝑛</m:t>
                        </m:r>
                      </m:sub>
                    </m:sSub>
                    <m:r>
                      <a:rPr lang="en-US" sz="2000" i="1">
                        <a:latin typeface="Cambria Math" panose="02040503050406030204" pitchFamily="18" charset="0"/>
                      </a:rPr>
                      <m:t>+</m:t>
                    </m:r>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𝑖𝑜𝑛</m:t>
                        </m:r>
                      </m:sub>
                    </m:sSub>
                  </m:oMath>
                </a14:m>
                <a:r>
                  <a:rPr lang="en-US" sz="2000" dirty="0"/>
                  <a:t> as protons</a:t>
                </a:r>
              </a:p>
              <a:p>
                <a:pPr marL="0" indent="0">
                  <a:lnSpc>
                    <a:spcPct val="100000"/>
                  </a:lnSpc>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𝑝</m:t>
                              </m:r>
                            </m:e>
                            <m:sub>
                              <m:r>
                                <a:rPr lang="en-US" sz="2000" b="0" i="1" smtClean="0">
                                  <a:latin typeface="Cambria Math" panose="02040503050406030204" pitchFamily="18" charset="0"/>
                                </a:rPr>
                                <m:t>𝑡𝑜𝑡</m:t>
                              </m:r>
                            </m:sub>
                            <m:sup>
                              <m:r>
                                <a:rPr lang="en-US" sz="2000" b="0" i="1" smtClean="0">
                                  <a:latin typeface="Cambria Math" panose="02040503050406030204" pitchFamily="18" charset="0"/>
                                </a:rPr>
                                <m:t>𝐴</m:t>
                              </m:r>
                            </m:sup>
                          </m:sSubSup>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𝐸</m:t>
                              </m:r>
                            </m:e>
                            <m:sub>
                              <m:r>
                                <a:rPr lang="en-US" sz="2000" b="0" i="1" smtClean="0">
                                  <a:latin typeface="Cambria Math" panose="02040503050406030204" pitchFamily="18" charset="0"/>
                                </a:rPr>
                                <m:t>𝑡𝑜𝑡</m:t>
                              </m:r>
                            </m:sub>
                            <m:sup>
                              <m:r>
                                <a:rPr lang="en-US" sz="2000" b="0" i="1" smtClean="0">
                                  <a:latin typeface="Cambria Math" panose="02040503050406030204" pitchFamily="18" charset="0"/>
                                </a:rPr>
                                <m:t>𝐴</m:t>
                              </m:r>
                            </m:sup>
                          </m:sSubSup>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𝑝</m:t>
                              </m:r>
                            </m:sup>
                          </m:sSup>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𝐸</m:t>
                              </m:r>
                            </m:e>
                            <m:sup>
                              <m:r>
                                <a:rPr lang="en-US" sz="2000" b="0" i="1" smtClean="0">
                                  <a:latin typeface="Cambria Math" panose="02040503050406030204" pitchFamily="18" charset="0"/>
                                </a:rPr>
                                <m:t>𝑝</m:t>
                              </m:r>
                            </m:sup>
                          </m:sSup>
                        </m:den>
                      </m:f>
                      <m:r>
                        <a:rPr lang="en-US" sz="2000" b="0" i="1" smtClean="0">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   </m:t>
                      </m:r>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𝑛𝑢𝑐𝑙𝑒𝑜𝑛</m:t>
                          </m:r>
                        </m:sub>
                        <m:sup>
                          <m:r>
                            <a:rPr lang="en-US" sz="2000" i="1">
                              <a:latin typeface="Cambria Math" panose="02040503050406030204" pitchFamily="18" charset="0"/>
                              <a:ea typeface="Cambria Math" panose="02040503050406030204" pitchFamily="18" charset="0"/>
                            </a:rPr>
                            <m:t>𝐴</m:t>
                          </m:r>
                        </m:sup>
                      </m:sSubSup>
                      <m:r>
                        <a:rPr lang="en-US" sz="2000" i="1">
                          <a:latin typeface="Cambria Math" panose="02040503050406030204" pitchFamily="18" charset="0"/>
                        </a:rPr>
                        <m:t>=</m:t>
                      </m:r>
                      <m:f>
                        <m:fPr>
                          <m:ctrlPr>
                            <a:rPr lang="en-US" sz="2000" i="1">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𝐸</m:t>
                              </m:r>
                            </m:e>
                            <m:sub>
                              <m:r>
                                <a:rPr lang="en-US" sz="2000" b="0" i="1" smtClean="0">
                                  <a:latin typeface="Cambria Math" panose="02040503050406030204" pitchFamily="18" charset="0"/>
                                </a:rPr>
                                <m:t>𝑡𝑜𝑡</m:t>
                              </m:r>
                            </m:sub>
                            <m:sup>
                              <m:r>
                                <a:rPr lang="en-US" sz="2000" b="0" i="1" smtClean="0">
                                  <a:latin typeface="Cambria Math" panose="02040503050406030204" pitchFamily="18" charset="0"/>
                                </a:rPr>
                                <m:t>𝐴</m:t>
                              </m:r>
                            </m:sup>
                          </m:sSubSup>
                        </m:num>
                        <m:den>
                          <m:r>
                            <a:rPr lang="en-US" sz="2000" i="1">
                              <a:latin typeface="Cambria Math" panose="02040503050406030204" pitchFamily="18" charset="0"/>
                            </a:rPr>
                            <m:t>𝐴</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𝑝</m:t>
                              </m:r>
                            </m:sub>
                          </m:sSub>
                        </m:den>
                      </m:f>
                      <m:sSup>
                        <m:sSupPr>
                          <m:ctrlPr>
                            <a:rPr lang="en-US" sz="2000" i="1">
                              <a:latin typeface="Cambria Math" panose="02040503050406030204" pitchFamily="18" charset="0"/>
                            </a:rPr>
                          </m:ctrlPr>
                        </m:sSupPr>
                        <m:e>
                          <m:r>
                            <a:rPr lang="en-US" sz="2000" i="1">
                              <a:latin typeface="Cambria Math" panose="02040503050406030204" pitchFamily="18" charset="0"/>
                            </a:rPr>
                            <m:t>𝑝</m:t>
                          </m:r>
                        </m:e>
                        <m:sup>
                          <m:r>
                            <a:rPr lang="en-US" sz="2000" i="1">
                              <a:latin typeface="Cambria Math" panose="02040503050406030204" pitchFamily="18" charset="0"/>
                            </a:rPr>
                            <m:t>𝑝</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𝐴</m:t>
                              </m:r>
                            </m:sub>
                          </m:sSub>
                        </m:num>
                        <m:den>
                          <m:r>
                            <a:rPr lang="en-US" sz="2000" b="0" i="1" smtClean="0">
                              <a:latin typeface="Cambria Math" panose="02040503050406030204" pitchFamily="18" charset="0"/>
                            </a:rPr>
                            <m:t>𝐴</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𝑝</m:t>
                              </m:r>
                            </m:sub>
                          </m:sSub>
                        </m:den>
                      </m:f>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𝑝</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𝑝</m:t>
                          </m:r>
                        </m:sup>
                      </m:sSup>
                    </m:oMath>
                  </m:oMathPara>
                </a14:m>
                <a:endParaRPr lang="en-US" sz="2000" dirty="0"/>
              </a:p>
              <a:p>
                <a:pPr>
                  <a:lnSpc>
                    <a:spcPct val="100000"/>
                  </a:lnSpc>
                  <a:spcBef>
                    <a:spcPts val="0"/>
                  </a:spcBef>
                  <a:spcAft>
                    <a:spcPts val="600"/>
                  </a:spcAft>
                </a:pPr>
                <a:r>
                  <a:rPr lang="en-US" sz="2000" dirty="0"/>
                  <a:t>Deuteron momentum range per nucleon </a:t>
                </a:r>
                <a14:m>
                  <m:oMath xmlns:m="http://schemas.openxmlformats.org/officeDocument/2006/math">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𝑝</m:t>
                        </m:r>
                      </m:e>
                      <m:sub>
                        <m:r>
                          <a:rPr lang="en-US" sz="2000" i="1">
                            <a:latin typeface="Cambria Math" panose="02040503050406030204" pitchFamily="18" charset="0"/>
                            <a:ea typeface="Cambria Math" panose="02040503050406030204" pitchFamily="18" charset="0"/>
                          </a:rPr>
                          <m:t>𝑛𝑢𝑐𝑙𝑒𝑜𝑛</m:t>
                        </m:r>
                      </m:sub>
                      <m:sup>
                        <m:r>
                          <a:rPr lang="en-US" sz="2000" i="1">
                            <a:latin typeface="Cambria Math" panose="02040503050406030204" pitchFamily="18" charset="0"/>
                            <a:ea typeface="Cambria Math" panose="02040503050406030204" pitchFamily="18" charset="0"/>
                          </a:rPr>
                          <m:t>𝑑</m:t>
                        </m:r>
                      </m:sup>
                    </m:sSubSup>
                  </m:oMath>
                </a14:m>
                <a:r>
                  <a:rPr lang="en-US" sz="2000" dirty="0"/>
                  <a:t> allowed by the available </a:t>
                </a:r>
                <a:r>
                  <a:rPr lang="en-US" sz="2000" i="1" dirty="0">
                    <a:solidFill>
                      <a:srgbClr val="0330FA"/>
                    </a:solidFill>
                  </a:rPr>
                  <a:t>synchronization scheme</a:t>
                </a:r>
                <a:r>
                  <a:rPr lang="en-US" sz="2000" dirty="0"/>
                  <a:t> is then [41, 100-275] GeV/c</a:t>
                </a:r>
              </a:p>
              <a:p>
                <a:pPr>
                  <a:lnSpc>
                    <a:spcPct val="100000"/>
                  </a:lnSpc>
                  <a:spcBef>
                    <a:spcPts val="0"/>
                  </a:spcBef>
                  <a:spcAft>
                    <a:spcPts val="600"/>
                  </a:spcAft>
                </a:pPr>
                <a:r>
                  <a:rPr lang="en-US" sz="2000" dirty="0"/>
                  <a:t>The overlap of the </a:t>
                </a:r>
                <a:r>
                  <a:rPr lang="en-US" sz="2000" i="1" dirty="0">
                    <a:solidFill>
                      <a:srgbClr val="0330FA"/>
                    </a:solidFill>
                  </a:rPr>
                  <a:t>magnetic field and synchronization scheme</a:t>
                </a:r>
                <a:r>
                  <a:rPr lang="en-US" sz="2000" dirty="0"/>
                  <a:t> limited momentum ranges then gives</a:t>
                </a:r>
              </a:p>
              <a:p>
                <a:pPr marL="0" indent="0">
                  <a:lnSpc>
                    <a:spcPct val="100000"/>
                  </a:lnSpc>
                  <a:spcBef>
                    <a:spcPts val="0"/>
                  </a:spcBef>
                  <a:spcAft>
                    <a:spcPts val="600"/>
                  </a:spcAft>
                  <a:buNone/>
                </a:pPr>
                <a14:m>
                  <m:oMathPara xmlns:m="http://schemas.openxmlformats.org/officeDocument/2006/math">
                    <m:oMathParaPr>
                      <m:jc m:val="centerGroup"/>
                    </m:oMathParaPr>
                    <m:oMath xmlns:m="http://schemas.openxmlformats.org/officeDocument/2006/math">
                      <m:sSubSup>
                        <m:sSubSupPr>
                          <m:ctrlPr>
                            <a:rPr lang="en-US" sz="2000" b="1" i="1" smtClean="0">
                              <a:solidFill>
                                <a:srgbClr val="0330FA"/>
                              </a:solidFill>
                              <a:latin typeface="Cambria Math" panose="02040503050406030204" pitchFamily="18" charset="0"/>
                            </a:rPr>
                          </m:ctrlPr>
                        </m:sSubSupPr>
                        <m:e>
                          <m:r>
                            <a:rPr lang="en-US" sz="2000" b="1" i="1" smtClean="0">
                              <a:solidFill>
                                <a:srgbClr val="0330FA"/>
                              </a:solidFill>
                              <a:latin typeface="Cambria Math" panose="02040503050406030204" pitchFamily="18" charset="0"/>
                            </a:rPr>
                            <m:t>𝒑</m:t>
                          </m:r>
                        </m:e>
                        <m:sub>
                          <m:r>
                            <a:rPr lang="en-US" sz="2000" b="1" i="1" smtClean="0">
                              <a:solidFill>
                                <a:srgbClr val="0330FA"/>
                              </a:solidFill>
                              <a:latin typeface="Cambria Math" panose="02040503050406030204" pitchFamily="18" charset="0"/>
                            </a:rPr>
                            <m:t>𝒏𝒖𝒄𝒍𝒆𝒐𝒏</m:t>
                          </m:r>
                        </m:sub>
                        <m:sup>
                          <m:r>
                            <a:rPr lang="en-US" sz="2000" b="1" i="1" smtClean="0">
                              <a:solidFill>
                                <a:srgbClr val="0330FA"/>
                              </a:solidFill>
                              <a:latin typeface="Cambria Math" panose="02040503050406030204" pitchFamily="18" charset="0"/>
                            </a:rPr>
                            <m:t>𝒅</m:t>
                          </m:r>
                        </m:sup>
                      </m:sSubSup>
                      <m:r>
                        <a:rPr lang="en-US" sz="2000" b="1" i="1" smtClean="0">
                          <a:solidFill>
                            <a:srgbClr val="0330FA"/>
                          </a:solidFill>
                          <a:latin typeface="Cambria Math" panose="02040503050406030204" pitchFamily="18" charset="0"/>
                        </a:rPr>
                        <m:t>=</m:t>
                      </m:r>
                      <m:d>
                        <m:dPr>
                          <m:begChr m:val="["/>
                          <m:endChr m:val="]"/>
                          <m:ctrlPr>
                            <a:rPr lang="en-US" sz="200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20.5−137.5</m:t>
                          </m:r>
                        </m:e>
                      </m:d>
                      <m:r>
                        <a:rPr lang="en-US" sz="20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200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41, 100−275</m:t>
                          </m:r>
                        </m:e>
                      </m:d>
                      <m:f>
                        <m:fPr>
                          <m:type m:val="lin"/>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𝐺𝑒𝑉</m:t>
                          </m:r>
                        </m:num>
                        <m:den>
                          <m:r>
                            <a:rPr lang="en-US" sz="2000" b="0" i="1" smtClean="0">
                              <a:solidFill>
                                <a:schemeClr val="tx1"/>
                              </a:solidFill>
                              <a:latin typeface="Cambria Math" panose="02040503050406030204" pitchFamily="18" charset="0"/>
                            </a:rPr>
                            <m:t>𝑐</m:t>
                          </m:r>
                        </m:den>
                      </m:f>
                      <m:r>
                        <a:rPr lang="en-US" sz="2000" b="0" i="1" smtClean="0">
                          <a:solidFill>
                            <a:schemeClr val="tx1"/>
                          </a:solidFill>
                          <a:latin typeface="Cambria Math" panose="02040503050406030204" pitchFamily="18" charset="0"/>
                        </a:rPr>
                        <m:t>=</m:t>
                      </m:r>
                      <m:d>
                        <m:dPr>
                          <m:begChr m:val="["/>
                          <m:endChr m:val="]"/>
                          <m:ctrlPr>
                            <a:rPr lang="en-US" sz="2000" b="1" i="1" smtClean="0">
                              <a:solidFill>
                                <a:srgbClr val="0330FA"/>
                              </a:solidFill>
                              <a:latin typeface="Cambria Math" panose="02040503050406030204" pitchFamily="18" charset="0"/>
                            </a:rPr>
                          </m:ctrlPr>
                        </m:dPr>
                        <m:e>
                          <m:r>
                            <a:rPr lang="en-US" sz="2000" b="1" i="1" smtClean="0">
                              <a:solidFill>
                                <a:srgbClr val="0330FA"/>
                              </a:solidFill>
                              <a:latin typeface="Cambria Math" panose="02040503050406030204" pitchFamily="18" charset="0"/>
                            </a:rPr>
                            <m:t>𝟒𝟏</m:t>
                          </m:r>
                          <m:r>
                            <a:rPr lang="en-US" sz="2000" b="1" i="1" smtClean="0">
                              <a:solidFill>
                                <a:srgbClr val="0330FA"/>
                              </a:solidFill>
                              <a:latin typeface="Cambria Math" panose="02040503050406030204" pitchFamily="18" charset="0"/>
                            </a:rPr>
                            <m:t>, </m:t>
                          </m:r>
                          <m:r>
                            <a:rPr lang="en-US" sz="2000" b="1" i="1" smtClean="0">
                              <a:solidFill>
                                <a:srgbClr val="0330FA"/>
                              </a:solidFill>
                              <a:latin typeface="Cambria Math" panose="02040503050406030204" pitchFamily="18" charset="0"/>
                            </a:rPr>
                            <m:t>𝟏𝟎𝟎</m:t>
                          </m:r>
                          <m:r>
                            <a:rPr lang="en-US" sz="2000" b="1" i="1" smtClean="0">
                              <a:solidFill>
                                <a:srgbClr val="0330FA"/>
                              </a:solidFill>
                              <a:latin typeface="Cambria Math" panose="02040503050406030204" pitchFamily="18" charset="0"/>
                            </a:rPr>
                            <m:t>−</m:t>
                          </m:r>
                          <m:r>
                            <a:rPr lang="en-US" sz="2000" b="1" i="1" smtClean="0">
                              <a:solidFill>
                                <a:srgbClr val="0330FA"/>
                              </a:solidFill>
                              <a:latin typeface="Cambria Math" panose="02040503050406030204" pitchFamily="18" charset="0"/>
                            </a:rPr>
                            <m:t>𝟏𝟑𝟕</m:t>
                          </m:r>
                          <m:r>
                            <a:rPr lang="en-US" sz="2000" b="1" i="1" smtClean="0">
                              <a:solidFill>
                                <a:srgbClr val="0330FA"/>
                              </a:solidFill>
                              <a:latin typeface="Cambria Math" panose="02040503050406030204" pitchFamily="18" charset="0"/>
                            </a:rPr>
                            <m:t>.</m:t>
                          </m:r>
                          <m:r>
                            <a:rPr lang="en-US" sz="2000" b="1" i="1" smtClean="0">
                              <a:solidFill>
                                <a:srgbClr val="0330FA"/>
                              </a:solidFill>
                              <a:latin typeface="Cambria Math" panose="02040503050406030204" pitchFamily="18" charset="0"/>
                            </a:rPr>
                            <m:t>𝟓</m:t>
                          </m:r>
                        </m:e>
                      </m:d>
                      <m:r>
                        <a:rPr lang="en-US" sz="2000" b="1" i="1" smtClean="0">
                          <a:solidFill>
                            <a:srgbClr val="0330FA"/>
                          </a:solidFill>
                          <a:latin typeface="Cambria Math" panose="02040503050406030204" pitchFamily="18" charset="0"/>
                        </a:rPr>
                        <m:t> </m:t>
                      </m:r>
                      <m:r>
                        <a:rPr lang="en-US" sz="2000" b="1" i="1" smtClean="0">
                          <a:solidFill>
                            <a:srgbClr val="0330FA"/>
                          </a:solidFill>
                          <a:latin typeface="Cambria Math" panose="02040503050406030204" pitchFamily="18" charset="0"/>
                        </a:rPr>
                        <m:t>𝑮𝒆𝑽</m:t>
                      </m:r>
                      <m:r>
                        <a:rPr lang="en-US" sz="2000" b="1" i="1" smtClean="0">
                          <a:solidFill>
                            <a:srgbClr val="0330FA"/>
                          </a:solidFill>
                          <a:latin typeface="Cambria Math" panose="02040503050406030204" pitchFamily="18" charset="0"/>
                        </a:rPr>
                        <m:t>/</m:t>
                      </m:r>
                      <m:r>
                        <a:rPr lang="en-US" sz="2000" b="1" i="1" smtClean="0">
                          <a:solidFill>
                            <a:srgbClr val="0330FA"/>
                          </a:solidFill>
                          <a:latin typeface="Cambria Math" panose="02040503050406030204" pitchFamily="18" charset="0"/>
                        </a:rPr>
                        <m:t>𝒄</m:t>
                      </m:r>
                    </m:oMath>
                  </m:oMathPara>
                </a14:m>
                <a:endParaRPr lang="en-US" sz="2000" b="1" dirty="0"/>
              </a:p>
            </p:txBody>
          </p:sp>
        </mc:Choice>
        <mc:Fallback xmlns="">
          <p:sp>
            <p:nvSpPr>
              <p:cNvPr id="3" name="Content Placeholder 2">
                <a:extLst>
                  <a:ext uri="{FF2B5EF4-FFF2-40B4-BE49-F238E27FC236}">
                    <a16:creationId xmlns:a16="http://schemas.microsoft.com/office/drawing/2014/main" id="{AF6871AC-B37A-F342-8312-FDC705055EAD}"/>
                  </a:ext>
                </a:extLst>
              </p:cNvPr>
              <p:cNvSpPr>
                <a:spLocks noGrp="1" noRot="1" noChangeAspect="1" noMove="1" noResize="1" noEditPoints="1" noAdjustHandles="1" noChangeArrowheads="1" noChangeShapeType="1" noTextEdit="1"/>
              </p:cNvSpPr>
              <p:nvPr>
                <p:ph idx="1"/>
              </p:nvPr>
            </p:nvSpPr>
            <p:spPr>
              <a:xfrm>
                <a:off x="411892" y="966055"/>
                <a:ext cx="11425127" cy="5381694"/>
              </a:xfrm>
              <a:blipFill>
                <a:blip r:embed="rId2"/>
                <a:stretch>
                  <a:fillRect l="-480" t="-453" r="-907"/>
                </a:stretch>
              </a:blipFill>
            </p:spPr>
            <p:txBody>
              <a:bodyPr/>
              <a:lstStyle/>
              <a:p>
                <a:r>
                  <a:rPr lang="en-US">
                    <a:noFill/>
                  </a:rPr>
                  <a:t> </a:t>
                </a:r>
              </a:p>
            </p:txBody>
          </p:sp>
        </mc:Fallback>
      </mc:AlternateContent>
      <p:sp>
        <p:nvSpPr>
          <p:cNvPr id="9" name="Footer Placeholder 8"/>
          <p:cNvSpPr>
            <a:spLocks noGrp="1"/>
          </p:cNvSpPr>
          <p:nvPr>
            <p:ph type="ftr" sz="quarter" idx="11"/>
          </p:nvPr>
        </p:nvSpPr>
        <p:spPr/>
        <p:txBody>
          <a:bodyPr/>
          <a:lstStyle/>
          <a:p>
            <a:r>
              <a:rPr lang="en-US"/>
              <a:t>JLab EIC Meeting</a:t>
            </a:r>
            <a:endParaRPr lang="en-US" dirty="0"/>
          </a:p>
        </p:txBody>
      </p:sp>
      <p:sp>
        <p:nvSpPr>
          <p:cNvPr id="10" name="Slide Number Placeholder 9"/>
          <p:cNvSpPr>
            <a:spLocks noGrp="1"/>
          </p:cNvSpPr>
          <p:nvPr>
            <p:ph type="sldNum" sz="quarter" idx="12"/>
          </p:nvPr>
        </p:nvSpPr>
        <p:spPr/>
        <p:txBody>
          <a:bodyPr/>
          <a:lstStyle/>
          <a:p>
            <a:fld id="{07E1C93C-5050-FC42-8F10-D22D4F119D13}" type="slidenum">
              <a:rPr lang="en-US" smtClean="0"/>
              <a:pPr/>
              <a:t>3</a:t>
            </a:fld>
            <a:endParaRPr lang="en-US" dirty="0"/>
          </a:p>
        </p:txBody>
      </p:sp>
      <p:sp>
        <p:nvSpPr>
          <p:cNvPr id="11" name="Date Placeholder 10"/>
          <p:cNvSpPr>
            <a:spLocks noGrp="1"/>
          </p:cNvSpPr>
          <p:nvPr>
            <p:ph type="dt" sz="half" idx="2"/>
          </p:nvPr>
        </p:nvSpPr>
        <p:spPr/>
        <p:txBody>
          <a:bodyPr/>
          <a:lstStyle/>
          <a:p>
            <a:r>
              <a:rPr lang="en-US"/>
              <a:t>June 19, 2020</a:t>
            </a:r>
            <a:endParaRPr lang="en-US" dirty="0"/>
          </a:p>
        </p:txBody>
      </p:sp>
    </p:spTree>
    <p:extLst>
      <p:ext uri="{BB962C8B-B14F-4D97-AF65-F5344CB8AC3E}">
        <p14:creationId xmlns:p14="http://schemas.microsoft.com/office/powerpoint/2010/main" val="45850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5B3F-6BF6-E243-ADBB-2809934CDF2F}"/>
              </a:ext>
            </a:extLst>
          </p:cNvPr>
          <p:cNvSpPr>
            <a:spLocks noGrp="1"/>
          </p:cNvSpPr>
          <p:nvPr>
            <p:ph type="title"/>
          </p:nvPr>
        </p:nvSpPr>
        <p:spPr/>
        <p:txBody>
          <a:bodyPr/>
          <a:lstStyle/>
          <a:p>
            <a:r>
              <a:rPr lang="en-US" dirty="0"/>
              <a:t>Deuteron Magic Energies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6871AC-B37A-F342-8312-FDC705055EAD}"/>
                  </a:ext>
                </a:extLst>
              </p:cNvPr>
              <p:cNvSpPr>
                <a:spLocks noGrp="1"/>
              </p:cNvSpPr>
              <p:nvPr>
                <p:ph idx="1"/>
              </p:nvPr>
            </p:nvSpPr>
            <p:spPr>
              <a:xfrm>
                <a:off x="411892" y="966055"/>
                <a:ext cx="11425127" cy="5381694"/>
              </a:xfrm>
            </p:spPr>
            <p:txBody>
              <a:bodyPr>
                <a:noAutofit/>
              </a:bodyPr>
              <a:lstStyle/>
              <a:p>
                <a:pPr>
                  <a:lnSpc>
                    <a:spcPct val="100000"/>
                  </a:lnSpc>
                  <a:spcBef>
                    <a:spcPts val="0"/>
                  </a:spcBef>
                  <a:spcAft>
                    <a:spcPts val="600"/>
                  </a:spcAft>
                </a:pPr>
                <a:r>
                  <a:rPr lang="en-US" sz="2000" dirty="0"/>
                  <a:t>The number of deuteron spin precessions per single turn around the ring is</a:t>
                </a:r>
              </a:p>
              <a:p>
                <a:pPr marL="0" indent="0" algn="ctr">
                  <a:lnSpc>
                    <a:spcPct val="100000"/>
                  </a:lnSpc>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𝜈</m:t>
                          </m:r>
                        </m:e>
                        <m:sub>
                          <m:r>
                            <a:rPr lang="en-US" sz="2000" i="1">
                              <a:latin typeface="Cambria Math" panose="02040503050406030204" pitchFamily="18" charset="0"/>
                            </a:rPr>
                            <m:t>𝑠</m:t>
                          </m:r>
                        </m:sub>
                      </m:sSub>
                      <m:r>
                        <a:rPr lang="en-US" sz="2000" i="1">
                          <a:latin typeface="Cambria Math" panose="02040503050406030204" pitchFamily="18" charset="0"/>
                        </a:rPr>
                        <m:t>=</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𝐺</m:t>
                          </m:r>
                        </m:e>
                        <m:sub>
                          <m:r>
                            <a:rPr lang="en-US" sz="2000" b="0" i="1" smtClean="0">
                              <a:latin typeface="Cambria Math" panose="02040503050406030204" pitchFamily="18" charset="0"/>
                            </a:rPr>
                            <m:t>𝑑</m:t>
                          </m:r>
                        </m:sub>
                      </m:sSub>
                      <m:r>
                        <a:rPr lang="en-US" sz="2000" i="1">
                          <a:latin typeface="Cambria Math" panose="02040503050406030204" pitchFamily="18" charset="0"/>
                        </a:rPr>
                        <m:t>𝛾</m:t>
                      </m:r>
                      <m:r>
                        <m:rPr>
                          <m:nor/>
                        </m:rP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𝐺</m:t>
                          </m:r>
                        </m:e>
                        <m:sub>
                          <m:r>
                            <a:rPr lang="en-US" sz="2000" i="1">
                              <a:latin typeface="Cambria Math" panose="02040503050406030204" pitchFamily="18" charset="0"/>
                            </a:rPr>
                            <m:t>𝑑</m:t>
                          </m:r>
                        </m:sub>
                      </m:sSub>
                      <m:r>
                        <a:rPr lang="en-US" sz="2000" i="1">
                          <a:latin typeface="Cambria Math" panose="02040503050406030204" pitchFamily="18" charset="0"/>
                        </a:rPr>
                        <m:t>≈−0.143</m:t>
                      </m:r>
                    </m:oMath>
                  </m:oMathPara>
                </a14:m>
                <a:endParaRPr lang="en-US" sz="2000" dirty="0"/>
              </a:p>
              <a:p>
                <a:pPr>
                  <a:lnSpc>
                    <a:spcPct val="100000"/>
                  </a:lnSpc>
                  <a:spcBef>
                    <a:spcPts val="0"/>
                  </a:spcBef>
                  <a:spcAft>
                    <a:spcPts val="600"/>
                  </a:spcAft>
                </a:pPr>
                <a:r>
                  <a:rPr lang="en-US" sz="2000" dirty="0"/>
                  <a:t>Local spin rotators for control of the polarization direction at IPs are not practical for deuterons</a:t>
                </a:r>
              </a:p>
              <a:p>
                <a:pPr>
                  <a:lnSpc>
                    <a:spcPct val="100000"/>
                  </a:lnSpc>
                  <a:spcBef>
                    <a:spcPts val="0"/>
                  </a:spcBef>
                  <a:spcAft>
                    <a:spcPts val="600"/>
                  </a:spcAft>
                </a:pPr>
                <a:r>
                  <a:rPr lang="en-US" sz="2000" dirty="0"/>
                  <a:t>Must select energies where the number of spin precession per turn is an integer</a:t>
                </a:r>
              </a:p>
              <a:p>
                <a:pPr marL="0" indent="0">
                  <a:lnSpc>
                    <a:spcPct val="100000"/>
                  </a:lnSpc>
                  <a:spcBef>
                    <a:spcPts val="0"/>
                  </a:spcBef>
                  <a:spcAft>
                    <a:spcPts val="600"/>
                  </a:spcAft>
                  <a:buNone/>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𝜈</m:t>
                              </m:r>
                            </m:e>
                            <m:sub>
                              <m:r>
                                <a:rPr lang="en-US" sz="2000" i="1">
                                  <a:latin typeface="Cambria Math" panose="02040503050406030204" pitchFamily="18" charset="0"/>
                                </a:rPr>
                                <m:t>𝑠</m:t>
                              </m:r>
                            </m:sub>
                          </m:sSub>
                        </m:e>
                      </m:d>
                      <m:r>
                        <a:rPr lang="en-US" sz="2000" i="1">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𝐺</m:t>
                              </m:r>
                            </m:e>
                            <m:sub>
                              <m:r>
                                <a:rPr lang="en-US" sz="2000" i="1">
                                  <a:latin typeface="Cambria Math" panose="02040503050406030204" pitchFamily="18" charset="0"/>
                                </a:rPr>
                                <m:t>𝑑</m:t>
                              </m:r>
                            </m:sub>
                          </m:sSub>
                          <m:r>
                            <a:rPr lang="en-US" sz="2000" i="1">
                              <a:latin typeface="Cambria Math" panose="02040503050406030204" pitchFamily="18" charset="0"/>
                            </a:rPr>
                            <m:t>𝛾</m:t>
                          </m:r>
                        </m:e>
                      </m:d>
                      <m:r>
                        <a:rPr lang="en-US" sz="2000" b="0" i="1" smtClean="0">
                          <a:latin typeface="Cambria Math" panose="02040503050406030204" pitchFamily="18" charset="0"/>
                        </a:rPr>
                        <m:t>=</m:t>
                      </m:r>
                      <m:r>
                        <a:rPr lang="en-US" sz="2000" b="0" i="1" smtClean="0">
                          <a:latin typeface="Cambria Math" panose="02040503050406030204" pitchFamily="18" charset="0"/>
                        </a:rPr>
                        <m:t>𝑘</m:t>
                      </m:r>
                    </m:oMath>
                  </m:oMathPara>
                </a14:m>
                <a:endParaRPr lang="en-US" sz="2000" dirty="0"/>
              </a:p>
              <a:p>
                <a:pPr>
                  <a:lnSpc>
                    <a:spcPct val="100000"/>
                  </a:lnSpc>
                  <a:spcBef>
                    <a:spcPts val="0"/>
                  </a:spcBef>
                  <a:spcAft>
                    <a:spcPts val="600"/>
                  </a:spcAft>
                </a:pPr>
                <a:r>
                  <a:rPr lang="en-US" sz="2000" dirty="0"/>
                  <a:t>At these energies, the spin dynamics becomes degenerate, or the ring becomes transparent to the spin</a:t>
                </a:r>
              </a:p>
              <a:p>
                <a:pPr>
                  <a:lnSpc>
                    <a:spcPct val="100000"/>
                  </a:lnSpc>
                  <a:spcBef>
                    <a:spcPts val="0"/>
                  </a:spcBef>
                  <a:spcAft>
                    <a:spcPts val="600"/>
                  </a:spcAft>
                </a:pPr>
                <a:r>
                  <a:rPr lang="en-US" sz="2000" dirty="0"/>
                  <a:t>This transparency is not identical to the figure-8 case because the ring is not transparent to off-momentum particles</a:t>
                </a:r>
              </a:p>
              <a:p>
                <a:pPr>
                  <a:lnSpc>
                    <a:spcPct val="100000"/>
                  </a:lnSpc>
                  <a:spcBef>
                    <a:spcPts val="0"/>
                  </a:spcBef>
                  <a:spcAft>
                    <a:spcPts val="600"/>
                  </a:spcAft>
                </a:pPr>
                <a:r>
                  <a:rPr lang="en-US" sz="2000" dirty="0"/>
                  <a:t>In the transparent mode, the spin direction can be set by relatively small fields (like in a figure-8) that only have to overcome the spin effect of ring imperfections and beam momentum spread</a:t>
                </a:r>
              </a:p>
            </p:txBody>
          </p:sp>
        </mc:Choice>
        <mc:Fallback xmlns="">
          <p:sp>
            <p:nvSpPr>
              <p:cNvPr id="3" name="Content Placeholder 2">
                <a:extLst>
                  <a:ext uri="{FF2B5EF4-FFF2-40B4-BE49-F238E27FC236}">
                    <a16:creationId xmlns:a16="http://schemas.microsoft.com/office/drawing/2014/main" id="{AF6871AC-B37A-F342-8312-FDC705055EAD}"/>
                  </a:ext>
                </a:extLst>
              </p:cNvPr>
              <p:cNvSpPr>
                <a:spLocks noGrp="1" noRot="1" noChangeAspect="1" noMove="1" noResize="1" noEditPoints="1" noAdjustHandles="1" noChangeArrowheads="1" noChangeShapeType="1" noTextEdit="1"/>
              </p:cNvSpPr>
              <p:nvPr>
                <p:ph idx="1"/>
              </p:nvPr>
            </p:nvSpPr>
            <p:spPr>
              <a:xfrm>
                <a:off x="411892" y="966055"/>
                <a:ext cx="11425127" cy="5381694"/>
              </a:xfrm>
              <a:blipFill>
                <a:blip r:embed="rId2"/>
                <a:stretch>
                  <a:fillRect l="-480" t="-453"/>
                </a:stretch>
              </a:blipFill>
            </p:spPr>
            <p:txBody>
              <a:bodyPr/>
              <a:lstStyle/>
              <a:p>
                <a:r>
                  <a:rPr lang="en-US">
                    <a:noFill/>
                  </a:rPr>
                  <a:t> </a:t>
                </a:r>
              </a:p>
            </p:txBody>
          </p:sp>
        </mc:Fallback>
      </mc:AlternateContent>
      <p:sp>
        <p:nvSpPr>
          <p:cNvPr id="9" name="Footer Placeholder 8"/>
          <p:cNvSpPr>
            <a:spLocks noGrp="1"/>
          </p:cNvSpPr>
          <p:nvPr>
            <p:ph type="ftr" sz="quarter" idx="11"/>
          </p:nvPr>
        </p:nvSpPr>
        <p:spPr/>
        <p:txBody>
          <a:bodyPr/>
          <a:lstStyle/>
          <a:p>
            <a:r>
              <a:rPr lang="en-US"/>
              <a:t>JLab EIC Meeting</a:t>
            </a:r>
            <a:endParaRPr lang="en-US" dirty="0"/>
          </a:p>
        </p:txBody>
      </p:sp>
      <p:sp>
        <p:nvSpPr>
          <p:cNvPr id="10" name="Slide Number Placeholder 9"/>
          <p:cNvSpPr>
            <a:spLocks noGrp="1"/>
          </p:cNvSpPr>
          <p:nvPr>
            <p:ph type="sldNum" sz="quarter" idx="12"/>
          </p:nvPr>
        </p:nvSpPr>
        <p:spPr/>
        <p:txBody>
          <a:bodyPr/>
          <a:lstStyle/>
          <a:p>
            <a:fld id="{07E1C93C-5050-FC42-8F10-D22D4F119D13}" type="slidenum">
              <a:rPr lang="en-US" smtClean="0"/>
              <a:pPr/>
              <a:t>4</a:t>
            </a:fld>
            <a:endParaRPr lang="en-US" dirty="0"/>
          </a:p>
        </p:txBody>
      </p:sp>
      <p:sp>
        <p:nvSpPr>
          <p:cNvPr id="11" name="Date Placeholder 10"/>
          <p:cNvSpPr>
            <a:spLocks noGrp="1"/>
          </p:cNvSpPr>
          <p:nvPr>
            <p:ph type="dt" sz="half" idx="2"/>
          </p:nvPr>
        </p:nvSpPr>
        <p:spPr/>
        <p:txBody>
          <a:bodyPr/>
          <a:lstStyle/>
          <a:p>
            <a:r>
              <a:rPr lang="en-US"/>
              <a:t>June 19, 2020</a:t>
            </a:r>
            <a:endParaRPr lang="en-US" dirty="0"/>
          </a:p>
        </p:txBody>
      </p:sp>
    </p:spTree>
    <p:extLst>
      <p:ext uri="{BB962C8B-B14F-4D97-AF65-F5344CB8AC3E}">
        <p14:creationId xmlns:p14="http://schemas.microsoft.com/office/powerpoint/2010/main" val="2030815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5B3F-6BF6-E243-ADBB-2809934CDF2F}"/>
              </a:ext>
            </a:extLst>
          </p:cNvPr>
          <p:cNvSpPr>
            <a:spLocks noGrp="1"/>
          </p:cNvSpPr>
          <p:nvPr>
            <p:ph type="title"/>
          </p:nvPr>
        </p:nvSpPr>
        <p:spPr/>
        <p:txBody>
          <a:bodyPr/>
          <a:lstStyle/>
          <a:p>
            <a:r>
              <a:rPr lang="en-US" dirty="0"/>
              <a:t>Deuteron Magic Energies Continues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6871AC-B37A-F342-8312-FDC705055EAD}"/>
                  </a:ext>
                </a:extLst>
              </p:cNvPr>
              <p:cNvSpPr>
                <a:spLocks noGrp="1"/>
              </p:cNvSpPr>
              <p:nvPr>
                <p:ph idx="1"/>
              </p:nvPr>
            </p:nvSpPr>
            <p:spPr>
              <a:xfrm>
                <a:off x="411892" y="966055"/>
                <a:ext cx="6218489" cy="5381694"/>
              </a:xfrm>
            </p:spPr>
            <p:txBody>
              <a:bodyPr>
                <a:noAutofit/>
              </a:bodyPr>
              <a:lstStyle/>
              <a:p>
                <a:pPr>
                  <a:lnSpc>
                    <a:spcPct val="100000"/>
                  </a:lnSpc>
                  <a:spcBef>
                    <a:spcPts val="0"/>
                  </a:spcBef>
                  <a:spcAft>
                    <a:spcPts val="600"/>
                  </a:spcAft>
                </a:pPr>
                <a:r>
                  <a:rPr lang="en-US" sz="1800" dirty="0"/>
                  <a:t>Which magic momenta fall into the EIC deuteron </a:t>
                </a:r>
                <a:br>
                  <a:rPr lang="en-US" sz="1800" dirty="0"/>
                </a:br>
                <a:r>
                  <a:rPr lang="en-US" sz="1800" dirty="0"/>
                  <a:t>momentum range?</a:t>
                </a:r>
              </a:p>
              <a:p>
                <a:pPr>
                  <a:lnSpc>
                    <a:spcPct val="100000"/>
                  </a:lnSpc>
                  <a:spcBef>
                    <a:spcPts val="0"/>
                  </a:spcBef>
                  <a:spcAft>
                    <a:spcPts val="600"/>
                  </a:spcAft>
                </a:pPr>
                <a:r>
                  <a:rPr lang="en-US" sz="1800" dirty="0"/>
                  <a:t>The two IPs are separated by 1/6</a:t>
                </a:r>
                <a:r>
                  <a:rPr lang="en-US" sz="1800" baseline="30000" dirty="0"/>
                  <a:t>th</a:t>
                </a:r>
                <a:r>
                  <a:rPr lang="en-US" sz="1800" dirty="0"/>
                  <a:t> of the ring. </a:t>
                </a:r>
                <a:br>
                  <a:rPr lang="en-US" sz="1800" dirty="0"/>
                </a:br>
                <a:r>
                  <a:rPr lang="en-US" sz="1800" dirty="0"/>
                  <a:t>If spin is longitudinal at one IP, it will be longitudinal </a:t>
                </a:r>
                <a:br>
                  <a:rPr lang="en-US" sz="1800" dirty="0"/>
                </a:br>
                <a:r>
                  <a:rPr lang="en-US" sz="1800" dirty="0"/>
                  <a:t>at the second IP if the spin precession between the </a:t>
                </a:r>
                <a:br>
                  <a:rPr lang="en-US" sz="1800" dirty="0"/>
                </a:br>
                <a:r>
                  <a:rPr lang="en-US" sz="1800" dirty="0"/>
                  <a:t>two IPs in an integer number of </a:t>
                </a:r>
                <a14:m>
                  <m:oMath xmlns:m="http://schemas.openxmlformats.org/officeDocument/2006/math">
                    <m:r>
                      <a:rPr lang="en-US" sz="1800" b="0" i="1" smtClean="0">
                        <a:latin typeface="Cambria Math" panose="02040503050406030204" pitchFamily="18" charset="0"/>
                      </a:rPr>
                      <m:t>𝜋</m:t>
                    </m:r>
                  </m:oMath>
                </a14:m>
                <a:r>
                  <a:rPr lang="en-US" sz="1800" dirty="0"/>
                  <a:t> </a:t>
                </a:r>
              </a:p>
              <a:p>
                <a:pPr marL="0" indent="0">
                  <a:lnSpc>
                    <a:spcPct val="100000"/>
                  </a:lnSpc>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i="1">
                              <a:latin typeface="Cambria Math" panose="02040503050406030204" pitchFamily="18" charset="0"/>
                            </a:rPr>
                            <m:t>2</m:t>
                          </m:r>
                          <m:r>
                            <a:rPr lang="en-US" sz="1800" i="1">
                              <a:latin typeface="Cambria Math" panose="02040503050406030204" pitchFamily="18" charset="0"/>
                            </a:rPr>
                            <m:t>𝜋</m:t>
                          </m:r>
                          <m:r>
                            <a:rPr lang="en-US" sz="1800" i="1">
                              <a:latin typeface="Cambria Math" panose="02040503050406030204" pitchFamily="18" charset="0"/>
                            </a:rPr>
                            <m:t>𝐺</m:t>
                          </m:r>
                          <m:r>
                            <a:rPr lang="en-US" sz="1800" i="1">
                              <a:latin typeface="Cambria Math" panose="02040503050406030204" pitchFamily="18" charset="0"/>
                            </a:rPr>
                            <m:t>𝛾</m:t>
                          </m:r>
                        </m:num>
                        <m:den>
                          <m:r>
                            <a:rPr lang="en-US" sz="1800" b="0" i="1" smtClean="0">
                              <a:latin typeface="Cambria Math" panose="02040503050406030204" pitchFamily="18" charset="0"/>
                            </a:rPr>
                            <m:t>6</m:t>
                          </m:r>
                        </m:den>
                      </m:f>
                      <m:r>
                        <a:rPr lang="en-US" sz="1800" b="0" i="1" smtClean="0">
                          <a:latin typeface="Cambria Math" panose="02040503050406030204" pitchFamily="18" charset="0"/>
                        </a:rPr>
                        <m:t>=</m:t>
                      </m:r>
                      <m:r>
                        <a:rPr lang="en-US" sz="1800" b="0" i="1" smtClean="0">
                          <a:latin typeface="Cambria Math" panose="02040503050406030204" pitchFamily="18" charset="0"/>
                        </a:rPr>
                        <m:t>𝑘</m:t>
                      </m:r>
                      <m:r>
                        <a:rPr lang="en-US" sz="1800" b="0" i="1" smtClean="0">
                          <a:latin typeface="Cambria Math" panose="02040503050406030204" pitchFamily="18" charset="0"/>
                        </a:rPr>
                        <m:t>𝜋</m:t>
                      </m:r>
                      <m:r>
                        <a:rPr lang="en-US" sz="1800" b="0" i="1" smtClean="0">
                          <a:latin typeface="Cambria Math" panose="02040503050406030204" pitchFamily="18" charset="0"/>
                        </a:rPr>
                        <m:t>   ⇒   </m:t>
                      </m:r>
                      <m:r>
                        <a:rPr lang="en-US" sz="1800" b="0" i="1" smtClean="0">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𝛾</m:t>
                      </m:r>
                      <m:r>
                        <a:rPr lang="en-US" sz="1800" b="0" i="1" smtClean="0">
                          <a:latin typeface="Cambria Math" panose="02040503050406030204" pitchFamily="18" charset="0"/>
                          <a:ea typeface="Cambria Math" panose="02040503050406030204" pitchFamily="18" charset="0"/>
                        </a:rPr>
                        <m:t>=3</m:t>
                      </m:r>
                      <m:r>
                        <a:rPr lang="en-US" sz="1800" b="0" i="1" smtClean="0">
                          <a:latin typeface="Cambria Math" panose="02040503050406030204" pitchFamily="18" charset="0"/>
                          <a:ea typeface="Cambria Math" panose="02040503050406030204" pitchFamily="18" charset="0"/>
                        </a:rPr>
                        <m:t>𝑘</m:t>
                      </m:r>
                    </m:oMath>
                  </m:oMathPara>
                </a14:m>
                <a:endParaRPr lang="en-US" sz="1800" dirty="0"/>
              </a:p>
            </p:txBody>
          </p:sp>
        </mc:Choice>
        <mc:Fallback xmlns="">
          <p:sp>
            <p:nvSpPr>
              <p:cNvPr id="3" name="Content Placeholder 2">
                <a:extLst>
                  <a:ext uri="{FF2B5EF4-FFF2-40B4-BE49-F238E27FC236}">
                    <a16:creationId xmlns:a16="http://schemas.microsoft.com/office/drawing/2014/main" id="{AF6871AC-B37A-F342-8312-FDC705055EAD}"/>
                  </a:ext>
                </a:extLst>
              </p:cNvPr>
              <p:cNvSpPr>
                <a:spLocks noGrp="1" noRot="1" noChangeAspect="1" noMove="1" noResize="1" noEditPoints="1" noAdjustHandles="1" noChangeArrowheads="1" noChangeShapeType="1" noTextEdit="1"/>
              </p:cNvSpPr>
              <p:nvPr>
                <p:ph idx="1"/>
              </p:nvPr>
            </p:nvSpPr>
            <p:spPr>
              <a:xfrm>
                <a:off x="411892" y="966055"/>
                <a:ext cx="6218489" cy="5381694"/>
              </a:xfrm>
              <a:blipFill>
                <a:blip r:embed="rId2"/>
                <a:stretch>
                  <a:fillRect l="-686" t="-566"/>
                </a:stretch>
              </a:blipFill>
            </p:spPr>
            <p:txBody>
              <a:bodyPr/>
              <a:lstStyle/>
              <a:p>
                <a:r>
                  <a:rPr lang="en-US">
                    <a:noFill/>
                  </a:rPr>
                  <a:t> </a:t>
                </a:r>
              </a:p>
            </p:txBody>
          </p:sp>
        </mc:Fallback>
      </mc:AlternateContent>
      <p:sp>
        <p:nvSpPr>
          <p:cNvPr id="9" name="Footer Placeholder 8"/>
          <p:cNvSpPr>
            <a:spLocks noGrp="1"/>
          </p:cNvSpPr>
          <p:nvPr>
            <p:ph type="ftr" sz="quarter" idx="11"/>
          </p:nvPr>
        </p:nvSpPr>
        <p:spPr/>
        <p:txBody>
          <a:bodyPr/>
          <a:lstStyle/>
          <a:p>
            <a:r>
              <a:rPr lang="en-US"/>
              <a:t>JLab EIC Meeting</a:t>
            </a:r>
            <a:endParaRPr lang="en-US" dirty="0"/>
          </a:p>
        </p:txBody>
      </p:sp>
      <p:sp>
        <p:nvSpPr>
          <p:cNvPr id="10" name="Slide Number Placeholder 9"/>
          <p:cNvSpPr>
            <a:spLocks noGrp="1"/>
          </p:cNvSpPr>
          <p:nvPr>
            <p:ph type="sldNum" sz="quarter" idx="12"/>
          </p:nvPr>
        </p:nvSpPr>
        <p:spPr/>
        <p:txBody>
          <a:bodyPr/>
          <a:lstStyle/>
          <a:p>
            <a:fld id="{07E1C93C-5050-FC42-8F10-D22D4F119D13}" type="slidenum">
              <a:rPr lang="en-US" smtClean="0"/>
              <a:pPr/>
              <a:t>5</a:t>
            </a:fld>
            <a:endParaRPr lang="en-US" dirty="0"/>
          </a:p>
        </p:txBody>
      </p:sp>
      <p:sp>
        <p:nvSpPr>
          <p:cNvPr id="11" name="Date Placeholder 10"/>
          <p:cNvSpPr>
            <a:spLocks noGrp="1"/>
          </p:cNvSpPr>
          <p:nvPr>
            <p:ph type="dt" sz="half" idx="2"/>
          </p:nvPr>
        </p:nvSpPr>
        <p:spPr/>
        <p:txBody>
          <a:bodyPr/>
          <a:lstStyle/>
          <a:p>
            <a:r>
              <a:rPr lang="en-US" dirty="0"/>
              <a:t>June 19, 2020</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423679511"/>
                  </p:ext>
                </p:extLst>
              </p:nvPr>
            </p:nvGraphicFramePr>
            <p:xfrm>
              <a:off x="6454274" y="1116430"/>
              <a:ext cx="5439699" cy="5031162"/>
            </p:xfrm>
            <a:graphic>
              <a:graphicData uri="http://schemas.openxmlformats.org/drawingml/2006/table">
                <a:tbl>
                  <a:tblPr firstRow="1" firstCol="1" bandRow="1"/>
                  <a:tblGrid>
                    <a:gridCol w="819930">
                      <a:extLst>
                        <a:ext uri="{9D8B030D-6E8A-4147-A177-3AD203B41FA5}">
                          <a16:colId xmlns:a16="http://schemas.microsoft.com/office/drawing/2014/main" val="416316977"/>
                        </a:ext>
                      </a:extLst>
                    </a:gridCol>
                    <a:gridCol w="819930">
                      <a:extLst>
                        <a:ext uri="{9D8B030D-6E8A-4147-A177-3AD203B41FA5}">
                          <a16:colId xmlns:a16="http://schemas.microsoft.com/office/drawing/2014/main" val="3057364497"/>
                        </a:ext>
                      </a:extLst>
                    </a:gridCol>
                    <a:gridCol w="1402080">
                      <a:extLst>
                        <a:ext uri="{9D8B030D-6E8A-4147-A177-3AD203B41FA5}">
                          <a16:colId xmlns:a16="http://schemas.microsoft.com/office/drawing/2014/main" val="1570605624"/>
                        </a:ext>
                      </a:extLst>
                    </a:gridCol>
                    <a:gridCol w="2397759">
                      <a:extLst>
                        <a:ext uri="{9D8B030D-6E8A-4147-A177-3AD203B41FA5}">
                          <a16:colId xmlns:a16="http://schemas.microsoft.com/office/drawing/2014/main" val="2587247995"/>
                        </a:ext>
                      </a:extLst>
                    </a:gridCol>
                  </a:tblGrid>
                  <a:tr h="423690">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600" b="0" i="1" dirty="0" smtClean="0">
                                    <a:effectLst/>
                                    <a:latin typeface="Cambria Math" panose="02040503050406030204" pitchFamily="18" charset="0"/>
                                    <a:ea typeface="Calibri" panose="020F0502020204030204" pitchFamily="34" charset="0"/>
                                    <a:cs typeface="Times New Roman" panose="02020603050405020304" pitchFamily="18" charset="0"/>
                                  </a:rPr>
                                  <m:t>𝐺</m:t>
                                </m:r>
                                <m:r>
                                  <a:rPr lang="en-US" sz="1600" b="0" i="1" dirty="0" smtClean="0">
                                    <a:effectLst/>
                                    <a:latin typeface="Cambria Math" panose="02040503050406030204" pitchFamily="18" charset="0"/>
                                    <a:ea typeface="Calibri" panose="020F0502020204030204" pitchFamily="34" charset="0"/>
                                    <a:cs typeface="Times New Roman" panose="02020603050405020304" pitchFamily="18" charset="0"/>
                                  </a:rPr>
                                  <m:t>𝛾</m:t>
                                </m:r>
                              </m:oMath>
                            </m:oMathPara>
                          </a14:m>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𝑛𝑢𝑐𝑙𝑒𝑜𝑛</m:t>
                                    </m:r>
                                  </m:sub>
                                  <m:sup>
                                    <m:r>
                                      <a:rPr lang="en-US" sz="1600" b="0" i="1" smtClean="0">
                                        <a:effectLst/>
                                        <a:latin typeface="Cambria Math" panose="02040503050406030204" pitchFamily="18" charset="0"/>
                                        <a:ea typeface="Calibri" panose="020F0502020204030204" pitchFamily="34" charset="0"/>
                                        <a:cs typeface="Times New Roman" panose="02020603050405020304" pitchFamily="18" charset="0"/>
                                      </a:rPr>
                                      <m:t>𝑑</m:t>
                                    </m:r>
                                  </m:sup>
                                </m:sSubSup>
                              </m:oMath>
                            </m:oMathPara>
                          </a14:m>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Within</a:t>
                          </a:r>
                          <a:r>
                            <a:rPr lang="en-US" sz="1600" baseline="0" dirty="0">
                              <a:effectLst/>
                              <a:latin typeface="Arial" panose="020B0604020202020204" pitchFamily="34" charset="0"/>
                              <a:ea typeface="Calibri" panose="020F0502020204030204" pitchFamily="34" charset="0"/>
                              <a:cs typeface="Arial" panose="020B0604020202020204" pitchFamily="34" charset="0"/>
                            </a:rPr>
                            <a:t> range?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Longitudinal at both IPs?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328479"/>
                      </a:ext>
                    </a:extLst>
                  </a:tr>
                  <a:tr h="287967">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May be</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Yes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44269583"/>
                      </a:ext>
                    </a:extLst>
                  </a:tr>
                  <a:tr h="287967">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45.9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689777252"/>
                      </a:ext>
                    </a:extLst>
                  </a:tr>
                  <a:tr h="287967">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52.5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199308088"/>
                      </a:ext>
                    </a:extLst>
                  </a:tr>
                  <a:tr h="287967">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59.0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Yes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77120529"/>
                      </a:ext>
                    </a:extLst>
                  </a:tr>
                  <a:tr h="287967">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875787894"/>
                      </a:ext>
                    </a:extLst>
                  </a:tr>
                  <a:tr h="287967">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4296202"/>
                      </a:ext>
                    </a:extLst>
                  </a:tr>
                  <a:tr h="287967">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78.7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Yes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531149502"/>
                      </a:ext>
                    </a:extLst>
                  </a:tr>
                  <a:tr h="287967">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85.3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416087221"/>
                      </a:ext>
                    </a:extLst>
                  </a:tr>
                  <a:tr h="287967">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457618117"/>
                      </a:ext>
                    </a:extLst>
                  </a:tr>
                  <a:tr h="287967">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98.4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Yes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830317589"/>
                      </a:ext>
                    </a:extLst>
                  </a:tr>
                  <a:tr h="287967">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104.9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Yes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3608308465"/>
                      </a:ext>
                    </a:extLst>
                  </a:tr>
                  <a:tr h="287967">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111.5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Yes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939262402"/>
                      </a:ext>
                    </a:extLst>
                  </a:tr>
                  <a:tr h="287967">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118.0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Yes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Yes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302177308"/>
                      </a:ext>
                    </a:extLst>
                  </a:tr>
                  <a:tr h="287967">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124.6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Yes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1489902857"/>
                      </a:ext>
                    </a:extLst>
                  </a:tr>
                  <a:tr h="287967">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131.2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Yes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2234048158"/>
                      </a:ext>
                    </a:extLst>
                  </a:tr>
                  <a:tr h="287967">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137.7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No</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Yes</a:t>
                          </a: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397762647"/>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423679511"/>
                  </p:ext>
                </p:extLst>
              </p:nvPr>
            </p:nvGraphicFramePr>
            <p:xfrm>
              <a:off x="6454274" y="1116430"/>
              <a:ext cx="5439699" cy="5031162"/>
            </p:xfrm>
            <a:graphic>
              <a:graphicData uri="http://schemas.openxmlformats.org/drawingml/2006/table">
                <a:tbl>
                  <a:tblPr firstRow="1" firstCol="1" bandRow="1"/>
                  <a:tblGrid>
                    <a:gridCol w="819930">
                      <a:extLst>
                        <a:ext uri="{9D8B030D-6E8A-4147-A177-3AD203B41FA5}">
                          <a16:colId xmlns:a16="http://schemas.microsoft.com/office/drawing/2014/main" val="416316977"/>
                        </a:ext>
                      </a:extLst>
                    </a:gridCol>
                    <a:gridCol w="819930">
                      <a:extLst>
                        <a:ext uri="{9D8B030D-6E8A-4147-A177-3AD203B41FA5}">
                          <a16:colId xmlns:a16="http://schemas.microsoft.com/office/drawing/2014/main" val="3057364497"/>
                        </a:ext>
                      </a:extLst>
                    </a:gridCol>
                    <a:gridCol w="1402080">
                      <a:extLst>
                        <a:ext uri="{9D8B030D-6E8A-4147-A177-3AD203B41FA5}">
                          <a16:colId xmlns:a16="http://schemas.microsoft.com/office/drawing/2014/main" val="1570605624"/>
                        </a:ext>
                      </a:extLst>
                    </a:gridCol>
                    <a:gridCol w="2397759">
                      <a:extLst>
                        <a:ext uri="{9D8B030D-6E8A-4147-A177-3AD203B41FA5}">
                          <a16:colId xmlns:a16="http://schemas.microsoft.com/office/drawing/2014/main" val="2587247995"/>
                        </a:ext>
                      </a:extLst>
                    </a:gridCol>
                  </a:tblGrid>
                  <a:tr h="423690">
                    <a:tc>
                      <a:txBody>
                        <a:bodyPr/>
                        <a:lstStyle/>
                        <a:p>
                          <a:endParaRPr lang="en-US"/>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741" t="-1429" r="-563704" b="-1104286"/>
                          </a:stretch>
                        </a:blipFill>
                      </a:tcPr>
                    </a:tc>
                    <a:tc>
                      <a:txBody>
                        <a:bodyPr/>
                        <a:lstStyle/>
                        <a:p>
                          <a:endParaRPr lang="en-US"/>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00741" t="-1429" r="-463704" b="-1104286"/>
                          </a:stretch>
                        </a:blip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Within</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range?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Longitudinal at both IPs?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328479"/>
                      </a:ext>
                    </a:extLst>
                  </a:tr>
                  <a:tr h="287967">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39.3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May be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44269583"/>
                      </a:ext>
                    </a:extLst>
                  </a:tr>
                  <a:tr h="287967">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45.9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689777252"/>
                      </a:ext>
                    </a:extLst>
                  </a:tr>
                  <a:tr h="287967">
                    <a:tc>
                      <a:txBody>
                        <a:bodyPr/>
                        <a:lstStyle/>
                        <a:p>
                          <a:pPr algn="ctr" fontAlgn="b"/>
                          <a:r>
                            <a:rPr lang="en-US" sz="1600" b="0" i="0" u="none" strike="noStrike" smtClean="0">
                              <a:solidFill>
                                <a:srgbClr val="000000"/>
                              </a:solidFill>
                              <a:effectLst/>
                              <a:latin typeface="Arial" panose="020B0604020202020204" pitchFamily="34" charset="0"/>
                              <a:cs typeface="Arial" panose="020B0604020202020204" pitchFamily="34" charset="0"/>
                            </a:rPr>
                            <a:t>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52.5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199308088"/>
                      </a:ext>
                    </a:extLst>
                  </a:tr>
                  <a:tr h="287967">
                    <a:tc>
                      <a:txBody>
                        <a:bodyPr/>
                        <a:lstStyle/>
                        <a:p>
                          <a:pPr algn="ctr" fontAlgn="b"/>
                          <a:r>
                            <a:rPr lang="en-US" sz="1600" b="0" i="0" u="none" strike="noStrike" smtClean="0">
                              <a:solidFill>
                                <a:srgbClr val="000000"/>
                              </a:solidFill>
                              <a:effectLst/>
                              <a:latin typeface="Arial" panose="020B0604020202020204" pitchFamily="34" charset="0"/>
                              <a:cs typeface="Arial" panose="020B0604020202020204" pitchFamily="34" charset="0"/>
                            </a:rPr>
                            <a:t>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59.0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77120529"/>
                      </a:ext>
                    </a:extLst>
                  </a:tr>
                  <a:tr h="287967">
                    <a:tc>
                      <a:txBody>
                        <a:bodyPr/>
                        <a:lstStyle/>
                        <a:p>
                          <a:pPr algn="ctr" fontAlgn="b"/>
                          <a:r>
                            <a:rPr lang="en-US" sz="1600" b="0" i="0" u="none" strike="noStrike" smtClean="0">
                              <a:solidFill>
                                <a:srgbClr val="000000"/>
                              </a:solidFill>
                              <a:effectLst/>
                              <a:latin typeface="Arial" panose="020B0604020202020204" pitchFamily="34" charset="0"/>
                              <a:cs typeface="Arial" panose="020B0604020202020204" pitchFamily="34" charset="0"/>
                            </a:rPr>
                            <a:t>10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65.6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875787894"/>
                      </a:ext>
                    </a:extLst>
                  </a:tr>
                  <a:tr h="287967">
                    <a:tc>
                      <a:txBody>
                        <a:bodyPr/>
                        <a:lstStyle/>
                        <a:p>
                          <a:pPr algn="ctr" fontAlgn="b"/>
                          <a:r>
                            <a:rPr lang="en-US" sz="1600" b="0" i="0" u="none" strike="noStrike" smtClean="0">
                              <a:solidFill>
                                <a:srgbClr val="000000"/>
                              </a:solidFill>
                              <a:effectLst/>
                              <a:latin typeface="Arial" panose="020B0604020202020204" pitchFamily="34" charset="0"/>
                              <a:cs typeface="Arial" panose="020B0604020202020204" pitchFamily="34" charset="0"/>
                            </a:rPr>
                            <a:t>11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4296202"/>
                      </a:ext>
                    </a:extLst>
                  </a:tr>
                  <a:tr h="287967">
                    <a:tc>
                      <a:txBody>
                        <a:bodyPr/>
                        <a:lstStyle/>
                        <a:p>
                          <a:pPr algn="ctr" fontAlgn="b"/>
                          <a:r>
                            <a:rPr lang="en-US" sz="1600" b="0" i="0" u="none" strike="noStrike" smtClean="0">
                              <a:solidFill>
                                <a:srgbClr val="000000"/>
                              </a:solidFill>
                              <a:effectLst/>
                              <a:latin typeface="Arial" panose="020B0604020202020204" pitchFamily="34" charset="0"/>
                              <a:cs typeface="Arial" panose="020B0604020202020204" pitchFamily="34" charset="0"/>
                            </a:rPr>
                            <a:t>12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78.7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531149502"/>
                      </a:ext>
                    </a:extLst>
                  </a:tr>
                  <a:tr h="287967">
                    <a:tc>
                      <a:txBody>
                        <a:bodyPr/>
                        <a:lstStyle/>
                        <a:p>
                          <a:pPr algn="ctr" fontAlgn="b"/>
                          <a:r>
                            <a:rPr lang="en-US" sz="1600" b="0" i="0" u="none" strike="noStrike" smtClean="0">
                              <a:solidFill>
                                <a:srgbClr val="000000"/>
                              </a:solidFill>
                              <a:effectLst/>
                              <a:latin typeface="Arial" panose="020B0604020202020204" pitchFamily="34" charset="0"/>
                              <a:cs typeface="Arial" panose="020B0604020202020204" pitchFamily="34" charset="0"/>
                            </a:rPr>
                            <a:t>13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85.3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416087221"/>
                      </a:ext>
                    </a:extLst>
                  </a:tr>
                  <a:tr h="287967">
                    <a:tc>
                      <a:txBody>
                        <a:bodyPr/>
                        <a:lstStyle/>
                        <a:p>
                          <a:pPr algn="ctr" fontAlgn="b"/>
                          <a:r>
                            <a:rPr lang="en-US" sz="1600" b="0" i="0" u="none" strike="noStrike" smtClean="0">
                              <a:solidFill>
                                <a:srgbClr val="000000"/>
                              </a:solidFill>
                              <a:effectLst/>
                              <a:latin typeface="Arial" panose="020B0604020202020204" pitchFamily="34" charset="0"/>
                              <a:cs typeface="Arial" panose="020B0604020202020204" pitchFamily="34" charset="0"/>
                            </a:rPr>
                            <a:t>14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3457618117"/>
                      </a:ext>
                    </a:extLst>
                  </a:tr>
                  <a:tr h="287967">
                    <a:tc>
                      <a:txBody>
                        <a:bodyPr/>
                        <a:lstStyle/>
                        <a:p>
                          <a:pPr algn="ctr" fontAlgn="b"/>
                          <a:r>
                            <a:rPr lang="en-US" sz="1600" b="0" i="0" u="none" strike="noStrike" smtClean="0">
                              <a:solidFill>
                                <a:srgbClr val="000000"/>
                              </a:solidFill>
                              <a:effectLst/>
                              <a:latin typeface="Arial" panose="020B0604020202020204" pitchFamily="34" charset="0"/>
                              <a:cs typeface="Arial" panose="020B0604020202020204" pitchFamily="34" charset="0"/>
                            </a:rPr>
                            <a:t>15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98.4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830317589"/>
                      </a:ext>
                    </a:extLst>
                  </a:tr>
                  <a:tr h="287967">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16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104.9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3608308465"/>
                      </a:ext>
                    </a:extLst>
                  </a:tr>
                  <a:tr h="287967">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17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111.5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939262402"/>
                      </a:ext>
                    </a:extLst>
                  </a:tr>
                  <a:tr h="287967">
                    <a:tc>
                      <a:txBody>
                        <a:bodyPr/>
                        <a:lstStyle/>
                        <a:p>
                          <a:pPr algn="ctr" fontAlgn="b"/>
                          <a:r>
                            <a:rPr lang="en-US" sz="1600" b="0" i="0" u="none" strike="noStrike" smtClean="0">
                              <a:solidFill>
                                <a:srgbClr val="000000"/>
                              </a:solidFill>
                              <a:effectLst/>
                              <a:latin typeface="Arial" panose="020B0604020202020204" pitchFamily="34" charset="0"/>
                              <a:cs typeface="Arial" panose="020B0604020202020204" pitchFamily="34" charset="0"/>
                            </a:rPr>
                            <a:t>18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118.0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302177308"/>
                      </a:ext>
                    </a:extLst>
                  </a:tr>
                  <a:tr h="287967">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19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124.6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1489902857"/>
                      </a:ext>
                    </a:extLst>
                  </a:tr>
                  <a:tr h="287967">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131.2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extLst>
                      <a:ext uri="{0D108BD9-81ED-4DB2-BD59-A6C34878D82A}">
                        <a16:rowId xmlns:a16="http://schemas.microsoft.com/office/drawing/2014/main" val="2234048158"/>
                      </a:ext>
                    </a:extLst>
                  </a:tr>
                  <a:tr h="287967">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137.7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Yes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70529" marR="705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2397762647"/>
                      </a:ext>
                    </a:extLst>
                  </a:tr>
                </a:tbl>
              </a:graphicData>
            </a:graphic>
          </p:graphicFrame>
        </mc:Fallback>
      </mc:AlternateContent>
      <p:pic>
        <p:nvPicPr>
          <p:cNvPr id="8" name="Picture 7">
            <a:extLst>
              <a:ext uri="{FF2B5EF4-FFF2-40B4-BE49-F238E27FC236}">
                <a16:creationId xmlns:a16="http://schemas.microsoft.com/office/drawing/2014/main" id="{B4B71473-EE14-4594-9D68-88B83E0D3878}"/>
              </a:ext>
            </a:extLst>
          </p:cNvPr>
          <p:cNvPicPr>
            <a:picLocks noChangeAspect="1"/>
          </p:cNvPicPr>
          <p:nvPr/>
        </p:nvPicPr>
        <p:blipFill>
          <a:blip r:embed="rId4"/>
          <a:stretch>
            <a:fillRect/>
          </a:stretch>
        </p:blipFill>
        <p:spPr>
          <a:xfrm>
            <a:off x="1502684" y="3424791"/>
            <a:ext cx="4036906" cy="3038600"/>
          </a:xfrm>
          <a:prstGeom prst="rect">
            <a:avLst/>
          </a:prstGeom>
          <a:effectLst/>
        </p:spPr>
      </p:pic>
    </p:spTree>
    <p:extLst>
      <p:ext uri="{BB962C8B-B14F-4D97-AF65-F5344CB8AC3E}">
        <p14:creationId xmlns:p14="http://schemas.microsoft.com/office/powerpoint/2010/main" val="753914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E1C93C-5050-FC42-8F10-D22D4F119D13}" type="slidenum">
              <a:rPr lang="en-US" smtClean="0">
                <a:latin typeface="+mn-lt"/>
              </a:rPr>
              <a:pPr/>
              <a:t>6</a:t>
            </a:fld>
            <a:endParaRPr lang="en-US" dirty="0">
              <a:latin typeface="+mn-lt"/>
            </a:endParaRPr>
          </a:p>
        </p:txBody>
      </p:sp>
      <p:pic>
        <p:nvPicPr>
          <p:cNvPr id="7" name="Picture 6"/>
          <p:cNvPicPr>
            <a:picLocks noChangeAspect="1"/>
          </p:cNvPicPr>
          <p:nvPr/>
        </p:nvPicPr>
        <p:blipFill>
          <a:blip r:embed="rId2"/>
          <a:stretch>
            <a:fillRect/>
          </a:stretch>
        </p:blipFill>
        <p:spPr>
          <a:xfrm>
            <a:off x="9378154" y="823360"/>
            <a:ext cx="2782958" cy="2560320"/>
          </a:xfrm>
          <a:prstGeom prst="rect">
            <a:avLst/>
          </a:prstGeom>
        </p:spPr>
      </p:pic>
      <p:pic>
        <p:nvPicPr>
          <p:cNvPr id="9" name="Picture 8"/>
          <p:cNvPicPr>
            <a:picLocks noChangeAspect="1"/>
          </p:cNvPicPr>
          <p:nvPr/>
        </p:nvPicPr>
        <p:blipFill>
          <a:blip r:embed="rId3"/>
          <a:stretch>
            <a:fillRect/>
          </a:stretch>
        </p:blipFill>
        <p:spPr>
          <a:xfrm>
            <a:off x="8974824" y="4264629"/>
            <a:ext cx="2860692" cy="25603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626210486"/>
              </p:ext>
            </p:extLst>
          </p:nvPr>
        </p:nvGraphicFramePr>
        <p:xfrm>
          <a:off x="59334" y="1585923"/>
          <a:ext cx="9233682" cy="2248692"/>
        </p:xfrm>
        <a:graphic>
          <a:graphicData uri="http://schemas.openxmlformats.org/drawingml/2006/table">
            <a:tbl>
              <a:tblPr firstRow="1" bandRow="1">
                <a:tableStyleId>{073A0DAA-6AF3-43AB-8588-CEC1D06C72B9}</a:tableStyleId>
              </a:tblPr>
              <a:tblGrid>
                <a:gridCol w="2866746">
                  <a:extLst>
                    <a:ext uri="{9D8B030D-6E8A-4147-A177-3AD203B41FA5}">
                      <a16:colId xmlns:a16="http://schemas.microsoft.com/office/drawing/2014/main" val="2847423382"/>
                    </a:ext>
                  </a:extLst>
                </a:gridCol>
                <a:gridCol w="795867">
                  <a:extLst>
                    <a:ext uri="{9D8B030D-6E8A-4147-A177-3AD203B41FA5}">
                      <a16:colId xmlns:a16="http://schemas.microsoft.com/office/drawing/2014/main" val="1746142499"/>
                    </a:ext>
                  </a:extLst>
                </a:gridCol>
                <a:gridCol w="795867">
                  <a:extLst>
                    <a:ext uri="{9D8B030D-6E8A-4147-A177-3AD203B41FA5}">
                      <a16:colId xmlns:a16="http://schemas.microsoft.com/office/drawing/2014/main" val="1722013886"/>
                    </a:ext>
                  </a:extLst>
                </a:gridCol>
                <a:gridCol w="795867">
                  <a:extLst>
                    <a:ext uri="{9D8B030D-6E8A-4147-A177-3AD203B41FA5}">
                      <a16:colId xmlns:a16="http://schemas.microsoft.com/office/drawing/2014/main" val="1978089583"/>
                    </a:ext>
                  </a:extLst>
                </a:gridCol>
                <a:gridCol w="795867">
                  <a:extLst>
                    <a:ext uri="{9D8B030D-6E8A-4147-A177-3AD203B41FA5}">
                      <a16:colId xmlns:a16="http://schemas.microsoft.com/office/drawing/2014/main" val="2885036621"/>
                    </a:ext>
                  </a:extLst>
                </a:gridCol>
                <a:gridCol w="795867">
                  <a:extLst>
                    <a:ext uri="{9D8B030D-6E8A-4147-A177-3AD203B41FA5}">
                      <a16:colId xmlns:a16="http://schemas.microsoft.com/office/drawing/2014/main" val="3804677261"/>
                    </a:ext>
                  </a:extLst>
                </a:gridCol>
                <a:gridCol w="795867">
                  <a:extLst>
                    <a:ext uri="{9D8B030D-6E8A-4147-A177-3AD203B41FA5}">
                      <a16:colId xmlns:a16="http://schemas.microsoft.com/office/drawing/2014/main" val="1841603552"/>
                    </a:ext>
                  </a:extLst>
                </a:gridCol>
                <a:gridCol w="795867">
                  <a:extLst>
                    <a:ext uri="{9D8B030D-6E8A-4147-A177-3AD203B41FA5}">
                      <a16:colId xmlns:a16="http://schemas.microsoft.com/office/drawing/2014/main" val="4148897535"/>
                    </a:ext>
                  </a:extLst>
                </a:gridCol>
                <a:gridCol w="795867">
                  <a:extLst>
                    <a:ext uri="{9D8B030D-6E8A-4147-A177-3AD203B41FA5}">
                      <a16:colId xmlns:a16="http://schemas.microsoft.com/office/drawing/2014/main" val="3858018477"/>
                    </a:ext>
                  </a:extLst>
                </a:gridCol>
              </a:tblGrid>
              <a:tr h="324246">
                <a:tc>
                  <a:txBody>
                    <a:bodyPr/>
                    <a:lstStyle/>
                    <a:p>
                      <a:r>
                        <a:rPr lang="en-US" sz="1500" dirty="0">
                          <a:latin typeface="+mn-lt"/>
                          <a:cs typeface="Arial" panose="020B0604020202020204" pitchFamily="34" charset="0"/>
                        </a:rPr>
                        <a:t>Total</a:t>
                      </a:r>
                      <a:r>
                        <a:rPr lang="en-US" sz="1500" baseline="0" dirty="0">
                          <a:latin typeface="+mn-lt"/>
                          <a:cs typeface="Arial" panose="020B0604020202020204" pitchFamily="34" charset="0"/>
                        </a:rPr>
                        <a:t> energy</a:t>
                      </a:r>
                      <a:endParaRPr lang="en-US" sz="1500" dirty="0">
                        <a:latin typeface="+mn-lt"/>
                        <a:cs typeface="Arial" panose="020B0604020202020204" pitchFamily="34" charset="0"/>
                      </a:endParaRPr>
                    </a:p>
                  </a:txBody>
                  <a:tcPr anchor="ctr"/>
                </a:tc>
                <a:tc>
                  <a:txBody>
                    <a:bodyPr/>
                    <a:lstStyle/>
                    <a:p>
                      <a:pPr algn="ctr"/>
                      <a:r>
                        <a:rPr lang="en-US" sz="1500" dirty="0">
                          <a:latin typeface="+mn-lt"/>
                          <a:cs typeface="Arial" panose="020B0604020202020204" pitchFamily="34" charset="0"/>
                        </a:rPr>
                        <a:t>GeV</a:t>
                      </a:r>
                    </a:p>
                  </a:txBody>
                  <a:tcPr marL="45720" marR="45720" anchor="ctr"/>
                </a:tc>
                <a:tc>
                  <a:txBody>
                    <a:bodyPr/>
                    <a:lstStyle/>
                    <a:p>
                      <a:pPr algn="ctr"/>
                      <a:r>
                        <a:rPr lang="en-US" sz="1500" dirty="0">
                          <a:latin typeface="+mn-lt"/>
                          <a:cs typeface="Arial" panose="020B0604020202020204" pitchFamily="34" charset="0"/>
                        </a:rPr>
                        <a:t>275</a:t>
                      </a:r>
                    </a:p>
                  </a:txBody>
                  <a:tcPr marL="45720" marR="45720" anchor="ctr"/>
                </a:tc>
                <a:tc>
                  <a:txBody>
                    <a:bodyPr/>
                    <a:lstStyle/>
                    <a:p>
                      <a:pPr algn="ctr"/>
                      <a:r>
                        <a:rPr lang="en-US" sz="1500" dirty="0">
                          <a:latin typeface="+mn-lt"/>
                          <a:cs typeface="Arial" panose="020B0604020202020204" pitchFamily="34" charset="0"/>
                        </a:rPr>
                        <a:t>133</a:t>
                      </a:r>
                    </a:p>
                  </a:txBody>
                  <a:tcPr marL="45720" marR="45720" anchor="ctr"/>
                </a:tc>
                <a:tc>
                  <a:txBody>
                    <a:bodyPr/>
                    <a:lstStyle/>
                    <a:p>
                      <a:pPr algn="ctr"/>
                      <a:r>
                        <a:rPr lang="en-US" sz="1500" dirty="0">
                          <a:latin typeface="+mn-lt"/>
                          <a:cs typeface="Arial" panose="020B0604020202020204" pitchFamily="34" charset="0"/>
                        </a:rPr>
                        <a:t>100</a:t>
                      </a:r>
                    </a:p>
                  </a:txBody>
                  <a:tcPr marL="45720" marR="45720" anchor="ctr"/>
                </a:tc>
                <a:tc>
                  <a:txBody>
                    <a:bodyPr/>
                    <a:lstStyle/>
                    <a:p>
                      <a:pPr algn="ctr"/>
                      <a:r>
                        <a:rPr lang="en-US" sz="1500" dirty="0">
                          <a:latin typeface="+mn-lt"/>
                          <a:cs typeface="Arial" panose="020B0604020202020204" pitchFamily="34" charset="0"/>
                        </a:rPr>
                        <a:t>40.3</a:t>
                      </a:r>
                    </a:p>
                  </a:txBody>
                  <a:tcPr marL="45720" marR="45720" anchor="ctr"/>
                </a:tc>
                <a:tc>
                  <a:txBody>
                    <a:bodyPr/>
                    <a:lstStyle/>
                    <a:p>
                      <a:pPr algn="ctr"/>
                      <a:r>
                        <a:rPr lang="en-US" sz="1500" dirty="0">
                          <a:latin typeface="+mn-lt"/>
                          <a:cs typeface="Arial" panose="020B0604020202020204" pitchFamily="34" charset="0"/>
                        </a:rPr>
                        <a:t>39.4</a:t>
                      </a:r>
                    </a:p>
                  </a:txBody>
                  <a:tcPr marL="45720" marR="45720" anchor="ctr"/>
                </a:tc>
                <a:tc>
                  <a:txBody>
                    <a:bodyPr/>
                    <a:lstStyle/>
                    <a:p>
                      <a:pPr algn="ctr"/>
                      <a:r>
                        <a:rPr lang="en-US" sz="1500" dirty="0">
                          <a:latin typeface="+mn-lt"/>
                          <a:cs typeface="Arial" panose="020B0604020202020204" pitchFamily="34" charset="0"/>
                        </a:rPr>
                        <a:t>29.2</a:t>
                      </a:r>
                    </a:p>
                  </a:txBody>
                  <a:tcPr marL="45720" marR="45720" anchor="ctr"/>
                </a:tc>
                <a:tc>
                  <a:txBody>
                    <a:bodyPr/>
                    <a:lstStyle/>
                    <a:p>
                      <a:pPr algn="ctr"/>
                      <a:r>
                        <a:rPr lang="en-US" sz="1500" dirty="0">
                          <a:latin typeface="+mn-lt"/>
                          <a:cs typeface="Arial" panose="020B0604020202020204" pitchFamily="34" charset="0"/>
                        </a:rPr>
                        <a:t>24.05</a:t>
                      </a:r>
                    </a:p>
                  </a:txBody>
                  <a:tcPr marL="45720" marR="45720" anchor="ctr"/>
                </a:tc>
                <a:extLst>
                  <a:ext uri="{0D108BD9-81ED-4DB2-BD59-A6C34878D82A}">
                    <a16:rowId xmlns:a16="http://schemas.microsoft.com/office/drawing/2014/main" val="1405007943"/>
                  </a:ext>
                </a:extLst>
              </a:tr>
              <a:tr h="324246">
                <a:tc>
                  <a:txBody>
                    <a:bodyPr/>
                    <a:lstStyle/>
                    <a:p>
                      <a:r>
                        <a:rPr lang="en-US" sz="1500" dirty="0">
                          <a:latin typeface="+mn-lt"/>
                          <a:cs typeface="Arial" panose="020B0604020202020204" pitchFamily="34" charset="0"/>
                        </a:rPr>
                        <a:t>Relativistic</a:t>
                      </a:r>
                      <a:r>
                        <a:rPr lang="en-US" sz="1500" baseline="0" dirty="0">
                          <a:latin typeface="+mn-lt"/>
                          <a:cs typeface="Arial" panose="020B0604020202020204" pitchFamily="34" charset="0"/>
                        </a:rPr>
                        <a:t> gamma</a:t>
                      </a:r>
                      <a:endParaRPr lang="en-US" sz="1500" dirty="0">
                        <a:latin typeface="+mn-lt"/>
                        <a:cs typeface="Arial" panose="020B0604020202020204" pitchFamily="34" charset="0"/>
                      </a:endParaRPr>
                    </a:p>
                  </a:txBody>
                  <a:tcPr anchor="ctr"/>
                </a:tc>
                <a:tc>
                  <a:txBody>
                    <a:bodyPr/>
                    <a:lstStyle/>
                    <a:p>
                      <a:pPr algn="ctr"/>
                      <a:endParaRPr lang="en-US" sz="1500" dirty="0">
                        <a:latin typeface="+mn-lt"/>
                        <a:cs typeface="Arial" panose="020B0604020202020204" pitchFamily="34" charset="0"/>
                      </a:endParaRPr>
                    </a:p>
                  </a:txBody>
                  <a:tcPr marL="45720" marR="45720" anchor="ctr"/>
                </a:tc>
                <a:tc>
                  <a:txBody>
                    <a:bodyPr/>
                    <a:lstStyle/>
                    <a:p>
                      <a:pPr algn="ctr"/>
                      <a:r>
                        <a:rPr lang="en-US" sz="1500" dirty="0">
                          <a:latin typeface="+mn-lt"/>
                          <a:cs typeface="Arial" panose="020B0604020202020204" pitchFamily="34" charset="0"/>
                        </a:rPr>
                        <a:t>293.09</a:t>
                      </a:r>
                    </a:p>
                  </a:txBody>
                  <a:tcPr marL="45720" marR="45720" anchor="ctr"/>
                </a:tc>
                <a:tc>
                  <a:txBody>
                    <a:bodyPr/>
                    <a:lstStyle/>
                    <a:p>
                      <a:pPr algn="ctr"/>
                      <a:r>
                        <a:rPr lang="en-US" sz="1500" dirty="0">
                          <a:latin typeface="+mn-lt"/>
                          <a:cs typeface="Arial" panose="020B0604020202020204" pitchFamily="34" charset="0"/>
                        </a:rPr>
                        <a:t>141.75</a:t>
                      </a:r>
                    </a:p>
                  </a:txBody>
                  <a:tcPr marL="45720" marR="45720" anchor="ctr"/>
                </a:tc>
                <a:tc>
                  <a:txBody>
                    <a:bodyPr/>
                    <a:lstStyle/>
                    <a:p>
                      <a:pPr algn="ctr"/>
                      <a:r>
                        <a:rPr lang="en-US" sz="1500" dirty="0">
                          <a:latin typeface="+mn-lt"/>
                          <a:cs typeface="Arial" panose="020B0604020202020204" pitchFamily="34" charset="0"/>
                        </a:rPr>
                        <a:t>106.58</a:t>
                      </a:r>
                    </a:p>
                  </a:txBody>
                  <a:tcPr marL="45720" marR="45720" anchor="ctr"/>
                </a:tc>
                <a:tc>
                  <a:txBody>
                    <a:bodyPr/>
                    <a:lstStyle/>
                    <a:p>
                      <a:pPr algn="ctr"/>
                      <a:r>
                        <a:rPr lang="en-US" sz="1500" dirty="0">
                          <a:latin typeface="+mn-lt"/>
                          <a:cs typeface="Arial" panose="020B0604020202020204" pitchFamily="34" charset="0"/>
                        </a:rPr>
                        <a:t>42.99</a:t>
                      </a:r>
                    </a:p>
                  </a:txBody>
                  <a:tcPr marL="45720" marR="45720" anchor="ctr"/>
                </a:tc>
                <a:tc>
                  <a:txBody>
                    <a:bodyPr/>
                    <a:lstStyle/>
                    <a:p>
                      <a:pPr algn="ctr"/>
                      <a:r>
                        <a:rPr lang="en-US" sz="1500" dirty="0">
                          <a:solidFill>
                            <a:srgbClr val="0330FA"/>
                          </a:solidFill>
                          <a:latin typeface="+mn-lt"/>
                          <a:cs typeface="Arial" panose="020B0604020202020204" pitchFamily="34" charset="0"/>
                        </a:rPr>
                        <a:t>41.99</a:t>
                      </a:r>
                    </a:p>
                  </a:txBody>
                  <a:tcPr marL="45720" marR="45720" anchor="ctr"/>
                </a:tc>
                <a:tc>
                  <a:txBody>
                    <a:bodyPr/>
                    <a:lstStyle/>
                    <a:p>
                      <a:pPr algn="ctr"/>
                      <a:r>
                        <a:rPr lang="en-US" sz="1500" dirty="0">
                          <a:latin typeface="+mn-lt"/>
                          <a:cs typeface="Arial" panose="020B0604020202020204" pitchFamily="34" charset="0"/>
                        </a:rPr>
                        <a:t>32.12</a:t>
                      </a:r>
                    </a:p>
                  </a:txBody>
                  <a:tcPr marL="45720" marR="45720" anchor="ctr"/>
                </a:tc>
                <a:tc>
                  <a:txBody>
                    <a:bodyPr/>
                    <a:lstStyle/>
                    <a:p>
                      <a:pPr algn="ctr"/>
                      <a:r>
                        <a:rPr lang="en-US" sz="1500" dirty="0">
                          <a:latin typeface="+mn-lt"/>
                          <a:cs typeface="Arial" panose="020B0604020202020204" pitchFamily="34" charset="0"/>
                        </a:rPr>
                        <a:t>25.63</a:t>
                      </a:r>
                    </a:p>
                  </a:txBody>
                  <a:tcPr marL="45720" marR="45720" anchor="ctr"/>
                </a:tc>
                <a:extLst>
                  <a:ext uri="{0D108BD9-81ED-4DB2-BD59-A6C34878D82A}">
                    <a16:rowId xmlns:a16="http://schemas.microsoft.com/office/drawing/2014/main" val="2893509452"/>
                  </a:ext>
                </a:extLst>
              </a:tr>
              <a:tr h="0">
                <a:tc>
                  <a:txBody>
                    <a:bodyPr/>
                    <a:lstStyle/>
                    <a:p>
                      <a:r>
                        <a:rPr lang="en-US" sz="1500" dirty="0">
                          <a:latin typeface="+mn-lt"/>
                          <a:cs typeface="Arial" panose="020B0604020202020204" pitchFamily="34" charset="0"/>
                        </a:rPr>
                        <a:t>Relativistic</a:t>
                      </a:r>
                      <a:r>
                        <a:rPr lang="en-US" sz="1500" baseline="0" dirty="0">
                          <a:latin typeface="+mn-lt"/>
                          <a:cs typeface="Arial" panose="020B0604020202020204" pitchFamily="34" charset="0"/>
                        </a:rPr>
                        <a:t> beta</a:t>
                      </a:r>
                      <a:endParaRPr lang="en-US" sz="1500" dirty="0">
                        <a:latin typeface="+mn-lt"/>
                        <a:cs typeface="Arial" panose="020B0604020202020204" pitchFamily="34" charset="0"/>
                      </a:endParaRPr>
                    </a:p>
                  </a:txBody>
                  <a:tcPr anchor="ctr"/>
                </a:tc>
                <a:tc>
                  <a:txBody>
                    <a:bodyPr/>
                    <a:lstStyle/>
                    <a:p>
                      <a:pPr algn="ctr"/>
                      <a:endParaRPr lang="en-US" sz="1500" dirty="0">
                        <a:latin typeface="+mn-lt"/>
                        <a:cs typeface="Arial" panose="020B0604020202020204" pitchFamily="34" charset="0"/>
                      </a:endParaRPr>
                    </a:p>
                  </a:txBody>
                  <a:tcPr marL="45720" marR="45720" anchor="ctr"/>
                </a:tc>
                <a:tc>
                  <a:txBody>
                    <a:bodyPr/>
                    <a:lstStyle/>
                    <a:p>
                      <a:pPr algn="ctr"/>
                      <a:r>
                        <a:rPr lang="en-US" sz="1500" dirty="0">
                          <a:latin typeface="+mn-lt"/>
                          <a:cs typeface="Arial" panose="020B0604020202020204" pitchFamily="34" charset="0"/>
                        </a:rPr>
                        <a:t>0.99999</a:t>
                      </a:r>
                    </a:p>
                  </a:txBody>
                  <a:tcPr marL="45720" marR="45720" anchor="ctr"/>
                </a:tc>
                <a:tc>
                  <a:txBody>
                    <a:bodyPr/>
                    <a:lstStyle/>
                    <a:p>
                      <a:pPr algn="ctr"/>
                      <a:r>
                        <a:rPr lang="en-US" sz="1500" dirty="0">
                          <a:latin typeface="+mn-lt"/>
                          <a:cs typeface="Arial" panose="020B0604020202020204" pitchFamily="34" charset="0"/>
                        </a:rPr>
                        <a:t>0.99998</a:t>
                      </a:r>
                    </a:p>
                  </a:txBody>
                  <a:tcPr marL="45720" marR="45720" anchor="ctr"/>
                </a:tc>
                <a:tc>
                  <a:txBody>
                    <a:bodyPr/>
                    <a:lstStyle/>
                    <a:p>
                      <a:pPr algn="ctr"/>
                      <a:r>
                        <a:rPr lang="en-US" sz="1500" dirty="0">
                          <a:latin typeface="+mn-lt"/>
                          <a:cs typeface="Arial" panose="020B0604020202020204" pitchFamily="34" charset="0"/>
                        </a:rPr>
                        <a:t>0.99996</a:t>
                      </a:r>
                    </a:p>
                  </a:txBody>
                  <a:tcPr marL="45720" marR="45720" anchor="ctr"/>
                </a:tc>
                <a:tc>
                  <a:txBody>
                    <a:bodyPr/>
                    <a:lstStyle/>
                    <a:p>
                      <a:pPr algn="ctr"/>
                      <a:r>
                        <a:rPr lang="en-US" sz="1500" dirty="0">
                          <a:latin typeface="+mn-lt"/>
                          <a:cs typeface="Arial" panose="020B0604020202020204" pitchFamily="34" charset="0"/>
                        </a:rPr>
                        <a:t>0.99973</a:t>
                      </a:r>
                    </a:p>
                  </a:txBody>
                  <a:tcPr marL="45720" marR="45720" anchor="ctr"/>
                </a:tc>
                <a:tc>
                  <a:txBody>
                    <a:bodyPr/>
                    <a:lstStyle/>
                    <a:p>
                      <a:pPr algn="ctr"/>
                      <a:r>
                        <a:rPr lang="en-US" sz="1500" dirty="0">
                          <a:solidFill>
                            <a:srgbClr val="0330FA"/>
                          </a:solidFill>
                          <a:latin typeface="+mn-lt"/>
                          <a:cs typeface="Arial" panose="020B0604020202020204" pitchFamily="34" charset="0"/>
                        </a:rPr>
                        <a:t>0.99972</a:t>
                      </a:r>
                    </a:p>
                  </a:txBody>
                  <a:tcPr marL="45720" marR="45720" anchor="ctr"/>
                </a:tc>
                <a:tc>
                  <a:txBody>
                    <a:bodyPr/>
                    <a:lstStyle/>
                    <a:p>
                      <a:pPr algn="ctr"/>
                      <a:r>
                        <a:rPr lang="en-US" sz="1500" dirty="0">
                          <a:latin typeface="+mn-lt"/>
                          <a:cs typeface="Arial" panose="020B0604020202020204" pitchFamily="34" charset="0"/>
                        </a:rPr>
                        <a:t>0.99948</a:t>
                      </a:r>
                    </a:p>
                  </a:txBody>
                  <a:tcPr marL="45720" marR="45720" anchor="ctr"/>
                </a:tc>
                <a:tc>
                  <a:txBody>
                    <a:bodyPr/>
                    <a:lstStyle/>
                    <a:p>
                      <a:pPr algn="ctr"/>
                      <a:r>
                        <a:rPr lang="en-US" sz="1500" dirty="0">
                          <a:latin typeface="+mn-lt"/>
                          <a:cs typeface="Arial" panose="020B0604020202020204" pitchFamily="34" charset="0"/>
                        </a:rPr>
                        <a:t>0.99924</a:t>
                      </a:r>
                    </a:p>
                  </a:txBody>
                  <a:tcPr marL="45720" marR="45720" anchor="ctr"/>
                </a:tc>
                <a:extLst>
                  <a:ext uri="{0D108BD9-81ED-4DB2-BD59-A6C34878D82A}">
                    <a16:rowId xmlns:a16="http://schemas.microsoft.com/office/drawing/2014/main" val="408297905"/>
                  </a:ext>
                </a:extLst>
              </a:tr>
              <a:tr h="0">
                <a:tc>
                  <a:txBody>
                    <a:bodyPr/>
                    <a:lstStyle/>
                    <a:p>
                      <a:r>
                        <a:rPr lang="en-US" sz="1500" dirty="0">
                          <a:latin typeface="+mn-lt"/>
                          <a:cs typeface="Arial" panose="020B0604020202020204" pitchFamily="34" charset="0"/>
                        </a:rPr>
                        <a:t>Ion ring circumference</a:t>
                      </a:r>
                    </a:p>
                  </a:txBody>
                  <a:tcPr anchor="ctr"/>
                </a:tc>
                <a:tc>
                  <a:txBody>
                    <a:bodyPr/>
                    <a:lstStyle/>
                    <a:p>
                      <a:pPr algn="ctr"/>
                      <a:r>
                        <a:rPr lang="en-US" sz="1500" dirty="0">
                          <a:latin typeface="+mn-lt"/>
                          <a:cs typeface="Arial" panose="020B0604020202020204" pitchFamily="34" charset="0"/>
                        </a:rPr>
                        <a:t>m</a:t>
                      </a:r>
                    </a:p>
                  </a:txBody>
                  <a:tcPr marL="45720" marR="45720" anchor="ctr"/>
                </a:tc>
                <a:tc>
                  <a:txBody>
                    <a:bodyPr/>
                    <a:lstStyle/>
                    <a:p>
                      <a:pPr algn="ctr"/>
                      <a:r>
                        <a:rPr lang="en-US" sz="1500" dirty="0">
                          <a:latin typeface="+mn-lt"/>
                          <a:cs typeface="Arial" panose="020B0604020202020204" pitchFamily="34" charset="0"/>
                        </a:rPr>
                        <a:t>3833.92</a:t>
                      </a:r>
                    </a:p>
                  </a:txBody>
                  <a:tcPr marL="45720" marR="45720" anchor="ctr"/>
                </a:tc>
                <a:tc>
                  <a:txBody>
                    <a:bodyPr/>
                    <a:lstStyle/>
                    <a:p>
                      <a:pPr algn="ctr"/>
                      <a:r>
                        <a:rPr lang="en-US" sz="1500" dirty="0">
                          <a:latin typeface="+mn-lt"/>
                          <a:cs typeface="Arial" panose="020B0604020202020204" pitchFamily="34" charset="0"/>
                        </a:rPr>
                        <a:t>3833.85</a:t>
                      </a:r>
                    </a:p>
                  </a:txBody>
                  <a:tcPr marL="45720" marR="45720" anchor="ctr"/>
                </a:tc>
                <a:tc>
                  <a:txBody>
                    <a:bodyPr/>
                    <a:lstStyle/>
                    <a:p>
                      <a:pPr algn="ctr"/>
                      <a:r>
                        <a:rPr lang="en-US" sz="1500" dirty="0">
                          <a:latin typeface="+mn-lt"/>
                          <a:cs typeface="Arial" panose="020B0604020202020204" pitchFamily="34" charset="0"/>
                        </a:rPr>
                        <a:t>3833.77</a:t>
                      </a:r>
                    </a:p>
                  </a:txBody>
                  <a:tcPr marL="45720" marR="45720" anchor="ctr"/>
                </a:tc>
                <a:tc>
                  <a:txBody>
                    <a:bodyPr/>
                    <a:lstStyle/>
                    <a:p>
                      <a:pPr algn="ctr"/>
                      <a:r>
                        <a:rPr lang="en-US" sz="1500" dirty="0">
                          <a:latin typeface="+mn-lt"/>
                          <a:cs typeface="Arial" panose="020B0604020202020204" pitchFamily="34" charset="0"/>
                        </a:rPr>
                        <a:t>3832.90</a:t>
                      </a:r>
                    </a:p>
                  </a:txBody>
                  <a:tcPr marL="45720" marR="45720" anchor="ctr"/>
                </a:tc>
                <a:tc>
                  <a:txBody>
                    <a:bodyPr/>
                    <a:lstStyle/>
                    <a:p>
                      <a:pPr algn="ctr"/>
                      <a:r>
                        <a:rPr lang="en-US" sz="1500" dirty="0">
                          <a:solidFill>
                            <a:srgbClr val="0330FA"/>
                          </a:solidFill>
                          <a:latin typeface="+mn-lt"/>
                          <a:cs typeface="Arial" panose="020B0604020202020204" pitchFamily="34" charset="0"/>
                        </a:rPr>
                        <a:t>3832.85</a:t>
                      </a:r>
                    </a:p>
                  </a:txBody>
                  <a:tcPr marL="45720" marR="45720" anchor="ctr"/>
                </a:tc>
                <a:tc>
                  <a:txBody>
                    <a:bodyPr/>
                    <a:lstStyle/>
                    <a:p>
                      <a:pPr algn="ctr"/>
                      <a:r>
                        <a:rPr lang="en-US" sz="1500" dirty="0">
                          <a:latin typeface="+mn-lt"/>
                          <a:cs typeface="Arial" panose="020B0604020202020204" pitchFamily="34" charset="0"/>
                        </a:rPr>
                        <a:t>3831.96</a:t>
                      </a:r>
                    </a:p>
                  </a:txBody>
                  <a:tcPr marL="45720" marR="45720" anchor="ctr"/>
                </a:tc>
                <a:tc>
                  <a:txBody>
                    <a:bodyPr/>
                    <a:lstStyle/>
                    <a:p>
                      <a:pPr algn="ctr"/>
                      <a:r>
                        <a:rPr lang="en-US" sz="1500" dirty="0">
                          <a:latin typeface="+mn-lt"/>
                          <a:cs typeface="Arial" panose="020B0604020202020204" pitchFamily="34" charset="0"/>
                        </a:rPr>
                        <a:t>3831.02</a:t>
                      </a:r>
                    </a:p>
                  </a:txBody>
                  <a:tcPr marL="45720" marR="45720" anchor="ctr"/>
                </a:tc>
                <a:extLst>
                  <a:ext uri="{0D108BD9-81ED-4DB2-BD59-A6C34878D82A}">
                    <a16:rowId xmlns:a16="http://schemas.microsoft.com/office/drawing/2014/main" val="1809869642"/>
                  </a:ext>
                </a:extLst>
              </a:tr>
              <a:tr h="0">
                <a:tc>
                  <a:txBody>
                    <a:bodyPr/>
                    <a:lstStyle/>
                    <a:p>
                      <a:r>
                        <a:rPr lang="en-US" sz="1500" baseline="0" dirty="0">
                          <a:latin typeface="+mn-lt"/>
                          <a:cs typeface="Arial" panose="020B0604020202020204" pitchFamily="34" charset="0"/>
                        </a:rPr>
                        <a:t>Change of circum.</a:t>
                      </a:r>
                      <a:endParaRPr lang="en-US" sz="1500" dirty="0">
                        <a:latin typeface="+mn-lt"/>
                        <a:cs typeface="Arial" panose="020B0604020202020204" pitchFamily="34" charset="0"/>
                      </a:endParaRPr>
                    </a:p>
                  </a:txBody>
                  <a:tcPr anchor="ctr"/>
                </a:tc>
                <a:tc>
                  <a:txBody>
                    <a:bodyPr/>
                    <a:lstStyle/>
                    <a:p>
                      <a:pPr algn="ctr"/>
                      <a:r>
                        <a:rPr lang="en-US" sz="1500" dirty="0">
                          <a:latin typeface="+mn-lt"/>
                          <a:cs typeface="Arial" panose="020B0604020202020204" pitchFamily="34" charset="0"/>
                        </a:rPr>
                        <a:t>cm</a:t>
                      </a:r>
                    </a:p>
                  </a:txBody>
                  <a:tcPr marL="45720" marR="45720" anchor="ctr"/>
                </a:tc>
                <a:tc>
                  <a:txBody>
                    <a:bodyPr/>
                    <a:lstStyle/>
                    <a:p>
                      <a:pPr algn="ctr"/>
                      <a:r>
                        <a:rPr lang="en-US" sz="1500" dirty="0">
                          <a:latin typeface="+mn-lt"/>
                          <a:cs typeface="Arial" panose="020B0604020202020204" pitchFamily="34" charset="0"/>
                        </a:rPr>
                        <a:t>7.3</a:t>
                      </a:r>
                    </a:p>
                  </a:txBody>
                  <a:tcPr marL="45720" marR="45720" anchor="ctr"/>
                </a:tc>
                <a:tc>
                  <a:txBody>
                    <a:bodyPr/>
                    <a:lstStyle/>
                    <a:p>
                      <a:pPr algn="ctr"/>
                      <a:r>
                        <a:rPr lang="en-US" sz="1500" dirty="0">
                          <a:latin typeface="+mn-lt"/>
                          <a:cs typeface="Arial" panose="020B0604020202020204" pitchFamily="34" charset="0"/>
                        </a:rPr>
                        <a:t>0</a:t>
                      </a:r>
                    </a:p>
                  </a:txBody>
                  <a:tcPr marL="45720" marR="45720" anchor="ctr"/>
                </a:tc>
                <a:tc>
                  <a:txBody>
                    <a:bodyPr/>
                    <a:lstStyle/>
                    <a:p>
                      <a:pPr algn="ctr"/>
                      <a:r>
                        <a:rPr lang="en-US" sz="1500" dirty="0">
                          <a:latin typeface="+mn-lt"/>
                          <a:cs typeface="Arial" panose="020B0604020202020204" pitchFamily="34" charset="0"/>
                        </a:rPr>
                        <a:t>-7.3</a:t>
                      </a:r>
                    </a:p>
                  </a:txBody>
                  <a:tcPr marL="45720" marR="45720" anchor="ctr"/>
                </a:tc>
                <a:tc>
                  <a:txBody>
                    <a:bodyPr/>
                    <a:lstStyle/>
                    <a:p>
                      <a:pPr algn="ctr"/>
                      <a:r>
                        <a:rPr lang="en-US" sz="1500" dirty="0">
                          <a:latin typeface="+mn-lt"/>
                          <a:cs typeface="Arial" panose="020B0604020202020204" pitchFamily="34" charset="0"/>
                        </a:rPr>
                        <a:t>-94.2</a:t>
                      </a:r>
                    </a:p>
                  </a:txBody>
                  <a:tcPr marL="45720" marR="45720" anchor="ctr"/>
                </a:tc>
                <a:tc>
                  <a:txBody>
                    <a:bodyPr/>
                    <a:lstStyle/>
                    <a:p>
                      <a:pPr algn="ctr"/>
                      <a:r>
                        <a:rPr lang="en-US" sz="1500" dirty="0">
                          <a:solidFill>
                            <a:srgbClr val="0330FA"/>
                          </a:solidFill>
                          <a:latin typeface="+mn-lt"/>
                          <a:cs typeface="Arial" panose="020B0604020202020204" pitchFamily="34" charset="0"/>
                        </a:rPr>
                        <a:t>-99.2</a:t>
                      </a:r>
                    </a:p>
                  </a:txBody>
                  <a:tcPr marL="45720" marR="45720" anchor="ctr"/>
                </a:tc>
                <a:tc>
                  <a:txBody>
                    <a:bodyPr/>
                    <a:lstStyle/>
                    <a:p>
                      <a:pPr algn="ctr"/>
                      <a:r>
                        <a:rPr lang="en-US" sz="1500" dirty="0">
                          <a:latin typeface="+mn-lt"/>
                          <a:cs typeface="Arial" panose="020B0604020202020204" pitchFamily="34" charset="0"/>
                        </a:rPr>
                        <a:t>-188.4</a:t>
                      </a:r>
                    </a:p>
                  </a:txBody>
                  <a:tcPr marL="45720" marR="45720" anchor="ctr"/>
                </a:tc>
                <a:tc>
                  <a:txBody>
                    <a:bodyPr/>
                    <a:lstStyle/>
                    <a:p>
                      <a:pPr algn="ctr"/>
                      <a:r>
                        <a:rPr lang="en-US" sz="1500" dirty="0">
                          <a:latin typeface="+mn-lt"/>
                          <a:cs typeface="Arial" panose="020B0604020202020204" pitchFamily="34" charset="0"/>
                        </a:rPr>
                        <a:t>282.6</a:t>
                      </a:r>
                    </a:p>
                  </a:txBody>
                  <a:tcPr marL="45720" marR="45720" anchor="ctr"/>
                </a:tc>
                <a:extLst>
                  <a:ext uri="{0D108BD9-81ED-4DB2-BD59-A6C34878D82A}">
                    <a16:rowId xmlns:a16="http://schemas.microsoft.com/office/drawing/2014/main" val="2255203182"/>
                  </a:ext>
                </a:extLst>
              </a:tr>
              <a:tr h="0">
                <a:tc>
                  <a:txBody>
                    <a:bodyPr/>
                    <a:lstStyle/>
                    <a:p>
                      <a:r>
                        <a:rPr lang="en-US" sz="1500" dirty="0">
                          <a:latin typeface="+mn-lt"/>
                          <a:cs typeface="Arial" panose="020B0604020202020204" pitchFamily="34" charset="0"/>
                        </a:rPr>
                        <a:t>Shifting</a:t>
                      </a:r>
                      <a:r>
                        <a:rPr lang="en-US" sz="1500" baseline="0" dirty="0">
                          <a:latin typeface="+mn-lt"/>
                          <a:cs typeface="Arial" panose="020B0604020202020204" pitchFamily="34" charset="0"/>
                        </a:rPr>
                        <a:t> center of orbit</a:t>
                      </a:r>
                      <a:r>
                        <a:rPr lang="en-US" sz="1500" dirty="0">
                          <a:latin typeface="+mn-lt"/>
                          <a:cs typeface="Arial" panose="020B0604020202020204" pitchFamily="34" charset="0"/>
                        </a:rPr>
                        <a:t>  (&lt;+/-8 cm)</a:t>
                      </a:r>
                    </a:p>
                  </a:txBody>
                  <a:tcPr anchor="ctr"/>
                </a:tc>
                <a:tc>
                  <a:txBody>
                    <a:bodyPr/>
                    <a:lstStyle/>
                    <a:p>
                      <a:pPr algn="ctr"/>
                      <a:endParaRPr lang="en-US" sz="1500" dirty="0">
                        <a:latin typeface="+mn-lt"/>
                        <a:cs typeface="Arial" panose="020B0604020202020204" pitchFamily="34" charset="0"/>
                      </a:endParaRPr>
                    </a:p>
                  </a:txBody>
                  <a:tcPr marL="45720" marR="45720" anchor="ctr"/>
                </a:tc>
                <a:tc>
                  <a:txBody>
                    <a:bodyPr/>
                    <a:lstStyle/>
                    <a:p>
                      <a:pPr algn="ctr"/>
                      <a:r>
                        <a:rPr lang="en-US" sz="1500" dirty="0">
                          <a:latin typeface="+mn-lt"/>
                          <a:cs typeface="Arial" panose="020B0604020202020204" pitchFamily="34" charset="0"/>
                        </a:rPr>
                        <a:t>x</a:t>
                      </a:r>
                    </a:p>
                  </a:txBody>
                  <a:tcPr marL="45720" marR="45720" anchor="ctr"/>
                </a:tc>
                <a:tc>
                  <a:txBody>
                    <a:bodyPr/>
                    <a:lstStyle/>
                    <a:p>
                      <a:pPr algn="ctr"/>
                      <a:endParaRPr lang="en-US" sz="1500" dirty="0">
                        <a:latin typeface="+mn-lt"/>
                        <a:cs typeface="Arial" panose="020B0604020202020204" pitchFamily="34" charset="0"/>
                      </a:endParaRPr>
                    </a:p>
                  </a:txBody>
                  <a:tcPr marL="45720" marR="45720" anchor="ctr"/>
                </a:tc>
                <a:tc>
                  <a:txBody>
                    <a:bodyPr/>
                    <a:lstStyle/>
                    <a:p>
                      <a:pPr algn="ctr"/>
                      <a:r>
                        <a:rPr lang="en-US" sz="1500" dirty="0">
                          <a:latin typeface="+mn-lt"/>
                          <a:cs typeface="Arial" panose="020B0604020202020204" pitchFamily="34" charset="0"/>
                        </a:rPr>
                        <a:t>x</a:t>
                      </a:r>
                    </a:p>
                  </a:txBody>
                  <a:tcPr marL="45720" marR="45720" anchor="ctr"/>
                </a:tc>
                <a:tc>
                  <a:txBody>
                    <a:bodyPr/>
                    <a:lstStyle/>
                    <a:p>
                      <a:pPr algn="ctr"/>
                      <a:endParaRPr lang="en-US" sz="1500" dirty="0">
                        <a:latin typeface="+mn-lt"/>
                        <a:cs typeface="Arial" panose="020B0604020202020204" pitchFamily="34" charset="0"/>
                      </a:endParaRPr>
                    </a:p>
                  </a:txBody>
                  <a:tcPr marL="45720" marR="45720" anchor="ctr"/>
                </a:tc>
                <a:tc>
                  <a:txBody>
                    <a:bodyPr/>
                    <a:lstStyle/>
                    <a:p>
                      <a:pPr algn="ctr"/>
                      <a:r>
                        <a:rPr lang="en-US" sz="1500" dirty="0">
                          <a:solidFill>
                            <a:srgbClr val="0330FA"/>
                          </a:solidFill>
                          <a:latin typeface="+mn-lt"/>
                          <a:cs typeface="Arial" panose="020B0604020202020204" pitchFamily="34" charset="0"/>
                        </a:rPr>
                        <a:t>x</a:t>
                      </a:r>
                    </a:p>
                  </a:txBody>
                  <a:tcPr marL="45720" marR="45720" anchor="ctr"/>
                </a:tc>
                <a:tc>
                  <a:txBody>
                    <a:bodyPr/>
                    <a:lstStyle/>
                    <a:p>
                      <a:pPr algn="ctr"/>
                      <a:endParaRPr lang="en-US" sz="1500" dirty="0">
                        <a:latin typeface="+mn-lt"/>
                        <a:cs typeface="Arial" panose="020B0604020202020204" pitchFamily="34" charset="0"/>
                      </a:endParaRPr>
                    </a:p>
                  </a:txBody>
                  <a:tcPr marL="45720" marR="45720" anchor="ctr"/>
                </a:tc>
                <a:tc>
                  <a:txBody>
                    <a:bodyPr/>
                    <a:lstStyle/>
                    <a:p>
                      <a:pPr algn="ctr"/>
                      <a:endParaRPr lang="en-US" sz="1500" dirty="0">
                        <a:latin typeface="+mn-lt"/>
                        <a:cs typeface="Arial" panose="020B0604020202020204" pitchFamily="34" charset="0"/>
                      </a:endParaRPr>
                    </a:p>
                  </a:txBody>
                  <a:tcPr marL="45720" marR="45720" anchor="ctr"/>
                </a:tc>
                <a:extLst>
                  <a:ext uri="{0D108BD9-81ED-4DB2-BD59-A6C34878D82A}">
                    <a16:rowId xmlns:a16="http://schemas.microsoft.com/office/drawing/2014/main" val="3493594964"/>
                  </a:ext>
                </a:extLst>
              </a:tr>
              <a:tr h="187721">
                <a:tc>
                  <a:txBody>
                    <a:bodyPr/>
                    <a:lstStyle/>
                    <a:p>
                      <a:r>
                        <a:rPr lang="en-US" sz="1500" dirty="0">
                          <a:latin typeface="+mn-lt"/>
                          <a:cs typeface="Arial" panose="020B0604020202020204" pitchFamily="34" charset="0"/>
                        </a:rPr>
                        <a:t>Extra inner arc sextants (x92.4 cm)</a:t>
                      </a:r>
                    </a:p>
                  </a:txBody>
                  <a:tcPr anchor="ctr"/>
                </a:tc>
                <a:tc>
                  <a:txBody>
                    <a:bodyPr/>
                    <a:lstStyle/>
                    <a:p>
                      <a:pPr algn="ctr"/>
                      <a:endParaRPr lang="en-US" sz="1500" dirty="0">
                        <a:latin typeface="+mn-lt"/>
                        <a:cs typeface="Arial" panose="020B0604020202020204" pitchFamily="34" charset="0"/>
                      </a:endParaRPr>
                    </a:p>
                  </a:txBody>
                  <a:tcPr marL="45720" marR="45720" anchor="ctr"/>
                </a:tc>
                <a:tc>
                  <a:txBody>
                    <a:bodyPr/>
                    <a:lstStyle/>
                    <a:p>
                      <a:pPr algn="ctr"/>
                      <a:endParaRPr lang="en-US" sz="1500" dirty="0">
                        <a:latin typeface="+mn-lt"/>
                        <a:cs typeface="Arial" panose="020B0604020202020204" pitchFamily="34" charset="0"/>
                      </a:endParaRPr>
                    </a:p>
                  </a:txBody>
                  <a:tcPr marL="45720" marR="45720" anchor="ctr"/>
                </a:tc>
                <a:tc>
                  <a:txBody>
                    <a:bodyPr/>
                    <a:lstStyle/>
                    <a:p>
                      <a:pPr algn="ctr"/>
                      <a:endParaRPr lang="en-US" sz="1500" dirty="0">
                        <a:latin typeface="+mn-lt"/>
                        <a:cs typeface="Arial" panose="020B0604020202020204" pitchFamily="34" charset="0"/>
                      </a:endParaRPr>
                    </a:p>
                  </a:txBody>
                  <a:tcPr marL="45720" marR="45720" anchor="ctr"/>
                </a:tc>
                <a:tc>
                  <a:txBody>
                    <a:bodyPr/>
                    <a:lstStyle/>
                    <a:p>
                      <a:pPr algn="ctr"/>
                      <a:endParaRPr lang="en-US" sz="1500" dirty="0">
                        <a:latin typeface="+mn-lt"/>
                        <a:cs typeface="Arial" panose="020B0604020202020204" pitchFamily="34" charset="0"/>
                      </a:endParaRPr>
                    </a:p>
                  </a:txBody>
                  <a:tcPr marL="45720" marR="45720" anchor="ctr"/>
                </a:tc>
                <a:tc>
                  <a:txBody>
                    <a:bodyPr/>
                    <a:lstStyle/>
                    <a:p>
                      <a:pPr algn="ctr"/>
                      <a:r>
                        <a:rPr lang="en-US" sz="1500" dirty="0">
                          <a:latin typeface="+mn-lt"/>
                          <a:cs typeface="Arial" panose="020B0604020202020204" pitchFamily="34" charset="0"/>
                        </a:rPr>
                        <a:t>1</a:t>
                      </a:r>
                    </a:p>
                  </a:txBody>
                  <a:tcPr marL="45720" marR="45720" anchor="ctr"/>
                </a:tc>
                <a:tc>
                  <a:txBody>
                    <a:bodyPr/>
                    <a:lstStyle/>
                    <a:p>
                      <a:pPr algn="ctr"/>
                      <a:r>
                        <a:rPr lang="en-US" sz="1500" dirty="0">
                          <a:solidFill>
                            <a:srgbClr val="0330FA"/>
                          </a:solidFill>
                          <a:latin typeface="+mn-lt"/>
                          <a:cs typeface="Arial" panose="020B0604020202020204" pitchFamily="34" charset="0"/>
                        </a:rPr>
                        <a:t>1</a:t>
                      </a:r>
                    </a:p>
                  </a:txBody>
                  <a:tcPr marL="45720" marR="45720" anchor="ctr"/>
                </a:tc>
                <a:tc>
                  <a:txBody>
                    <a:bodyPr/>
                    <a:lstStyle/>
                    <a:p>
                      <a:pPr algn="ctr"/>
                      <a:r>
                        <a:rPr lang="en-US" sz="1500" dirty="0">
                          <a:latin typeface="+mn-lt"/>
                          <a:cs typeface="Arial" panose="020B0604020202020204" pitchFamily="34" charset="0"/>
                        </a:rPr>
                        <a:t>2</a:t>
                      </a:r>
                    </a:p>
                  </a:txBody>
                  <a:tcPr marL="45720" marR="45720" anchor="ctr"/>
                </a:tc>
                <a:tc>
                  <a:txBody>
                    <a:bodyPr/>
                    <a:lstStyle/>
                    <a:p>
                      <a:pPr algn="ctr"/>
                      <a:r>
                        <a:rPr lang="en-US" sz="1500" dirty="0">
                          <a:latin typeface="+mn-lt"/>
                          <a:cs typeface="Arial" panose="020B0604020202020204" pitchFamily="34" charset="0"/>
                        </a:rPr>
                        <a:t>3</a:t>
                      </a:r>
                    </a:p>
                  </a:txBody>
                  <a:tcPr marL="45720" marR="45720" anchor="ctr"/>
                </a:tc>
                <a:extLst>
                  <a:ext uri="{0D108BD9-81ED-4DB2-BD59-A6C34878D82A}">
                    <a16:rowId xmlns:a16="http://schemas.microsoft.com/office/drawing/2014/main" val="1970748938"/>
                  </a:ext>
                </a:extLst>
              </a:tr>
            </a:tbl>
          </a:graphicData>
        </a:graphic>
      </p:graphicFrame>
      <p:cxnSp>
        <p:nvCxnSpPr>
          <p:cNvPr id="12" name="Straight Arrow Connector 11"/>
          <p:cNvCxnSpPr/>
          <p:nvPr/>
        </p:nvCxnSpPr>
        <p:spPr>
          <a:xfrm flipH="1">
            <a:off x="11127010" y="4143843"/>
            <a:ext cx="169520" cy="324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45404" y="3431093"/>
            <a:ext cx="2295415" cy="830997"/>
          </a:xfrm>
          <a:prstGeom prst="rect">
            <a:avLst/>
          </a:prstGeom>
          <a:noFill/>
        </p:spPr>
        <p:txBody>
          <a:bodyPr wrap="square" rtlCol="0">
            <a:spAutoFit/>
          </a:bodyPr>
          <a:lstStyle/>
          <a:p>
            <a:pPr algn="ctr"/>
            <a:r>
              <a:rPr lang="en-US" sz="1600" dirty="0">
                <a:cs typeface="Arial" panose="020B0604020202020204" pitchFamily="34" charset="0"/>
              </a:rPr>
              <a:t>Path length difference between inner &amp; outer sextants  is 94.2 cm</a:t>
            </a:r>
          </a:p>
        </p:txBody>
      </p:sp>
      <p:sp>
        <p:nvSpPr>
          <p:cNvPr id="17" name="Content Placeholder 2"/>
          <p:cNvSpPr txBox="1">
            <a:spLocks/>
          </p:cNvSpPr>
          <p:nvPr/>
        </p:nvSpPr>
        <p:spPr>
          <a:xfrm>
            <a:off x="0" y="4060545"/>
            <a:ext cx="8610600" cy="26609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lnSpc>
                <a:spcPct val="100000"/>
              </a:lnSpc>
              <a:spcBef>
                <a:spcPts val="600"/>
              </a:spcBef>
            </a:pPr>
            <a:r>
              <a:rPr lang="en-US" sz="1600" i="1" dirty="0">
                <a:latin typeface="+mn-lt"/>
              </a:rPr>
              <a:t>Design orbit</a:t>
            </a:r>
            <a:r>
              <a:rPr lang="en-US" sz="1600" dirty="0">
                <a:latin typeface="+mn-lt"/>
              </a:rPr>
              <a:t>:  by carefully choosing circumferences of two collider rings, electron and 133 GeV proton are synchronized</a:t>
            </a:r>
          </a:p>
          <a:p>
            <a:pPr marL="176213" indent="-176213">
              <a:lnSpc>
                <a:spcPct val="100000"/>
              </a:lnSpc>
              <a:spcBef>
                <a:spcPts val="600"/>
              </a:spcBef>
            </a:pPr>
            <a:r>
              <a:rPr lang="en-US" sz="1600" dirty="0">
                <a:latin typeface="+mn-lt"/>
              </a:rPr>
              <a:t>For protons between 100 GeV and 275 GeV, the ion ring circumference must be increased or shortened  by up to ±7.3 cm, this can be accomplished by up to ±14 mm radial shift of its orbit  </a:t>
            </a:r>
          </a:p>
          <a:p>
            <a:pPr marL="176213" indent="-176213">
              <a:lnSpc>
                <a:spcPct val="100000"/>
              </a:lnSpc>
              <a:spcBef>
                <a:spcPts val="600"/>
              </a:spcBef>
            </a:pPr>
            <a:r>
              <a:rPr lang="en-US" sz="1600" dirty="0">
                <a:latin typeface="+mn-lt"/>
              </a:rPr>
              <a:t>An inner sextant is 94.2 cm shorter than the outer sextant, if proton takes an additional one or three inner sextants, it can achieve beam synchronization at 40.3 GeV, 29.2 GeV and 24.05 GeV proton energy respectively. </a:t>
            </a:r>
          </a:p>
          <a:p>
            <a:pPr marL="176213" indent="-176213">
              <a:lnSpc>
                <a:spcPct val="100000"/>
              </a:lnSpc>
              <a:spcBef>
                <a:spcPts val="600"/>
              </a:spcBef>
            </a:pPr>
            <a:r>
              <a:rPr lang="en-US" sz="1600" dirty="0">
                <a:latin typeface="+mn-lt"/>
              </a:rPr>
              <a:t>The energies closes to these synchronized energies can also be synchronized through shifting the center of orbit.</a:t>
            </a:r>
          </a:p>
        </p:txBody>
      </p:sp>
      <p:sp>
        <p:nvSpPr>
          <p:cNvPr id="3" name="Content Placeholder 2"/>
          <p:cNvSpPr>
            <a:spLocks noGrp="1"/>
          </p:cNvSpPr>
          <p:nvPr>
            <p:ph idx="1"/>
          </p:nvPr>
        </p:nvSpPr>
        <p:spPr>
          <a:xfrm>
            <a:off x="125453" y="765397"/>
            <a:ext cx="8063507" cy="708766"/>
          </a:xfrm>
        </p:spPr>
        <p:txBody>
          <a:bodyPr>
            <a:normAutofit/>
          </a:bodyPr>
          <a:lstStyle/>
          <a:p>
            <a:pPr marL="176213" indent="-176213">
              <a:lnSpc>
                <a:spcPct val="100000"/>
              </a:lnSpc>
              <a:spcBef>
                <a:spcPts val="600"/>
              </a:spcBef>
            </a:pPr>
            <a:r>
              <a:rPr lang="en-US" sz="1700" dirty="0">
                <a:latin typeface="+mn-lt"/>
              </a:rPr>
              <a:t>There are several issues that need to be mitigated</a:t>
            </a:r>
          </a:p>
          <a:p>
            <a:pPr marL="176213" indent="-176213">
              <a:lnSpc>
                <a:spcPct val="100000"/>
              </a:lnSpc>
              <a:spcBef>
                <a:spcPts val="600"/>
              </a:spcBef>
            </a:pPr>
            <a:r>
              <a:rPr lang="en-US" sz="1700" dirty="0">
                <a:latin typeface="+mn-lt"/>
              </a:rPr>
              <a:t>Beam synchronization: protons move slower than electrons, and energy dependent</a:t>
            </a:r>
            <a:endParaRPr lang="en-US" sz="1600" dirty="0">
              <a:latin typeface="+mn-lt"/>
            </a:endParaRPr>
          </a:p>
        </p:txBody>
      </p:sp>
      <p:sp>
        <p:nvSpPr>
          <p:cNvPr id="4" name="TextBox 3"/>
          <p:cNvSpPr txBox="1"/>
          <p:nvPr/>
        </p:nvSpPr>
        <p:spPr>
          <a:xfrm>
            <a:off x="4524586" y="3212711"/>
            <a:ext cx="778933" cy="584775"/>
          </a:xfrm>
          <a:prstGeom prst="rect">
            <a:avLst/>
          </a:prstGeom>
          <a:solidFill>
            <a:srgbClr val="FFC000"/>
          </a:solidFill>
        </p:spPr>
        <p:txBody>
          <a:bodyPr wrap="square" rtlCol="0">
            <a:spAutoFit/>
          </a:bodyPr>
          <a:lstStyle/>
          <a:p>
            <a:pPr algn="ctr"/>
            <a:r>
              <a:rPr lang="en-US" sz="1600" dirty="0"/>
              <a:t>Design orbit</a:t>
            </a:r>
          </a:p>
        </p:txBody>
      </p:sp>
      <p:sp>
        <p:nvSpPr>
          <p:cNvPr id="5" name="Date Placeholder 4"/>
          <p:cNvSpPr>
            <a:spLocks noGrp="1"/>
          </p:cNvSpPr>
          <p:nvPr>
            <p:ph type="dt" sz="half" idx="2"/>
          </p:nvPr>
        </p:nvSpPr>
        <p:spPr/>
        <p:txBody>
          <a:bodyPr/>
          <a:lstStyle/>
          <a:p>
            <a:r>
              <a:rPr lang="en-US"/>
              <a:t>June 19, 2020</a:t>
            </a:r>
            <a:endParaRPr lang="en-US" dirty="0"/>
          </a:p>
        </p:txBody>
      </p:sp>
      <p:sp>
        <p:nvSpPr>
          <p:cNvPr id="8" name="Footer Placeholder 7"/>
          <p:cNvSpPr>
            <a:spLocks noGrp="1"/>
          </p:cNvSpPr>
          <p:nvPr>
            <p:ph type="ftr" sz="quarter" idx="11"/>
          </p:nvPr>
        </p:nvSpPr>
        <p:spPr/>
        <p:txBody>
          <a:bodyPr/>
          <a:lstStyle/>
          <a:p>
            <a:r>
              <a:rPr lang="en-US"/>
              <a:t>JLab EIC Meeting</a:t>
            </a:r>
            <a:endParaRPr lang="en-US" dirty="0"/>
          </a:p>
        </p:txBody>
      </p:sp>
      <p:sp>
        <p:nvSpPr>
          <p:cNvPr id="14" name="Title 13"/>
          <p:cNvSpPr>
            <a:spLocks noGrp="1"/>
          </p:cNvSpPr>
          <p:nvPr>
            <p:ph type="title"/>
          </p:nvPr>
        </p:nvSpPr>
        <p:spPr/>
        <p:txBody>
          <a:bodyPr/>
          <a:lstStyle/>
          <a:p>
            <a:r>
              <a:rPr lang="en-US" dirty="0"/>
              <a:t>Lowering Proton Energy: Beam Synchronization</a:t>
            </a:r>
          </a:p>
        </p:txBody>
      </p:sp>
    </p:spTree>
    <p:extLst>
      <p:ext uri="{BB962C8B-B14F-4D97-AF65-F5344CB8AC3E}">
        <p14:creationId xmlns:p14="http://schemas.microsoft.com/office/powerpoint/2010/main" val="320785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82" y="3185255"/>
            <a:ext cx="11285837" cy="487490"/>
          </a:xfrm>
        </p:spPr>
        <p:txBody>
          <a:bodyPr>
            <a:noAutofit/>
          </a:bodyPr>
          <a:lstStyle/>
          <a:p>
            <a:pPr algn="ctr"/>
            <a:r>
              <a:rPr lang="en-US" sz="3200" dirty="0"/>
              <a:t>Backup</a:t>
            </a:r>
          </a:p>
        </p:txBody>
      </p:sp>
      <p:sp>
        <p:nvSpPr>
          <p:cNvPr id="4" name="Footer Placeholder 3"/>
          <p:cNvSpPr>
            <a:spLocks noGrp="1"/>
          </p:cNvSpPr>
          <p:nvPr>
            <p:ph type="ftr" sz="quarter" idx="11"/>
          </p:nvPr>
        </p:nvSpPr>
        <p:spPr/>
        <p:txBody>
          <a:bodyPr/>
          <a:lstStyle/>
          <a:p>
            <a:r>
              <a:rPr lang="en-US"/>
              <a:t>JLab EIC Meeting</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sp>
        <p:nvSpPr>
          <p:cNvPr id="6" name="Date Placeholder 5"/>
          <p:cNvSpPr>
            <a:spLocks noGrp="1"/>
          </p:cNvSpPr>
          <p:nvPr>
            <p:ph type="dt" sz="half" idx="2"/>
          </p:nvPr>
        </p:nvSpPr>
        <p:spPr/>
        <p:txBody>
          <a:bodyPr/>
          <a:lstStyle/>
          <a:p>
            <a:r>
              <a:rPr lang="en-US"/>
              <a:t>June 19, 2020</a:t>
            </a:r>
            <a:endParaRPr lang="en-US" dirty="0"/>
          </a:p>
        </p:txBody>
      </p:sp>
    </p:spTree>
    <p:extLst>
      <p:ext uri="{BB962C8B-B14F-4D97-AF65-F5344CB8AC3E}">
        <p14:creationId xmlns:p14="http://schemas.microsoft.com/office/powerpoint/2010/main" val="220181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Lowering Electron Energy: Maintaining Strong SR Damping</a:t>
            </a:r>
          </a:p>
        </p:txBody>
      </p:sp>
      <p:sp>
        <p:nvSpPr>
          <p:cNvPr id="3" name="Content Placeholder 2"/>
          <p:cNvSpPr>
            <a:spLocks noGrp="1"/>
          </p:cNvSpPr>
          <p:nvPr>
            <p:ph idx="1"/>
          </p:nvPr>
        </p:nvSpPr>
        <p:spPr>
          <a:xfrm>
            <a:off x="0" y="736924"/>
            <a:ext cx="12184656" cy="710570"/>
          </a:xfrm>
        </p:spPr>
        <p:txBody>
          <a:bodyPr>
            <a:noAutofit/>
          </a:bodyPr>
          <a:lstStyle/>
          <a:p>
            <a:pPr marL="176213" indent="-176213">
              <a:lnSpc>
                <a:spcPct val="100000"/>
              </a:lnSpc>
              <a:spcBef>
                <a:spcPts val="600"/>
              </a:spcBef>
            </a:pPr>
            <a:r>
              <a:rPr lang="en-US" sz="1700" dirty="0" err="1">
                <a:latin typeface="+mn-lt"/>
              </a:rPr>
              <a:t>eRHIC</a:t>
            </a:r>
            <a:r>
              <a:rPr lang="en-US" sz="1700" dirty="0">
                <a:latin typeface="+mn-lt"/>
              </a:rPr>
              <a:t> </a:t>
            </a:r>
            <a:r>
              <a:rPr lang="en-US" sz="1700" dirty="0" err="1">
                <a:latin typeface="+mn-lt"/>
              </a:rPr>
              <a:t>pCDR</a:t>
            </a:r>
            <a:r>
              <a:rPr lang="en-US" sz="1700" dirty="0">
                <a:latin typeface="+mn-lt"/>
              </a:rPr>
              <a:t>: 5 ~ 18 GeV, however several machine design presentations also discussed possibility going as low as 2.8 GeV  </a:t>
            </a:r>
          </a:p>
          <a:p>
            <a:pPr marL="176213" indent="-176213">
              <a:lnSpc>
                <a:spcPct val="100000"/>
              </a:lnSpc>
              <a:spcBef>
                <a:spcPts val="600"/>
              </a:spcBef>
            </a:pPr>
            <a:r>
              <a:rPr lang="en-US" sz="1700" dirty="0">
                <a:latin typeface="+mn-lt"/>
              </a:rPr>
              <a:t>The main issue is how to ensure sufficient SR damping required to suppress beam-beam in order to stabilize the beam  </a:t>
            </a:r>
          </a:p>
        </p:txBody>
      </p:sp>
      <p:sp>
        <p:nvSpPr>
          <p:cNvPr id="6" name="Slide Number Placeholder 5"/>
          <p:cNvSpPr>
            <a:spLocks noGrp="1"/>
          </p:cNvSpPr>
          <p:nvPr>
            <p:ph type="sldNum" sz="quarter" idx="12"/>
          </p:nvPr>
        </p:nvSpPr>
        <p:spPr/>
        <p:txBody>
          <a:bodyPr/>
          <a:lstStyle/>
          <a:p>
            <a:fld id="{07E1C93C-5050-FC42-8F10-D22D4F119D13}" type="slidenum">
              <a:rPr lang="en-US" smtClean="0">
                <a:latin typeface="+mn-lt"/>
              </a:rPr>
              <a:pPr/>
              <a:t>8</a:t>
            </a:fld>
            <a:endParaRPr lang="en-US" dirty="0">
              <a:latin typeface="+mn-lt"/>
            </a:endParaRPr>
          </a:p>
        </p:txBody>
      </p:sp>
      <p:pic>
        <p:nvPicPr>
          <p:cNvPr id="7" name="Picture 6">
            <a:extLst>
              <a:ext uri="{FF2B5EF4-FFF2-40B4-BE49-F238E27FC236}">
                <a16:creationId xmlns:a16="http://schemas.microsoft.com/office/drawing/2014/main" id="{407CC3CE-B33D-A34F-B858-EF51C9FCCE84}"/>
              </a:ext>
            </a:extLst>
          </p:cNvPr>
          <p:cNvPicPr>
            <a:picLocks noChangeAspect="1"/>
          </p:cNvPicPr>
          <p:nvPr/>
        </p:nvPicPr>
        <p:blipFill rotWithShape="1">
          <a:blip r:embed="rId2"/>
          <a:srcRect l="3742" r="3239"/>
          <a:stretch/>
        </p:blipFill>
        <p:spPr>
          <a:xfrm>
            <a:off x="277285" y="1518614"/>
            <a:ext cx="5560482" cy="2204105"/>
          </a:xfrm>
          <a:prstGeom prst="rect">
            <a:avLst/>
          </a:prstGeom>
        </p:spPr>
      </p:pic>
      <p:sp>
        <p:nvSpPr>
          <p:cNvPr id="8" name="TextBox 7"/>
          <p:cNvSpPr txBox="1"/>
          <p:nvPr/>
        </p:nvSpPr>
        <p:spPr>
          <a:xfrm>
            <a:off x="6399532" y="1517979"/>
            <a:ext cx="5345428" cy="615553"/>
          </a:xfrm>
          <a:prstGeom prst="rect">
            <a:avLst/>
          </a:prstGeom>
          <a:noFill/>
        </p:spPr>
        <p:txBody>
          <a:bodyPr wrap="square" rtlCol="0">
            <a:spAutoFit/>
          </a:bodyPr>
          <a:lstStyle/>
          <a:p>
            <a:r>
              <a:rPr lang="en-US" sz="1700" dirty="0">
                <a:cs typeface="Arial" panose="020B0604020202020204" pitchFamily="34" charset="0"/>
              </a:rPr>
              <a:t>Radiation energy loss per turn:      ΔE = C</a:t>
            </a:r>
            <a:r>
              <a:rPr lang="el-GR" sz="1700" baseline="-25000" dirty="0">
                <a:cs typeface="Arial" panose="020B0604020202020204" pitchFamily="34" charset="0"/>
              </a:rPr>
              <a:t>γ</a:t>
            </a:r>
            <a:r>
              <a:rPr lang="en-US" sz="1700" dirty="0">
                <a:cs typeface="Arial" panose="020B0604020202020204" pitchFamily="34" charset="0"/>
              </a:rPr>
              <a:t> E</a:t>
            </a:r>
            <a:r>
              <a:rPr lang="en-US" sz="1700" baseline="30000" dirty="0">
                <a:cs typeface="Arial" panose="020B0604020202020204" pitchFamily="34" charset="0"/>
              </a:rPr>
              <a:t>4 </a:t>
            </a:r>
            <a:r>
              <a:rPr lang="en-US" sz="1700" dirty="0">
                <a:cs typeface="Arial" panose="020B0604020202020204" pitchFamily="34" charset="0"/>
              </a:rPr>
              <a:t>/ </a:t>
            </a:r>
            <a:r>
              <a:rPr lang="el-GR" sz="1700" dirty="0">
                <a:cs typeface="Arial" panose="020B0604020202020204" pitchFamily="34" charset="0"/>
              </a:rPr>
              <a:t>ρ</a:t>
            </a:r>
            <a:r>
              <a:rPr lang="en-US" sz="1700" dirty="0">
                <a:cs typeface="Arial" panose="020B0604020202020204" pitchFamily="34" charset="0"/>
              </a:rPr>
              <a:t> </a:t>
            </a:r>
          </a:p>
          <a:p>
            <a:r>
              <a:rPr lang="en-US" sz="1700" dirty="0">
                <a:cs typeface="Arial" panose="020B0604020202020204" pitchFamily="34" charset="0"/>
              </a:rPr>
              <a:t>Damping decrement:    </a:t>
            </a:r>
            <a:r>
              <a:rPr lang="el-GR" sz="1700" dirty="0">
                <a:cs typeface="Arial" panose="020B0604020202020204" pitchFamily="34" charset="0"/>
              </a:rPr>
              <a:t>α</a:t>
            </a:r>
            <a:r>
              <a:rPr lang="en-US" sz="1700" dirty="0">
                <a:cs typeface="Arial" panose="020B0604020202020204" pitchFamily="34" charset="0"/>
              </a:rPr>
              <a:t> = (ΔE/T)/2E = C</a:t>
            </a:r>
            <a:r>
              <a:rPr lang="el-GR" sz="1700" baseline="-25000" dirty="0">
                <a:cs typeface="Arial" panose="020B0604020202020204" pitchFamily="34" charset="0"/>
              </a:rPr>
              <a:t>γ</a:t>
            </a:r>
            <a:r>
              <a:rPr lang="en-US" sz="1700" dirty="0">
                <a:cs typeface="Arial" panose="020B0604020202020204" pitchFamily="34" charset="0"/>
              </a:rPr>
              <a:t>E</a:t>
            </a:r>
            <a:r>
              <a:rPr lang="en-US" sz="1700" baseline="30000" dirty="0">
                <a:cs typeface="Arial" panose="020B0604020202020204" pitchFamily="34" charset="0"/>
              </a:rPr>
              <a:t>3</a:t>
            </a:r>
            <a:r>
              <a:rPr lang="en-US" sz="1700" dirty="0">
                <a:cs typeface="Arial" panose="020B0604020202020204" pitchFamily="34" charset="0"/>
              </a:rPr>
              <a:t>/2T</a:t>
            </a:r>
            <a:r>
              <a:rPr lang="el-GR" sz="1700" dirty="0">
                <a:cs typeface="Arial" panose="020B0604020202020204" pitchFamily="34" charset="0"/>
              </a:rPr>
              <a:t>ρ</a:t>
            </a:r>
            <a:r>
              <a:rPr lang="en-US" sz="1700" dirty="0">
                <a:cs typeface="Arial" panose="020B0604020202020204" pitchFamily="34" charset="0"/>
              </a:rPr>
              <a:t> ~ E</a:t>
            </a:r>
            <a:r>
              <a:rPr lang="en-US" sz="1700" baseline="30000" dirty="0">
                <a:cs typeface="Arial" panose="020B0604020202020204" pitchFamily="34" charset="0"/>
              </a:rPr>
              <a:t>3</a:t>
            </a:r>
            <a:r>
              <a:rPr lang="en-US" sz="1700" dirty="0">
                <a:cs typeface="Arial" panose="020B0604020202020204" pitchFamily="34" charset="0"/>
              </a:rPr>
              <a:t>/</a:t>
            </a:r>
            <a:r>
              <a:rPr lang="el-GR" sz="1700" dirty="0">
                <a:cs typeface="Arial" panose="020B0604020202020204" pitchFamily="34" charset="0"/>
              </a:rPr>
              <a:t>ρ</a:t>
            </a:r>
            <a:endParaRPr lang="en-US" sz="1700" dirty="0">
              <a:cs typeface="Arial" panose="020B0604020202020204" pitchFamily="34" charset="0"/>
            </a:endParaRPr>
          </a:p>
        </p:txBody>
      </p:sp>
      <p:pic>
        <p:nvPicPr>
          <p:cNvPr id="9" name="Picture 8"/>
          <p:cNvPicPr>
            <a:picLocks noChangeAspect="1"/>
          </p:cNvPicPr>
          <p:nvPr/>
        </p:nvPicPr>
        <p:blipFill rotWithShape="1">
          <a:blip r:embed="rId3"/>
          <a:srcRect l="1721" t="1899" r="3276"/>
          <a:stretch/>
        </p:blipFill>
        <p:spPr>
          <a:xfrm>
            <a:off x="0" y="4391389"/>
            <a:ext cx="4143745" cy="2228512"/>
          </a:xfrm>
          <a:prstGeom prst="rect">
            <a:avLst/>
          </a:prstGeom>
        </p:spPr>
      </p:pic>
      <p:sp>
        <p:nvSpPr>
          <p:cNvPr id="10" name="TextBox 9"/>
          <p:cNvSpPr txBox="1"/>
          <p:nvPr/>
        </p:nvSpPr>
        <p:spPr>
          <a:xfrm>
            <a:off x="3230246" y="3916598"/>
            <a:ext cx="7530550" cy="353943"/>
          </a:xfrm>
          <a:prstGeom prst="rect">
            <a:avLst/>
          </a:prstGeom>
          <a:noFill/>
        </p:spPr>
        <p:txBody>
          <a:bodyPr wrap="square" rtlCol="0">
            <a:spAutoFit/>
          </a:bodyPr>
          <a:lstStyle/>
          <a:p>
            <a:r>
              <a:rPr lang="en-US" sz="1700" dirty="0">
                <a:cs typeface="Arial" panose="020B0604020202020204" pitchFamily="34" charset="0"/>
              </a:rPr>
              <a:t>reversing polarity of the middle section    </a:t>
            </a:r>
            <a:r>
              <a:rPr lang="en-US" sz="1700" dirty="0">
                <a:cs typeface="Arial" panose="020B0604020202020204" pitchFamily="34" charset="0"/>
                <a:sym typeface="Wingdings" panose="05000000000000000000" pitchFamily="2" charset="2"/>
              </a:rPr>
              <a:t> </a:t>
            </a:r>
            <a:r>
              <a:rPr lang="en-US" sz="1700" dirty="0">
                <a:cs typeface="Arial" panose="020B0604020202020204" pitchFamily="34" charset="0"/>
              </a:rPr>
              <a:t>damping at 5 GeV same as at 10 GeV</a:t>
            </a:r>
          </a:p>
        </p:txBody>
      </p:sp>
      <p:sp>
        <p:nvSpPr>
          <p:cNvPr id="11" name="Content Placeholder 2"/>
          <p:cNvSpPr txBox="1">
            <a:spLocks/>
          </p:cNvSpPr>
          <p:nvPr/>
        </p:nvSpPr>
        <p:spPr>
          <a:xfrm>
            <a:off x="8142171" y="4564296"/>
            <a:ext cx="3797079" cy="1882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r>
              <a:rPr lang="en-US" sz="1700" dirty="0">
                <a:latin typeface="+mn-lt"/>
              </a:rPr>
              <a:t>Present (</a:t>
            </a:r>
            <a:r>
              <a:rPr lang="en-US" sz="1700" dirty="0" err="1">
                <a:latin typeface="+mn-lt"/>
              </a:rPr>
              <a:t>pCDR</a:t>
            </a:r>
            <a:r>
              <a:rPr lang="en-US" sz="1700" dirty="0">
                <a:latin typeface="+mn-lt"/>
              </a:rPr>
              <a:t>) design supports 5 GeV</a:t>
            </a:r>
          </a:p>
          <a:p>
            <a:pPr marL="176213" indent="-176213"/>
            <a:r>
              <a:rPr lang="en-US" sz="1700" dirty="0">
                <a:latin typeface="+mn-lt"/>
              </a:rPr>
              <a:t>A new design </a:t>
            </a:r>
            <a:r>
              <a:rPr lang="en-US" sz="1700" dirty="0" err="1">
                <a:latin typeface="+mn-lt"/>
              </a:rPr>
              <a:t>superbend</a:t>
            </a:r>
            <a:r>
              <a:rPr lang="en-US" sz="1700" dirty="0">
                <a:latin typeface="+mn-lt"/>
              </a:rPr>
              <a:t> arc magnet is under development, aiming to support electron energy as low as 2.8 GeV</a:t>
            </a:r>
          </a:p>
        </p:txBody>
      </p:sp>
      <p:sp>
        <p:nvSpPr>
          <p:cNvPr id="13" name="TextBox 12"/>
          <p:cNvSpPr txBox="1"/>
          <p:nvPr/>
        </p:nvSpPr>
        <p:spPr>
          <a:xfrm>
            <a:off x="254332" y="3931831"/>
            <a:ext cx="2590468" cy="369332"/>
          </a:xfrm>
          <a:prstGeom prst="rect">
            <a:avLst/>
          </a:prstGeom>
          <a:solidFill>
            <a:srgbClr val="FFFF00"/>
          </a:solidFill>
        </p:spPr>
        <p:txBody>
          <a:bodyPr wrap="square" rtlCol="0">
            <a:spAutoFit/>
          </a:bodyPr>
          <a:lstStyle/>
          <a:p>
            <a:pPr algn="ctr"/>
            <a:r>
              <a:rPr lang="en-US" dirty="0">
                <a:cs typeface="Arial" panose="020B0604020202020204" pitchFamily="34" charset="0"/>
              </a:rPr>
              <a:t>EIC </a:t>
            </a:r>
            <a:r>
              <a:rPr lang="en-US" i="1" dirty="0" err="1">
                <a:cs typeface="Arial" panose="020B0604020202020204" pitchFamily="34" charset="0"/>
              </a:rPr>
              <a:t>superbend</a:t>
            </a:r>
            <a:r>
              <a:rPr lang="en-US" dirty="0">
                <a:cs typeface="Arial" panose="020B0604020202020204" pitchFamily="34" charset="0"/>
              </a:rPr>
              <a:t> arc dipole</a:t>
            </a:r>
          </a:p>
        </p:txBody>
      </p:sp>
      <p:sp>
        <p:nvSpPr>
          <p:cNvPr id="14" name="Content Placeholder 2"/>
          <p:cNvSpPr txBox="1">
            <a:spLocks/>
          </p:cNvSpPr>
          <p:nvPr/>
        </p:nvSpPr>
        <p:spPr>
          <a:xfrm>
            <a:off x="6205242" y="2293162"/>
            <a:ext cx="5734008" cy="1487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r>
              <a:rPr lang="en-US" sz="1700" dirty="0">
                <a:latin typeface="+mn-lt"/>
              </a:rPr>
              <a:t>Further lowering the electron energy, it could be challenging to maintain strong damping   </a:t>
            </a:r>
          </a:p>
          <a:p>
            <a:pPr marL="176213" indent="-176213"/>
            <a:r>
              <a:rPr lang="en-US" sz="1700" dirty="0">
                <a:latin typeface="+mn-lt"/>
              </a:rPr>
              <a:t>Using 10 GeV as a reference design point, required damping enhancement:     10</a:t>
            </a:r>
            <a:r>
              <a:rPr lang="en-US" sz="1700" baseline="30000" dirty="0">
                <a:latin typeface="+mn-lt"/>
              </a:rPr>
              <a:t>3</a:t>
            </a:r>
            <a:r>
              <a:rPr lang="en-US" sz="1700" dirty="0">
                <a:latin typeface="+mn-lt"/>
              </a:rPr>
              <a:t>/5</a:t>
            </a:r>
            <a:r>
              <a:rPr lang="en-US" sz="1700" baseline="30000" dirty="0">
                <a:latin typeface="+mn-lt"/>
              </a:rPr>
              <a:t>3</a:t>
            </a:r>
            <a:r>
              <a:rPr lang="en-US" sz="1700" dirty="0">
                <a:latin typeface="+mn-lt"/>
              </a:rPr>
              <a:t>=8    10</a:t>
            </a:r>
            <a:r>
              <a:rPr lang="en-US" sz="1700" baseline="30000" dirty="0">
                <a:latin typeface="+mn-lt"/>
              </a:rPr>
              <a:t>3</a:t>
            </a:r>
            <a:r>
              <a:rPr lang="en-US" sz="1700" dirty="0">
                <a:latin typeface="+mn-lt"/>
              </a:rPr>
              <a:t>/4</a:t>
            </a:r>
            <a:r>
              <a:rPr lang="en-US" sz="1700" baseline="30000" dirty="0">
                <a:latin typeface="+mn-lt"/>
              </a:rPr>
              <a:t>3</a:t>
            </a:r>
            <a:r>
              <a:rPr lang="en-US" sz="1700" dirty="0">
                <a:latin typeface="+mn-lt"/>
              </a:rPr>
              <a:t>=15.6   10</a:t>
            </a:r>
            <a:r>
              <a:rPr lang="en-US" sz="1700" baseline="30000" dirty="0">
                <a:latin typeface="+mn-lt"/>
              </a:rPr>
              <a:t>3</a:t>
            </a:r>
            <a:r>
              <a:rPr lang="en-US" sz="1700" dirty="0">
                <a:latin typeface="+mn-lt"/>
              </a:rPr>
              <a:t>/3</a:t>
            </a:r>
            <a:r>
              <a:rPr lang="en-US" sz="1700" baseline="30000" dirty="0">
                <a:latin typeface="+mn-lt"/>
              </a:rPr>
              <a:t>3</a:t>
            </a:r>
            <a:r>
              <a:rPr lang="en-US" sz="1700" dirty="0">
                <a:latin typeface="+mn-lt"/>
              </a:rPr>
              <a:t>=36.9    10</a:t>
            </a:r>
            <a:r>
              <a:rPr lang="en-US" sz="1700" baseline="30000" dirty="0">
                <a:latin typeface="+mn-lt"/>
              </a:rPr>
              <a:t>3</a:t>
            </a:r>
            <a:r>
              <a:rPr lang="en-US" sz="1700" dirty="0">
                <a:latin typeface="+mn-lt"/>
              </a:rPr>
              <a:t>/2.8</a:t>
            </a:r>
            <a:r>
              <a:rPr lang="en-US" sz="1700" baseline="30000" dirty="0">
                <a:latin typeface="+mn-lt"/>
              </a:rPr>
              <a:t>3</a:t>
            </a:r>
            <a:r>
              <a:rPr lang="en-US" sz="1700" dirty="0">
                <a:latin typeface="+mn-lt"/>
              </a:rPr>
              <a:t>=55.6 </a:t>
            </a:r>
          </a:p>
        </p:txBody>
      </p:sp>
      <p:sp>
        <p:nvSpPr>
          <p:cNvPr id="5" name="Footer Placeholder 4"/>
          <p:cNvSpPr>
            <a:spLocks noGrp="1"/>
          </p:cNvSpPr>
          <p:nvPr>
            <p:ph type="ftr" sz="quarter" idx="11"/>
          </p:nvPr>
        </p:nvSpPr>
        <p:spPr/>
        <p:txBody>
          <a:bodyPr/>
          <a:lstStyle/>
          <a:p>
            <a:r>
              <a:rPr lang="en-US"/>
              <a:t>JLab EIC Meeting</a:t>
            </a:r>
            <a:endParaRPr lang="en-US" dirty="0"/>
          </a:p>
        </p:txBody>
      </p:sp>
      <p:sp>
        <p:nvSpPr>
          <p:cNvPr id="16" name="Date Placeholder 15"/>
          <p:cNvSpPr>
            <a:spLocks noGrp="1"/>
          </p:cNvSpPr>
          <p:nvPr>
            <p:ph type="dt" sz="half" idx="2"/>
          </p:nvPr>
        </p:nvSpPr>
        <p:spPr/>
        <p:txBody>
          <a:bodyPr/>
          <a:lstStyle/>
          <a:p>
            <a:r>
              <a:rPr lang="en-US"/>
              <a:t>June 19, 2020</a:t>
            </a:r>
            <a:endParaRPr lang="en-US" dirty="0"/>
          </a:p>
        </p:txBody>
      </p:sp>
      <p:pic>
        <p:nvPicPr>
          <p:cNvPr id="12" name="Picture 11"/>
          <p:cNvPicPr>
            <a:picLocks noChangeAspect="1"/>
          </p:cNvPicPr>
          <p:nvPr/>
        </p:nvPicPr>
        <p:blipFill rotWithShape="1">
          <a:blip r:embed="rId4"/>
          <a:srcRect l="3521" t="4352" r="2018" b="5383"/>
          <a:stretch/>
        </p:blipFill>
        <p:spPr>
          <a:xfrm>
            <a:off x="4143745" y="4408885"/>
            <a:ext cx="3749040" cy="2344125"/>
          </a:xfrm>
          <a:prstGeom prst="rect">
            <a:avLst/>
          </a:prstGeom>
        </p:spPr>
      </p:pic>
    </p:spTree>
    <p:extLst>
      <p:ext uri="{BB962C8B-B14F-4D97-AF65-F5344CB8AC3E}">
        <p14:creationId xmlns:p14="http://schemas.microsoft.com/office/powerpoint/2010/main" val="4275316033"/>
      </p:ext>
    </p:extLst>
  </p:cSld>
  <p:clrMapOvr>
    <a:masterClrMapping/>
  </p:clrMapOvr>
</p:sld>
</file>

<file path=ppt/theme/theme1.xml><?xml version="1.0" encoding="utf-8"?>
<a:theme xmlns:a="http://schemas.openxmlformats.org/drawingml/2006/main" name="Theme1">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B5FDA33-0725-481D-A9BF-32E6FB1CA958}" vid="{825910BA-ECA8-437E-BE28-9A14A0368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 Widescreen Template</Template>
  <TotalTime>22436</TotalTime>
  <Words>1012</Words>
  <Application>Microsoft Macintosh PowerPoint</Application>
  <PresentationFormat>Widescreen</PresentationFormat>
  <Paragraphs>199</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PingFangSC-Regular</vt:lpstr>
      <vt:lpstr>.PingFangSC-Regular</vt:lpstr>
      <vt:lpstr>Arial</vt:lpstr>
      <vt:lpstr>Calibri</vt:lpstr>
      <vt:lpstr>Cambria Math</vt:lpstr>
      <vt:lpstr>Times New Roman</vt:lpstr>
      <vt:lpstr>Wingdings</vt:lpstr>
      <vt:lpstr>Theme1</vt:lpstr>
      <vt:lpstr>Polarized Deuteron Magic Energies at the EIC</vt:lpstr>
      <vt:lpstr>EIC Ion Energy Range</vt:lpstr>
      <vt:lpstr>EIC Ion Energy Range Continued</vt:lpstr>
      <vt:lpstr>Deuteron Magic Energies</vt:lpstr>
      <vt:lpstr>Deuteron Magic Energies Continues</vt:lpstr>
      <vt:lpstr>Lowering Proton Energy: Beam Synchronization</vt:lpstr>
      <vt:lpstr>Backup</vt:lpstr>
      <vt:lpstr>Lowering Electron Energy: Maintaining Strong SR Damping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Erin Clifton</dc:creator>
  <cp:lastModifiedBy>Douglas Higinbotham</cp:lastModifiedBy>
  <cp:revision>412</cp:revision>
  <dcterms:created xsi:type="dcterms:W3CDTF">2018-09-06T13:32:58Z</dcterms:created>
  <dcterms:modified xsi:type="dcterms:W3CDTF">2020-06-19T11:46:22Z</dcterms:modified>
</cp:coreProperties>
</file>