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6" r:id="rId2"/>
    <p:sldId id="274" r:id="rId3"/>
    <p:sldId id="258" r:id="rId4"/>
    <p:sldId id="272" r:id="rId5"/>
    <p:sldId id="271" r:id="rId6"/>
    <p:sldId id="273" r:id="rId7"/>
    <p:sldId id="268" r:id="rId8"/>
    <p:sldId id="277" r:id="rId9"/>
    <p:sldId id="270" r:id="rId10"/>
    <p:sldId id="278" r:id="rId11"/>
    <p:sldId id="269" r:id="rId12"/>
    <p:sldId id="281" r:id="rId13"/>
    <p:sldId id="283" r:id="rId14"/>
    <p:sldId id="282" r:id="rId15"/>
    <p:sldId id="279" r:id="rId16"/>
    <p:sldId id="260" r:id="rId17"/>
    <p:sldId id="284" r:id="rId18"/>
    <p:sldId id="288" r:id="rId19"/>
    <p:sldId id="287" r:id="rId20"/>
    <p:sldId id="285" r:id="rId21"/>
    <p:sldId id="290" r:id="rId22"/>
    <p:sldId id="293" r:id="rId23"/>
    <p:sldId id="298" r:id="rId24"/>
    <p:sldId id="295" r:id="rId25"/>
    <p:sldId id="297" r:id="rId26"/>
    <p:sldId id="292" r:id="rId27"/>
    <p:sldId id="299" r:id="rId28"/>
    <p:sldId id="302" r:id="rId29"/>
    <p:sldId id="301" r:id="rId30"/>
    <p:sldId id="300" r:id="rId31"/>
    <p:sldId id="303" r:id="rId32"/>
    <p:sldId id="305" r:id="rId33"/>
    <p:sldId id="306" r:id="rId34"/>
    <p:sldId id="307" r:id="rId35"/>
    <p:sldId id="309" r:id="rId36"/>
    <p:sldId id="310" r:id="rId37"/>
    <p:sldId id="304" r:id="rId38"/>
    <p:sldId id="308" r:id="rId39"/>
    <p:sldId id="291" r:id="rId40"/>
    <p:sldId id="266" r:id="rId41"/>
    <p:sldId id="267" r:id="rId42"/>
    <p:sldId id="257" r:id="rId43"/>
    <p:sldId id="264" r:id="rId44"/>
    <p:sldId id="262" r:id="rId45"/>
    <p:sldId id="263" r:id="rId46"/>
    <p:sldId id="28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Mack" initials="DM" lastIdx="1" clrIdx="0">
    <p:extLst>
      <p:ext uri="{19B8F6BF-5375-455C-9EA6-DF929625EA0E}">
        <p15:presenceInfo xmlns:p15="http://schemas.microsoft.com/office/powerpoint/2012/main" userId="9d3ac1aef494302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94660"/>
  </p:normalViewPr>
  <p:slideViewPr>
    <p:cSldViewPr snapToGrid="0">
      <p:cViewPr varScale="1">
        <p:scale>
          <a:sx n="93" d="100"/>
          <a:sy n="93" d="100"/>
        </p:scale>
        <p:origin x="33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25D0C1-C116-48D9-A28F-30E327954A24}" type="datetimeFigureOut">
              <a:rPr lang="en-US" smtClean="0"/>
              <a:t>7/14/2023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FC0B7-B5B9-4EF9-B8F1-5777D0DC71F4}" type="slidenum">
              <a:rPr lang="en-US" smtClean="0"/>
              <a:t>‹#›</a:t>
            </a:fld>
            <a:endParaRPr lang="en-US"/>
          </a:p>
        </p:txBody>
      </p:sp>
    </p:spTree>
    <p:extLst>
      <p:ext uri="{BB962C8B-B14F-4D97-AF65-F5344CB8AC3E}">
        <p14:creationId xmlns:p14="http://schemas.microsoft.com/office/powerpoint/2010/main" val="39236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962123-0D5E-478C-9A57-3F8FA3E2C193}" type="slidenum">
              <a:rPr lang="en-US" smtClean="0"/>
              <a:pPr/>
              <a:t>43</a:t>
            </a:fld>
            <a:endParaRPr lang="en-US"/>
          </a:p>
        </p:txBody>
      </p:sp>
    </p:spTree>
    <p:extLst>
      <p:ext uri="{BB962C8B-B14F-4D97-AF65-F5344CB8AC3E}">
        <p14:creationId xmlns:p14="http://schemas.microsoft.com/office/powerpoint/2010/main" val="194598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962123-0D5E-478C-9A57-3F8FA3E2C193}" type="slidenum">
              <a:rPr lang="en-US" smtClean="0"/>
              <a:pPr/>
              <a:t>44</a:t>
            </a:fld>
            <a:endParaRPr lang="en-US"/>
          </a:p>
        </p:txBody>
      </p:sp>
    </p:spTree>
    <p:extLst>
      <p:ext uri="{BB962C8B-B14F-4D97-AF65-F5344CB8AC3E}">
        <p14:creationId xmlns:p14="http://schemas.microsoft.com/office/powerpoint/2010/main" val="2987326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962123-0D5E-478C-9A57-3F8FA3E2C193}" type="slidenum">
              <a:rPr lang="en-US" smtClean="0"/>
              <a:pPr/>
              <a:t>45</a:t>
            </a:fld>
            <a:endParaRPr lang="en-US"/>
          </a:p>
        </p:txBody>
      </p:sp>
    </p:spTree>
    <p:extLst>
      <p:ext uri="{BB962C8B-B14F-4D97-AF65-F5344CB8AC3E}">
        <p14:creationId xmlns:p14="http://schemas.microsoft.com/office/powerpoint/2010/main" val="4013016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6F796E-64D6-4939-9664-55B7E315841B}" type="datetime1">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548EC-C9A7-4957-9382-251E15107B07}" type="slidenum">
              <a:rPr lang="en-US" smtClean="0"/>
              <a:t>‹#›</a:t>
            </a:fld>
            <a:endParaRPr lang="en-US"/>
          </a:p>
        </p:txBody>
      </p:sp>
    </p:spTree>
    <p:extLst>
      <p:ext uri="{BB962C8B-B14F-4D97-AF65-F5344CB8AC3E}">
        <p14:creationId xmlns:p14="http://schemas.microsoft.com/office/powerpoint/2010/main" val="2671205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5C21F8-BAC1-4E1E-80AC-B37482D074E5}" type="datetime1">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548EC-C9A7-4957-9382-251E15107B07}" type="slidenum">
              <a:rPr lang="en-US" smtClean="0"/>
              <a:t>‹#›</a:t>
            </a:fld>
            <a:endParaRPr lang="en-US"/>
          </a:p>
        </p:txBody>
      </p:sp>
    </p:spTree>
    <p:extLst>
      <p:ext uri="{BB962C8B-B14F-4D97-AF65-F5344CB8AC3E}">
        <p14:creationId xmlns:p14="http://schemas.microsoft.com/office/powerpoint/2010/main" val="367097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E3DE6D-D878-48B3-8A8F-1A00D7372E92}" type="datetime1">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548EC-C9A7-4957-9382-251E15107B07}" type="slidenum">
              <a:rPr lang="en-US" smtClean="0"/>
              <a:t>‹#›</a:t>
            </a:fld>
            <a:endParaRPr lang="en-US"/>
          </a:p>
        </p:txBody>
      </p:sp>
    </p:spTree>
    <p:extLst>
      <p:ext uri="{BB962C8B-B14F-4D97-AF65-F5344CB8AC3E}">
        <p14:creationId xmlns:p14="http://schemas.microsoft.com/office/powerpoint/2010/main" val="334468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46326-40F0-4866-BEA3-9F15C99953CB}" type="datetime1">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548EC-C9A7-4957-9382-251E15107B07}" type="slidenum">
              <a:rPr lang="en-US" smtClean="0"/>
              <a:t>‹#›</a:t>
            </a:fld>
            <a:endParaRPr lang="en-US"/>
          </a:p>
        </p:txBody>
      </p:sp>
    </p:spTree>
    <p:extLst>
      <p:ext uri="{BB962C8B-B14F-4D97-AF65-F5344CB8AC3E}">
        <p14:creationId xmlns:p14="http://schemas.microsoft.com/office/powerpoint/2010/main" val="1091855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DDA821-AE72-4E2A-8508-FAE03F64E459}" type="datetime1">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548EC-C9A7-4957-9382-251E15107B07}" type="slidenum">
              <a:rPr lang="en-US" smtClean="0"/>
              <a:t>‹#›</a:t>
            </a:fld>
            <a:endParaRPr lang="en-US"/>
          </a:p>
        </p:txBody>
      </p:sp>
    </p:spTree>
    <p:extLst>
      <p:ext uri="{BB962C8B-B14F-4D97-AF65-F5344CB8AC3E}">
        <p14:creationId xmlns:p14="http://schemas.microsoft.com/office/powerpoint/2010/main" val="292654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AC0DDC-D6B8-4083-B5F2-6345FF2EE8D7}" type="datetime1">
              <a:rPr lang="en-US" smtClean="0"/>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548EC-C9A7-4957-9382-251E15107B07}" type="slidenum">
              <a:rPr lang="en-US" smtClean="0"/>
              <a:t>‹#›</a:t>
            </a:fld>
            <a:endParaRPr lang="en-US"/>
          </a:p>
        </p:txBody>
      </p:sp>
    </p:spTree>
    <p:extLst>
      <p:ext uri="{BB962C8B-B14F-4D97-AF65-F5344CB8AC3E}">
        <p14:creationId xmlns:p14="http://schemas.microsoft.com/office/powerpoint/2010/main" val="1115290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F892E2-3AEF-4F19-8D7D-6017F3EC5010}" type="datetime1">
              <a:rPr lang="en-US" smtClean="0"/>
              <a:t>7/14/2023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4548EC-C9A7-4957-9382-251E15107B07}" type="slidenum">
              <a:rPr lang="en-US" smtClean="0"/>
              <a:t>‹#›</a:t>
            </a:fld>
            <a:endParaRPr lang="en-US"/>
          </a:p>
        </p:txBody>
      </p:sp>
    </p:spTree>
    <p:extLst>
      <p:ext uri="{BB962C8B-B14F-4D97-AF65-F5344CB8AC3E}">
        <p14:creationId xmlns:p14="http://schemas.microsoft.com/office/powerpoint/2010/main" val="3471914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EA65BC-AFFD-4844-A28F-96560F71145E}" type="datetime1">
              <a:rPr lang="en-US" smtClean="0"/>
              <a:t>7/14/2023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4548EC-C9A7-4957-9382-251E15107B07}" type="slidenum">
              <a:rPr lang="en-US" smtClean="0"/>
              <a:t>‹#›</a:t>
            </a:fld>
            <a:endParaRPr lang="en-US"/>
          </a:p>
        </p:txBody>
      </p:sp>
    </p:spTree>
    <p:extLst>
      <p:ext uri="{BB962C8B-B14F-4D97-AF65-F5344CB8AC3E}">
        <p14:creationId xmlns:p14="http://schemas.microsoft.com/office/powerpoint/2010/main" val="230168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9911B-471E-4B00-A3A1-F59D186B411D}" type="datetime1">
              <a:rPr lang="en-US" smtClean="0"/>
              <a:t>7/14/2023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4548EC-C9A7-4957-9382-251E15107B07}" type="slidenum">
              <a:rPr lang="en-US" smtClean="0"/>
              <a:t>‹#›</a:t>
            </a:fld>
            <a:endParaRPr lang="en-US"/>
          </a:p>
        </p:txBody>
      </p:sp>
    </p:spTree>
    <p:extLst>
      <p:ext uri="{BB962C8B-B14F-4D97-AF65-F5344CB8AC3E}">
        <p14:creationId xmlns:p14="http://schemas.microsoft.com/office/powerpoint/2010/main" val="1899262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410F1-A804-4EA4-8CDF-540254AC86BB}" type="datetime1">
              <a:rPr lang="en-US" smtClean="0"/>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548EC-C9A7-4957-9382-251E15107B07}" type="slidenum">
              <a:rPr lang="en-US" smtClean="0"/>
              <a:t>‹#›</a:t>
            </a:fld>
            <a:endParaRPr lang="en-US"/>
          </a:p>
        </p:txBody>
      </p:sp>
    </p:spTree>
    <p:extLst>
      <p:ext uri="{BB962C8B-B14F-4D97-AF65-F5344CB8AC3E}">
        <p14:creationId xmlns:p14="http://schemas.microsoft.com/office/powerpoint/2010/main" val="3985435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CD5950-019A-4FD2-B6A3-A53116B9F6FB}" type="datetime1">
              <a:rPr lang="en-US" smtClean="0"/>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548EC-C9A7-4957-9382-251E15107B07}" type="slidenum">
              <a:rPr lang="en-US" smtClean="0"/>
              <a:t>‹#›</a:t>
            </a:fld>
            <a:endParaRPr lang="en-US"/>
          </a:p>
        </p:txBody>
      </p:sp>
    </p:spTree>
    <p:extLst>
      <p:ext uri="{BB962C8B-B14F-4D97-AF65-F5344CB8AC3E}">
        <p14:creationId xmlns:p14="http://schemas.microsoft.com/office/powerpoint/2010/main" val="197514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69913-5269-4B2F-B525-F0943299792C}" type="datetime1">
              <a:rPr lang="en-US" smtClean="0"/>
              <a:t>7/14/2023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548EC-C9A7-4957-9382-251E15107B07}" type="slidenum">
              <a:rPr lang="en-US" smtClean="0"/>
              <a:t>‹#›</a:t>
            </a:fld>
            <a:endParaRPr lang="en-US"/>
          </a:p>
        </p:txBody>
      </p:sp>
    </p:spTree>
    <p:extLst>
      <p:ext uri="{BB962C8B-B14F-4D97-AF65-F5344CB8AC3E}">
        <p14:creationId xmlns:p14="http://schemas.microsoft.com/office/powerpoint/2010/main" val="341092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ieeexplore.ieee.org/document/753410" TargetMode="Externa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2758440" y="630936"/>
            <a:ext cx="6858000" cy="5449824"/>
          </a:xfrm>
          <a:prstGeom prst="rect">
            <a:avLst/>
          </a:prstGeom>
          <a:noFill/>
          <a:ln w="9525">
            <a:noFill/>
            <a:miter lim="800000"/>
            <a:headEnd/>
            <a:tailEnd/>
          </a:ln>
        </p:spPr>
      </p:pic>
      <p:sp>
        <p:nvSpPr>
          <p:cNvPr id="2" name="Title 1"/>
          <p:cNvSpPr>
            <a:spLocks noGrp="1"/>
          </p:cNvSpPr>
          <p:nvPr>
            <p:ph type="ctrTitle"/>
          </p:nvPr>
        </p:nvSpPr>
        <p:spPr>
          <a:xfrm>
            <a:off x="356616" y="228599"/>
            <a:ext cx="11521440" cy="566929"/>
          </a:xfrm>
        </p:spPr>
        <p:txBody>
          <a:bodyPr>
            <a:noAutofit/>
          </a:bodyPr>
          <a:lstStyle/>
          <a:p>
            <a:r>
              <a:rPr lang="en-US" sz="3600" dirty="0">
                <a:solidFill>
                  <a:srgbClr val="FF0000"/>
                </a:solidFill>
              </a:rPr>
              <a:t>Charge Monitoring for the Tensor Polarized Target Program</a:t>
            </a:r>
          </a:p>
        </p:txBody>
      </p:sp>
      <p:sp>
        <p:nvSpPr>
          <p:cNvPr id="6" name="TextBox 5"/>
          <p:cNvSpPr txBox="1"/>
          <p:nvPr/>
        </p:nvSpPr>
        <p:spPr>
          <a:xfrm>
            <a:off x="5392054" y="5903893"/>
            <a:ext cx="2361736" cy="954107"/>
          </a:xfrm>
          <a:prstGeom prst="rect">
            <a:avLst/>
          </a:prstGeom>
          <a:solidFill>
            <a:srgbClr val="FFFF00"/>
          </a:solidFill>
        </p:spPr>
        <p:txBody>
          <a:bodyPr wrap="none" rtlCol="0">
            <a:spAutoFit/>
          </a:bodyPr>
          <a:lstStyle/>
          <a:p>
            <a:pPr algn="ctr"/>
            <a:r>
              <a:rPr lang="en-US" sz="1400" dirty="0"/>
              <a:t>D. Mack (TJNAF)</a:t>
            </a:r>
          </a:p>
          <a:p>
            <a:pPr algn="ctr"/>
            <a:r>
              <a:rPr lang="en-US" sz="1400" dirty="0"/>
              <a:t>ECT* Tensor Spin Observables</a:t>
            </a:r>
          </a:p>
          <a:p>
            <a:pPr algn="ctr"/>
            <a:r>
              <a:rPr lang="en-US" sz="1400" dirty="0"/>
              <a:t>Trento, Italy</a:t>
            </a:r>
          </a:p>
          <a:p>
            <a:pPr algn="ctr"/>
            <a:r>
              <a:rPr lang="en-US" sz="1400" dirty="0"/>
              <a:t>July 12, 2023</a:t>
            </a:r>
          </a:p>
        </p:txBody>
      </p:sp>
    </p:spTree>
    <p:extLst>
      <p:ext uri="{BB962C8B-B14F-4D97-AF65-F5344CB8AC3E}">
        <p14:creationId xmlns:p14="http://schemas.microsoft.com/office/powerpoint/2010/main" val="3186193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1973"/>
            <a:ext cx="10515600" cy="841883"/>
          </a:xfrm>
        </p:spPr>
        <p:txBody>
          <a:bodyPr>
            <a:noAutofit/>
          </a:bodyPr>
          <a:lstStyle/>
          <a:p>
            <a:pPr algn="ctr"/>
            <a:r>
              <a:rPr lang="en-US" sz="3600" dirty="0">
                <a:solidFill>
                  <a:srgbClr val="FF0000"/>
                </a:solidFill>
              </a:rPr>
              <a:t>The answer to the question:</a:t>
            </a:r>
            <a:br>
              <a:rPr lang="en-US" sz="3600" dirty="0">
                <a:solidFill>
                  <a:srgbClr val="FF0000"/>
                </a:solidFill>
              </a:rPr>
            </a:br>
            <a:r>
              <a:rPr lang="en-US" sz="3600" dirty="0">
                <a:solidFill>
                  <a:srgbClr val="FF0000"/>
                </a:solidFill>
              </a:rPr>
              <a:t>What is my error budget for charge monitoring?</a:t>
            </a:r>
          </a:p>
        </p:txBody>
      </p:sp>
      <p:sp>
        <p:nvSpPr>
          <p:cNvPr id="3" name="Slide Number Placeholder 2"/>
          <p:cNvSpPr>
            <a:spLocks noGrp="1"/>
          </p:cNvSpPr>
          <p:nvPr>
            <p:ph type="sldNum" sz="quarter" idx="12"/>
          </p:nvPr>
        </p:nvSpPr>
        <p:spPr/>
        <p:txBody>
          <a:bodyPr/>
          <a:lstStyle/>
          <a:p>
            <a:fld id="{D24548EC-C9A7-4957-9382-251E15107B07}" type="slidenum">
              <a:rPr lang="en-US" smtClean="0"/>
              <a:t>10</a:t>
            </a:fld>
            <a:endParaRPr lang="en-US"/>
          </a:p>
        </p:txBody>
      </p:sp>
      <p:sp>
        <p:nvSpPr>
          <p:cNvPr id="6" name="TextBox 5"/>
          <p:cNvSpPr txBox="1"/>
          <p:nvPr/>
        </p:nvSpPr>
        <p:spPr>
          <a:xfrm>
            <a:off x="2395728" y="1775333"/>
            <a:ext cx="7671816" cy="3354765"/>
          </a:xfrm>
          <a:prstGeom prst="rect">
            <a:avLst/>
          </a:prstGeom>
          <a:noFill/>
        </p:spPr>
        <p:txBody>
          <a:bodyPr wrap="square" rtlCol="0">
            <a:spAutoFit/>
          </a:bodyPr>
          <a:lstStyle/>
          <a:p>
            <a:r>
              <a:rPr lang="en-US" sz="1600" dirty="0">
                <a:solidFill>
                  <a:srgbClr val="FF0000"/>
                </a:solidFill>
              </a:rPr>
              <a:t>Hand-</a:t>
            </a:r>
            <a:r>
              <a:rPr lang="en-US" sz="1600" dirty="0" err="1">
                <a:solidFill>
                  <a:srgbClr val="FF0000"/>
                </a:solidFill>
              </a:rPr>
              <a:t>wavingly</a:t>
            </a:r>
            <a:r>
              <a:rPr lang="en-US" sz="1600" dirty="0">
                <a:solidFill>
                  <a:srgbClr val="FF0000"/>
                </a:solidFill>
              </a:rPr>
              <a:t>, we need to do O(1)e-4 in the charge monitoring for each pair.</a:t>
            </a:r>
          </a:p>
          <a:p>
            <a:endParaRPr lang="en-US" sz="1600" dirty="0">
              <a:solidFill>
                <a:srgbClr val="FF0000"/>
              </a:solidFill>
            </a:endParaRPr>
          </a:p>
          <a:p>
            <a:pPr algn="ctr"/>
            <a:r>
              <a:rPr lang="en-US" sz="1600" dirty="0">
                <a:solidFill>
                  <a:srgbClr val="FF0000"/>
                </a:solidFill>
              </a:rPr>
              <a:t>(ditto for other non-statistical random errors)</a:t>
            </a:r>
          </a:p>
          <a:p>
            <a:endParaRPr lang="en-US" sz="1600" dirty="0"/>
          </a:p>
          <a:p>
            <a:r>
              <a:rPr lang="en-US" sz="1600" dirty="0"/>
              <a:t>This specification is driven by the lowest  </a:t>
            </a:r>
            <a:r>
              <a:rPr lang="en-US" sz="1600" dirty="0" err="1"/>
              <a:t>x_bj</a:t>
            </a:r>
            <a:r>
              <a:rPr lang="en-US" sz="1600" dirty="0"/>
              <a:t> point.</a:t>
            </a:r>
          </a:p>
          <a:p>
            <a:endParaRPr lang="en-US" sz="1600" dirty="0"/>
          </a:p>
          <a:p>
            <a:r>
              <a:rPr lang="en-US" sz="1600" dirty="0"/>
              <a:t>Faster target cycling than 1 beam day will make my job easier. But 1 clock hour cycles would hurt the statistical error bar. </a:t>
            </a:r>
          </a:p>
          <a:p>
            <a:endParaRPr lang="en-US" sz="1600" dirty="0"/>
          </a:p>
          <a:p>
            <a:r>
              <a:rPr lang="en-US" sz="1600" dirty="0"/>
              <a:t>Perhaps 2-4 cycles per shift will be a reasonable compromise?</a:t>
            </a:r>
          </a:p>
          <a:p>
            <a:endParaRPr lang="en-US" dirty="0"/>
          </a:p>
          <a:p>
            <a:endParaRPr lang="en-US" dirty="0"/>
          </a:p>
          <a:p>
            <a:endParaRPr lang="en-US" sz="1600" dirty="0"/>
          </a:p>
        </p:txBody>
      </p:sp>
    </p:spTree>
    <p:extLst>
      <p:ext uri="{BB962C8B-B14F-4D97-AF65-F5344CB8AC3E}">
        <p14:creationId xmlns:p14="http://schemas.microsoft.com/office/powerpoint/2010/main" val="3873825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33605"/>
            <a:ext cx="10515600" cy="1325563"/>
          </a:xfrm>
        </p:spPr>
        <p:txBody>
          <a:bodyPr>
            <a:normAutofit/>
          </a:bodyPr>
          <a:lstStyle/>
          <a:p>
            <a:pPr algn="ctr"/>
            <a:r>
              <a:rPr lang="en-US" sz="3600" dirty="0">
                <a:solidFill>
                  <a:srgbClr val="FF0000"/>
                </a:solidFill>
              </a:rPr>
              <a:t>Overview of BCMs and Their Stability</a:t>
            </a:r>
          </a:p>
        </p:txBody>
      </p:sp>
      <p:sp>
        <p:nvSpPr>
          <p:cNvPr id="3" name="Slide Number Placeholder 2"/>
          <p:cNvSpPr>
            <a:spLocks noGrp="1"/>
          </p:cNvSpPr>
          <p:nvPr>
            <p:ph type="sldNum" sz="quarter" idx="12"/>
          </p:nvPr>
        </p:nvSpPr>
        <p:spPr/>
        <p:txBody>
          <a:bodyPr/>
          <a:lstStyle/>
          <a:p>
            <a:fld id="{D24548EC-C9A7-4957-9382-251E15107B07}" type="slidenum">
              <a:rPr lang="en-US" smtClean="0"/>
              <a:t>11</a:t>
            </a:fld>
            <a:endParaRPr lang="en-US"/>
          </a:p>
        </p:txBody>
      </p:sp>
    </p:spTree>
    <p:extLst>
      <p:ext uri="{BB962C8B-B14F-4D97-AF65-F5344CB8AC3E}">
        <p14:creationId xmlns:p14="http://schemas.microsoft.com/office/powerpoint/2010/main" val="810728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075"/>
            <a:ext cx="10515600" cy="623507"/>
          </a:xfrm>
        </p:spPr>
        <p:txBody>
          <a:bodyPr>
            <a:normAutofit/>
          </a:bodyPr>
          <a:lstStyle/>
          <a:p>
            <a:pPr algn="ctr"/>
            <a:r>
              <a:rPr lang="en-US" sz="3600" dirty="0">
                <a:solidFill>
                  <a:srgbClr val="FF0000"/>
                </a:solidFill>
              </a:rPr>
              <a:t>Beam Cavity Monitors (BCMs)</a:t>
            </a:r>
          </a:p>
        </p:txBody>
      </p:sp>
      <p:sp>
        <p:nvSpPr>
          <p:cNvPr id="3" name="Slide Number Placeholder 2"/>
          <p:cNvSpPr>
            <a:spLocks noGrp="1"/>
          </p:cNvSpPr>
          <p:nvPr>
            <p:ph type="sldNum" sz="quarter" idx="12"/>
          </p:nvPr>
        </p:nvSpPr>
        <p:spPr/>
        <p:txBody>
          <a:bodyPr/>
          <a:lstStyle/>
          <a:p>
            <a:fld id="{D24548EC-C9A7-4957-9382-251E15107B07}" type="slidenum">
              <a:rPr lang="en-US" smtClean="0"/>
              <a:t>12</a:t>
            </a:fld>
            <a:endParaRPr lang="en-US" dirty="0"/>
          </a:p>
        </p:txBody>
      </p:sp>
      <p:sp>
        <p:nvSpPr>
          <p:cNvPr id="4" name="TextBox 3"/>
          <p:cNvSpPr txBox="1"/>
          <p:nvPr/>
        </p:nvSpPr>
        <p:spPr>
          <a:xfrm>
            <a:off x="306965" y="672582"/>
            <a:ext cx="11702563" cy="3539430"/>
          </a:xfrm>
          <a:prstGeom prst="rect">
            <a:avLst/>
          </a:prstGeom>
          <a:noFill/>
        </p:spPr>
        <p:txBody>
          <a:bodyPr wrap="none" rtlCol="0">
            <a:spAutoFit/>
          </a:bodyPr>
          <a:lstStyle/>
          <a:p>
            <a:r>
              <a:rPr lang="en-US" sz="1600" dirty="0" err="1"/>
              <a:t>Jlab</a:t>
            </a:r>
            <a:r>
              <a:rPr lang="en-US" sz="1600" dirty="0"/>
              <a:t> BCMs are resonant pillbox cavities operating in TM</a:t>
            </a:r>
            <a:r>
              <a:rPr lang="en-US" sz="1600" baseline="-25000" dirty="0"/>
              <a:t>010</a:t>
            </a:r>
            <a:r>
              <a:rPr lang="en-US" sz="1600" dirty="0"/>
              <a:t> mode at 1.497 GHz.  (the 3</a:t>
            </a:r>
            <a:r>
              <a:rPr lang="en-US" sz="1600" baseline="30000" dirty="0"/>
              <a:t>rd</a:t>
            </a:r>
            <a:r>
              <a:rPr lang="en-US" sz="1600" dirty="0"/>
              <a:t> harmonic of the 499 MHz bunch frequency)</a:t>
            </a:r>
          </a:p>
          <a:p>
            <a:endParaRPr lang="en-US" sz="1600" dirty="0"/>
          </a:p>
          <a:p>
            <a:r>
              <a:rPr lang="en-US" sz="1600" dirty="0"/>
              <a:t>They are completely passive: when beam passes through them, it excites a mode with just the right phase of longitudinal electric field </a:t>
            </a:r>
          </a:p>
          <a:p>
            <a:r>
              <a:rPr lang="en-US" sz="1600" dirty="0"/>
              <a:t>to extract power from the beam.</a:t>
            </a:r>
          </a:p>
          <a:p>
            <a:endParaRPr lang="en-US" sz="1600" dirty="0"/>
          </a:p>
          <a:p>
            <a:r>
              <a:rPr lang="en-US" sz="1600" dirty="0"/>
              <a:t>These BCMs act like O(100) </a:t>
            </a:r>
            <a:r>
              <a:rPr lang="en-US" sz="1600" dirty="0" err="1"/>
              <a:t>kOhm</a:t>
            </a:r>
            <a:r>
              <a:rPr lang="en-US" sz="1600" dirty="0"/>
              <a:t> resistors, so linear processing of the RF to a voltage will be linearly proportional to the beam current.</a:t>
            </a:r>
          </a:p>
          <a:p>
            <a:endParaRPr lang="en-US" sz="1600" dirty="0"/>
          </a:p>
          <a:p>
            <a:r>
              <a:rPr lang="en-US" sz="1600" dirty="0"/>
              <a:t>An RF engineer would spec this as 1 </a:t>
            </a:r>
            <a:r>
              <a:rPr lang="en-US" sz="1600" dirty="0" err="1"/>
              <a:t>muA</a:t>
            </a:r>
            <a:r>
              <a:rPr lang="en-US" sz="1600" dirty="0"/>
              <a:t> </a:t>
            </a:r>
            <a:r>
              <a:rPr lang="en-US" sz="1600" dirty="0">
                <a:sym typeface="Wingdings" panose="05000000000000000000" pitchFamily="2" charset="2"/>
              </a:rPr>
              <a:t> -40 </a:t>
            </a:r>
            <a:r>
              <a:rPr lang="en-US" sz="1600" dirty="0" err="1">
                <a:sym typeface="Wingdings" panose="05000000000000000000" pitchFamily="2" charset="2"/>
              </a:rPr>
              <a:t>dBm</a:t>
            </a:r>
            <a:r>
              <a:rPr lang="en-US" sz="1600" dirty="0">
                <a:sym typeface="Wingdings" panose="05000000000000000000" pitchFamily="2" charset="2"/>
              </a:rPr>
              <a:t> (or 0.1 </a:t>
            </a:r>
            <a:r>
              <a:rPr lang="en-US" sz="1600" dirty="0" err="1">
                <a:sym typeface="Wingdings" panose="05000000000000000000" pitchFamily="2" charset="2"/>
              </a:rPr>
              <a:t>microWatts</a:t>
            </a:r>
            <a:r>
              <a:rPr lang="en-US" sz="1600" dirty="0">
                <a:sym typeface="Wingdings" panose="05000000000000000000" pitchFamily="2" charset="2"/>
              </a:rPr>
              <a:t>). Even at 100 </a:t>
            </a:r>
            <a:r>
              <a:rPr lang="en-US" sz="1600" dirty="0" err="1">
                <a:sym typeface="Wingdings" panose="05000000000000000000" pitchFamily="2" charset="2"/>
              </a:rPr>
              <a:t>muA</a:t>
            </a:r>
            <a:r>
              <a:rPr lang="en-US" sz="1600" dirty="0">
                <a:sym typeface="Wingdings" panose="05000000000000000000" pitchFamily="2" charset="2"/>
              </a:rPr>
              <a:t>  the extracted power is only I</a:t>
            </a:r>
            <a:r>
              <a:rPr lang="en-US" sz="1600" baseline="30000" dirty="0">
                <a:sym typeface="Wingdings" panose="05000000000000000000" pitchFamily="2" charset="2"/>
              </a:rPr>
              <a:t>2</a:t>
            </a:r>
            <a:r>
              <a:rPr lang="en-US" sz="1600" dirty="0">
                <a:sym typeface="Wingdings" panose="05000000000000000000" pitchFamily="2" charset="2"/>
              </a:rPr>
              <a:t>*R = 1 </a:t>
            </a:r>
            <a:r>
              <a:rPr lang="en-US" sz="1600" dirty="0" err="1">
                <a:sym typeface="Wingdings" panose="05000000000000000000" pitchFamily="2" charset="2"/>
              </a:rPr>
              <a:t>mWatt</a:t>
            </a:r>
            <a:r>
              <a:rPr lang="en-US" sz="1600" dirty="0">
                <a:sym typeface="Wingdings" panose="05000000000000000000" pitchFamily="2" charset="2"/>
              </a:rPr>
              <a:t>, so </a:t>
            </a:r>
          </a:p>
          <a:p>
            <a:r>
              <a:rPr lang="en-US" sz="1600" dirty="0">
                <a:sym typeface="Wingdings" panose="05000000000000000000" pitchFamily="2" charset="2"/>
              </a:rPr>
              <a:t>there is no significant nonlinearity from heating.</a:t>
            </a:r>
          </a:p>
          <a:p>
            <a:r>
              <a:rPr lang="en-US" sz="1600" dirty="0">
                <a:sym typeface="Wingdings" panose="05000000000000000000" pitchFamily="2" charset="2"/>
              </a:rPr>
              <a:t> </a:t>
            </a:r>
          </a:p>
          <a:p>
            <a:endParaRPr lang="en-US" sz="1600" dirty="0"/>
          </a:p>
          <a:p>
            <a:endParaRPr lang="en-US" sz="1600" dirty="0"/>
          </a:p>
          <a:p>
            <a:r>
              <a:rPr lang="en-US" sz="1600" dirty="0"/>
              <a:t> </a:t>
            </a:r>
          </a:p>
          <a:p>
            <a:r>
              <a:rPr lang="en-US" sz="1600" dirty="0"/>
              <a:t> </a:t>
            </a:r>
          </a:p>
        </p:txBody>
      </p:sp>
      <p:sp>
        <p:nvSpPr>
          <p:cNvPr id="5" name="Oval 4"/>
          <p:cNvSpPr/>
          <p:nvPr/>
        </p:nvSpPr>
        <p:spPr>
          <a:xfrm>
            <a:off x="3221864" y="4540629"/>
            <a:ext cx="219456" cy="475488"/>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48702" y="3085657"/>
            <a:ext cx="914400" cy="1828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47406" y="4896707"/>
            <a:ext cx="338328" cy="4340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3331592" y="5372195"/>
            <a:ext cx="9144" cy="996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658498" y="6433405"/>
            <a:ext cx="1364476" cy="338554"/>
          </a:xfrm>
          <a:prstGeom prst="rect">
            <a:avLst/>
          </a:prstGeom>
          <a:noFill/>
        </p:spPr>
        <p:txBody>
          <a:bodyPr wrap="none" rtlCol="0">
            <a:spAutoFit/>
          </a:bodyPr>
          <a:lstStyle/>
          <a:p>
            <a:r>
              <a:rPr lang="en-US" sz="1600" dirty="0"/>
              <a:t>1497 MHz out</a:t>
            </a:r>
          </a:p>
        </p:txBody>
      </p:sp>
      <p:cxnSp>
        <p:nvCxnSpPr>
          <p:cNvPr id="10" name="Straight Arrow Connector 9"/>
          <p:cNvCxnSpPr/>
          <p:nvPr/>
        </p:nvCxnSpPr>
        <p:spPr>
          <a:xfrm flipV="1">
            <a:off x="1987491" y="3983601"/>
            <a:ext cx="2369971" cy="13296"/>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28911" y="3833760"/>
            <a:ext cx="655949" cy="338554"/>
          </a:xfrm>
          <a:prstGeom prst="rect">
            <a:avLst/>
          </a:prstGeom>
          <a:noFill/>
        </p:spPr>
        <p:txBody>
          <a:bodyPr wrap="none" rtlCol="0">
            <a:spAutoFit/>
          </a:bodyPr>
          <a:lstStyle/>
          <a:p>
            <a:r>
              <a:rPr lang="en-US" sz="1600" dirty="0"/>
              <a:t>beam</a:t>
            </a:r>
          </a:p>
        </p:txBody>
      </p:sp>
      <p:sp>
        <p:nvSpPr>
          <p:cNvPr id="12" name="Oval 11"/>
          <p:cNvSpPr/>
          <p:nvPr/>
        </p:nvSpPr>
        <p:spPr>
          <a:xfrm>
            <a:off x="8673135" y="4554773"/>
            <a:ext cx="219456" cy="475488"/>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7868463" y="3077435"/>
            <a:ext cx="1828800" cy="1828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598677" y="4906235"/>
            <a:ext cx="338328" cy="4340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8782863" y="5381723"/>
            <a:ext cx="9144" cy="996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109769" y="6442933"/>
            <a:ext cx="1364476" cy="338554"/>
          </a:xfrm>
          <a:prstGeom prst="rect">
            <a:avLst/>
          </a:prstGeom>
          <a:noFill/>
        </p:spPr>
        <p:txBody>
          <a:bodyPr wrap="none" rtlCol="0">
            <a:spAutoFit/>
          </a:bodyPr>
          <a:lstStyle/>
          <a:p>
            <a:r>
              <a:rPr lang="en-US" sz="1600" dirty="0"/>
              <a:t>1497 MHz out</a:t>
            </a:r>
          </a:p>
        </p:txBody>
      </p:sp>
      <p:sp>
        <p:nvSpPr>
          <p:cNvPr id="17" name="TextBox 16"/>
          <p:cNvSpPr txBox="1"/>
          <p:nvPr/>
        </p:nvSpPr>
        <p:spPr>
          <a:xfrm>
            <a:off x="8655591" y="3799332"/>
            <a:ext cx="272832" cy="338554"/>
          </a:xfrm>
          <a:prstGeom prst="rect">
            <a:avLst/>
          </a:prstGeom>
          <a:noFill/>
        </p:spPr>
        <p:txBody>
          <a:bodyPr wrap="none" rtlCol="0">
            <a:spAutoFit/>
          </a:bodyPr>
          <a:lstStyle/>
          <a:p>
            <a:r>
              <a:rPr lang="en-US" sz="1600" dirty="0"/>
              <a:t>x</a:t>
            </a:r>
          </a:p>
        </p:txBody>
      </p:sp>
    </p:spTree>
    <p:extLst>
      <p:ext uri="{BB962C8B-B14F-4D97-AF65-F5344CB8AC3E}">
        <p14:creationId xmlns:p14="http://schemas.microsoft.com/office/powerpoint/2010/main" val="1294913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075"/>
            <a:ext cx="10515600" cy="623507"/>
          </a:xfrm>
        </p:spPr>
        <p:txBody>
          <a:bodyPr>
            <a:normAutofit/>
          </a:bodyPr>
          <a:lstStyle/>
          <a:p>
            <a:pPr algn="ctr"/>
            <a:r>
              <a:rPr lang="en-US" sz="3600" dirty="0">
                <a:solidFill>
                  <a:srgbClr val="FF0000"/>
                </a:solidFill>
              </a:rPr>
              <a:t>Beam Cavity Monitors (BCMs)</a:t>
            </a:r>
          </a:p>
        </p:txBody>
      </p:sp>
      <p:sp>
        <p:nvSpPr>
          <p:cNvPr id="3" name="Slide Number Placeholder 2"/>
          <p:cNvSpPr>
            <a:spLocks noGrp="1"/>
          </p:cNvSpPr>
          <p:nvPr>
            <p:ph type="sldNum" sz="quarter" idx="12"/>
          </p:nvPr>
        </p:nvSpPr>
        <p:spPr/>
        <p:txBody>
          <a:bodyPr/>
          <a:lstStyle/>
          <a:p>
            <a:fld id="{D24548EC-C9A7-4957-9382-251E15107B07}" type="slidenum">
              <a:rPr lang="en-US" smtClean="0"/>
              <a:t>13</a:t>
            </a:fld>
            <a:endParaRPr lang="en-US" dirty="0"/>
          </a:p>
        </p:txBody>
      </p:sp>
      <p:sp>
        <p:nvSpPr>
          <p:cNvPr id="4" name="TextBox 3"/>
          <p:cNvSpPr txBox="1"/>
          <p:nvPr/>
        </p:nvSpPr>
        <p:spPr>
          <a:xfrm>
            <a:off x="306965" y="672582"/>
            <a:ext cx="11566436" cy="3539430"/>
          </a:xfrm>
          <a:prstGeom prst="rect">
            <a:avLst/>
          </a:prstGeom>
          <a:noFill/>
        </p:spPr>
        <p:txBody>
          <a:bodyPr wrap="none" rtlCol="0">
            <a:spAutoFit/>
          </a:bodyPr>
          <a:lstStyle/>
          <a:p>
            <a:r>
              <a:rPr lang="en-US" sz="1600" dirty="0" err="1"/>
              <a:t>Jlab</a:t>
            </a:r>
            <a:r>
              <a:rPr lang="en-US" sz="1600" dirty="0"/>
              <a:t> BCMs are resonant pillbox cavities operating in TM</a:t>
            </a:r>
            <a:r>
              <a:rPr lang="en-US" sz="1600" baseline="-25000" dirty="0"/>
              <a:t>010</a:t>
            </a:r>
            <a:r>
              <a:rPr lang="en-US" sz="1600" dirty="0"/>
              <a:t> mode at 1.497 GHz.  (the 3</a:t>
            </a:r>
            <a:r>
              <a:rPr lang="en-US" sz="1600" baseline="30000" dirty="0"/>
              <a:t>rd</a:t>
            </a:r>
            <a:r>
              <a:rPr lang="en-US" sz="1600" dirty="0"/>
              <a:t> harmonic of the 499MHz bunch frequency)</a:t>
            </a:r>
          </a:p>
          <a:p>
            <a:endParaRPr lang="en-US" sz="1600" dirty="0"/>
          </a:p>
          <a:p>
            <a:r>
              <a:rPr lang="en-US" sz="1600" dirty="0"/>
              <a:t>They are completely passive: when beam passes through them, it excites a self-reinforcing mode with just the right phase of longitudinal </a:t>
            </a:r>
          </a:p>
          <a:p>
            <a:r>
              <a:rPr lang="en-US" sz="1600" dirty="0"/>
              <a:t>electric field to extract power from the beam.</a:t>
            </a:r>
          </a:p>
          <a:p>
            <a:endParaRPr lang="en-US" sz="1600" dirty="0"/>
          </a:p>
          <a:p>
            <a:r>
              <a:rPr lang="en-US" sz="1600" dirty="0"/>
              <a:t>BCMs act like O(100) </a:t>
            </a:r>
            <a:r>
              <a:rPr lang="en-US" sz="1600" dirty="0" err="1"/>
              <a:t>kOhm</a:t>
            </a:r>
            <a:r>
              <a:rPr lang="en-US" sz="1600" dirty="0"/>
              <a:t> resistors, so linear processing of the RF to a voltage will be linearly proportional to the beam current.</a:t>
            </a:r>
          </a:p>
          <a:p>
            <a:endParaRPr lang="en-US" sz="1600" dirty="0"/>
          </a:p>
          <a:p>
            <a:r>
              <a:rPr lang="en-US" sz="1600" dirty="0"/>
              <a:t>An RF engineer would spec this as 1 </a:t>
            </a:r>
            <a:r>
              <a:rPr lang="en-US" sz="1600" dirty="0" err="1"/>
              <a:t>muA</a:t>
            </a:r>
            <a:r>
              <a:rPr lang="en-US" sz="1600" dirty="0"/>
              <a:t> </a:t>
            </a:r>
            <a:r>
              <a:rPr lang="en-US" sz="1600" dirty="0">
                <a:sym typeface="Wingdings" panose="05000000000000000000" pitchFamily="2" charset="2"/>
              </a:rPr>
              <a:t> -40 </a:t>
            </a:r>
            <a:r>
              <a:rPr lang="en-US" sz="1600" dirty="0" err="1">
                <a:sym typeface="Wingdings" panose="05000000000000000000" pitchFamily="2" charset="2"/>
              </a:rPr>
              <a:t>dBm</a:t>
            </a:r>
            <a:r>
              <a:rPr lang="en-US" sz="1600" dirty="0">
                <a:sym typeface="Wingdings" panose="05000000000000000000" pitchFamily="2" charset="2"/>
              </a:rPr>
              <a:t> (or 0.1 </a:t>
            </a:r>
            <a:r>
              <a:rPr lang="en-US" sz="1600" dirty="0" err="1">
                <a:sym typeface="Wingdings" panose="05000000000000000000" pitchFamily="2" charset="2"/>
              </a:rPr>
              <a:t>microWatts</a:t>
            </a:r>
            <a:r>
              <a:rPr lang="en-US" sz="1600" dirty="0">
                <a:sym typeface="Wingdings" panose="05000000000000000000" pitchFamily="2" charset="2"/>
              </a:rPr>
              <a:t>). Even at 100 </a:t>
            </a:r>
            <a:r>
              <a:rPr lang="en-US" sz="1600" dirty="0" err="1">
                <a:sym typeface="Wingdings" panose="05000000000000000000" pitchFamily="2" charset="2"/>
              </a:rPr>
              <a:t>muA</a:t>
            </a:r>
            <a:r>
              <a:rPr lang="en-US" sz="1600" dirty="0">
                <a:sym typeface="Wingdings" panose="05000000000000000000" pitchFamily="2" charset="2"/>
              </a:rPr>
              <a:t>  the power is only I</a:t>
            </a:r>
            <a:r>
              <a:rPr lang="en-US" sz="1600" baseline="30000" dirty="0">
                <a:sym typeface="Wingdings" panose="05000000000000000000" pitchFamily="2" charset="2"/>
              </a:rPr>
              <a:t>2</a:t>
            </a:r>
            <a:r>
              <a:rPr lang="en-US" sz="1600" dirty="0">
                <a:sym typeface="Wingdings" panose="05000000000000000000" pitchFamily="2" charset="2"/>
              </a:rPr>
              <a:t>*R = 1 </a:t>
            </a:r>
            <a:r>
              <a:rPr lang="en-US" sz="1600" dirty="0" err="1">
                <a:sym typeface="Wingdings" panose="05000000000000000000" pitchFamily="2" charset="2"/>
              </a:rPr>
              <a:t>mWatt</a:t>
            </a:r>
            <a:r>
              <a:rPr lang="en-US" sz="1600" dirty="0">
                <a:sym typeface="Wingdings" panose="05000000000000000000" pitchFamily="2" charset="2"/>
              </a:rPr>
              <a:t>, so </a:t>
            </a:r>
          </a:p>
          <a:p>
            <a:r>
              <a:rPr lang="en-US" sz="1600" dirty="0">
                <a:sym typeface="Wingdings" panose="05000000000000000000" pitchFamily="2" charset="2"/>
              </a:rPr>
              <a:t>there is no significant nonlinearity from heating.</a:t>
            </a:r>
          </a:p>
          <a:p>
            <a:r>
              <a:rPr lang="en-US" sz="1600" dirty="0">
                <a:sym typeface="Wingdings" panose="05000000000000000000" pitchFamily="2" charset="2"/>
              </a:rPr>
              <a:t> </a:t>
            </a:r>
          </a:p>
          <a:p>
            <a:endParaRPr lang="en-US" sz="1600" dirty="0"/>
          </a:p>
          <a:p>
            <a:endParaRPr lang="en-US" sz="1600" dirty="0"/>
          </a:p>
          <a:p>
            <a:r>
              <a:rPr lang="en-US" sz="1600" dirty="0"/>
              <a:t> </a:t>
            </a:r>
          </a:p>
          <a:p>
            <a:r>
              <a:rPr lang="en-US" sz="1600" dirty="0"/>
              <a:t> </a:t>
            </a:r>
          </a:p>
        </p:txBody>
      </p:sp>
      <p:sp>
        <p:nvSpPr>
          <p:cNvPr id="5" name="Oval 4"/>
          <p:cNvSpPr/>
          <p:nvPr/>
        </p:nvSpPr>
        <p:spPr>
          <a:xfrm>
            <a:off x="3221864" y="4540629"/>
            <a:ext cx="219456" cy="475488"/>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48702" y="3085657"/>
            <a:ext cx="914400" cy="1828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47406" y="4896707"/>
            <a:ext cx="338328" cy="4340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3331592" y="5372195"/>
            <a:ext cx="9144" cy="996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658498" y="6433405"/>
            <a:ext cx="1364476" cy="338554"/>
          </a:xfrm>
          <a:prstGeom prst="rect">
            <a:avLst/>
          </a:prstGeom>
          <a:noFill/>
        </p:spPr>
        <p:txBody>
          <a:bodyPr wrap="none" rtlCol="0">
            <a:spAutoFit/>
          </a:bodyPr>
          <a:lstStyle/>
          <a:p>
            <a:r>
              <a:rPr lang="en-US" sz="1600" dirty="0"/>
              <a:t>1497 MHz out</a:t>
            </a:r>
          </a:p>
        </p:txBody>
      </p:sp>
      <p:cxnSp>
        <p:nvCxnSpPr>
          <p:cNvPr id="10" name="Straight Arrow Connector 9"/>
          <p:cNvCxnSpPr/>
          <p:nvPr/>
        </p:nvCxnSpPr>
        <p:spPr>
          <a:xfrm flipV="1">
            <a:off x="1987491" y="3983601"/>
            <a:ext cx="2369971" cy="13296"/>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28911" y="3833760"/>
            <a:ext cx="655949" cy="338554"/>
          </a:xfrm>
          <a:prstGeom prst="rect">
            <a:avLst/>
          </a:prstGeom>
          <a:noFill/>
        </p:spPr>
        <p:txBody>
          <a:bodyPr wrap="none" rtlCol="0">
            <a:spAutoFit/>
          </a:bodyPr>
          <a:lstStyle/>
          <a:p>
            <a:r>
              <a:rPr lang="en-US" sz="1600" dirty="0"/>
              <a:t>beam</a:t>
            </a:r>
          </a:p>
        </p:txBody>
      </p:sp>
      <p:sp>
        <p:nvSpPr>
          <p:cNvPr id="12" name="Oval 11"/>
          <p:cNvSpPr/>
          <p:nvPr/>
        </p:nvSpPr>
        <p:spPr>
          <a:xfrm>
            <a:off x="8673135" y="4554773"/>
            <a:ext cx="219456" cy="475488"/>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7868463" y="3077435"/>
            <a:ext cx="1828800" cy="1828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598677" y="4906235"/>
            <a:ext cx="338328" cy="4340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8782863" y="5381723"/>
            <a:ext cx="9144" cy="996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109769" y="6442933"/>
            <a:ext cx="1364476" cy="338554"/>
          </a:xfrm>
          <a:prstGeom prst="rect">
            <a:avLst/>
          </a:prstGeom>
          <a:noFill/>
        </p:spPr>
        <p:txBody>
          <a:bodyPr wrap="none" rtlCol="0">
            <a:spAutoFit/>
          </a:bodyPr>
          <a:lstStyle/>
          <a:p>
            <a:r>
              <a:rPr lang="en-US" sz="1600" dirty="0"/>
              <a:t>1497 MHz out</a:t>
            </a:r>
          </a:p>
        </p:txBody>
      </p:sp>
      <p:sp>
        <p:nvSpPr>
          <p:cNvPr id="17" name="TextBox 16"/>
          <p:cNvSpPr txBox="1"/>
          <p:nvPr/>
        </p:nvSpPr>
        <p:spPr>
          <a:xfrm>
            <a:off x="8655591" y="3799332"/>
            <a:ext cx="272832" cy="338554"/>
          </a:xfrm>
          <a:prstGeom prst="rect">
            <a:avLst/>
          </a:prstGeom>
          <a:noFill/>
        </p:spPr>
        <p:txBody>
          <a:bodyPr wrap="none" rtlCol="0">
            <a:spAutoFit/>
          </a:bodyPr>
          <a:lstStyle/>
          <a:p>
            <a:r>
              <a:rPr lang="en-US" sz="1600" dirty="0"/>
              <a:t>x</a:t>
            </a:r>
          </a:p>
        </p:txBody>
      </p:sp>
      <p:sp>
        <p:nvSpPr>
          <p:cNvPr id="18" name="TextBox 17"/>
          <p:cNvSpPr txBox="1"/>
          <p:nvPr/>
        </p:nvSpPr>
        <p:spPr>
          <a:xfrm>
            <a:off x="4145408" y="4540629"/>
            <a:ext cx="3629068" cy="1815882"/>
          </a:xfrm>
          <a:prstGeom prst="rect">
            <a:avLst/>
          </a:prstGeom>
          <a:solidFill>
            <a:srgbClr val="FFFF00"/>
          </a:solidFill>
        </p:spPr>
        <p:txBody>
          <a:bodyPr wrap="square" rtlCol="0">
            <a:spAutoFit/>
          </a:bodyPr>
          <a:lstStyle/>
          <a:p>
            <a:r>
              <a:rPr lang="en-US" sz="1600" dirty="0"/>
              <a:t>For polarized ND3 target operation, </a:t>
            </a:r>
          </a:p>
          <a:p>
            <a:r>
              <a:rPr lang="en-US" sz="1600" dirty="0"/>
              <a:t>a beam current of 100 </a:t>
            </a:r>
            <a:r>
              <a:rPr lang="en-US" sz="1600" dirty="0" err="1"/>
              <a:t>nA</a:t>
            </a:r>
            <a:r>
              <a:rPr lang="en-US" sz="1600" dirty="0"/>
              <a:t> is -60dBm </a:t>
            </a:r>
          </a:p>
          <a:p>
            <a:r>
              <a:rPr lang="en-US" sz="1600" dirty="0"/>
              <a:t>(or 1 </a:t>
            </a:r>
            <a:r>
              <a:rPr lang="en-US" sz="1600" dirty="0" err="1"/>
              <a:t>nanoWatt</a:t>
            </a:r>
            <a:r>
              <a:rPr lang="en-US" sz="1600" dirty="0"/>
              <a:t>).</a:t>
            </a:r>
          </a:p>
          <a:p>
            <a:endParaRPr lang="en-US" sz="1600" dirty="0"/>
          </a:p>
          <a:p>
            <a:r>
              <a:rPr lang="en-US" sz="1600" dirty="0"/>
              <a:t>This is not as hard as radio-astronomy, </a:t>
            </a:r>
          </a:p>
          <a:p>
            <a:r>
              <a:rPr lang="en-US" sz="1600" dirty="0"/>
              <a:t>but the BCM signal level is getting small-</a:t>
            </a:r>
            <a:r>
              <a:rPr lang="en-US" sz="1600" dirty="0" err="1"/>
              <a:t>ish</a:t>
            </a:r>
            <a:r>
              <a:rPr lang="en-US" sz="1600" dirty="0"/>
              <a:t> and more amplification is needed. </a:t>
            </a:r>
          </a:p>
        </p:txBody>
      </p:sp>
    </p:spTree>
    <p:extLst>
      <p:ext uri="{BB962C8B-B14F-4D97-AF65-F5344CB8AC3E}">
        <p14:creationId xmlns:p14="http://schemas.microsoft.com/office/powerpoint/2010/main" val="2157029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101"/>
            <a:ext cx="10515600" cy="969899"/>
          </a:xfrm>
        </p:spPr>
        <p:txBody>
          <a:bodyPr>
            <a:normAutofit/>
          </a:bodyPr>
          <a:lstStyle/>
          <a:p>
            <a:pPr algn="ctr"/>
            <a:r>
              <a:rPr lang="en-US" sz="3600" dirty="0">
                <a:solidFill>
                  <a:srgbClr val="FF0000"/>
                </a:solidFill>
              </a:rPr>
              <a:t>Making Temperature-stable BCMs</a:t>
            </a:r>
          </a:p>
        </p:txBody>
      </p:sp>
      <p:sp>
        <p:nvSpPr>
          <p:cNvPr id="3" name="Slide Number Placeholder 2"/>
          <p:cNvSpPr>
            <a:spLocks noGrp="1"/>
          </p:cNvSpPr>
          <p:nvPr>
            <p:ph type="sldNum" sz="quarter" idx="12"/>
          </p:nvPr>
        </p:nvSpPr>
        <p:spPr/>
        <p:txBody>
          <a:bodyPr/>
          <a:lstStyle/>
          <a:p>
            <a:fld id="{D24548EC-C9A7-4957-9382-251E15107B07}" type="slidenum">
              <a:rPr lang="en-US" smtClean="0"/>
              <a:t>14</a:t>
            </a:fld>
            <a:endParaRPr lang="en-US"/>
          </a:p>
        </p:txBody>
      </p:sp>
      <p:sp>
        <p:nvSpPr>
          <p:cNvPr id="4" name="TextBox 3"/>
          <p:cNvSpPr txBox="1"/>
          <p:nvPr/>
        </p:nvSpPr>
        <p:spPr>
          <a:xfrm>
            <a:off x="421745" y="1267866"/>
            <a:ext cx="11619463" cy="3785652"/>
          </a:xfrm>
          <a:prstGeom prst="rect">
            <a:avLst/>
          </a:prstGeom>
          <a:noFill/>
        </p:spPr>
        <p:txBody>
          <a:bodyPr wrap="none" rtlCol="0">
            <a:spAutoFit/>
          </a:bodyPr>
          <a:lstStyle/>
          <a:p>
            <a:r>
              <a:rPr lang="en-US" sz="1600" dirty="0"/>
              <a:t> The TM</a:t>
            </a:r>
            <a:r>
              <a:rPr lang="en-US" sz="1600" baseline="-25000" dirty="0"/>
              <a:t>010</a:t>
            </a:r>
            <a:r>
              <a:rPr lang="en-US" sz="1600" dirty="0"/>
              <a:t> mode is in principle independent of the cavity length, but does depend on the radius. </a:t>
            </a:r>
          </a:p>
          <a:p>
            <a:endParaRPr lang="en-US" sz="1600" dirty="0"/>
          </a:p>
          <a:p>
            <a:r>
              <a:rPr lang="en-US" sz="1600" dirty="0"/>
              <a:t>For charge measurements with excellent long term stability, one has to ensure that thermal expansion and contraction cycles don’t </a:t>
            </a:r>
          </a:p>
          <a:p>
            <a:r>
              <a:rPr lang="en-US" sz="1600" dirty="0"/>
              <a:t>change the radius and cause the cavity to wander on and off resonance. The problem is worse for higher Q cavities, since their resonance </a:t>
            </a:r>
          </a:p>
          <a:p>
            <a:r>
              <a:rPr lang="en-US" sz="1600" dirty="0"/>
              <a:t>peak is narrower (</a:t>
            </a:r>
            <a:r>
              <a:rPr lang="el-GR" sz="1600" dirty="0"/>
              <a:t>Δ</a:t>
            </a:r>
            <a:r>
              <a:rPr lang="en-US" sz="1600" dirty="0"/>
              <a:t>f = f</a:t>
            </a:r>
            <a:r>
              <a:rPr lang="en-US" sz="1600" baseline="-25000" dirty="0"/>
              <a:t>0</a:t>
            </a:r>
            <a:r>
              <a:rPr lang="en-US" sz="1600" dirty="0"/>
              <a:t>/Q). The problem is also worse if the cavity is tuned slightly off the 1.497 GHz of the beam. </a:t>
            </a:r>
          </a:p>
          <a:p>
            <a:endParaRPr lang="en-US" sz="1600" dirty="0"/>
          </a:p>
          <a:p>
            <a:pPr marL="285750" indent="-285750">
              <a:buFont typeface="Wingdings" panose="05000000000000000000" pitchFamily="2" charset="2"/>
              <a:buChar char="ü"/>
            </a:pPr>
            <a:r>
              <a:rPr lang="en-US" sz="1600" dirty="0"/>
              <a:t>The cavities were therefore made of stainless steel (SS) which has a low thermal coefficient of expansion.</a:t>
            </a:r>
          </a:p>
          <a:p>
            <a:endParaRPr lang="en-US" sz="1600" dirty="0"/>
          </a:p>
          <a:p>
            <a:pPr marL="285750" indent="-285750">
              <a:buFont typeface="Wingdings" panose="05000000000000000000" pitchFamily="2" charset="2"/>
              <a:buChar char="ü"/>
            </a:pPr>
            <a:r>
              <a:rPr lang="en-US" sz="1600" dirty="0"/>
              <a:t>The loaded Q was a fairly modest ~1500.</a:t>
            </a:r>
          </a:p>
          <a:p>
            <a:pPr algn="ctr"/>
            <a:r>
              <a:rPr lang="en-US" sz="1600" dirty="0"/>
              <a:t> (Even a good conductor struggles at 1.5 GHz due to the shallow skin depth, and Stainless Steel is not a good conductor.) </a:t>
            </a:r>
          </a:p>
          <a:p>
            <a:endParaRPr lang="en-US" sz="1600" dirty="0"/>
          </a:p>
          <a:p>
            <a:pPr marL="285750" indent="-285750">
              <a:buFont typeface="Wingdings" panose="05000000000000000000" pitchFamily="2" charset="2"/>
              <a:buChar char="ü"/>
            </a:pPr>
            <a:r>
              <a:rPr lang="en-US" sz="1600" dirty="0"/>
              <a:t>The cavities are tuned within +-20KHz. (roughly 1 part in 10</a:t>
            </a:r>
            <a:r>
              <a:rPr lang="en-US" sz="1600" baseline="30000" dirty="0"/>
              <a:t>5</a:t>
            </a:r>
            <a:r>
              <a:rPr lang="en-US" sz="1600" dirty="0"/>
              <a:t> of the 1.497 GHz beam frequency)</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dirty="0"/>
              <a:t>The cavities are temperature controlled to +-0.2F, going thru a full cycle every 5 minutes. </a:t>
            </a:r>
          </a:p>
          <a:p>
            <a:endParaRPr lang="en-US" sz="1600" dirty="0"/>
          </a:p>
        </p:txBody>
      </p:sp>
    </p:spTree>
    <p:extLst>
      <p:ext uri="{BB962C8B-B14F-4D97-AF65-F5344CB8AC3E}">
        <p14:creationId xmlns:p14="http://schemas.microsoft.com/office/powerpoint/2010/main" val="2676479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271" y="0"/>
            <a:ext cx="10515600" cy="656851"/>
          </a:xfrm>
        </p:spPr>
        <p:txBody>
          <a:bodyPr>
            <a:normAutofit/>
          </a:bodyPr>
          <a:lstStyle/>
          <a:p>
            <a:pPr algn="ctr"/>
            <a:r>
              <a:rPr lang="en-US" sz="3200" dirty="0">
                <a:solidFill>
                  <a:srgbClr val="FF0000"/>
                </a:solidFill>
              </a:rPr>
              <a:t>Model Stability for Q = 500 vs 1500</a:t>
            </a:r>
            <a:endParaRPr lang="en-US" sz="3200" dirty="0"/>
          </a:p>
        </p:txBody>
      </p:sp>
      <p:sp>
        <p:nvSpPr>
          <p:cNvPr id="3" name="Slide Number Placeholder 2"/>
          <p:cNvSpPr>
            <a:spLocks noGrp="1"/>
          </p:cNvSpPr>
          <p:nvPr>
            <p:ph type="sldNum" sz="quarter" idx="12"/>
          </p:nvPr>
        </p:nvSpPr>
        <p:spPr/>
        <p:txBody>
          <a:bodyPr/>
          <a:lstStyle/>
          <a:p>
            <a:fld id="{D24548EC-C9A7-4957-9382-251E15107B07}" type="slidenum">
              <a:rPr lang="en-US" smtClean="0"/>
              <a:t>15</a:t>
            </a:fld>
            <a:endParaRPr lang="en-US"/>
          </a:p>
        </p:txBody>
      </p:sp>
      <p:pic>
        <p:nvPicPr>
          <p:cNvPr id="6" name="Picture 5"/>
          <p:cNvPicPr>
            <a:picLocks noChangeAspect="1"/>
          </p:cNvPicPr>
          <p:nvPr/>
        </p:nvPicPr>
        <p:blipFill>
          <a:blip r:embed="rId2"/>
          <a:stretch>
            <a:fillRect/>
          </a:stretch>
        </p:blipFill>
        <p:spPr>
          <a:xfrm>
            <a:off x="6519671" y="1612917"/>
            <a:ext cx="5052483" cy="4888467"/>
          </a:xfrm>
          <a:prstGeom prst="rect">
            <a:avLst/>
          </a:prstGeom>
        </p:spPr>
      </p:pic>
      <p:pic>
        <p:nvPicPr>
          <p:cNvPr id="7" name="Picture 6"/>
          <p:cNvPicPr>
            <a:picLocks noChangeAspect="1"/>
          </p:cNvPicPr>
          <p:nvPr/>
        </p:nvPicPr>
        <p:blipFill>
          <a:blip r:embed="rId3"/>
          <a:stretch>
            <a:fillRect/>
          </a:stretch>
        </p:blipFill>
        <p:spPr>
          <a:xfrm>
            <a:off x="630936" y="1631548"/>
            <a:ext cx="5157216" cy="4869836"/>
          </a:xfrm>
          <a:prstGeom prst="rect">
            <a:avLst/>
          </a:prstGeom>
        </p:spPr>
      </p:pic>
      <p:sp>
        <p:nvSpPr>
          <p:cNvPr id="8" name="Rectangle 7"/>
          <p:cNvSpPr/>
          <p:nvPr/>
        </p:nvSpPr>
        <p:spPr>
          <a:xfrm>
            <a:off x="765841" y="668243"/>
            <a:ext cx="10806313" cy="830997"/>
          </a:xfrm>
          <a:prstGeom prst="rect">
            <a:avLst/>
          </a:prstGeom>
        </p:spPr>
        <p:txBody>
          <a:bodyPr wrap="square">
            <a:spAutoFit/>
          </a:bodyPr>
          <a:lstStyle/>
          <a:p>
            <a:r>
              <a:rPr lang="en-US" sz="1600" dirty="0"/>
              <a:t>The resulting cavities were still too temperature sensitive for precision cross-section work! So decades ago, I asked them to be de-</a:t>
            </a:r>
            <a:r>
              <a:rPr lang="en-US" sz="1600" dirty="0" err="1"/>
              <a:t>Q’d</a:t>
            </a:r>
            <a:r>
              <a:rPr lang="en-US" sz="1600" dirty="0"/>
              <a:t> to ~500. </a:t>
            </a:r>
          </a:p>
          <a:p>
            <a:pPr algn="ctr"/>
            <a:r>
              <a:rPr lang="en-US" sz="1600" dirty="0"/>
              <a:t>(The accelerator Machine Protection System soon followed suit. This is how most BCMs at </a:t>
            </a:r>
            <a:r>
              <a:rPr lang="en-US" sz="1600" dirty="0" err="1"/>
              <a:t>Jlab</a:t>
            </a:r>
            <a:r>
              <a:rPr lang="en-US" sz="1600" dirty="0"/>
              <a:t> are operated.) </a:t>
            </a:r>
          </a:p>
        </p:txBody>
      </p:sp>
    </p:spTree>
    <p:extLst>
      <p:ext uri="{BB962C8B-B14F-4D97-AF65-F5344CB8AC3E}">
        <p14:creationId xmlns:p14="http://schemas.microsoft.com/office/powerpoint/2010/main" val="2173886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8407" y="1199571"/>
            <a:ext cx="9901127" cy="4160521"/>
          </a:xfrm>
          <a:prstGeom prst="rect">
            <a:avLst/>
          </a:prstGeom>
        </p:spPr>
      </p:pic>
      <p:sp>
        <p:nvSpPr>
          <p:cNvPr id="8" name="TextBox 7"/>
          <p:cNvSpPr txBox="1"/>
          <p:nvPr/>
        </p:nvSpPr>
        <p:spPr>
          <a:xfrm>
            <a:off x="4864608" y="1641085"/>
            <a:ext cx="1124712" cy="1077218"/>
          </a:xfrm>
          <a:prstGeom prst="rect">
            <a:avLst/>
          </a:prstGeom>
          <a:solidFill>
            <a:srgbClr val="FFFF00"/>
          </a:solidFill>
        </p:spPr>
        <p:txBody>
          <a:bodyPr wrap="square" rtlCol="0">
            <a:spAutoFit/>
          </a:bodyPr>
          <a:lstStyle/>
          <a:p>
            <a:pPr algn="ctr"/>
            <a:r>
              <a:rPr lang="en-US" sz="1600" dirty="0"/>
              <a:t>BCM4a,b</a:t>
            </a:r>
          </a:p>
          <a:p>
            <a:pPr algn="ctr"/>
            <a:r>
              <a:rPr lang="en-US" sz="1600" dirty="0"/>
              <a:t>Package 2</a:t>
            </a:r>
          </a:p>
          <a:p>
            <a:pPr algn="ctr"/>
            <a:r>
              <a:rPr lang="en-US" sz="1600" dirty="0"/>
              <a:t>Digital Receiver</a:t>
            </a:r>
          </a:p>
        </p:txBody>
      </p:sp>
      <p:sp>
        <p:nvSpPr>
          <p:cNvPr id="9" name="TextBox 8"/>
          <p:cNvSpPr txBox="1"/>
          <p:nvPr/>
        </p:nvSpPr>
        <p:spPr>
          <a:xfrm>
            <a:off x="6290979" y="1725750"/>
            <a:ext cx="1115568" cy="1077218"/>
          </a:xfrm>
          <a:prstGeom prst="rect">
            <a:avLst/>
          </a:prstGeom>
          <a:solidFill>
            <a:srgbClr val="FFFF00"/>
          </a:solidFill>
        </p:spPr>
        <p:txBody>
          <a:bodyPr wrap="square" rtlCol="0">
            <a:spAutoFit/>
          </a:bodyPr>
          <a:lstStyle/>
          <a:p>
            <a:pPr algn="ctr"/>
            <a:r>
              <a:rPr lang="en-US" sz="1600" dirty="0"/>
              <a:t>BCM1,2</a:t>
            </a:r>
          </a:p>
          <a:p>
            <a:pPr algn="ctr"/>
            <a:r>
              <a:rPr lang="en-US" sz="1600" dirty="0"/>
              <a:t>Package 1</a:t>
            </a:r>
          </a:p>
          <a:p>
            <a:pPr algn="ctr"/>
            <a:r>
              <a:rPr lang="en-US" sz="1600" dirty="0"/>
              <a:t>Analog Receiver</a:t>
            </a:r>
          </a:p>
        </p:txBody>
      </p:sp>
      <p:sp>
        <p:nvSpPr>
          <p:cNvPr id="10" name="Oval 9"/>
          <p:cNvSpPr/>
          <p:nvPr/>
        </p:nvSpPr>
        <p:spPr>
          <a:xfrm>
            <a:off x="5276088" y="2926079"/>
            <a:ext cx="713232" cy="1472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92147" y="2926079"/>
            <a:ext cx="713232" cy="1472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8407" y="156168"/>
            <a:ext cx="10786944" cy="834446"/>
          </a:xfrm>
        </p:spPr>
        <p:txBody>
          <a:bodyPr>
            <a:normAutofit fontScale="90000"/>
          </a:bodyPr>
          <a:lstStyle/>
          <a:p>
            <a:pPr algn="ctr"/>
            <a:r>
              <a:rPr lang="en-US" sz="3600" dirty="0">
                <a:solidFill>
                  <a:srgbClr val="FF0000"/>
                </a:solidFill>
              </a:rPr>
              <a:t>Two Thermally Separate BCM Enclosures on the Hall C Beamline</a:t>
            </a:r>
          </a:p>
        </p:txBody>
      </p:sp>
      <p:sp>
        <p:nvSpPr>
          <p:cNvPr id="4" name="TextBox 3"/>
          <p:cNvSpPr txBox="1"/>
          <p:nvPr/>
        </p:nvSpPr>
        <p:spPr>
          <a:xfrm>
            <a:off x="3819331" y="5671729"/>
            <a:ext cx="5396927" cy="584775"/>
          </a:xfrm>
          <a:prstGeom prst="rect">
            <a:avLst/>
          </a:prstGeom>
          <a:noFill/>
        </p:spPr>
        <p:txBody>
          <a:bodyPr wrap="none" rtlCol="0">
            <a:spAutoFit/>
          </a:bodyPr>
          <a:lstStyle/>
          <a:p>
            <a:r>
              <a:rPr lang="en-US" sz="1600" dirty="0">
                <a:solidFill>
                  <a:srgbClr val="FF0000"/>
                </a:solidFill>
              </a:rPr>
              <a:t>All the 1.497 GHz RF cables run upstairs to the counting house.</a:t>
            </a:r>
          </a:p>
          <a:p>
            <a:pPr algn="ctr"/>
            <a:r>
              <a:rPr lang="en-US" sz="1600" dirty="0">
                <a:solidFill>
                  <a:srgbClr val="FF0000"/>
                </a:solidFill>
              </a:rPr>
              <a:t>Package 1 uses better quality RF cable. </a:t>
            </a:r>
          </a:p>
        </p:txBody>
      </p:sp>
      <p:cxnSp>
        <p:nvCxnSpPr>
          <p:cNvPr id="13" name="Straight Arrow Connector 12"/>
          <p:cNvCxnSpPr/>
          <p:nvPr/>
        </p:nvCxnSpPr>
        <p:spPr>
          <a:xfrm flipH="1">
            <a:off x="5276088" y="3894516"/>
            <a:ext cx="219456" cy="1673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426964" y="3894516"/>
            <a:ext cx="219456" cy="1673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501160" y="3946447"/>
            <a:ext cx="219456" cy="1673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652036" y="3946447"/>
            <a:ext cx="219456" cy="1673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73736" y="3493008"/>
            <a:ext cx="4910328" cy="914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Slide Number Placeholder 23"/>
          <p:cNvSpPr>
            <a:spLocks noGrp="1"/>
          </p:cNvSpPr>
          <p:nvPr>
            <p:ph type="sldNum" sz="quarter" idx="12"/>
          </p:nvPr>
        </p:nvSpPr>
        <p:spPr/>
        <p:txBody>
          <a:bodyPr/>
          <a:lstStyle/>
          <a:p>
            <a:fld id="{D24548EC-C9A7-4957-9382-251E15107B07}" type="slidenum">
              <a:rPr lang="en-US" smtClean="0"/>
              <a:t>16</a:t>
            </a:fld>
            <a:endParaRPr lang="en-US"/>
          </a:p>
        </p:txBody>
      </p:sp>
    </p:spTree>
    <p:extLst>
      <p:ext uri="{BB962C8B-B14F-4D97-AF65-F5344CB8AC3E}">
        <p14:creationId xmlns:p14="http://schemas.microsoft.com/office/powerpoint/2010/main" val="2430296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475665" y="803494"/>
            <a:ext cx="8004742" cy="2995165"/>
          </a:xfrm>
          <a:prstGeom prst="rect">
            <a:avLst/>
          </a:prstGeom>
        </p:spPr>
      </p:pic>
      <p:sp>
        <p:nvSpPr>
          <p:cNvPr id="2" name="Title 1"/>
          <p:cNvSpPr>
            <a:spLocks noGrp="1"/>
          </p:cNvSpPr>
          <p:nvPr>
            <p:ph type="title"/>
          </p:nvPr>
        </p:nvSpPr>
        <p:spPr>
          <a:xfrm>
            <a:off x="838200" y="168644"/>
            <a:ext cx="10515600" cy="524429"/>
          </a:xfrm>
        </p:spPr>
        <p:txBody>
          <a:bodyPr>
            <a:normAutofit fontScale="90000"/>
          </a:bodyPr>
          <a:lstStyle/>
          <a:p>
            <a:pPr algn="ctr"/>
            <a:r>
              <a:rPr lang="en-US" sz="4000" dirty="0">
                <a:solidFill>
                  <a:srgbClr val="FF0000"/>
                </a:solidFill>
              </a:rPr>
              <a:t>BCM Differences During 17 Hours at 58 </a:t>
            </a:r>
            <a:r>
              <a:rPr lang="en-US" sz="4000" dirty="0" err="1">
                <a:solidFill>
                  <a:srgbClr val="FF0000"/>
                </a:solidFill>
              </a:rPr>
              <a:t>muA</a:t>
            </a:r>
            <a:br>
              <a:rPr lang="en-US" sz="4000" dirty="0">
                <a:solidFill>
                  <a:srgbClr val="FF0000"/>
                </a:solidFill>
              </a:rPr>
            </a:br>
            <a:r>
              <a:rPr lang="en-US" sz="3100" dirty="0">
                <a:solidFill>
                  <a:srgbClr val="FF0000"/>
                </a:solidFill>
              </a:rPr>
              <a:t>2 seconds per EPICS sample</a:t>
            </a:r>
          </a:p>
        </p:txBody>
      </p:sp>
      <p:sp>
        <p:nvSpPr>
          <p:cNvPr id="3" name="Slide Number Placeholder 2"/>
          <p:cNvSpPr>
            <a:spLocks noGrp="1"/>
          </p:cNvSpPr>
          <p:nvPr>
            <p:ph type="sldNum" sz="quarter" idx="12"/>
          </p:nvPr>
        </p:nvSpPr>
        <p:spPr/>
        <p:txBody>
          <a:bodyPr/>
          <a:lstStyle/>
          <a:p>
            <a:fld id="{D24548EC-C9A7-4957-9382-251E15107B07}" type="slidenum">
              <a:rPr lang="en-US" smtClean="0"/>
              <a:t>17</a:t>
            </a:fld>
            <a:endParaRPr lang="en-US"/>
          </a:p>
        </p:txBody>
      </p:sp>
      <p:sp>
        <p:nvSpPr>
          <p:cNvPr id="8" name="TextBox 7"/>
          <p:cNvSpPr txBox="1"/>
          <p:nvPr/>
        </p:nvSpPr>
        <p:spPr>
          <a:xfrm>
            <a:off x="201166" y="1141674"/>
            <a:ext cx="2377441" cy="1815882"/>
          </a:xfrm>
          <a:prstGeom prst="rect">
            <a:avLst/>
          </a:prstGeom>
          <a:noFill/>
        </p:spPr>
        <p:txBody>
          <a:bodyPr wrap="square" rtlCol="0">
            <a:spAutoFit/>
          </a:bodyPr>
          <a:lstStyle/>
          <a:p>
            <a:pPr algn="ctr"/>
            <a:r>
              <a:rPr lang="en-US" sz="1600" b="1" dirty="0"/>
              <a:t>Package 1</a:t>
            </a:r>
          </a:p>
          <a:p>
            <a:pPr algn="ctr"/>
            <a:r>
              <a:rPr lang="en-US" sz="1600" b="1" dirty="0"/>
              <a:t>(better RF cable)</a:t>
            </a:r>
          </a:p>
          <a:p>
            <a:pPr algn="ctr"/>
            <a:r>
              <a:rPr lang="en-US" sz="1600" dirty="0"/>
              <a:t>BCM1 - BCM2</a:t>
            </a:r>
          </a:p>
          <a:p>
            <a:pPr algn="ctr"/>
            <a:r>
              <a:rPr lang="en-US" sz="1600" dirty="0"/>
              <a:t>(less than +-2E-4 relative)</a:t>
            </a:r>
          </a:p>
          <a:p>
            <a:pPr algn="ctr"/>
            <a:endParaRPr lang="en-US" sz="1600" dirty="0"/>
          </a:p>
          <a:p>
            <a:pPr algn="ctr"/>
            <a:r>
              <a:rPr lang="en-US" sz="1600" dirty="0"/>
              <a:t>limited by V-to-F </a:t>
            </a:r>
          </a:p>
          <a:p>
            <a:pPr algn="ctr"/>
            <a:r>
              <a:rPr lang="en-US" sz="1600" dirty="0"/>
              <a:t>counting noise</a:t>
            </a:r>
          </a:p>
        </p:txBody>
      </p:sp>
    </p:spTree>
    <p:extLst>
      <p:ext uri="{BB962C8B-B14F-4D97-AF65-F5344CB8AC3E}">
        <p14:creationId xmlns:p14="http://schemas.microsoft.com/office/powerpoint/2010/main" val="2465449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475665" y="803494"/>
            <a:ext cx="8004742" cy="2995165"/>
          </a:xfrm>
          <a:prstGeom prst="rect">
            <a:avLst/>
          </a:prstGeom>
        </p:spPr>
      </p:pic>
      <p:sp>
        <p:nvSpPr>
          <p:cNvPr id="2" name="Title 1"/>
          <p:cNvSpPr>
            <a:spLocks noGrp="1"/>
          </p:cNvSpPr>
          <p:nvPr>
            <p:ph type="title"/>
          </p:nvPr>
        </p:nvSpPr>
        <p:spPr>
          <a:xfrm>
            <a:off x="838200" y="168644"/>
            <a:ext cx="10515600" cy="524429"/>
          </a:xfrm>
        </p:spPr>
        <p:txBody>
          <a:bodyPr>
            <a:normAutofit fontScale="90000"/>
          </a:bodyPr>
          <a:lstStyle/>
          <a:p>
            <a:pPr algn="ctr"/>
            <a:r>
              <a:rPr lang="en-US" sz="4000" dirty="0">
                <a:solidFill>
                  <a:srgbClr val="FF0000"/>
                </a:solidFill>
              </a:rPr>
              <a:t>BCM Differences During 17 Hours at 58 </a:t>
            </a:r>
            <a:r>
              <a:rPr lang="en-US" sz="4000" dirty="0" err="1">
                <a:solidFill>
                  <a:srgbClr val="FF0000"/>
                </a:solidFill>
              </a:rPr>
              <a:t>muA</a:t>
            </a:r>
            <a:br>
              <a:rPr lang="en-US" sz="4000" dirty="0">
                <a:solidFill>
                  <a:srgbClr val="FF0000"/>
                </a:solidFill>
              </a:rPr>
            </a:br>
            <a:r>
              <a:rPr lang="en-US" sz="3100" dirty="0">
                <a:solidFill>
                  <a:srgbClr val="FF0000"/>
                </a:solidFill>
              </a:rPr>
              <a:t>2 seconds per EPICS sample</a:t>
            </a:r>
          </a:p>
        </p:txBody>
      </p:sp>
      <p:sp>
        <p:nvSpPr>
          <p:cNvPr id="3" name="Slide Number Placeholder 2"/>
          <p:cNvSpPr>
            <a:spLocks noGrp="1"/>
          </p:cNvSpPr>
          <p:nvPr>
            <p:ph type="sldNum" sz="quarter" idx="12"/>
          </p:nvPr>
        </p:nvSpPr>
        <p:spPr/>
        <p:txBody>
          <a:bodyPr/>
          <a:lstStyle/>
          <a:p>
            <a:fld id="{D24548EC-C9A7-4957-9382-251E15107B07}" type="slidenum">
              <a:rPr lang="en-US" smtClean="0"/>
              <a:t>18</a:t>
            </a:fld>
            <a:endParaRPr lang="en-US"/>
          </a:p>
        </p:txBody>
      </p:sp>
      <p:pic>
        <p:nvPicPr>
          <p:cNvPr id="6" name="Picture 5"/>
          <p:cNvPicPr>
            <a:picLocks noChangeAspect="1"/>
          </p:cNvPicPr>
          <p:nvPr/>
        </p:nvPicPr>
        <p:blipFill>
          <a:blip r:embed="rId3"/>
          <a:stretch>
            <a:fillRect/>
          </a:stretch>
        </p:blipFill>
        <p:spPr>
          <a:xfrm>
            <a:off x="2475665" y="3783560"/>
            <a:ext cx="8004742" cy="3081571"/>
          </a:xfrm>
          <a:prstGeom prst="rect">
            <a:avLst/>
          </a:prstGeom>
        </p:spPr>
      </p:pic>
      <p:sp>
        <p:nvSpPr>
          <p:cNvPr id="8" name="TextBox 7"/>
          <p:cNvSpPr txBox="1"/>
          <p:nvPr/>
        </p:nvSpPr>
        <p:spPr>
          <a:xfrm>
            <a:off x="201166" y="1141674"/>
            <a:ext cx="2377441" cy="1815882"/>
          </a:xfrm>
          <a:prstGeom prst="rect">
            <a:avLst/>
          </a:prstGeom>
          <a:noFill/>
        </p:spPr>
        <p:txBody>
          <a:bodyPr wrap="square" rtlCol="0">
            <a:spAutoFit/>
          </a:bodyPr>
          <a:lstStyle/>
          <a:p>
            <a:pPr algn="ctr"/>
            <a:r>
              <a:rPr lang="en-US" sz="1600" b="1" dirty="0"/>
              <a:t>Package 1</a:t>
            </a:r>
          </a:p>
          <a:p>
            <a:pPr algn="ctr"/>
            <a:r>
              <a:rPr lang="en-US" sz="1600" b="1" dirty="0"/>
              <a:t>(better RF cable)</a:t>
            </a:r>
          </a:p>
          <a:p>
            <a:pPr algn="ctr"/>
            <a:r>
              <a:rPr lang="en-US" sz="1600" dirty="0"/>
              <a:t>BCM1 - BCM2</a:t>
            </a:r>
          </a:p>
          <a:p>
            <a:pPr algn="ctr"/>
            <a:r>
              <a:rPr lang="en-US" sz="1600" dirty="0">
                <a:solidFill>
                  <a:srgbClr val="FF0000"/>
                </a:solidFill>
              </a:rPr>
              <a:t>(less than +-2E-4 relative)</a:t>
            </a:r>
          </a:p>
          <a:p>
            <a:pPr algn="ctr"/>
            <a:endParaRPr lang="en-US" sz="1600" dirty="0"/>
          </a:p>
          <a:p>
            <a:pPr algn="ctr"/>
            <a:r>
              <a:rPr lang="en-US" sz="1600" dirty="0"/>
              <a:t>limited by V-to-F </a:t>
            </a:r>
          </a:p>
          <a:p>
            <a:pPr algn="ctr"/>
            <a:r>
              <a:rPr lang="en-US" sz="1600" dirty="0"/>
              <a:t>counting noise</a:t>
            </a:r>
          </a:p>
        </p:txBody>
      </p:sp>
      <p:sp>
        <p:nvSpPr>
          <p:cNvPr id="9" name="TextBox 8"/>
          <p:cNvSpPr txBox="1"/>
          <p:nvPr/>
        </p:nvSpPr>
        <p:spPr>
          <a:xfrm>
            <a:off x="456202" y="4091325"/>
            <a:ext cx="1611339" cy="1077218"/>
          </a:xfrm>
          <a:prstGeom prst="rect">
            <a:avLst/>
          </a:prstGeom>
          <a:noFill/>
        </p:spPr>
        <p:txBody>
          <a:bodyPr wrap="none" rtlCol="0">
            <a:spAutoFit/>
          </a:bodyPr>
          <a:lstStyle/>
          <a:p>
            <a:pPr algn="ctr"/>
            <a:r>
              <a:rPr lang="en-US" sz="1600" b="1" dirty="0"/>
              <a:t>Package 2</a:t>
            </a:r>
          </a:p>
          <a:p>
            <a:pPr algn="ctr"/>
            <a:r>
              <a:rPr lang="en-US" sz="1600" dirty="0"/>
              <a:t>BCM4B – BCM4A</a:t>
            </a:r>
          </a:p>
          <a:p>
            <a:pPr algn="ctr"/>
            <a:r>
              <a:rPr lang="en-US" sz="1600" dirty="0">
                <a:solidFill>
                  <a:srgbClr val="FF0000"/>
                </a:solidFill>
              </a:rPr>
              <a:t>(+-4E-4 relative)</a:t>
            </a:r>
          </a:p>
          <a:p>
            <a:pPr algn="ctr"/>
            <a:r>
              <a:rPr lang="en-US" sz="1600" dirty="0">
                <a:solidFill>
                  <a:srgbClr val="FF0000"/>
                </a:solidFill>
              </a:rPr>
              <a:t>2.8 hour period</a:t>
            </a:r>
          </a:p>
        </p:txBody>
      </p:sp>
      <p:sp>
        <p:nvSpPr>
          <p:cNvPr id="12" name="TextBox 11"/>
          <p:cNvSpPr txBox="1"/>
          <p:nvPr/>
        </p:nvSpPr>
        <p:spPr>
          <a:xfrm>
            <a:off x="256549" y="5324345"/>
            <a:ext cx="2120891" cy="1077218"/>
          </a:xfrm>
          <a:prstGeom prst="rect">
            <a:avLst/>
          </a:prstGeom>
          <a:noFill/>
        </p:spPr>
        <p:txBody>
          <a:bodyPr wrap="square" rtlCol="0">
            <a:spAutoFit/>
          </a:bodyPr>
          <a:lstStyle/>
          <a:p>
            <a:pPr algn="ctr"/>
            <a:r>
              <a:rPr lang="en-US" sz="1600" dirty="0"/>
              <a:t>This is almost certainly due to temperature variations, but where is not clear.</a:t>
            </a:r>
          </a:p>
        </p:txBody>
      </p:sp>
    </p:spTree>
    <p:extLst>
      <p:ext uri="{BB962C8B-B14F-4D97-AF65-F5344CB8AC3E}">
        <p14:creationId xmlns:p14="http://schemas.microsoft.com/office/powerpoint/2010/main" val="3818861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475665" y="803494"/>
            <a:ext cx="8004742" cy="2995165"/>
          </a:xfrm>
          <a:prstGeom prst="rect">
            <a:avLst/>
          </a:prstGeom>
        </p:spPr>
      </p:pic>
      <p:sp>
        <p:nvSpPr>
          <p:cNvPr id="2" name="Title 1"/>
          <p:cNvSpPr>
            <a:spLocks noGrp="1"/>
          </p:cNvSpPr>
          <p:nvPr>
            <p:ph type="title"/>
          </p:nvPr>
        </p:nvSpPr>
        <p:spPr>
          <a:xfrm>
            <a:off x="838200" y="168644"/>
            <a:ext cx="10515600" cy="524429"/>
          </a:xfrm>
        </p:spPr>
        <p:txBody>
          <a:bodyPr>
            <a:normAutofit fontScale="90000"/>
          </a:bodyPr>
          <a:lstStyle/>
          <a:p>
            <a:pPr algn="ctr"/>
            <a:r>
              <a:rPr lang="en-US" sz="4000" dirty="0">
                <a:solidFill>
                  <a:srgbClr val="FF0000"/>
                </a:solidFill>
              </a:rPr>
              <a:t>BCM Differences During 17 Hours at 58 </a:t>
            </a:r>
            <a:r>
              <a:rPr lang="en-US" sz="4000" dirty="0" err="1">
                <a:solidFill>
                  <a:srgbClr val="FF0000"/>
                </a:solidFill>
              </a:rPr>
              <a:t>muA</a:t>
            </a:r>
            <a:br>
              <a:rPr lang="en-US" sz="4000" dirty="0">
                <a:solidFill>
                  <a:srgbClr val="FF0000"/>
                </a:solidFill>
              </a:rPr>
            </a:br>
            <a:r>
              <a:rPr lang="en-US" sz="3100" dirty="0">
                <a:solidFill>
                  <a:srgbClr val="FF0000"/>
                </a:solidFill>
              </a:rPr>
              <a:t>2 seconds per EPICS sample</a:t>
            </a:r>
          </a:p>
        </p:txBody>
      </p:sp>
      <p:sp>
        <p:nvSpPr>
          <p:cNvPr id="3" name="Slide Number Placeholder 2"/>
          <p:cNvSpPr>
            <a:spLocks noGrp="1"/>
          </p:cNvSpPr>
          <p:nvPr>
            <p:ph type="sldNum" sz="quarter" idx="12"/>
          </p:nvPr>
        </p:nvSpPr>
        <p:spPr/>
        <p:txBody>
          <a:bodyPr/>
          <a:lstStyle/>
          <a:p>
            <a:fld id="{D24548EC-C9A7-4957-9382-251E15107B07}" type="slidenum">
              <a:rPr lang="en-US" smtClean="0"/>
              <a:t>19</a:t>
            </a:fld>
            <a:endParaRPr lang="en-US"/>
          </a:p>
        </p:txBody>
      </p:sp>
      <p:pic>
        <p:nvPicPr>
          <p:cNvPr id="6" name="Picture 5"/>
          <p:cNvPicPr>
            <a:picLocks noChangeAspect="1"/>
          </p:cNvPicPr>
          <p:nvPr/>
        </p:nvPicPr>
        <p:blipFill>
          <a:blip r:embed="rId3"/>
          <a:stretch>
            <a:fillRect/>
          </a:stretch>
        </p:blipFill>
        <p:spPr>
          <a:xfrm>
            <a:off x="2475665" y="3783560"/>
            <a:ext cx="8004742" cy="3081571"/>
          </a:xfrm>
          <a:prstGeom prst="rect">
            <a:avLst/>
          </a:prstGeom>
        </p:spPr>
      </p:pic>
      <p:sp>
        <p:nvSpPr>
          <p:cNvPr id="8" name="TextBox 7"/>
          <p:cNvSpPr txBox="1"/>
          <p:nvPr/>
        </p:nvSpPr>
        <p:spPr>
          <a:xfrm>
            <a:off x="201166" y="1141674"/>
            <a:ext cx="2377441" cy="1815882"/>
          </a:xfrm>
          <a:prstGeom prst="rect">
            <a:avLst/>
          </a:prstGeom>
          <a:noFill/>
        </p:spPr>
        <p:txBody>
          <a:bodyPr wrap="square" rtlCol="0">
            <a:spAutoFit/>
          </a:bodyPr>
          <a:lstStyle/>
          <a:p>
            <a:pPr algn="ctr"/>
            <a:r>
              <a:rPr lang="en-US" sz="1600" b="1" dirty="0"/>
              <a:t>Package 1</a:t>
            </a:r>
          </a:p>
          <a:p>
            <a:pPr algn="ctr"/>
            <a:r>
              <a:rPr lang="en-US" sz="1600" b="1" dirty="0"/>
              <a:t>(better RF cable)</a:t>
            </a:r>
          </a:p>
          <a:p>
            <a:pPr algn="ctr"/>
            <a:r>
              <a:rPr lang="en-US" sz="1600" dirty="0"/>
              <a:t>BCM1 - BCM2</a:t>
            </a:r>
          </a:p>
          <a:p>
            <a:pPr algn="ctr"/>
            <a:r>
              <a:rPr lang="en-US" sz="1600" dirty="0">
                <a:solidFill>
                  <a:srgbClr val="FF0000"/>
                </a:solidFill>
              </a:rPr>
              <a:t>(less than +-2E-4 relative)</a:t>
            </a:r>
          </a:p>
          <a:p>
            <a:pPr algn="ctr"/>
            <a:endParaRPr lang="en-US" sz="1600" dirty="0"/>
          </a:p>
          <a:p>
            <a:pPr algn="ctr"/>
            <a:r>
              <a:rPr lang="en-US" sz="1600" dirty="0"/>
              <a:t>limited by V-to-F </a:t>
            </a:r>
          </a:p>
          <a:p>
            <a:pPr algn="ctr"/>
            <a:r>
              <a:rPr lang="en-US" sz="1600" dirty="0"/>
              <a:t>counting noise</a:t>
            </a:r>
          </a:p>
        </p:txBody>
      </p:sp>
      <p:sp>
        <p:nvSpPr>
          <p:cNvPr id="9" name="TextBox 8"/>
          <p:cNvSpPr txBox="1"/>
          <p:nvPr/>
        </p:nvSpPr>
        <p:spPr>
          <a:xfrm>
            <a:off x="456202" y="4091325"/>
            <a:ext cx="1611339" cy="1077218"/>
          </a:xfrm>
          <a:prstGeom prst="rect">
            <a:avLst/>
          </a:prstGeom>
          <a:noFill/>
        </p:spPr>
        <p:txBody>
          <a:bodyPr wrap="none" rtlCol="0">
            <a:spAutoFit/>
          </a:bodyPr>
          <a:lstStyle/>
          <a:p>
            <a:pPr algn="ctr"/>
            <a:r>
              <a:rPr lang="en-US" sz="1600" b="1" dirty="0"/>
              <a:t>Package 2</a:t>
            </a:r>
          </a:p>
          <a:p>
            <a:pPr algn="ctr"/>
            <a:r>
              <a:rPr lang="en-US" sz="1600" dirty="0"/>
              <a:t>BCM4B – BCM4A</a:t>
            </a:r>
          </a:p>
          <a:p>
            <a:pPr algn="ctr"/>
            <a:r>
              <a:rPr lang="en-US" sz="1600" dirty="0">
                <a:solidFill>
                  <a:srgbClr val="FF0000"/>
                </a:solidFill>
              </a:rPr>
              <a:t>(+-4E-4 relative)</a:t>
            </a:r>
          </a:p>
          <a:p>
            <a:pPr algn="ctr"/>
            <a:r>
              <a:rPr lang="en-US" sz="1600" dirty="0">
                <a:solidFill>
                  <a:srgbClr val="FF0000"/>
                </a:solidFill>
              </a:rPr>
              <a:t>2.8 hour period</a:t>
            </a:r>
          </a:p>
        </p:txBody>
      </p:sp>
      <p:sp>
        <p:nvSpPr>
          <p:cNvPr id="11" name="TextBox 10"/>
          <p:cNvSpPr txBox="1"/>
          <p:nvPr/>
        </p:nvSpPr>
        <p:spPr>
          <a:xfrm>
            <a:off x="8940611" y="2862992"/>
            <a:ext cx="3065461" cy="3539430"/>
          </a:xfrm>
          <a:prstGeom prst="rect">
            <a:avLst/>
          </a:prstGeom>
          <a:solidFill>
            <a:srgbClr val="FFFF00"/>
          </a:solidFill>
        </p:spPr>
        <p:txBody>
          <a:bodyPr wrap="square" rtlCol="0">
            <a:spAutoFit/>
          </a:bodyPr>
          <a:lstStyle/>
          <a:p>
            <a:pPr algn="ctr"/>
            <a:r>
              <a:rPr lang="en-US" sz="1600" dirty="0"/>
              <a:t>The consistency of BCMs</a:t>
            </a:r>
          </a:p>
          <a:p>
            <a:pPr algn="ctr"/>
            <a:r>
              <a:rPr lang="en-US" sz="1600" dirty="0"/>
              <a:t>in a given group is promising,</a:t>
            </a:r>
          </a:p>
          <a:p>
            <a:pPr algn="ctr"/>
            <a:r>
              <a:rPr lang="en-US" sz="1600" dirty="0"/>
              <a:t>as it should be (same thermal enclosure, similar cable run, similar electronics). </a:t>
            </a:r>
          </a:p>
          <a:p>
            <a:pPr algn="ctr"/>
            <a:endParaRPr lang="en-US" sz="1600" dirty="0"/>
          </a:p>
          <a:p>
            <a:pPr algn="ctr"/>
            <a:r>
              <a:rPr lang="en-US" sz="1600" dirty="0"/>
              <a:t>But in hindsight, there’s huge rejection of common-mode errors in this exercise. </a:t>
            </a:r>
          </a:p>
          <a:p>
            <a:pPr algn="ctr"/>
            <a:r>
              <a:rPr lang="en-US" sz="1600" dirty="0"/>
              <a:t>So the next plot, which takes differences between BCMs in different enclosures with different electronics, is a more fair comparison.</a:t>
            </a:r>
          </a:p>
        </p:txBody>
      </p:sp>
      <p:sp>
        <p:nvSpPr>
          <p:cNvPr id="12" name="TextBox 11"/>
          <p:cNvSpPr txBox="1"/>
          <p:nvPr/>
        </p:nvSpPr>
        <p:spPr>
          <a:xfrm>
            <a:off x="256549" y="5324345"/>
            <a:ext cx="2120891" cy="1077218"/>
          </a:xfrm>
          <a:prstGeom prst="rect">
            <a:avLst/>
          </a:prstGeom>
          <a:noFill/>
        </p:spPr>
        <p:txBody>
          <a:bodyPr wrap="square" rtlCol="0">
            <a:spAutoFit/>
          </a:bodyPr>
          <a:lstStyle/>
          <a:p>
            <a:pPr algn="ctr"/>
            <a:r>
              <a:rPr lang="en-US" sz="1600" dirty="0"/>
              <a:t>This is almost certainly due to temperature variations, but where is not clear.</a:t>
            </a:r>
          </a:p>
        </p:txBody>
      </p:sp>
    </p:spTree>
    <p:extLst>
      <p:ext uri="{BB962C8B-B14F-4D97-AF65-F5344CB8AC3E}">
        <p14:creationId xmlns:p14="http://schemas.microsoft.com/office/powerpoint/2010/main" val="87573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73633"/>
            <a:ext cx="10515600" cy="1325563"/>
          </a:xfrm>
        </p:spPr>
        <p:txBody>
          <a:bodyPr>
            <a:normAutofit/>
          </a:bodyPr>
          <a:lstStyle/>
          <a:p>
            <a:pPr algn="ctr"/>
            <a:r>
              <a:rPr lang="en-US" sz="3600" dirty="0">
                <a:solidFill>
                  <a:srgbClr val="FF0000"/>
                </a:solidFill>
              </a:rPr>
              <a:t>What is my error budget for charge monitoring?</a:t>
            </a:r>
          </a:p>
        </p:txBody>
      </p:sp>
      <p:sp>
        <p:nvSpPr>
          <p:cNvPr id="3" name="Slide Number Placeholder 2"/>
          <p:cNvSpPr>
            <a:spLocks noGrp="1"/>
          </p:cNvSpPr>
          <p:nvPr>
            <p:ph type="sldNum" sz="quarter" idx="12"/>
          </p:nvPr>
        </p:nvSpPr>
        <p:spPr/>
        <p:txBody>
          <a:bodyPr/>
          <a:lstStyle/>
          <a:p>
            <a:fld id="{D24548EC-C9A7-4957-9382-251E15107B07}" type="slidenum">
              <a:rPr lang="en-US" smtClean="0"/>
              <a:t>2</a:t>
            </a:fld>
            <a:endParaRPr lang="en-US"/>
          </a:p>
        </p:txBody>
      </p:sp>
    </p:spTree>
    <p:extLst>
      <p:ext uri="{BB962C8B-B14F-4D97-AF65-F5344CB8AC3E}">
        <p14:creationId xmlns:p14="http://schemas.microsoft.com/office/powerpoint/2010/main" val="701056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4548EC-C9A7-4957-9382-251E15107B07}" type="slidenum">
              <a:rPr lang="en-US" smtClean="0"/>
              <a:t>20</a:t>
            </a:fld>
            <a:endParaRPr lang="en-US"/>
          </a:p>
        </p:txBody>
      </p:sp>
      <p:pic>
        <p:nvPicPr>
          <p:cNvPr id="4" name="Picture 3"/>
          <p:cNvPicPr>
            <a:picLocks noChangeAspect="1"/>
          </p:cNvPicPr>
          <p:nvPr/>
        </p:nvPicPr>
        <p:blipFill>
          <a:blip r:embed="rId2"/>
          <a:stretch>
            <a:fillRect/>
          </a:stretch>
        </p:blipFill>
        <p:spPr>
          <a:xfrm>
            <a:off x="2444149" y="1192498"/>
            <a:ext cx="7998645" cy="5318030"/>
          </a:xfrm>
          <a:prstGeom prst="rect">
            <a:avLst/>
          </a:prstGeom>
        </p:spPr>
      </p:pic>
      <p:sp>
        <p:nvSpPr>
          <p:cNvPr id="8" name="TextBox 7"/>
          <p:cNvSpPr txBox="1"/>
          <p:nvPr/>
        </p:nvSpPr>
        <p:spPr>
          <a:xfrm>
            <a:off x="0" y="2382656"/>
            <a:ext cx="2377441" cy="2800767"/>
          </a:xfrm>
          <a:prstGeom prst="rect">
            <a:avLst/>
          </a:prstGeom>
          <a:noFill/>
        </p:spPr>
        <p:txBody>
          <a:bodyPr wrap="square" rtlCol="0">
            <a:spAutoFit/>
          </a:bodyPr>
          <a:lstStyle/>
          <a:p>
            <a:pPr algn="ctr"/>
            <a:r>
              <a:rPr lang="en-US" sz="1600" b="1" dirty="0"/>
              <a:t>Package 1 rel. Package 2</a:t>
            </a:r>
          </a:p>
          <a:p>
            <a:pPr algn="ctr"/>
            <a:r>
              <a:rPr lang="en-US" sz="1600" b="1" dirty="0"/>
              <a:t> </a:t>
            </a:r>
          </a:p>
          <a:p>
            <a:pPr algn="ctr"/>
            <a:r>
              <a:rPr lang="en-US" sz="1600" dirty="0"/>
              <a:t>BCM4B - </a:t>
            </a:r>
            <a:r>
              <a:rPr lang="en-US" sz="1600" dirty="0" err="1"/>
              <a:t>BCMa</a:t>
            </a:r>
            <a:endParaRPr lang="en-US" sz="1600" dirty="0"/>
          </a:p>
          <a:p>
            <a:pPr algn="ctr"/>
            <a:r>
              <a:rPr lang="en-US" sz="1600" dirty="0">
                <a:solidFill>
                  <a:srgbClr val="FF0000"/>
                </a:solidFill>
              </a:rPr>
              <a:t>(+-0.2% relative)</a:t>
            </a:r>
          </a:p>
          <a:p>
            <a:pPr algn="ctr"/>
            <a:r>
              <a:rPr lang="en-US" sz="1600" dirty="0">
                <a:solidFill>
                  <a:srgbClr val="FF0000"/>
                </a:solidFill>
              </a:rPr>
              <a:t>25 minute period</a:t>
            </a:r>
          </a:p>
          <a:p>
            <a:pPr algn="ctr"/>
            <a:endParaRPr lang="en-US" sz="1600" dirty="0"/>
          </a:p>
          <a:p>
            <a:pPr algn="ctr"/>
            <a:r>
              <a:rPr lang="en-US" sz="1600" dirty="0"/>
              <a:t>This is 5x larger, and with a completely different period, than that seen on the previous slides.</a:t>
            </a:r>
          </a:p>
          <a:p>
            <a:pPr algn="ctr"/>
            <a:r>
              <a:rPr lang="en-US" sz="1600" dirty="0"/>
              <a:t> </a:t>
            </a:r>
          </a:p>
        </p:txBody>
      </p:sp>
      <p:sp>
        <p:nvSpPr>
          <p:cNvPr id="9" name="Title 1"/>
          <p:cNvSpPr>
            <a:spLocks noGrp="1"/>
          </p:cNvSpPr>
          <p:nvPr>
            <p:ph type="title"/>
          </p:nvPr>
        </p:nvSpPr>
        <p:spPr>
          <a:xfrm>
            <a:off x="838200" y="99731"/>
            <a:ext cx="10515600" cy="752641"/>
          </a:xfrm>
        </p:spPr>
        <p:txBody>
          <a:bodyPr>
            <a:normAutofit fontScale="90000"/>
          </a:bodyPr>
          <a:lstStyle/>
          <a:p>
            <a:pPr algn="ctr"/>
            <a:r>
              <a:rPr lang="en-US" sz="4000" dirty="0">
                <a:solidFill>
                  <a:srgbClr val="FF0000"/>
                </a:solidFill>
              </a:rPr>
              <a:t>BCM Differences During 17 Hours at 58 </a:t>
            </a:r>
            <a:r>
              <a:rPr lang="en-US" sz="4000" dirty="0" err="1">
                <a:solidFill>
                  <a:srgbClr val="FF0000"/>
                </a:solidFill>
              </a:rPr>
              <a:t>muA</a:t>
            </a:r>
            <a:br>
              <a:rPr lang="en-US" sz="4000" dirty="0">
                <a:solidFill>
                  <a:srgbClr val="FF0000"/>
                </a:solidFill>
              </a:rPr>
            </a:br>
            <a:r>
              <a:rPr lang="en-US" sz="3100" dirty="0">
                <a:solidFill>
                  <a:srgbClr val="FF0000"/>
                </a:solidFill>
              </a:rPr>
              <a:t>2 seconds per EPICS sample</a:t>
            </a:r>
          </a:p>
        </p:txBody>
      </p:sp>
    </p:spTree>
    <p:extLst>
      <p:ext uri="{BB962C8B-B14F-4D97-AF65-F5344CB8AC3E}">
        <p14:creationId xmlns:p14="http://schemas.microsoft.com/office/powerpoint/2010/main" val="3627417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4548EC-C9A7-4957-9382-251E15107B07}" type="slidenum">
              <a:rPr lang="en-US" smtClean="0"/>
              <a:t>21</a:t>
            </a:fld>
            <a:endParaRPr lang="en-US"/>
          </a:p>
        </p:txBody>
      </p:sp>
      <p:pic>
        <p:nvPicPr>
          <p:cNvPr id="4" name="Picture 3"/>
          <p:cNvPicPr>
            <a:picLocks noChangeAspect="1"/>
          </p:cNvPicPr>
          <p:nvPr/>
        </p:nvPicPr>
        <p:blipFill>
          <a:blip r:embed="rId2"/>
          <a:stretch>
            <a:fillRect/>
          </a:stretch>
        </p:blipFill>
        <p:spPr>
          <a:xfrm>
            <a:off x="2444149" y="1192498"/>
            <a:ext cx="7998645" cy="5318030"/>
          </a:xfrm>
          <a:prstGeom prst="rect">
            <a:avLst/>
          </a:prstGeom>
        </p:spPr>
      </p:pic>
      <p:sp>
        <p:nvSpPr>
          <p:cNvPr id="8" name="TextBox 7"/>
          <p:cNvSpPr txBox="1"/>
          <p:nvPr/>
        </p:nvSpPr>
        <p:spPr>
          <a:xfrm>
            <a:off x="0" y="2382656"/>
            <a:ext cx="2377441" cy="2800767"/>
          </a:xfrm>
          <a:prstGeom prst="rect">
            <a:avLst/>
          </a:prstGeom>
          <a:noFill/>
        </p:spPr>
        <p:txBody>
          <a:bodyPr wrap="square" rtlCol="0">
            <a:spAutoFit/>
          </a:bodyPr>
          <a:lstStyle/>
          <a:p>
            <a:pPr algn="ctr"/>
            <a:r>
              <a:rPr lang="en-US" sz="1600" b="1" dirty="0"/>
              <a:t>Package 1 rel. Package 2</a:t>
            </a:r>
          </a:p>
          <a:p>
            <a:pPr algn="ctr"/>
            <a:r>
              <a:rPr lang="en-US" sz="1600" b="1" dirty="0"/>
              <a:t> </a:t>
            </a:r>
          </a:p>
          <a:p>
            <a:pPr algn="ctr"/>
            <a:r>
              <a:rPr lang="en-US" sz="1600" dirty="0"/>
              <a:t>BCM4B - </a:t>
            </a:r>
            <a:r>
              <a:rPr lang="en-US" sz="1600" dirty="0" err="1"/>
              <a:t>BCMa</a:t>
            </a:r>
            <a:endParaRPr lang="en-US" sz="1600" dirty="0"/>
          </a:p>
          <a:p>
            <a:pPr algn="ctr"/>
            <a:r>
              <a:rPr lang="en-US" sz="1600" dirty="0">
                <a:solidFill>
                  <a:srgbClr val="FF0000"/>
                </a:solidFill>
              </a:rPr>
              <a:t>(+-0.2% relative)</a:t>
            </a:r>
          </a:p>
          <a:p>
            <a:pPr algn="ctr"/>
            <a:r>
              <a:rPr lang="en-US" sz="1600" dirty="0">
                <a:solidFill>
                  <a:srgbClr val="FF0000"/>
                </a:solidFill>
              </a:rPr>
              <a:t>25 minute period</a:t>
            </a:r>
          </a:p>
          <a:p>
            <a:pPr algn="ctr"/>
            <a:endParaRPr lang="en-US" sz="1600" dirty="0"/>
          </a:p>
          <a:p>
            <a:pPr algn="ctr"/>
            <a:r>
              <a:rPr lang="en-US" sz="1600" dirty="0"/>
              <a:t>This is 5x larger, and with a completely different period, than that seen on the previous slides.</a:t>
            </a:r>
          </a:p>
          <a:p>
            <a:pPr algn="ctr"/>
            <a:r>
              <a:rPr lang="en-US" sz="1600" dirty="0"/>
              <a:t> </a:t>
            </a:r>
          </a:p>
        </p:txBody>
      </p:sp>
      <p:sp>
        <p:nvSpPr>
          <p:cNvPr id="9" name="Title 1"/>
          <p:cNvSpPr>
            <a:spLocks noGrp="1"/>
          </p:cNvSpPr>
          <p:nvPr>
            <p:ph type="title"/>
          </p:nvPr>
        </p:nvSpPr>
        <p:spPr>
          <a:xfrm>
            <a:off x="838200" y="99731"/>
            <a:ext cx="10515600" cy="752641"/>
          </a:xfrm>
        </p:spPr>
        <p:txBody>
          <a:bodyPr>
            <a:normAutofit fontScale="90000"/>
          </a:bodyPr>
          <a:lstStyle/>
          <a:p>
            <a:pPr algn="ctr"/>
            <a:r>
              <a:rPr lang="en-US" sz="4000" dirty="0">
                <a:solidFill>
                  <a:srgbClr val="FF0000"/>
                </a:solidFill>
              </a:rPr>
              <a:t>BCM Differences During 17 Hours at 58 </a:t>
            </a:r>
            <a:r>
              <a:rPr lang="en-US" sz="4000" dirty="0" err="1">
                <a:solidFill>
                  <a:srgbClr val="FF0000"/>
                </a:solidFill>
              </a:rPr>
              <a:t>muA</a:t>
            </a:r>
            <a:br>
              <a:rPr lang="en-US" sz="4000" dirty="0">
                <a:solidFill>
                  <a:srgbClr val="FF0000"/>
                </a:solidFill>
              </a:rPr>
            </a:br>
            <a:r>
              <a:rPr lang="en-US" sz="3100" dirty="0">
                <a:solidFill>
                  <a:srgbClr val="FF0000"/>
                </a:solidFill>
              </a:rPr>
              <a:t>2 seconds per EPICS sample</a:t>
            </a:r>
          </a:p>
        </p:txBody>
      </p:sp>
      <p:sp>
        <p:nvSpPr>
          <p:cNvPr id="10" name="TextBox 9"/>
          <p:cNvSpPr txBox="1"/>
          <p:nvPr/>
        </p:nvSpPr>
        <p:spPr>
          <a:xfrm>
            <a:off x="3781168" y="4540468"/>
            <a:ext cx="8188327" cy="2062103"/>
          </a:xfrm>
          <a:prstGeom prst="rect">
            <a:avLst/>
          </a:prstGeom>
          <a:solidFill>
            <a:srgbClr val="FFFF00"/>
          </a:solidFill>
        </p:spPr>
        <p:txBody>
          <a:bodyPr wrap="square" rtlCol="0">
            <a:spAutoFit/>
          </a:bodyPr>
          <a:lstStyle/>
          <a:p>
            <a:r>
              <a:rPr lang="en-US" sz="1600" dirty="0"/>
              <a:t>These variations are far too large to be explained by the +-0.2F cavity temperature variations seen in the earlier model. </a:t>
            </a:r>
          </a:p>
          <a:p>
            <a:endParaRPr lang="en-US" sz="1600" dirty="0"/>
          </a:p>
          <a:p>
            <a:r>
              <a:rPr lang="en-US" sz="1600" dirty="0"/>
              <a:t> I don’t understand the detailed source of this variation, but it’s the right time scale to be explained by HVAC induced temperature variation in the RF cables and/or receiver electronics.</a:t>
            </a:r>
          </a:p>
          <a:p>
            <a:endParaRPr lang="en-US" sz="1600" dirty="0"/>
          </a:p>
          <a:p>
            <a:r>
              <a:rPr lang="en-US" sz="1600" dirty="0"/>
              <a:t>One can dream that it will average away with target cycles of 1-4 hours, but beam trips make this not so easy to model. And you can see the period was getting longer. </a:t>
            </a:r>
          </a:p>
        </p:txBody>
      </p:sp>
    </p:spTree>
    <p:extLst>
      <p:ext uri="{BB962C8B-B14F-4D97-AF65-F5344CB8AC3E}">
        <p14:creationId xmlns:p14="http://schemas.microsoft.com/office/powerpoint/2010/main" val="3987096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8407" y="1199571"/>
            <a:ext cx="9901127" cy="4160521"/>
          </a:xfrm>
          <a:prstGeom prst="rect">
            <a:avLst/>
          </a:prstGeom>
        </p:spPr>
      </p:pic>
      <p:sp>
        <p:nvSpPr>
          <p:cNvPr id="8" name="TextBox 7"/>
          <p:cNvSpPr txBox="1"/>
          <p:nvPr/>
        </p:nvSpPr>
        <p:spPr>
          <a:xfrm>
            <a:off x="4961495" y="1047163"/>
            <a:ext cx="1124712" cy="1815882"/>
          </a:xfrm>
          <a:prstGeom prst="rect">
            <a:avLst/>
          </a:prstGeom>
          <a:solidFill>
            <a:srgbClr val="FFFF00"/>
          </a:solidFill>
        </p:spPr>
        <p:txBody>
          <a:bodyPr wrap="square" rtlCol="0">
            <a:spAutoFit/>
          </a:bodyPr>
          <a:lstStyle/>
          <a:p>
            <a:pPr algn="ctr"/>
            <a:r>
              <a:rPr lang="en-US" sz="1600" dirty="0"/>
              <a:t>Package 2 Removed and replaced by the Slow Raster</a:t>
            </a:r>
          </a:p>
        </p:txBody>
      </p:sp>
      <p:sp>
        <p:nvSpPr>
          <p:cNvPr id="9" name="TextBox 8"/>
          <p:cNvSpPr txBox="1"/>
          <p:nvPr/>
        </p:nvSpPr>
        <p:spPr>
          <a:xfrm>
            <a:off x="6290979" y="1725750"/>
            <a:ext cx="1115568" cy="338554"/>
          </a:xfrm>
          <a:prstGeom prst="rect">
            <a:avLst/>
          </a:prstGeom>
          <a:solidFill>
            <a:srgbClr val="FFFF00"/>
          </a:solidFill>
        </p:spPr>
        <p:txBody>
          <a:bodyPr wrap="square" rtlCol="0">
            <a:spAutoFit/>
          </a:bodyPr>
          <a:lstStyle/>
          <a:p>
            <a:pPr algn="ctr"/>
            <a:r>
              <a:rPr lang="en-US" sz="1600" dirty="0"/>
              <a:t>Package 1’</a:t>
            </a:r>
          </a:p>
        </p:txBody>
      </p:sp>
      <p:sp>
        <p:nvSpPr>
          <p:cNvPr id="10" name="Oval 9"/>
          <p:cNvSpPr/>
          <p:nvPr/>
        </p:nvSpPr>
        <p:spPr>
          <a:xfrm>
            <a:off x="5276088" y="2926079"/>
            <a:ext cx="713232" cy="1472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92147" y="2926079"/>
            <a:ext cx="713232" cy="1472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8407" y="28050"/>
            <a:ext cx="10515600" cy="834446"/>
          </a:xfrm>
        </p:spPr>
        <p:txBody>
          <a:bodyPr>
            <a:normAutofit fontScale="90000"/>
          </a:bodyPr>
          <a:lstStyle/>
          <a:p>
            <a:pPr algn="ctr"/>
            <a:r>
              <a:rPr lang="en-US" sz="3600" dirty="0">
                <a:solidFill>
                  <a:srgbClr val="FF0000"/>
                </a:solidFill>
              </a:rPr>
              <a:t>What’s the BCM Situation for Polarized Target Running?</a:t>
            </a:r>
            <a:br>
              <a:rPr lang="en-US" sz="3600" dirty="0">
                <a:solidFill>
                  <a:srgbClr val="FF0000"/>
                </a:solidFill>
              </a:rPr>
            </a:br>
            <a:r>
              <a:rPr lang="en-US" sz="2700" dirty="0">
                <a:solidFill>
                  <a:srgbClr val="FF0000"/>
                </a:solidFill>
              </a:rPr>
              <a:t>We will have less information.</a:t>
            </a:r>
          </a:p>
        </p:txBody>
      </p:sp>
      <p:cxnSp>
        <p:nvCxnSpPr>
          <p:cNvPr id="12" name="Straight Arrow Connector 11"/>
          <p:cNvCxnSpPr/>
          <p:nvPr/>
        </p:nvCxnSpPr>
        <p:spPr>
          <a:xfrm>
            <a:off x="173736" y="3493008"/>
            <a:ext cx="4910328" cy="9144"/>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D24548EC-C9A7-4957-9382-251E15107B07}" type="slidenum">
              <a:rPr lang="en-US" smtClean="0"/>
              <a:t>22</a:t>
            </a:fld>
            <a:endParaRPr lang="en-US"/>
          </a:p>
        </p:txBody>
      </p:sp>
    </p:spTree>
    <p:extLst>
      <p:ext uri="{BB962C8B-B14F-4D97-AF65-F5344CB8AC3E}">
        <p14:creationId xmlns:p14="http://schemas.microsoft.com/office/powerpoint/2010/main" val="33415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8407" y="1199571"/>
            <a:ext cx="9901127" cy="4160521"/>
          </a:xfrm>
          <a:prstGeom prst="rect">
            <a:avLst/>
          </a:prstGeom>
        </p:spPr>
      </p:pic>
      <p:sp>
        <p:nvSpPr>
          <p:cNvPr id="8" name="TextBox 7"/>
          <p:cNvSpPr txBox="1"/>
          <p:nvPr/>
        </p:nvSpPr>
        <p:spPr>
          <a:xfrm>
            <a:off x="4961495" y="1047163"/>
            <a:ext cx="1124712" cy="1815882"/>
          </a:xfrm>
          <a:prstGeom prst="rect">
            <a:avLst/>
          </a:prstGeom>
          <a:solidFill>
            <a:srgbClr val="FFFF00"/>
          </a:solidFill>
        </p:spPr>
        <p:txBody>
          <a:bodyPr wrap="square" rtlCol="0">
            <a:spAutoFit/>
          </a:bodyPr>
          <a:lstStyle/>
          <a:p>
            <a:pPr algn="ctr"/>
            <a:r>
              <a:rPr lang="en-US" sz="1600" dirty="0"/>
              <a:t>Package 2 Removed and replaced by the Slow Raster</a:t>
            </a:r>
          </a:p>
        </p:txBody>
      </p:sp>
      <p:sp>
        <p:nvSpPr>
          <p:cNvPr id="9" name="TextBox 8"/>
          <p:cNvSpPr txBox="1"/>
          <p:nvPr/>
        </p:nvSpPr>
        <p:spPr>
          <a:xfrm>
            <a:off x="6290979" y="1725750"/>
            <a:ext cx="1115568" cy="338554"/>
          </a:xfrm>
          <a:prstGeom prst="rect">
            <a:avLst/>
          </a:prstGeom>
          <a:solidFill>
            <a:srgbClr val="FFFF00"/>
          </a:solidFill>
        </p:spPr>
        <p:txBody>
          <a:bodyPr wrap="square" rtlCol="0">
            <a:spAutoFit/>
          </a:bodyPr>
          <a:lstStyle/>
          <a:p>
            <a:pPr algn="ctr"/>
            <a:r>
              <a:rPr lang="en-US" sz="1600" dirty="0"/>
              <a:t>Package 1’</a:t>
            </a:r>
          </a:p>
        </p:txBody>
      </p:sp>
      <p:sp>
        <p:nvSpPr>
          <p:cNvPr id="10" name="Oval 9"/>
          <p:cNvSpPr/>
          <p:nvPr/>
        </p:nvSpPr>
        <p:spPr>
          <a:xfrm>
            <a:off x="5276088" y="2926079"/>
            <a:ext cx="713232" cy="1472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92147" y="2926079"/>
            <a:ext cx="713232" cy="1472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8407" y="28050"/>
            <a:ext cx="10515600" cy="834446"/>
          </a:xfrm>
        </p:spPr>
        <p:txBody>
          <a:bodyPr>
            <a:normAutofit fontScale="90000"/>
          </a:bodyPr>
          <a:lstStyle/>
          <a:p>
            <a:pPr algn="ctr"/>
            <a:r>
              <a:rPr lang="en-US" sz="3600" dirty="0">
                <a:solidFill>
                  <a:srgbClr val="FF0000"/>
                </a:solidFill>
              </a:rPr>
              <a:t>What’s the BCM Situation for Polarized Target Running?</a:t>
            </a:r>
            <a:br>
              <a:rPr lang="en-US" sz="3600" dirty="0">
                <a:solidFill>
                  <a:srgbClr val="FF0000"/>
                </a:solidFill>
              </a:rPr>
            </a:br>
            <a:r>
              <a:rPr lang="en-US" sz="2700" dirty="0">
                <a:solidFill>
                  <a:srgbClr val="FF0000"/>
                </a:solidFill>
              </a:rPr>
              <a:t>We will have less information.</a:t>
            </a:r>
          </a:p>
        </p:txBody>
      </p:sp>
      <p:sp>
        <p:nvSpPr>
          <p:cNvPr id="4" name="TextBox 3"/>
          <p:cNvSpPr txBox="1"/>
          <p:nvPr/>
        </p:nvSpPr>
        <p:spPr>
          <a:xfrm>
            <a:off x="300708" y="5260039"/>
            <a:ext cx="5863528" cy="1323439"/>
          </a:xfrm>
          <a:prstGeom prst="rect">
            <a:avLst/>
          </a:prstGeom>
          <a:noFill/>
        </p:spPr>
        <p:txBody>
          <a:bodyPr wrap="none" rtlCol="0">
            <a:spAutoFit/>
          </a:bodyPr>
          <a:lstStyle/>
          <a:p>
            <a:r>
              <a:rPr lang="en-US" sz="1600" dirty="0"/>
              <a:t>RF cables are already the highest quality except for ~10m jumpers.</a:t>
            </a:r>
          </a:p>
          <a:p>
            <a:r>
              <a:rPr lang="en-US" sz="1600" dirty="0"/>
              <a:t>Lowest risk, lowest effort concept for Package 1’:</a:t>
            </a:r>
          </a:p>
          <a:p>
            <a:pPr marL="285750" indent="-285750">
              <a:buFont typeface="Arial" panose="020B0604020202020204" pitchFamily="34" charset="0"/>
              <a:buChar char="•"/>
            </a:pPr>
            <a:r>
              <a:rPr lang="en-US" sz="1600" dirty="0"/>
              <a:t>upgrade those ~10m jumpers (moots any rad-damage questions)</a:t>
            </a:r>
          </a:p>
          <a:p>
            <a:pPr marL="285750" indent="-285750">
              <a:buFont typeface="Arial" panose="020B0604020202020204" pitchFamily="34" charset="0"/>
              <a:buChar char="•"/>
            </a:pPr>
            <a:r>
              <a:rPr lang="en-US" sz="1600" dirty="0"/>
              <a:t>upgrade the thermal enclosure</a:t>
            </a:r>
          </a:p>
          <a:p>
            <a:pPr marL="285750" indent="-285750">
              <a:buFont typeface="Arial" panose="020B0604020202020204" pitchFamily="34" charset="0"/>
              <a:buChar char="•"/>
            </a:pPr>
            <a:r>
              <a:rPr lang="en-US" sz="1600" dirty="0"/>
              <a:t>split the RF 50:50 upstairs to feed 2 analog and 2 digital channels</a:t>
            </a:r>
          </a:p>
        </p:txBody>
      </p:sp>
      <p:cxnSp>
        <p:nvCxnSpPr>
          <p:cNvPr id="12" name="Straight Arrow Connector 11"/>
          <p:cNvCxnSpPr/>
          <p:nvPr/>
        </p:nvCxnSpPr>
        <p:spPr>
          <a:xfrm>
            <a:off x="173736" y="3493008"/>
            <a:ext cx="4910328" cy="9144"/>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D24548EC-C9A7-4957-9382-251E15107B07}" type="slidenum">
              <a:rPr lang="en-US" smtClean="0"/>
              <a:t>23</a:t>
            </a:fld>
            <a:endParaRPr lang="en-US"/>
          </a:p>
        </p:txBody>
      </p:sp>
    </p:spTree>
    <p:extLst>
      <p:ext uri="{BB962C8B-B14F-4D97-AF65-F5344CB8AC3E}">
        <p14:creationId xmlns:p14="http://schemas.microsoft.com/office/powerpoint/2010/main" val="139429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8407" y="1199571"/>
            <a:ext cx="9901127" cy="4160521"/>
          </a:xfrm>
          <a:prstGeom prst="rect">
            <a:avLst/>
          </a:prstGeom>
        </p:spPr>
      </p:pic>
      <p:sp>
        <p:nvSpPr>
          <p:cNvPr id="8" name="TextBox 7"/>
          <p:cNvSpPr txBox="1"/>
          <p:nvPr/>
        </p:nvSpPr>
        <p:spPr>
          <a:xfrm>
            <a:off x="4961495" y="1047163"/>
            <a:ext cx="1124712" cy="1815882"/>
          </a:xfrm>
          <a:prstGeom prst="rect">
            <a:avLst/>
          </a:prstGeom>
          <a:solidFill>
            <a:srgbClr val="FFFF00"/>
          </a:solidFill>
        </p:spPr>
        <p:txBody>
          <a:bodyPr wrap="square" rtlCol="0">
            <a:spAutoFit/>
          </a:bodyPr>
          <a:lstStyle/>
          <a:p>
            <a:pPr algn="ctr"/>
            <a:r>
              <a:rPr lang="en-US" sz="1600" dirty="0"/>
              <a:t>Package 2 Removed and replaced by the Slow Raster</a:t>
            </a:r>
          </a:p>
        </p:txBody>
      </p:sp>
      <p:sp>
        <p:nvSpPr>
          <p:cNvPr id="9" name="TextBox 8"/>
          <p:cNvSpPr txBox="1"/>
          <p:nvPr/>
        </p:nvSpPr>
        <p:spPr>
          <a:xfrm>
            <a:off x="6290979" y="1725750"/>
            <a:ext cx="1115568" cy="338554"/>
          </a:xfrm>
          <a:prstGeom prst="rect">
            <a:avLst/>
          </a:prstGeom>
          <a:solidFill>
            <a:srgbClr val="FFFF00"/>
          </a:solidFill>
        </p:spPr>
        <p:txBody>
          <a:bodyPr wrap="square" rtlCol="0">
            <a:spAutoFit/>
          </a:bodyPr>
          <a:lstStyle/>
          <a:p>
            <a:pPr algn="ctr"/>
            <a:r>
              <a:rPr lang="en-US" sz="1600" dirty="0"/>
              <a:t>Package 1’</a:t>
            </a:r>
          </a:p>
        </p:txBody>
      </p:sp>
      <p:sp>
        <p:nvSpPr>
          <p:cNvPr id="10" name="Oval 9"/>
          <p:cNvSpPr/>
          <p:nvPr/>
        </p:nvSpPr>
        <p:spPr>
          <a:xfrm>
            <a:off x="5276088" y="2926079"/>
            <a:ext cx="713232" cy="1472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92147" y="2926079"/>
            <a:ext cx="713232" cy="1472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8407" y="28050"/>
            <a:ext cx="10515600" cy="834446"/>
          </a:xfrm>
        </p:spPr>
        <p:txBody>
          <a:bodyPr>
            <a:normAutofit fontScale="90000"/>
          </a:bodyPr>
          <a:lstStyle/>
          <a:p>
            <a:pPr algn="ctr"/>
            <a:r>
              <a:rPr lang="en-US" sz="3600" dirty="0">
                <a:solidFill>
                  <a:srgbClr val="FF0000"/>
                </a:solidFill>
              </a:rPr>
              <a:t>What’s the BCM Situation for Polarized Target Running?</a:t>
            </a:r>
            <a:br>
              <a:rPr lang="en-US" sz="3600" dirty="0">
                <a:solidFill>
                  <a:srgbClr val="FF0000"/>
                </a:solidFill>
              </a:rPr>
            </a:br>
            <a:r>
              <a:rPr lang="en-US" sz="2700" dirty="0">
                <a:solidFill>
                  <a:srgbClr val="FF0000"/>
                </a:solidFill>
              </a:rPr>
              <a:t>We will have less information.</a:t>
            </a:r>
          </a:p>
        </p:txBody>
      </p:sp>
      <p:cxnSp>
        <p:nvCxnSpPr>
          <p:cNvPr id="12" name="Straight Arrow Connector 11"/>
          <p:cNvCxnSpPr/>
          <p:nvPr/>
        </p:nvCxnSpPr>
        <p:spPr>
          <a:xfrm>
            <a:off x="173736" y="3493008"/>
            <a:ext cx="4910328" cy="9144"/>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96001" y="5360092"/>
            <a:ext cx="5822636" cy="1323439"/>
          </a:xfrm>
          <a:prstGeom prst="rect">
            <a:avLst/>
          </a:prstGeom>
          <a:solidFill>
            <a:srgbClr val="FFFF00"/>
          </a:solidFill>
        </p:spPr>
        <p:txBody>
          <a:bodyPr wrap="square">
            <a:spAutoFit/>
          </a:bodyPr>
          <a:lstStyle/>
          <a:p>
            <a:r>
              <a:rPr lang="en-US" sz="1600" dirty="0"/>
              <a:t>I can do some </a:t>
            </a:r>
            <a:r>
              <a:rPr lang="en-US" sz="1600" dirty="0" err="1"/>
              <a:t>tempco</a:t>
            </a:r>
            <a:r>
              <a:rPr lang="en-US" sz="1600" dirty="0"/>
              <a:t> calculations and temperature checks. But if I don’t find a smoking gun to explain the +-0.2% variation, the only choice in the data analysis the students will have is between analog and digital receivers. So fingers crossed on the temperature stability of the cavities, cables, and tuners of Package 1’. </a:t>
            </a:r>
          </a:p>
        </p:txBody>
      </p:sp>
      <p:sp>
        <p:nvSpPr>
          <p:cNvPr id="5" name="Slide Number Placeholder 4"/>
          <p:cNvSpPr>
            <a:spLocks noGrp="1"/>
          </p:cNvSpPr>
          <p:nvPr>
            <p:ph type="sldNum" sz="quarter" idx="12"/>
          </p:nvPr>
        </p:nvSpPr>
        <p:spPr/>
        <p:txBody>
          <a:bodyPr/>
          <a:lstStyle/>
          <a:p>
            <a:fld id="{D24548EC-C9A7-4957-9382-251E15107B07}" type="slidenum">
              <a:rPr lang="en-US" smtClean="0"/>
              <a:t>24</a:t>
            </a:fld>
            <a:endParaRPr lang="en-US" dirty="0"/>
          </a:p>
        </p:txBody>
      </p:sp>
      <p:sp>
        <p:nvSpPr>
          <p:cNvPr id="6" name="TextBox 5">
            <a:extLst>
              <a:ext uri="{FF2B5EF4-FFF2-40B4-BE49-F238E27FC236}">
                <a16:creationId xmlns:a16="http://schemas.microsoft.com/office/drawing/2014/main" id="{5547E278-CCA0-53FE-C4F3-8C9FB5DCE3DF}"/>
              </a:ext>
            </a:extLst>
          </p:cNvPr>
          <p:cNvSpPr txBox="1"/>
          <p:nvPr/>
        </p:nvSpPr>
        <p:spPr>
          <a:xfrm>
            <a:off x="300708" y="5260039"/>
            <a:ext cx="5863528" cy="1323439"/>
          </a:xfrm>
          <a:prstGeom prst="rect">
            <a:avLst/>
          </a:prstGeom>
          <a:noFill/>
        </p:spPr>
        <p:txBody>
          <a:bodyPr wrap="none" rtlCol="0">
            <a:spAutoFit/>
          </a:bodyPr>
          <a:lstStyle/>
          <a:p>
            <a:r>
              <a:rPr lang="en-US" sz="1600" dirty="0"/>
              <a:t>RF cables are already the highest quality except for ~10m jumpers.</a:t>
            </a:r>
          </a:p>
          <a:p>
            <a:r>
              <a:rPr lang="en-US" sz="1600" dirty="0"/>
              <a:t>Lowest risk, lowest effort concept for Package 1’:</a:t>
            </a:r>
          </a:p>
          <a:p>
            <a:pPr marL="285750" indent="-285750">
              <a:buFont typeface="Arial" panose="020B0604020202020204" pitchFamily="34" charset="0"/>
              <a:buChar char="•"/>
            </a:pPr>
            <a:r>
              <a:rPr lang="en-US" sz="1600" dirty="0"/>
              <a:t>upgrade those ~10m jumpers (moots any rad-damage questions)</a:t>
            </a:r>
          </a:p>
          <a:p>
            <a:pPr marL="285750" indent="-285750">
              <a:buFont typeface="Arial" panose="020B0604020202020204" pitchFamily="34" charset="0"/>
              <a:buChar char="•"/>
            </a:pPr>
            <a:r>
              <a:rPr lang="en-US" sz="1600" dirty="0"/>
              <a:t>upgrade the thermal enclosure</a:t>
            </a:r>
          </a:p>
          <a:p>
            <a:pPr marL="285750" indent="-285750">
              <a:buFont typeface="Arial" panose="020B0604020202020204" pitchFamily="34" charset="0"/>
              <a:buChar char="•"/>
            </a:pPr>
            <a:r>
              <a:rPr lang="en-US" sz="1600" dirty="0"/>
              <a:t>split the RF 50:50 upstairs to feed 2 analog and 2 digital channels</a:t>
            </a:r>
          </a:p>
        </p:txBody>
      </p:sp>
    </p:spTree>
    <p:extLst>
      <p:ext uri="{BB962C8B-B14F-4D97-AF65-F5344CB8AC3E}">
        <p14:creationId xmlns:p14="http://schemas.microsoft.com/office/powerpoint/2010/main" val="1022730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7265"/>
          </a:xfrm>
        </p:spPr>
        <p:txBody>
          <a:bodyPr>
            <a:normAutofit/>
          </a:bodyPr>
          <a:lstStyle/>
          <a:p>
            <a:pPr algn="ctr"/>
            <a:r>
              <a:rPr lang="en-US" sz="3600" dirty="0">
                <a:solidFill>
                  <a:srgbClr val="FF0000"/>
                </a:solidFill>
              </a:rPr>
              <a:t>Section Summary on BCMs and Their Stability</a:t>
            </a:r>
          </a:p>
        </p:txBody>
      </p:sp>
      <p:sp>
        <p:nvSpPr>
          <p:cNvPr id="3" name="Slide Number Placeholder 2"/>
          <p:cNvSpPr>
            <a:spLocks noGrp="1"/>
          </p:cNvSpPr>
          <p:nvPr>
            <p:ph type="sldNum" sz="quarter" idx="12"/>
          </p:nvPr>
        </p:nvSpPr>
        <p:spPr/>
        <p:txBody>
          <a:bodyPr/>
          <a:lstStyle/>
          <a:p>
            <a:fld id="{D24548EC-C9A7-4957-9382-251E15107B07}" type="slidenum">
              <a:rPr lang="en-US" smtClean="0"/>
              <a:t>25</a:t>
            </a:fld>
            <a:endParaRPr lang="en-US"/>
          </a:p>
        </p:txBody>
      </p:sp>
      <p:sp>
        <p:nvSpPr>
          <p:cNvPr id="4" name="TextBox 3"/>
          <p:cNvSpPr txBox="1"/>
          <p:nvPr/>
        </p:nvSpPr>
        <p:spPr>
          <a:xfrm>
            <a:off x="330415" y="1832035"/>
            <a:ext cx="11395422" cy="4031873"/>
          </a:xfrm>
          <a:prstGeom prst="rect">
            <a:avLst/>
          </a:prstGeom>
          <a:noFill/>
        </p:spPr>
        <p:txBody>
          <a:bodyPr wrap="square" rtlCol="0">
            <a:spAutoFit/>
          </a:bodyPr>
          <a:lstStyle/>
          <a:p>
            <a:r>
              <a:rPr lang="en-US" sz="1600" dirty="0"/>
              <a:t>Measurement of the beam current with non-intercepting BCMs to achieve pair-level random errors at the +-O(0.1)% level is not a given.</a:t>
            </a:r>
          </a:p>
          <a:p>
            <a:endParaRPr lang="en-US" sz="1600" dirty="0"/>
          </a:p>
          <a:p>
            <a:pPr algn="ctr"/>
            <a:r>
              <a:rPr lang="en-US" sz="1600" dirty="0"/>
              <a:t>And lest we forget, our goal is O(0.01)%!</a:t>
            </a:r>
          </a:p>
          <a:p>
            <a:pPr algn="ctr"/>
            <a:endParaRPr lang="en-US" sz="1600" dirty="0"/>
          </a:p>
          <a:p>
            <a:r>
              <a:rPr lang="en-US" sz="1600" dirty="0"/>
              <a:t>BCM cavity stability is probably a solved problem (low </a:t>
            </a:r>
            <a:r>
              <a:rPr lang="en-US" sz="1600" dirty="0" err="1"/>
              <a:t>tempco</a:t>
            </a:r>
            <a:r>
              <a:rPr lang="en-US" sz="1600" dirty="0"/>
              <a:t> Stainless Streel, low Q, regulated temperature, accurate tuning). </a:t>
            </a:r>
          </a:p>
          <a:p>
            <a:endParaRPr lang="en-US" sz="1600" dirty="0"/>
          </a:p>
          <a:p>
            <a:r>
              <a:rPr lang="en-US" sz="1600" dirty="0"/>
              <a:t>But we still have to run 1.497 GHz through an inherently </a:t>
            </a:r>
            <a:r>
              <a:rPr lang="en-US" sz="1600" dirty="0" err="1"/>
              <a:t>lossy</a:t>
            </a:r>
            <a:r>
              <a:rPr lang="en-US" sz="1600" dirty="0"/>
              <a:t> and temperature-dependent cable to a location where the receiver electronics won’t get rad-damaged. And the receivers will have their own </a:t>
            </a:r>
            <a:r>
              <a:rPr lang="en-US" sz="1600" dirty="0" err="1"/>
              <a:t>tempcos</a:t>
            </a:r>
            <a:r>
              <a:rPr lang="en-US" sz="1600" dirty="0"/>
              <a:t>.</a:t>
            </a:r>
          </a:p>
          <a:p>
            <a:endParaRPr lang="en-US" sz="1600" dirty="0"/>
          </a:p>
          <a:p>
            <a:pPr algn="ctr"/>
            <a:r>
              <a:rPr lang="en-US" sz="1600" dirty="0">
                <a:solidFill>
                  <a:srgbClr val="FF0000"/>
                </a:solidFill>
              </a:rPr>
              <a:t> It’s probably not impossible to achieve O(0.01)%, but we should hedge our bets. </a:t>
            </a:r>
          </a:p>
          <a:p>
            <a:endParaRPr lang="en-US" sz="1600" dirty="0"/>
          </a:p>
          <a:p>
            <a:endParaRPr lang="en-US" sz="1600" dirty="0"/>
          </a:p>
          <a:p>
            <a:endParaRPr lang="en-US" sz="1600" dirty="0"/>
          </a:p>
          <a:p>
            <a:pPr algn="ctr"/>
            <a:endParaRPr lang="en-US" sz="1600" dirty="0"/>
          </a:p>
          <a:p>
            <a:pPr algn="ctr"/>
            <a:endParaRPr lang="en-US" sz="1600" dirty="0"/>
          </a:p>
          <a:p>
            <a:endParaRPr lang="en-US" sz="1600" dirty="0"/>
          </a:p>
        </p:txBody>
      </p:sp>
    </p:spTree>
    <p:extLst>
      <p:ext uri="{BB962C8B-B14F-4D97-AF65-F5344CB8AC3E}">
        <p14:creationId xmlns:p14="http://schemas.microsoft.com/office/powerpoint/2010/main" val="1537893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1370965"/>
            <a:ext cx="10515600" cy="1325563"/>
          </a:xfrm>
        </p:spPr>
        <p:txBody>
          <a:bodyPr>
            <a:normAutofit fontScale="90000"/>
          </a:bodyPr>
          <a:lstStyle/>
          <a:p>
            <a:pPr algn="ctr"/>
            <a:r>
              <a:rPr lang="en-US" sz="3600" dirty="0">
                <a:solidFill>
                  <a:srgbClr val="FF0000"/>
                </a:solidFill>
              </a:rPr>
              <a:t>I’d Like to sell you on the idea of a </a:t>
            </a:r>
            <a:r>
              <a:rPr lang="en-US" sz="3600" strike="sngStrike" dirty="0">
                <a:solidFill>
                  <a:srgbClr val="FF0000"/>
                </a:solidFill>
              </a:rPr>
              <a:t>Timeshare</a:t>
            </a:r>
            <a:r>
              <a:rPr lang="en-US" sz="3600" dirty="0">
                <a:solidFill>
                  <a:srgbClr val="FF0000"/>
                </a:solidFill>
              </a:rPr>
              <a:t> Faraday Cup</a:t>
            </a:r>
            <a:br>
              <a:rPr lang="en-US" sz="3600" strike="sngStrike" dirty="0">
                <a:solidFill>
                  <a:srgbClr val="FF0000"/>
                </a:solidFill>
              </a:rPr>
            </a:br>
            <a:endParaRPr lang="en-US" sz="3600" strike="sngStrike" dirty="0">
              <a:solidFill>
                <a:srgbClr val="FF0000"/>
              </a:solidFill>
            </a:endParaRPr>
          </a:p>
        </p:txBody>
      </p:sp>
      <p:sp>
        <p:nvSpPr>
          <p:cNvPr id="3" name="Slide Number Placeholder 2"/>
          <p:cNvSpPr>
            <a:spLocks noGrp="1"/>
          </p:cNvSpPr>
          <p:nvPr>
            <p:ph type="sldNum" sz="quarter" idx="12"/>
          </p:nvPr>
        </p:nvSpPr>
        <p:spPr/>
        <p:txBody>
          <a:bodyPr/>
          <a:lstStyle/>
          <a:p>
            <a:fld id="{D24548EC-C9A7-4957-9382-251E15107B07}" type="slidenum">
              <a:rPr lang="en-US" smtClean="0"/>
              <a:t>26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271" y="2943703"/>
            <a:ext cx="3048000" cy="3048000"/>
          </a:xfrm>
          <a:prstGeom prst="rect">
            <a:avLst/>
          </a:prstGeom>
        </p:spPr>
      </p:pic>
    </p:spTree>
    <p:extLst>
      <p:ext uri="{BB962C8B-B14F-4D97-AF65-F5344CB8AC3E}">
        <p14:creationId xmlns:p14="http://schemas.microsoft.com/office/powerpoint/2010/main" val="1141831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533"/>
            <a:ext cx="10515600" cy="832739"/>
          </a:xfrm>
        </p:spPr>
        <p:txBody>
          <a:bodyPr>
            <a:normAutofit/>
          </a:bodyPr>
          <a:lstStyle/>
          <a:p>
            <a:pPr algn="ctr"/>
            <a:r>
              <a:rPr lang="en-US" sz="3600" dirty="0">
                <a:solidFill>
                  <a:srgbClr val="FF0000"/>
                </a:solidFill>
              </a:rPr>
              <a:t>Basic Idea of a Faraday Cup (FC)</a:t>
            </a:r>
          </a:p>
        </p:txBody>
      </p:sp>
      <p:sp>
        <p:nvSpPr>
          <p:cNvPr id="3" name="Slide Number Placeholder 2"/>
          <p:cNvSpPr>
            <a:spLocks noGrp="1"/>
          </p:cNvSpPr>
          <p:nvPr>
            <p:ph type="sldNum" sz="quarter" idx="12"/>
          </p:nvPr>
        </p:nvSpPr>
        <p:spPr/>
        <p:txBody>
          <a:bodyPr/>
          <a:lstStyle/>
          <a:p>
            <a:fld id="{D24548EC-C9A7-4957-9382-251E15107B07}" type="slidenum">
              <a:rPr lang="en-US" smtClean="0"/>
              <a:t>27</a:t>
            </a:fld>
            <a:endParaRPr lang="en-US"/>
          </a:p>
        </p:txBody>
      </p:sp>
      <p:cxnSp>
        <p:nvCxnSpPr>
          <p:cNvPr id="4" name="Straight Arrow Connector 3"/>
          <p:cNvCxnSpPr/>
          <p:nvPr/>
        </p:nvCxnSpPr>
        <p:spPr>
          <a:xfrm>
            <a:off x="1919088" y="2918686"/>
            <a:ext cx="4910328" cy="914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065264" y="2495449"/>
            <a:ext cx="914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2"/>
          </p:cNvCxnSpPr>
          <p:nvPr/>
        </p:nvCxnSpPr>
        <p:spPr>
          <a:xfrm>
            <a:off x="7522464" y="3409849"/>
            <a:ext cx="0" cy="7271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065264" y="4136989"/>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065264" y="4374428"/>
            <a:ext cx="973280" cy="338554"/>
          </a:xfrm>
          <a:prstGeom prst="rect">
            <a:avLst/>
          </a:prstGeom>
          <a:noFill/>
        </p:spPr>
        <p:txBody>
          <a:bodyPr wrap="none" rtlCol="0">
            <a:spAutoFit/>
          </a:bodyPr>
          <a:lstStyle/>
          <a:p>
            <a:r>
              <a:rPr lang="en-US" sz="1600" dirty="0"/>
              <a:t>Ammeter</a:t>
            </a:r>
          </a:p>
        </p:txBody>
      </p:sp>
      <p:cxnSp>
        <p:nvCxnSpPr>
          <p:cNvPr id="13" name="Straight Connector 12"/>
          <p:cNvCxnSpPr/>
          <p:nvPr/>
        </p:nvCxnSpPr>
        <p:spPr>
          <a:xfrm>
            <a:off x="7516368" y="5051389"/>
            <a:ext cx="0" cy="7271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299960" y="5772512"/>
            <a:ext cx="432816" cy="60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386828" y="5829899"/>
            <a:ext cx="259080" cy="6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443978" y="5887285"/>
            <a:ext cx="144780" cy="17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70432" y="1441236"/>
            <a:ext cx="8315033" cy="830997"/>
          </a:xfrm>
          <a:prstGeom prst="rect">
            <a:avLst/>
          </a:prstGeom>
          <a:noFill/>
        </p:spPr>
        <p:txBody>
          <a:bodyPr wrap="none" rtlCol="0">
            <a:spAutoFit/>
          </a:bodyPr>
          <a:lstStyle/>
          <a:p>
            <a:r>
              <a:rPr lang="en-US" sz="1600" dirty="0"/>
              <a:t>Simple in principle: one captures the vast majority of the beam charge, and measures the current.</a:t>
            </a:r>
          </a:p>
          <a:p>
            <a:endParaRPr lang="en-US" sz="1600" dirty="0"/>
          </a:p>
          <a:p>
            <a:endParaRPr lang="en-US" sz="1600" dirty="0"/>
          </a:p>
        </p:txBody>
      </p:sp>
      <p:sp>
        <p:nvSpPr>
          <p:cNvPr id="21" name="Rectangle 20"/>
          <p:cNvSpPr>
            <a:spLocks noChangeAspect="1"/>
          </p:cNvSpPr>
          <p:nvPr/>
        </p:nvSpPr>
        <p:spPr>
          <a:xfrm>
            <a:off x="3661020" y="2724049"/>
            <a:ext cx="4572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687268" y="2272233"/>
            <a:ext cx="430952" cy="338554"/>
          </a:xfrm>
          <a:prstGeom prst="rect">
            <a:avLst/>
          </a:prstGeom>
          <a:noFill/>
        </p:spPr>
        <p:txBody>
          <a:bodyPr wrap="none" rtlCol="0">
            <a:spAutoFit/>
          </a:bodyPr>
          <a:lstStyle/>
          <a:p>
            <a:r>
              <a:rPr lang="en-US" sz="1600" dirty="0" err="1"/>
              <a:t>Tgt</a:t>
            </a:r>
            <a:endParaRPr lang="en-US" sz="1600" dirty="0"/>
          </a:p>
        </p:txBody>
      </p:sp>
      <p:sp>
        <p:nvSpPr>
          <p:cNvPr id="23" name="TextBox 22"/>
          <p:cNvSpPr txBox="1"/>
          <p:nvPr/>
        </p:nvSpPr>
        <p:spPr>
          <a:xfrm>
            <a:off x="7259524" y="2058794"/>
            <a:ext cx="386452" cy="338554"/>
          </a:xfrm>
          <a:prstGeom prst="rect">
            <a:avLst/>
          </a:prstGeom>
          <a:noFill/>
        </p:spPr>
        <p:txBody>
          <a:bodyPr wrap="none" rtlCol="0">
            <a:spAutoFit/>
          </a:bodyPr>
          <a:lstStyle/>
          <a:p>
            <a:r>
              <a:rPr lang="en-US" sz="1600" dirty="0"/>
              <a:t>FC</a:t>
            </a:r>
          </a:p>
        </p:txBody>
      </p:sp>
    </p:spTree>
    <p:extLst>
      <p:ext uri="{BB962C8B-B14F-4D97-AF65-F5344CB8AC3E}">
        <p14:creationId xmlns:p14="http://schemas.microsoft.com/office/powerpoint/2010/main" val="76281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1359" y="165341"/>
            <a:ext cx="10515600" cy="733692"/>
          </a:xfrm>
        </p:spPr>
        <p:txBody>
          <a:bodyPr>
            <a:normAutofit/>
          </a:bodyPr>
          <a:lstStyle/>
          <a:p>
            <a:pPr algn="ctr"/>
            <a:r>
              <a:rPr lang="en-US" sz="3600" dirty="0">
                <a:solidFill>
                  <a:srgbClr val="FF0000"/>
                </a:solidFill>
              </a:rPr>
              <a:t>Beam Power Levels </a:t>
            </a:r>
          </a:p>
        </p:txBody>
      </p:sp>
      <p:sp>
        <p:nvSpPr>
          <p:cNvPr id="2" name="Slide Number Placeholder 1"/>
          <p:cNvSpPr>
            <a:spLocks noGrp="1"/>
          </p:cNvSpPr>
          <p:nvPr>
            <p:ph type="sldNum" sz="quarter" idx="12"/>
          </p:nvPr>
        </p:nvSpPr>
        <p:spPr/>
        <p:txBody>
          <a:bodyPr/>
          <a:lstStyle/>
          <a:p>
            <a:fld id="{D24548EC-C9A7-4957-9382-251E15107B07}" type="slidenum">
              <a:rPr lang="en-US" smtClean="0"/>
              <a:t>28</a:t>
            </a:fld>
            <a:endParaRPr lang="en-US"/>
          </a:p>
        </p:txBody>
      </p:sp>
      <p:pic>
        <p:nvPicPr>
          <p:cNvPr id="7" name="Picture 6"/>
          <p:cNvPicPr>
            <a:picLocks noChangeAspect="1"/>
          </p:cNvPicPr>
          <p:nvPr/>
        </p:nvPicPr>
        <p:blipFill>
          <a:blip r:embed="rId2"/>
          <a:stretch>
            <a:fillRect/>
          </a:stretch>
        </p:blipFill>
        <p:spPr>
          <a:xfrm>
            <a:off x="246689" y="2103120"/>
            <a:ext cx="3612079" cy="4374970"/>
          </a:xfrm>
          <a:prstGeom prst="rect">
            <a:avLst/>
          </a:prstGeom>
        </p:spPr>
      </p:pic>
      <p:sp>
        <p:nvSpPr>
          <p:cNvPr id="8" name="Rectangle 7"/>
          <p:cNvSpPr/>
          <p:nvPr/>
        </p:nvSpPr>
        <p:spPr>
          <a:xfrm>
            <a:off x="597970" y="713747"/>
            <a:ext cx="10842377" cy="830997"/>
          </a:xfrm>
          <a:prstGeom prst="rect">
            <a:avLst/>
          </a:prstGeom>
        </p:spPr>
        <p:txBody>
          <a:bodyPr wrap="square">
            <a:spAutoFit/>
          </a:bodyPr>
          <a:lstStyle/>
          <a:p>
            <a:r>
              <a:rPr lang="en-US" sz="1600" dirty="0"/>
              <a:t>The FC also has to absorb most of the beam energy. But electrons shower, leading to maximum energy deposition at ~ 5-6 X</a:t>
            </a:r>
            <a:r>
              <a:rPr lang="en-US" sz="1600" baseline="-25000" dirty="0"/>
              <a:t>0</a:t>
            </a:r>
            <a:r>
              <a:rPr lang="en-US" sz="1600" dirty="0"/>
              <a:t>.</a:t>
            </a:r>
          </a:p>
          <a:p>
            <a:endParaRPr lang="en-US" sz="1600" dirty="0"/>
          </a:p>
          <a:p>
            <a:pPr marL="285750" indent="-285750">
              <a:buFont typeface="Arial" panose="020B0604020202020204" pitchFamily="34" charset="0"/>
              <a:buChar char="•"/>
            </a:pPr>
            <a:r>
              <a:rPr lang="en-US" sz="1600" dirty="0"/>
              <a:t>For the Hall A/C high luminosity program reaching ~1 </a:t>
            </a:r>
            <a:r>
              <a:rPr lang="en-US" sz="1600" dirty="0" err="1"/>
              <a:t>Mwatt</a:t>
            </a:r>
            <a:r>
              <a:rPr lang="en-US" sz="1600" dirty="0"/>
              <a:t>, this arguably made a FC impractical. </a:t>
            </a:r>
          </a:p>
        </p:txBody>
      </p:sp>
    </p:spTree>
    <p:extLst>
      <p:ext uri="{BB962C8B-B14F-4D97-AF65-F5344CB8AC3E}">
        <p14:creationId xmlns:p14="http://schemas.microsoft.com/office/powerpoint/2010/main" val="3686870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1359" y="165341"/>
            <a:ext cx="10515600" cy="733692"/>
          </a:xfrm>
        </p:spPr>
        <p:txBody>
          <a:bodyPr>
            <a:normAutofit/>
          </a:bodyPr>
          <a:lstStyle/>
          <a:p>
            <a:pPr algn="ctr"/>
            <a:r>
              <a:rPr lang="en-US" sz="3600" dirty="0">
                <a:solidFill>
                  <a:srgbClr val="FF0000"/>
                </a:solidFill>
              </a:rPr>
              <a:t>Beam Power Levels </a:t>
            </a:r>
          </a:p>
        </p:txBody>
      </p:sp>
      <p:sp>
        <p:nvSpPr>
          <p:cNvPr id="2" name="Slide Number Placeholder 1"/>
          <p:cNvSpPr>
            <a:spLocks noGrp="1"/>
          </p:cNvSpPr>
          <p:nvPr>
            <p:ph type="sldNum" sz="quarter" idx="12"/>
          </p:nvPr>
        </p:nvSpPr>
        <p:spPr/>
        <p:txBody>
          <a:bodyPr/>
          <a:lstStyle/>
          <a:p>
            <a:fld id="{D24548EC-C9A7-4957-9382-251E15107B07}" type="slidenum">
              <a:rPr lang="en-US" smtClean="0"/>
              <a:t>29</a:t>
            </a:fld>
            <a:endParaRPr lang="en-US"/>
          </a:p>
        </p:txBody>
      </p:sp>
      <p:pic>
        <p:nvPicPr>
          <p:cNvPr id="7" name="Picture 6"/>
          <p:cNvPicPr>
            <a:picLocks noChangeAspect="1"/>
          </p:cNvPicPr>
          <p:nvPr/>
        </p:nvPicPr>
        <p:blipFill>
          <a:blip r:embed="rId2"/>
          <a:stretch>
            <a:fillRect/>
          </a:stretch>
        </p:blipFill>
        <p:spPr>
          <a:xfrm>
            <a:off x="246689" y="2103120"/>
            <a:ext cx="3612079" cy="4374970"/>
          </a:xfrm>
          <a:prstGeom prst="rect">
            <a:avLst/>
          </a:prstGeom>
        </p:spPr>
      </p:pic>
      <p:sp>
        <p:nvSpPr>
          <p:cNvPr id="8" name="Rectangle 7"/>
          <p:cNvSpPr/>
          <p:nvPr/>
        </p:nvSpPr>
        <p:spPr>
          <a:xfrm>
            <a:off x="597970" y="713747"/>
            <a:ext cx="11490398" cy="1077218"/>
          </a:xfrm>
          <a:prstGeom prst="rect">
            <a:avLst/>
          </a:prstGeom>
        </p:spPr>
        <p:txBody>
          <a:bodyPr wrap="square">
            <a:spAutoFit/>
          </a:bodyPr>
          <a:lstStyle/>
          <a:p>
            <a:r>
              <a:rPr lang="en-US" sz="1600" dirty="0"/>
              <a:t>The FC also has to absorb most of the beam energy. But electrons shower, leading to maximum energy deposition at ~ 5-6 X</a:t>
            </a:r>
            <a:r>
              <a:rPr lang="en-US" sz="1600" baseline="-25000" dirty="0"/>
              <a:t>0</a:t>
            </a:r>
            <a:r>
              <a:rPr lang="en-US" sz="1600" dirty="0"/>
              <a:t>.</a:t>
            </a:r>
          </a:p>
          <a:p>
            <a:endParaRPr lang="en-US" sz="1600" dirty="0"/>
          </a:p>
          <a:p>
            <a:pPr marL="285750" indent="-285750">
              <a:buFont typeface="Arial" panose="020B0604020202020204" pitchFamily="34" charset="0"/>
              <a:buChar char="•"/>
            </a:pPr>
            <a:r>
              <a:rPr lang="en-US" sz="1600" dirty="0"/>
              <a:t>For the Hall A/C high luminosity program reaching ~1 </a:t>
            </a:r>
            <a:r>
              <a:rPr lang="en-US" sz="1600" dirty="0" err="1"/>
              <a:t>MWatt</a:t>
            </a:r>
            <a:r>
              <a:rPr lang="en-US" sz="1600" dirty="0"/>
              <a:t>, this arguably made a FC impractical. </a:t>
            </a:r>
          </a:p>
          <a:p>
            <a:pPr marL="285750" indent="-285750">
              <a:buFont typeface="Arial" panose="020B0604020202020204" pitchFamily="34" charset="0"/>
              <a:buChar char="•"/>
            </a:pPr>
            <a:r>
              <a:rPr lang="en-US" sz="1600" dirty="0"/>
              <a:t>For the anticipated positron program reaching ~22 </a:t>
            </a:r>
            <a:r>
              <a:rPr lang="en-US" sz="1600" dirty="0" err="1"/>
              <a:t>kWatts</a:t>
            </a:r>
            <a:r>
              <a:rPr lang="en-US" sz="1600" dirty="0"/>
              <a:t>, a FC looks challenging but likely feasible. (Solving the calibration problem!)</a:t>
            </a:r>
          </a:p>
        </p:txBody>
      </p:sp>
      <p:pic>
        <p:nvPicPr>
          <p:cNvPr id="10" name="Picture 9"/>
          <p:cNvPicPr>
            <a:picLocks noChangeAspect="1"/>
          </p:cNvPicPr>
          <p:nvPr/>
        </p:nvPicPr>
        <p:blipFill>
          <a:blip r:embed="rId3"/>
          <a:stretch>
            <a:fillRect/>
          </a:stretch>
        </p:blipFill>
        <p:spPr>
          <a:xfrm>
            <a:off x="4282043" y="2103120"/>
            <a:ext cx="3673237" cy="4354326"/>
          </a:xfrm>
          <a:prstGeom prst="rect">
            <a:avLst/>
          </a:prstGeom>
        </p:spPr>
      </p:pic>
    </p:spTree>
    <p:extLst>
      <p:ext uri="{BB962C8B-B14F-4D97-AF65-F5344CB8AC3E}">
        <p14:creationId xmlns:p14="http://schemas.microsoft.com/office/powerpoint/2010/main" val="2096985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06" y="117153"/>
            <a:ext cx="10515600" cy="900690"/>
          </a:xfrm>
        </p:spPr>
        <p:txBody>
          <a:bodyPr>
            <a:normAutofit/>
          </a:bodyPr>
          <a:lstStyle/>
          <a:p>
            <a:pPr algn="ctr"/>
            <a:r>
              <a:rPr lang="en-US" sz="3600" dirty="0">
                <a:solidFill>
                  <a:srgbClr val="FF0000"/>
                </a:solidFill>
              </a:rPr>
              <a:t>Expected Size of the A</a:t>
            </a:r>
            <a:r>
              <a:rPr lang="en-US" sz="3600" baseline="-25000" dirty="0">
                <a:solidFill>
                  <a:srgbClr val="FF0000"/>
                </a:solidFill>
              </a:rPr>
              <a:t>zz</a:t>
            </a:r>
            <a:r>
              <a:rPr lang="en-US" sz="3600" dirty="0">
                <a:solidFill>
                  <a:srgbClr val="FF0000"/>
                </a:solidFill>
              </a:rPr>
              <a:t> Asymmetry and Its Error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07" y="973042"/>
            <a:ext cx="4395448" cy="534427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70980096"/>
              </p:ext>
            </p:extLst>
          </p:nvPr>
        </p:nvGraphicFramePr>
        <p:xfrm>
          <a:off x="5255594" y="2347732"/>
          <a:ext cx="2534701" cy="3037840"/>
        </p:xfrm>
        <a:graphic>
          <a:graphicData uri="http://schemas.openxmlformats.org/drawingml/2006/table">
            <a:tbl>
              <a:tblPr firstRow="1" bandRow="1">
                <a:tableStyleId>{93296810-A885-4BE3-A3E7-6D5BEEA58F35}</a:tableStyleId>
              </a:tblPr>
              <a:tblGrid>
                <a:gridCol w="1289810">
                  <a:extLst>
                    <a:ext uri="{9D8B030D-6E8A-4147-A177-3AD203B41FA5}">
                      <a16:colId xmlns:a16="http://schemas.microsoft.com/office/drawing/2014/main" val="3278805014"/>
                    </a:ext>
                  </a:extLst>
                </a:gridCol>
                <a:gridCol w="1244891">
                  <a:extLst>
                    <a:ext uri="{9D8B030D-6E8A-4147-A177-3AD203B41FA5}">
                      <a16:colId xmlns:a16="http://schemas.microsoft.com/office/drawing/2014/main" val="2974239003"/>
                    </a:ext>
                  </a:extLst>
                </a:gridCol>
              </a:tblGrid>
              <a:tr h="370840">
                <a:tc>
                  <a:txBody>
                    <a:bodyPr/>
                    <a:lstStyle/>
                    <a:p>
                      <a:pPr algn="ctr"/>
                      <a:r>
                        <a:rPr lang="en-US" sz="1600" b="0" dirty="0" err="1"/>
                        <a:t>X_bj</a:t>
                      </a:r>
                      <a:endParaRPr lang="en-US" sz="1600" b="0" dirty="0"/>
                    </a:p>
                  </a:txBody>
                  <a:tcPr/>
                </a:tc>
                <a:tc>
                  <a:txBody>
                    <a:bodyPr/>
                    <a:lstStyle/>
                    <a:p>
                      <a:pPr algn="ctr"/>
                      <a:r>
                        <a:rPr lang="en-US" sz="1600" b="0" dirty="0"/>
                        <a:t>Projected</a:t>
                      </a:r>
                    </a:p>
                    <a:p>
                      <a:pPr algn="ctr"/>
                      <a:r>
                        <a:rPr lang="en-US" sz="1600" b="0" dirty="0" err="1"/>
                        <a:t>dAzz_stat</a:t>
                      </a:r>
                      <a:endParaRPr lang="en-US" sz="1600" b="0" dirty="0"/>
                    </a:p>
                    <a:p>
                      <a:pPr algn="ctr"/>
                      <a:endParaRPr lang="en-US" sz="1600" b="0" dirty="0"/>
                    </a:p>
                    <a:p>
                      <a:pPr algn="ctr"/>
                      <a:r>
                        <a:rPr lang="en-US" sz="1600" b="0" dirty="0"/>
                        <a:t>(from</a:t>
                      </a:r>
                      <a:r>
                        <a:rPr lang="en-US" sz="1600" b="0" baseline="0" dirty="0"/>
                        <a:t> </a:t>
                      </a:r>
                      <a:r>
                        <a:rPr lang="en-US" sz="1600" b="0" dirty="0"/>
                        <a:t>Table 2 of the proposal*)</a:t>
                      </a:r>
                    </a:p>
                  </a:txBody>
                  <a:tcPr/>
                </a:tc>
                <a:extLst>
                  <a:ext uri="{0D108BD9-81ED-4DB2-BD59-A6C34878D82A}">
                    <a16:rowId xmlns:a16="http://schemas.microsoft.com/office/drawing/2014/main" val="2937158413"/>
                  </a:ext>
                </a:extLst>
              </a:tr>
              <a:tr h="370840">
                <a:tc>
                  <a:txBody>
                    <a:bodyPr/>
                    <a:lstStyle/>
                    <a:p>
                      <a:pPr algn="ctr"/>
                      <a:r>
                        <a:rPr lang="en-US" sz="1600" dirty="0"/>
                        <a:t>0.16 </a:t>
                      </a:r>
                    </a:p>
                  </a:txBody>
                  <a:tcPr/>
                </a:tc>
                <a:tc>
                  <a:txBody>
                    <a:bodyPr/>
                    <a:lstStyle/>
                    <a:p>
                      <a:pPr algn="ctr"/>
                      <a:r>
                        <a:rPr lang="en-US" sz="1600" dirty="0"/>
                        <a:t>1.5e-3</a:t>
                      </a:r>
                    </a:p>
                  </a:txBody>
                  <a:tcPr/>
                </a:tc>
                <a:extLst>
                  <a:ext uri="{0D108BD9-81ED-4DB2-BD59-A6C34878D82A}">
                    <a16:rowId xmlns:a16="http://schemas.microsoft.com/office/drawing/2014/main" val="2225514722"/>
                  </a:ext>
                </a:extLst>
              </a:tr>
              <a:tr h="370840">
                <a:tc>
                  <a:txBody>
                    <a:bodyPr/>
                    <a:lstStyle/>
                    <a:p>
                      <a:pPr algn="ctr"/>
                      <a:r>
                        <a:rPr lang="en-US" sz="1600" dirty="0"/>
                        <a:t>0.28 </a:t>
                      </a:r>
                    </a:p>
                  </a:txBody>
                  <a:tcPr/>
                </a:tc>
                <a:tc>
                  <a:txBody>
                    <a:bodyPr/>
                    <a:lstStyle/>
                    <a:p>
                      <a:pPr algn="ctr"/>
                      <a:r>
                        <a:rPr lang="en-US" sz="1600" baseline="0" dirty="0"/>
                        <a:t> 3.9e-3</a:t>
                      </a:r>
                      <a:endParaRPr lang="en-US" sz="1600" dirty="0"/>
                    </a:p>
                  </a:txBody>
                  <a:tcPr/>
                </a:tc>
                <a:extLst>
                  <a:ext uri="{0D108BD9-81ED-4DB2-BD59-A6C34878D82A}">
                    <a16:rowId xmlns:a16="http://schemas.microsoft.com/office/drawing/2014/main" val="1194054037"/>
                  </a:ext>
                </a:extLst>
              </a:tr>
              <a:tr h="370840">
                <a:tc>
                  <a:txBody>
                    <a:bodyPr/>
                    <a:lstStyle/>
                    <a:p>
                      <a:pPr algn="ctr"/>
                      <a:r>
                        <a:rPr lang="en-US" sz="1600" dirty="0"/>
                        <a:t>0.36 </a:t>
                      </a:r>
                    </a:p>
                  </a:txBody>
                  <a:tcPr/>
                </a:tc>
                <a:tc>
                  <a:txBody>
                    <a:bodyPr/>
                    <a:lstStyle/>
                    <a:p>
                      <a:pPr algn="ctr"/>
                      <a:r>
                        <a:rPr lang="en-US" sz="1600" dirty="0"/>
                        <a:t> 5e-3</a:t>
                      </a:r>
                    </a:p>
                  </a:txBody>
                  <a:tcPr/>
                </a:tc>
                <a:extLst>
                  <a:ext uri="{0D108BD9-81ED-4DB2-BD59-A6C34878D82A}">
                    <a16:rowId xmlns:a16="http://schemas.microsoft.com/office/drawing/2014/main" val="3716491808"/>
                  </a:ext>
                </a:extLst>
              </a:tr>
              <a:tr h="370840">
                <a:tc>
                  <a:txBody>
                    <a:bodyPr/>
                    <a:lstStyle/>
                    <a:p>
                      <a:pPr algn="ctr"/>
                      <a:r>
                        <a:rPr lang="en-US" sz="1600" dirty="0"/>
                        <a:t>0.49 </a:t>
                      </a:r>
                    </a:p>
                  </a:txBody>
                  <a:tcPr/>
                </a:tc>
                <a:tc>
                  <a:txBody>
                    <a:bodyPr/>
                    <a:lstStyle/>
                    <a:p>
                      <a:pPr algn="ctr"/>
                      <a:r>
                        <a:rPr lang="en-US" sz="1600" baseline="0" dirty="0"/>
                        <a:t>3.7e-3</a:t>
                      </a:r>
                      <a:endParaRPr lang="en-US" sz="1600" dirty="0"/>
                    </a:p>
                  </a:txBody>
                  <a:tcPr/>
                </a:tc>
                <a:extLst>
                  <a:ext uri="{0D108BD9-81ED-4DB2-BD59-A6C34878D82A}">
                    <a16:rowId xmlns:a16="http://schemas.microsoft.com/office/drawing/2014/main" val="2736542308"/>
                  </a:ext>
                </a:extLst>
              </a:tr>
            </a:tbl>
          </a:graphicData>
        </a:graphic>
      </p:graphicFrame>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6949"/>
            <a:ext cx="5249008" cy="4267783"/>
          </a:xfrm>
          <a:prstGeom prst="rect">
            <a:avLst/>
          </a:prstGeom>
        </p:spPr>
      </p:pic>
      <p:sp>
        <p:nvSpPr>
          <p:cNvPr id="11" name="Slide Number Placeholder 10"/>
          <p:cNvSpPr>
            <a:spLocks noGrp="1"/>
          </p:cNvSpPr>
          <p:nvPr>
            <p:ph type="sldNum" sz="quarter" idx="12"/>
          </p:nvPr>
        </p:nvSpPr>
        <p:spPr/>
        <p:txBody>
          <a:bodyPr/>
          <a:lstStyle/>
          <a:p>
            <a:fld id="{D24548EC-C9A7-4957-9382-251E15107B07}" type="slidenum">
              <a:rPr lang="en-US" smtClean="0"/>
              <a:t>3</a:t>
            </a:fld>
            <a:endParaRPr lang="en-US"/>
          </a:p>
        </p:txBody>
      </p:sp>
      <p:sp>
        <p:nvSpPr>
          <p:cNvPr id="5" name="TextBox 4"/>
          <p:cNvSpPr txBox="1"/>
          <p:nvPr/>
        </p:nvSpPr>
        <p:spPr>
          <a:xfrm>
            <a:off x="5030088" y="1075443"/>
            <a:ext cx="6818366" cy="1077218"/>
          </a:xfrm>
          <a:prstGeom prst="rect">
            <a:avLst/>
          </a:prstGeom>
          <a:noFill/>
        </p:spPr>
        <p:txBody>
          <a:bodyPr wrap="square" rtlCol="0">
            <a:spAutoFit/>
          </a:bodyPr>
          <a:lstStyle/>
          <a:p>
            <a:r>
              <a:rPr lang="en-US" sz="1600" dirty="0"/>
              <a:t>The model of Kumano predicts the largest value of A</a:t>
            </a:r>
            <a:r>
              <a:rPr lang="en-US" sz="1600" baseline="-25000" dirty="0"/>
              <a:t>zz</a:t>
            </a:r>
            <a:r>
              <a:rPr lang="en-US" sz="1600" dirty="0"/>
              <a:t> . </a:t>
            </a:r>
          </a:p>
          <a:p>
            <a:r>
              <a:rPr lang="en-US" sz="1600" dirty="0"/>
              <a:t>This model is consistent with the Hermes data. </a:t>
            </a:r>
          </a:p>
          <a:p>
            <a:r>
              <a:rPr lang="en-US" sz="1600" dirty="0"/>
              <a:t>A significantly non-zero observation of A</a:t>
            </a:r>
            <a:r>
              <a:rPr lang="en-US" sz="1600" baseline="-25000" dirty="0"/>
              <a:t>zz</a:t>
            </a:r>
            <a:r>
              <a:rPr lang="en-US" sz="1600" dirty="0"/>
              <a:t> is in principle feasible. </a:t>
            </a:r>
          </a:p>
          <a:p>
            <a:endParaRPr lang="en-US" sz="1600" dirty="0"/>
          </a:p>
        </p:txBody>
      </p:sp>
    </p:spTree>
    <p:extLst>
      <p:ext uri="{BB962C8B-B14F-4D97-AF65-F5344CB8AC3E}">
        <p14:creationId xmlns:p14="http://schemas.microsoft.com/office/powerpoint/2010/main" val="3465285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1359" y="165341"/>
            <a:ext cx="10515600" cy="733692"/>
          </a:xfrm>
        </p:spPr>
        <p:txBody>
          <a:bodyPr>
            <a:normAutofit/>
          </a:bodyPr>
          <a:lstStyle/>
          <a:p>
            <a:pPr algn="ctr"/>
            <a:r>
              <a:rPr lang="en-US" sz="3600" dirty="0">
                <a:solidFill>
                  <a:srgbClr val="FF0000"/>
                </a:solidFill>
              </a:rPr>
              <a:t>Beam Power Levels </a:t>
            </a:r>
          </a:p>
        </p:txBody>
      </p:sp>
      <p:sp>
        <p:nvSpPr>
          <p:cNvPr id="2" name="Slide Number Placeholder 1"/>
          <p:cNvSpPr>
            <a:spLocks noGrp="1"/>
          </p:cNvSpPr>
          <p:nvPr>
            <p:ph type="sldNum" sz="quarter" idx="12"/>
          </p:nvPr>
        </p:nvSpPr>
        <p:spPr/>
        <p:txBody>
          <a:bodyPr/>
          <a:lstStyle/>
          <a:p>
            <a:fld id="{D24548EC-C9A7-4957-9382-251E15107B07}" type="slidenum">
              <a:rPr lang="en-US" smtClean="0"/>
              <a:t>30</a:t>
            </a:fld>
            <a:endParaRPr lang="en-US"/>
          </a:p>
        </p:txBody>
      </p:sp>
      <p:pic>
        <p:nvPicPr>
          <p:cNvPr id="7" name="Picture 6"/>
          <p:cNvPicPr>
            <a:picLocks noChangeAspect="1"/>
          </p:cNvPicPr>
          <p:nvPr/>
        </p:nvPicPr>
        <p:blipFill>
          <a:blip r:embed="rId2"/>
          <a:stretch>
            <a:fillRect/>
          </a:stretch>
        </p:blipFill>
        <p:spPr>
          <a:xfrm>
            <a:off x="246689" y="2103120"/>
            <a:ext cx="3612079" cy="4374970"/>
          </a:xfrm>
          <a:prstGeom prst="rect">
            <a:avLst/>
          </a:prstGeom>
        </p:spPr>
      </p:pic>
      <p:sp>
        <p:nvSpPr>
          <p:cNvPr id="8" name="Rectangle 7"/>
          <p:cNvSpPr/>
          <p:nvPr/>
        </p:nvSpPr>
        <p:spPr>
          <a:xfrm>
            <a:off x="597970" y="713747"/>
            <a:ext cx="11472110" cy="1323439"/>
          </a:xfrm>
          <a:prstGeom prst="rect">
            <a:avLst/>
          </a:prstGeom>
        </p:spPr>
        <p:txBody>
          <a:bodyPr wrap="square">
            <a:spAutoFit/>
          </a:bodyPr>
          <a:lstStyle/>
          <a:p>
            <a:r>
              <a:rPr lang="en-US" sz="1600" dirty="0"/>
              <a:t>The FC also has to absorb most of the beam energy. But electrons shower, leading to maximum energy deposition at ~ 5-6 X</a:t>
            </a:r>
            <a:r>
              <a:rPr lang="en-US" sz="1600" baseline="-25000" dirty="0"/>
              <a:t>0</a:t>
            </a:r>
            <a:r>
              <a:rPr lang="en-US" sz="1600" dirty="0"/>
              <a:t>.</a:t>
            </a:r>
          </a:p>
          <a:p>
            <a:endParaRPr lang="en-US" sz="1600" dirty="0"/>
          </a:p>
          <a:p>
            <a:pPr marL="285750" indent="-285750">
              <a:buFont typeface="Arial" panose="020B0604020202020204" pitchFamily="34" charset="0"/>
              <a:buChar char="•"/>
            </a:pPr>
            <a:r>
              <a:rPr lang="en-US" sz="1600" dirty="0"/>
              <a:t>For the Hall A/C high luminosity program reaching ~1 </a:t>
            </a:r>
            <a:r>
              <a:rPr lang="en-US" sz="1600" dirty="0" err="1"/>
              <a:t>Mwatt</a:t>
            </a:r>
            <a:r>
              <a:rPr lang="en-US" sz="1600" dirty="0"/>
              <a:t>, this arguably made a FC impractical. </a:t>
            </a:r>
          </a:p>
          <a:p>
            <a:pPr marL="285750" indent="-285750">
              <a:buFont typeface="Arial" panose="020B0604020202020204" pitchFamily="34" charset="0"/>
              <a:buChar char="•"/>
            </a:pPr>
            <a:r>
              <a:rPr lang="en-US" sz="1600" dirty="0"/>
              <a:t>For the anticipated positron program reaching ~22 </a:t>
            </a:r>
            <a:r>
              <a:rPr lang="en-US" sz="1600" dirty="0" err="1"/>
              <a:t>kWatts</a:t>
            </a:r>
            <a:r>
              <a:rPr lang="en-US" sz="1600" dirty="0"/>
              <a:t>, a FC looks challenging but likely feasible. (Solving the calibration problem!)</a:t>
            </a:r>
          </a:p>
          <a:p>
            <a:pPr marL="285750" indent="-285750">
              <a:buFont typeface="Arial" panose="020B0604020202020204" pitchFamily="34" charset="0"/>
              <a:buChar char="•"/>
            </a:pPr>
            <a:r>
              <a:rPr lang="en-US" sz="1600" dirty="0"/>
              <a:t>For the solid ammonia polarized target program at less than ~1kWatt, a FC looks relatively easy.</a:t>
            </a:r>
          </a:p>
        </p:txBody>
      </p:sp>
      <p:pic>
        <p:nvPicPr>
          <p:cNvPr id="10" name="Picture 9"/>
          <p:cNvPicPr>
            <a:picLocks noChangeAspect="1"/>
          </p:cNvPicPr>
          <p:nvPr/>
        </p:nvPicPr>
        <p:blipFill>
          <a:blip r:embed="rId3"/>
          <a:stretch>
            <a:fillRect/>
          </a:stretch>
        </p:blipFill>
        <p:spPr>
          <a:xfrm>
            <a:off x="4282043" y="2103120"/>
            <a:ext cx="3673237" cy="4354326"/>
          </a:xfrm>
          <a:prstGeom prst="rect">
            <a:avLst/>
          </a:prstGeom>
        </p:spPr>
      </p:pic>
      <p:pic>
        <p:nvPicPr>
          <p:cNvPr id="11" name="Picture 10"/>
          <p:cNvPicPr>
            <a:picLocks noChangeAspect="1"/>
          </p:cNvPicPr>
          <p:nvPr/>
        </p:nvPicPr>
        <p:blipFill>
          <a:blip r:embed="rId4"/>
          <a:stretch>
            <a:fillRect/>
          </a:stretch>
        </p:blipFill>
        <p:spPr>
          <a:xfrm>
            <a:off x="8378554" y="2103120"/>
            <a:ext cx="3554365" cy="4340850"/>
          </a:xfrm>
          <a:prstGeom prst="rect">
            <a:avLst/>
          </a:prstGeom>
        </p:spPr>
      </p:pic>
    </p:spTree>
    <p:extLst>
      <p:ext uri="{BB962C8B-B14F-4D97-AF65-F5344CB8AC3E}">
        <p14:creationId xmlns:p14="http://schemas.microsoft.com/office/powerpoint/2010/main" val="1663436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533"/>
            <a:ext cx="10515600" cy="713867"/>
          </a:xfrm>
        </p:spPr>
        <p:txBody>
          <a:bodyPr>
            <a:normAutofit/>
          </a:bodyPr>
          <a:lstStyle/>
          <a:p>
            <a:pPr algn="ctr"/>
            <a:r>
              <a:rPr lang="en-US" sz="3600" dirty="0">
                <a:solidFill>
                  <a:srgbClr val="FF0000"/>
                </a:solidFill>
              </a:rPr>
              <a:t>Beam Power Per Unit Area</a:t>
            </a:r>
          </a:p>
        </p:txBody>
      </p:sp>
      <p:sp>
        <p:nvSpPr>
          <p:cNvPr id="3" name="Slide Number Placeholder 2"/>
          <p:cNvSpPr>
            <a:spLocks noGrp="1"/>
          </p:cNvSpPr>
          <p:nvPr>
            <p:ph type="sldNum" sz="quarter" idx="12"/>
          </p:nvPr>
        </p:nvSpPr>
        <p:spPr/>
        <p:txBody>
          <a:bodyPr/>
          <a:lstStyle/>
          <a:p>
            <a:fld id="{D24548EC-C9A7-4957-9382-251E15107B07}" type="slidenum">
              <a:rPr lang="en-US" smtClean="0"/>
              <a:t>31</a:t>
            </a:fld>
            <a:endParaRPr lang="en-US"/>
          </a:p>
        </p:txBody>
      </p:sp>
      <p:sp>
        <p:nvSpPr>
          <p:cNvPr id="7" name="TextBox 6"/>
          <p:cNvSpPr txBox="1"/>
          <p:nvPr/>
        </p:nvSpPr>
        <p:spPr>
          <a:xfrm>
            <a:off x="1316736" y="1056019"/>
            <a:ext cx="8467344" cy="584775"/>
          </a:xfrm>
          <a:prstGeom prst="rect">
            <a:avLst/>
          </a:prstGeom>
          <a:noFill/>
        </p:spPr>
        <p:txBody>
          <a:bodyPr wrap="square" rtlCol="0">
            <a:spAutoFit/>
          </a:bodyPr>
          <a:lstStyle/>
          <a:p>
            <a:r>
              <a:rPr lang="en-US" sz="1600" dirty="0"/>
              <a:t>In terms of maximum beam power per unit area at the face of the FC, with the Slow Raster enabled,</a:t>
            </a:r>
          </a:p>
          <a:p>
            <a:r>
              <a:rPr lang="en-US" sz="1600" dirty="0"/>
              <a:t> the Pol </a:t>
            </a:r>
            <a:r>
              <a:rPr lang="en-US" sz="1600" dirty="0" err="1"/>
              <a:t>Tgt</a:t>
            </a:r>
            <a:r>
              <a:rPr lang="en-US" sz="1600" dirty="0"/>
              <a:t> Program value is at most 0.3 </a:t>
            </a:r>
            <a:r>
              <a:rPr lang="en-US" sz="1600" dirty="0" err="1"/>
              <a:t>kWatts</a:t>
            </a:r>
            <a:r>
              <a:rPr lang="en-US" sz="1600" dirty="0"/>
              <a:t>/cm2.  It seems there’s no way to melt anything. </a:t>
            </a:r>
          </a:p>
        </p:txBody>
      </p:sp>
      <p:pic>
        <p:nvPicPr>
          <p:cNvPr id="9" name="Picture 8"/>
          <p:cNvPicPr>
            <a:picLocks noChangeAspect="1"/>
          </p:cNvPicPr>
          <p:nvPr/>
        </p:nvPicPr>
        <p:blipFill>
          <a:blip r:embed="rId2"/>
          <a:stretch>
            <a:fillRect/>
          </a:stretch>
        </p:blipFill>
        <p:spPr>
          <a:xfrm>
            <a:off x="3803705" y="1993392"/>
            <a:ext cx="4584589" cy="4498847"/>
          </a:xfrm>
          <a:prstGeom prst="rect">
            <a:avLst/>
          </a:prstGeom>
        </p:spPr>
      </p:pic>
      <p:sp>
        <p:nvSpPr>
          <p:cNvPr id="10" name="Up Arrow 9"/>
          <p:cNvSpPr/>
          <p:nvPr/>
        </p:nvSpPr>
        <p:spPr>
          <a:xfrm>
            <a:off x="4471416" y="2270275"/>
            <a:ext cx="320040" cy="53035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7882128" y="4882896"/>
            <a:ext cx="950976" cy="978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814816" y="4617720"/>
            <a:ext cx="2057400" cy="584775"/>
          </a:xfrm>
          <a:prstGeom prst="rect">
            <a:avLst/>
          </a:prstGeom>
          <a:noFill/>
        </p:spPr>
        <p:txBody>
          <a:bodyPr wrap="square" rtlCol="0">
            <a:spAutoFit/>
          </a:bodyPr>
          <a:lstStyle/>
          <a:p>
            <a:r>
              <a:rPr lang="en-US" sz="1600" dirty="0"/>
              <a:t>With the slow raster enabled, we are here.</a:t>
            </a:r>
          </a:p>
        </p:txBody>
      </p:sp>
    </p:spTree>
    <p:extLst>
      <p:ext uri="{BB962C8B-B14F-4D97-AF65-F5344CB8AC3E}">
        <p14:creationId xmlns:p14="http://schemas.microsoft.com/office/powerpoint/2010/main" val="1770308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184" y="150622"/>
            <a:ext cx="10515600" cy="604139"/>
          </a:xfrm>
        </p:spPr>
        <p:txBody>
          <a:bodyPr>
            <a:normAutofit fontScale="90000"/>
          </a:bodyPr>
          <a:lstStyle/>
          <a:p>
            <a:pPr algn="ctr"/>
            <a:r>
              <a:rPr lang="en-US" dirty="0">
                <a:solidFill>
                  <a:srgbClr val="FF0000"/>
                </a:solidFill>
              </a:rPr>
              <a:t>Classical Errors in FCs</a:t>
            </a:r>
          </a:p>
        </p:txBody>
      </p:sp>
      <p:sp>
        <p:nvSpPr>
          <p:cNvPr id="3" name="Slide Number Placeholder 2"/>
          <p:cNvSpPr>
            <a:spLocks noGrp="1"/>
          </p:cNvSpPr>
          <p:nvPr>
            <p:ph type="sldNum" sz="quarter" idx="12"/>
          </p:nvPr>
        </p:nvSpPr>
        <p:spPr/>
        <p:txBody>
          <a:bodyPr/>
          <a:lstStyle/>
          <a:p>
            <a:fld id="{D24548EC-C9A7-4957-9382-251E15107B07}" type="slidenum">
              <a:rPr lang="en-US" smtClean="0"/>
              <a:t>32</a:t>
            </a:fld>
            <a:endParaRPr lang="en-US"/>
          </a:p>
        </p:txBody>
      </p:sp>
      <p:sp>
        <p:nvSpPr>
          <p:cNvPr id="4" name="TextBox 3"/>
          <p:cNvSpPr txBox="1"/>
          <p:nvPr/>
        </p:nvSpPr>
        <p:spPr>
          <a:xfrm>
            <a:off x="252669" y="792830"/>
            <a:ext cx="11686661" cy="584775"/>
          </a:xfrm>
          <a:prstGeom prst="rect">
            <a:avLst/>
          </a:prstGeom>
          <a:noFill/>
        </p:spPr>
        <p:txBody>
          <a:bodyPr wrap="none" rtlCol="0">
            <a:spAutoFit/>
          </a:bodyPr>
          <a:lstStyle/>
          <a:p>
            <a:r>
              <a:rPr lang="en-US" sz="1600" dirty="0"/>
              <a:t>We stand on the shoulders of giants who have already recognized and solved most systematic effects in FC’s for GeV-scale electron beams. </a:t>
            </a:r>
          </a:p>
          <a:p>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3703027700"/>
              </p:ext>
            </p:extLst>
          </p:nvPr>
        </p:nvGraphicFramePr>
        <p:xfrm>
          <a:off x="377950" y="1240750"/>
          <a:ext cx="11445242" cy="4241800"/>
        </p:xfrm>
        <a:graphic>
          <a:graphicData uri="http://schemas.openxmlformats.org/drawingml/2006/table">
            <a:tbl>
              <a:tblPr firstRow="1" bandRow="1">
                <a:tableStyleId>{93296810-A885-4BE3-A3E7-6D5BEEA58F35}</a:tableStyleId>
              </a:tblPr>
              <a:tblGrid>
                <a:gridCol w="2692064">
                  <a:extLst>
                    <a:ext uri="{9D8B030D-6E8A-4147-A177-3AD203B41FA5}">
                      <a16:colId xmlns:a16="http://schemas.microsoft.com/office/drawing/2014/main" val="3108659171"/>
                    </a:ext>
                  </a:extLst>
                </a:gridCol>
                <a:gridCol w="4802970">
                  <a:extLst>
                    <a:ext uri="{9D8B030D-6E8A-4147-A177-3AD203B41FA5}">
                      <a16:colId xmlns:a16="http://schemas.microsoft.com/office/drawing/2014/main" val="3090372414"/>
                    </a:ext>
                  </a:extLst>
                </a:gridCol>
                <a:gridCol w="3950208">
                  <a:extLst>
                    <a:ext uri="{9D8B030D-6E8A-4147-A177-3AD203B41FA5}">
                      <a16:colId xmlns:a16="http://schemas.microsoft.com/office/drawing/2014/main" val="1168244142"/>
                    </a:ext>
                  </a:extLst>
                </a:gridCol>
              </a:tblGrid>
              <a:tr h="370840">
                <a:tc>
                  <a:txBody>
                    <a:bodyPr/>
                    <a:lstStyle/>
                    <a:p>
                      <a:r>
                        <a:rPr lang="en-US" dirty="0"/>
                        <a:t>Problem</a:t>
                      </a:r>
                    </a:p>
                  </a:txBody>
                  <a:tcPr/>
                </a:tc>
                <a:tc>
                  <a:txBody>
                    <a:bodyPr/>
                    <a:lstStyle/>
                    <a:p>
                      <a:r>
                        <a:rPr lang="en-US" dirty="0"/>
                        <a:t>Mitigations</a:t>
                      </a:r>
                    </a:p>
                  </a:txBody>
                  <a:tcPr/>
                </a:tc>
                <a:tc>
                  <a:txBody>
                    <a:bodyPr/>
                    <a:lstStyle/>
                    <a:p>
                      <a:r>
                        <a:rPr lang="en-US" dirty="0"/>
                        <a:t>Comment</a:t>
                      </a:r>
                    </a:p>
                  </a:txBody>
                  <a:tcPr/>
                </a:tc>
                <a:extLst>
                  <a:ext uri="{0D108BD9-81ED-4DB2-BD59-A6C34878D82A}">
                    <a16:rowId xmlns:a16="http://schemas.microsoft.com/office/drawing/2014/main" val="3291201858"/>
                  </a:ext>
                </a:extLst>
              </a:tr>
              <a:tr h="370840">
                <a:tc>
                  <a:txBody>
                    <a:bodyPr/>
                    <a:lstStyle/>
                    <a:p>
                      <a:r>
                        <a:rPr lang="en-US" sz="1600" dirty="0"/>
                        <a:t>Charged Backscatter</a:t>
                      </a:r>
                    </a:p>
                  </a:txBody>
                  <a:tcPr/>
                </a:tc>
                <a:tc>
                  <a:txBody>
                    <a:bodyPr/>
                    <a:lstStyle/>
                    <a:p>
                      <a:r>
                        <a:rPr lang="en-US" sz="1600" dirty="0"/>
                        <a:t>Re-entrant geometry</a:t>
                      </a:r>
                      <a:r>
                        <a:rPr lang="en-US" sz="1600" baseline="0" dirty="0"/>
                        <a:t> </a:t>
                      </a:r>
                      <a:r>
                        <a:rPr lang="en-US" sz="1600" dirty="0"/>
                        <a:t>(to recapture</a:t>
                      </a:r>
                      <a:r>
                        <a:rPr lang="en-US" sz="1600" baseline="0" dirty="0"/>
                        <a:t> backscatter); </a:t>
                      </a:r>
                    </a:p>
                    <a:p>
                      <a:r>
                        <a:rPr lang="en-US" sz="1600" dirty="0"/>
                        <a:t>Graphite facing</a:t>
                      </a:r>
                      <a:r>
                        <a:rPr lang="en-US" sz="1600" baseline="0" dirty="0"/>
                        <a:t> </a:t>
                      </a:r>
                      <a:r>
                        <a:rPr lang="en-US" sz="1600" dirty="0"/>
                        <a:t>(low</a:t>
                      </a:r>
                      <a:r>
                        <a:rPr lang="en-US" sz="1600" baseline="0" dirty="0"/>
                        <a:t> </a:t>
                      </a:r>
                      <a:r>
                        <a:rPr lang="en-US" sz="1600" dirty="0"/>
                        <a:t>secondary emission coefficient); </a:t>
                      </a:r>
                    </a:p>
                    <a:p>
                      <a:r>
                        <a:rPr lang="en-US" sz="1600" dirty="0"/>
                        <a:t>Transverse B field</a:t>
                      </a:r>
                      <a:r>
                        <a:rPr lang="en-US" sz="1600" baseline="0" dirty="0"/>
                        <a:t> </a:t>
                      </a:r>
                      <a:r>
                        <a:rPr lang="en-US" sz="1600" dirty="0"/>
                        <a:t>(traps low energy electrons)</a:t>
                      </a:r>
                    </a:p>
                  </a:txBody>
                  <a:tcPr/>
                </a:tc>
                <a:tc>
                  <a:txBody>
                    <a:bodyPr/>
                    <a:lstStyle/>
                    <a:p>
                      <a:r>
                        <a:rPr lang="en-US" sz="1600" dirty="0"/>
                        <a:t>Only a problem</a:t>
                      </a:r>
                      <a:r>
                        <a:rPr lang="en-US" sz="1600" baseline="0" dirty="0"/>
                        <a:t> for b1 if it’s time dependent. </a:t>
                      </a:r>
                    </a:p>
                    <a:p>
                      <a:r>
                        <a:rPr lang="en-US" sz="1600" baseline="0" dirty="0"/>
                        <a:t>So design to keep backscatter small, and </a:t>
                      </a:r>
                    </a:p>
                    <a:p>
                      <a:r>
                        <a:rPr lang="en-US" sz="1600" baseline="0" dirty="0"/>
                        <a:t>keep the FC guts under high vacuum. </a:t>
                      </a:r>
                      <a:endParaRPr lang="en-US" sz="1600" dirty="0"/>
                    </a:p>
                  </a:txBody>
                  <a:tcPr/>
                </a:tc>
                <a:extLst>
                  <a:ext uri="{0D108BD9-81ED-4DB2-BD59-A6C34878D82A}">
                    <a16:rowId xmlns:a16="http://schemas.microsoft.com/office/drawing/2014/main" val="1666015796"/>
                  </a:ext>
                </a:extLst>
              </a:tr>
              <a:tr h="370840">
                <a:tc>
                  <a:txBody>
                    <a:bodyPr/>
                    <a:lstStyle/>
                    <a:p>
                      <a:r>
                        <a:rPr lang="en-US" sz="1600" dirty="0"/>
                        <a:t>Electron Shower Penetration</a:t>
                      </a:r>
                    </a:p>
                  </a:txBody>
                  <a:tcPr/>
                </a:tc>
                <a:tc>
                  <a:txBody>
                    <a:bodyPr/>
                    <a:lstStyle/>
                    <a:p>
                      <a:r>
                        <a:rPr lang="en-US" sz="1600" dirty="0"/>
                        <a:t>Need enough radiation lengths</a:t>
                      </a:r>
                      <a:r>
                        <a:rPr lang="en-US" sz="1600" baseline="0" dirty="0"/>
                        <a:t> in radial and longitudinal directions.</a:t>
                      </a:r>
                    </a:p>
                  </a:txBody>
                  <a:tcPr/>
                </a:tc>
                <a:tc>
                  <a:txBody>
                    <a:bodyPr/>
                    <a:lstStyle/>
                    <a:p>
                      <a:r>
                        <a:rPr lang="en-US" sz="1600" dirty="0"/>
                        <a:t>Not </a:t>
                      </a:r>
                      <a:r>
                        <a:rPr lang="en-US" sz="1600" baseline="0" dirty="0"/>
                        <a:t>a source of random error for b1. </a:t>
                      </a:r>
                      <a:endParaRPr lang="en-US" sz="1600" dirty="0"/>
                    </a:p>
                  </a:txBody>
                  <a:tcPr/>
                </a:tc>
                <a:extLst>
                  <a:ext uri="{0D108BD9-81ED-4DB2-BD59-A6C34878D82A}">
                    <a16:rowId xmlns:a16="http://schemas.microsoft.com/office/drawing/2014/main" val="2311396462"/>
                  </a:ext>
                </a:extLst>
              </a:tr>
              <a:tr h="370840">
                <a:tc>
                  <a:txBody>
                    <a:bodyPr/>
                    <a:lstStyle/>
                    <a:p>
                      <a:r>
                        <a:rPr lang="en-US" sz="1600" dirty="0"/>
                        <a:t>Leakage</a:t>
                      </a:r>
                      <a:r>
                        <a:rPr lang="en-US" sz="1600" baseline="0" dirty="0"/>
                        <a:t> paths to ground</a:t>
                      </a:r>
                      <a:endParaRPr lang="en-US" sz="1600" dirty="0"/>
                    </a:p>
                  </a:txBody>
                  <a:tcPr/>
                </a:tc>
                <a:tc>
                  <a:txBody>
                    <a:bodyPr/>
                    <a:lstStyle/>
                    <a:p>
                      <a:r>
                        <a:rPr lang="en-US" sz="1600" dirty="0"/>
                        <a:t>Excellent vacuum</a:t>
                      </a:r>
                      <a:r>
                        <a:rPr lang="en-US" sz="1600" baseline="0" dirty="0"/>
                        <a:t> to suppress neutralization by ions;</a:t>
                      </a:r>
                      <a:endParaRPr lang="en-US" sz="1600" dirty="0"/>
                    </a:p>
                    <a:p>
                      <a:r>
                        <a:rPr lang="en-US" sz="1600" dirty="0"/>
                        <a:t>Insulating stand-offs;</a:t>
                      </a:r>
                    </a:p>
                    <a:p>
                      <a:r>
                        <a:rPr lang="en-US" sz="1600" dirty="0"/>
                        <a:t>Disconnect any ion gauges during operation</a:t>
                      </a:r>
                    </a:p>
                  </a:txBody>
                  <a:tcPr/>
                </a:tc>
                <a:tc>
                  <a:txBody>
                    <a:bodyPr/>
                    <a:lstStyle/>
                    <a:p>
                      <a:r>
                        <a:rPr lang="en-US" sz="1600" dirty="0"/>
                        <a:t>Only a problem for b1 if vacuum goes bad. </a:t>
                      </a:r>
                    </a:p>
                  </a:txBody>
                  <a:tcPr/>
                </a:tc>
                <a:extLst>
                  <a:ext uri="{0D108BD9-81ED-4DB2-BD59-A6C34878D82A}">
                    <a16:rowId xmlns:a16="http://schemas.microsoft.com/office/drawing/2014/main" val="4059923209"/>
                  </a:ext>
                </a:extLst>
              </a:tr>
              <a:tr h="370840">
                <a:tc>
                  <a:txBody>
                    <a:bodyPr/>
                    <a:lstStyle/>
                    <a:p>
                      <a:r>
                        <a:rPr lang="en-US" sz="1600" dirty="0"/>
                        <a:t>Target out-scattering</a:t>
                      </a:r>
                    </a:p>
                  </a:txBody>
                  <a:tcPr/>
                </a:tc>
                <a:tc>
                  <a:txBody>
                    <a:bodyPr/>
                    <a:lstStyle/>
                    <a:p>
                      <a:r>
                        <a:rPr lang="en-US" sz="1600" dirty="0"/>
                        <a:t>Entrance</a:t>
                      </a:r>
                      <a:r>
                        <a:rPr lang="en-US" sz="1600" baseline="0" dirty="0"/>
                        <a:t> hole needs to be large enough that the measured current is insensitive to small changes in beam position. </a:t>
                      </a:r>
                      <a:endParaRPr lang="en-US" sz="1600" dirty="0"/>
                    </a:p>
                  </a:txBody>
                  <a:tcPr/>
                </a:tc>
                <a:tc>
                  <a:txBody>
                    <a:bodyPr/>
                    <a:lstStyle/>
                    <a:p>
                      <a:r>
                        <a:rPr lang="en-US" sz="1600" dirty="0"/>
                        <a:t>Given the</a:t>
                      </a:r>
                      <a:r>
                        <a:rPr lang="en-US" sz="1600" baseline="0" dirty="0"/>
                        <a:t> large size of the beam at the FC due to the Slow Raster and thick target, this needs careful analysis. </a:t>
                      </a:r>
                    </a:p>
                  </a:txBody>
                  <a:tcPr/>
                </a:tc>
                <a:extLst>
                  <a:ext uri="{0D108BD9-81ED-4DB2-BD59-A6C34878D82A}">
                    <a16:rowId xmlns:a16="http://schemas.microsoft.com/office/drawing/2014/main" val="1311163514"/>
                  </a:ext>
                </a:extLst>
              </a:tr>
              <a:tr h="370840">
                <a:tc>
                  <a:txBody>
                    <a:bodyPr/>
                    <a:lstStyle/>
                    <a:p>
                      <a:r>
                        <a:rPr lang="en-US" sz="1600" dirty="0"/>
                        <a:t>Asymmetric charge losses</a:t>
                      </a:r>
                    </a:p>
                  </a:txBody>
                  <a:tcPr/>
                </a:tc>
                <a:tc>
                  <a:txBody>
                    <a:bodyPr/>
                    <a:lstStyle/>
                    <a:p>
                      <a:r>
                        <a:rPr lang="en-US" sz="1600" dirty="0"/>
                        <a:t>Secondary e- emission off the rear face due to muons;</a:t>
                      </a:r>
                    </a:p>
                    <a:p>
                      <a:r>
                        <a:rPr lang="en-US" sz="1600" dirty="0"/>
                        <a:t>Probably</a:t>
                      </a:r>
                      <a:r>
                        <a:rPr lang="en-US" sz="1600" baseline="0" dirty="0"/>
                        <a:t> more mu- than mu+ (</a:t>
                      </a:r>
                      <a:r>
                        <a:rPr lang="en-US" sz="1600" baseline="0" dirty="0" err="1"/>
                        <a:t>cuz</a:t>
                      </a:r>
                      <a:r>
                        <a:rPr lang="en-US" sz="1600" baseline="0" dirty="0"/>
                        <a:t> more neutrons?);</a:t>
                      </a:r>
                    </a:p>
                    <a:p>
                      <a:r>
                        <a:rPr lang="en-US" sz="1600" baseline="0" dirty="0"/>
                        <a:t>Proton escape matters while neutron losses do not;</a:t>
                      </a:r>
                      <a:endParaRPr lang="en-US" sz="1600" dirty="0"/>
                    </a:p>
                  </a:txBody>
                  <a:tcPr/>
                </a:tc>
                <a:tc>
                  <a:txBody>
                    <a:bodyPr/>
                    <a:lstStyle/>
                    <a:p>
                      <a:r>
                        <a:rPr lang="en-US" sz="1600" dirty="0"/>
                        <a:t>Not a source of random error for b1.</a:t>
                      </a:r>
                    </a:p>
                  </a:txBody>
                  <a:tcPr/>
                </a:tc>
                <a:extLst>
                  <a:ext uri="{0D108BD9-81ED-4DB2-BD59-A6C34878D82A}">
                    <a16:rowId xmlns:a16="http://schemas.microsoft.com/office/drawing/2014/main" val="504970772"/>
                  </a:ext>
                </a:extLst>
              </a:tr>
            </a:tbl>
          </a:graphicData>
        </a:graphic>
      </p:graphicFrame>
      <p:sp>
        <p:nvSpPr>
          <p:cNvPr id="7" name="Rectangle 6"/>
          <p:cNvSpPr/>
          <p:nvPr/>
        </p:nvSpPr>
        <p:spPr>
          <a:xfrm>
            <a:off x="265176" y="5526561"/>
            <a:ext cx="11405615" cy="1077218"/>
          </a:xfrm>
          <a:prstGeom prst="rect">
            <a:avLst/>
          </a:prstGeom>
        </p:spPr>
        <p:txBody>
          <a:bodyPr wrap="square">
            <a:spAutoFit/>
          </a:bodyPr>
          <a:lstStyle/>
          <a:p>
            <a:r>
              <a:rPr lang="en-US" sz="1600" dirty="0"/>
              <a:t>The possibly unique feature here is the low current of 100 </a:t>
            </a:r>
            <a:r>
              <a:rPr lang="en-US" sz="1600" dirty="0" err="1"/>
              <a:t>nA</a:t>
            </a:r>
            <a:r>
              <a:rPr lang="en-US" sz="1600" dirty="0"/>
              <a:t> at 100% duty factor. (1e-4 would be 10 </a:t>
            </a:r>
            <a:r>
              <a:rPr lang="en-US" sz="1600" dirty="0" err="1"/>
              <a:t>pA</a:t>
            </a:r>
            <a:r>
              <a:rPr lang="en-US" sz="1600" dirty="0"/>
              <a:t>, which is a very small current.) </a:t>
            </a:r>
          </a:p>
          <a:p>
            <a:pPr algn="ctr"/>
            <a:r>
              <a:rPr lang="en-US" sz="1600" dirty="0"/>
              <a:t>Measuring the current of old, pulsed beams was sometimes 4 orders of magnitude less sensitive to small, time-varying current offsets! </a:t>
            </a:r>
          </a:p>
          <a:p>
            <a:endParaRPr lang="en-US" sz="1600" dirty="0"/>
          </a:p>
          <a:p>
            <a:r>
              <a:rPr lang="en-US" sz="1600" dirty="0"/>
              <a:t>The good news is one gets to integrate for thousands of seconds in b1. But life gets harder below the 1 </a:t>
            </a:r>
            <a:r>
              <a:rPr lang="en-US" sz="1600" dirty="0" err="1"/>
              <a:t>nA</a:t>
            </a:r>
            <a:r>
              <a:rPr lang="en-US" sz="1600" dirty="0"/>
              <a:t> level. </a:t>
            </a:r>
          </a:p>
        </p:txBody>
      </p:sp>
    </p:spTree>
    <p:extLst>
      <p:ext uri="{BB962C8B-B14F-4D97-AF65-F5344CB8AC3E}">
        <p14:creationId xmlns:p14="http://schemas.microsoft.com/office/powerpoint/2010/main" val="2267152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661"/>
            <a:ext cx="10515600" cy="713867"/>
          </a:xfrm>
        </p:spPr>
        <p:txBody>
          <a:bodyPr>
            <a:normAutofit/>
          </a:bodyPr>
          <a:lstStyle/>
          <a:p>
            <a:pPr algn="ctr"/>
            <a:r>
              <a:rPr lang="en-US" sz="3600" dirty="0">
                <a:solidFill>
                  <a:srgbClr val="FF0000"/>
                </a:solidFill>
              </a:rPr>
              <a:t>SLAC “High” Power Faraday Cup (1 </a:t>
            </a:r>
            <a:r>
              <a:rPr lang="en-US" sz="3600" dirty="0" err="1">
                <a:solidFill>
                  <a:srgbClr val="FF0000"/>
                </a:solidFill>
              </a:rPr>
              <a:t>kWatt</a:t>
            </a:r>
            <a:r>
              <a:rPr lang="en-US" sz="3600" dirty="0">
                <a:solidFill>
                  <a:srgbClr val="FF0000"/>
                </a:solidFill>
              </a:rPr>
              <a:t> CW)</a:t>
            </a:r>
          </a:p>
        </p:txBody>
      </p:sp>
      <p:sp>
        <p:nvSpPr>
          <p:cNvPr id="3" name="Slide Number Placeholder 2"/>
          <p:cNvSpPr>
            <a:spLocks noGrp="1"/>
          </p:cNvSpPr>
          <p:nvPr>
            <p:ph type="sldNum" sz="quarter" idx="12"/>
          </p:nvPr>
        </p:nvSpPr>
        <p:spPr/>
        <p:txBody>
          <a:bodyPr/>
          <a:lstStyle/>
          <a:p>
            <a:fld id="{D24548EC-C9A7-4957-9382-251E15107B07}" type="slidenum">
              <a:rPr lang="en-US" smtClean="0"/>
              <a:t>33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96" y="1804872"/>
            <a:ext cx="8164064" cy="4153480"/>
          </a:xfrm>
          <a:prstGeom prst="rect">
            <a:avLst/>
          </a:prstGeom>
        </p:spPr>
      </p:pic>
      <p:sp>
        <p:nvSpPr>
          <p:cNvPr id="5" name="TextBox 4"/>
          <p:cNvSpPr txBox="1"/>
          <p:nvPr/>
        </p:nvSpPr>
        <p:spPr>
          <a:xfrm>
            <a:off x="466162" y="849926"/>
            <a:ext cx="11340477" cy="830997"/>
          </a:xfrm>
          <a:prstGeom prst="rect">
            <a:avLst/>
          </a:prstGeom>
          <a:noFill/>
        </p:spPr>
        <p:txBody>
          <a:bodyPr wrap="none" rtlCol="0">
            <a:spAutoFit/>
          </a:bodyPr>
          <a:lstStyle/>
          <a:p>
            <a:r>
              <a:rPr lang="en-US" sz="1600" dirty="0"/>
              <a:t>You can see the many features already mentioned: large but re-entrant aperture, high vacuum jacket, insulating stand-offs, </a:t>
            </a:r>
          </a:p>
          <a:p>
            <a:r>
              <a:rPr lang="en-US" sz="1600" dirty="0"/>
              <a:t>oodles of radiation lengths, etc.</a:t>
            </a:r>
          </a:p>
          <a:p>
            <a:r>
              <a:rPr lang="en-US" sz="1600" dirty="0"/>
              <a:t>With no cooling water, and apparently sketchy FEA, they were unclear on the melting threshold so kept average power &lt; 1 </a:t>
            </a:r>
            <a:r>
              <a:rPr lang="en-US" sz="1600" dirty="0" err="1"/>
              <a:t>kWatt</a:t>
            </a:r>
            <a:r>
              <a:rPr lang="en-US" sz="1600" dirty="0"/>
              <a:t>. </a:t>
            </a:r>
          </a:p>
        </p:txBody>
      </p:sp>
      <p:sp>
        <p:nvSpPr>
          <p:cNvPr id="6" name="TextBox 5"/>
          <p:cNvSpPr txBox="1"/>
          <p:nvPr/>
        </p:nvSpPr>
        <p:spPr>
          <a:xfrm>
            <a:off x="924140" y="6282972"/>
            <a:ext cx="10632270" cy="338554"/>
          </a:xfrm>
          <a:prstGeom prst="rect">
            <a:avLst/>
          </a:prstGeom>
          <a:noFill/>
        </p:spPr>
        <p:txBody>
          <a:bodyPr wrap="none" rtlCol="0">
            <a:spAutoFit/>
          </a:bodyPr>
          <a:lstStyle/>
          <a:p>
            <a:r>
              <a:rPr lang="en-US" sz="1600" dirty="0"/>
              <a:t>*D. Young, “A High Precision Faraday Cup and </a:t>
            </a:r>
            <a:r>
              <a:rPr lang="en-US" sz="1600" dirty="0" err="1"/>
              <a:t>Quantameter</a:t>
            </a:r>
            <a:r>
              <a:rPr lang="en-US" sz="1600" dirty="0"/>
              <a:t> for SLAC”, SLAC-PUB-264 (January 1967); and NIM 52 (1967) 1-14.</a:t>
            </a:r>
          </a:p>
        </p:txBody>
      </p:sp>
      <p:sp>
        <p:nvSpPr>
          <p:cNvPr id="9" name="TextBox 8">
            <a:extLst>
              <a:ext uri="{FF2B5EF4-FFF2-40B4-BE49-F238E27FC236}">
                <a16:creationId xmlns:a16="http://schemas.microsoft.com/office/drawing/2014/main" id="{26ED0E38-D553-B033-4AFA-C9D1A5476D25}"/>
              </a:ext>
            </a:extLst>
          </p:cNvPr>
          <p:cNvSpPr txBox="1"/>
          <p:nvPr/>
        </p:nvSpPr>
        <p:spPr>
          <a:xfrm>
            <a:off x="10143352" y="2504619"/>
            <a:ext cx="1660443" cy="2862322"/>
          </a:xfrm>
          <a:prstGeom prst="rect">
            <a:avLst/>
          </a:prstGeom>
          <a:noFill/>
        </p:spPr>
        <p:txBody>
          <a:bodyPr wrap="square">
            <a:spAutoFit/>
          </a:bodyPr>
          <a:lstStyle/>
          <a:p>
            <a:pPr algn="ctr"/>
            <a:r>
              <a:rPr lang="en-US" dirty="0"/>
              <a:t>F</a:t>
            </a:r>
            <a:r>
              <a:rPr lang="en-US" sz="1800" dirty="0"/>
              <a:t>or 20 GeV, they wanted</a:t>
            </a:r>
          </a:p>
          <a:p>
            <a:pPr algn="ctr"/>
            <a:r>
              <a:rPr lang="en-US" sz="1800" dirty="0"/>
              <a:t> 72 X</a:t>
            </a:r>
            <a:r>
              <a:rPr lang="en-US" sz="1800" baseline="-25000" dirty="0"/>
              <a:t>0</a:t>
            </a:r>
            <a:r>
              <a:rPr lang="en-US" baseline="-25000" dirty="0"/>
              <a:t> </a:t>
            </a:r>
            <a:r>
              <a:rPr lang="en-US" dirty="0"/>
              <a:t>long</a:t>
            </a:r>
            <a:r>
              <a:rPr lang="en-US" baseline="-25000" dirty="0"/>
              <a:t> </a:t>
            </a:r>
          </a:p>
          <a:p>
            <a:pPr algn="ctr"/>
            <a:r>
              <a:rPr lang="en-US" sz="1800" dirty="0"/>
              <a:t>and </a:t>
            </a:r>
          </a:p>
          <a:p>
            <a:pPr algn="ctr"/>
            <a:r>
              <a:rPr lang="en-US" sz="1800" dirty="0"/>
              <a:t>46 X</a:t>
            </a:r>
            <a:r>
              <a:rPr lang="en-US" sz="1800" baseline="-25000" dirty="0"/>
              <a:t>0</a:t>
            </a:r>
            <a:r>
              <a:rPr lang="en-US" baseline="-25000" dirty="0"/>
              <a:t> </a:t>
            </a:r>
            <a:r>
              <a:rPr lang="en-US" dirty="0"/>
              <a:t>radially. </a:t>
            </a:r>
          </a:p>
          <a:p>
            <a:pPr algn="ctr"/>
            <a:endParaRPr lang="en-US" sz="1800" dirty="0"/>
          </a:p>
          <a:p>
            <a:pPr algn="ctr"/>
            <a:r>
              <a:rPr lang="en-US" dirty="0"/>
              <a:t>(0.01% shower </a:t>
            </a:r>
          </a:p>
          <a:p>
            <a:pPr algn="ctr"/>
            <a:r>
              <a:rPr lang="en-US" dirty="0"/>
              <a:t>p</a:t>
            </a:r>
            <a:r>
              <a:rPr lang="en-US" sz="1800" dirty="0"/>
              <a:t>enetration loss, which seems overkill)</a:t>
            </a:r>
          </a:p>
        </p:txBody>
      </p:sp>
      <p:cxnSp>
        <p:nvCxnSpPr>
          <p:cNvPr id="10" name="Straight Arrow Connector 9">
            <a:extLst>
              <a:ext uri="{FF2B5EF4-FFF2-40B4-BE49-F238E27FC236}">
                <a16:creationId xmlns:a16="http://schemas.microsoft.com/office/drawing/2014/main" id="{F5B8BD58-B1E1-E450-1C30-2ABB84EE847F}"/>
              </a:ext>
            </a:extLst>
          </p:cNvPr>
          <p:cNvCxnSpPr/>
          <p:nvPr/>
        </p:nvCxnSpPr>
        <p:spPr>
          <a:xfrm>
            <a:off x="226280" y="4131183"/>
            <a:ext cx="4910328" cy="9144"/>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595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486" y="876805"/>
            <a:ext cx="4001058" cy="5479545"/>
          </a:xfrm>
          <a:prstGeom prst="rect">
            <a:avLst/>
          </a:prstGeom>
        </p:spPr>
      </p:pic>
      <p:sp>
        <p:nvSpPr>
          <p:cNvPr id="2" name="Title 1"/>
          <p:cNvSpPr>
            <a:spLocks noGrp="1"/>
          </p:cNvSpPr>
          <p:nvPr>
            <p:ph type="title"/>
          </p:nvPr>
        </p:nvSpPr>
        <p:spPr>
          <a:xfrm>
            <a:off x="838200" y="365125"/>
            <a:ext cx="10515600" cy="677823"/>
          </a:xfrm>
        </p:spPr>
        <p:txBody>
          <a:bodyPr>
            <a:normAutofit/>
          </a:bodyPr>
          <a:lstStyle/>
          <a:p>
            <a:pPr algn="ctr"/>
            <a:r>
              <a:rPr lang="en-US" sz="3600" dirty="0">
                <a:solidFill>
                  <a:srgbClr val="FF0000"/>
                </a:solidFill>
              </a:rPr>
              <a:t>Tungsten-Copper </a:t>
            </a:r>
            <a:r>
              <a:rPr lang="en-US" sz="3600" dirty="0" err="1">
                <a:solidFill>
                  <a:srgbClr val="FF0000"/>
                </a:solidFill>
              </a:rPr>
              <a:t>Calorimter</a:t>
            </a:r>
            <a:endParaRPr lang="en-US" sz="3600" dirty="0">
              <a:solidFill>
                <a:srgbClr val="FF0000"/>
              </a:solidFill>
            </a:endParaRPr>
          </a:p>
        </p:txBody>
      </p:sp>
      <p:sp>
        <p:nvSpPr>
          <p:cNvPr id="3" name="Slide Number Placeholder 2"/>
          <p:cNvSpPr>
            <a:spLocks noGrp="1"/>
          </p:cNvSpPr>
          <p:nvPr>
            <p:ph type="sldNum" sz="quarter" idx="12"/>
          </p:nvPr>
        </p:nvSpPr>
        <p:spPr/>
        <p:txBody>
          <a:bodyPr/>
          <a:lstStyle/>
          <a:p>
            <a:fld id="{D24548EC-C9A7-4957-9382-251E15107B07}" type="slidenum">
              <a:rPr lang="en-US" smtClean="0"/>
              <a:t>34</a:t>
            </a:fld>
            <a:endParaRPr lang="en-US"/>
          </a:p>
        </p:txBody>
      </p:sp>
      <p:sp>
        <p:nvSpPr>
          <p:cNvPr id="5" name="TextBox 4"/>
          <p:cNvSpPr txBox="1"/>
          <p:nvPr/>
        </p:nvSpPr>
        <p:spPr>
          <a:xfrm>
            <a:off x="329357" y="6327199"/>
            <a:ext cx="11785599" cy="338554"/>
          </a:xfrm>
          <a:prstGeom prst="rect">
            <a:avLst/>
          </a:prstGeom>
          <a:noFill/>
        </p:spPr>
        <p:txBody>
          <a:bodyPr wrap="none" rtlCol="0">
            <a:spAutoFit/>
          </a:bodyPr>
          <a:lstStyle/>
          <a:p>
            <a:r>
              <a:rPr lang="en-US" sz="1600" dirty="0"/>
              <a:t>M.M. Ali et al, “Precision Absolute Current Measurement of Low Power Electron Beam”, Proceedings of BIW2012, Newport News, VA, USA.</a:t>
            </a:r>
          </a:p>
        </p:txBody>
      </p:sp>
      <p:sp>
        <p:nvSpPr>
          <p:cNvPr id="8" name="TextBox 7">
            <a:extLst>
              <a:ext uri="{FF2B5EF4-FFF2-40B4-BE49-F238E27FC236}">
                <a16:creationId xmlns:a16="http://schemas.microsoft.com/office/drawing/2014/main" id="{417613E6-98AC-3766-2218-A47FDD39921D}"/>
              </a:ext>
            </a:extLst>
          </p:cNvPr>
          <p:cNvSpPr txBox="1"/>
          <p:nvPr/>
        </p:nvSpPr>
        <p:spPr>
          <a:xfrm>
            <a:off x="8372095" y="1422916"/>
            <a:ext cx="3218935" cy="4278094"/>
          </a:xfrm>
          <a:prstGeom prst="rect">
            <a:avLst/>
          </a:prstGeom>
          <a:noFill/>
        </p:spPr>
        <p:txBody>
          <a:bodyPr wrap="square" rtlCol="0">
            <a:spAutoFit/>
          </a:bodyPr>
          <a:lstStyle/>
          <a:p>
            <a:r>
              <a:rPr lang="en-US" sz="1600" dirty="0"/>
              <a:t> 95% W,   5% Cu</a:t>
            </a:r>
          </a:p>
          <a:p>
            <a:endParaRPr lang="en-US" sz="1600" dirty="0"/>
          </a:p>
          <a:p>
            <a:r>
              <a:rPr lang="en-US" sz="1600" dirty="0"/>
              <a:t>16cm long (45.7 X</a:t>
            </a:r>
            <a:r>
              <a:rPr lang="en-US" sz="1600" baseline="-25000" dirty="0"/>
              <a:t>0</a:t>
            </a:r>
            <a:r>
              <a:rPr lang="en-US" sz="1600" dirty="0"/>
              <a:t>)</a:t>
            </a:r>
          </a:p>
          <a:p>
            <a:r>
              <a:rPr lang="en-US" sz="1600" dirty="0"/>
              <a:t>   8cm radius (22.9 X</a:t>
            </a:r>
            <a:r>
              <a:rPr lang="en-US" sz="1600" baseline="-25000" dirty="0"/>
              <a:t>0</a:t>
            </a:r>
            <a:r>
              <a:rPr lang="en-US" sz="1600" dirty="0"/>
              <a:t>)</a:t>
            </a:r>
          </a:p>
          <a:p>
            <a:endParaRPr lang="en-US" sz="1600" dirty="0"/>
          </a:p>
          <a:p>
            <a:r>
              <a:rPr lang="en-US" sz="1600" dirty="0"/>
              <a:t>Very thin </a:t>
            </a:r>
            <a:r>
              <a:rPr lang="en-US" sz="1600" dirty="0" err="1"/>
              <a:t>wrt</a:t>
            </a:r>
            <a:r>
              <a:rPr lang="en-US" sz="1600" dirty="0"/>
              <a:t> SLAC FC.</a:t>
            </a:r>
          </a:p>
          <a:p>
            <a:r>
              <a:rPr lang="en-US" sz="1600" dirty="0"/>
              <a:t>But given the large proposed relative error on </a:t>
            </a:r>
            <a:r>
              <a:rPr lang="en-US" sz="1600" dirty="0" err="1"/>
              <a:t>A_zz</a:t>
            </a:r>
            <a:r>
              <a:rPr lang="en-US" sz="1600" dirty="0"/>
              <a:t>, charge losses of 1% would be no problem as long as any drifts are small during a target cycle.</a:t>
            </a:r>
          </a:p>
          <a:p>
            <a:r>
              <a:rPr lang="en-US" sz="1600" dirty="0"/>
              <a:t> </a:t>
            </a:r>
          </a:p>
          <a:p>
            <a:r>
              <a:rPr lang="en-US" sz="1600" dirty="0"/>
              <a:t>Hole is the wrong size (0.5cm radius, </a:t>
            </a:r>
          </a:p>
          <a:p>
            <a:r>
              <a:rPr lang="en-US" sz="1600" dirty="0"/>
              <a:t>and 2.5cm deep).</a:t>
            </a:r>
          </a:p>
          <a:p>
            <a:r>
              <a:rPr lang="en-US" sz="1600" dirty="0"/>
              <a:t> Since it is mildly activated, drilling to the right size and aspect ratio could be a pain.</a:t>
            </a:r>
          </a:p>
        </p:txBody>
      </p:sp>
      <p:sp>
        <p:nvSpPr>
          <p:cNvPr id="9" name="TextBox 8">
            <a:extLst>
              <a:ext uri="{FF2B5EF4-FFF2-40B4-BE49-F238E27FC236}">
                <a16:creationId xmlns:a16="http://schemas.microsoft.com/office/drawing/2014/main" id="{68447A5F-CF07-5405-42CC-86921FB45CBA}"/>
              </a:ext>
            </a:extLst>
          </p:cNvPr>
          <p:cNvSpPr txBox="1"/>
          <p:nvPr/>
        </p:nvSpPr>
        <p:spPr>
          <a:xfrm>
            <a:off x="766118" y="1878227"/>
            <a:ext cx="1843785" cy="584775"/>
          </a:xfrm>
          <a:prstGeom prst="rect">
            <a:avLst/>
          </a:prstGeom>
          <a:noFill/>
        </p:spPr>
        <p:txBody>
          <a:bodyPr wrap="square" rtlCol="0">
            <a:spAutoFit/>
          </a:bodyPr>
          <a:lstStyle/>
          <a:p>
            <a:pPr algn="l"/>
            <a:r>
              <a:rPr lang="en-US" sz="1600" dirty="0"/>
              <a:t>Left-over from an old Hall A project.</a:t>
            </a:r>
          </a:p>
        </p:txBody>
      </p:sp>
    </p:spTree>
    <p:extLst>
      <p:ext uri="{BB962C8B-B14F-4D97-AF65-F5344CB8AC3E}">
        <p14:creationId xmlns:p14="http://schemas.microsoft.com/office/powerpoint/2010/main" val="4257160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C3B7C-FAD3-F360-D666-21BCBF22DE4B}"/>
              </a:ext>
            </a:extLst>
          </p:cNvPr>
          <p:cNvSpPr>
            <a:spLocks noGrp="1"/>
          </p:cNvSpPr>
          <p:nvPr>
            <p:ph type="title"/>
          </p:nvPr>
        </p:nvSpPr>
        <p:spPr>
          <a:xfrm>
            <a:off x="673443" y="163170"/>
            <a:ext cx="10515600" cy="981890"/>
          </a:xfrm>
        </p:spPr>
        <p:txBody>
          <a:bodyPr>
            <a:normAutofit/>
          </a:bodyPr>
          <a:lstStyle/>
          <a:p>
            <a:pPr algn="ctr"/>
            <a:r>
              <a:rPr lang="en-US" sz="3600" dirty="0">
                <a:solidFill>
                  <a:srgbClr val="FF0000"/>
                </a:solidFill>
              </a:rPr>
              <a:t>Related G4 Simulations by Nathaly </a:t>
            </a:r>
            <a:r>
              <a:rPr lang="en-US" sz="3600" dirty="0" err="1">
                <a:solidFill>
                  <a:srgbClr val="FF0000"/>
                </a:solidFill>
              </a:rPr>
              <a:t>Santiesteban</a:t>
            </a:r>
            <a:endParaRPr lang="en-US" sz="3600" dirty="0">
              <a:solidFill>
                <a:srgbClr val="FF0000"/>
              </a:solidFill>
            </a:endParaRPr>
          </a:p>
        </p:txBody>
      </p:sp>
      <p:sp>
        <p:nvSpPr>
          <p:cNvPr id="3" name="Slide Number Placeholder 2">
            <a:extLst>
              <a:ext uri="{FF2B5EF4-FFF2-40B4-BE49-F238E27FC236}">
                <a16:creationId xmlns:a16="http://schemas.microsoft.com/office/drawing/2014/main" id="{7C0C203C-8EE6-B798-1CE1-C9B4EEDDD48F}"/>
              </a:ext>
            </a:extLst>
          </p:cNvPr>
          <p:cNvSpPr>
            <a:spLocks noGrp="1"/>
          </p:cNvSpPr>
          <p:nvPr>
            <p:ph type="sldNum" sz="quarter" idx="12"/>
          </p:nvPr>
        </p:nvSpPr>
        <p:spPr/>
        <p:txBody>
          <a:bodyPr/>
          <a:lstStyle/>
          <a:p>
            <a:fld id="{D24548EC-C9A7-4957-9382-251E15107B07}" type="slidenum">
              <a:rPr lang="en-US" smtClean="0"/>
              <a:t>35</a:t>
            </a:fld>
            <a:endParaRPr lang="en-US"/>
          </a:p>
        </p:txBody>
      </p:sp>
      <p:sp>
        <p:nvSpPr>
          <p:cNvPr id="6" name="TextBox 5">
            <a:extLst>
              <a:ext uri="{FF2B5EF4-FFF2-40B4-BE49-F238E27FC236}">
                <a16:creationId xmlns:a16="http://schemas.microsoft.com/office/drawing/2014/main" id="{0CEFB967-608D-69C1-BB07-7C828F80C6D4}"/>
              </a:ext>
            </a:extLst>
          </p:cNvPr>
          <p:cNvSpPr txBox="1"/>
          <p:nvPr/>
        </p:nvSpPr>
        <p:spPr>
          <a:xfrm>
            <a:off x="3048000" y="3246393"/>
            <a:ext cx="6096000" cy="369332"/>
          </a:xfrm>
          <a:prstGeom prst="rect">
            <a:avLst/>
          </a:prstGeom>
          <a:noFill/>
        </p:spPr>
        <p:txBody>
          <a:bodyPr wrap="square">
            <a:spAutoFit/>
          </a:bodyPr>
          <a:lstStyle/>
          <a:p>
            <a:r>
              <a:rPr lang="en-US" b="0" dirty="0">
                <a:effectLst/>
              </a:rPr>
              <a:t> </a:t>
            </a:r>
            <a:endParaRPr lang="en-US" dirty="0"/>
          </a:p>
        </p:txBody>
      </p:sp>
      <p:sp>
        <p:nvSpPr>
          <p:cNvPr id="8" name="TextBox 7">
            <a:extLst>
              <a:ext uri="{FF2B5EF4-FFF2-40B4-BE49-F238E27FC236}">
                <a16:creationId xmlns:a16="http://schemas.microsoft.com/office/drawing/2014/main" id="{7F98A669-8BB7-14CA-26A7-515C5C710CA9}"/>
              </a:ext>
            </a:extLst>
          </p:cNvPr>
          <p:cNvSpPr txBox="1"/>
          <p:nvPr/>
        </p:nvSpPr>
        <p:spPr>
          <a:xfrm>
            <a:off x="3048000" y="3246393"/>
            <a:ext cx="6096000" cy="369332"/>
          </a:xfrm>
          <a:prstGeom prst="rect">
            <a:avLst/>
          </a:prstGeom>
          <a:noFill/>
        </p:spPr>
        <p:txBody>
          <a:bodyPr wrap="square">
            <a:spAutoFit/>
          </a:bodyPr>
          <a:lstStyle/>
          <a:p>
            <a:r>
              <a:rPr lang="en-US" b="0" dirty="0">
                <a:effectLst/>
              </a:rPr>
              <a:t> </a:t>
            </a:r>
            <a:endParaRPr lang="en-US" dirty="0"/>
          </a:p>
        </p:txBody>
      </p:sp>
      <p:pic>
        <p:nvPicPr>
          <p:cNvPr id="14" name="Picture 13">
            <a:extLst>
              <a:ext uri="{FF2B5EF4-FFF2-40B4-BE49-F238E27FC236}">
                <a16:creationId xmlns:a16="http://schemas.microsoft.com/office/drawing/2014/main" id="{58B58476-BD2D-CD0C-29EF-95E6861EB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61" y="902616"/>
            <a:ext cx="4410077" cy="4231752"/>
          </a:xfrm>
          <a:prstGeom prst="rect">
            <a:avLst/>
          </a:prstGeom>
        </p:spPr>
      </p:pic>
      <p:pic>
        <p:nvPicPr>
          <p:cNvPr id="17" name="Picture 16">
            <a:extLst>
              <a:ext uri="{FF2B5EF4-FFF2-40B4-BE49-F238E27FC236}">
                <a16:creationId xmlns:a16="http://schemas.microsoft.com/office/drawing/2014/main" id="{FF68506A-8707-ABCD-E1D7-15E4EDEDE66A}"/>
              </a:ext>
            </a:extLst>
          </p:cNvPr>
          <p:cNvPicPr>
            <a:picLocks noChangeAspect="1"/>
          </p:cNvPicPr>
          <p:nvPr/>
        </p:nvPicPr>
        <p:blipFill>
          <a:blip r:embed="rId3"/>
          <a:stretch>
            <a:fillRect/>
          </a:stretch>
        </p:blipFill>
        <p:spPr>
          <a:xfrm>
            <a:off x="6887522" y="902616"/>
            <a:ext cx="4512956" cy="4218035"/>
          </a:xfrm>
          <a:prstGeom prst="rect">
            <a:avLst/>
          </a:prstGeom>
        </p:spPr>
      </p:pic>
      <p:sp>
        <p:nvSpPr>
          <p:cNvPr id="18" name="TextBox 17">
            <a:extLst>
              <a:ext uri="{FF2B5EF4-FFF2-40B4-BE49-F238E27FC236}">
                <a16:creationId xmlns:a16="http://schemas.microsoft.com/office/drawing/2014/main" id="{ACA49D53-01AA-FDCA-458F-1B9C40BC7377}"/>
              </a:ext>
            </a:extLst>
          </p:cNvPr>
          <p:cNvSpPr txBox="1"/>
          <p:nvPr/>
        </p:nvSpPr>
        <p:spPr>
          <a:xfrm flipH="1">
            <a:off x="131805" y="5170554"/>
            <a:ext cx="11920152" cy="1323439"/>
          </a:xfrm>
          <a:prstGeom prst="rect">
            <a:avLst/>
          </a:prstGeom>
          <a:noFill/>
        </p:spPr>
        <p:txBody>
          <a:bodyPr wrap="square" rtlCol="0">
            <a:spAutoFit/>
          </a:bodyPr>
          <a:lstStyle/>
          <a:p>
            <a:pPr algn="l"/>
            <a:r>
              <a:rPr lang="en-US" sz="1600" dirty="0"/>
              <a:t>Qualitatively Noteworthy:</a:t>
            </a:r>
          </a:p>
          <a:p>
            <a:pPr marL="285750" indent="-285750" algn="l">
              <a:buFont typeface="Arial" panose="020B0604020202020204" pitchFamily="34" charset="0"/>
              <a:buChar char="•"/>
            </a:pPr>
            <a:r>
              <a:rPr lang="en-US" sz="1600" dirty="0"/>
              <a:t>Longitudinally, the shower peaks at shallow depth, so not much energy escapes out the back. (Cannot use W-Cu at high power though lol!)</a:t>
            </a:r>
          </a:p>
          <a:p>
            <a:pPr marL="285750" indent="-285750" algn="l">
              <a:buFont typeface="Arial" panose="020B0604020202020204" pitchFamily="34" charset="0"/>
              <a:buChar char="•"/>
            </a:pPr>
            <a:r>
              <a:rPr lang="en-US" sz="1600" dirty="0"/>
              <a:t>There’s some escape from the front, which mostly appears to be gammas. </a:t>
            </a:r>
          </a:p>
          <a:p>
            <a:pPr marL="285750" indent="-285750" algn="l">
              <a:buFont typeface="Arial" panose="020B0604020202020204" pitchFamily="34" charset="0"/>
              <a:buChar char="•"/>
            </a:pPr>
            <a:r>
              <a:rPr lang="en-US" sz="1600" dirty="0"/>
              <a:t>Radially, some escape is easily observed, again mostly appearing to be gammas. </a:t>
            </a:r>
          </a:p>
          <a:p>
            <a:pPr algn="ctr"/>
            <a:r>
              <a:rPr lang="en-US" sz="1600" dirty="0"/>
              <a:t>Gamma rays of O(1) MeV have surprising penetrating power, so Compton scattering losses can matter for absolute charge monitoring.</a:t>
            </a:r>
          </a:p>
        </p:txBody>
      </p:sp>
    </p:spTree>
    <p:extLst>
      <p:ext uri="{BB962C8B-B14F-4D97-AF65-F5344CB8AC3E}">
        <p14:creationId xmlns:p14="http://schemas.microsoft.com/office/powerpoint/2010/main" val="3012025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C3B7C-FAD3-F360-D666-21BCBF22DE4B}"/>
              </a:ext>
            </a:extLst>
          </p:cNvPr>
          <p:cNvSpPr>
            <a:spLocks noGrp="1"/>
          </p:cNvSpPr>
          <p:nvPr>
            <p:ph type="title"/>
          </p:nvPr>
        </p:nvSpPr>
        <p:spPr>
          <a:xfrm>
            <a:off x="673443" y="163170"/>
            <a:ext cx="10515600" cy="981890"/>
          </a:xfrm>
        </p:spPr>
        <p:txBody>
          <a:bodyPr>
            <a:normAutofit/>
          </a:bodyPr>
          <a:lstStyle/>
          <a:p>
            <a:pPr algn="ctr"/>
            <a:r>
              <a:rPr lang="en-US" sz="3600" dirty="0">
                <a:solidFill>
                  <a:srgbClr val="FF0000"/>
                </a:solidFill>
              </a:rPr>
              <a:t>Related G4 Simulations by Nathaly </a:t>
            </a:r>
            <a:r>
              <a:rPr lang="en-US" sz="3600" dirty="0" err="1">
                <a:solidFill>
                  <a:srgbClr val="FF0000"/>
                </a:solidFill>
              </a:rPr>
              <a:t>Santiesteban</a:t>
            </a:r>
            <a:endParaRPr lang="en-US" sz="3600" dirty="0">
              <a:solidFill>
                <a:srgbClr val="FF0000"/>
              </a:solidFill>
            </a:endParaRPr>
          </a:p>
        </p:txBody>
      </p:sp>
      <p:sp>
        <p:nvSpPr>
          <p:cNvPr id="3" name="Slide Number Placeholder 2">
            <a:extLst>
              <a:ext uri="{FF2B5EF4-FFF2-40B4-BE49-F238E27FC236}">
                <a16:creationId xmlns:a16="http://schemas.microsoft.com/office/drawing/2014/main" id="{7C0C203C-8EE6-B798-1CE1-C9B4EEDDD48F}"/>
              </a:ext>
            </a:extLst>
          </p:cNvPr>
          <p:cNvSpPr>
            <a:spLocks noGrp="1"/>
          </p:cNvSpPr>
          <p:nvPr>
            <p:ph type="sldNum" sz="quarter" idx="12"/>
          </p:nvPr>
        </p:nvSpPr>
        <p:spPr/>
        <p:txBody>
          <a:bodyPr/>
          <a:lstStyle/>
          <a:p>
            <a:fld id="{D24548EC-C9A7-4957-9382-251E15107B07}" type="slidenum">
              <a:rPr lang="en-US" smtClean="0"/>
              <a:t>36</a:t>
            </a:fld>
            <a:endParaRPr lang="en-US"/>
          </a:p>
        </p:txBody>
      </p:sp>
      <p:sp>
        <p:nvSpPr>
          <p:cNvPr id="6" name="TextBox 5">
            <a:extLst>
              <a:ext uri="{FF2B5EF4-FFF2-40B4-BE49-F238E27FC236}">
                <a16:creationId xmlns:a16="http://schemas.microsoft.com/office/drawing/2014/main" id="{0CEFB967-608D-69C1-BB07-7C828F80C6D4}"/>
              </a:ext>
            </a:extLst>
          </p:cNvPr>
          <p:cNvSpPr txBox="1"/>
          <p:nvPr/>
        </p:nvSpPr>
        <p:spPr>
          <a:xfrm>
            <a:off x="3048000" y="3246393"/>
            <a:ext cx="6096000" cy="369332"/>
          </a:xfrm>
          <a:prstGeom prst="rect">
            <a:avLst/>
          </a:prstGeom>
          <a:noFill/>
        </p:spPr>
        <p:txBody>
          <a:bodyPr wrap="square">
            <a:spAutoFit/>
          </a:bodyPr>
          <a:lstStyle/>
          <a:p>
            <a:r>
              <a:rPr lang="en-US" b="0" dirty="0">
                <a:effectLst/>
              </a:rPr>
              <a:t> </a:t>
            </a:r>
            <a:endParaRPr lang="en-US" dirty="0"/>
          </a:p>
        </p:txBody>
      </p:sp>
      <p:sp>
        <p:nvSpPr>
          <p:cNvPr id="8" name="TextBox 7">
            <a:extLst>
              <a:ext uri="{FF2B5EF4-FFF2-40B4-BE49-F238E27FC236}">
                <a16:creationId xmlns:a16="http://schemas.microsoft.com/office/drawing/2014/main" id="{7F98A669-8BB7-14CA-26A7-515C5C710CA9}"/>
              </a:ext>
            </a:extLst>
          </p:cNvPr>
          <p:cNvSpPr txBox="1"/>
          <p:nvPr/>
        </p:nvSpPr>
        <p:spPr>
          <a:xfrm>
            <a:off x="3048000" y="3246393"/>
            <a:ext cx="6096000" cy="369332"/>
          </a:xfrm>
          <a:prstGeom prst="rect">
            <a:avLst/>
          </a:prstGeom>
          <a:noFill/>
        </p:spPr>
        <p:txBody>
          <a:bodyPr wrap="square">
            <a:spAutoFit/>
          </a:bodyPr>
          <a:lstStyle/>
          <a:p>
            <a:r>
              <a:rPr lang="en-US" b="0" dirty="0">
                <a:effectLst/>
              </a:rPr>
              <a:t> </a:t>
            </a:r>
            <a:endParaRPr lang="en-US" dirty="0"/>
          </a:p>
        </p:txBody>
      </p:sp>
      <p:sp>
        <p:nvSpPr>
          <p:cNvPr id="18" name="TextBox 17">
            <a:extLst>
              <a:ext uri="{FF2B5EF4-FFF2-40B4-BE49-F238E27FC236}">
                <a16:creationId xmlns:a16="http://schemas.microsoft.com/office/drawing/2014/main" id="{ACA49D53-01AA-FDCA-458F-1B9C40BC7377}"/>
              </a:ext>
            </a:extLst>
          </p:cNvPr>
          <p:cNvSpPr txBox="1"/>
          <p:nvPr/>
        </p:nvSpPr>
        <p:spPr>
          <a:xfrm flipH="1">
            <a:off x="828673" y="5374694"/>
            <a:ext cx="10638396" cy="1323439"/>
          </a:xfrm>
          <a:prstGeom prst="rect">
            <a:avLst/>
          </a:prstGeom>
          <a:noFill/>
        </p:spPr>
        <p:txBody>
          <a:bodyPr wrap="square" rtlCol="0">
            <a:spAutoFit/>
          </a:bodyPr>
          <a:lstStyle/>
          <a:p>
            <a:pPr algn="l"/>
            <a:r>
              <a:rPr lang="en-US" sz="1600" dirty="0"/>
              <a:t>Semi-quantitatively now: </a:t>
            </a:r>
          </a:p>
          <a:p>
            <a:pPr marL="285750" indent="-285750" algn="l">
              <a:buFont typeface="Arial" panose="020B0604020202020204" pitchFamily="34" charset="0"/>
              <a:buChar char="•"/>
            </a:pPr>
            <a:r>
              <a:rPr lang="en-US" sz="1600" dirty="0"/>
              <a:t>Longitudinally on linear scale, there’s not much escape out the back at 10cm (~30 X0). </a:t>
            </a:r>
          </a:p>
          <a:p>
            <a:pPr marL="285750" indent="-285750" algn="l">
              <a:buFont typeface="Arial" panose="020B0604020202020204" pitchFamily="34" charset="0"/>
              <a:buChar char="•"/>
            </a:pPr>
            <a:r>
              <a:rPr lang="en-US" sz="1600" dirty="0"/>
              <a:t>Radially on log scale, you can see the narrow (90%) core of energy inside the exponential-</a:t>
            </a:r>
            <a:r>
              <a:rPr lang="en-US" sz="1600" dirty="0" err="1"/>
              <a:t>ish</a:t>
            </a:r>
            <a:r>
              <a:rPr lang="en-US" sz="1600" dirty="0"/>
              <a:t> Moliere radius, but there’s a small , long tail beyond that. </a:t>
            </a:r>
          </a:p>
          <a:p>
            <a:pPr algn="ctr"/>
            <a:r>
              <a:rPr lang="en-US" sz="1600" dirty="0"/>
              <a:t>Needs more study, but for </a:t>
            </a:r>
            <a:r>
              <a:rPr lang="en-US" sz="1600" u="sng" dirty="0"/>
              <a:t>relative</a:t>
            </a:r>
            <a:r>
              <a:rPr lang="en-US" sz="1600" dirty="0"/>
              <a:t> charge monitoring,  the W-Cu plug with a larger hole may be large enough. </a:t>
            </a:r>
          </a:p>
        </p:txBody>
      </p:sp>
      <p:pic>
        <p:nvPicPr>
          <p:cNvPr id="5" name="Picture 4">
            <a:extLst>
              <a:ext uri="{FF2B5EF4-FFF2-40B4-BE49-F238E27FC236}">
                <a16:creationId xmlns:a16="http://schemas.microsoft.com/office/drawing/2014/main" id="{CC292CB2-659F-57D5-7C24-35B27C641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494" y="1016065"/>
            <a:ext cx="4629551" cy="4272904"/>
          </a:xfrm>
          <a:prstGeom prst="rect">
            <a:avLst/>
          </a:prstGeom>
        </p:spPr>
      </p:pic>
      <p:pic>
        <p:nvPicPr>
          <p:cNvPr id="9" name="Picture 8">
            <a:extLst>
              <a:ext uri="{FF2B5EF4-FFF2-40B4-BE49-F238E27FC236}">
                <a16:creationId xmlns:a16="http://schemas.microsoft.com/office/drawing/2014/main" id="{CF0715D0-2F03-3CDC-3E0C-7C578D230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843" y="1016065"/>
            <a:ext cx="4629551" cy="4272904"/>
          </a:xfrm>
          <a:prstGeom prst="rect">
            <a:avLst/>
          </a:prstGeom>
        </p:spPr>
      </p:pic>
      <p:cxnSp>
        <p:nvCxnSpPr>
          <p:cNvPr id="11" name="Straight Connector 10">
            <a:extLst>
              <a:ext uri="{FF2B5EF4-FFF2-40B4-BE49-F238E27FC236}">
                <a16:creationId xmlns:a16="http://schemas.microsoft.com/office/drawing/2014/main" id="{ABA227CF-2736-CBAA-8E52-CD721D7B0B47}"/>
              </a:ext>
            </a:extLst>
          </p:cNvPr>
          <p:cNvCxnSpPr>
            <a:cxnSpLocks/>
          </p:cNvCxnSpPr>
          <p:nvPr/>
        </p:nvCxnSpPr>
        <p:spPr>
          <a:xfrm flipH="1" flipV="1">
            <a:off x="6934200" y="904875"/>
            <a:ext cx="1458165" cy="4457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106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57848"/>
            <a:ext cx="11782425" cy="887603"/>
          </a:xfrm>
        </p:spPr>
        <p:txBody>
          <a:bodyPr>
            <a:noAutofit/>
          </a:bodyPr>
          <a:lstStyle/>
          <a:p>
            <a:pPr algn="ctr"/>
            <a:r>
              <a:rPr lang="en-US" sz="3200" dirty="0">
                <a:solidFill>
                  <a:srgbClr val="FF0000"/>
                </a:solidFill>
              </a:rPr>
              <a:t>Why Not Just Hook an Ammeter up to the Existing Beam Dump?</a:t>
            </a:r>
          </a:p>
        </p:txBody>
      </p:sp>
      <p:sp>
        <p:nvSpPr>
          <p:cNvPr id="3" name="Slide Number Placeholder 2"/>
          <p:cNvSpPr>
            <a:spLocks noGrp="1"/>
          </p:cNvSpPr>
          <p:nvPr>
            <p:ph type="sldNum" sz="quarter" idx="12"/>
          </p:nvPr>
        </p:nvSpPr>
        <p:spPr/>
        <p:txBody>
          <a:bodyPr/>
          <a:lstStyle/>
          <a:p>
            <a:fld id="{D24548EC-C9A7-4957-9382-251E15107B07}" type="slidenum">
              <a:rPr lang="en-US" smtClean="0"/>
              <a:t>37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297" y="2067347"/>
            <a:ext cx="7743953" cy="4170627"/>
          </a:xfrm>
          <a:prstGeom prst="rect">
            <a:avLst/>
          </a:prstGeom>
        </p:spPr>
      </p:pic>
      <p:sp>
        <p:nvSpPr>
          <p:cNvPr id="5" name="TextBox 4"/>
          <p:cNvSpPr txBox="1"/>
          <p:nvPr/>
        </p:nvSpPr>
        <p:spPr>
          <a:xfrm>
            <a:off x="698157" y="856617"/>
            <a:ext cx="8160247" cy="1815882"/>
          </a:xfrm>
          <a:prstGeom prst="rect">
            <a:avLst/>
          </a:prstGeom>
          <a:noFill/>
        </p:spPr>
        <p:txBody>
          <a:bodyPr wrap="none" rtlCol="0">
            <a:spAutoFit/>
          </a:bodyPr>
          <a:lstStyle/>
          <a:p>
            <a:r>
              <a:rPr lang="en-US" sz="1600" dirty="0"/>
              <a:t> Many of the reasons we just mentioned:</a:t>
            </a:r>
          </a:p>
          <a:p>
            <a:pPr marL="285750" indent="-285750">
              <a:buFont typeface="Arial" panose="020B0604020202020204" pitchFamily="34" charset="0"/>
              <a:buChar char="•"/>
            </a:pPr>
            <a:r>
              <a:rPr lang="en-US" sz="1600" dirty="0"/>
              <a:t>No backscatter reduction</a:t>
            </a:r>
          </a:p>
          <a:p>
            <a:pPr marL="285750" indent="-285750">
              <a:buFont typeface="Arial" panose="020B0604020202020204" pitchFamily="34" charset="0"/>
              <a:buChar char="•"/>
            </a:pPr>
            <a:r>
              <a:rPr lang="en-US" sz="1600" dirty="0"/>
              <a:t>Many leakage paths to ground, including the low-conductivity cooling water and ionized air.  </a:t>
            </a:r>
          </a:p>
          <a:p>
            <a:pPr marL="285750" indent="-285750">
              <a:buFont typeface="Arial" panose="020B0604020202020204" pitchFamily="34" charset="0"/>
              <a:buChar char="•"/>
            </a:pPr>
            <a:r>
              <a:rPr lang="en-US" sz="1600" dirty="0"/>
              <a:t>Highly activated area after 30 years. </a:t>
            </a:r>
          </a:p>
          <a:p>
            <a:pPr algn="ctr"/>
            <a:r>
              <a:rPr lang="en-US" sz="1600" dirty="0"/>
              <a:t>(Dimensions are in meters.)</a:t>
            </a:r>
          </a:p>
          <a:p>
            <a:endParaRPr lang="en-US" sz="1600" dirty="0"/>
          </a:p>
          <a:p>
            <a:endParaRPr lang="en-US" sz="1600" dirty="0"/>
          </a:p>
        </p:txBody>
      </p:sp>
      <p:cxnSp>
        <p:nvCxnSpPr>
          <p:cNvPr id="7" name="Straight Arrow Connector 6">
            <a:extLst>
              <a:ext uri="{FF2B5EF4-FFF2-40B4-BE49-F238E27FC236}">
                <a16:creationId xmlns:a16="http://schemas.microsoft.com/office/drawing/2014/main" id="{6414187D-FF60-5902-10F2-370E2EA5F76B}"/>
              </a:ext>
            </a:extLst>
          </p:cNvPr>
          <p:cNvCxnSpPr/>
          <p:nvPr/>
        </p:nvCxnSpPr>
        <p:spPr>
          <a:xfrm>
            <a:off x="326136" y="4080294"/>
            <a:ext cx="4910328" cy="9144"/>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D05FAC0-4CB0-E2F4-CC88-6267835B0C0E}"/>
              </a:ext>
            </a:extLst>
          </p:cNvPr>
          <p:cNvSpPr txBox="1"/>
          <p:nvPr/>
        </p:nvSpPr>
        <p:spPr>
          <a:xfrm>
            <a:off x="2146624" y="6237974"/>
            <a:ext cx="7764626" cy="338554"/>
          </a:xfrm>
          <a:prstGeom prst="rect">
            <a:avLst/>
          </a:prstGeom>
          <a:noFill/>
        </p:spPr>
        <p:txBody>
          <a:bodyPr wrap="none" rtlCol="0">
            <a:spAutoFit/>
          </a:bodyPr>
          <a:lstStyle/>
          <a:p>
            <a:pPr algn="l"/>
            <a:r>
              <a:rPr lang="en-US" sz="1600" dirty="0"/>
              <a:t> </a:t>
            </a:r>
            <a:r>
              <a:rPr lang="en-US" sz="1600" dirty="0">
                <a:hlinkClick r:id="rId3"/>
              </a:rPr>
              <a:t>High power electron beam dumps at CEBAF | IEEE Conference Publication | IEEE Xplore</a:t>
            </a:r>
            <a:endParaRPr lang="en-US" sz="1600" dirty="0"/>
          </a:p>
        </p:txBody>
      </p:sp>
    </p:spTree>
    <p:extLst>
      <p:ext uri="{BB962C8B-B14F-4D97-AF65-F5344CB8AC3E}">
        <p14:creationId xmlns:p14="http://schemas.microsoft.com/office/powerpoint/2010/main" val="92671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45FA-DF21-7D3C-0483-5B457034D34B}"/>
              </a:ext>
            </a:extLst>
          </p:cNvPr>
          <p:cNvSpPr>
            <a:spLocks noGrp="1"/>
          </p:cNvSpPr>
          <p:nvPr>
            <p:ph type="title"/>
          </p:nvPr>
        </p:nvSpPr>
        <p:spPr>
          <a:xfrm>
            <a:off x="838200" y="365125"/>
            <a:ext cx="10515600" cy="854075"/>
          </a:xfrm>
        </p:spPr>
        <p:txBody>
          <a:bodyPr>
            <a:normAutofit/>
          </a:bodyPr>
          <a:lstStyle/>
          <a:p>
            <a:pPr algn="ctr"/>
            <a:r>
              <a:rPr lang="en-US" sz="3600" dirty="0">
                <a:solidFill>
                  <a:srgbClr val="FF0000"/>
                </a:solidFill>
              </a:rPr>
              <a:t>Section summary on FC</a:t>
            </a:r>
          </a:p>
        </p:txBody>
      </p:sp>
      <p:sp>
        <p:nvSpPr>
          <p:cNvPr id="3" name="Slide Number Placeholder 2">
            <a:extLst>
              <a:ext uri="{FF2B5EF4-FFF2-40B4-BE49-F238E27FC236}">
                <a16:creationId xmlns:a16="http://schemas.microsoft.com/office/drawing/2014/main" id="{1625F8D3-58AB-5255-5036-32F4041165B4}"/>
              </a:ext>
            </a:extLst>
          </p:cNvPr>
          <p:cNvSpPr>
            <a:spLocks noGrp="1"/>
          </p:cNvSpPr>
          <p:nvPr>
            <p:ph type="sldNum" sz="quarter" idx="12"/>
          </p:nvPr>
        </p:nvSpPr>
        <p:spPr/>
        <p:txBody>
          <a:bodyPr/>
          <a:lstStyle/>
          <a:p>
            <a:fld id="{D24548EC-C9A7-4957-9382-251E15107B07}" type="slidenum">
              <a:rPr lang="en-US" smtClean="0"/>
              <a:t>38</a:t>
            </a:fld>
            <a:endParaRPr lang="en-US"/>
          </a:p>
        </p:txBody>
      </p:sp>
      <p:sp>
        <p:nvSpPr>
          <p:cNvPr id="4" name="TextBox 3">
            <a:extLst>
              <a:ext uri="{FF2B5EF4-FFF2-40B4-BE49-F238E27FC236}">
                <a16:creationId xmlns:a16="http://schemas.microsoft.com/office/drawing/2014/main" id="{3841EBB9-8A0B-F7D4-9C77-61BC477DAF7D}"/>
              </a:ext>
            </a:extLst>
          </p:cNvPr>
          <p:cNvSpPr txBox="1"/>
          <p:nvPr/>
        </p:nvSpPr>
        <p:spPr>
          <a:xfrm>
            <a:off x="1087395" y="1977082"/>
            <a:ext cx="10266405" cy="3293209"/>
          </a:xfrm>
          <a:prstGeom prst="rect">
            <a:avLst/>
          </a:prstGeom>
          <a:noFill/>
        </p:spPr>
        <p:txBody>
          <a:bodyPr wrap="square" rtlCol="0">
            <a:spAutoFit/>
          </a:bodyPr>
          <a:lstStyle/>
          <a:p>
            <a:r>
              <a:rPr lang="en-US" sz="1600" dirty="0"/>
              <a:t>Beam power is less than 1 </a:t>
            </a:r>
            <a:r>
              <a:rPr lang="en-US" sz="1600" dirty="0" err="1"/>
              <a:t>kWatt</a:t>
            </a:r>
            <a:r>
              <a:rPr lang="en-US" sz="1600" dirty="0"/>
              <a:t>.  Despite high vacuum and no cooling water, FC can likely passively shed heat thru black body radiation to outer vessel (and </a:t>
            </a:r>
            <a:r>
              <a:rPr lang="en-US" sz="1600" dirty="0" err="1"/>
              <a:t>BeO</a:t>
            </a:r>
            <a:r>
              <a:rPr lang="en-US" sz="1600" dirty="0"/>
              <a:t> supporting insulators?).</a:t>
            </a:r>
          </a:p>
          <a:p>
            <a:endParaRPr lang="en-US" sz="1600" dirty="0"/>
          </a:p>
          <a:p>
            <a:r>
              <a:rPr lang="en-US" sz="1600" dirty="0"/>
              <a:t>Beam power per unit area is crazy low.  Probably no issues there, even in Tungsten. </a:t>
            </a:r>
          </a:p>
          <a:p>
            <a:endParaRPr lang="en-US" sz="1600" dirty="0"/>
          </a:p>
          <a:p>
            <a:r>
              <a:rPr lang="en-US" sz="1600" dirty="0">
                <a:solidFill>
                  <a:srgbClr val="FF0000"/>
                </a:solidFill>
              </a:rPr>
              <a:t>High vacuum (1E-5 Torr) is an important specification.</a:t>
            </a:r>
          </a:p>
          <a:p>
            <a:endParaRPr lang="en-US" sz="1600" dirty="0"/>
          </a:p>
          <a:p>
            <a:r>
              <a:rPr lang="en-US" sz="1600" dirty="0"/>
              <a:t>Can the W-Cu calorimeter be modified to be useful? It is certainly compact. Existing hole is way too small. Might not be practical to modify though since it has been in the beam and is mildly activated. </a:t>
            </a:r>
          </a:p>
          <a:p>
            <a:endParaRPr lang="en-US" sz="1600" dirty="0"/>
          </a:p>
          <a:p>
            <a:r>
              <a:rPr lang="en-US" sz="1600" dirty="0">
                <a:solidFill>
                  <a:srgbClr val="FF0000"/>
                </a:solidFill>
              </a:rPr>
              <a:t>Monitoring leakage currents at the 10 </a:t>
            </a:r>
            <a:r>
              <a:rPr lang="en-US" sz="1600" dirty="0" err="1">
                <a:solidFill>
                  <a:srgbClr val="FF0000"/>
                </a:solidFill>
              </a:rPr>
              <a:t>pA</a:t>
            </a:r>
            <a:r>
              <a:rPr lang="en-US" sz="1600" dirty="0">
                <a:solidFill>
                  <a:srgbClr val="FF0000"/>
                </a:solidFill>
              </a:rPr>
              <a:t> level sounds hard. </a:t>
            </a:r>
            <a:r>
              <a:rPr lang="en-US" sz="1600" dirty="0"/>
              <a:t>This is probably at the level of the dark current out of the injector, so we’ll need to insert a beam block in the injector. (The 5 MeV FC will do just fine.) </a:t>
            </a:r>
          </a:p>
          <a:p>
            <a:endParaRPr lang="en-US" sz="1600" dirty="0"/>
          </a:p>
        </p:txBody>
      </p:sp>
    </p:spTree>
    <p:extLst>
      <p:ext uri="{BB962C8B-B14F-4D97-AF65-F5344CB8AC3E}">
        <p14:creationId xmlns:p14="http://schemas.microsoft.com/office/powerpoint/2010/main" val="3634707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059" y="136525"/>
            <a:ext cx="10515600" cy="713867"/>
          </a:xfrm>
        </p:spPr>
        <p:txBody>
          <a:bodyPr>
            <a:normAutofit/>
          </a:bodyPr>
          <a:lstStyle/>
          <a:p>
            <a:pPr algn="ctr"/>
            <a:r>
              <a:rPr lang="en-US" sz="3600" dirty="0">
                <a:solidFill>
                  <a:srgbClr val="FF0000"/>
                </a:solidFill>
              </a:rPr>
              <a:t>Charge Monitoring Talk Summary</a:t>
            </a:r>
          </a:p>
        </p:txBody>
      </p:sp>
      <p:sp>
        <p:nvSpPr>
          <p:cNvPr id="3" name="Slide Number Placeholder 2"/>
          <p:cNvSpPr>
            <a:spLocks noGrp="1"/>
          </p:cNvSpPr>
          <p:nvPr>
            <p:ph type="sldNum" sz="quarter" idx="12"/>
          </p:nvPr>
        </p:nvSpPr>
        <p:spPr/>
        <p:txBody>
          <a:bodyPr/>
          <a:lstStyle/>
          <a:p>
            <a:fld id="{D24548EC-C9A7-4957-9382-251E15107B07}" type="slidenum">
              <a:rPr lang="en-US" smtClean="0"/>
              <a:t>39</a:t>
            </a:fld>
            <a:endParaRPr lang="en-US"/>
          </a:p>
        </p:txBody>
      </p:sp>
      <p:sp>
        <p:nvSpPr>
          <p:cNvPr id="5" name="TextBox 4"/>
          <p:cNvSpPr txBox="1"/>
          <p:nvPr/>
        </p:nvSpPr>
        <p:spPr>
          <a:xfrm>
            <a:off x="299176" y="790668"/>
            <a:ext cx="10980483" cy="5755422"/>
          </a:xfrm>
          <a:prstGeom prst="rect">
            <a:avLst/>
          </a:prstGeom>
          <a:noFill/>
        </p:spPr>
        <p:txBody>
          <a:bodyPr wrap="square" rtlCol="0">
            <a:spAutoFit/>
          </a:bodyPr>
          <a:lstStyle/>
          <a:p>
            <a:r>
              <a:rPr lang="en-US" sz="2400" b="1" dirty="0"/>
              <a:t>BCMs:</a:t>
            </a:r>
            <a:endParaRPr lang="en-US" sz="1600" dirty="0"/>
          </a:p>
          <a:p>
            <a:r>
              <a:rPr lang="en-US" sz="1600" dirty="0"/>
              <a:t>I need to do some </a:t>
            </a:r>
            <a:r>
              <a:rPr lang="en-US" sz="1600" dirty="0" err="1"/>
              <a:t>tempco</a:t>
            </a:r>
            <a:r>
              <a:rPr lang="en-US" sz="1600" dirty="0"/>
              <a:t> estimates and thermal stability tests, then decide what tweaks to make in the BCM system. </a:t>
            </a:r>
          </a:p>
          <a:p>
            <a:endParaRPr lang="en-US" sz="1600" dirty="0"/>
          </a:p>
          <a:p>
            <a:r>
              <a:rPr lang="en-US" sz="1600" dirty="0"/>
              <a:t>This is the devil I know, so the necessary-but-not-necessarily-sufficient improvement path is clear. </a:t>
            </a:r>
            <a:r>
              <a:rPr lang="en-US" sz="1600" dirty="0">
                <a:solidFill>
                  <a:srgbClr val="FF0000"/>
                </a:solidFill>
              </a:rPr>
              <a:t>But we’re ultimately limited by 1.497 GHz losses in RF cables with significant </a:t>
            </a:r>
            <a:r>
              <a:rPr lang="en-US" sz="1600" dirty="0" err="1">
                <a:solidFill>
                  <a:srgbClr val="FF0000"/>
                </a:solidFill>
              </a:rPr>
              <a:t>tempco’s</a:t>
            </a:r>
            <a:r>
              <a:rPr lang="en-US" sz="1600" dirty="0">
                <a:solidFill>
                  <a:srgbClr val="FF0000"/>
                </a:solidFill>
              </a:rPr>
              <a:t>. Given the likely target cycling period of a few hours (?), it would be irrationally optimistic to think this random error can get down to the O(0.01)% level. </a:t>
            </a:r>
          </a:p>
          <a:p>
            <a:r>
              <a:rPr lang="en-US" sz="1600" dirty="0"/>
              <a:t> </a:t>
            </a:r>
          </a:p>
          <a:p>
            <a:r>
              <a:rPr lang="en-US" sz="2400" b="1" dirty="0"/>
              <a:t>FC:</a:t>
            </a:r>
            <a:endParaRPr lang="en-US" sz="1600" dirty="0"/>
          </a:p>
          <a:p>
            <a:r>
              <a:rPr lang="en-US" sz="1600" dirty="0"/>
              <a:t>I originally thought of the b1 measurement as a stepping stone to a FC for the positron program. We will learn a lot from our first FC in Hall C,  but I can see now that the two will be QUITE different:</a:t>
            </a:r>
          </a:p>
          <a:p>
            <a:endParaRPr lang="en-US" sz="1600" dirty="0"/>
          </a:p>
          <a:p>
            <a:pPr marL="285750" indent="-285750">
              <a:buFont typeface="Arial" panose="020B0604020202020204" pitchFamily="34" charset="0"/>
              <a:buChar char="•"/>
            </a:pPr>
            <a:r>
              <a:rPr lang="en-US" sz="1600" dirty="0">
                <a:solidFill>
                  <a:srgbClr val="FF0000"/>
                </a:solidFill>
              </a:rPr>
              <a:t>b1 is low-powered at &lt; 1 </a:t>
            </a:r>
            <a:r>
              <a:rPr lang="en-US" sz="1600" dirty="0" err="1">
                <a:solidFill>
                  <a:srgbClr val="FF0000"/>
                </a:solidFill>
              </a:rPr>
              <a:t>kWatt</a:t>
            </a:r>
            <a:r>
              <a:rPr lang="en-US" sz="1600" dirty="0">
                <a:solidFill>
                  <a:srgbClr val="FF0000"/>
                </a:solidFill>
              </a:rPr>
              <a:t>, so presumably a FC wouldn’t need water-cooling.</a:t>
            </a:r>
          </a:p>
          <a:p>
            <a:r>
              <a:rPr lang="en-US" sz="1600" dirty="0">
                <a:solidFill>
                  <a:srgbClr val="FF0000"/>
                </a:solidFill>
              </a:rPr>
              <a:t>     The trick will be keep any time-dependent background currents below the O(10) </a:t>
            </a:r>
            <a:r>
              <a:rPr lang="en-US" sz="1600" dirty="0" err="1">
                <a:solidFill>
                  <a:srgbClr val="FF0000"/>
                </a:solidFill>
              </a:rPr>
              <a:t>pA</a:t>
            </a:r>
            <a:r>
              <a:rPr lang="en-US" sz="1600" dirty="0">
                <a:solidFill>
                  <a:srgbClr val="FF0000"/>
                </a:solidFill>
              </a:rPr>
              <a:t> level. </a:t>
            </a:r>
          </a:p>
          <a:p>
            <a:r>
              <a:rPr lang="en-US" sz="1600" dirty="0">
                <a:solidFill>
                  <a:srgbClr val="FF0000"/>
                </a:solidFill>
              </a:rPr>
              <a:t>     I am perhaps being irrationally optimistic, but it sounds fun!</a:t>
            </a:r>
          </a:p>
          <a:p>
            <a:pPr marL="285750" indent="-285750">
              <a:buFont typeface="Arial" panose="020B0604020202020204" pitchFamily="34" charset="0"/>
              <a:buChar char="•"/>
            </a:pPr>
            <a:endParaRPr lang="en-US" sz="1600" dirty="0">
              <a:solidFill>
                <a:srgbClr val="FF0000"/>
              </a:solidFill>
            </a:endParaRPr>
          </a:p>
          <a:p>
            <a:pPr marL="285750" indent="-285750">
              <a:buFont typeface="Arial" panose="020B0604020202020204" pitchFamily="34" charset="0"/>
              <a:buChar char="•"/>
            </a:pPr>
            <a:r>
              <a:rPr lang="en-US" sz="1600" dirty="0"/>
              <a:t>The positron program at &lt; 22 </a:t>
            </a:r>
            <a:r>
              <a:rPr lang="en-US" sz="1600" dirty="0" err="1"/>
              <a:t>kWatts</a:t>
            </a:r>
            <a:r>
              <a:rPr lang="en-US" sz="1600" dirty="0"/>
              <a:t> will likely need water cooling for its FC. </a:t>
            </a:r>
          </a:p>
          <a:p>
            <a:r>
              <a:rPr lang="en-US" sz="1600" dirty="0"/>
              <a:t>      The trick will be to design a closed cycle system with negligible (&lt; 2nA) time varying leakage current leakage to ground. </a:t>
            </a:r>
          </a:p>
          <a:p>
            <a:r>
              <a:rPr lang="en-US" sz="1600" dirty="0"/>
              <a:t>       This will be a more difficult design and R&amp;D project. </a:t>
            </a:r>
          </a:p>
          <a:p>
            <a:endParaRPr lang="en-US" sz="1600" dirty="0"/>
          </a:p>
          <a:p>
            <a:r>
              <a:rPr lang="en-US" sz="1600" dirty="0">
                <a:solidFill>
                  <a:srgbClr val="FF0000"/>
                </a:solidFill>
              </a:rPr>
              <a:t>(Comments on the order of magnitude of parity-violating asymmetry corrections to any single target cycle are in the backups. </a:t>
            </a:r>
          </a:p>
          <a:p>
            <a:r>
              <a:rPr lang="en-US" sz="1600" dirty="0">
                <a:solidFill>
                  <a:srgbClr val="FF0000"/>
                </a:solidFill>
              </a:rPr>
              <a:t>In her draft Jeopardy slides, Elena says we’ll be reversing the vector part of the target polarization, so these small contributions will cancel within a pair of target cycles.) </a:t>
            </a:r>
          </a:p>
        </p:txBody>
      </p:sp>
    </p:spTree>
    <p:extLst>
      <p:ext uri="{BB962C8B-B14F-4D97-AF65-F5344CB8AC3E}">
        <p14:creationId xmlns:p14="http://schemas.microsoft.com/office/powerpoint/2010/main" val="2237173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06" y="117153"/>
            <a:ext cx="10515600" cy="900690"/>
          </a:xfrm>
        </p:spPr>
        <p:txBody>
          <a:bodyPr>
            <a:normAutofit/>
          </a:bodyPr>
          <a:lstStyle/>
          <a:p>
            <a:pPr algn="ctr"/>
            <a:r>
              <a:rPr lang="en-US" sz="3600" dirty="0">
                <a:solidFill>
                  <a:srgbClr val="FF0000"/>
                </a:solidFill>
              </a:rPr>
              <a:t>Expected Size of the A</a:t>
            </a:r>
            <a:r>
              <a:rPr lang="en-US" sz="3600" baseline="-25000" dirty="0">
                <a:solidFill>
                  <a:srgbClr val="FF0000"/>
                </a:solidFill>
              </a:rPr>
              <a:t>zz</a:t>
            </a:r>
            <a:r>
              <a:rPr lang="en-US" sz="3600" dirty="0">
                <a:solidFill>
                  <a:srgbClr val="FF0000"/>
                </a:solidFill>
              </a:rPr>
              <a:t> Asymmetry and Its Error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07" y="973042"/>
            <a:ext cx="4395448" cy="534427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604644221"/>
              </p:ext>
            </p:extLst>
          </p:nvPr>
        </p:nvGraphicFramePr>
        <p:xfrm>
          <a:off x="5255594" y="2347732"/>
          <a:ext cx="2534701" cy="3037840"/>
        </p:xfrm>
        <a:graphic>
          <a:graphicData uri="http://schemas.openxmlformats.org/drawingml/2006/table">
            <a:tbl>
              <a:tblPr firstRow="1" bandRow="1">
                <a:tableStyleId>{93296810-A885-4BE3-A3E7-6D5BEEA58F35}</a:tableStyleId>
              </a:tblPr>
              <a:tblGrid>
                <a:gridCol w="1289810">
                  <a:extLst>
                    <a:ext uri="{9D8B030D-6E8A-4147-A177-3AD203B41FA5}">
                      <a16:colId xmlns:a16="http://schemas.microsoft.com/office/drawing/2014/main" val="3278805014"/>
                    </a:ext>
                  </a:extLst>
                </a:gridCol>
                <a:gridCol w="1244891">
                  <a:extLst>
                    <a:ext uri="{9D8B030D-6E8A-4147-A177-3AD203B41FA5}">
                      <a16:colId xmlns:a16="http://schemas.microsoft.com/office/drawing/2014/main" val="2974239003"/>
                    </a:ext>
                  </a:extLst>
                </a:gridCol>
              </a:tblGrid>
              <a:tr h="370840">
                <a:tc>
                  <a:txBody>
                    <a:bodyPr/>
                    <a:lstStyle/>
                    <a:p>
                      <a:pPr algn="ctr"/>
                      <a:r>
                        <a:rPr lang="en-US" sz="1600" b="0" dirty="0" err="1"/>
                        <a:t>X_bj</a:t>
                      </a:r>
                      <a:endParaRPr lang="en-US" sz="1600" b="0" dirty="0"/>
                    </a:p>
                  </a:txBody>
                  <a:tcPr/>
                </a:tc>
                <a:tc>
                  <a:txBody>
                    <a:bodyPr/>
                    <a:lstStyle/>
                    <a:p>
                      <a:pPr algn="ctr"/>
                      <a:r>
                        <a:rPr lang="en-US" sz="1600" b="0" dirty="0"/>
                        <a:t>Projected</a:t>
                      </a:r>
                    </a:p>
                    <a:p>
                      <a:pPr algn="ctr"/>
                      <a:r>
                        <a:rPr lang="en-US" sz="1600" b="0" dirty="0" err="1"/>
                        <a:t>dAzz_stat</a:t>
                      </a:r>
                      <a:endParaRPr lang="en-US" sz="1600" b="0" dirty="0"/>
                    </a:p>
                    <a:p>
                      <a:pPr algn="ctr"/>
                      <a:endParaRPr lang="en-US" sz="1600" b="0" dirty="0"/>
                    </a:p>
                    <a:p>
                      <a:pPr algn="ctr"/>
                      <a:r>
                        <a:rPr lang="en-US" sz="1600" b="0" dirty="0"/>
                        <a:t>(from</a:t>
                      </a:r>
                      <a:r>
                        <a:rPr lang="en-US" sz="1600" b="0" baseline="0" dirty="0"/>
                        <a:t> </a:t>
                      </a:r>
                      <a:r>
                        <a:rPr lang="en-US" sz="1600" b="0" dirty="0"/>
                        <a:t>Table 2 of the proposal)</a:t>
                      </a:r>
                    </a:p>
                  </a:txBody>
                  <a:tcPr/>
                </a:tc>
                <a:extLst>
                  <a:ext uri="{0D108BD9-81ED-4DB2-BD59-A6C34878D82A}">
                    <a16:rowId xmlns:a16="http://schemas.microsoft.com/office/drawing/2014/main" val="2937158413"/>
                  </a:ext>
                </a:extLst>
              </a:tr>
              <a:tr h="370840">
                <a:tc>
                  <a:txBody>
                    <a:bodyPr/>
                    <a:lstStyle/>
                    <a:p>
                      <a:pPr algn="ctr"/>
                      <a:r>
                        <a:rPr lang="en-US" sz="1600" dirty="0"/>
                        <a:t>0.16 </a:t>
                      </a:r>
                    </a:p>
                  </a:txBody>
                  <a:tcPr/>
                </a:tc>
                <a:tc>
                  <a:txBody>
                    <a:bodyPr/>
                    <a:lstStyle/>
                    <a:p>
                      <a:pPr algn="ctr"/>
                      <a:r>
                        <a:rPr lang="en-US" sz="1600" dirty="0"/>
                        <a:t>1.5e-3</a:t>
                      </a:r>
                    </a:p>
                  </a:txBody>
                  <a:tcPr/>
                </a:tc>
                <a:extLst>
                  <a:ext uri="{0D108BD9-81ED-4DB2-BD59-A6C34878D82A}">
                    <a16:rowId xmlns:a16="http://schemas.microsoft.com/office/drawing/2014/main" val="2225514722"/>
                  </a:ext>
                </a:extLst>
              </a:tr>
              <a:tr h="370840">
                <a:tc>
                  <a:txBody>
                    <a:bodyPr/>
                    <a:lstStyle/>
                    <a:p>
                      <a:pPr algn="ctr"/>
                      <a:r>
                        <a:rPr lang="en-US" sz="1600" dirty="0"/>
                        <a:t>0.28 </a:t>
                      </a:r>
                    </a:p>
                  </a:txBody>
                  <a:tcPr/>
                </a:tc>
                <a:tc>
                  <a:txBody>
                    <a:bodyPr/>
                    <a:lstStyle/>
                    <a:p>
                      <a:pPr algn="ctr"/>
                      <a:r>
                        <a:rPr lang="en-US" sz="1600" baseline="0" dirty="0"/>
                        <a:t> 3.9e-3</a:t>
                      </a:r>
                      <a:endParaRPr lang="en-US" sz="1600" dirty="0"/>
                    </a:p>
                  </a:txBody>
                  <a:tcPr/>
                </a:tc>
                <a:extLst>
                  <a:ext uri="{0D108BD9-81ED-4DB2-BD59-A6C34878D82A}">
                    <a16:rowId xmlns:a16="http://schemas.microsoft.com/office/drawing/2014/main" val="1194054037"/>
                  </a:ext>
                </a:extLst>
              </a:tr>
              <a:tr h="370840">
                <a:tc>
                  <a:txBody>
                    <a:bodyPr/>
                    <a:lstStyle/>
                    <a:p>
                      <a:pPr algn="ctr"/>
                      <a:r>
                        <a:rPr lang="en-US" sz="1600" dirty="0"/>
                        <a:t>0.36 </a:t>
                      </a:r>
                    </a:p>
                  </a:txBody>
                  <a:tcPr/>
                </a:tc>
                <a:tc>
                  <a:txBody>
                    <a:bodyPr/>
                    <a:lstStyle/>
                    <a:p>
                      <a:pPr algn="ctr"/>
                      <a:r>
                        <a:rPr lang="en-US" sz="1600" dirty="0"/>
                        <a:t> 5e-3</a:t>
                      </a:r>
                    </a:p>
                  </a:txBody>
                  <a:tcPr/>
                </a:tc>
                <a:extLst>
                  <a:ext uri="{0D108BD9-81ED-4DB2-BD59-A6C34878D82A}">
                    <a16:rowId xmlns:a16="http://schemas.microsoft.com/office/drawing/2014/main" val="3716491808"/>
                  </a:ext>
                </a:extLst>
              </a:tr>
              <a:tr h="370840">
                <a:tc>
                  <a:txBody>
                    <a:bodyPr/>
                    <a:lstStyle/>
                    <a:p>
                      <a:pPr algn="ctr"/>
                      <a:r>
                        <a:rPr lang="en-US" sz="1600" dirty="0"/>
                        <a:t>0.49 </a:t>
                      </a:r>
                    </a:p>
                  </a:txBody>
                  <a:tcPr/>
                </a:tc>
                <a:tc>
                  <a:txBody>
                    <a:bodyPr/>
                    <a:lstStyle/>
                    <a:p>
                      <a:pPr algn="ctr"/>
                      <a:r>
                        <a:rPr lang="en-US" sz="1600" baseline="0" dirty="0"/>
                        <a:t>3.7e-3</a:t>
                      </a:r>
                      <a:endParaRPr lang="en-US" sz="1600" dirty="0"/>
                    </a:p>
                  </a:txBody>
                  <a:tcPr/>
                </a:tc>
                <a:extLst>
                  <a:ext uri="{0D108BD9-81ED-4DB2-BD59-A6C34878D82A}">
                    <a16:rowId xmlns:a16="http://schemas.microsoft.com/office/drawing/2014/main" val="2736542308"/>
                  </a:ext>
                </a:extLst>
              </a:tr>
            </a:tbl>
          </a:graphicData>
        </a:graphic>
      </p:graphicFrame>
      <p:sp>
        <p:nvSpPr>
          <p:cNvPr id="7" name="TextBox 6"/>
          <p:cNvSpPr txBox="1"/>
          <p:nvPr/>
        </p:nvSpPr>
        <p:spPr>
          <a:xfrm>
            <a:off x="8697286" y="3473823"/>
            <a:ext cx="2227319" cy="1323439"/>
          </a:xfrm>
          <a:prstGeom prst="rect">
            <a:avLst/>
          </a:prstGeom>
          <a:solidFill>
            <a:srgbClr val="FFFF00"/>
          </a:solidFill>
        </p:spPr>
        <p:txBody>
          <a:bodyPr wrap="square" rtlCol="0">
            <a:spAutoFit/>
          </a:bodyPr>
          <a:lstStyle/>
          <a:p>
            <a:pPr algn="ctr"/>
            <a:r>
              <a:rPr lang="en-US" sz="1600" dirty="0">
                <a:solidFill>
                  <a:srgbClr val="FF0000"/>
                </a:solidFill>
              </a:rPr>
              <a:t>If we blow these errors by a factor of 2, it will be hard to distinguish the Kumano model from the null hypothesis.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6949"/>
            <a:ext cx="5249008" cy="4267783"/>
          </a:xfrm>
          <a:prstGeom prst="rect">
            <a:avLst/>
          </a:prstGeom>
        </p:spPr>
      </p:pic>
      <p:sp>
        <p:nvSpPr>
          <p:cNvPr id="11" name="Slide Number Placeholder 10"/>
          <p:cNvSpPr>
            <a:spLocks noGrp="1"/>
          </p:cNvSpPr>
          <p:nvPr>
            <p:ph type="sldNum" sz="quarter" idx="12"/>
          </p:nvPr>
        </p:nvSpPr>
        <p:spPr/>
        <p:txBody>
          <a:bodyPr/>
          <a:lstStyle/>
          <a:p>
            <a:fld id="{D24548EC-C9A7-4957-9382-251E15107B07}" type="slidenum">
              <a:rPr lang="en-US" smtClean="0"/>
              <a:t>4</a:t>
            </a:fld>
            <a:endParaRPr lang="en-US"/>
          </a:p>
        </p:txBody>
      </p:sp>
      <p:sp>
        <p:nvSpPr>
          <p:cNvPr id="5" name="TextBox 4"/>
          <p:cNvSpPr txBox="1"/>
          <p:nvPr/>
        </p:nvSpPr>
        <p:spPr>
          <a:xfrm>
            <a:off x="5030088" y="1075443"/>
            <a:ext cx="6818366" cy="1077218"/>
          </a:xfrm>
          <a:prstGeom prst="rect">
            <a:avLst/>
          </a:prstGeom>
          <a:noFill/>
        </p:spPr>
        <p:txBody>
          <a:bodyPr wrap="square" rtlCol="0">
            <a:spAutoFit/>
          </a:bodyPr>
          <a:lstStyle/>
          <a:p>
            <a:r>
              <a:rPr lang="en-US" sz="1600" dirty="0"/>
              <a:t>The model of Kumano predicts the largest value of A</a:t>
            </a:r>
            <a:r>
              <a:rPr lang="en-US" sz="1600" baseline="-25000" dirty="0"/>
              <a:t>zz</a:t>
            </a:r>
            <a:r>
              <a:rPr lang="en-US" sz="1600" dirty="0"/>
              <a:t> . </a:t>
            </a:r>
          </a:p>
          <a:p>
            <a:r>
              <a:rPr lang="en-US" sz="1600" dirty="0"/>
              <a:t>This model is consistent with the Hermes data. </a:t>
            </a:r>
          </a:p>
          <a:p>
            <a:r>
              <a:rPr lang="en-US" sz="1600" dirty="0"/>
              <a:t>A significantly non-zero observation of A</a:t>
            </a:r>
            <a:r>
              <a:rPr lang="en-US" sz="1600" baseline="-25000" dirty="0"/>
              <a:t>zz</a:t>
            </a:r>
            <a:r>
              <a:rPr lang="en-US" sz="1600" dirty="0"/>
              <a:t> is in principle feasible. </a:t>
            </a:r>
          </a:p>
          <a:p>
            <a:endParaRPr lang="en-US" sz="1600" dirty="0"/>
          </a:p>
        </p:txBody>
      </p:sp>
      <p:cxnSp>
        <p:nvCxnSpPr>
          <p:cNvPr id="8" name="Straight Connector 7"/>
          <p:cNvCxnSpPr/>
          <p:nvPr/>
        </p:nvCxnSpPr>
        <p:spPr>
          <a:xfrm>
            <a:off x="3584448" y="3483864"/>
            <a:ext cx="11780" cy="86547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80360" y="3381676"/>
            <a:ext cx="18288" cy="106984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452979" y="3486832"/>
            <a:ext cx="2636" cy="87971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49475" y="3791901"/>
            <a:ext cx="6757" cy="3292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775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56" y="2953342"/>
            <a:ext cx="10515600" cy="1325563"/>
          </a:xfrm>
        </p:spPr>
        <p:txBody>
          <a:bodyPr/>
          <a:lstStyle/>
          <a:p>
            <a:pPr algn="ctr"/>
            <a:r>
              <a:rPr lang="en-US" dirty="0"/>
              <a:t>extras</a:t>
            </a:r>
          </a:p>
        </p:txBody>
      </p:sp>
      <p:sp>
        <p:nvSpPr>
          <p:cNvPr id="3" name="Slide Number Placeholder 2"/>
          <p:cNvSpPr>
            <a:spLocks noGrp="1"/>
          </p:cNvSpPr>
          <p:nvPr>
            <p:ph type="sldNum" sz="quarter" idx="12"/>
          </p:nvPr>
        </p:nvSpPr>
        <p:spPr/>
        <p:txBody>
          <a:bodyPr/>
          <a:lstStyle/>
          <a:p>
            <a:fld id="{D24548EC-C9A7-4957-9382-251E15107B07}" type="slidenum">
              <a:rPr lang="en-US" smtClean="0"/>
              <a:t>40</a:t>
            </a:fld>
            <a:endParaRPr lang="en-US"/>
          </a:p>
        </p:txBody>
      </p:sp>
    </p:spTree>
    <p:extLst>
      <p:ext uri="{BB962C8B-B14F-4D97-AF65-F5344CB8AC3E}">
        <p14:creationId xmlns:p14="http://schemas.microsoft.com/office/powerpoint/2010/main" val="4124782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648"/>
            <a:ext cx="10515600" cy="642264"/>
          </a:xfrm>
        </p:spPr>
        <p:txBody>
          <a:bodyPr>
            <a:normAutofit/>
          </a:bodyPr>
          <a:lstStyle/>
          <a:p>
            <a:pPr algn="ctr"/>
            <a:r>
              <a:rPr lang="en-US" sz="3600" dirty="0">
                <a:solidFill>
                  <a:srgbClr val="FF0000"/>
                </a:solidFill>
              </a:rPr>
              <a:t>PV Asymmetry Corrections?</a:t>
            </a:r>
          </a:p>
        </p:txBody>
      </p:sp>
      <p:sp>
        <p:nvSpPr>
          <p:cNvPr id="3" name="Slide Number Placeholder 2"/>
          <p:cNvSpPr>
            <a:spLocks noGrp="1"/>
          </p:cNvSpPr>
          <p:nvPr>
            <p:ph type="sldNum" sz="quarter" idx="12"/>
          </p:nvPr>
        </p:nvSpPr>
        <p:spPr/>
        <p:txBody>
          <a:bodyPr/>
          <a:lstStyle/>
          <a:p>
            <a:fld id="{D24548EC-C9A7-4957-9382-251E15107B07}" type="slidenum">
              <a:rPr lang="en-US" smtClean="0"/>
              <a:t>41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70482563"/>
              </p:ext>
            </p:extLst>
          </p:nvPr>
        </p:nvGraphicFramePr>
        <p:xfrm>
          <a:off x="1108129" y="1664553"/>
          <a:ext cx="9519142" cy="3586480"/>
        </p:xfrm>
        <a:graphic>
          <a:graphicData uri="http://schemas.openxmlformats.org/drawingml/2006/table">
            <a:tbl>
              <a:tblPr firstRow="1" bandRow="1">
                <a:tableStyleId>{93296810-A885-4BE3-A3E7-6D5BEEA58F35}</a:tableStyleId>
              </a:tblPr>
              <a:tblGrid>
                <a:gridCol w="749887">
                  <a:extLst>
                    <a:ext uri="{9D8B030D-6E8A-4147-A177-3AD203B41FA5}">
                      <a16:colId xmlns:a16="http://schemas.microsoft.com/office/drawing/2014/main" val="3278805014"/>
                    </a:ext>
                  </a:extLst>
                </a:gridCol>
                <a:gridCol w="708894">
                  <a:extLst>
                    <a:ext uri="{9D8B030D-6E8A-4147-A177-3AD203B41FA5}">
                      <a16:colId xmlns:a16="http://schemas.microsoft.com/office/drawing/2014/main" val="3663687210"/>
                    </a:ext>
                  </a:extLst>
                </a:gridCol>
                <a:gridCol w="1702672">
                  <a:extLst>
                    <a:ext uri="{9D8B030D-6E8A-4147-A177-3AD203B41FA5}">
                      <a16:colId xmlns:a16="http://schemas.microsoft.com/office/drawing/2014/main" val="2974239003"/>
                    </a:ext>
                  </a:extLst>
                </a:gridCol>
                <a:gridCol w="2138431">
                  <a:extLst>
                    <a:ext uri="{9D8B030D-6E8A-4147-A177-3AD203B41FA5}">
                      <a16:colId xmlns:a16="http://schemas.microsoft.com/office/drawing/2014/main" val="943912024"/>
                    </a:ext>
                  </a:extLst>
                </a:gridCol>
                <a:gridCol w="2109629">
                  <a:extLst>
                    <a:ext uri="{9D8B030D-6E8A-4147-A177-3AD203B41FA5}">
                      <a16:colId xmlns:a16="http://schemas.microsoft.com/office/drawing/2014/main" val="4058367161"/>
                    </a:ext>
                  </a:extLst>
                </a:gridCol>
                <a:gridCol w="2109629">
                  <a:extLst>
                    <a:ext uri="{9D8B030D-6E8A-4147-A177-3AD203B41FA5}">
                      <a16:colId xmlns:a16="http://schemas.microsoft.com/office/drawing/2014/main" val="1824164391"/>
                    </a:ext>
                  </a:extLst>
                </a:gridCol>
              </a:tblGrid>
              <a:tr h="370840">
                <a:tc>
                  <a:txBody>
                    <a:bodyPr/>
                    <a:lstStyle/>
                    <a:p>
                      <a:pPr algn="ctr"/>
                      <a:r>
                        <a:rPr lang="en-US" sz="1400" b="0" dirty="0" err="1"/>
                        <a:t>X_bj</a:t>
                      </a:r>
                      <a:endParaRPr lang="en-US" sz="1400" b="0" dirty="0"/>
                    </a:p>
                  </a:txBody>
                  <a:tcPr/>
                </a:tc>
                <a:tc>
                  <a:txBody>
                    <a:bodyPr/>
                    <a:lstStyle/>
                    <a:p>
                      <a:pPr algn="ctr"/>
                      <a:r>
                        <a:rPr lang="en-US" sz="1400" b="0" dirty="0"/>
                        <a:t>Q2</a:t>
                      </a:r>
                    </a:p>
                  </a:txBody>
                  <a:tcPr/>
                </a:tc>
                <a:tc>
                  <a:txBody>
                    <a:bodyPr/>
                    <a:lstStyle/>
                    <a:p>
                      <a:pPr algn="ctr"/>
                      <a:r>
                        <a:rPr lang="en-US" sz="1400" b="0" dirty="0"/>
                        <a:t>Projected</a:t>
                      </a:r>
                    </a:p>
                    <a:p>
                      <a:pPr algn="ctr"/>
                      <a:r>
                        <a:rPr lang="en-US" sz="1400" b="0" dirty="0" err="1"/>
                        <a:t>dAzz_stat</a:t>
                      </a:r>
                      <a:endParaRPr lang="en-US" sz="1400" b="0" dirty="0"/>
                    </a:p>
                    <a:p>
                      <a:pPr algn="ctr"/>
                      <a:endParaRPr lang="en-US" sz="1400" b="0" dirty="0"/>
                    </a:p>
                    <a:p>
                      <a:pPr algn="ctr"/>
                      <a:r>
                        <a:rPr lang="en-US" sz="1400" b="0" dirty="0"/>
                        <a:t>(from</a:t>
                      </a:r>
                      <a:r>
                        <a:rPr lang="en-US" sz="1400" b="0" baseline="0" dirty="0"/>
                        <a:t> </a:t>
                      </a:r>
                      <a:r>
                        <a:rPr lang="en-US" sz="1400" b="0" dirty="0"/>
                        <a:t>Table 2 of the proposal*)</a:t>
                      </a:r>
                    </a:p>
                  </a:txBody>
                  <a:tcPr/>
                </a:tc>
                <a:tc>
                  <a:txBody>
                    <a:bodyPr/>
                    <a:lstStyle/>
                    <a:p>
                      <a:pPr algn="ctr"/>
                      <a:r>
                        <a:rPr lang="en-US" sz="1400" b="0" dirty="0" err="1"/>
                        <a:t>dA_measured</a:t>
                      </a:r>
                      <a:endParaRPr lang="en-US" sz="1400" b="0" dirty="0"/>
                    </a:p>
                    <a:p>
                      <a:pPr algn="ctr"/>
                      <a:endParaRPr lang="en-US" sz="1400" b="0" dirty="0"/>
                    </a:p>
                    <a:p>
                      <a:pPr algn="ctr"/>
                      <a:r>
                        <a:rPr lang="en-US" sz="1400" b="0" dirty="0"/>
                        <a:t>= f*</a:t>
                      </a:r>
                      <a:r>
                        <a:rPr lang="en-US" sz="1400" b="0" dirty="0" err="1"/>
                        <a:t>Ptgt</a:t>
                      </a:r>
                      <a:r>
                        <a:rPr lang="en-US" sz="1400" b="0" dirty="0"/>
                        <a:t>*</a:t>
                      </a:r>
                      <a:r>
                        <a:rPr lang="en-US" sz="1400" b="0" dirty="0" err="1"/>
                        <a:t>dAzz</a:t>
                      </a:r>
                      <a:r>
                        <a:rPr lang="en-US" sz="1400" b="0" baseline="0" dirty="0" err="1"/>
                        <a:t>_stat</a:t>
                      </a:r>
                      <a:endParaRPr lang="en-US" sz="1400" b="0" baseline="0" dirty="0"/>
                    </a:p>
                    <a:p>
                      <a:pPr algn="ctr"/>
                      <a:endParaRPr lang="en-US" sz="1400" b="0" baseline="0" dirty="0"/>
                    </a:p>
                    <a:p>
                      <a:pPr algn="ctr"/>
                      <a:r>
                        <a:rPr lang="en-US" sz="1400" b="0" baseline="0" dirty="0"/>
                        <a:t>= 0.285*0.2*</a:t>
                      </a:r>
                      <a:r>
                        <a:rPr lang="en-US" sz="1400" b="0" baseline="0" dirty="0" err="1"/>
                        <a:t>dAzz_stat</a:t>
                      </a:r>
                      <a:endParaRPr lang="en-US" sz="1400" b="0" baseline="0" dirty="0"/>
                    </a:p>
                    <a:p>
                      <a:pPr algn="ctr"/>
                      <a:r>
                        <a:rPr lang="en-US" sz="1400" b="0" dirty="0"/>
                        <a:t> </a:t>
                      </a:r>
                    </a:p>
                  </a:txBody>
                  <a:tcPr/>
                </a:tc>
                <a:tc>
                  <a:txBody>
                    <a:bodyPr/>
                    <a:lstStyle/>
                    <a:p>
                      <a:pPr algn="ctr"/>
                      <a:r>
                        <a:rPr lang="en-US" sz="1400" b="0" dirty="0"/>
                        <a:t>measured</a:t>
                      </a:r>
                      <a:r>
                        <a:rPr lang="en-US" sz="1400" b="0" baseline="0" dirty="0"/>
                        <a:t> </a:t>
                      </a:r>
                    </a:p>
                    <a:p>
                      <a:pPr algn="ctr"/>
                      <a:r>
                        <a:rPr lang="en-US" sz="1400" b="0" dirty="0"/>
                        <a:t>PV Asymmetry</a:t>
                      </a:r>
                      <a:r>
                        <a:rPr lang="en-US" sz="1400" b="0" baseline="0" dirty="0"/>
                        <a:t> WAG </a:t>
                      </a:r>
                    </a:p>
                    <a:p>
                      <a:pPr algn="ctr"/>
                      <a:r>
                        <a:rPr lang="en-US" sz="1400" b="0" baseline="0" dirty="0"/>
                        <a:t>~100ppm*Q2*f*</a:t>
                      </a:r>
                      <a:r>
                        <a:rPr lang="en-US" sz="1400" b="0" baseline="0" dirty="0" err="1"/>
                        <a:t>Pvector</a:t>
                      </a:r>
                      <a:endParaRPr lang="en-US" sz="1400" b="0" baseline="0" dirty="0"/>
                    </a:p>
                    <a:p>
                      <a:pPr algn="ctr"/>
                      <a:r>
                        <a:rPr lang="en-US" sz="1400" b="0" baseline="0" dirty="0"/>
                        <a:t>=1e-4*Q2*0.285*0.5</a:t>
                      </a:r>
                    </a:p>
                    <a:p>
                      <a:pPr algn="ctr"/>
                      <a:r>
                        <a:rPr lang="en-US" sz="1400" b="0" baseline="0" dirty="0"/>
                        <a:t>=1.43e-5*Q2</a:t>
                      </a:r>
                    </a:p>
                  </a:txBody>
                  <a:tcPr/>
                </a:tc>
                <a:tc>
                  <a:txBody>
                    <a:bodyPr/>
                    <a:lstStyle/>
                    <a:p>
                      <a:pPr algn="ctr"/>
                      <a:r>
                        <a:rPr lang="en-US" sz="1400" b="0" dirty="0"/>
                        <a:t>measured</a:t>
                      </a:r>
                      <a:r>
                        <a:rPr lang="en-US" sz="1400" b="0" baseline="0" dirty="0"/>
                        <a:t> </a:t>
                      </a:r>
                    </a:p>
                    <a:p>
                      <a:pPr algn="ctr"/>
                      <a:r>
                        <a:rPr lang="en-US" sz="1400" b="0" dirty="0"/>
                        <a:t>PV Asymmetry</a:t>
                      </a:r>
                      <a:r>
                        <a:rPr lang="en-US" sz="1400" b="0" baseline="0" dirty="0"/>
                        <a:t> WAG </a:t>
                      </a:r>
                    </a:p>
                    <a:p>
                      <a:pPr algn="ctr"/>
                      <a:r>
                        <a:rPr lang="en-US" sz="1400" b="0" baseline="0" dirty="0"/>
                        <a:t>after correcting for the correct f and the wrong polarization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baseline="0" dirty="0"/>
                        <a:t>=1e-4*Q2*(0.5/0.2)</a:t>
                      </a:r>
                    </a:p>
                    <a:p>
                      <a:pPr algn="ctr"/>
                      <a:r>
                        <a:rPr lang="en-US" sz="1400" b="0" baseline="0" dirty="0"/>
                        <a:t>=2.5e-4*Q2</a:t>
                      </a:r>
                    </a:p>
                  </a:txBody>
                  <a:tcPr/>
                </a:tc>
                <a:extLst>
                  <a:ext uri="{0D108BD9-81ED-4DB2-BD59-A6C34878D82A}">
                    <a16:rowId xmlns:a16="http://schemas.microsoft.com/office/drawing/2014/main" val="2937158413"/>
                  </a:ext>
                </a:extLst>
              </a:tr>
              <a:tr h="370840">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a:solidFill>
                            <a:srgbClr val="FF0000"/>
                          </a:solidFill>
                        </a:rPr>
                        <a:t>Compare to column</a:t>
                      </a:r>
                      <a:r>
                        <a:rPr lang="en-US" sz="1400" baseline="0" dirty="0">
                          <a:solidFill>
                            <a:srgbClr val="FF0000"/>
                          </a:solidFill>
                        </a:rPr>
                        <a:t> 4</a:t>
                      </a:r>
                    </a:p>
                    <a:p>
                      <a:pPr algn="ctr"/>
                      <a:r>
                        <a:rPr lang="en-US" sz="1400" baseline="0" dirty="0">
                          <a:solidFill>
                            <a:srgbClr val="FF0000"/>
                          </a:solidFill>
                        </a:rPr>
                        <a:t>O(10)%</a:t>
                      </a:r>
                      <a:endParaRPr lang="en-US" sz="1400" dirty="0">
                        <a:solidFill>
                          <a:srgbClr val="FF0000"/>
                        </a:solidFill>
                      </a:endParaRPr>
                    </a:p>
                  </a:txBody>
                  <a:tcPr/>
                </a:tc>
                <a:tc>
                  <a:txBody>
                    <a:bodyPr/>
                    <a:lstStyle/>
                    <a:p>
                      <a:pPr algn="ctr"/>
                      <a:r>
                        <a:rPr lang="en-US" sz="1400" dirty="0">
                          <a:solidFill>
                            <a:srgbClr val="FF0000"/>
                          </a:solidFill>
                        </a:rPr>
                        <a:t>Compare to column 3</a:t>
                      </a:r>
                    </a:p>
                    <a:p>
                      <a:pPr algn="ctr"/>
                      <a:r>
                        <a:rPr lang="en-US" sz="1400" dirty="0">
                          <a:solidFill>
                            <a:srgbClr val="FF0000"/>
                          </a:solidFill>
                        </a:rPr>
                        <a:t>O(20)%</a:t>
                      </a:r>
                    </a:p>
                  </a:txBody>
                  <a:tcPr/>
                </a:tc>
                <a:extLst>
                  <a:ext uri="{0D108BD9-81ED-4DB2-BD59-A6C34878D82A}">
                    <a16:rowId xmlns:a16="http://schemas.microsoft.com/office/drawing/2014/main" val="3719782617"/>
                  </a:ext>
                </a:extLst>
              </a:tr>
              <a:tr h="370840">
                <a:tc>
                  <a:txBody>
                    <a:bodyPr/>
                    <a:lstStyle/>
                    <a:p>
                      <a:pPr algn="ctr"/>
                      <a:r>
                        <a:rPr lang="en-US" sz="1600" dirty="0"/>
                        <a:t>0.16 </a:t>
                      </a:r>
                    </a:p>
                  </a:txBody>
                  <a:tcPr/>
                </a:tc>
                <a:tc>
                  <a:txBody>
                    <a:bodyPr/>
                    <a:lstStyle/>
                    <a:p>
                      <a:pPr algn="ctr"/>
                      <a:r>
                        <a:rPr lang="en-US" sz="1600" dirty="0"/>
                        <a:t>1.17</a:t>
                      </a:r>
                    </a:p>
                  </a:txBody>
                  <a:tcPr/>
                </a:tc>
                <a:tc>
                  <a:txBody>
                    <a:bodyPr/>
                    <a:lstStyle/>
                    <a:p>
                      <a:pPr algn="ctr"/>
                      <a:r>
                        <a:rPr lang="en-US" sz="1600" dirty="0"/>
                        <a:t>1.5e-3</a:t>
                      </a:r>
                    </a:p>
                  </a:txBody>
                  <a:tcPr/>
                </a:tc>
                <a:tc>
                  <a:txBody>
                    <a:bodyPr/>
                    <a:lstStyle/>
                    <a:p>
                      <a:pPr algn="ctr"/>
                      <a:r>
                        <a:rPr lang="en-US" sz="1600" dirty="0"/>
                        <a:t>8.6e-5 </a:t>
                      </a:r>
                    </a:p>
                  </a:txBody>
                  <a:tcPr/>
                </a:tc>
                <a:tc>
                  <a:txBody>
                    <a:bodyPr/>
                    <a:lstStyle/>
                    <a:p>
                      <a:pPr algn="ctr"/>
                      <a:r>
                        <a:rPr lang="en-US" sz="1600" dirty="0"/>
                        <a:t>1.7e-5 </a:t>
                      </a:r>
                    </a:p>
                  </a:txBody>
                  <a:tcPr/>
                </a:tc>
                <a:tc>
                  <a:txBody>
                    <a:bodyPr/>
                    <a:lstStyle/>
                    <a:p>
                      <a:pPr algn="ctr"/>
                      <a:r>
                        <a:rPr lang="en-US" sz="1600" dirty="0"/>
                        <a:t>2.9e-4</a:t>
                      </a:r>
                    </a:p>
                  </a:txBody>
                  <a:tcPr/>
                </a:tc>
                <a:extLst>
                  <a:ext uri="{0D108BD9-81ED-4DB2-BD59-A6C34878D82A}">
                    <a16:rowId xmlns:a16="http://schemas.microsoft.com/office/drawing/2014/main" val="2225514722"/>
                  </a:ext>
                </a:extLst>
              </a:tr>
              <a:tr h="370840">
                <a:tc>
                  <a:txBody>
                    <a:bodyPr/>
                    <a:lstStyle/>
                    <a:p>
                      <a:pPr algn="ctr"/>
                      <a:r>
                        <a:rPr lang="en-US" sz="1600" dirty="0"/>
                        <a:t>0.28 </a:t>
                      </a:r>
                    </a:p>
                  </a:txBody>
                  <a:tcPr/>
                </a:tc>
                <a:tc>
                  <a:txBody>
                    <a:bodyPr/>
                    <a:lstStyle/>
                    <a:p>
                      <a:pPr algn="ctr"/>
                      <a:r>
                        <a:rPr lang="en-US" sz="1600" dirty="0"/>
                        <a:t>1.76</a:t>
                      </a:r>
                    </a:p>
                  </a:txBody>
                  <a:tcPr/>
                </a:tc>
                <a:tc>
                  <a:txBody>
                    <a:bodyPr/>
                    <a:lstStyle/>
                    <a:p>
                      <a:pPr algn="ctr"/>
                      <a:r>
                        <a:rPr lang="en-US" sz="1600" baseline="0" dirty="0"/>
                        <a:t> 3.9e-3</a:t>
                      </a:r>
                      <a:endParaRPr lang="en-US" sz="1600" dirty="0"/>
                    </a:p>
                  </a:txBody>
                  <a:tcPr/>
                </a:tc>
                <a:tc>
                  <a:txBody>
                    <a:bodyPr/>
                    <a:lstStyle/>
                    <a:p>
                      <a:pPr algn="ctr"/>
                      <a:r>
                        <a:rPr lang="en-US" sz="1600" dirty="0"/>
                        <a:t>2.2e-4 </a:t>
                      </a:r>
                    </a:p>
                  </a:txBody>
                  <a:tcPr/>
                </a:tc>
                <a:tc>
                  <a:txBody>
                    <a:bodyPr/>
                    <a:lstStyle/>
                    <a:p>
                      <a:pPr algn="ctr"/>
                      <a:r>
                        <a:rPr lang="en-US" sz="1600" dirty="0"/>
                        <a:t>2.5e-5 </a:t>
                      </a:r>
                    </a:p>
                  </a:txBody>
                  <a:tcPr/>
                </a:tc>
                <a:tc>
                  <a:txBody>
                    <a:bodyPr/>
                    <a:lstStyle/>
                    <a:p>
                      <a:pPr algn="ctr"/>
                      <a:r>
                        <a:rPr lang="en-US" sz="1600" dirty="0"/>
                        <a:t>4.4e-4</a:t>
                      </a:r>
                    </a:p>
                  </a:txBody>
                  <a:tcPr/>
                </a:tc>
                <a:extLst>
                  <a:ext uri="{0D108BD9-81ED-4DB2-BD59-A6C34878D82A}">
                    <a16:rowId xmlns:a16="http://schemas.microsoft.com/office/drawing/2014/main" val="1194054037"/>
                  </a:ext>
                </a:extLst>
              </a:tr>
              <a:tr h="370840">
                <a:tc>
                  <a:txBody>
                    <a:bodyPr/>
                    <a:lstStyle/>
                    <a:p>
                      <a:pPr algn="ctr"/>
                      <a:r>
                        <a:rPr lang="en-US" sz="1600" dirty="0"/>
                        <a:t>0.36 </a:t>
                      </a:r>
                    </a:p>
                  </a:txBody>
                  <a:tcPr/>
                </a:tc>
                <a:tc>
                  <a:txBody>
                    <a:bodyPr/>
                    <a:lstStyle/>
                    <a:p>
                      <a:pPr algn="ctr"/>
                      <a:r>
                        <a:rPr lang="en-US" sz="1600" dirty="0"/>
                        <a:t>2.12</a:t>
                      </a:r>
                    </a:p>
                  </a:txBody>
                  <a:tcPr/>
                </a:tc>
                <a:tc>
                  <a:txBody>
                    <a:bodyPr/>
                    <a:lstStyle/>
                    <a:p>
                      <a:pPr algn="ctr"/>
                      <a:r>
                        <a:rPr lang="en-US" sz="1600" dirty="0"/>
                        <a:t> 5e-3</a:t>
                      </a:r>
                    </a:p>
                  </a:txBody>
                  <a:tcPr/>
                </a:tc>
                <a:tc>
                  <a:txBody>
                    <a:bodyPr/>
                    <a:lstStyle/>
                    <a:p>
                      <a:pPr algn="ctr"/>
                      <a:r>
                        <a:rPr lang="en-US" sz="1600" dirty="0"/>
                        <a:t>2.9e-4 </a:t>
                      </a:r>
                    </a:p>
                  </a:txBody>
                  <a:tcPr/>
                </a:tc>
                <a:tc>
                  <a:txBody>
                    <a:bodyPr/>
                    <a:lstStyle/>
                    <a:p>
                      <a:pPr algn="ctr"/>
                      <a:r>
                        <a:rPr lang="en-US" sz="1600" dirty="0"/>
                        <a:t>3.0e-5</a:t>
                      </a:r>
                    </a:p>
                  </a:txBody>
                  <a:tcPr/>
                </a:tc>
                <a:tc>
                  <a:txBody>
                    <a:bodyPr/>
                    <a:lstStyle/>
                    <a:p>
                      <a:pPr algn="ctr"/>
                      <a:r>
                        <a:rPr lang="en-US" sz="1600" dirty="0"/>
                        <a:t>5.3e-4</a:t>
                      </a:r>
                    </a:p>
                  </a:txBody>
                  <a:tcPr/>
                </a:tc>
                <a:extLst>
                  <a:ext uri="{0D108BD9-81ED-4DB2-BD59-A6C34878D82A}">
                    <a16:rowId xmlns:a16="http://schemas.microsoft.com/office/drawing/2014/main" val="3716491808"/>
                  </a:ext>
                </a:extLst>
              </a:tr>
              <a:tr h="370840">
                <a:tc>
                  <a:txBody>
                    <a:bodyPr/>
                    <a:lstStyle/>
                    <a:p>
                      <a:pPr algn="ctr"/>
                      <a:r>
                        <a:rPr lang="en-US" sz="1600" dirty="0"/>
                        <a:t>0.49 </a:t>
                      </a:r>
                    </a:p>
                  </a:txBody>
                  <a:tcPr/>
                </a:tc>
                <a:tc>
                  <a:txBody>
                    <a:bodyPr/>
                    <a:lstStyle/>
                    <a:p>
                      <a:pPr algn="ctr"/>
                      <a:r>
                        <a:rPr lang="en-US" sz="1600" dirty="0"/>
                        <a:t>3.25</a:t>
                      </a:r>
                    </a:p>
                  </a:txBody>
                  <a:tcPr/>
                </a:tc>
                <a:tc>
                  <a:txBody>
                    <a:bodyPr/>
                    <a:lstStyle/>
                    <a:p>
                      <a:pPr algn="ctr"/>
                      <a:r>
                        <a:rPr lang="en-US" sz="1600" baseline="0" dirty="0"/>
                        <a:t>3.7e-3</a:t>
                      </a:r>
                      <a:endParaRPr lang="en-US" sz="1600" dirty="0"/>
                    </a:p>
                  </a:txBody>
                  <a:tcPr/>
                </a:tc>
                <a:tc>
                  <a:txBody>
                    <a:bodyPr/>
                    <a:lstStyle/>
                    <a:p>
                      <a:pPr algn="ctr"/>
                      <a:r>
                        <a:rPr lang="en-US" sz="1600" dirty="0"/>
                        <a:t>2.1e-4 </a:t>
                      </a:r>
                    </a:p>
                  </a:txBody>
                  <a:tcPr/>
                </a:tc>
                <a:tc>
                  <a:txBody>
                    <a:bodyPr/>
                    <a:lstStyle/>
                    <a:p>
                      <a:pPr algn="ctr"/>
                      <a:r>
                        <a:rPr lang="en-US" sz="1600" dirty="0"/>
                        <a:t>4.6e-5</a:t>
                      </a:r>
                    </a:p>
                  </a:txBody>
                  <a:tcPr/>
                </a:tc>
                <a:tc>
                  <a:txBody>
                    <a:bodyPr/>
                    <a:lstStyle/>
                    <a:p>
                      <a:pPr algn="ctr"/>
                      <a:r>
                        <a:rPr lang="en-US" sz="1600" dirty="0"/>
                        <a:t>8.1e-4</a:t>
                      </a:r>
                    </a:p>
                  </a:txBody>
                  <a:tcPr/>
                </a:tc>
                <a:extLst>
                  <a:ext uri="{0D108BD9-81ED-4DB2-BD59-A6C34878D82A}">
                    <a16:rowId xmlns:a16="http://schemas.microsoft.com/office/drawing/2014/main" val="2736542308"/>
                  </a:ext>
                </a:extLst>
              </a:tr>
            </a:tbl>
          </a:graphicData>
        </a:graphic>
      </p:graphicFrame>
      <p:sp>
        <p:nvSpPr>
          <p:cNvPr id="6" name="TextBox 5"/>
          <p:cNvSpPr txBox="1"/>
          <p:nvPr/>
        </p:nvSpPr>
        <p:spPr>
          <a:xfrm>
            <a:off x="993547" y="819507"/>
            <a:ext cx="10256590" cy="830997"/>
          </a:xfrm>
          <a:prstGeom prst="rect">
            <a:avLst/>
          </a:prstGeom>
          <a:noFill/>
        </p:spPr>
        <p:txBody>
          <a:bodyPr wrap="none" rtlCol="0">
            <a:spAutoFit/>
          </a:bodyPr>
          <a:lstStyle/>
          <a:p>
            <a:r>
              <a:rPr lang="en-US" sz="1600" dirty="0"/>
              <a:t>Since the measured asymmetries are so small, and the target has vector polarization, do we have to make corrections </a:t>
            </a:r>
          </a:p>
          <a:p>
            <a:r>
              <a:rPr lang="en-US" sz="1600" dirty="0"/>
              <a:t>for PV asymmetries? (I’m assuming the worst case where the target vector polarization never gets flipped.) </a:t>
            </a:r>
          </a:p>
          <a:p>
            <a:r>
              <a:rPr lang="en-US" sz="1600" dirty="0"/>
              <a:t>It </a:t>
            </a:r>
            <a:r>
              <a:rPr lang="en-US" sz="1600" u="sng" dirty="0"/>
              <a:t>seems</a:t>
            </a:r>
            <a:r>
              <a:rPr lang="en-US" sz="1600" dirty="0"/>
              <a:t> that PV corrections are small-</a:t>
            </a:r>
            <a:r>
              <a:rPr lang="en-US" sz="1600" dirty="0" err="1"/>
              <a:t>ish</a:t>
            </a:r>
            <a:r>
              <a:rPr lang="en-US" sz="1600" dirty="0"/>
              <a:t> and could probably be ignored:</a:t>
            </a:r>
          </a:p>
        </p:txBody>
      </p:sp>
      <p:sp>
        <p:nvSpPr>
          <p:cNvPr id="8" name="TextBox 7"/>
          <p:cNvSpPr txBox="1"/>
          <p:nvPr/>
        </p:nvSpPr>
        <p:spPr>
          <a:xfrm>
            <a:off x="687758" y="5461694"/>
            <a:ext cx="10562379" cy="1077218"/>
          </a:xfrm>
          <a:prstGeom prst="rect">
            <a:avLst/>
          </a:prstGeom>
          <a:noFill/>
        </p:spPr>
        <p:txBody>
          <a:bodyPr wrap="none" rtlCol="0">
            <a:spAutoFit/>
          </a:bodyPr>
          <a:lstStyle/>
          <a:p>
            <a:r>
              <a:rPr lang="en-US" sz="1600" dirty="0"/>
              <a:t> The size of the PV correction is O(10)% of the statistical error bar on the measured asymmetry.</a:t>
            </a:r>
          </a:p>
          <a:p>
            <a:r>
              <a:rPr lang="en-US" sz="1600" dirty="0"/>
              <a:t>But because the vector asymmetry is larger than the tensor asymmetry, I think this gets enhanced to O(20)% of the Azz error. </a:t>
            </a:r>
          </a:p>
          <a:p>
            <a:pPr algn="ctr"/>
            <a:r>
              <a:rPr lang="en-US" sz="1600" dirty="0"/>
              <a:t>(This estimate could be off a factor of 2 in either direction!) </a:t>
            </a:r>
          </a:p>
          <a:p>
            <a:pPr algn="ctr"/>
            <a:endParaRPr lang="en-US" sz="1600" dirty="0"/>
          </a:p>
        </p:txBody>
      </p:sp>
    </p:spTree>
    <p:extLst>
      <p:ext uri="{BB962C8B-B14F-4D97-AF65-F5344CB8AC3E}">
        <p14:creationId xmlns:p14="http://schemas.microsoft.com/office/powerpoint/2010/main" val="3174170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5897" y="84408"/>
            <a:ext cx="3958456" cy="6432530"/>
          </a:xfrm>
          <a:prstGeom prst="rect">
            <a:avLst/>
          </a:prstGeom>
          <a:noFill/>
        </p:spPr>
        <p:txBody>
          <a:bodyPr wrap="none" rtlCol="0">
            <a:spAutoFit/>
          </a:bodyPr>
          <a:lstStyle/>
          <a:p>
            <a:r>
              <a:rPr lang="en-US" sz="1200" dirty="0"/>
              <a:t>Title</a:t>
            </a:r>
          </a:p>
          <a:p>
            <a:r>
              <a:rPr lang="en-US" sz="1200" dirty="0"/>
              <a:t>What is my error budget for charge monitoring?</a:t>
            </a:r>
          </a:p>
          <a:p>
            <a:pPr marL="342900" indent="-342900">
              <a:buAutoNum type="arabicPeriod"/>
            </a:pPr>
            <a:r>
              <a:rPr lang="en-US" sz="1200" dirty="0"/>
              <a:t>Expected size of the Azz asymmetry and its error</a:t>
            </a:r>
          </a:p>
          <a:p>
            <a:pPr marL="342900" indent="-342900">
              <a:buAutoNum type="arabicPeriod"/>
            </a:pPr>
            <a:r>
              <a:rPr lang="en-US" sz="1200" dirty="0"/>
              <a:t>With doubled error bars</a:t>
            </a:r>
          </a:p>
          <a:p>
            <a:pPr marL="342900" indent="-342900">
              <a:buAutoNum type="arabicPeriod"/>
            </a:pPr>
            <a:r>
              <a:rPr lang="en-US" sz="1200" dirty="0"/>
              <a:t>Expected size of the error on the measured asymmetry</a:t>
            </a:r>
          </a:p>
          <a:p>
            <a:pPr marL="342900" indent="-342900">
              <a:buAutoNum type="arabicPeriod"/>
            </a:pPr>
            <a:r>
              <a:rPr lang="en-US" sz="1200" dirty="0"/>
              <a:t>Only have 6 days</a:t>
            </a:r>
          </a:p>
          <a:p>
            <a:pPr marL="342900" indent="-342900">
              <a:buAutoNum type="arabicPeriod"/>
            </a:pPr>
            <a:r>
              <a:rPr lang="en-US" sz="1200" dirty="0"/>
              <a:t>Slow cycles</a:t>
            </a:r>
          </a:p>
          <a:p>
            <a:pPr marL="342900" indent="-342900">
              <a:buAutoNum type="arabicPeriod"/>
            </a:pPr>
            <a:r>
              <a:rPr lang="en-US" sz="1200" dirty="0"/>
              <a:t>Not-so-slow cycles</a:t>
            </a:r>
          </a:p>
          <a:p>
            <a:pPr marL="342900" indent="-342900">
              <a:buAutoNum type="arabicPeriod"/>
            </a:pPr>
            <a:r>
              <a:rPr lang="en-US" sz="1200" dirty="0"/>
              <a:t>Random error budget</a:t>
            </a:r>
          </a:p>
          <a:p>
            <a:pPr marL="342900" indent="-342900">
              <a:buAutoNum type="arabicPeriod"/>
            </a:pPr>
            <a:r>
              <a:rPr lang="en-US" sz="1200" dirty="0"/>
              <a:t>Section summary</a:t>
            </a:r>
          </a:p>
          <a:p>
            <a:r>
              <a:rPr lang="en-US" sz="1200" dirty="0"/>
              <a:t>Overview of BCMs</a:t>
            </a:r>
          </a:p>
          <a:p>
            <a:pPr marL="342900" indent="-342900">
              <a:buAutoNum type="arabicPeriod"/>
            </a:pPr>
            <a:r>
              <a:rPr lang="en-US" sz="1200" dirty="0"/>
              <a:t>BCM infrastructure</a:t>
            </a:r>
          </a:p>
          <a:p>
            <a:pPr marL="342900" indent="-342900">
              <a:buAutoNum type="arabicPeriod"/>
            </a:pPr>
            <a:r>
              <a:rPr lang="en-US" sz="1200" dirty="0"/>
              <a:t>BCM infrastructure 2</a:t>
            </a:r>
          </a:p>
          <a:p>
            <a:pPr marL="342900" indent="-342900">
              <a:buAutoNum type="arabicPeriod"/>
            </a:pPr>
            <a:r>
              <a:rPr lang="en-US" sz="1200" dirty="0"/>
              <a:t>Making temperature-stable BCMs</a:t>
            </a:r>
          </a:p>
          <a:p>
            <a:pPr marL="342900" indent="-342900">
              <a:buAutoNum type="arabicPeriod"/>
            </a:pPr>
            <a:r>
              <a:rPr lang="en-US" sz="1200" dirty="0"/>
              <a:t>Model stability for Q = 500 vs 1500</a:t>
            </a:r>
          </a:p>
          <a:p>
            <a:pPr marL="342900" indent="-342900">
              <a:buAutoNum type="arabicPeriod"/>
            </a:pPr>
            <a:r>
              <a:rPr lang="en-US" sz="1200" dirty="0"/>
              <a:t>Two thermally separate BCM enclosures </a:t>
            </a:r>
          </a:p>
          <a:p>
            <a:pPr marL="342900" indent="-342900">
              <a:buAutoNum type="arabicPeriod"/>
            </a:pPr>
            <a:r>
              <a:rPr lang="en-US" sz="1200" dirty="0" err="1"/>
              <a:t>Bcm</a:t>
            </a:r>
            <a:r>
              <a:rPr lang="en-US" sz="1200" dirty="0"/>
              <a:t> difference package 1</a:t>
            </a:r>
          </a:p>
          <a:p>
            <a:pPr marL="342900" indent="-342900">
              <a:buAutoNum type="arabicPeriod"/>
            </a:pPr>
            <a:r>
              <a:rPr lang="en-US" sz="1200" dirty="0" err="1"/>
              <a:t>Bcm</a:t>
            </a:r>
            <a:r>
              <a:rPr lang="en-US" sz="1200" dirty="0"/>
              <a:t> difference package 2</a:t>
            </a:r>
          </a:p>
          <a:p>
            <a:pPr marL="342900" indent="-342900">
              <a:buAutoNum type="arabicPeriod"/>
            </a:pPr>
            <a:r>
              <a:rPr lang="en-US" sz="1200" dirty="0" err="1"/>
              <a:t>Bcm</a:t>
            </a:r>
            <a:r>
              <a:rPr lang="en-US" sz="1200" dirty="0"/>
              <a:t> difference package 1 – package 2</a:t>
            </a:r>
          </a:p>
          <a:p>
            <a:pPr marL="342900" indent="-342900">
              <a:buAutoNum type="arabicPeriod"/>
            </a:pPr>
            <a:r>
              <a:rPr lang="en-US" sz="1200" dirty="0"/>
              <a:t>Mods for polarized target running</a:t>
            </a:r>
          </a:p>
          <a:p>
            <a:pPr marL="342900" indent="-342900">
              <a:buAutoNum type="arabicPeriod"/>
            </a:pPr>
            <a:r>
              <a:rPr lang="en-US" sz="1200" dirty="0"/>
              <a:t>Section summary</a:t>
            </a:r>
          </a:p>
          <a:p>
            <a:r>
              <a:rPr lang="en-US" sz="1200" dirty="0"/>
              <a:t>Overview of FCs</a:t>
            </a:r>
          </a:p>
          <a:p>
            <a:pPr marL="342900" indent="-342900">
              <a:buAutoNum type="arabicPeriod"/>
            </a:pPr>
            <a:r>
              <a:rPr lang="en-US" sz="1200" dirty="0"/>
              <a:t>The basic idea of a FC</a:t>
            </a:r>
          </a:p>
          <a:p>
            <a:pPr marL="342900" indent="-342900">
              <a:buAutoNum type="arabicPeriod"/>
            </a:pPr>
            <a:r>
              <a:rPr lang="en-US" sz="1200" dirty="0"/>
              <a:t>Beam power levels 1, 2, 3</a:t>
            </a:r>
          </a:p>
          <a:p>
            <a:pPr marL="342900" indent="-342900">
              <a:buAutoNum type="arabicPeriod"/>
            </a:pPr>
            <a:r>
              <a:rPr lang="en-US" sz="1200" dirty="0"/>
              <a:t>Power per unit area</a:t>
            </a:r>
          </a:p>
          <a:p>
            <a:pPr marL="342900" indent="-342900">
              <a:buAutoNum type="arabicPeriod"/>
            </a:pPr>
            <a:r>
              <a:rPr lang="en-US" sz="1200" dirty="0"/>
              <a:t>Classical errors</a:t>
            </a:r>
          </a:p>
          <a:p>
            <a:pPr marL="342900" indent="-342900">
              <a:buAutoNum type="arabicPeriod" startAt="5"/>
            </a:pPr>
            <a:r>
              <a:rPr lang="en-US" sz="1200" dirty="0"/>
              <a:t>SLAC “high” power FCC</a:t>
            </a:r>
          </a:p>
          <a:p>
            <a:pPr marL="342900" indent="-342900">
              <a:buAutoNum type="arabicPeriod" startAt="5"/>
            </a:pPr>
            <a:r>
              <a:rPr lang="en-US" sz="1200" dirty="0" err="1"/>
              <a:t>JLab</a:t>
            </a:r>
            <a:r>
              <a:rPr lang="en-US" sz="1200" dirty="0"/>
              <a:t> Tungsten calorimeter</a:t>
            </a:r>
          </a:p>
          <a:p>
            <a:pPr marL="342900" indent="-342900">
              <a:buAutoNum type="arabicPeriod" startAt="5"/>
            </a:pPr>
            <a:r>
              <a:rPr lang="en-US" sz="1200" dirty="0" err="1"/>
              <a:t>JLab</a:t>
            </a:r>
            <a:r>
              <a:rPr lang="en-US" sz="1200" dirty="0"/>
              <a:t> high power beam dump</a:t>
            </a:r>
          </a:p>
          <a:p>
            <a:pPr marL="342900" indent="-342900">
              <a:buAutoNum type="arabicPeriod" startAt="5"/>
            </a:pPr>
            <a:r>
              <a:rPr lang="en-US" sz="1200" dirty="0"/>
              <a:t>Section summary</a:t>
            </a:r>
          </a:p>
          <a:p>
            <a:r>
              <a:rPr lang="en-US" sz="1200" dirty="0"/>
              <a:t>Overall summary</a:t>
            </a:r>
          </a:p>
          <a:p>
            <a:pPr marL="342900" indent="-342900">
              <a:buAutoNum type="arabicPeriod"/>
            </a:pPr>
            <a:r>
              <a:rPr lang="en-US" sz="1200" dirty="0"/>
              <a:t>PV asymmetry corrections?</a:t>
            </a:r>
          </a:p>
          <a:p>
            <a:endParaRPr lang="en-US" sz="1400" dirty="0"/>
          </a:p>
        </p:txBody>
      </p:sp>
      <p:sp>
        <p:nvSpPr>
          <p:cNvPr id="4" name="Slide Number Placeholder 3"/>
          <p:cNvSpPr>
            <a:spLocks noGrp="1"/>
          </p:cNvSpPr>
          <p:nvPr>
            <p:ph type="sldNum" sz="quarter" idx="12"/>
          </p:nvPr>
        </p:nvSpPr>
        <p:spPr/>
        <p:txBody>
          <a:bodyPr/>
          <a:lstStyle/>
          <a:p>
            <a:fld id="{D24548EC-C9A7-4957-9382-251E15107B07}" type="slidenum">
              <a:rPr lang="en-US" smtClean="0"/>
              <a:t>42</a:t>
            </a:fld>
            <a:endParaRPr lang="en-US"/>
          </a:p>
        </p:txBody>
      </p:sp>
    </p:spTree>
    <p:extLst>
      <p:ext uri="{BB962C8B-B14F-4D97-AF65-F5344CB8AC3E}">
        <p14:creationId xmlns:p14="http://schemas.microsoft.com/office/powerpoint/2010/main" val="3716297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85800"/>
          </a:xfrm>
        </p:spPr>
        <p:txBody>
          <a:bodyPr>
            <a:normAutofit/>
          </a:bodyPr>
          <a:lstStyle/>
          <a:p>
            <a:r>
              <a:rPr lang="en-US" sz="3200" dirty="0">
                <a:solidFill>
                  <a:srgbClr val="FF0000"/>
                </a:solidFill>
                <a:latin typeface="Comic Sans MS" pitchFamily="66" charset="0"/>
              </a:rPr>
              <a:t>Big Picture</a:t>
            </a:r>
          </a:p>
        </p:txBody>
      </p:sp>
      <p:pic>
        <p:nvPicPr>
          <p:cNvPr id="7" name="Picture 6" descr="BCM1_and_BCM2.gif"/>
          <p:cNvPicPr>
            <a:picLocks/>
          </p:cNvPicPr>
          <p:nvPr/>
        </p:nvPicPr>
        <p:blipFill>
          <a:blip r:embed="rId3" cstate="print"/>
          <a:stretch>
            <a:fillRect/>
          </a:stretch>
        </p:blipFill>
        <p:spPr>
          <a:xfrm>
            <a:off x="4038601" y="2819401"/>
            <a:ext cx="3954209" cy="2843213"/>
          </a:xfrm>
          <a:prstGeom prst="rect">
            <a:avLst/>
          </a:prstGeom>
        </p:spPr>
      </p:pic>
      <p:sp>
        <p:nvSpPr>
          <p:cNvPr id="8" name="TextBox 7"/>
          <p:cNvSpPr txBox="1"/>
          <p:nvPr/>
        </p:nvSpPr>
        <p:spPr>
          <a:xfrm>
            <a:off x="1799230" y="838200"/>
            <a:ext cx="8686800" cy="2308324"/>
          </a:xfrm>
          <a:prstGeom prst="rect">
            <a:avLst/>
          </a:prstGeom>
          <a:noFill/>
        </p:spPr>
        <p:txBody>
          <a:bodyPr wrap="square" rtlCol="0">
            <a:spAutoFit/>
          </a:bodyPr>
          <a:lstStyle/>
          <a:p>
            <a:r>
              <a:rPr lang="en-US" sz="1600" dirty="0">
                <a:latin typeface="Comic Sans MS" pitchFamily="66" charset="0"/>
              </a:rPr>
              <a:t>Two key types of non-intercepting transducers:  </a:t>
            </a:r>
          </a:p>
          <a:p>
            <a:pPr lvl="1"/>
            <a:endParaRPr lang="en-US" sz="1400" dirty="0">
              <a:latin typeface="Comic Sans MS" pitchFamily="66" charset="0"/>
            </a:endParaRPr>
          </a:p>
          <a:p>
            <a:r>
              <a:rPr lang="en-US" sz="1400" dirty="0">
                <a:latin typeface="Comic Sans MS" pitchFamily="66" charset="0"/>
              </a:rPr>
              <a:t>1.  Resonant cavity monitors (pill-box, TM</a:t>
            </a:r>
            <a:r>
              <a:rPr lang="en-US" sz="1400" baseline="-25000" dirty="0">
                <a:latin typeface="Comic Sans MS" pitchFamily="66" charset="0"/>
              </a:rPr>
              <a:t>010,  </a:t>
            </a:r>
            <a:r>
              <a:rPr lang="en-US" sz="1400" dirty="0">
                <a:latin typeface="Comic Sans MS" pitchFamily="66" charset="0"/>
              </a:rPr>
              <a:t>Q value ~ 1500</a:t>
            </a:r>
            <a:r>
              <a:rPr lang="en-US" sz="1400" b="1" dirty="0">
                <a:solidFill>
                  <a:srgbClr val="FF0000"/>
                </a:solidFill>
                <a:latin typeface="Comic Sans MS" pitchFamily="66" charset="0"/>
              </a:rPr>
              <a:t>??</a:t>
            </a:r>
            <a:r>
              <a:rPr lang="en-US" sz="1400" dirty="0">
                <a:latin typeface="Comic Sans MS" pitchFamily="66" charset="0"/>
              </a:rPr>
              <a:t>) – </a:t>
            </a:r>
          </a:p>
          <a:p>
            <a:r>
              <a:rPr lang="en-US" sz="1400" dirty="0">
                <a:latin typeface="Comic Sans MS" pitchFamily="66" charset="0"/>
              </a:rPr>
              <a:t>	very high S/N, </a:t>
            </a:r>
          </a:p>
          <a:p>
            <a:r>
              <a:rPr lang="en-US" sz="1400" dirty="0">
                <a:latin typeface="Comic Sans MS" pitchFamily="66" charset="0"/>
              </a:rPr>
              <a:t>	but unfeasible to dead-reckon an accurate calibration with RF at 1497 MHz</a:t>
            </a:r>
          </a:p>
          <a:p>
            <a:endParaRPr lang="en-US" sz="1400" dirty="0">
              <a:latin typeface="Comic Sans MS" pitchFamily="66" charset="0"/>
            </a:endParaRPr>
          </a:p>
          <a:p>
            <a:r>
              <a:rPr lang="en-US" sz="1400" dirty="0">
                <a:latin typeface="Comic Sans MS" pitchFamily="66" charset="0"/>
              </a:rPr>
              <a:t>2. Unser monitor (Parametric Current Transformer) – </a:t>
            </a:r>
          </a:p>
          <a:p>
            <a:r>
              <a:rPr lang="en-US" sz="1400" dirty="0">
                <a:latin typeface="Comic Sans MS" pitchFamily="66" charset="0"/>
              </a:rPr>
              <a:t>	extremely stable gain, </a:t>
            </a:r>
          </a:p>
          <a:p>
            <a:r>
              <a:rPr lang="en-US" sz="1400" dirty="0">
                <a:latin typeface="Comic Sans MS" pitchFamily="66" charset="0"/>
              </a:rPr>
              <a:t>	but low S/N, and offset has poor long term stability</a:t>
            </a:r>
          </a:p>
          <a:p>
            <a:r>
              <a:rPr lang="en-US" sz="1600" dirty="0">
                <a:latin typeface="Comic Sans MS" pitchFamily="66" charset="0"/>
              </a:rPr>
              <a:t>	</a:t>
            </a:r>
          </a:p>
        </p:txBody>
      </p:sp>
      <p:sp>
        <p:nvSpPr>
          <p:cNvPr id="10" name="TextBox 9"/>
          <p:cNvSpPr txBox="1"/>
          <p:nvPr/>
        </p:nvSpPr>
        <p:spPr>
          <a:xfrm>
            <a:off x="9144000" y="3733800"/>
            <a:ext cx="1295400" cy="338554"/>
          </a:xfrm>
          <a:prstGeom prst="rect">
            <a:avLst/>
          </a:prstGeom>
          <a:solidFill>
            <a:srgbClr val="FFFF00"/>
          </a:solidFill>
        </p:spPr>
        <p:txBody>
          <a:bodyPr wrap="square" rtlCol="0">
            <a:spAutoFit/>
          </a:bodyPr>
          <a:lstStyle/>
          <a:p>
            <a:pPr algn="ctr"/>
            <a:r>
              <a:rPr lang="en-US" sz="1600" dirty="0">
                <a:latin typeface="Comic Sans MS" pitchFamily="66" charset="0"/>
              </a:rPr>
              <a:t>   Target</a:t>
            </a:r>
          </a:p>
        </p:txBody>
      </p:sp>
      <p:sp>
        <p:nvSpPr>
          <p:cNvPr id="12" name="TextBox 11"/>
          <p:cNvSpPr txBox="1"/>
          <p:nvPr/>
        </p:nvSpPr>
        <p:spPr>
          <a:xfrm>
            <a:off x="1752600" y="3733801"/>
            <a:ext cx="1295400" cy="584775"/>
          </a:xfrm>
          <a:prstGeom prst="rect">
            <a:avLst/>
          </a:prstGeom>
          <a:solidFill>
            <a:srgbClr val="FFFF00"/>
          </a:solidFill>
        </p:spPr>
        <p:txBody>
          <a:bodyPr wrap="square" rtlCol="0">
            <a:spAutoFit/>
          </a:bodyPr>
          <a:lstStyle/>
          <a:p>
            <a:pPr algn="ctr"/>
            <a:r>
              <a:rPr lang="en-US" sz="1600" dirty="0">
                <a:latin typeface="Comic Sans MS" pitchFamily="66" charset="0"/>
              </a:rPr>
              <a:t>Fast Raster</a:t>
            </a:r>
          </a:p>
        </p:txBody>
      </p:sp>
      <p:sp>
        <p:nvSpPr>
          <p:cNvPr id="18" name="Slide Number Placeholder 17"/>
          <p:cNvSpPr>
            <a:spLocks noGrp="1"/>
          </p:cNvSpPr>
          <p:nvPr>
            <p:ph type="sldNum" sz="quarter" idx="12"/>
          </p:nvPr>
        </p:nvSpPr>
        <p:spPr/>
        <p:txBody>
          <a:bodyPr/>
          <a:lstStyle/>
          <a:p>
            <a:fld id="{4EC0DE1C-49C3-4804-8C1E-6A9CF8583E33}" type="slidenum">
              <a:rPr lang="en-US" smtClean="0"/>
              <a:pPr/>
              <a:t>43</a:t>
            </a:fld>
            <a:endParaRPr lang="en-US"/>
          </a:p>
        </p:txBody>
      </p:sp>
      <p:sp>
        <p:nvSpPr>
          <p:cNvPr id="4" name="TextBox 3"/>
          <p:cNvSpPr txBox="1"/>
          <p:nvPr/>
        </p:nvSpPr>
        <p:spPr>
          <a:xfrm>
            <a:off x="7220006" y="5063319"/>
            <a:ext cx="3266025" cy="1077218"/>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The cavities and Unser are sensitive to temperature change, so are located inside an insulating box regulated at 110F.</a:t>
            </a:r>
          </a:p>
        </p:txBody>
      </p:sp>
      <p:sp>
        <p:nvSpPr>
          <p:cNvPr id="6" name="TextBox 5"/>
          <p:cNvSpPr txBox="1"/>
          <p:nvPr/>
        </p:nvSpPr>
        <p:spPr>
          <a:xfrm>
            <a:off x="1799231" y="5646887"/>
            <a:ext cx="5211170" cy="1169551"/>
          </a:xfrm>
          <a:prstGeom prst="rect">
            <a:avLst/>
          </a:prstGeom>
          <a:noFill/>
        </p:spPr>
        <p:txBody>
          <a:bodyPr wrap="square" rtlCol="0">
            <a:spAutoFit/>
          </a:bodyPr>
          <a:lstStyle/>
          <a:p>
            <a:r>
              <a:rPr lang="en-US" sz="1400" dirty="0">
                <a:latin typeface="Comic Sans MS" panose="030F0702030302020204" pitchFamily="66" charset="0"/>
              </a:rPr>
              <a:t>    With beam threading both cavities and Unser, an absolute calibration can be transferred from the Unser to the cavities.  </a:t>
            </a:r>
          </a:p>
          <a:p>
            <a:r>
              <a:rPr lang="en-US" sz="1400" dirty="0">
                <a:latin typeface="Comic Sans MS" panose="030F0702030302020204" pitchFamily="66" charset="0"/>
              </a:rPr>
              <a:t>    The Unser signal  is then generally ignored until the next calibration, but is available for backup. </a:t>
            </a:r>
          </a:p>
        </p:txBody>
      </p:sp>
    </p:spTree>
    <p:extLst>
      <p:ext uri="{BB962C8B-B14F-4D97-AF65-F5344CB8AC3E}">
        <p14:creationId xmlns:p14="http://schemas.microsoft.com/office/powerpoint/2010/main" val="4025498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914400"/>
          </a:xfrm>
        </p:spPr>
        <p:txBody>
          <a:bodyPr>
            <a:normAutofit/>
          </a:bodyPr>
          <a:lstStyle/>
          <a:p>
            <a:r>
              <a:rPr lang="en-US" sz="3200" dirty="0">
                <a:solidFill>
                  <a:srgbClr val="FF0000"/>
                </a:solidFill>
                <a:latin typeface="Comic Sans MS" pitchFamily="66" charset="0"/>
              </a:rPr>
              <a:t>Unser</a:t>
            </a:r>
          </a:p>
        </p:txBody>
      </p:sp>
      <p:pic>
        <p:nvPicPr>
          <p:cNvPr id="7" name="Picture 6" descr="BCM1_and_BCM2.gif"/>
          <p:cNvPicPr>
            <a:picLocks/>
          </p:cNvPicPr>
          <p:nvPr/>
        </p:nvPicPr>
        <p:blipFill>
          <a:blip r:embed="rId3" cstate="print"/>
          <a:stretch>
            <a:fillRect/>
          </a:stretch>
        </p:blipFill>
        <p:spPr>
          <a:xfrm>
            <a:off x="4038601" y="2819401"/>
            <a:ext cx="3954209" cy="2843213"/>
          </a:xfrm>
          <a:prstGeom prst="rect">
            <a:avLst/>
          </a:prstGeom>
        </p:spPr>
      </p:pic>
      <p:sp>
        <p:nvSpPr>
          <p:cNvPr id="8" name="TextBox 7"/>
          <p:cNvSpPr txBox="1"/>
          <p:nvPr/>
        </p:nvSpPr>
        <p:spPr>
          <a:xfrm>
            <a:off x="1828800" y="914400"/>
            <a:ext cx="8686800" cy="3046988"/>
          </a:xfrm>
          <a:prstGeom prst="rect">
            <a:avLst/>
          </a:prstGeom>
          <a:noFill/>
        </p:spPr>
        <p:txBody>
          <a:bodyPr wrap="square" rtlCol="0">
            <a:spAutoFit/>
          </a:bodyPr>
          <a:lstStyle/>
          <a:p>
            <a:r>
              <a:rPr lang="en-US" sz="1600" dirty="0">
                <a:latin typeface="Comic Sans MS" pitchFamily="66" charset="0"/>
              </a:rPr>
              <a:t>Determines absolute current for calibration of cavities  </a:t>
            </a:r>
          </a:p>
          <a:p>
            <a:endParaRPr lang="en-US" sz="1600" dirty="0">
              <a:latin typeface="Comic Sans MS" pitchFamily="66" charset="0"/>
            </a:endParaRPr>
          </a:p>
          <a:p>
            <a:r>
              <a:rPr lang="en-US" sz="1600" dirty="0">
                <a:latin typeface="Comic Sans MS" pitchFamily="66" charset="0"/>
              </a:rPr>
              <a:t>The Unser gain is stable and accurate to 0.1% out of the box (4 mV/</a:t>
            </a:r>
            <a:r>
              <a:rPr lang="en-US" sz="1600" dirty="0" err="1">
                <a:latin typeface="Comic Sans MS" pitchFamily="66" charset="0"/>
              </a:rPr>
              <a:t>muA</a:t>
            </a:r>
            <a:r>
              <a:rPr lang="en-US" sz="1600" dirty="0">
                <a:latin typeface="Comic Sans MS" pitchFamily="66" charset="0"/>
              </a:rPr>
              <a:t>).</a:t>
            </a:r>
          </a:p>
          <a:p>
            <a:endParaRPr lang="en-US" sz="1600" dirty="0">
              <a:latin typeface="Comic Sans MS" pitchFamily="66" charset="0"/>
            </a:endParaRPr>
          </a:p>
          <a:p>
            <a:r>
              <a:rPr lang="en-US" sz="1600" dirty="0">
                <a:latin typeface="Comic Sans MS" pitchFamily="66" charset="0"/>
              </a:rPr>
              <a:t>We check the gain of the </a:t>
            </a:r>
            <a:r>
              <a:rPr lang="en-US" sz="1600" dirty="0" err="1">
                <a:latin typeface="Comic Sans MS" pitchFamily="66" charset="0"/>
              </a:rPr>
              <a:t>Unser+V</a:t>
            </a:r>
            <a:r>
              <a:rPr lang="en-US" sz="1600" dirty="0">
                <a:latin typeface="Comic Sans MS" pitchFamily="66" charset="0"/>
              </a:rPr>
              <a:t>/</a:t>
            </a:r>
            <a:r>
              <a:rPr lang="en-US" sz="1600" dirty="0" err="1">
                <a:latin typeface="Comic Sans MS" pitchFamily="66" charset="0"/>
              </a:rPr>
              <a:t>F+gated</a:t>
            </a:r>
            <a:r>
              <a:rPr lang="en-US" sz="1600" dirty="0">
                <a:latin typeface="Comic Sans MS" pitchFamily="66" charset="0"/>
              </a:rPr>
              <a:t> electronics chain by passing an accurate current thru a wire. </a:t>
            </a:r>
          </a:p>
          <a:p>
            <a:endParaRPr lang="en-US" sz="1600" dirty="0">
              <a:latin typeface="Comic Sans MS" pitchFamily="66" charset="0"/>
            </a:endParaRPr>
          </a:p>
          <a:p>
            <a:r>
              <a:rPr lang="en-US" sz="1600" dirty="0">
                <a:latin typeface="Comic Sans MS" pitchFamily="66" charset="0"/>
              </a:rPr>
              <a:t>The current reference is a </a:t>
            </a:r>
          </a:p>
          <a:p>
            <a:endParaRPr lang="en-US" sz="1600" dirty="0">
              <a:latin typeface="Comic Sans MS" pitchFamily="66" charset="0"/>
            </a:endParaRPr>
          </a:p>
          <a:p>
            <a:endParaRPr lang="en-US" sz="1600" dirty="0">
              <a:latin typeface="Comic Sans MS" pitchFamily="66" charset="0"/>
            </a:endParaRPr>
          </a:p>
          <a:p>
            <a:endParaRPr lang="en-US" sz="1600" dirty="0">
              <a:latin typeface="Comic Sans MS" pitchFamily="66" charset="0"/>
            </a:endParaRPr>
          </a:p>
          <a:p>
            <a:r>
              <a:rPr lang="en-US" sz="1600" dirty="0">
                <a:latin typeface="Comic Sans MS" pitchFamily="66" charset="0"/>
              </a:rPr>
              <a:t> </a:t>
            </a:r>
          </a:p>
        </p:txBody>
      </p:sp>
      <p:sp>
        <p:nvSpPr>
          <p:cNvPr id="10" name="TextBox 9"/>
          <p:cNvSpPr txBox="1"/>
          <p:nvPr/>
        </p:nvSpPr>
        <p:spPr>
          <a:xfrm>
            <a:off x="9144000" y="3733800"/>
            <a:ext cx="1295400" cy="338554"/>
          </a:xfrm>
          <a:prstGeom prst="rect">
            <a:avLst/>
          </a:prstGeom>
          <a:solidFill>
            <a:srgbClr val="FFFF00"/>
          </a:solidFill>
        </p:spPr>
        <p:txBody>
          <a:bodyPr wrap="square" rtlCol="0">
            <a:spAutoFit/>
          </a:bodyPr>
          <a:lstStyle/>
          <a:p>
            <a:pPr algn="ctr"/>
            <a:r>
              <a:rPr lang="en-US" sz="1600" dirty="0">
                <a:latin typeface="Comic Sans MS" pitchFamily="66" charset="0"/>
              </a:rPr>
              <a:t>   Target</a:t>
            </a:r>
          </a:p>
        </p:txBody>
      </p:sp>
      <p:sp>
        <p:nvSpPr>
          <p:cNvPr id="12" name="TextBox 11"/>
          <p:cNvSpPr txBox="1"/>
          <p:nvPr/>
        </p:nvSpPr>
        <p:spPr>
          <a:xfrm>
            <a:off x="1752600" y="3733801"/>
            <a:ext cx="1295400" cy="584775"/>
          </a:xfrm>
          <a:prstGeom prst="rect">
            <a:avLst/>
          </a:prstGeom>
          <a:solidFill>
            <a:srgbClr val="FFFF00"/>
          </a:solidFill>
        </p:spPr>
        <p:txBody>
          <a:bodyPr wrap="square" rtlCol="0">
            <a:spAutoFit/>
          </a:bodyPr>
          <a:lstStyle/>
          <a:p>
            <a:pPr algn="ctr"/>
            <a:r>
              <a:rPr lang="en-US" sz="1600" dirty="0">
                <a:latin typeface="Comic Sans MS" pitchFamily="66" charset="0"/>
              </a:rPr>
              <a:t>Fast Raster</a:t>
            </a:r>
          </a:p>
        </p:txBody>
      </p:sp>
      <p:sp>
        <p:nvSpPr>
          <p:cNvPr id="16" name="Freeform 15"/>
          <p:cNvSpPr/>
          <p:nvPr/>
        </p:nvSpPr>
        <p:spPr>
          <a:xfrm>
            <a:off x="3602183" y="3900056"/>
            <a:ext cx="3934691" cy="1073727"/>
          </a:xfrm>
          <a:custGeom>
            <a:avLst/>
            <a:gdLst>
              <a:gd name="connsiteX0" fmla="*/ 0 w 3934691"/>
              <a:gd name="connsiteY0" fmla="*/ 976745 h 1073727"/>
              <a:gd name="connsiteX1" fmla="*/ 1842654 w 3934691"/>
              <a:gd name="connsiteY1" fmla="*/ 935181 h 1073727"/>
              <a:gd name="connsiteX2" fmla="*/ 2133600 w 3934691"/>
              <a:gd name="connsiteY2" fmla="*/ 145472 h 1073727"/>
              <a:gd name="connsiteX3" fmla="*/ 2493818 w 3934691"/>
              <a:gd name="connsiteY3" fmla="*/ 131618 h 1073727"/>
              <a:gd name="connsiteX4" fmla="*/ 2604654 w 3934691"/>
              <a:gd name="connsiteY4" fmla="*/ 935181 h 1073727"/>
              <a:gd name="connsiteX5" fmla="*/ 3934691 w 3934691"/>
              <a:gd name="connsiteY5" fmla="*/ 893618 h 1073727"/>
              <a:gd name="connsiteX6" fmla="*/ 3934691 w 3934691"/>
              <a:gd name="connsiteY6" fmla="*/ 893618 h 107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4691" h="1073727">
                <a:moveTo>
                  <a:pt x="0" y="976745"/>
                </a:moveTo>
                <a:cubicBezTo>
                  <a:pt x="743527" y="1025236"/>
                  <a:pt x="1487054" y="1073727"/>
                  <a:pt x="1842654" y="935181"/>
                </a:cubicBezTo>
                <a:cubicBezTo>
                  <a:pt x="2198254" y="796636"/>
                  <a:pt x="2025073" y="279399"/>
                  <a:pt x="2133600" y="145472"/>
                </a:cubicBezTo>
                <a:cubicBezTo>
                  <a:pt x="2242127" y="11545"/>
                  <a:pt x="2415309" y="0"/>
                  <a:pt x="2493818" y="131618"/>
                </a:cubicBezTo>
                <a:cubicBezTo>
                  <a:pt x="2572327" y="263236"/>
                  <a:pt x="2364509" y="808181"/>
                  <a:pt x="2604654" y="935181"/>
                </a:cubicBezTo>
                <a:cubicBezTo>
                  <a:pt x="2844799" y="1062181"/>
                  <a:pt x="3934691" y="893618"/>
                  <a:pt x="3934691" y="893618"/>
                </a:cubicBezTo>
                <a:lnTo>
                  <a:pt x="3934691" y="893618"/>
                </a:lnTo>
              </a:path>
            </a:pathLst>
          </a:custGeom>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2590800" y="4572001"/>
            <a:ext cx="1295400" cy="584775"/>
          </a:xfrm>
          <a:prstGeom prst="rect">
            <a:avLst/>
          </a:prstGeom>
          <a:noFill/>
        </p:spPr>
        <p:txBody>
          <a:bodyPr wrap="square" rtlCol="0">
            <a:spAutoFit/>
          </a:bodyPr>
          <a:lstStyle/>
          <a:p>
            <a:pPr algn="ctr"/>
            <a:r>
              <a:rPr lang="en-US" sz="1600" dirty="0">
                <a:latin typeface="Comic Sans MS" pitchFamily="66" charset="0"/>
              </a:rPr>
              <a:t>Wire</a:t>
            </a:r>
          </a:p>
          <a:p>
            <a:pPr algn="ctr"/>
            <a:r>
              <a:rPr lang="en-US" sz="1600" dirty="0">
                <a:latin typeface="Comic Sans MS" pitchFamily="66" charset="0"/>
              </a:rPr>
              <a:t>Current</a:t>
            </a:r>
          </a:p>
        </p:txBody>
      </p:sp>
      <p:sp>
        <p:nvSpPr>
          <p:cNvPr id="18" name="Slide Number Placeholder 17"/>
          <p:cNvSpPr>
            <a:spLocks noGrp="1"/>
          </p:cNvSpPr>
          <p:nvPr>
            <p:ph type="sldNum" sz="quarter" idx="12"/>
          </p:nvPr>
        </p:nvSpPr>
        <p:spPr/>
        <p:txBody>
          <a:bodyPr/>
          <a:lstStyle/>
          <a:p>
            <a:fld id="{4EC0DE1C-49C3-4804-8C1E-6A9CF8583E33}" type="slidenum">
              <a:rPr lang="en-US" smtClean="0"/>
              <a:pPr/>
              <a:t>44</a:t>
            </a:fld>
            <a:endParaRPr lang="en-US"/>
          </a:p>
        </p:txBody>
      </p:sp>
    </p:spTree>
    <p:extLst>
      <p:ext uri="{BB962C8B-B14F-4D97-AF65-F5344CB8AC3E}">
        <p14:creationId xmlns:p14="http://schemas.microsoft.com/office/powerpoint/2010/main" val="2174043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914400"/>
          </a:xfrm>
        </p:spPr>
        <p:txBody>
          <a:bodyPr>
            <a:normAutofit/>
          </a:bodyPr>
          <a:lstStyle/>
          <a:p>
            <a:r>
              <a:rPr lang="en-US" sz="3200" dirty="0">
                <a:solidFill>
                  <a:srgbClr val="FF0000"/>
                </a:solidFill>
                <a:latin typeface="Comic Sans MS" pitchFamily="66" charset="0"/>
              </a:rPr>
              <a:t>Current Monitors</a:t>
            </a:r>
          </a:p>
        </p:txBody>
      </p:sp>
      <p:pic>
        <p:nvPicPr>
          <p:cNvPr id="7" name="Picture 6" descr="BCM1_and_BCM2.gif"/>
          <p:cNvPicPr>
            <a:picLocks/>
          </p:cNvPicPr>
          <p:nvPr/>
        </p:nvPicPr>
        <p:blipFill>
          <a:blip r:embed="rId3" cstate="print"/>
          <a:stretch>
            <a:fillRect/>
          </a:stretch>
        </p:blipFill>
        <p:spPr>
          <a:xfrm>
            <a:off x="4038601" y="2819401"/>
            <a:ext cx="3954209" cy="2843213"/>
          </a:xfrm>
          <a:prstGeom prst="rect">
            <a:avLst/>
          </a:prstGeom>
        </p:spPr>
      </p:pic>
      <p:sp>
        <p:nvSpPr>
          <p:cNvPr id="8" name="TextBox 7"/>
          <p:cNvSpPr txBox="1"/>
          <p:nvPr/>
        </p:nvSpPr>
        <p:spPr>
          <a:xfrm>
            <a:off x="1828800" y="914401"/>
            <a:ext cx="8686800" cy="2062103"/>
          </a:xfrm>
          <a:prstGeom prst="rect">
            <a:avLst/>
          </a:prstGeom>
          <a:noFill/>
        </p:spPr>
        <p:txBody>
          <a:bodyPr wrap="square" rtlCol="0">
            <a:spAutoFit/>
          </a:bodyPr>
          <a:lstStyle/>
          <a:p>
            <a:endParaRPr lang="en-US" sz="1600" dirty="0">
              <a:latin typeface="Comic Sans MS" pitchFamily="66" charset="0"/>
            </a:endParaRPr>
          </a:p>
          <a:p>
            <a:pPr>
              <a:buFont typeface="Arial" pitchFamily="34" charset="0"/>
              <a:buChar char="•"/>
            </a:pPr>
            <a:r>
              <a:rPr lang="en-US" sz="1600" dirty="0">
                <a:latin typeface="Comic Sans MS" pitchFamily="66" charset="0"/>
              </a:rPr>
              <a:t>  The RF cavities monitors have high S/N and can be very linear,  but have to be calibrated. </a:t>
            </a:r>
          </a:p>
          <a:p>
            <a:endParaRPr lang="en-US" sz="1600" dirty="0">
              <a:latin typeface="Comic Sans MS" pitchFamily="66" charset="0"/>
            </a:endParaRPr>
          </a:p>
          <a:p>
            <a:pPr>
              <a:buFont typeface="Arial" pitchFamily="34" charset="0"/>
              <a:buChar char="•"/>
            </a:pPr>
            <a:r>
              <a:rPr lang="en-US" sz="1600" dirty="0">
                <a:latin typeface="Comic Sans MS" pitchFamily="66" charset="0"/>
              </a:rPr>
              <a:t>The Unser monitor has a stable gain which can be verified with wire current calibrations, but it is noisy and the offset tends to drift. It is only used for calibration. </a:t>
            </a:r>
          </a:p>
          <a:p>
            <a:pPr>
              <a:buFont typeface="Arial" pitchFamily="34" charset="0"/>
              <a:buChar char="•"/>
            </a:pPr>
            <a:endParaRPr lang="en-US" sz="1600" dirty="0">
              <a:latin typeface="Comic Sans MS" pitchFamily="66" charset="0"/>
            </a:endParaRPr>
          </a:p>
          <a:p>
            <a:pPr>
              <a:buFont typeface="Arial" pitchFamily="34" charset="0"/>
              <a:buChar char="•"/>
            </a:pPr>
            <a:r>
              <a:rPr lang="en-US" sz="1600" dirty="0">
                <a:latin typeface="Comic Sans MS" pitchFamily="66" charset="0"/>
              </a:rPr>
              <a:t>Same beam current threads all three devices. </a:t>
            </a:r>
          </a:p>
        </p:txBody>
      </p:sp>
      <p:sp>
        <p:nvSpPr>
          <p:cNvPr id="10" name="TextBox 9"/>
          <p:cNvSpPr txBox="1"/>
          <p:nvPr/>
        </p:nvSpPr>
        <p:spPr>
          <a:xfrm>
            <a:off x="9144000" y="3733800"/>
            <a:ext cx="1295400" cy="338554"/>
          </a:xfrm>
          <a:prstGeom prst="rect">
            <a:avLst/>
          </a:prstGeom>
          <a:solidFill>
            <a:srgbClr val="FFFF00"/>
          </a:solidFill>
        </p:spPr>
        <p:txBody>
          <a:bodyPr wrap="square" rtlCol="0">
            <a:spAutoFit/>
          </a:bodyPr>
          <a:lstStyle/>
          <a:p>
            <a:pPr algn="ctr"/>
            <a:r>
              <a:rPr lang="en-US" sz="1600" dirty="0">
                <a:latin typeface="Comic Sans MS" pitchFamily="66" charset="0"/>
              </a:rPr>
              <a:t>   Target</a:t>
            </a:r>
          </a:p>
        </p:txBody>
      </p:sp>
      <p:sp>
        <p:nvSpPr>
          <p:cNvPr id="12" name="TextBox 11"/>
          <p:cNvSpPr txBox="1"/>
          <p:nvPr/>
        </p:nvSpPr>
        <p:spPr>
          <a:xfrm>
            <a:off x="1752600" y="3733801"/>
            <a:ext cx="1295400" cy="584775"/>
          </a:xfrm>
          <a:prstGeom prst="rect">
            <a:avLst/>
          </a:prstGeom>
          <a:solidFill>
            <a:srgbClr val="FFFF00"/>
          </a:solidFill>
        </p:spPr>
        <p:txBody>
          <a:bodyPr wrap="square" rtlCol="0">
            <a:spAutoFit/>
          </a:bodyPr>
          <a:lstStyle/>
          <a:p>
            <a:pPr algn="ctr"/>
            <a:r>
              <a:rPr lang="en-US" sz="1600" dirty="0">
                <a:latin typeface="Comic Sans MS" pitchFamily="66" charset="0"/>
              </a:rPr>
              <a:t>Fast Raster</a:t>
            </a:r>
          </a:p>
        </p:txBody>
      </p:sp>
      <p:sp>
        <p:nvSpPr>
          <p:cNvPr id="16" name="Freeform 15"/>
          <p:cNvSpPr/>
          <p:nvPr/>
        </p:nvSpPr>
        <p:spPr>
          <a:xfrm>
            <a:off x="3602183" y="3900056"/>
            <a:ext cx="3934691" cy="1073727"/>
          </a:xfrm>
          <a:custGeom>
            <a:avLst/>
            <a:gdLst>
              <a:gd name="connsiteX0" fmla="*/ 0 w 3934691"/>
              <a:gd name="connsiteY0" fmla="*/ 976745 h 1073727"/>
              <a:gd name="connsiteX1" fmla="*/ 1842654 w 3934691"/>
              <a:gd name="connsiteY1" fmla="*/ 935181 h 1073727"/>
              <a:gd name="connsiteX2" fmla="*/ 2133600 w 3934691"/>
              <a:gd name="connsiteY2" fmla="*/ 145472 h 1073727"/>
              <a:gd name="connsiteX3" fmla="*/ 2493818 w 3934691"/>
              <a:gd name="connsiteY3" fmla="*/ 131618 h 1073727"/>
              <a:gd name="connsiteX4" fmla="*/ 2604654 w 3934691"/>
              <a:gd name="connsiteY4" fmla="*/ 935181 h 1073727"/>
              <a:gd name="connsiteX5" fmla="*/ 3934691 w 3934691"/>
              <a:gd name="connsiteY5" fmla="*/ 893618 h 1073727"/>
              <a:gd name="connsiteX6" fmla="*/ 3934691 w 3934691"/>
              <a:gd name="connsiteY6" fmla="*/ 893618 h 107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4691" h="1073727">
                <a:moveTo>
                  <a:pt x="0" y="976745"/>
                </a:moveTo>
                <a:cubicBezTo>
                  <a:pt x="743527" y="1025236"/>
                  <a:pt x="1487054" y="1073727"/>
                  <a:pt x="1842654" y="935181"/>
                </a:cubicBezTo>
                <a:cubicBezTo>
                  <a:pt x="2198254" y="796636"/>
                  <a:pt x="2025073" y="279399"/>
                  <a:pt x="2133600" y="145472"/>
                </a:cubicBezTo>
                <a:cubicBezTo>
                  <a:pt x="2242127" y="11545"/>
                  <a:pt x="2415309" y="0"/>
                  <a:pt x="2493818" y="131618"/>
                </a:cubicBezTo>
                <a:cubicBezTo>
                  <a:pt x="2572327" y="263236"/>
                  <a:pt x="2364509" y="808181"/>
                  <a:pt x="2604654" y="935181"/>
                </a:cubicBezTo>
                <a:cubicBezTo>
                  <a:pt x="2844799" y="1062181"/>
                  <a:pt x="3934691" y="893618"/>
                  <a:pt x="3934691" y="893618"/>
                </a:cubicBezTo>
                <a:lnTo>
                  <a:pt x="3934691" y="893618"/>
                </a:lnTo>
              </a:path>
            </a:pathLst>
          </a:custGeom>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2590800" y="4572001"/>
            <a:ext cx="1295400" cy="584775"/>
          </a:xfrm>
          <a:prstGeom prst="rect">
            <a:avLst/>
          </a:prstGeom>
          <a:noFill/>
        </p:spPr>
        <p:txBody>
          <a:bodyPr wrap="square" rtlCol="0">
            <a:spAutoFit/>
          </a:bodyPr>
          <a:lstStyle/>
          <a:p>
            <a:pPr algn="ctr"/>
            <a:r>
              <a:rPr lang="en-US" sz="1600" dirty="0">
                <a:latin typeface="Comic Sans MS" pitchFamily="66" charset="0"/>
              </a:rPr>
              <a:t>Wire</a:t>
            </a:r>
          </a:p>
          <a:p>
            <a:pPr algn="ctr"/>
            <a:r>
              <a:rPr lang="en-US" sz="1600" dirty="0">
                <a:latin typeface="Comic Sans MS" pitchFamily="66" charset="0"/>
              </a:rPr>
              <a:t>Current</a:t>
            </a:r>
          </a:p>
        </p:txBody>
      </p:sp>
      <p:sp>
        <p:nvSpPr>
          <p:cNvPr id="18" name="Slide Number Placeholder 17"/>
          <p:cNvSpPr>
            <a:spLocks noGrp="1"/>
          </p:cNvSpPr>
          <p:nvPr>
            <p:ph type="sldNum" sz="quarter" idx="12"/>
          </p:nvPr>
        </p:nvSpPr>
        <p:spPr/>
        <p:txBody>
          <a:bodyPr/>
          <a:lstStyle/>
          <a:p>
            <a:fld id="{4EC0DE1C-49C3-4804-8C1E-6A9CF8583E33}" type="slidenum">
              <a:rPr lang="en-US" smtClean="0"/>
              <a:pPr/>
              <a:t>45</a:t>
            </a:fld>
            <a:endParaRPr lang="en-US"/>
          </a:p>
        </p:txBody>
      </p:sp>
    </p:spTree>
    <p:extLst>
      <p:ext uri="{BB962C8B-B14F-4D97-AF65-F5344CB8AC3E}">
        <p14:creationId xmlns:p14="http://schemas.microsoft.com/office/powerpoint/2010/main" val="18606727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9218458" y="3091523"/>
            <a:ext cx="219456" cy="475488"/>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29010" y="3069157"/>
            <a:ext cx="219456" cy="475488"/>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24548EC-C9A7-4957-9382-251E15107B07}" type="slidenum">
              <a:rPr lang="en-US" smtClean="0"/>
              <a:t>46</a:t>
            </a:fld>
            <a:endParaRPr lang="en-US"/>
          </a:p>
        </p:txBody>
      </p:sp>
      <p:sp>
        <p:nvSpPr>
          <p:cNvPr id="3" name="Oval 2"/>
          <p:cNvSpPr>
            <a:spLocks noChangeAspect="1"/>
          </p:cNvSpPr>
          <p:nvPr/>
        </p:nvSpPr>
        <p:spPr>
          <a:xfrm>
            <a:off x="8413786" y="1614185"/>
            <a:ext cx="1828800" cy="1828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144000" y="3442985"/>
            <a:ext cx="338328" cy="4340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9328186" y="3918473"/>
            <a:ext cx="9144" cy="996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355848" y="1614185"/>
            <a:ext cx="914400" cy="1828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655092" y="4979683"/>
            <a:ext cx="1364476" cy="338554"/>
          </a:xfrm>
          <a:prstGeom prst="rect">
            <a:avLst/>
          </a:prstGeom>
          <a:noFill/>
        </p:spPr>
        <p:txBody>
          <a:bodyPr wrap="none" rtlCol="0">
            <a:spAutoFit/>
          </a:bodyPr>
          <a:lstStyle/>
          <a:p>
            <a:r>
              <a:rPr lang="en-US" sz="1600" dirty="0"/>
              <a:t>1497 MHz out</a:t>
            </a:r>
          </a:p>
        </p:txBody>
      </p:sp>
      <p:sp>
        <p:nvSpPr>
          <p:cNvPr id="12" name="Rectangle 11"/>
          <p:cNvSpPr/>
          <p:nvPr/>
        </p:nvSpPr>
        <p:spPr>
          <a:xfrm>
            <a:off x="3654552" y="3425235"/>
            <a:ext cx="338328" cy="4340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3838738" y="3900723"/>
            <a:ext cx="9144" cy="996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65644" y="4961933"/>
            <a:ext cx="1364476" cy="338554"/>
          </a:xfrm>
          <a:prstGeom prst="rect">
            <a:avLst/>
          </a:prstGeom>
          <a:noFill/>
        </p:spPr>
        <p:txBody>
          <a:bodyPr wrap="none" rtlCol="0">
            <a:spAutoFit/>
          </a:bodyPr>
          <a:lstStyle/>
          <a:p>
            <a:r>
              <a:rPr lang="en-US" sz="1600" dirty="0"/>
              <a:t>1497 MHz out</a:t>
            </a:r>
          </a:p>
        </p:txBody>
      </p:sp>
      <p:cxnSp>
        <p:nvCxnSpPr>
          <p:cNvPr id="17" name="Straight Arrow Connector 16"/>
          <p:cNvCxnSpPr/>
          <p:nvPr/>
        </p:nvCxnSpPr>
        <p:spPr>
          <a:xfrm flipV="1">
            <a:off x="2494637" y="2512129"/>
            <a:ext cx="2369971" cy="13296"/>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200914" y="2336082"/>
            <a:ext cx="272832" cy="338554"/>
          </a:xfrm>
          <a:prstGeom prst="rect">
            <a:avLst/>
          </a:prstGeom>
          <a:noFill/>
        </p:spPr>
        <p:txBody>
          <a:bodyPr wrap="none" rtlCol="0">
            <a:spAutoFit/>
          </a:bodyPr>
          <a:lstStyle/>
          <a:p>
            <a:r>
              <a:rPr lang="en-US" sz="1600" dirty="0"/>
              <a:t>x</a:t>
            </a:r>
          </a:p>
        </p:txBody>
      </p:sp>
      <p:sp>
        <p:nvSpPr>
          <p:cNvPr id="22" name="TextBox 21"/>
          <p:cNvSpPr txBox="1"/>
          <p:nvPr/>
        </p:nvSpPr>
        <p:spPr>
          <a:xfrm>
            <a:off x="1736057" y="2362288"/>
            <a:ext cx="655949" cy="338554"/>
          </a:xfrm>
          <a:prstGeom prst="rect">
            <a:avLst/>
          </a:prstGeom>
          <a:noFill/>
        </p:spPr>
        <p:txBody>
          <a:bodyPr wrap="none" rtlCol="0">
            <a:spAutoFit/>
          </a:bodyPr>
          <a:lstStyle/>
          <a:p>
            <a:r>
              <a:rPr lang="en-US" sz="1600" dirty="0"/>
              <a:t>beam</a:t>
            </a:r>
          </a:p>
        </p:txBody>
      </p:sp>
    </p:spTree>
    <p:extLst>
      <p:ext uri="{BB962C8B-B14F-4D97-AF65-F5344CB8AC3E}">
        <p14:creationId xmlns:p14="http://schemas.microsoft.com/office/powerpoint/2010/main" val="3861327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06" y="117153"/>
            <a:ext cx="10515600" cy="900690"/>
          </a:xfrm>
        </p:spPr>
        <p:txBody>
          <a:bodyPr>
            <a:normAutofit/>
          </a:bodyPr>
          <a:lstStyle/>
          <a:p>
            <a:pPr algn="ctr"/>
            <a:r>
              <a:rPr lang="en-US" sz="3600" dirty="0">
                <a:solidFill>
                  <a:srgbClr val="FF0000"/>
                </a:solidFill>
              </a:rPr>
              <a:t>Expected Size of the Error on the Measured Asymmetry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07" y="973042"/>
            <a:ext cx="4395448" cy="534427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6949"/>
            <a:ext cx="5249008" cy="4267783"/>
          </a:xfrm>
          <a:prstGeom prst="rect">
            <a:avLst/>
          </a:prstGeom>
        </p:spPr>
      </p:pic>
      <p:sp>
        <p:nvSpPr>
          <p:cNvPr id="11" name="Slide Number Placeholder 10"/>
          <p:cNvSpPr>
            <a:spLocks noGrp="1"/>
          </p:cNvSpPr>
          <p:nvPr>
            <p:ph type="sldNum" sz="quarter" idx="12"/>
          </p:nvPr>
        </p:nvSpPr>
        <p:spPr/>
        <p:txBody>
          <a:bodyPr/>
          <a:lstStyle/>
          <a:p>
            <a:fld id="{D24548EC-C9A7-4957-9382-251E15107B07}" type="slidenum">
              <a:rPr lang="en-US" smtClean="0"/>
              <a:t>5</a:t>
            </a:fld>
            <a:endParaRPr lang="en-US"/>
          </a:p>
        </p:txBody>
      </p:sp>
      <p:sp>
        <p:nvSpPr>
          <p:cNvPr id="5" name="TextBox 4"/>
          <p:cNvSpPr txBox="1"/>
          <p:nvPr/>
        </p:nvSpPr>
        <p:spPr>
          <a:xfrm>
            <a:off x="5030088" y="1075443"/>
            <a:ext cx="6818366" cy="830997"/>
          </a:xfrm>
          <a:prstGeom prst="rect">
            <a:avLst/>
          </a:prstGeom>
          <a:noFill/>
        </p:spPr>
        <p:txBody>
          <a:bodyPr wrap="square" rtlCol="0">
            <a:spAutoFit/>
          </a:bodyPr>
          <a:lstStyle/>
          <a:p>
            <a:r>
              <a:rPr lang="en-US" sz="1600" dirty="0"/>
              <a:t>I converted the projected </a:t>
            </a:r>
            <a:r>
              <a:rPr lang="en-US" sz="1600" dirty="0" err="1"/>
              <a:t>dAzz_stat</a:t>
            </a:r>
            <a:r>
              <a:rPr lang="en-US" sz="1600" dirty="0"/>
              <a:t> to </a:t>
            </a:r>
            <a:r>
              <a:rPr lang="en-US" sz="1600" dirty="0" err="1"/>
              <a:t>dA_measured</a:t>
            </a:r>
            <a:r>
              <a:rPr lang="en-US" sz="1600" dirty="0"/>
              <a:t> to see how large these statistical errors are before inflation by the corrections for target polarization and dilution.  </a:t>
            </a:r>
          </a:p>
        </p:txBody>
      </p:sp>
      <p:graphicFrame>
        <p:nvGraphicFramePr>
          <p:cNvPr id="6" name="Table 5"/>
          <p:cNvGraphicFramePr>
            <a:graphicFrameLocks noGrp="1"/>
          </p:cNvGraphicFramePr>
          <p:nvPr>
            <p:extLst>
              <p:ext uri="{D42A27DB-BD31-4B8C-83A1-F6EECF244321}">
                <p14:modId xmlns:p14="http://schemas.microsoft.com/office/powerpoint/2010/main" val="1688136755"/>
              </p:ext>
            </p:extLst>
          </p:nvPr>
        </p:nvGraphicFramePr>
        <p:xfrm>
          <a:off x="4818744" y="2342066"/>
          <a:ext cx="4461920" cy="3037840"/>
        </p:xfrm>
        <a:graphic>
          <a:graphicData uri="http://schemas.openxmlformats.org/drawingml/2006/table">
            <a:tbl>
              <a:tblPr firstRow="1" bandRow="1">
                <a:tableStyleId>{93296810-A885-4BE3-A3E7-6D5BEEA58F35}</a:tableStyleId>
              </a:tblPr>
              <a:tblGrid>
                <a:gridCol w="994767">
                  <a:extLst>
                    <a:ext uri="{9D8B030D-6E8A-4147-A177-3AD203B41FA5}">
                      <a16:colId xmlns:a16="http://schemas.microsoft.com/office/drawing/2014/main" val="3278805014"/>
                    </a:ext>
                  </a:extLst>
                </a:gridCol>
                <a:gridCol w="1302733">
                  <a:extLst>
                    <a:ext uri="{9D8B030D-6E8A-4147-A177-3AD203B41FA5}">
                      <a16:colId xmlns:a16="http://schemas.microsoft.com/office/drawing/2014/main" val="2974239003"/>
                    </a:ext>
                  </a:extLst>
                </a:gridCol>
                <a:gridCol w="2164420">
                  <a:extLst>
                    <a:ext uri="{9D8B030D-6E8A-4147-A177-3AD203B41FA5}">
                      <a16:colId xmlns:a16="http://schemas.microsoft.com/office/drawing/2014/main" val="943912024"/>
                    </a:ext>
                  </a:extLst>
                </a:gridCol>
              </a:tblGrid>
              <a:tr h="370840">
                <a:tc>
                  <a:txBody>
                    <a:bodyPr/>
                    <a:lstStyle/>
                    <a:p>
                      <a:pPr algn="ctr"/>
                      <a:r>
                        <a:rPr lang="en-US" sz="1600" b="0" dirty="0" err="1"/>
                        <a:t>X_bj</a:t>
                      </a:r>
                      <a:endParaRPr lang="en-US" sz="1600" b="0" dirty="0"/>
                    </a:p>
                  </a:txBody>
                  <a:tcPr/>
                </a:tc>
                <a:tc>
                  <a:txBody>
                    <a:bodyPr/>
                    <a:lstStyle/>
                    <a:p>
                      <a:pPr algn="ctr"/>
                      <a:r>
                        <a:rPr lang="en-US" sz="1600" b="0" dirty="0"/>
                        <a:t>Projected</a:t>
                      </a:r>
                    </a:p>
                    <a:p>
                      <a:pPr algn="ctr"/>
                      <a:r>
                        <a:rPr lang="en-US" sz="1600" b="0" dirty="0" err="1"/>
                        <a:t>dAzz_stat</a:t>
                      </a:r>
                      <a:endParaRPr lang="en-US" sz="1600" b="0" dirty="0"/>
                    </a:p>
                    <a:p>
                      <a:pPr algn="ctr"/>
                      <a:endParaRPr lang="en-US" sz="1600" b="0" dirty="0"/>
                    </a:p>
                    <a:p>
                      <a:pPr algn="ctr"/>
                      <a:r>
                        <a:rPr lang="en-US" sz="1600" b="0" dirty="0"/>
                        <a:t>(from</a:t>
                      </a:r>
                      <a:r>
                        <a:rPr lang="en-US" sz="1600" b="0" baseline="0" dirty="0"/>
                        <a:t> </a:t>
                      </a:r>
                      <a:r>
                        <a:rPr lang="en-US" sz="1600" b="0" dirty="0"/>
                        <a:t>Table 2 of the proposal)</a:t>
                      </a:r>
                    </a:p>
                  </a:txBody>
                  <a:tcPr/>
                </a:tc>
                <a:tc>
                  <a:txBody>
                    <a:bodyPr/>
                    <a:lstStyle/>
                    <a:p>
                      <a:pPr algn="ctr"/>
                      <a:r>
                        <a:rPr lang="en-US" sz="1600" b="0" dirty="0" err="1"/>
                        <a:t>dA_measured</a:t>
                      </a:r>
                      <a:endParaRPr lang="en-US" sz="1600" b="0" dirty="0"/>
                    </a:p>
                    <a:p>
                      <a:pPr algn="ctr"/>
                      <a:r>
                        <a:rPr lang="en-US" sz="1600" b="0" dirty="0"/>
                        <a:t>= f*</a:t>
                      </a:r>
                      <a:r>
                        <a:rPr lang="en-US" sz="1600" b="0" dirty="0" err="1"/>
                        <a:t>Ptgt</a:t>
                      </a:r>
                      <a:r>
                        <a:rPr lang="en-US" sz="1600" b="0" dirty="0"/>
                        <a:t>*</a:t>
                      </a:r>
                      <a:r>
                        <a:rPr lang="en-US" sz="1600" b="0" dirty="0" err="1"/>
                        <a:t>dAzz</a:t>
                      </a:r>
                      <a:r>
                        <a:rPr lang="en-US" sz="1600" b="0" baseline="0" dirty="0" err="1"/>
                        <a:t>_stat</a:t>
                      </a:r>
                      <a:endParaRPr lang="en-US" sz="1600" b="0" baseline="0" dirty="0"/>
                    </a:p>
                    <a:p>
                      <a:pPr algn="ctr"/>
                      <a:r>
                        <a:rPr lang="en-US" sz="1600" b="0" baseline="0" dirty="0"/>
                        <a:t>= 0.285*0.2*</a:t>
                      </a:r>
                      <a:r>
                        <a:rPr lang="en-US" sz="1600" b="0" baseline="0" dirty="0" err="1"/>
                        <a:t>dAzz_stat</a:t>
                      </a:r>
                      <a:endParaRPr lang="en-US" sz="1600" b="0" baseline="0" dirty="0"/>
                    </a:p>
                    <a:p>
                      <a:pPr algn="ctr"/>
                      <a:r>
                        <a:rPr lang="en-US" sz="1600" b="0" dirty="0"/>
                        <a:t> </a:t>
                      </a:r>
                    </a:p>
                  </a:txBody>
                  <a:tcPr/>
                </a:tc>
                <a:extLst>
                  <a:ext uri="{0D108BD9-81ED-4DB2-BD59-A6C34878D82A}">
                    <a16:rowId xmlns:a16="http://schemas.microsoft.com/office/drawing/2014/main" val="2937158413"/>
                  </a:ext>
                </a:extLst>
              </a:tr>
              <a:tr h="370840">
                <a:tc>
                  <a:txBody>
                    <a:bodyPr/>
                    <a:lstStyle/>
                    <a:p>
                      <a:pPr algn="ctr"/>
                      <a:r>
                        <a:rPr lang="en-US" sz="1600" dirty="0"/>
                        <a:t>0.16 </a:t>
                      </a:r>
                    </a:p>
                  </a:txBody>
                  <a:tcPr/>
                </a:tc>
                <a:tc>
                  <a:txBody>
                    <a:bodyPr/>
                    <a:lstStyle/>
                    <a:p>
                      <a:pPr algn="ctr"/>
                      <a:r>
                        <a:rPr lang="en-US" sz="1600" dirty="0"/>
                        <a:t>1.5e-3</a:t>
                      </a:r>
                    </a:p>
                  </a:txBody>
                  <a:tcPr/>
                </a:tc>
                <a:tc>
                  <a:txBody>
                    <a:bodyPr/>
                    <a:lstStyle/>
                    <a:p>
                      <a:pPr algn="ctr"/>
                      <a:r>
                        <a:rPr lang="en-US" sz="1600" dirty="0"/>
                        <a:t>8.6e-5 </a:t>
                      </a:r>
                    </a:p>
                  </a:txBody>
                  <a:tcPr/>
                </a:tc>
                <a:extLst>
                  <a:ext uri="{0D108BD9-81ED-4DB2-BD59-A6C34878D82A}">
                    <a16:rowId xmlns:a16="http://schemas.microsoft.com/office/drawing/2014/main" val="2225514722"/>
                  </a:ext>
                </a:extLst>
              </a:tr>
              <a:tr h="370840">
                <a:tc>
                  <a:txBody>
                    <a:bodyPr/>
                    <a:lstStyle/>
                    <a:p>
                      <a:pPr algn="ctr"/>
                      <a:r>
                        <a:rPr lang="en-US" sz="1600" dirty="0"/>
                        <a:t>0.28 </a:t>
                      </a:r>
                    </a:p>
                  </a:txBody>
                  <a:tcPr/>
                </a:tc>
                <a:tc>
                  <a:txBody>
                    <a:bodyPr/>
                    <a:lstStyle/>
                    <a:p>
                      <a:pPr algn="ctr"/>
                      <a:r>
                        <a:rPr lang="en-US" sz="1600" baseline="0" dirty="0"/>
                        <a:t> 3.9e-3</a:t>
                      </a:r>
                      <a:endParaRPr lang="en-US" sz="1600" dirty="0"/>
                    </a:p>
                  </a:txBody>
                  <a:tcPr/>
                </a:tc>
                <a:tc>
                  <a:txBody>
                    <a:bodyPr/>
                    <a:lstStyle/>
                    <a:p>
                      <a:pPr algn="ctr"/>
                      <a:r>
                        <a:rPr lang="en-US" sz="1600" dirty="0"/>
                        <a:t>2.2e-4 </a:t>
                      </a:r>
                    </a:p>
                  </a:txBody>
                  <a:tcPr/>
                </a:tc>
                <a:extLst>
                  <a:ext uri="{0D108BD9-81ED-4DB2-BD59-A6C34878D82A}">
                    <a16:rowId xmlns:a16="http://schemas.microsoft.com/office/drawing/2014/main" val="1194054037"/>
                  </a:ext>
                </a:extLst>
              </a:tr>
              <a:tr h="370840">
                <a:tc>
                  <a:txBody>
                    <a:bodyPr/>
                    <a:lstStyle/>
                    <a:p>
                      <a:pPr algn="ctr"/>
                      <a:r>
                        <a:rPr lang="en-US" sz="1600" dirty="0"/>
                        <a:t>0.36 </a:t>
                      </a:r>
                    </a:p>
                  </a:txBody>
                  <a:tcPr/>
                </a:tc>
                <a:tc>
                  <a:txBody>
                    <a:bodyPr/>
                    <a:lstStyle/>
                    <a:p>
                      <a:pPr algn="ctr"/>
                      <a:r>
                        <a:rPr lang="en-US" sz="1600" dirty="0"/>
                        <a:t> 5e-3</a:t>
                      </a:r>
                    </a:p>
                  </a:txBody>
                  <a:tcPr/>
                </a:tc>
                <a:tc>
                  <a:txBody>
                    <a:bodyPr/>
                    <a:lstStyle/>
                    <a:p>
                      <a:pPr algn="ctr"/>
                      <a:r>
                        <a:rPr lang="en-US" sz="1600" dirty="0"/>
                        <a:t>2.9e-4 </a:t>
                      </a:r>
                    </a:p>
                  </a:txBody>
                  <a:tcPr/>
                </a:tc>
                <a:extLst>
                  <a:ext uri="{0D108BD9-81ED-4DB2-BD59-A6C34878D82A}">
                    <a16:rowId xmlns:a16="http://schemas.microsoft.com/office/drawing/2014/main" val="3716491808"/>
                  </a:ext>
                </a:extLst>
              </a:tr>
              <a:tr h="370840">
                <a:tc>
                  <a:txBody>
                    <a:bodyPr/>
                    <a:lstStyle/>
                    <a:p>
                      <a:pPr algn="ctr"/>
                      <a:r>
                        <a:rPr lang="en-US" sz="1600" dirty="0"/>
                        <a:t>0.49 </a:t>
                      </a:r>
                    </a:p>
                  </a:txBody>
                  <a:tcPr/>
                </a:tc>
                <a:tc>
                  <a:txBody>
                    <a:bodyPr/>
                    <a:lstStyle/>
                    <a:p>
                      <a:pPr algn="ctr"/>
                      <a:r>
                        <a:rPr lang="en-US" sz="1600" baseline="0" dirty="0"/>
                        <a:t>3.7e-3</a:t>
                      </a:r>
                      <a:endParaRPr lang="en-US" sz="1600" dirty="0"/>
                    </a:p>
                  </a:txBody>
                  <a:tcPr/>
                </a:tc>
                <a:tc>
                  <a:txBody>
                    <a:bodyPr/>
                    <a:lstStyle/>
                    <a:p>
                      <a:pPr algn="ctr"/>
                      <a:r>
                        <a:rPr lang="en-US" sz="1600" dirty="0"/>
                        <a:t>2.1e-4 </a:t>
                      </a:r>
                    </a:p>
                  </a:txBody>
                  <a:tcPr/>
                </a:tc>
                <a:extLst>
                  <a:ext uri="{0D108BD9-81ED-4DB2-BD59-A6C34878D82A}">
                    <a16:rowId xmlns:a16="http://schemas.microsoft.com/office/drawing/2014/main" val="2736542308"/>
                  </a:ext>
                </a:extLst>
              </a:tr>
            </a:tbl>
          </a:graphicData>
        </a:graphic>
      </p:graphicFrame>
      <p:sp>
        <p:nvSpPr>
          <p:cNvPr id="13" name="Oval 12"/>
          <p:cNvSpPr/>
          <p:nvPr/>
        </p:nvSpPr>
        <p:spPr>
          <a:xfrm>
            <a:off x="7550929" y="3777287"/>
            <a:ext cx="1176580" cy="1897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32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06" y="117153"/>
            <a:ext cx="10515600" cy="900690"/>
          </a:xfrm>
        </p:spPr>
        <p:txBody>
          <a:bodyPr>
            <a:normAutofit/>
          </a:bodyPr>
          <a:lstStyle/>
          <a:p>
            <a:pPr algn="ctr"/>
            <a:r>
              <a:rPr lang="en-US" sz="3600" dirty="0">
                <a:solidFill>
                  <a:srgbClr val="FF0000"/>
                </a:solidFill>
              </a:rPr>
              <a:t>Expected Size of the Error on the Measured Asymmetry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07" y="973042"/>
            <a:ext cx="4395448" cy="5344271"/>
          </a:xfrm>
          <a:prstGeom prst="rect">
            <a:avLst/>
          </a:prstGeom>
        </p:spPr>
      </p:pic>
      <p:sp>
        <p:nvSpPr>
          <p:cNvPr id="7" name="TextBox 6"/>
          <p:cNvSpPr txBox="1"/>
          <p:nvPr/>
        </p:nvSpPr>
        <p:spPr>
          <a:xfrm>
            <a:off x="10058400" y="3300158"/>
            <a:ext cx="2070107" cy="2308324"/>
          </a:xfrm>
          <a:prstGeom prst="rect">
            <a:avLst/>
          </a:prstGeom>
          <a:solidFill>
            <a:srgbClr val="FFFF00"/>
          </a:solidFill>
        </p:spPr>
        <p:txBody>
          <a:bodyPr wrap="square" rtlCol="0">
            <a:spAutoFit/>
          </a:bodyPr>
          <a:lstStyle/>
          <a:p>
            <a:pPr algn="ctr"/>
            <a:r>
              <a:rPr lang="en-US" sz="1600" dirty="0">
                <a:solidFill>
                  <a:srgbClr val="FF0000"/>
                </a:solidFill>
              </a:rPr>
              <a:t>The lowest </a:t>
            </a:r>
            <a:r>
              <a:rPr lang="en-US" sz="1600" dirty="0" err="1">
                <a:solidFill>
                  <a:srgbClr val="FF0000"/>
                </a:solidFill>
              </a:rPr>
              <a:t>x_b</a:t>
            </a:r>
            <a:r>
              <a:rPr lang="en-US" sz="1600" dirty="0">
                <a:solidFill>
                  <a:srgbClr val="FF0000"/>
                </a:solidFill>
              </a:rPr>
              <a:t> point is most challenging:</a:t>
            </a:r>
          </a:p>
          <a:p>
            <a:pPr algn="ctr"/>
            <a:endParaRPr lang="en-US" sz="1600" dirty="0">
              <a:solidFill>
                <a:srgbClr val="FF0000"/>
              </a:solidFill>
            </a:endParaRPr>
          </a:p>
          <a:p>
            <a:pPr algn="ctr"/>
            <a:r>
              <a:rPr lang="en-US" sz="1600" dirty="0">
                <a:solidFill>
                  <a:srgbClr val="FF0000"/>
                </a:solidFill>
              </a:rPr>
              <a:t>In only ~12 calendar days, all other random errors arguably need to average down to no larger than 2/3 of this, or ~5.7e-5.</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6949"/>
            <a:ext cx="5249008" cy="4267783"/>
          </a:xfrm>
          <a:prstGeom prst="rect">
            <a:avLst/>
          </a:prstGeom>
        </p:spPr>
      </p:pic>
      <p:sp>
        <p:nvSpPr>
          <p:cNvPr id="11" name="Slide Number Placeholder 10"/>
          <p:cNvSpPr>
            <a:spLocks noGrp="1"/>
          </p:cNvSpPr>
          <p:nvPr>
            <p:ph type="sldNum" sz="quarter" idx="12"/>
          </p:nvPr>
        </p:nvSpPr>
        <p:spPr/>
        <p:txBody>
          <a:bodyPr/>
          <a:lstStyle/>
          <a:p>
            <a:fld id="{D24548EC-C9A7-4957-9382-251E15107B07}" type="slidenum">
              <a:rPr lang="en-US" smtClean="0"/>
              <a:t>6</a:t>
            </a:fld>
            <a:endParaRPr lang="en-US"/>
          </a:p>
        </p:txBody>
      </p:sp>
      <p:sp>
        <p:nvSpPr>
          <p:cNvPr id="5" name="TextBox 4"/>
          <p:cNvSpPr txBox="1"/>
          <p:nvPr/>
        </p:nvSpPr>
        <p:spPr>
          <a:xfrm>
            <a:off x="5030088" y="1075443"/>
            <a:ext cx="6818366" cy="830997"/>
          </a:xfrm>
          <a:prstGeom prst="rect">
            <a:avLst/>
          </a:prstGeom>
          <a:noFill/>
        </p:spPr>
        <p:txBody>
          <a:bodyPr wrap="square" rtlCol="0">
            <a:spAutoFit/>
          </a:bodyPr>
          <a:lstStyle/>
          <a:p>
            <a:r>
              <a:rPr lang="en-US" sz="1600" dirty="0"/>
              <a:t>I converted the projected </a:t>
            </a:r>
            <a:r>
              <a:rPr lang="en-US" sz="1600" dirty="0" err="1"/>
              <a:t>dAzz_stat</a:t>
            </a:r>
            <a:r>
              <a:rPr lang="en-US" sz="1600" dirty="0"/>
              <a:t> to </a:t>
            </a:r>
            <a:r>
              <a:rPr lang="en-US" sz="1600" dirty="0" err="1"/>
              <a:t>dA_measured</a:t>
            </a:r>
            <a:r>
              <a:rPr lang="en-US" sz="1600" dirty="0"/>
              <a:t> to see how large these statistical errors are before inflation by the corrections for target polarization and dilution.  </a:t>
            </a:r>
          </a:p>
        </p:txBody>
      </p:sp>
      <p:cxnSp>
        <p:nvCxnSpPr>
          <p:cNvPr id="15" name="Straight Arrow Connector 14"/>
          <p:cNvCxnSpPr>
            <a:stCxn id="7" idx="1"/>
          </p:cNvCxnSpPr>
          <p:nvPr/>
        </p:nvCxnSpPr>
        <p:spPr>
          <a:xfrm flipH="1" flipV="1">
            <a:off x="9043262" y="4742482"/>
            <a:ext cx="762153" cy="379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3240257530"/>
              </p:ext>
            </p:extLst>
          </p:nvPr>
        </p:nvGraphicFramePr>
        <p:xfrm>
          <a:off x="4818744" y="2342066"/>
          <a:ext cx="5175152" cy="3037840"/>
        </p:xfrm>
        <a:graphic>
          <a:graphicData uri="http://schemas.openxmlformats.org/drawingml/2006/table">
            <a:tbl>
              <a:tblPr firstRow="1" bandRow="1">
                <a:tableStyleId>{93296810-A885-4BE3-A3E7-6D5BEEA58F35}</a:tableStyleId>
              </a:tblPr>
              <a:tblGrid>
                <a:gridCol w="994767">
                  <a:extLst>
                    <a:ext uri="{9D8B030D-6E8A-4147-A177-3AD203B41FA5}">
                      <a16:colId xmlns:a16="http://schemas.microsoft.com/office/drawing/2014/main" val="3278805014"/>
                    </a:ext>
                  </a:extLst>
                </a:gridCol>
                <a:gridCol w="1302733">
                  <a:extLst>
                    <a:ext uri="{9D8B030D-6E8A-4147-A177-3AD203B41FA5}">
                      <a16:colId xmlns:a16="http://schemas.microsoft.com/office/drawing/2014/main" val="2974239003"/>
                    </a:ext>
                  </a:extLst>
                </a:gridCol>
                <a:gridCol w="2164420">
                  <a:extLst>
                    <a:ext uri="{9D8B030D-6E8A-4147-A177-3AD203B41FA5}">
                      <a16:colId xmlns:a16="http://schemas.microsoft.com/office/drawing/2014/main" val="943912024"/>
                    </a:ext>
                  </a:extLst>
                </a:gridCol>
                <a:gridCol w="713232">
                  <a:extLst>
                    <a:ext uri="{9D8B030D-6E8A-4147-A177-3AD203B41FA5}">
                      <a16:colId xmlns:a16="http://schemas.microsoft.com/office/drawing/2014/main" val="2895794545"/>
                    </a:ext>
                  </a:extLst>
                </a:gridCol>
              </a:tblGrid>
              <a:tr h="370840">
                <a:tc>
                  <a:txBody>
                    <a:bodyPr/>
                    <a:lstStyle/>
                    <a:p>
                      <a:pPr algn="ctr"/>
                      <a:r>
                        <a:rPr lang="en-US" sz="1600" b="0" dirty="0" err="1"/>
                        <a:t>X_bj</a:t>
                      </a:r>
                      <a:endParaRPr lang="en-US" sz="1600" b="0" dirty="0"/>
                    </a:p>
                  </a:txBody>
                  <a:tcPr/>
                </a:tc>
                <a:tc>
                  <a:txBody>
                    <a:bodyPr/>
                    <a:lstStyle/>
                    <a:p>
                      <a:pPr algn="ctr"/>
                      <a:r>
                        <a:rPr lang="en-US" sz="1600" b="0" dirty="0"/>
                        <a:t>Projected</a:t>
                      </a:r>
                    </a:p>
                    <a:p>
                      <a:pPr algn="ctr"/>
                      <a:r>
                        <a:rPr lang="en-US" sz="1600" b="0" dirty="0" err="1"/>
                        <a:t>dAzz_stat</a:t>
                      </a:r>
                      <a:endParaRPr lang="en-US" sz="1600" b="0" dirty="0"/>
                    </a:p>
                    <a:p>
                      <a:pPr algn="ctr"/>
                      <a:endParaRPr lang="en-US" sz="1600" b="0" dirty="0"/>
                    </a:p>
                    <a:p>
                      <a:pPr algn="ctr"/>
                      <a:r>
                        <a:rPr lang="en-US" sz="1600" b="0" dirty="0"/>
                        <a:t>(from</a:t>
                      </a:r>
                      <a:r>
                        <a:rPr lang="en-US" sz="1600" b="0" baseline="0" dirty="0"/>
                        <a:t> </a:t>
                      </a:r>
                      <a:r>
                        <a:rPr lang="en-US" sz="1600" b="0" dirty="0"/>
                        <a:t>Table 2 of the proposal)</a:t>
                      </a:r>
                    </a:p>
                  </a:txBody>
                  <a:tcPr/>
                </a:tc>
                <a:tc>
                  <a:txBody>
                    <a:bodyPr/>
                    <a:lstStyle/>
                    <a:p>
                      <a:pPr algn="ctr"/>
                      <a:r>
                        <a:rPr lang="en-US" sz="1600" b="0" dirty="0" err="1"/>
                        <a:t>dA_measured</a:t>
                      </a:r>
                      <a:endParaRPr lang="en-US" sz="1600" b="0" dirty="0"/>
                    </a:p>
                    <a:p>
                      <a:pPr algn="ctr"/>
                      <a:r>
                        <a:rPr lang="en-US" sz="1600" b="0" dirty="0"/>
                        <a:t>= f*</a:t>
                      </a:r>
                      <a:r>
                        <a:rPr lang="en-US" sz="1600" b="0" dirty="0" err="1"/>
                        <a:t>Ptgt</a:t>
                      </a:r>
                      <a:r>
                        <a:rPr lang="en-US" sz="1600" b="0" dirty="0"/>
                        <a:t>*</a:t>
                      </a:r>
                      <a:r>
                        <a:rPr lang="en-US" sz="1600" b="0" dirty="0" err="1"/>
                        <a:t>dAzz</a:t>
                      </a:r>
                      <a:r>
                        <a:rPr lang="en-US" sz="1600" b="0" baseline="0" dirty="0" err="1"/>
                        <a:t>_stat</a:t>
                      </a:r>
                      <a:endParaRPr lang="en-US" sz="1600" b="0" baseline="0" dirty="0"/>
                    </a:p>
                    <a:p>
                      <a:pPr algn="ctr"/>
                      <a:r>
                        <a:rPr lang="en-US" sz="1600" b="0" baseline="0" dirty="0"/>
                        <a:t>= 0.285*0.2*</a:t>
                      </a:r>
                      <a:r>
                        <a:rPr lang="en-US" sz="1600" b="0" baseline="0" dirty="0" err="1"/>
                        <a:t>dAzz_stat</a:t>
                      </a:r>
                      <a:endParaRPr lang="en-US" sz="1600" b="0" baseline="0" dirty="0"/>
                    </a:p>
                    <a:p>
                      <a:pPr algn="ctr"/>
                      <a:r>
                        <a:rPr lang="en-US" sz="1600" b="0" dirty="0"/>
                        <a:t> </a:t>
                      </a:r>
                    </a:p>
                  </a:txBody>
                  <a:tcPr/>
                </a:tc>
                <a:tc>
                  <a:txBody>
                    <a:bodyPr/>
                    <a:lstStyle/>
                    <a:p>
                      <a:pPr algn="ctr"/>
                      <a:r>
                        <a:rPr lang="en-US" sz="1600" b="0" dirty="0" err="1"/>
                        <a:t>BeamDays</a:t>
                      </a:r>
                      <a:endParaRPr lang="en-US" sz="1600" b="0" dirty="0"/>
                    </a:p>
                  </a:txBody>
                  <a:tcPr/>
                </a:tc>
                <a:extLst>
                  <a:ext uri="{0D108BD9-81ED-4DB2-BD59-A6C34878D82A}">
                    <a16:rowId xmlns:a16="http://schemas.microsoft.com/office/drawing/2014/main" val="2937158413"/>
                  </a:ext>
                </a:extLst>
              </a:tr>
              <a:tr h="370840">
                <a:tc>
                  <a:txBody>
                    <a:bodyPr/>
                    <a:lstStyle/>
                    <a:p>
                      <a:pPr algn="ctr"/>
                      <a:r>
                        <a:rPr lang="en-US" sz="1600" dirty="0"/>
                        <a:t>0.16 </a:t>
                      </a:r>
                    </a:p>
                  </a:txBody>
                  <a:tcPr/>
                </a:tc>
                <a:tc>
                  <a:txBody>
                    <a:bodyPr/>
                    <a:lstStyle/>
                    <a:p>
                      <a:pPr algn="ctr"/>
                      <a:r>
                        <a:rPr lang="en-US" sz="1600" dirty="0"/>
                        <a:t>1.5e-3</a:t>
                      </a:r>
                    </a:p>
                  </a:txBody>
                  <a:tcPr/>
                </a:tc>
                <a:tc>
                  <a:txBody>
                    <a:bodyPr/>
                    <a:lstStyle/>
                    <a:p>
                      <a:pPr algn="ctr"/>
                      <a:r>
                        <a:rPr lang="en-US" sz="1600" dirty="0"/>
                        <a:t>8.6e-5 </a:t>
                      </a:r>
                    </a:p>
                  </a:txBody>
                  <a:tcPr/>
                </a:tc>
                <a:tc>
                  <a:txBody>
                    <a:bodyPr/>
                    <a:lstStyle/>
                    <a:p>
                      <a:pPr algn="ctr"/>
                      <a:r>
                        <a:rPr lang="en-US" sz="1600" dirty="0"/>
                        <a:t>6</a:t>
                      </a:r>
                    </a:p>
                  </a:txBody>
                  <a:tcPr/>
                </a:tc>
                <a:extLst>
                  <a:ext uri="{0D108BD9-81ED-4DB2-BD59-A6C34878D82A}">
                    <a16:rowId xmlns:a16="http://schemas.microsoft.com/office/drawing/2014/main" val="2225514722"/>
                  </a:ext>
                </a:extLst>
              </a:tr>
              <a:tr h="370840">
                <a:tc>
                  <a:txBody>
                    <a:bodyPr/>
                    <a:lstStyle/>
                    <a:p>
                      <a:pPr algn="ctr"/>
                      <a:r>
                        <a:rPr lang="en-US" sz="1600" dirty="0"/>
                        <a:t>0.28 </a:t>
                      </a:r>
                    </a:p>
                  </a:txBody>
                  <a:tcPr/>
                </a:tc>
                <a:tc>
                  <a:txBody>
                    <a:bodyPr/>
                    <a:lstStyle/>
                    <a:p>
                      <a:pPr algn="ctr"/>
                      <a:r>
                        <a:rPr lang="en-US" sz="1600" baseline="0" dirty="0"/>
                        <a:t> 3.9e-3</a:t>
                      </a:r>
                      <a:endParaRPr lang="en-US" sz="1600" dirty="0"/>
                    </a:p>
                  </a:txBody>
                  <a:tcPr/>
                </a:tc>
                <a:tc>
                  <a:txBody>
                    <a:bodyPr/>
                    <a:lstStyle/>
                    <a:p>
                      <a:pPr algn="ctr"/>
                      <a:r>
                        <a:rPr lang="en-US" sz="1600" dirty="0"/>
                        <a:t>2.2e-4 </a:t>
                      </a:r>
                    </a:p>
                  </a:txBody>
                  <a:tcPr/>
                </a:tc>
                <a:tc>
                  <a:txBody>
                    <a:bodyPr/>
                    <a:lstStyle/>
                    <a:p>
                      <a:pPr algn="ctr"/>
                      <a:r>
                        <a:rPr lang="en-US" sz="1600" dirty="0"/>
                        <a:t>9</a:t>
                      </a:r>
                    </a:p>
                  </a:txBody>
                  <a:tcPr/>
                </a:tc>
                <a:extLst>
                  <a:ext uri="{0D108BD9-81ED-4DB2-BD59-A6C34878D82A}">
                    <a16:rowId xmlns:a16="http://schemas.microsoft.com/office/drawing/2014/main" val="1194054037"/>
                  </a:ext>
                </a:extLst>
              </a:tr>
              <a:tr h="370840">
                <a:tc>
                  <a:txBody>
                    <a:bodyPr/>
                    <a:lstStyle/>
                    <a:p>
                      <a:pPr algn="ctr"/>
                      <a:r>
                        <a:rPr lang="en-US" sz="1600" dirty="0"/>
                        <a:t>0.36 </a:t>
                      </a:r>
                    </a:p>
                  </a:txBody>
                  <a:tcPr/>
                </a:tc>
                <a:tc>
                  <a:txBody>
                    <a:bodyPr/>
                    <a:lstStyle/>
                    <a:p>
                      <a:pPr algn="ctr"/>
                      <a:r>
                        <a:rPr lang="en-US" sz="1600" dirty="0"/>
                        <a:t> 5e-3</a:t>
                      </a:r>
                    </a:p>
                  </a:txBody>
                  <a:tcPr/>
                </a:tc>
                <a:tc>
                  <a:txBody>
                    <a:bodyPr/>
                    <a:lstStyle/>
                    <a:p>
                      <a:pPr algn="ctr"/>
                      <a:r>
                        <a:rPr lang="en-US" sz="1600" dirty="0"/>
                        <a:t>2.9e-4 </a:t>
                      </a:r>
                    </a:p>
                  </a:txBody>
                  <a:tcPr/>
                </a:tc>
                <a:tc>
                  <a:txBody>
                    <a:bodyPr/>
                    <a:lstStyle/>
                    <a:p>
                      <a:pPr algn="ctr"/>
                      <a:r>
                        <a:rPr lang="en-US" sz="1600" dirty="0"/>
                        <a:t>15</a:t>
                      </a:r>
                    </a:p>
                  </a:txBody>
                  <a:tcPr/>
                </a:tc>
                <a:extLst>
                  <a:ext uri="{0D108BD9-81ED-4DB2-BD59-A6C34878D82A}">
                    <a16:rowId xmlns:a16="http://schemas.microsoft.com/office/drawing/2014/main" val="3716491808"/>
                  </a:ext>
                </a:extLst>
              </a:tr>
              <a:tr h="370840">
                <a:tc>
                  <a:txBody>
                    <a:bodyPr/>
                    <a:lstStyle/>
                    <a:p>
                      <a:pPr algn="ctr"/>
                      <a:r>
                        <a:rPr lang="en-US" sz="1600" dirty="0"/>
                        <a:t>0.49 </a:t>
                      </a:r>
                    </a:p>
                  </a:txBody>
                  <a:tcPr/>
                </a:tc>
                <a:tc>
                  <a:txBody>
                    <a:bodyPr/>
                    <a:lstStyle/>
                    <a:p>
                      <a:pPr algn="ctr"/>
                      <a:r>
                        <a:rPr lang="en-US" sz="1600" baseline="0" dirty="0"/>
                        <a:t>3.7e-3</a:t>
                      </a:r>
                      <a:endParaRPr lang="en-US" sz="1600" dirty="0"/>
                    </a:p>
                  </a:txBody>
                  <a:tcPr/>
                </a:tc>
                <a:tc>
                  <a:txBody>
                    <a:bodyPr/>
                    <a:lstStyle/>
                    <a:p>
                      <a:pPr algn="ctr"/>
                      <a:r>
                        <a:rPr lang="en-US" sz="1600" dirty="0"/>
                        <a:t>2.1e-4 </a:t>
                      </a:r>
                    </a:p>
                  </a:txBody>
                  <a:tcPr/>
                </a:tc>
                <a:tc>
                  <a:txBody>
                    <a:bodyPr/>
                    <a:lstStyle/>
                    <a:p>
                      <a:pPr algn="ctr"/>
                      <a:r>
                        <a:rPr lang="en-US" sz="1600" dirty="0"/>
                        <a:t>30</a:t>
                      </a:r>
                    </a:p>
                  </a:txBody>
                  <a:tcPr/>
                </a:tc>
                <a:extLst>
                  <a:ext uri="{0D108BD9-81ED-4DB2-BD59-A6C34878D82A}">
                    <a16:rowId xmlns:a16="http://schemas.microsoft.com/office/drawing/2014/main" val="2736542308"/>
                  </a:ext>
                </a:extLst>
              </a:tr>
            </a:tbl>
          </a:graphicData>
        </a:graphic>
      </p:graphicFrame>
      <p:sp>
        <p:nvSpPr>
          <p:cNvPr id="13" name="Oval 12"/>
          <p:cNvSpPr/>
          <p:nvPr/>
        </p:nvSpPr>
        <p:spPr>
          <a:xfrm>
            <a:off x="7550929" y="3777287"/>
            <a:ext cx="1176580" cy="1897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54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712" y="287633"/>
            <a:ext cx="10515600" cy="681011"/>
          </a:xfrm>
        </p:spPr>
        <p:txBody>
          <a:bodyPr>
            <a:normAutofit/>
          </a:bodyPr>
          <a:lstStyle/>
          <a:p>
            <a:pPr algn="ctr"/>
            <a:r>
              <a:rPr lang="en-US" sz="3600" dirty="0">
                <a:solidFill>
                  <a:srgbClr val="FF0000"/>
                </a:solidFill>
              </a:rPr>
              <a:t>Slow Cycles (Once per Beam Day)</a:t>
            </a:r>
          </a:p>
        </p:txBody>
      </p:sp>
      <p:sp>
        <p:nvSpPr>
          <p:cNvPr id="3" name="Slide Number Placeholder 2"/>
          <p:cNvSpPr>
            <a:spLocks noGrp="1"/>
          </p:cNvSpPr>
          <p:nvPr>
            <p:ph type="sldNum" sz="quarter" idx="12"/>
          </p:nvPr>
        </p:nvSpPr>
        <p:spPr/>
        <p:txBody>
          <a:bodyPr/>
          <a:lstStyle/>
          <a:p>
            <a:fld id="{D24548EC-C9A7-4957-9382-251E15107B07}" type="slidenum">
              <a:rPr lang="en-US" smtClean="0"/>
              <a:t>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789865357"/>
              </p:ext>
            </p:extLst>
          </p:nvPr>
        </p:nvGraphicFramePr>
        <p:xfrm>
          <a:off x="2181279" y="2202597"/>
          <a:ext cx="7612466" cy="3281680"/>
        </p:xfrm>
        <a:graphic>
          <a:graphicData uri="http://schemas.openxmlformats.org/drawingml/2006/table">
            <a:tbl>
              <a:tblPr firstRow="1" bandRow="1">
                <a:tableStyleId>{93296810-A885-4BE3-A3E7-6D5BEEA58F35}</a:tableStyleId>
              </a:tblPr>
              <a:tblGrid>
                <a:gridCol w="1463268">
                  <a:extLst>
                    <a:ext uri="{9D8B030D-6E8A-4147-A177-3AD203B41FA5}">
                      <a16:colId xmlns:a16="http://schemas.microsoft.com/office/drawing/2014/main" val="3278805014"/>
                    </a:ext>
                  </a:extLst>
                </a:gridCol>
                <a:gridCol w="1412308">
                  <a:extLst>
                    <a:ext uri="{9D8B030D-6E8A-4147-A177-3AD203B41FA5}">
                      <a16:colId xmlns:a16="http://schemas.microsoft.com/office/drawing/2014/main" val="2974239003"/>
                    </a:ext>
                  </a:extLst>
                </a:gridCol>
                <a:gridCol w="2368445">
                  <a:extLst>
                    <a:ext uri="{9D8B030D-6E8A-4147-A177-3AD203B41FA5}">
                      <a16:colId xmlns:a16="http://schemas.microsoft.com/office/drawing/2014/main" val="943912024"/>
                    </a:ext>
                  </a:extLst>
                </a:gridCol>
                <a:gridCol w="2368445">
                  <a:extLst>
                    <a:ext uri="{9D8B030D-6E8A-4147-A177-3AD203B41FA5}">
                      <a16:colId xmlns:a16="http://schemas.microsoft.com/office/drawing/2014/main" val="3490386832"/>
                    </a:ext>
                  </a:extLst>
                </a:gridCol>
              </a:tblGrid>
              <a:tr h="370840">
                <a:tc>
                  <a:txBody>
                    <a:bodyPr/>
                    <a:lstStyle/>
                    <a:p>
                      <a:pPr algn="ctr"/>
                      <a:r>
                        <a:rPr lang="en-US" sz="1600" b="0" dirty="0" err="1"/>
                        <a:t>X_bj</a:t>
                      </a:r>
                      <a:endParaRPr lang="en-US" sz="1600" b="0" dirty="0"/>
                    </a:p>
                  </a:txBody>
                  <a:tcPr/>
                </a:tc>
                <a:tc>
                  <a:txBody>
                    <a:bodyPr/>
                    <a:lstStyle/>
                    <a:p>
                      <a:pPr algn="ctr"/>
                      <a:r>
                        <a:rPr lang="en-US" sz="1600" b="0" dirty="0"/>
                        <a:t>Projected</a:t>
                      </a:r>
                    </a:p>
                    <a:p>
                      <a:pPr algn="ctr"/>
                      <a:r>
                        <a:rPr lang="en-US" sz="1600" b="0" dirty="0" err="1"/>
                        <a:t>dAzz_stat</a:t>
                      </a:r>
                      <a:endParaRPr lang="en-US" sz="1600" b="0" dirty="0"/>
                    </a:p>
                    <a:p>
                      <a:pPr algn="ctr"/>
                      <a:endParaRPr lang="en-US" sz="1600" b="0" dirty="0"/>
                    </a:p>
                    <a:p>
                      <a:pPr algn="ctr"/>
                      <a:r>
                        <a:rPr lang="en-US" sz="1600" b="0" dirty="0"/>
                        <a:t>(from</a:t>
                      </a:r>
                      <a:r>
                        <a:rPr lang="en-US" sz="1600" b="0" baseline="0" dirty="0"/>
                        <a:t> </a:t>
                      </a:r>
                      <a:r>
                        <a:rPr lang="en-US" sz="1600" b="0" dirty="0"/>
                        <a:t>Table 2 of the proposal*)</a:t>
                      </a:r>
                    </a:p>
                  </a:txBody>
                  <a:tcPr/>
                </a:tc>
                <a:tc>
                  <a:txBody>
                    <a:bodyPr/>
                    <a:lstStyle/>
                    <a:p>
                      <a:pPr algn="ctr"/>
                      <a:r>
                        <a:rPr lang="en-US" sz="1600" b="0" dirty="0"/>
                        <a:t>Projected</a:t>
                      </a:r>
                    </a:p>
                    <a:p>
                      <a:pPr algn="ctr"/>
                      <a:r>
                        <a:rPr lang="en-US" sz="1600" b="0" dirty="0" err="1"/>
                        <a:t>dA_measured</a:t>
                      </a:r>
                      <a:endParaRPr lang="en-US" sz="1600" b="0" dirty="0"/>
                    </a:p>
                    <a:p>
                      <a:pPr algn="ctr"/>
                      <a:endParaRPr lang="en-US" sz="1600" b="0" dirty="0"/>
                    </a:p>
                    <a:p>
                      <a:pPr algn="ctr"/>
                      <a:r>
                        <a:rPr lang="en-US" sz="1600" b="0" dirty="0"/>
                        <a:t>= f*</a:t>
                      </a:r>
                      <a:r>
                        <a:rPr lang="en-US" sz="1600" b="0" dirty="0" err="1"/>
                        <a:t>Ptgt</a:t>
                      </a:r>
                      <a:r>
                        <a:rPr lang="en-US" sz="1600" b="0" dirty="0"/>
                        <a:t>*</a:t>
                      </a:r>
                      <a:r>
                        <a:rPr lang="en-US" sz="1600" b="0" dirty="0" err="1"/>
                        <a:t>dAzz</a:t>
                      </a:r>
                      <a:r>
                        <a:rPr lang="en-US" sz="1600" b="0" baseline="0" dirty="0" err="1"/>
                        <a:t>_stat</a:t>
                      </a:r>
                      <a:endParaRPr lang="en-US" sz="1600" b="0" baseline="0" dirty="0"/>
                    </a:p>
                    <a:p>
                      <a:pPr algn="ctr"/>
                      <a:endParaRPr lang="en-US" sz="1600" b="0" baseline="0" dirty="0"/>
                    </a:p>
                    <a:p>
                      <a:pPr algn="ctr"/>
                      <a:r>
                        <a:rPr lang="en-US" sz="1600" b="0" baseline="0" dirty="0"/>
                        <a:t>= 0.285*0.2*</a:t>
                      </a:r>
                      <a:r>
                        <a:rPr lang="en-US" sz="1600" b="0" baseline="0" dirty="0" err="1"/>
                        <a:t>dAzz_stat</a:t>
                      </a:r>
                      <a:endParaRPr lang="en-US" sz="1600" b="0" baseline="0" dirty="0"/>
                    </a:p>
                    <a:p>
                      <a:pPr algn="ctr"/>
                      <a:r>
                        <a:rPr lang="en-US" sz="1600" b="0" dirty="0"/>
                        <a:t> </a:t>
                      </a:r>
                    </a:p>
                  </a:txBody>
                  <a:tcPr/>
                </a:tc>
                <a:tc>
                  <a:txBody>
                    <a:bodyPr/>
                    <a:lstStyle/>
                    <a:p>
                      <a:pPr algn="ctr"/>
                      <a:r>
                        <a:rPr lang="en-US" sz="1600" b="0" dirty="0" err="1"/>
                        <a:t>dA_measured</a:t>
                      </a:r>
                      <a:endParaRPr lang="en-US" sz="1600" b="0" dirty="0"/>
                    </a:p>
                    <a:p>
                      <a:pPr algn="ctr"/>
                      <a:r>
                        <a:rPr lang="en-US" sz="1600" b="0" dirty="0"/>
                        <a:t>Per</a:t>
                      </a:r>
                      <a:r>
                        <a:rPr lang="en-US" sz="1600" b="0" baseline="0" dirty="0"/>
                        <a:t> Beam Day</a:t>
                      </a:r>
                    </a:p>
                    <a:p>
                      <a:pPr algn="ctr"/>
                      <a:r>
                        <a:rPr lang="en-US" sz="1600" b="0" baseline="0" dirty="0"/>
                        <a:t>=column 3 x </a:t>
                      </a:r>
                    </a:p>
                    <a:p>
                      <a:pPr algn="ctr"/>
                      <a:r>
                        <a:rPr lang="en-US" sz="1600" b="0" baseline="0" dirty="0" err="1"/>
                        <a:t>sqrt</a:t>
                      </a:r>
                      <a:r>
                        <a:rPr lang="en-US" sz="1600" b="0" baseline="0" dirty="0"/>
                        <a:t>(Beam Days)</a:t>
                      </a:r>
                    </a:p>
                    <a:p>
                      <a:pPr algn="ctr"/>
                      <a:r>
                        <a:rPr lang="en-US" sz="1600" b="0" baseline="0" dirty="0"/>
                        <a:t> </a:t>
                      </a:r>
                      <a:endParaRPr lang="en-US" sz="1600" b="0" dirty="0"/>
                    </a:p>
                    <a:p>
                      <a:pPr algn="ctr"/>
                      <a:r>
                        <a:rPr lang="en-US" sz="1600" b="0" dirty="0"/>
                        <a:t> </a:t>
                      </a:r>
                    </a:p>
                  </a:txBody>
                  <a:tcPr/>
                </a:tc>
                <a:extLst>
                  <a:ext uri="{0D108BD9-81ED-4DB2-BD59-A6C34878D82A}">
                    <a16:rowId xmlns:a16="http://schemas.microsoft.com/office/drawing/2014/main" val="2937158413"/>
                  </a:ext>
                </a:extLst>
              </a:tr>
              <a:tr h="370840">
                <a:tc>
                  <a:txBody>
                    <a:bodyPr/>
                    <a:lstStyle/>
                    <a:p>
                      <a:pPr algn="ctr"/>
                      <a:r>
                        <a:rPr lang="en-US" sz="1600" dirty="0"/>
                        <a:t>0.16 </a:t>
                      </a:r>
                    </a:p>
                  </a:txBody>
                  <a:tcPr/>
                </a:tc>
                <a:tc>
                  <a:txBody>
                    <a:bodyPr/>
                    <a:lstStyle/>
                    <a:p>
                      <a:pPr algn="ctr"/>
                      <a:r>
                        <a:rPr lang="en-US" sz="1600" dirty="0"/>
                        <a:t>1.5e-3</a:t>
                      </a:r>
                    </a:p>
                  </a:txBody>
                  <a:tcPr/>
                </a:tc>
                <a:tc>
                  <a:txBody>
                    <a:bodyPr/>
                    <a:lstStyle/>
                    <a:p>
                      <a:pPr algn="ctr"/>
                      <a:r>
                        <a:rPr lang="en-US" sz="1600" dirty="0"/>
                        <a:t>8.6e-5 </a:t>
                      </a:r>
                    </a:p>
                  </a:txBody>
                  <a:tcPr/>
                </a:tc>
                <a:tc>
                  <a:txBody>
                    <a:bodyPr/>
                    <a:lstStyle/>
                    <a:p>
                      <a:pPr algn="ctr"/>
                      <a:r>
                        <a:rPr lang="en-US" sz="1600" dirty="0"/>
                        <a:t>2.1e-4</a:t>
                      </a:r>
                    </a:p>
                  </a:txBody>
                  <a:tcPr/>
                </a:tc>
                <a:extLst>
                  <a:ext uri="{0D108BD9-81ED-4DB2-BD59-A6C34878D82A}">
                    <a16:rowId xmlns:a16="http://schemas.microsoft.com/office/drawing/2014/main" val="2225514722"/>
                  </a:ext>
                </a:extLst>
              </a:tr>
              <a:tr h="370840">
                <a:tc>
                  <a:txBody>
                    <a:bodyPr/>
                    <a:lstStyle/>
                    <a:p>
                      <a:pPr algn="ctr"/>
                      <a:r>
                        <a:rPr lang="en-US" sz="1600" dirty="0"/>
                        <a:t>0.28 </a:t>
                      </a:r>
                    </a:p>
                  </a:txBody>
                  <a:tcPr/>
                </a:tc>
                <a:tc>
                  <a:txBody>
                    <a:bodyPr/>
                    <a:lstStyle/>
                    <a:p>
                      <a:pPr algn="ctr"/>
                      <a:r>
                        <a:rPr lang="en-US" sz="1600" baseline="0" dirty="0"/>
                        <a:t> 3.9e-3</a:t>
                      </a:r>
                      <a:endParaRPr lang="en-US" sz="1600" dirty="0"/>
                    </a:p>
                  </a:txBody>
                  <a:tcPr/>
                </a:tc>
                <a:tc>
                  <a:txBody>
                    <a:bodyPr/>
                    <a:lstStyle/>
                    <a:p>
                      <a:pPr algn="ctr"/>
                      <a:r>
                        <a:rPr lang="en-US" sz="1600" dirty="0"/>
                        <a:t>2.2e-4 </a:t>
                      </a:r>
                    </a:p>
                  </a:txBody>
                  <a:tcPr/>
                </a:tc>
                <a:tc>
                  <a:txBody>
                    <a:bodyPr/>
                    <a:lstStyle/>
                    <a:p>
                      <a:pPr algn="ctr"/>
                      <a:r>
                        <a:rPr lang="en-US" sz="1600" dirty="0"/>
                        <a:t>6.6e-4</a:t>
                      </a:r>
                    </a:p>
                  </a:txBody>
                  <a:tcPr/>
                </a:tc>
                <a:extLst>
                  <a:ext uri="{0D108BD9-81ED-4DB2-BD59-A6C34878D82A}">
                    <a16:rowId xmlns:a16="http://schemas.microsoft.com/office/drawing/2014/main" val="1194054037"/>
                  </a:ext>
                </a:extLst>
              </a:tr>
              <a:tr h="370840">
                <a:tc>
                  <a:txBody>
                    <a:bodyPr/>
                    <a:lstStyle/>
                    <a:p>
                      <a:pPr algn="ctr"/>
                      <a:r>
                        <a:rPr lang="en-US" sz="1600" dirty="0"/>
                        <a:t>0.36 </a:t>
                      </a:r>
                    </a:p>
                  </a:txBody>
                  <a:tcPr/>
                </a:tc>
                <a:tc>
                  <a:txBody>
                    <a:bodyPr/>
                    <a:lstStyle/>
                    <a:p>
                      <a:pPr algn="ctr"/>
                      <a:r>
                        <a:rPr lang="en-US" sz="1600" dirty="0"/>
                        <a:t> 5e-3</a:t>
                      </a:r>
                    </a:p>
                  </a:txBody>
                  <a:tcPr/>
                </a:tc>
                <a:tc>
                  <a:txBody>
                    <a:bodyPr/>
                    <a:lstStyle/>
                    <a:p>
                      <a:pPr algn="ctr"/>
                      <a:r>
                        <a:rPr lang="en-US" sz="1600" dirty="0"/>
                        <a:t>2.9e-4 </a:t>
                      </a:r>
                    </a:p>
                  </a:txBody>
                  <a:tcPr/>
                </a:tc>
                <a:tc>
                  <a:txBody>
                    <a:bodyPr/>
                    <a:lstStyle/>
                    <a:p>
                      <a:pPr algn="ctr"/>
                      <a:r>
                        <a:rPr lang="en-US" sz="1600" dirty="0"/>
                        <a:t>1.1-3</a:t>
                      </a:r>
                    </a:p>
                  </a:txBody>
                  <a:tcPr/>
                </a:tc>
                <a:extLst>
                  <a:ext uri="{0D108BD9-81ED-4DB2-BD59-A6C34878D82A}">
                    <a16:rowId xmlns:a16="http://schemas.microsoft.com/office/drawing/2014/main" val="3716491808"/>
                  </a:ext>
                </a:extLst>
              </a:tr>
              <a:tr h="370840">
                <a:tc>
                  <a:txBody>
                    <a:bodyPr/>
                    <a:lstStyle/>
                    <a:p>
                      <a:pPr algn="ctr"/>
                      <a:r>
                        <a:rPr lang="en-US" sz="1600" dirty="0"/>
                        <a:t>0.49 </a:t>
                      </a:r>
                    </a:p>
                  </a:txBody>
                  <a:tcPr/>
                </a:tc>
                <a:tc>
                  <a:txBody>
                    <a:bodyPr/>
                    <a:lstStyle/>
                    <a:p>
                      <a:pPr algn="ctr"/>
                      <a:r>
                        <a:rPr lang="en-US" sz="1600" baseline="0" dirty="0"/>
                        <a:t>3.7e-3</a:t>
                      </a:r>
                      <a:endParaRPr lang="en-US" sz="1600" dirty="0"/>
                    </a:p>
                  </a:txBody>
                  <a:tcPr/>
                </a:tc>
                <a:tc>
                  <a:txBody>
                    <a:bodyPr/>
                    <a:lstStyle/>
                    <a:p>
                      <a:pPr algn="ctr"/>
                      <a:r>
                        <a:rPr lang="en-US" sz="1600" dirty="0"/>
                        <a:t>2.1e-4 </a:t>
                      </a:r>
                    </a:p>
                  </a:txBody>
                  <a:tcPr/>
                </a:tc>
                <a:tc>
                  <a:txBody>
                    <a:bodyPr/>
                    <a:lstStyle/>
                    <a:p>
                      <a:pPr algn="ctr"/>
                      <a:r>
                        <a:rPr lang="en-US" sz="1600" dirty="0"/>
                        <a:t>1.2e-3</a:t>
                      </a:r>
                    </a:p>
                  </a:txBody>
                  <a:tcPr/>
                </a:tc>
                <a:extLst>
                  <a:ext uri="{0D108BD9-81ED-4DB2-BD59-A6C34878D82A}">
                    <a16:rowId xmlns:a16="http://schemas.microsoft.com/office/drawing/2014/main" val="2736542308"/>
                  </a:ext>
                </a:extLst>
              </a:tr>
            </a:tbl>
          </a:graphicData>
        </a:graphic>
      </p:graphicFrame>
      <p:sp>
        <p:nvSpPr>
          <p:cNvPr id="6" name="TextBox 5"/>
          <p:cNvSpPr txBox="1"/>
          <p:nvPr/>
        </p:nvSpPr>
        <p:spPr>
          <a:xfrm>
            <a:off x="852406" y="1170122"/>
            <a:ext cx="10802573" cy="830997"/>
          </a:xfrm>
          <a:prstGeom prst="rect">
            <a:avLst/>
          </a:prstGeom>
          <a:noFill/>
        </p:spPr>
        <p:txBody>
          <a:bodyPr wrap="none" rtlCol="0">
            <a:spAutoFit/>
          </a:bodyPr>
          <a:lstStyle/>
          <a:p>
            <a:r>
              <a:rPr lang="en-US" sz="1600" dirty="0"/>
              <a:t>Keeping all other random error below 5.7e-5 in 6 days is the wrong way to think about it.</a:t>
            </a:r>
          </a:p>
          <a:p>
            <a:r>
              <a:rPr lang="en-US" sz="1600" dirty="0"/>
              <a:t>Each pair of (polarized, </a:t>
            </a:r>
            <a:r>
              <a:rPr lang="en-US" sz="1600" dirty="0" err="1"/>
              <a:t>unpolarized</a:t>
            </a:r>
            <a:r>
              <a:rPr lang="en-US" sz="1600" dirty="0"/>
              <a:t>) is a mini-experiment. </a:t>
            </a:r>
          </a:p>
          <a:p>
            <a:r>
              <a:rPr lang="en-US" sz="1600" dirty="0"/>
              <a:t>If we’re cycling once per Beam Day, then we “only” need to keep all other random errors </a:t>
            </a:r>
            <a:r>
              <a:rPr lang="en-US" sz="1600" dirty="0">
                <a:solidFill>
                  <a:srgbClr val="FF0000"/>
                </a:solidFill>
              </a:rPr>
              <a:t>below 1.4e-4</a:t>
            </a:r>
            <a:r>
              <a:rPr lang="en-US" sz="1600" dirty="0"/>
              <a:t> in each mini-experiment.</a:t>
            </a:r>
          </a:p>
        </p:txBody>
      </p:sp>
    </p:spTree>
    <p:extLst>
      <p:ext uri="{BB962C8B-B14F-4D97-AF65-F5344CB8AC3E}">
        <p14:creationId xmlns:p14="http://schemas.microsoft.com/office/powerpoint/2010/main" val="180423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712" y="287633"/>
            <a:ext cx="10515600" cy="681011"/>
          </a:xfrm>
        </p:spPr>
        <p:txBody>
          <a:bodyPr>
            <a:normAutofit/>
          </a:bodyPr>
          <a:lstStyle/>
          <a:p>
            <a:pPr algn="ctr"/>
            <a:r>
              <a:rPr lang="en-US" sz="3600" dirty="0">
                <a:solidFill>
                  <a:srgbClr val="FF0000"/>
                </a:solidFill>
              </a:rPr>
              <a:t>Not-So-Slow Cycles (Once per Beam Hour)</a:t>
            </a:r>
          </a:p>
        </p:txBody>
      </p:sp>
      <p:sp>
        <p:nvSpPr>
          <p:cNvPr id="3" name="Slide Number Placeholder 2"/>
          <p:cNvSpPr>
            <a:spLocks noGrp="1"/>
          </p:cNvSpPr>
          <p:nvPr>
            <p:ph type="sldNum" sz="quarter" idx="12"/>
          </p:nvPr>
        </p:nvSpPr>
        <p:spPr/>
        <p:txBody>
          <a:bodyPr/>
          <a:lstStyle/>
          <a:p>
            <a:fld id="{D24548EC-C9A7-4957-9382-251E15107B07}" type="slidenum">
              <a:rPr lang="en-US" smtClean="0"/>
              <a:t>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255392298"/>
              </p:ext>
            </p:extLst>
          </p:nvPr>
        </p:nvGraphicFramePr>
        <p:xfrm>
          <a:off x="2181279" y="2202597"/>
          <a:ext cx="7612466" cy="3281680"/>
        </p:xfrm>
        <a:graphic>
          <a:graphicData uri="http://schemas.openxmlformats.org/drawingml/2006/table">
            <a:tbl>
              <a:tblPr firstRow="1" bandRow="1">
                <a:tableStyleId>{93296810-A885-4BE3-A3E7-6D5BEEA58F35}</a:tableStyleId>
              </a:tblPr>
              <a:tblGrid>
                <a:gridCol w="1463268">
                  <a:extLst>
                    <a:ext uri="{9D8B030D-6E8A-4147-A177-3AD203B41FA5}">
                      <a16:colId xmlns:a16="http://schemas.microsoft.com/office/drawing/2014/main" val="3278805014"/>
                    </a:ext>
                  </a:extLst>
                </a:gridCol>
                <a:gridCol w="1412308">
                  <a:extLst>
                    <a:ext uri="{9D8B030D-6E8A-4147-A177-3AD203B41FA5}">
                      <a16:colId xmlns:a16="http://schemas.microsoft.com/office/drawing/2014/main" val="2974239003"/>
                    </a:ext>
                  </a:extLst>
                </a:gridCol>
                <a:gridCol w="2368445">
                  <a:extLst>
                    <a:ext uri="{9D8B030D-6E8A-4147-A177-3AD203B41FA5}">
                      <a16:colId xmlns:a16="http://schemas.microsoft.com/office/drawing/2014/main" val="943912024"/>
                    </a:ext>
                  </a:extLst>
                </a:gridCol>
                <a:gridCol w="2368445">
                  <a:extLst>
                    <a:ext uri="{9D8B030D-6E8A-4147-A177-3AD203B41FA5}">
                      <a16:colId xmlns:a16="http://schemas.microsoft.com/office/drawing/2014/main" val="3490386832"/>
                    </a:ext>
                  </a:extLst>
                </a:gridCol>
              </a:tblGrid>
              <a:tr h="370840">
                <a:tc>
                  <a:txBody>
                    <a:bodyPr/>
                    <a:lstStyle/>
                    <a:p>
                      <a:pPr algn="ctr"/>
                      <a:r>
                        <a:rPr lang="en-US" sz="1600" b="0" dirty="0" err="1"/>
                        <a:t>X_bj</a:t>
                      </a:r>
                      <a:endParaRPr lang="en-US" sz="1600" b="0" dirty="0"/>
                    </a:p>
                  </a:txBody>
                  <a:tcPr/>
                </a:tc>
                <a:tc>
                  <a:txBody>
                    <a:bodyPr/>
                    <a:lstStyle/>
                    <a:p>
                      <a:pPr algn="ctr"/>
                      <a:r>
                        <a:rPr lang="en-US" sz="1600" b="0" dirty="0"/>
                        <a:t>Projected</a:t>
                      </a:r>
                    </a:p>
                    <a:p>
                      <a:pPr algn="ctr"/>
                      <a:r>
                        <a:rPr lang="en-US" sz="1600" b="0" dirty="0" err="1"/>
                        <a:t>dAzz_stat</a:t>
                      </a:r>
                      <a:endParaRPr lang="en-US" sz="1600" b="0" dirty="0"/>
                    </a:p>
                    <a:p>
                      <a:pPr algn="ctr"/>
                      <a:endParaRPr lang="en-US" sz="1600" b="0" dirty="0"/>
                    </a:p>
                    <a:p>
                      <a:pPr algn="ctr"/>
                      <a:r>
                        <a:rPr lang="en-US" sz="1600" b="0" dirty="0"/>
                        <a:t>(from</a:t>
                      </a:r>
                      <a:r>
                        <a:rPr lang="en-US" sz="1600" b="0" baseline="0" dirty="0"/>
                        <a:t> </a:t>
                      </a:r>
                      <a:r>
                        <a:rPr lang="en-US" sz="1600" b="0" dirty="0"/>
                        <a:t>Table 2 of the proposal*)</a:t>
                      </a:r>
                    </a:p>
                  </a:txBody>
                  <a:tcPr/>
                </a:tc>
                <a:tc>
                  <a:txBody>
                    <a:bodyPr/>
                    <a:lstStyle/>
                    <a:p>
                      <a:pPr algn="ctr"/>
                      <a:r>
                        <a:rPr lang="en-US" sz="1600" b="0" dirty="0"/>
                        <a:t>Projected</a:t>
                      </a:r>
                    </a:p>
                    <a:p>
                      <a:pPr algn="ctr"/>
                      <a:r>
                        <a:rPr lang="en-US" sz="1600" b="0" dirty="0" err="1"/>
                        <a:t>dA_measured</a:t>
                      </a:r>
                      <a:endParaRPr lang="en-US" sz="1600" b="0" dirty="0"/>
                    </a:p>
                    <a:p>
                      <a:pPr algn="ctr"/>
                      <a:endParaRPr lang="en-US" sz="1600" b="0" dirty="0"/>
                    </a:p>
                    <a:p>
                      <a:pPr algn="ctr"/>
                      <a:r>
                        <a:rPr lang="en-US" sz="1600" b="0" dirty="0"/>
                        <a:t>= f*</a:t>
                      </a:r>
                      <a:r>
                        <a:rPr lang="en-US" sz="1600" b="0" dirty="0" err="1"/>
                        <a:t>Ptgt</a:t>
                      </a:r>
                      <a:r>
                        <a:rPr lang="en-US" sz="1600" b="0" dirty="0"/>
                        <a:t>*</a:t>
                      </a:r>
                      <a:r>
                        <a:rPr lang="en-US" sz="1600" b="0" dirty="0" err="1"/>
                        <a:t>dAzz</a:t>
                      </a:r>
                      <a:r>
                        <a:rPr lang="en-US" sz="1600" b="0" baseline="0" dirty="0" err="1"/>
                        <a:t>_stat</a:t>
                      </a:r>
                      <a:endParaRPr lang="en-US" sz="1600" b="0" baseline="0" dirty="0"/>
                    </a:p>
                    <a:p>
                      <a:pPr algn="ctr"/>
                      <a:endParaRPr lang="en-US" sz="1600" b="0" baseline="0" dirty="0"/>
                    </a:p>
                    <a:p>
                      <a:pPr algn="ctr"/>
                      <a:r>
                        <a:rPr lang="en-US" sz="1600" b="0" baseline="0" dirty="0"/>
                        <a:t>= 0.285*0.2*</a:t>
                      </a:r>
                      <a:r>
                        <a:rPr lang="en-US" sz="1600" b="0" baseline="0" dirty="0" err="1"/>
                        <a:t>dAzz_stat</a:t>
                      </a:r>
                      <a:endParaRPr lang="en-US" sz="1600" b="0" baseline="0" dirty="0"/>
                    </a:p>
                    <a:p>
                      <a:pPr algn="ctr"/>
                      <a:r>
                        <a:rPr lang="en-US" sz="1600" b="0" dirty="0"/>
                        <a:t> </a:t>
                      </a:r>
                    </a:p>
                  </a:txBody>
                  <a:tcPr/>
                </a:tc>
                <a:tc>
                  <a:txBody>
                    <a:bodyPr/>
                    <a:lstStyle/>
                    <a:p>
                      <a:pPr algn="ctr"/>
                      <a:r>
                        <a:rPr lang="en-US" sz="1600" b="0" dirty="0" err="1"/>
                        <a:t>dA_measured</a:t>
                      </a:r>
                      <a:endParaRPr lang="en-US" sz="1600" b="0" dirty="0"/>
                    </a:p>
                    <a:p>
                      <a:pPr algn="ctr"/>
                      <a:r>
                        <a:rPr lang="en-US" sz="1600" b="0" dirty="0"/>
                        <a:t>Per</a:t>
                      </a:r>
                      <a:r>
                        <a:rPr lang="en-US" sz="1600" b="0" baseline="0" dirty="0"/>
                        <a:t> Beam Day</a:t>
                      </a:r>
                    </a:p>
                    <a:p>
                      <a:pPr algn="ctr"/>
                      <a:r>
                        <a:rPr lang="en-US" sz="1600" b="0" baseline="0" dirty="0"/>
                        <a:t>=column 3 x </a:t>
                      </a:r>
                    </a:p>
                    <a:p>
                      <a:pPr algn="ctr"/>
                      <a:r>
                        <a:rPr lang="en-US" sz="1600" b="0" baseline="0" dirty="0" err="1"/>
                        <a:t>sqrt</a:t>
                      </a:r>
                      <a:r>
                        <a:rPr lang="en-US" sz="1600" b="0" baseline="0" dirty="0"/>
                        <a:t>(Beam Hours)</a:t>
                      </a:r>
                    </a:p>
                    <a:p>
                      <a:pPr algn="ctr"/>
                      <a:r>
                        <a:rPr lang="en-US" sz="1600" b="0" baseline="0" dirty="0"/>
                        <a:t> </a:t>
                      </a:r>
                      <a:endParaRPr lang="en-US" sz="1600" b="0" dirty="0"/>
                    </a:p>
                    <a:p>
                      <a:pPr algn="ctr"/>
                      <a:r>
                        <a:rPr lang="en-US" sz="1600" b="0" dirty="0"/>
                        <a:t> </a:t>
                      </a:r>
                    </a:p>
                  </a:txBody>
                  <a:tcPr/>
                </a:tc>
                <a:extLst>
                  <a:ext uri="{0D108BD9-81ED-4DB2-BD59-A6C34878D82A}">
                    <a16:rowId xmlns:a16="http://schemas.microsoft.com/office/drawing/2014/main" val="2937158413"/>
                  </a:ext>
                </a:extLst>
              </a:tr>
              <a:tr h="370840">
                <a:tc>
                  <a:txBody>
                    <a:bodyPr/>
                    <a:lstStyle/>
                    <a:p>
                      <a:pPr algn="ctr"/>
                      <a:r>
                        <a:rPr lang="en-US" sz="1600" dirty="0"/>
                        <a:t>0.16 </a:t>
                      </a:r>
                    </a:p>
                  </a:txBody>
                  <a:tcPr/>
                </a:tc>
                <a:tc>
                  <a:txBody>
                    <a:bodyPr/>
                    <a:lstStyle/>
                    <a:p>
                      <a:pPr algn="ctr"/>
                      <a:r>
                        <a:rPr lang="en-US" sz="1600" dirty="0"/>
                        <a:t>1.5e-3</a:t>
                      </a:r>
                    </a:p>
                  </a:txBody>
                  <a:tcPr/>
                </a:tc>
                <a:tc>
                  <a:txBody>
                    <a:bodyPr/>
                    <a:lstStyle/>
                    <a:p>
                      <a:pPr algn="ctr"/>
                      <a:r>
                        <a:rPr lang="en-US" sz="1600" dirty="0"/>
                        <a:t>8.6e-5 </a:t>
                      </a:r>
                    </a:p>
                  </a:txBody>
                  <a:tcPr/>
                </a:tc>
                <a:tc>
                  <a:txBody>
                    <a:bodyPr/>
                    <a:lstStyle/>
                    <a:p>
                      <a:pPr algn="ctr"/>
                      <a:r>
                        <a:rPr lang="en-US" sz="1600" dirty="0"/>
                        <a:t>1.0e-3</a:t>
                      </a:r>
                    </a:p>
                  </a:txBody>
                  <a:tcPr/>
                </a:tc>
                <a:extLst>
                  <a:ext uri="{0D108BD9-81ED-4DB2-BD59-A6C34878D82A}">
                    <a16:rowId xmlns:a16="http://schemas.microsoft.com/office/drawing/2014/main" val="2225514722"/>
                  </a:ext>
                </a:extLst>
              </a:tr>
              <a:tr h="370840">
                <a:tc>
                  <a:txBody>
                    <a:bodyPr/>
                    <a:lstStyle/>
                    <a:p>
                      <a:pPr algn="ctr"/>
                      <a:r>
                        <a:rPr lang="en-US" sz="1600" dirty="0"/>
                        <a:t>0.28 </a:t>
                      </a:r>
                    </a:p>
                  </a:txBody>
                  <a:tcPr/>
                </a:tc>
                <a:tc>
                  <a:txBody>
                    <a:bodyPr/>
                    <a:lstStyle/>
                    <a:p>
                      <a:pPr algn="ctr"/>
                      <a:r>
                        <a:rPr lang="en-US" sz="1600" baseline="0" dirty="0"/>
                        <a:t> 3.9e-3</a:t>
                      </a:r>
                      <a:endParaRPr lang="en-US" sz="1600" dirty="0"/>
                    </a:p>
                  </a:txBody>
                  <a:tcPr/>
                </a:tc>
                <a:tc>
                  <a:txBody>
                    <a:bodyPr/>
                    <a:lstStyle/>
                    <a:p>
                      <a:pPr algn="ctr"/>
                      <a:r>
                        <a:rPr lang="en-US" sz="1600" dirty="0"/>
                        <a:t>2.2e-4 </a:t>
                      </a:r>
                    </a:p>
                  </a:txBody>
                  <a:tcPr/>
                </a:tc>
                <a:tc>
                  <a:txBody>
                    <a:bodyPr/>
                    <a:lstStyle/>
                    <a:p>
                      <a:pPr algn="ctr"/>
                      <a:r>
                        <a:rPr lang="en-US" sz="1600" dirty="0"/>
                        <a:t>3.2e-3</a:t>
                      </a:r>
                    </a:p>
                  </a:txBody>
                  <a:tcPr/>
                </a:tc>
                <a:extLst>
                  <a:ext uri="{0D108BD9-81ED-4DB2-BD59-A6C34878D82A}">
                    <a16:rowId xmlns:a16="http://schemas.microsoft.com/office/drawing/2014/main" val="1194054037"/>
                  </a:ext>
                </a:extLst>
              </a:tr>
              <a:tr h="370840">
                <a:tc>
                  <a:txBody>
                    <a:bodyPr/>
                    <a:lstStyle/>
                    <a:p>
                      <a:pPr algn="ctr"/>
                      <a:r>
                        <a:rPr lang="en-US" sz="1600" dirty="0"/>
                        <a:t>0.36 </a:t>
                      </a:r>
                    </a:p>
                  </a:txBody>
                  <a:tcPr/>
                </a:tc>
                <a:tc>
                  <a:txBody>
                    <a:bodyPr/>
                    <a:lstStyle/>
                    <a:p>
                      <a:pPr algn="ctr"/>
                      <a:r>
                        <a:rPr lang="en-US" sz="1600" dirty="0"/>
                        <a:t> 5e-3</a:t>
                      </a:r>
                    </a:p>
                  </a:txBody>
                  <a:tcPr/>
                </a:tc>
                <a:tc>
                  <a:txBody>
                    <a:bodyPr/>
                    <a:lstStyle/>
                    <a:p>
                      <a:pPr algn="ctr"/>
                      <a:r>
                        <a:rPr lang="en-US" sz="1600" dirty="0"/>
                        <a:t>2.9e-4 </a:t>
                      </a:r>
                    </a:p>
                  </a:txBody>
                  <a:tcPr/>
                </a:tc>
                <a:tc>
                  <a:txBody>
                    <a:bodyPr/>
                    <a:lstStyle/>
                    <a:p>
                      <a:pPr algn="ctr"/>
                      <a:r>
                        <a:rPr lang="en-US" sz="1600" dirty="0"/>
                        <a:t>5.4e-3</a:t>
                      </a:r>
                    </a:p>
                  </a:txBody>
                  <a:tcPr/>
                </a:tc>
                <a:extLst>
                  <a:ext uri="{0D108BD9-81ED-4DB2-BD59-A6C34878D82A}">
                    <a16:rowId xmlns:a16="http://schemas.microsoft.com/office/drawing/2014/main" val="3716491808"/>
                  </a:ext>
                </a:extLst>
              </a:tr>
              <a:tr h="370840">
                <a:tc>
                  <a:txBody>
                    <a:bodyPr/>
                    <a:lstStyle/>
                    <a:p>
                      <a:pPr algn="ctr"/>
                      <a:r>
                        <a:rPr lang="en-US" sz="1600" dirty="0"/>
                        <a:t>0.49 </a:t>
                      </a:r>
                    </a:p>
                  </a:txBody>
                  <a:tcPr/>
                </a:tc>
                <a:tc>
                  <a:txBody>
                    <a:bodyPr/>
                    <a:lstStyle/>
                    <a:p>
                      <a:pPr algn="ctr"/>
                      <a:r>
                        <a:rPr lang="en-US" sz="1600" baseline="0" dirty="0"/>
                        <a:t>3.7e-3</a:t>
                      </a:r>
                      <a:endParaRPr lang="en-US" sz="1600" dirty="0"/>
                    </a:p>
                  </a:txBody>
                  <a:tcPr/>
                </a:tc>
                <a:tc>
                  <a:txBody>
                    <a:bodyPr/>
                    <a:lstStyle/>
                    <a:p>
                      <a:pPr algn="ctr"/>
                      <a:r>
                        <a:rPr lang="en-US" sz="1600" dirty="0"/>
                        <a:t>2.1e-4 </a:t>
                      </a:r>
                    </a:p>
                  </a:txBody>
                  <a:tcPr/>
                </a:tc>
                <a:tc>
                  <a:txBody>
                    <a:bodyPr/>
                    <a:lstStyle/>
                    <a:p>
                      <a:pPr algn="ctr"/>
                      <a:r>
                        <a:rPr lang="en-US" sz="1600" dirty="0"/>
                        <a:t>5.6e-3</a:t>
                      </a:r>
                    </a:p>
                  </a:txBody>
                  <a:tcPr/>
                </a:tc>
                <a:extLst>
                  <a:ext uri="{0D108BD9-81ED-4DB2-BD59-A6C34878D82A}">
                    <a16:rowId xmlns:a16="http://schemas.microsoft.com/office/drawing/2014/main" val="2736542308"/>
                  </a:ext>
                </a:extLst>
              </a:tr>
            </a:tbl>
          </a:graphicData>
        </a:graphic>
      </p:graphicFrame>
      <p:sp>
        <p:nvSpPr>
          <p:cNvPr id="6" name="TextBox 5"/>
          <p:cNvSpPr txBox="1"/>
          <p:nvPr/>
        </p:nvSpPr>
        <p:spPr>
          <a:xfrm>
            <a:off x="852406" y="1170122"/>
            <a:ext cx="10849060" cy="338554"/>
          </a:xfrm>
          <a:prstGeom prst="rect">
            <a:avLst/>
          </a:prstGeom>
          <a:noFill/>
        </p:spPr>
        <p:txBody>
          <a:bodyPr wrap="none" rtlCol="0">
            <a:spAutoFit/>
          </a:bodyPr>
          <a:lstStyle/>
          <a:p>
            <a:r>
              <a:rPr lang="en-US" sz="1600" dirty="0"/>
              <a:t> If we’re cycling once per Beam Hour, then we “only” need to keep all other random errors </a:t>
            </a:r>
            <a:r>
              <a:rPr lang="en-US" sz="1600" dirty="0">
                <a:solidFill>
                  <a:srgbClr val="FF0000"/>
                </a:solidFill>
              </a:rPr>
              <a:t>below 6.7e-4 </a:t>
            </a:r>
            <a:r>
              <a:rPr lang="en-US" sz="1600" dirty="0"/>
              <a:t>in each mini-experiment.</a:t>
            </a:r>
          </a:p>
        </p:txBody>
      </p:sp>
    </p:spTree>
    <p:extLst>
      <p:ext uri="{BB962C8B-B14F-4D97-AF65-F5344CB8AC3E}">
        <p14:creationId xmlns:p14="http://schemas.microsoft.com/office/powerpoint/2010/main" val="2381537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712" y="219845"/>
            <a:ext cx="10515600" cy="549275"/>
          </a:xfrm>
        </p:spPr>
        <p:txBody>
          <a:bodyPr>
            <a:normAutofit fontScale="90000"/>
          </a:bodyPr>
          <a:lstStyle/>
          <a:p>
            <a:pPr algn="ctr"/>
            <a:r>
              <a:rPr lang="en-US" sz="3600" dirty="0">
                <a:solidFill>
                  <a:srgbClr val="FF0000"/>
                </a:solidFill>
              </a:rPr>
              <a:t>There Are Many Potential Random Errors at the O(1)E-4 Level</a:t>
            </a:r>
            <a:br>
              <a:rPr lang="en-US" sz="3600" dirty="0">
                <a:solidFill>
                  <a:srgbClr val="FF0000"/>
                </a:solidFill>
              </a:rPr>
            </a:br>
            <a:r>
              <a:rPr lang="en-US" sz="2700" dirty="0">
                <a:solidFill>
                  <a:srgbClr val="FF0000"/>
                </a:solidFill>
              </a:rPr>
              <a:t>So Charge Monitoring Cannot Consume the Entire Budget!</a:t>
            </a:r>
          </a:p>
        </p:txBody>
      </p:sp>
      <p:sp>
        <p:nvSpPr>
          <p:cNvPr id="3" name="Slide Number Placeholder 2"/>
          <p:cNvSpPr>
            <a:spLocks noGrp="1"/>
          </p:cNvSpPr>
          <p:nvPr>
            <p:ph type="sldNum" sz="quarter" idx="12"/>
          </p:nvPr>
        </p:nvSpPr>
        <p:spPr/>
        <p:txBody>
          <a:bodyPr/>
          <a:lstStyle/>
          <a:p>
            <a:fld id="{D24548EC-C9A7-4957-9382-251E15107B07}" type="slidenum">
              <a:rPr lang="en-US" smtClean="0"/>
              <a:t>9</a:t>
            </a:fld>
            <a:endParaRPr lang="en-US"/>
          </a:p>
        </p:txBody>
      </p:sp>
      <p:sp>
        <p:nvSpPr>
          <p:cNvPr id="5" name="TextBox 4"/>
          <p:cNvSpPr txBox="1"/>
          <p:nvPr/>
        </p:nvSpPr>
        <p:spPr>
          <a:xfrm>
            <a:off x="1266585" y="5377342"/>
            <a:ext cx="9658830" cy="1077218"/>
          </a:xfrm>
          <a:prstGeom prst="rect">
            <a:avLst/>
          </a:prstGeom>
          <a:noFill/>
        </p:spPr>
        <p:txBody>
          <a:bodyPr wrap="square" rtlCol="0">
            <a:spAutoFit/>
          </a:bodyPr>
          <a:lstStyle/>
          <a:p>
            <a:r>
              <a:rPr lang="en-US" sz="1600" dirty="0"/>
              <a:t>Let’s say charge monitoring takes half the error budget for additional random errors. (This allows for 4 errors of similar magnitude, added in quadrature, to saturate the total random error budget.) Then:</a:t>
            </a:r>
          </a:p>
          <a:p>
            <a:pPr marL="285750" indent="-285750">
              <a:buFont typeface="Arial" panose="020B0604020202020204" pitchFamily="34" charset="0"/>
              <a:buChar char="•"/>
            </a:pPr>
            <a:r>
              <a:rPr lang="en-US" sz="1600" dirty="0"/>
              <a:t>if we do daily pairs, I have to do </a:t>
            </a:r>
            <a:r>
              <a:rPr lang="en-US" sz="1600" dirty="0">
                <a:solidFill>
                  <a:srgbClr val="FF0000"/>
                </a:solidFill>
              </a:rPr>
              <a:t>7e-5 or better, every day</a:t>
            </a:r>
            <a:r>
              <a:rPr lang="en-US" sz="1600" dirty="0"/>
              <a:t>.</a:t>
            </a:r>
          </a:p>
          <a:p>
            <a:pPr marL="285750" indent="-285750">
              <a:buFont typeface="Arial" panose="020B0604020202020204" pitchFamily="34" charset="0"/>
              <a:buChar char="•"/>
            </a:pPr>
            <a:r>
              <a:rPr lang="en-US" sz="1600" dirty="0"/>
              <a:t>if we do hourly pairs, I have to do </a:t>
            </a:r>
            <a:r>
              <a:rPr lang="en-US" sz="1600" dirty="0">
                <a:solidFill>
                  <a:srgbClr val="FF0000"/>
                </a:solidFill>
              </a:rPr>
              <a:t>3.4e-4 or better, every hour</a:t>
            </a:r>
            <a:r>
              <a:rPr lang="en-US" sz="1600" dirty="0"/>
              <a:t>.</a:t>
            </a:r>
            <a:endParaRPr lang="en-US" sz="1600" dirty="0">
              <a:solidFill>
                <a:srgbClr val="FF0000"/>
              </a:solidFill>
            </a:endParaRPr>
          </a:p>
        </p:txBody>
      </p:sp>
      <p:sp>
        <p:nvSpPr>
          <p:cNvPr id="6" name="Rectangle 5"/>
          <p:cNvSpPr/>
          <p:nvPr/>
        </p:nvSpPr>
        <p:spPr>
          <a:xfrm>
            <a:off x="426203" y="864519"/>
            <a:ext cx="7901553" cy="338554"/>
          </a:xfrm>
          <a:prstGeom prst="rect">
            <a:avLst/>
          </a:prstGeom>
        </p:spPr>
        <p:txBody>
          <a:bodyPr wrap="square">
            <a:spAutoFit/>
          </a:bodyPr>
          <a:lstStyle/>
          <a:p>
            <a:r>
              <a:rPr lang="en-US" sz="1600" dirty="0"/>
              <a:t>Most of the random errors in the Yield calculation are:</a:t>
            </a:r>
          </a:p>
        </p:txBody>
      </p:sp>
      <p:graphicFrame>
        <p:nvGraphicFramePr>
          <p:cNvPr id="7" name="Table 6"/>
          <p:cNvGraphicFramePr>
            <a:graphicFrameLocks noGrp="1"/>
          </p:cNvGraphicFramePr>
          <p:nvPr>
            <p:extLst>
              <p:ext uri="{D42A27DB-BD31-4B8C-83A1-F6EECF244321}">
                <p14:modId xmlns:p14="http://schemas.microsoft.com/office/powerpoint/2010/main" val="2662185560"/>
              </p:ext>
            </p:extLst>
          </p:nvPr>
        </p:nvGraphicFramePr>
        <p:xfrm>
          <a:off x="1852477" y="1226570"/>
          <a:ext cx="8270069" cy="4043680"/>
        </p:xfrm>
        <a:graphic>
          <a:graphicData uri="http://schemas.openxmlformats.org/drawingml/2006/table">
            <a:tbl>
              <a:tblPr firstRow="1" bandRow="1">
                <a:tableStyleId>{93296810-A885-4BE3-A3E7-6D5BEEA58F35}</a:tableStyleId>
              </a:tblPr>
              <a:tblGrid>
                <a:gridCol w="2136341">
                  <a:extLst>
                    <a:ext uri="{9D8B030D-6E8A-4147-A177-3AD203B41FA5}">
                      <a16:colId xmlns:a16="http://schemas.microsoft.com/office/drawing/2014/main" val="3139754819"/>
                    </a:ext>
                  </a:extLst>
                </a:gridCol>
                <a:gridCol w="6133728">
                  <a:extLst>
                    <a:ext uri="{9D8B030D-6E8A-4147-A177-3AD203B41FA5}">
                      <a16:colId xmlns:a16="http://schemas.microsoft.com/office/drawing/2014/main" val="1329647077"/>
                    </a:ext>
                  </a:extLst>
                </a:gridCol>
              </a:tblGrid>
              <a:tr h="201478">
                <a:tc>
                  <a:txBody>
                    <a:bodyPr/>
                    <a:lstStyle/>
                    <a:p>
                      <a:pPr algn="ctr"/>
                      <a:endParaRPr lang="en-US" sz="1600" dirty="0"/>
                    </a:p>
                  </a:txBody>
                  <a:tcPr/>
                </a:tc>
                <a:tc>
                  <a:txBody>
                    <a:bodyPr/>
                    <a:lstStyle/>
                    <a:p>
                      <a:endParaRPr lang="en-US" sz="1600" dirty="0"/>
                    </a:p>
                  </a:txBody>
                  <a:tcPr/>
                </a:tc>
                <a:extLst>
                  <a:ext uri="{0D108BD9-81ED-4DB2-BD59-A6C34878D82A}">
                    <a16:rowId xmlns:a16="http://schemas.microsoft.com/office/drawing/2014/main" val="3067823130"/>
                  </a:ext>
                </a:extLst>
              </a:tr>
              <a:tr h="370840">
                <a:tc>
                  <a:txBody>
                    <a:bodyPr/>
                    <a:lstStyle/>
                    <a:p>
                      <a:pPr algn="ctr"/>
                      <a:r>
                        <a:rPr lang="en-US" sz="1600" dirty="0"/>
                        <a:t>Target stuff:</a:t>
                      </a:r>
                    </a:p>
                  </a:txBody>
                  <a:tcPr/>
                </a:tc>
                <a:tc>
                  <a:txBody>
                    <a:bodyPr/>
                    <a:lstStyle/>
                    <a:p>
                      <a:r>
                        <a:rPr lang="en-US" sz="1600" dirty="0">
                          <a:solidFill>
                            <a:schemeClr val="tx1"/>
                          </a:solidFill>
                        </a:rPr>
                        <a:t>Bead settling or slumping changing</a:t>
                      </a:r>
                      <a:r>
                        <a:rPr lang="en-US" sz="1600" baseline="0" dirty="0">
                          <a:solidFill>
                            <a:schemeClr val="tx1"/>
                          </a:solidFill>
                        </a:rPr>
                        <a:t> the fill factor</a:t>
                      </a:r>
                      <a:endParaRPr lang="en-US" sz="1600" dirty="0">
                        <a:solidFill>
                          <a:schemeClr val="tx1"/>
                        </a:solidFill>
                      </a:endParaRPr>
                    </a:p>
                  </a:txBody>
                  <a:tcPr/>
                </a:tc>
                <a:extLst>
                  <a:ext uri="{0D108BD9-81ED-4DB2-BD59-A6C34878D82A}">
                    <a16:rowId xmlns:a16="http://schemas.microsoft.com/office/drawing/2014/main" val="181845490"/>
                  </a:ext>
                </a:extLst>
              </a:tr>
              <a:tr h="370840">
                <a:tc>
                  <a:txBody>
                    <a:bodyPr/>
                    <a:lstStyle/>
                    <a:p>
                      <a:pPr algn="ctr"/>
                      <a:endParaRPr lang="en-US" sz="1600" dirty="0"/>
                    </a:p>
                  </a:txBody>
                  <a:tcPr/>
                </a:tc>
                <a:tc>
                  <a:txBody>
                    <a:bodyPr/>
                    <a:lstStyle/>
                    <a:p>
                      <a:r>
                        <a:rPr lang="en-US" sz="1600" dirty="0">
                          <a:solidFill>
                            <a:schemeClr val="tx1"/>
                          </a:solidFill>
                        </a:rPr>
                        <a:t>Target</a:t>
                      </a:r>
                      <a:r>
                        <a:rPr lang="en-US" sz="1600" baseline="0" dirty="0">
                          <a:solidFill>
                            <a:schemeClr val="tx1"/>
                          </a:solidFill>
                        </a:rPr>
                        <a:t> field variations changing the acceptance</a:t>
                      </a:r>
                      <a:endParaRPr lang="en-US" sz="1600" dirty="0">
                        <a:solidFill>
                          <a:schemeClr val="tx1"/>
                        </a:solidFill>
                      </a:endParaRPr>
                    </a:p>
                  </a:txBody>
                  <a:tcPr/>
                </a:tc>
                <a:extLst>
                  <a:ext uri="{0D108BD9-81ED-4DB2-BD59-A6C34878D82A}">
                    <a16:rowId xmlns:a16="http://schemas.microsoft.com/office/drawing/2014/main" val="3271909934"/>
                  </a:ext>
                </a:extLst>
              </a:tr>
              <a:tr h="370840">
                <a:tc>
                  <a:txBody>
                    <a:bodyPr/>
                    <a:lstStyle/>
                    <a:p>
                      <a:pPr algn="ctr"/>
                      <a:endParaRPr lang="en-US" sz="1600" dirty="0"/>
                    </a:p>
                  </a:txBody>
                  <a:tcPr/>
                </a:tc>
                <a:tc>
                  <a:txBody>
                    <a:bodyPr/>
                    <a:lstStyle/>
                    <a:p>
                      <a:r>
                        <a:rPr lang="en-US" sz="1600" dirty="0">
                          <a:solidFill>
                            <a:schemeClr val="tx1"/>
                          </a:solidFill>
                        </a:rPr>
                        <a:t>Target temperature</a:t>
                      </a:r>
                      <a:r>
                        <a:rPr lang="en-US" sz="1600" baseline="0" dirty="0">
                          <a:solidFill>
                            <a:schemeClr val="tx1"/>
                          </a:solidFill>
                        </a:rPr>
                        <a:t> differences between polarized and </a:t>
                      </a:r>
                      <a:r>
                        <a:rPr lang="en-US" sz="1600" baseline="0" dirty="0" err="1">
                          <a:solidFill>
                            <a:schemeClr val="tx1"/>
                          </a:solidFill>
                        </a:rPr>
                        <a:t>unpolarized</a:t>
                      </a:r>
                      <a:endParaRPr lang="en-US" sz="1600" dirty="0">
                        <a:solidFill>
                          <a:schemeClr val="tx1"/>
                        </a:solidFill>
                      </a:endParaRPr>
                    </a:p>
                  </a:txBody>
                  <a:tcPr/>
                </a:tc>
                <a:extLst>
                  <a:ext uri="{0D108BD9-81ED-4DB2-BD59-A6C34878D82A}">
                    <a16:rowId xmlns:a16="http://schemas.microsoft.com/office/drawing/2014/main" val="3296324605"/>
                  </a:ext>
                </a:extLst>
              </a:tr>
              <a:tr h="370840">
                <a:tc>
                  <a:txBody>
                    <a:bodyPr/>
                    <a:lstStyle/>
                    <a:p>
                      <a:pPr algn="ctr"/>
                      <a:r>
                        <a:rPr lang="en-US" sz="1600" dirty="0"/>
                        <a:t>Detector</a:t>
                      </a:r>
                      <a:r>
                        <a:rPr lang="en-US" sz="1600" baseline="0" dirty="0"/>
                        <a:t> stuff:</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Errors</a:t>
                      </a:r>
                      <a:r>
                        <a:rPr lang="en-US" sz="1600" baseline="0" dirty="0">
                          <a:solidFill>
                            <a:schemeClr val="tx1"/>
                          </a:solidFill>
                        </a:rPr>
                        <a:t> in c</a:t>
                      </a:r>
                      <a:r>
                        <a:rPr lang="en-US" sz="1600" dirty="0">
                          <a:solidFill>
                            <a:schemeClr val="tx1"/>
                          </a:solidFill>
                        </a:rPr>
                        <a:t>orrections for</a:t>
                      </a:r>
                      <a:r>
                        <a:rPr lang="en-US" sz="1600" baseline="0" dirty="0">
                          <a:solidFill>
                            <a:schemeClr val="tx1"/>
                          </a:solidFill>
                        </a:rPr>
                        <a:t> drifts in the </a:t>
                      </a:r>
                      <a:r>
                        <a:rPr lang="en-US" sz="1600" baseline="0" dirty="0" err="1">
                          <a:solidFill>
                            <a:schemeClr val="tx1"/>
                          </a:solidFill>
                        </a:rPr>
                        <a:t>deadtime</a:t>
                      </a:r>
                      <a:endParaRPr lang="en-US" sz="1600" dirty="0">
                        <a:solidFill>
                          <a:schemeClr val="tx1"/>
                        </a:solidFill>
                      </a:endParaRPr>
                    </a:p>
                  </a:txBody>
                  <a:tcPr/>
                </a:tc>
                <a:extLst>
                  <a:ext uri="{0D108BD9-81ED-4DB2-BD59-A6C34878D82A}">
                    <a16:rowId xmlns:a16="http://schemas.microsoft.com/office/drawing/2014/main" val="3890681014"/>
                  </a:ext>
                </a:extLst>
              </a:tr>
              <a:tr h="370840">
                <a:tc>
                  <a:txBody>
                    <a:bodyPr/>
                    <a:lstStyle/>
                    <a:p>
                      <a:pPr algn="ct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Errors</a:t>
                      </a:r>
                      <a:r>
                        <a:rPr lang="en-US" sz="1600" baseline="0" dirty="0">
                          <a:solidFill>
                            <a:schemeClr val="tx1"/>
                          </a:solidFill>
                        </a:rPr>
                        <a:t> in c</a:t>
                      </a:r>
                      <a:r>
                        <a:rPr lang="en-US" sz="1600" dirty="0">
                          <a:solidFill>
                            <a:schemeClr val="tx1"/>
                          </a:solidFill>
                        </a:rPr>
                        <a:t>orrections for drifts in the tracking efficiency</a:t>
                      </a:r>
                    </a:p>
                  </a:txBody>
                  <a:tcPr/>
                </a:tc>
                <a:extLst>
                  <a:ext uri="{0D108BD9-81ED-4DB2-BD59-A6C34878D82A}">
                    <a16:rowId xmlns:a16="http://schemas.microsoft.com/office/drawing/2014/main" val="1886446310"/>
                  </a:ext>
                </a:extLst>
              </a:tr>
              <a:tr h="370840">
                <a:tc>
                  <a:txBody>
                    <a:bodyPr/>
                    <a:lstStyle/>
                    <a:p>
                      <a:pPr algn="ct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Unmitigated</a:t>
                      </a:r>
                      <a:r>
                        <a:rPr lang="en-US" sz="1600" baseline="0" dirty="0">
                          <a:solidFill>
                            <a:schemeClr val="tx1"/>
                          </a:solidFill>
                        </a:rPr>
                        <a:t> d</a:t>
                      </a:r>
                      <a:r>
                        <a:rPr lang="en-US" sz="1600" dirty="0">
                          <a:solidFill>
                            <a:schemeClr val="tx1"/>
                          </a:solidFill>
                        </a:rPr>
                        <a:t>rifts in the Gas Cerenkov thresholds</a:t>
                      </a:r>
                    </a:p>
                  </a:txBody>
                  <a:tcPr/>
                </a:tc>
                <a:extLst>
                  <a:ext uri="{0D108BD9-81ED-4DB2-BD59-A6C34878D82A}">
                    <a16:rowId xmlns:a16="http://schemas.microsoft.com/office/drawing/2014/main" val="2809901028"/>
                  </a:ext>
                </a:extLst>
              </a:tr>
              <a:tr h="370840">
                <a:tc>
                  <a:txBody>
                    <a:bodyPr/>
                    <a:lstStyle/>
                    <a:p>
                      <a:pPr algn="ct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Unmitigated drifts in the </a:t>
                      </a:r>
                      <a:r>
                        <a:rPr lang="en-US" sz="1600" dirty="0" err="1">
                          <a:solidFill>
                            <a:schemeClr val="tx1"/>
                          </a:solidFill>
                        </a:rPr>
                        <a:t>Pb</a:t>
                      </a:r>
                      <a:r>
                        <a:rPr lang="en-US" sz="1600" dirty="0">
                          <a:solidFill>
                            <a:schemeClr val="tx1"/>
                          </a:solidFill>
                        </a:rPr>
                        <a:t> Glass</a:t>
                      </a:r>
                      <a:r>
                        <a:rPr lang="en-US" sz="1600" baseline="0" dirty="0">
                          <a:solidFill>
                            <a:schemeClr val="tx1"/>
                          </a:solidFill>
                        </a:rPr>
                        <a:t> thresholds</a:t>
                      </a:r>
                      <a:endParaRPr lang="en-US" sz="1600" dirty="0">
                        <a:solidFill>
                          <a:schemeClr val="tx1"/>
                        </a:solidFill>
                      </a:endParaRPr>
                    </a:p>
                  </a:txBody>
                  <a:tcPr/>
                </a:tc>
                <a:extLst>
                  <a:ext uri="{0D108BD9-81ED-4DB2-BD59-A6C34878D82A}">
                    <a16:rowId xmlns:a16="http://schemas.microsoft.com/office/drawing/2014/main" val="3536840252"/>
                  </a:ext>
                </a:extLst>
              </a:tr>
              <a:tr h="370840">
                <a:tc>
                  <a:txBody>
                    <a:bodyPr/>
                    <a:lstStyle/>
                    <a:p>
                      <a:pPr algn="ctr"/>
                      <a:r>
                        <a:rPr lang="en-US" sz="1600" dirty="0"/>
                        <a:t>Accelerator</a:t>
                      </a:r>
                      <a:r>
                        <a:rPr lang="en-US" sz="1600" baseline="0" dirty="0"/>
                        <a:t> stuff:</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Unmitigated</a:t>
                      </a:r>
                      <a:r>
                        <a:rPr lang="en-US" sz="1600" baseline="0" dirty="0">
                          <a:solidFill>
                            <a:schemeClr val="tx1"/>
                          </a:solidFill>
                        </a:rPr>
                        <a:t> drifts in beam energy</a:t>
                      </a:r>
                      <a:r>
                        <a:rPr lang="en-US" sz="1600" dirty="0">
                          <a:solidFill>
                            <a:schemeClr val="tx1"/>
                          </a:solidFill>
                        </a:rPr>
                        <a:t>  </a:t>
                      </a:r>
                    </a:p>
                  </a:txBody>
                  <a:tcPr/>
                </a:tc>
                <a:extLst>
                  <a:ext uri="{0D108BD9-81ED-4DB2-BD59-A6C34878D82A}">
                    <a16:rowId xmlns:a16="http://schemas.microsoft.com/office/drawing/2014/main" val="3279353443"/>
                  </a:ext>
                </a:extLst>
              </a:tr>
              <a:tr h="370840">
                <a:tc>
                  <a:txBody>
                    <a:bodyPr/>
                    <a:lstStyle/>
                    <a:p>
                      <a:pPr algn="ct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Unmitigated</a:t>
                      </a:r>
                      <a:r>
                        <a:rPr lang="en-US" sz="1600" baseline="0" dirty="0">
                          <a:solidFill>
                            <a:schemeClr val="tx1"/>
                          </a:solidFill>
                        </a:rPr>
                        <a:t> drifts in beam position on target</a:t>
                      </a:r>
                      <a:endParaRPr lang="en-US" sz="1600" dirty="0">
                        <a:solidFill>
                          <a:schemeClr val="tx1"/>
                        </a:solidFill>
                      </a:endParaRPr>
                    </a:p>
                  </a:txBody>
                  <a:tcPr/>
                </a:tc>
                <a:extLst>
                  <a:ext uri="{0D108BD9-81ED-4DB2-BD59-A6C34878D82A}">
                    <a16:rowId xmlns:a16="http://schemas.microsoft.com/office/drawing/2014/main" val="2094166277"/>
                  </a:ext>
                </a:extLst>
              </a:tr>
              <a:tr h="370840">
                <a:tc>
                  <a:txBody>
                    <a:bodyPr/>
                    <a:lstStyle/>
                    <a:p>
                      <a:pPr algn="ctr"/>
                      <a:r>
                        <a:rPr lang="en-US" sz="1600" dirty="0">
                          <a:solidFill>
                            <a:srgbClr val="FF0000"/>
                          </a:solidFill>
                        </a:rPr>
                        <a:t>Charge: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Charge normalization</a:t>
                      </a:r>
                    </a:p>
                  </a:txBody>
                  <a:tcPr/>
                </a:tc>
                <a:extLst>
                  <a:ext uri="{0D108BD9-81ED-4DB2-BD59-A6C34878D82A}">
                    <a16:rowId xmlns:a16="http://schemas.microsoft.com/office/drawing/2014/main" val="326990174"/>
                  </a:ext>
                </a:extLst>
              </a:tr>
            </a:tbl>
          </a:graphicData>
        </a:graphic>
      </p:graphicFrame>
      <p:sp>
        <p:nvSpPr>
          <p:cNvPr id="4" name="TextBox 3">
            <a:extLst>
              <a:ext uri="{FF2B5EF4-FFF2-40B4-BE49-F238E27FC236}">
                <a16:creationId xmlns:a16="http://schemas.microsoft.com/office/drawing/2014/main" id="{08CFA0BF-B527-12F6-1232-95A9FD2C2BC0}"/>
              </a:ext>
            </a:extLst>
          </p:cNvPr>
          <p:cNvSpPr txBox="1"/>
          <p:nvPr/>
        </p:nvSpPr>
        <p:spPr>
          <a:xfrm>
            <a:off x="10339523" y="2681577"/>
            <a:ext cx="1491049" cy="1077218"/>
          </a:xfrm>
          <a:prstGeom prst="rect">
            <a:avLst/>
          </a:prstGeom>
          <a:noFill/>
        </p:spPr>
        <p:txBody>
          <a:bodyPr wrap="square" rtlCol="0">
            <a:spAutoFit/>
          </a:bodyPr>
          <a:lstStyle/>
          <a:p>
            <a:pPr algn="l"/>
            <a:r>
              <a:rPr lang="en-US" sz="1600" dirty="0"/>
              <a:t>Perhaps half of these were mentioned in the proposal.</a:t>
            </a:r>
          </a:p>
        </p:txBody>
      </p:sp>
    </p:spTree>
    <p:extLst>
      <p:ext uri="{BB962C8B-B14F-4D97-AF65-F5344CB8AC3E}">
        <p14:creationId xmlns:p14="http://schemas.microsoft.com/office/powerpoint/2010/main" val="4014129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11271</TotalTime>
  <Words>4636</Words>
  <Application>Microsoft Office PowerPoint</Application>
  <PresentationFormat>Widescreen</PresentationFormat>
  <Paragraphs>688</Paragraphs>
  <Slides>46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Comic Sans MS</vt:lpstr>
      <vt:lpstr>Wingdings</vt:lpstr>
      <vt:lpstr>Office Theme</vt:lpstr>
      <vt:lpstr>Charge Monitoring for the Tensor Polarized Target Program</vt:lpstr>
      <vt:lpstr>What is my error budget for charge monitoring?</vt:lpstr>
      <vt:lpstr>Expected Size of the Azz Asymmetry and Its Error</vt:lpstr>
      <vt:lpstr>Expected Size of the Azz Asymmetry and Its Error</vt:lpstr>
      <vt:lpstr>Expected Size of the Error on the Measured Asymmetry</vt:lpstr>
      <vt:lpstr>Expected Size of the Error on the Measured Asymmetry</vt:lpstr>
      <vt:lpstr>Slow Cycles (Once per Beam Day)</vt:lpstr>
      <vt:lpstr>Not-So-Slow Cycles (Once per Beam Hour)</vt:lpstr>
      <vt:lpstr>There Are Many Potential Random Errors at the O(1)E-4 Level So Charge Monitoring Cannot Consume the Entire Budget!</vt:lpstr>
      <vt:lpstr>The answer to the question: What is my error budget for charge monitoring?</vt:lpstr>
      <vt:lpstr>Overview of BCMs and Their Stability</vt:lpstr>
      <vt:lpstr>Beam Cavity Monitors (BCMs)</vt:lpstr>
      <vt:lpstr>Beam Cavity Monitors (BCMs)</vt:lpstr>
      <vt:lpstr>Making Temperature-stable BCMs</vt:lpstr>
      <vt:lpstr>Model Stability for Q = 500 vs 1500</vt:lpstr>
      <vt:lpstr>Two Thermally Separate BCM Enclosures on the Hall C Beamline</vt:lpstr>
      <vt:lpstr>BCM Differences During 17 Hours at 58 muA 2 seconds per EPICS sample</vt:lpstr>
      <vt:lpstr>BCM Differences During 17 Hours at 58 muA 2 seconds per EPICS sample</vt:lpstr>
      <vt:lpstr>BCM Differences During 17 Hours at 58 muA 2 seconds per EPICS sample</vt:lpstr>
      <vt:lpstr>BCM Differences During 17 Hours at 58 muA 2 seconds per EPICS sample</vt:lpstr>
      <vt:lpstr>BCM Differences During 17 Hours at 58 muA 2 seconds per EPICS sample</vt:lpstr>
      <vt:lpstr>What’s the BCM Situation for Polarized Target Running? We will have less information.</vt:lpstr>
      <vt:lpstr>What’s the BCM Situation for Polarized Target Running? We will have less information.</vt:lpstr>
      <vt:lpstr>What’s the BCM Situation for Polarized Target Running? We will have less information.</vt:lpstr>
      <vt:lpstr>Section Summary on BCMs and Their Stability</vt:lpstr>
      <vt:lpstr>I’d Like to sell you on the idea of a Timeshare Faraday Cup </vt:lpstr>
      <vt:lpstr>Basic Idea of a Faraday Cup (FC)</vt:lpstr>
      <vt:lpstr>Beam Power Levels </vt:lpstr>
      <vt:lpstr>Beam Power Levels </vt:lpstr>
      <vt:lpstr>Beam Power Levels </vt:lpstr>
      <vt:lpstr>Beam Power Per Unit Area</vt:lpstr>
      <vt:lpstr>Classical Errors in FCs</vt:lpstr>
      <vt:lpstr>SLAC “High” Power Faraday Cup (1 kWatt CW)</vt:lpstr>
      <vt:lpstr>Tungsten-Copper Calorimter</vt:lpstr>
      <vt:lpstr>Related G4 Simulations by Nathaly Santiesteban</vt:lpstr>
      <vt:lpstr>Related G4 Simulations by Nathaly Santiesteban</vt:lpstr>
      <vt:lpstr>Why Not Just Hook an Ammeter up to the Existing Beam Dump?</vt:lpstr>
      <vt:lpstr>Section summary on FC</vt:lpstr>
      <vt:lpstr>Charge Monitoring Talk Summary</vt:lpstr>
      <vt:lpstr>extras</vt:lpstr>
      <vt:lpstr>PV Asymmetry Corrections?</vt:lpstr>
      <vt:lpstr>PowerPoint Presentation</vt:lpstr>
      <vt:lpstr>Big Picture</vt:lpstr>
      <vt:lpstr>Unser</vt:lpstr>
      <vt:lpstr>Current Monitors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Mack</dc:creator>
  <cp:lastModifiedBy>Dave Mack</cp:lastModifiedBy>
  <cp:revision>152</cp:revision>
  <dcterms:created xsi:type="dcterms:W3CDTF">2023-07-03T14:56:11Z</dcterms:created>
  <dcterms:modified xsi:type="dcterms:W3CDTF">2023-07-14T20:20:21Z</dcterms:modified>
</cp:coreProperties>
</file>