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6"/>
  </p:notesMasterIdLst>
  <p:sldIdLst>
    <p:sldId id="256" r:id="rId2"/>
    <p:sldId id="781" r:id="rId3"/>
    <p:sldId id="809" r:id="rId4"/>
    <p:sldId id="273" r:id="rId5"/>
    <p:sldId id="275" r:id="rId6"/>
    <p:sldId id="274" r:id="rId7"/>
    <p:sldId id="808" r:id="rId8"/>
    <p:sldId id="263" r:id="rId9"/>
    <p:sldId id="810" r:id="rId10"/>
    <p:sldId id="265" r:id="rId11"/>
    <p:sldId id="276" r:id="rId12"/>
    <p:sldId id="278" r:id="rId13"/>
    <p:sldId id="266" r:id="rId14"/>
    <p:sldId id="811" r:id="rId15"/>
    <p:sldId id="279" r:id="rId16"/>
    <p:sldId id="283" r:id="rId17"/>
    <p:sldId id="280" r:id="rId18"/>
    <p:sldId id="812" r:id="rId19"/>
    <p:sldId id="763" r:id="rId20"/>
    <p:sldId id="784" r:id="rId21"/>
    <p:sldId id="785" r:id="rId22"/>
    <p:sldId id="787" r:id="rId23"/>
    <p:sldId id="765" r:id="rId24"/>
    <p:sldId id="788" r:id="rId25"/>
    <p:sldId id="791" r:id="rId26"/>
    <p:sldId id="790" r:id="rId27"/>
    <p:sldId id="789" r:id="rId28"/>
    <p:sldId id="792" r:id="rId29"/>
    <p:sldId id="793" r:id="rId30"/>
    <p:sldId id="794" r:id="rId31"/>
    <p:sldId id="795" r:id="rId32"/>
    <p:sldId id="796" r:id="rId33"/>
    <p:sldId id="797" r:id="rId34"/>
    <p:sldId id="798" r:id="rId35"/>
    <p:sldId id="799" r:id="rId36"/>
    <p:sldId id="800" r:id="rId37"/>
    <p:sldId id="801" r:id="rId38"/>
    <p:sldId id="806" r:id="rId39"/>
    <p:sldId id="803" r:id="rId40"/>
    <p:sldId id="804" r:id="rId41"/>
    <p:sldId id="805" r:id="rId42"/>
    <p:sldId id="764" r:id="rId43"/>
    <p:sldId id="766" r:id="rId44"/>
    <p:sldId id="767" r:id="rId4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437FF"/>
    <a:srgbClr val="009051"/>
    <a:srgbClr val="0000C2"/>
    <a:srgbClr val="800040"/>
    <a:srgbClr val="0000D8"/>
    <a:srgbClr val="0000CB"/>
    <a:srgbClr val="000080"/>
    <a:srgbClr val="66FFFF"/>
    <a:srgbClr val="FF2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6" autoAdjust="0"/>
    <p:restoredTop sz="94490" autoAdjust="0"/>
  </p:normalViewPr>
  <p:slideViewPr>
    <p:cSldViewPr snapToGrid="0" snapToObjects="1">
      <p:cViewPr>
        <p:scale>
          <a:sx n="97" d="100"/>
          <a:sy n="97" d="100"/>
        </p:scale>
        <p:origin x="1488" y="10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662E-F325-D342-8F00-D0EFCB140BB9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2C06-2735-004C-BB86-3400F9CF4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71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2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52C06-2735-004C-BB86-3400F9CF4B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809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690F-F472-7047-B37E-91EA80824B67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20.emf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emf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Relationship Id="rId9" Type="http://schemas.openxmlformats.org/officeDocument/2006/relationships/image" Target="../media/image8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88.emf"/><Relationship Id="rId7" Type="http://schemas.openxmlformats.org/officeDocument/2006/relationships/image" Target="../media/image10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8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23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111.png"/><Relationship Id="rId5" Type="http://schemas.openxmlformats.org/officeDocument/2006/relationships/image" Target="../media/image19.png"/><Relationship Id="rId10" Type="http://schemas.openxmlformats.org/officeDocument/2006/relationships/image" Target="../media/image110.png"/><Relationship Id="rId4" Type="http://schemas.openxmlformats.org/officeDocument/2006/relationships/image" Target="../media/image108.emf"/><Relationship Id="rId9" Type="http://schemas.openxmlformats.org/officeDocument/2006/relationships/image" Target="../media/image10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23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10" Type="http://schemas.openxmlformats.org/officeDocument/2006/relationships/image" Target="../media/image112.emf"/><Relationship Id="rId4" Type="http://schemas.openxmlformats.org/officeDocument/2006/relationships/image" Target="../media/image108.emf"/><Relationship Id="rId9" Type="http://schemas.openxmlformats.org/officeDocument/2006/relationships/image" Target="../media/image10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23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114.png"/><Relationship Id="rId5" Type="http://schemas.openxmlformats.org/officeDocument/2006/relationships/image" Target="../media/image19.png"/><Relationship Id="rId10" Type="http://schemas.openxmlformats.org/officeDocument/2006/relationships/image" Target="../media/image113.png"/><Relationship Id="rId4" Type="http://schemas.openxmlformats.org/officeDocument/2006/relationships/image" Target="../media/image108.emf"/><Relationship Id="rId9" Type="http://schemas.openxmlformats.org/officeDocument/2006/relationships/image" Target="../media/image10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7055" y="1361801"/>
            <a:ext cx="5017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                      Misak Sargsian</a:t>
            </a:r>
          </a:p>
          <a:p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Florida International University,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93" y="160304"/>
            <a:ext cx="8751305" cy="1077218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Probing Non-Nucleonic Components in Tensor    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    Polarized Deuteron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53" y="2346439"/>
            <a:ext cx="1320800" cy="1146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301" y="5034825"/>
            <a:ext cx="703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board" panose="03050602040202020205" pitchFamily="66" charset="77"/>
              </a:rPr>
              <a:t>Tensor Spin Observables, ECT*, Trento, Italy,  July 10-14th, 2023</a:t>
            </a:r>
            <a:endParaRPr lang="en-US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0927" y="4363050"/>
            <a:ext cx="683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                         </a:t>
            </a:r>
            <a:endParaRPr lang="en-US" dirty="0">
              <a:ln>
                <a:solidFill>
                  <a:srgbClr val="FFFFFF"/>
                </a:solidFill>
              </a:ln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1391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703" y="40283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Generalized </a:t>
            </a:r>
            <a:r>
              <a:rPr lang="en-US" b="1" dirty="0" err="1">
                <a:solidFill>
                  <a:srgbClr val="FF0000"/>
                </a:solidFill>
                <a:latin typeface="Lucida Bright"/>
                <a:cs typeface="Lucida Bright"/>
              </a:rPr>
              <a:t>Eikonal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Approximation (GEA)</a:t>
            </a:r>
            <a:endParaRPr lang="en-US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95" y="887582"/>
            <a:ext cx="9149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The theory is formulated in the form of the </a:t>
            </a:r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effective Feynman diagram rules 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with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effective vertices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that can be parameterized based on NN elastic scattering amplitudes.</a:t>
            </a:r>
          </a:p>
        </p:txBody>
      </p:sp>
      <p:pic>
        <p:nvPicPr>
          <p:cNvPr id="4" name="Picture 3" descr="figure1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4" y="1584143"/>
            <a:ext cx="5219700" cy="2324100"/>
          </a:xfrm>
          <a:prstGeom prst="rect">
            <a:avLst/>
          </a:prstGeom>
        </p:spPr>
      </p:pic>
      <p:pic>
        <p:nvPicPr>
          <p:cNvPr id="5" name="Picture 4" descr="figure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0" y="4052721"/>
            <a:ext cx="4064274" cy="1376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7850" y="2179412"/>
            <a:ext cx="18298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For the </a:t>
            </a:r>
            <a:r>
              <a:rPr lang="en-US" sz="2000" dirty="0">
                <a:solidFill>
                  <a:srgbClr val="FF0000"/>
                </a:solidFill>
              </a:rPr>
              <a:t>case</a:t>
            </a:r>
            <a:r>
              <a:rPr lang="en-US" dirty="0">
                <a:solidFill>
                  <a:srgbClr val="FF0000"/>
                </a:solidFill>
              </a:rPr>
              <a:t> of </a:t>
            </a:r>
          </a:p>
          <a:p>
            <a:r>
              <a:rPr lang="en-US" dirty="0">
                <a:solidFill>
                  <a:srgbClr val="FF0000"/>
                </a:solidFill>
              </a:rPr>
              <a:t>e+ A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e’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+ 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1523" y="4254777"/>
            <a:ext cx="1879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For the </a:t>
            </a:r>
            <a:r>
              <a:rPr lang="en-US" sz="2000" dirty="0">
                <a:solidFill>
                  <a:srgbClr val="FF0000"/>
                </a:solidFill>
              </a:rPr>
              <a:t>case</a:t>
            </a:r>
            <a:r>
              <a:rPr lang="en-US" dirty="0">
                <a:solidFill>
                  <a:srgbClr val="FF0000"/>
                </a:solidFill>
              </a:rPr>
              <a:t> of </a:t>
            </a:r>
          </a:p>
          <a:p>
            <a:r>
              <a:rPr lang="en-US" dirty="0">
                <a:solidFill>
                  <a:srgbClr val="FF0000"/>
                </a:solidFill>
              </a:rPr>
              <a:t>e+ 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e’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4289" y="1533923"/>
            <a:ext cx="317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Frankfurt, Sargsian, </a:t>
            </a:r>
            <a:r>
              <a:rPr lang="en-US" sz="1400" dirty="0" err="1">
                <a:solidFill>
                  <a:srgbClr val="008000"/>
                </a:solidFill>
              </a:rPr>
              <a:t>Strikman</a:t>
            </a:r>
            <a:r>
              <a:rPr lang="en-US" sz="1400" dirty="0">
                <a:solidFill>
                  <a:srgbClr val="008000"/>
                </a:solidFill>
              </a:rPr>
              <a:t> PRC 1997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4289" y="1871646"/>
            <a:ext cx="3174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Sargsian (review)  IJMP 2001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4272" y="3908255"/>
            <a:ext cx="222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M. Sargsian  PRC 2010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4288" y="3077463"/>
            <a:ext cx="183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Small Parameter: 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29" y="3035650"/>
            <a:ext cx="1018577" cy="4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8" y="285750"/>
            <a:ext cx="7740316" cy="24116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0" y="2852488"/>
            <a:ext cx="8662737" cy="561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9" y="3795630"/>
            <a:ext cx="9144000" cy="13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418"/>
            <a:ext cx="9144000" cy="581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" y="1305947"/>
            <a:ext cx="9144000" cy="316850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7" y="4764170"/>
            <a:ext cx="2515443" cy="37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790" y="4764169"/>
            <a:ext cx="4971715" cy="3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810" y="40283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Generalized </a:t>
            </a:r>
            <a:r>
              <a:rPr lang="en-US" b="1" dirty="0" err="1">
                <a:solidFill>
                  <a:srgbClr val="FF0000"/>
                </a:solidFill>
                <a:latin typeface="Lucida Bright"/>
                <a:cs typeface="Lucida Bright"/>
              </a:rPr>
              <a:t>Eikonal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Approximation (GEA)</a:t>
            </a:r>
            <a:endParaRPr lang="en-US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94" y="844756"/>
            <a:ext cx="307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e + d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 e’ + p + n reactions: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794" y="1268241"/>
            <a:ext cx="9007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interesting features of GEA:  (</a:t>
            </a:r>
            <a:r>
              <a:rPr lang="en-US" dirty="0" err="1"/>
              <a:t>i</a:t>
            </a:r>
            <a:r>
              <a:rPr lang="en-US" dirty="0"/>
              <a:t>) differs  from conventional </a:t>
            </a:r>
            <a:r>
              <a:rPr lang="en-US" dirty="0" err="1"/>
              <a:t>Glauber</a:t>
            </a:r>
            <a:r>
              <a:rPr lang="en-US" dirty="0"/>
              <a:t> theory for the case of  </a:t>
            </a:r>
          </a:p>
          <a:p>
            <a:r>
              <a:rPr lang="en-US" dirty="0"/>
              <a:t>                                                                    large  internal momenta being probed in the nucleus ,</a:t>
            </a:r>
          </a:p>
          <a:p>
            <a:r>
              <a:rPr lang="en-US" dirty="0"/>
              <a:t>                                                               (ii) demonstrated the existence of the </a:t>
            </a:r>
            <a:r>
              <a:rPr lang="en-US" u="sng" dirty="0"/>
              <a:t>window</a:t>
            </a:r>
            <a:r>
              <a:rPr lang="en-US" dirty="0"/>
              <a:t> in probing </a:t>
            </a:r>
          </a:p>
          <a:p>
            <a:r>
              <a:rPr lang="en-US" dirty="0"/>
              <a:t>                                                                     the internal nuclear momenta beyond  300 MeV/c</a:t>
            </a:r>
          </a:p>
        </p:txBody>
      </p:sp>
      <p:pic>
        <p:nvPicPr>
          <p:cNvPr id="3" name="Picture 2" descr="misak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24" y="2886594"/>
            <a:ext cx="4593050" cy="36111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15021" y="2710468"/>
            <a:ext cx="0" cy="2338118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8365" y="3345518"/>
            <a:ext cx="0" cy="1630911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91140" y="3302213"/>
            <a:ext cx="0" cy="1746373"/>
          </a:xfrm>
          <a:prstGeom prst="line">
            <a:avLst/>
          </a:prstGeom>
          <a:ln w="63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4" y="2430836"/>
            <a:ext cx="3766556" cy="2891977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981325" y="2710468"/>
            <a:ext cx="303056" cy="2338118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1421" y="301132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rial"/>
                <a:cs typeface="Arial"/>
              </a:rPr>
              <a:t>GA</a:t>
            </a:r>
          </a:p>
        </p:txBody>
      </p: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2116545" y="3165206"/>
            <a:ext cx="22487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0351" y="936510"/>
            <a:ext cx="151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M. S  PRC 2010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6370" y="2841681"/>
            <a:ext cx="2226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K. </a:t>
            </a:r>
            <a:r>
              <a:rPr lang="en-US" sz="1400" dirty="0" err="1">
                <a:solidFill>
                  <a:srgbClr val="008000"/>
                </a:solidFill>
              </a:rPr>
              <a:t>Egiyan</a:t>
            </a:r>
            <a:r>
              <a:rPr lang="en-US" sz="1400" dirty="0">
                <a:solidFill>
                  <a:srgbClr val="008000"/>
                </a:solidFill>
              </a:rPr>
              <a:t> et al  PRL 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2856" y="690867"/>
            <a:ext cx="208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W. Ford, J.W. Van </a:t>
            </a:r>
            <a:r>
              <a:rPr lang="en-US" sz="1400" dirty="0" err="1">
                <a:solidFill>
                  <a:srgbClr val="008000"/>
                </a:solidFill>
              </a:rPr>
              <a:t>Orden</a:t>
            </a:r>
            <a:r>
              <a:rPr lang="en-US" sz="1400" dirty="0">
                <a:solidFill>
                  <a:srgbClr val="008000"/>
                </a:solidFill>
              </a:rPr>
              <a:t>  </a:t>
            </a:r>
          </a:p>
          <a:p>
            <a:r>
              <a:rPr lang="en-US" sz="1400" dirty="0">
                <a:solidFill>
                  <a:srgbClr val="008000"/>
                </a:solidFill>
              </a:rPr>
              <a:t>S. </a:t>
            </a:r>
            <a:r>
              <a:rPr lang="en-US" sz="1400" dirty="0" err="1">
                <a:solidFill>
                  <a:srgbClr val="008000"/>
                </a:solidFill>
              </a:rPr>
              <a:t>Jeschonnek</a:t>
            </a:r>
            <a:r>
              <a:rPr lang="en-US" sz="1400" dirty="0">
                <a:solidFill>
                  <a:srgbClr val="008000"/>
                </a:solidFill>
              </a:rPr>
              <a:t> PRC 2013</a:t>
            </a:r>
          </a:p>
        </p:txBody>
      </p:sp>
    </p:spTree>
    <p:extLst>
      <p:ext uri="{BB962C8B-B14F-4D97-AF65-F5344CB8AC3E}">
        <p14:creationId xmlns:p14="http://schemas.microsoft.com/office/powerpoint/2010/main" val="45476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5639" y="132922"/>
            <a:ext cx="579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Probing  Deuteron at Small Distances 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92" y="5268933"/>
            <a:ext cx="19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3.5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" y="817880"/>
            <a:ext cx="3253947" cy="4554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06042" y="898060"/>
            <a:ext cx="297777" cy="4089306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62" y="930117"/>
            <a:ext cx="5233132" cy="43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206" y="5225444"/>
            <a:ext cx="584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Boeglin</a:t>
            </a:r>
            <a:r>
              <a:rPr lang="en-US" dirty="0">
                <a:solidFill>
                  <a:srgbClr val="008000"/>
                </a:solidFill>
              </a:rPr>
              <a:t> et al PRL 2011,  deuteron probed at up to 550MeV/c</a:t>
            </a:r>
          </a:p>
        </p:txBody>
      </p:sp>
    </p:spTree>
    <p:extLst>
      <p:ext uri="{BB962C8B-B14F-4D97-AF65-F5344CB8AC3E}">
        <p14:creationId xmlns:p14="http://schemas.microsoft.com/office/powerpoint/2010/main" val="92968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62243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A</a:t>
            </a:r>
            <a:r>
              <a:rPr lang="en-US" sz="2200" b="1" baseline="-25000" dirty="0" err="1">
                <a:solidFill>
                  <a:srgbClr val="FF0000"/>
                </a:solidFill>
                <a:latin typeface="Lucida Bright"/>
                <a:cs typeface="Lucida Bright"/>
              </a:rPr>
              <a:t>zz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in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e,e’p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Reaction: Large FSI Effects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779750"/>
            <a:ext cx="6657474" cy="45515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7" y="1234908"/>
            <a:ext cx="3028849" cy="53473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" y="2117225"/>
            <a:ext cx="8783053" cy="316555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168105" y="4901777"/>
            <a:ext cx="721894" cy="38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37132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A</a:t>
            </a:r>
            <a:r>
              <a:rPr lang="en-US" sz="2200" b="1" baseline="-25000" dirty="0" err="1">
                <a:solidFill>
                  <a:srgbClr val="FF0000"/>
                </a:solidFill>
                <a:latin typeface="Lucida Bright"/>
                <a:cs typeface="Lucida Bright"/>
              </a:rPr>
              <a:t>zz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in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e,e’p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</a:t>
            </a:r>
          </a:p>
        </p:txBody>
      </p:sp>
      <p:pic>
        <p:nvPicPr>
          <p:cNvPr id="2" name="Picture 1" descr="fig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53" y="766383"/>
            <a:ext cx="8406174" cy="788465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779750"/>
            <a:ext cx="6657474" cy="60993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1389684"/>
            <a:ext cx="3213100" cy="5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9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84918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Azz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in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e,e’p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Reaction: Relativistic Effects: Suppress FSI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779750"/>
            <a:ext cx="6657474" cy="60993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6" y="1389684"/>
            <a:ext cx="3213100" cy="543092"/>
          </a:xfrm>
          <a:prstGeom prst="rect">
            <a:avLst/>
          </a:prstGeom>
        </p:spPr>
      </p:pic>
      <p:pic>
        <p:nvPicPr>
          <p:cNvPr id="6" name="Picture 5" descr="figure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0" y="401052"/>
            <a:ext cx="5855368" cy="56514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8" y="2187575"/>
            <a:ext cx="2044700" cy="367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809" y="2857470"/>
            <a:ext cx="18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Solid – Light Cone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08" y="3362796"/>
            <a:ext cx="256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Dashed – Virtual Nucleon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09" y="3932291"/>
            <a:ext cx="2149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Curves with triangles</a:t>
            </a:r>
          </a:p>
          <a:p>
            <a:r>
              <a:rPr lang="en-US" dirty="0">
                <a:solidFill>
                  <a:srgbClr val="000090"/>
                </a:solidFill>
              </a:rPr>
              <a:t>Include FSI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47" y="4780557"/>
            <a:ext cx="253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M.S &amp; </a:t>
            </a:r>
            <a:r>
              <a:rPr lang="en-US" dirty="0" err="1">
                <a:solidFill>
                  <a:srgbClr val="008000"/>
                </a:solidFill>
              </a:rPr>
              <a:t>M.Strikman</a:t>
            </a:r>
            <a:r>
              <a:rPr lang="en-US" dirty="0">
                <a:solidFill>
                  <a:srgbClr val="008000"/>
                </a:solidFill>
              </a:rPr>
              <a:t>,  2002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8E17E-C687-121C-8EF0-2299AC428664}"/>
              </a:ext>
            </a:extLst>
          </p:cNvPr>
          <p:cNvSpPr txBox="1"/>
          <p:nvPr/>
        </p:nvSpPr>
        <p:spPr>
          <a:xfrm>
            <a:off x="74754" y="5351824"/>
            <a:ext cx="176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99873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75602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 Summary and Outlook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4F2CF-2948-320F-3EEC-B94CC2744BC6}"/>
              </a:ext>
            </a:extLst>
          </p:cNvPr>
          <p:cNvSpPr txBox="1"/>
          <p:nvPr/>
        </p:nvSpPr>
        <p:spPr>
          <a:xfrm>
            <a:off x="69850" y="889000"/>
            <a:ext cx="8243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Detailed measurement of tensor polarized cross section of the deuteron in high Q2</a:t>
            </a:r>
          </a:p>
          <a:p>
            <a:r>
              <a:rPr lang="en-US" dirty="0"/>
              <a:t>     d(</a:t>
            </a:r>
            <a:r>
              <a:rPr lang="en-US" dirty="0" err="1"/>
              <a:t>e,e’N</a:t>
            </a:r>
            <a:r>
              <a:rPr lang="en-US" dirty="0"/>
              <a:t>)N reaction at p&lt; 500 MeV/C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5FAF6-DD54-65EF-3680-485CFB576265}"/>
              </a:ext>
            </a:extLst>
          </p:cNvPr>
          <p:cNvSpPr txBox="1"/>
          <p:nvPr/>
        </p:nvSpPr>
        <p:spPr>
          <a:xfrm>
            <a:off x="69850" y="1928542"/>
            <a:ext cx="90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Will allow to extract tensor polarized density matrix of the deuteron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ABC4-C63B-B474-E8F6-5D612398E577}"/>
              </a:ext>
            </a:extLst>
          </p:cNvPr>
          <p:cNvSpPr txBox="1"/>
          <p:nvPr/>
        </p:nvSpPr>
        <p:spPr>
          <a:xfrm>
            <a:off x="69850" y="362567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Combined with unpolarized measurement it may be possible to verify the </a:t>
            </a:r>
          </a:p>
          <a:p>
            <a:r>
              <a:rPr lang="en-US" dirty="0">
                <a:solidFill>
                  <a:srgbClr val="FF0000"/>
                </a:solidFill>
              </a:rPr>
              <a:t>      crossing zero point of the S-wave which is sensitive to the nuclear core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EC01B-30FF-6EF3-9E53-D92DF1CF1FFB}"/>
              </a:ext>
            </a:extLst>
          </p:cNvPr>
          <p:cNvSpPr txBox="1"/>
          <p:nvPr/>
        </p:nvSpPr>
        <p:spPr>
          <a:xfrm>
            <a:off x="69850" y="2691085"/>
            <a:ext cx="728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This, together with unpolarized measurement will allow to constrain the </a:t>
            </a:r>
          </a:p>
          <a:p>
            <a:r>
              <a:rPr lang="en-US" dirty="0"/>
              <a:t>      deuteron wave function dominated by </a:t>
            </a:r>
            <a:r>
              <a:rPr lang="en-US" dirty="0" err="1"/>
              <a:t>pn</a:t>
            </a:r>
            <a:r>
              <a:rPr lang="en-US" dirty="0"/>
              <a:t> component only</a:t>
            </a:r>
          </a:p>
        </p:txBody>
      </p:sp>
    </p:spTree>
    <p:extLst>
      <p:ext uri="{BB962C8B-B14F-4D97-AF65-F5344CB8AC3E}">
        <p14:creationId xmlns:p14="http://schemas.microsoft.com/office/powerpoint/2010/main" val="176975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362" y="86421"/>
            <a:ext cx="7732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Probing NN interaction at very short distances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46" y="2251867"/>
            <a:ext cx="3196778" cy="1959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5" y="3638241"/>
            <a:ext cx="481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CB"/>
                </a:solidFill>
              </a:rPr>
              <a:t>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" y="2251867"/>
            <a:ext cx="419100" cy="419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39" y="3231691"/>
            <a:ext cx="92847" cy="20116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25" y="3638241"/>
            <a:ext cx="64374" cy="2011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4" y="850108"/>
            <a:ext cx="5518090" cy="355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D6BA9-0C9D-520C-4E83-9F1B54CCE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102" y="1373043"/>
            <a:ext cx="3310762" cy="35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8A948-3F03-06FC-F380-5EF5DC70E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836" y="3231691"/>
            <a:ext cx="3310761" cy="4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9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0D39B6-6311-FE19-685B-B5525CF153BB}"/>
              </a:ext>
            </a:extLst>
          </p:cNvPr>
          <p:cNvSpPr txBox="1"/>
          <p:nvPr/>
        </p:nvSpPr>
        <p:spPr>
          <a:xfrm>
            <a:off x="149191" y="277300"/>
            <a:ext cx="899480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Helvetica" pitchFamily="2" charset="0"/>
              </a:rPr>
              <a:t>Polarization states in the deuteron give new degrees of freedom in </a:t>
            </a:r>
          </a:p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exploration of dynamical structure of the deuteron in particular and </a:t>
            </a:r>
          </a:p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strong interaction in general.</a:t>
            </a: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 Most important advancement in this respect is possibility of measuring </a:t>
            </a:r>
          </a:p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 polarization states at fixed and larger values of internal momenta of </a:t>
            </a:r>
          </a:p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 the deuteron</a:t>
            </a: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halkboard" panose="03050602040202020205" pitchFamily="66" charset="77"/>
              </a:rPr>
              <a:t>  These studies will allow to answer to several unresolved questions:</a:t>
            </a: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- what is the deuteron wave function below the inelastic threshold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- how much the structure of nuclear core reflected in polarization observables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- how the relativistic effects modify the polarization states</a:t>
            </a:r>
          </a:p>
          <a:p>
            <a:endParaRPr lang="en-US" sz="2000" dirty="0">
              <a:solidFill>
                <a:srgbClr val="9437FF"/>
              </a:solidFill>
              <a:effectLst/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effectLst/>
                <a:latin typeface="Helvetica" pitchFamily="2" charset="0"/>
              </a:rPr>
              <a:t>-  </a:t>
            </a: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implication</a:t>
            </a:r>
            <a:r>
              <a:rPr lang="en-US" sz="2000" dirty="0">
                <a:solidFill>
                  <a:srgbClr val="9437FF"/>
                </a:solidFill>
                <a:effectLst/>
                <a:latin typeface="Helvetica" pitchFamily="2" charset="0"/>
              </a:rPr>
              <a:t> of  non-nucleonic states on polarization observables </a:t>
            </a:r>
          </a:p>
        </p:txBody>
      </p:sp>
    </p:spTree>
    <p:extLst>
      <p:ext uri="{BB962C8B-B14F-4D97-AF65-F5344CB8AC3E}">
        <p14:creationId xmlns:p14="http://schemas.microsoft.com/office/powerpoint/2010/main" val="101583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54" y="1242542"/>
            <a:ext cx="5259965" cy="346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970" y="802660"/>
            <a:ext cx="702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  <a:cs typeface="Chalkboard"/>
              </a:rPr>
              <a:t>QCD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7561" y="244055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Hidden Color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2542" y="2051891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Intrinsic strangeness/charm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62277" y="4704584"/>
            <a:ext cx="26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3747" y="82819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Vc</a:t>
            </a:r>
            <a:r>
              <a:rPr lang="en-US" dirty="0"/>
              <a:t>, MeV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55304" y="1162997"/>
            <a:ext cx="2270765" cy="2371468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73192" y="4909769"/>
            <a:ext cx="1930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~80% hidden color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3192" y="5133127"/>
            <a:ext cx="2076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</a:rPr>
              <a:t>Brodsky,Ji</a:t>
            </a:r>
            <a:r>
              <a:rPr lang="en-US" sz="1400" dirty="0">
                <a:solidFill>
                  <a:srgbClr val="008000"/>
                </a:solidFill>
              </a:rPr>
              <a:t>, </a:t>
            </a:r>
            <a:r>
              <a:rPr lang="en-US" sz="1400" dirty="0" err="1">
                <a:solidFill>
                  <a:srgbClr val="008000"/>
                </a:solidFill>
              </a:rPr>
              <a:t>Lepage</a:t>
            </a:r>
            <a:r>
              <a:rPr lang="en-US" sz="1400" dirty="0">
                <a:solidFill>
                  <a:srgbClr val="008000"/>
                </a:solidFill>
              </a:rPr>
              <a:t>, PRL 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11D67-BA7E-1A62-831A-DD0BBCDA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382" y="1334326"/>
            <a:ext cx="428571" cy="249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9A12D-BD87-F1E7-7058-67321E093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42" y="1767068"/>
            <a:ext cx="734719" cy="1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3006" y="219383"/>
            <a:ext cx="7662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For the Deuteron it means, at Short Distances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4" y="1318386"/>
            <a:ext cx="6541748" cy="4699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2" y="2224617"/>
            <a:ext cx="2692400" cy="50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524" y="3361767"/>
            <a:ext cx="835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The NN repulsive core can be due to the orthogonality of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6C28E-AFB2-75EE-E1EC-E0AA0493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187" y="1311966"/>
            <a:ext cx="2148289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DE43E-2C06-E4AA-DC14-A34E9CFDB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31" y="4452582"/>
            <a:ext cx="533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9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362" y="86421"/>
            <a:ext cx="3548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Some Paradigm Shift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64016-8CF4-AE19-4DD8-1154583E154C}"/>
              </a:ext>
            </a:extLst>
          </p:cNvPr>
          <p:cNvSpPr txBox="1"/>
          <p:nvPr/>
        </p:nvSpPr>
        <p:spPr>
          <a:xfrm>
            <a:off x="92597" y="709760"/>
            <a:ext cx="90514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Our current  mindset about deuteron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is fully non-relativistic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  the observation that  it has </a:t>
            </a:r>
          </a:p>
          <a:p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total spin, J=1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and  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parity, P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=+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, 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together with the  relation that 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for non-relativistic wave function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,  P= (-1)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" pitchFamily="2" charset="0"/>
              </a:rPr>
              <a:t>l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  one concludes that the deuteron consists of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S- and D- partial waves for proton-neutron system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887BD-73D0-880A-976E-9D685C7BFA16}"/>
              </a:ext>
            </a:extLst>
          </p:cNvPr>
          <p:cNvSpPr txBox="1"/>
          <p:nvPr/>
        </p:nvSpPr>
        <p:spPr>
          <a:xfrm>
            <a:off x="0" y="2419917"/>
            <a:ext cx="90514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/>
                <a:latin typeface="Helvetica" pitchFamily="2" charset="0"/>
              </a:rPr>
              <a:t>Paradigm Shift: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The above reaction at high Q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" pitchFamily="2" charset="0"/>
              </a:rPr>
              <a:t>2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, measures the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probability of observing  proton and neutron in the deuteron 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at very large relative  momenta.  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In such a formulation the deuteron is not a composite system consisting of proton and neutron but it is  a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composite pseudo - vector (J=1, P=+)  ``particle"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from which one extracts proton and neutron.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6F2EF-05CE-9BE6-9BC6-AC073AF0F5C5}"/>
              </a:ext>
            </a:extLst>
          </p:cNvPr>
          <p:cNvSpPr txBox="1"/>
          <p:nvPr/>
        </p:nvSpPr>
        <p:spPr>
          <a:xfrm>
            <a:off x="0" y="4221468"/>
            <a:ext cx="8831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 How such a  proton and neutron produced at   such extremal conditions is related 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to the dynamical  structure of Light-Front deuteron wave function, which may include internal elastic                  as well as inelastic                  ,                     or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transitions. 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7F173D-9818-9462-E43B-5B72196B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19" y="4875265"/>
            <a:ext cx="965200" cy="190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F2B45-7E8E-B229-E4E6-2A17CD33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35" y="4849865"/>
            <a:ext cx="1079500" cy="241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EE5C7-5A73-CED2-AADB-44C7CFC92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4875265"/>
            <a:ext cx="1244600" cy="241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0CC1A1-EF80-8E02-56B7-14BAA4599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784" y="4849865"/>
            <a:ext cx="14097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8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raphs_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" y="1235428"/>
            <a:ext cx="8235244" cy="388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626" y="68384"/>
            <a:ext cx="25680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246FD9-AD49-A4C4-D15E-61A9889F8224}"/>
              </a:ext>
            </a:extLst>
          </p:cNvPr>
          <p:cNvCxnSpPr/>
          <p:nvPr/>
        </p:nvCxnSpPr>
        <p:spPr>
          <a:xfrm flipV="1">
            <a:off x="2159000" y="1346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BEA5C1-DB25-DE24-8BC1-3061C92CAE20}"/>
              </a:ext>
            </a:extLst>
          </p:cNvPr>
          <p:cNvCxnSpPr/>
          <p:nvPr/>
        </p:nvCxnSpPr>
        <p:spPr>
          <a:xfrm flipV="1">
            <a:off x="7493000" y="1473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AD863B-A0CC-0F87-9822-3DFE83670041}"/>
              </a:ext>
            </a:extLst>
          </p:cNvPr>
          <p:cNvCxnSpPr/>
          <p:nvPr/>
        </p:nvCxnSpPr>
        <p:spPr>
          <a:xfrm flipV="1">
            <a:off x="722462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6B1EB7-6E4E-6E39-81D4-F39D1A35ED9D}"/>
              </a:ext>
            </a:extLst>
          </p:cNvPr>
          <p:cNvCxnSpPr/>
          <p:nvPr/>
        </p:nvCxnSpPr>
        <p:spPr>
          <a:xfrm flipV="1">
            <a:off x="2349500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A963D037-23AE-A5FC-5480-4B18AA64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62" y="164812"/>
            <a:ext cx="5518090" cy="3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8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024" y="0"/>
            <a:ext cx="8493031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New Structure in the Deuteron and possible non-nucleonic components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D1760-30B7-93EC-614F-55E2EC2446FE}"/>
              </a:ext>
            </a:extLst>
          </p:cNvPr>
          <p:cNvSpPr/>
          <p:nvPr/>
        </p:nvSpPr>
        <p:spPr>
          <a:xfrm>
            <a:off x="81024" y="448575"/>
            <a:ext cx="18714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M.S &amp; Frank Vera PRL 2023</a:t>
            </a:r>
            <a:endParaRPr lang="en-US" sz="1200" b="0" i="0" dirty="0">
              <a:solidFill>
                <a:srgbClr val="00B05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5441B-BA11-A93B-5930-8D6C415FF136}"/>
              </a:ext>
            </a:extLst>
          </p:cNvPr>
          <p:cNvSpPr txBox="1"/>
          <p:nvPr/>
        </p:nvSpPr>
        <p:spPr>
          <a:xfrm>
            <a:off x="81024" y="804817"/>
            <a:ext cx="815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Paradigm shift: </a:t>
            </a:r>
          </a:p>
          <a:p>
            <a:r>
              <a:rPr lang="en-US" dirty="0">
                <a:solidFill>
                  <a:srgbClr val="0000FF"/>
                </a:solidFill>
              </a:rPr>
              <a:t>- consider a deuteron not a nucleus that consist of proton and neutron</a:t>
            </a:r>
          </a:p>
          <a:p>
            <a:r>
              <a:rPr lang="en-US" dirty="0">
                <a:solidFill>
                  <a:srgbClr val="0000FF"/>
                </a:solidFill>
              </a:rPr>
              <a:t>- but </a:t>
            </a:r>
            <a:r>
              <a:rPr lang="en-US" b="1" i="1" dirty="0">
                <a:solidFill>
                  <a:srgbClr val="0000FF"/>
                </a:solidFill>
              </a:rPr>
              <a:t>pseudovector composite particle </a:t>
            </a:r>
            <a:r>
              <a:rPr lang="en-US" dirty="0">
                <a:solidFill>
                  <a:srgbClr val="0000FF"/>
                </a:solidFill>
              </a:rPr>
              <a:t>from which we </a:t>
            </a:r>
            <a:r>
              <a:rPr lang="en-US" b="1" i="1" dirty="0">
                <a:solidFill>
                  <a:srgbClr val="0000FF"/>
                </a:solidFill>
              </a:rPr>
              <a:t>extract</a:t>
            </a:r>
            <a:r>
              <a:rPr lang="en-US" dirty="0">
                <a:solidFill>
                  <a:srgbClr val="0000FF"/>
                </a:solidFill>
              </a:rPr>
              <a:t> proton and neutron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D8B33-C772-E075-9808-6A059C25C73D}"/>
              </a:ext>
            </a:extLst>
          </p:cNvPr>
          <p:cNvSpPr txBox="1"/>
          <p:nvPr/>
        </p:nvSpPr>
        <p:spPr>
          <a:xfrm>
            <a:off x="81024" y="1812613"/>
            <a:ext cx="37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 Light-Front Deuteron wave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94734-25FE-644A-B726-277943D9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373041"/>
            <a:ext cx="6039293" cy="968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C53C9-12B6-A119-3AA0-7F807B250ADE}"/>
              </a:ext>
            </a:extLst>
          </p:cNvPr>
          <p:cNvSpPr txBox="1"/>
          <p:nvPr/>
        </p:nvSpPr>
        <p:spPr>
          <a:xfrm>
            <a:off x="116007" y="3522214"/>
            <a:ext cx="9027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/>
              </a:rPr>
              <a:t>- Absorbing the energy denominator into the vertex function and using crossing symmetry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A824FD-6594-8154-29BD-BECD385E8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4457617"/>
            <a:ext cx="8509001" cy="6687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600C94-5003-97B0-6ACC-765FC31B9D33}"/>
              </a:ext>
            </a:extLst>
          </p:cNvPr>
          <p:cNvCxnSpPr/>
          <p:nvPr/>
        </p:nvCxnSpPr>
        <p:spPr>
          <a:xfrm>
            <a:off x="7082725" y="2572719"/>
            <a:ext cx="774916" cy="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94A13E9-5FA9-3EAF-1B28-FB79290718B9}"/>
              </a:ext>
            </a:extLst>
          </p:cNvPr>
          <p:cNvSpPr/>
          <p:nvPr/>
        </p:nvSpPr>
        <p:spPr>
          <a:xfrm>
            <a:off x="7667589" y="2330489"/>
            <a:ext cx="380103" cy="48445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9CDCAB-1045-5638-3548-607980B59597}"/>
              </a:ext>
            </a:extLst>
          </p:cNvPr>
          <p:cNvCxnSpPr>
            <a:cxnSpLocks/>
          </p:cNvCxnSpPr>
          <p:nvPr/>
        </p:nvCxnSpPr>
        <p:spPr>
          <a:xfrm flipV="1">
            <a:off x="8020767" y="2102203"/>
            <a:ext cx="526942" cy="33321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C69924-FDA0-F106-A251-D921081FDF55}"/>
              </a:ext>
            </a:extLst>
          </p:cNvPr>
          <p:cNvCxnSpPr>
            <a:cxnSpLocks/>
          </p:cNvCxnSpPr>
          <p:nvPr/>
        </p:nvCxnSpPr>
        <p:spPr>
          <a:xfrm>
            <a:off x="7992027" y="2744001"/>
            <a:ext cx="582028" cy="32441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88D8555-0168-371A-9F09-165FBB1E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928" y="2040481"/>
            <a:ext cx="190500" cy="215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95BB49-2AE1-7DDF-A0A3-FB8F3895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75" y="2464702"/>
            <a:ext cx="201711" cy="2792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9A9A5B-003F-13B0-A43F-51B427DE1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709" y="1689487"/>
            <a:ext cx="218138" cy="249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37233A-F203-1C70-38C1-70705BBB4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094" y="2942628"/>
            <a:ext cx="317291" cy="2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0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A824FD-6594-8154-29BD-BECD385E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7" y="136025"/>
            <a:ext cx="8509001" cy="668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CBD8E4-65FA-84E6-C55F-081A843B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77" y="887947"/>
            <a:ext cx="266700" cy="29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998D3-7988-22AE-E61C-EBE00785EAA1}"/>
              </a:ext>
            </a:extLst>
          </p:cNvPr>
          <p:cNvSpPr txBox="1"/>
          <p:nvPr/>
        </p:nvSpPr>
        <p:spPr>
          <a:xfrm>
            <a:off x="103126" y="8542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C1C92-631B-11B6-FA89-81C732115D66}"/>
              </a:ext>
            </a:extLst>
          </p:cNvPr>
          <p:cNvSpPr txBox="1"/>
          <p:nvPr/>
        </p:nvSpPr>
        <p:spPr>
          <a:xfrm>
            <a:off x="664875" y="858946"/>
            <a:ext cx="7520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is a four-vector, which can be constructed in a most general form satisfying  </a:t>
            </a:r>
          </a:p>
          <a:p>
            <a:r>
              <a:rPr lang="en-US" dirty="0">
                <a:solidFill>
                  <a:srgbClr val="0000FF"/>
                </a:solidFill>
              </a:rPr>
              <a:t>      time reversal, parity and charge conjugate symmetries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9DF611-F323-EE1D-B09A-F7A4EDE84571}"/>
              </a:ext>
            </a:extLst>
          </p:cNvPr>
          <p:cNvSpPr txBox="1"/>
          <p:nvPr/>
        </p:nvSpPr>
        <p:spPr>
          <a:xfrm>
            <a:off x="116007" y="1752586"/>
            <a:ext cx="882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Because the deuteron is a bound system, in addition to on-shell p</a:t>
            </a:r>
            <a:r>
              <a:rPr lang="en-US" baseline="-25000" dirty="0"/>
              <a:t>1</a:t>
            </a:r>
            <a:r>
              <a:rPr lang="en-US" dirty="0"/>
              <a:t> and p</a:t>
            </a:r>
            <a:r>
              <a:rPr lang="en-US" baseline="-25000" dirty="0"/>
              <a:t>2</a:t>
            </a:r>
            <a:r>
              <a:rPr lang="en-US" dirty="0"/>
              <a:t> four momenta</a:t>
            </a:r>
          </a:p>
          <a:p>
            <a:r>
              <a:rPr lang="en-US" dirty="0"/>
              <a:t>     one introduces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814C8-D937-887B-349F-EEEA00DFD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7" y="2568984"/>
            <a:ext cx="5359400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32E0A-AA53-B083-35A2-AF044376E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3" y="3013820"/>
            <a:ext cx="8528545" cy="5207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502DF2-6B38-67B0-CA13-4668B6DBF1F8}"/>
              </a:ext>
            </a:extLst>
          </p:cNvPr>
          <p:cNvSpPr txBox="1"/>
          <p:nvPr/>
        </p:nvSpPr>
        <p:spPr>
          <a:xfrm>
            <a:off x="-44112" y="36596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Constructed vertex: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FF5778-04FD-15D1-77E4-81534B76B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73" y="4167859"/>
            <a:ext cx="8528545" cy="14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69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024" y="0"/>
            <a:ext cx="456567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High Momentum Transfer Kinematics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E7112-BB9A-72A5-B2C2-B4D16E2DC370}"/>
              </a:ext>
            </a:extLst>
          </p:cNvPr>
          <p:cNvSpPr txBox="1"/>
          <p:nvPr/>
        </p:nvSpPr>
        <p:spPr>
          <a:xfrm>
            <a:off x="81024" y="612062"/>
            <a:ext cx="8162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For large Q</a:t>
            </a:r>
            <a:r>
              <a:rPr lang="en-US" baseline="30000" dirty="0">
                <a:solidFill>
                  <a:srgbClr val="000000"/>
                </a:solidFill>
                <a:effectLst/>
                <a:latin typeface="Helvetica" pitchFamily="2" charset="0"/>
              </a:rPr>
              <a:t>2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limit, Light-Front momenta for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reaction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are chosen as follows: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7E83C-33FA-F451-1333-2FBE9FD8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7" y="1283551"/>
            <a:ext cx="8736446" cy="1638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D83D4-723F-6B23-136E-4A4920EE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" y="3224009"/>
            <a:ext cx="8737600" cy="647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D8EEE5-9477-584C-1A5D-93A13DF20475}"/>
              </a:ext>
            </a:extLst>
          </p:cNvPr>
          <p:cNvSpPr txBox="1"/>
          <p:nvPr/>
        </p:nvSpPr>
        <p:spPr>
          <a:xfrm>
            <a:off x="0" y="4483771"/>
            <a:ext cx="3437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- One observes that for fixed x,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13F1A3-6C3D-DB9F-E3B2-F237A6FBA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506378"/>
            <a:ext cx="1981200" cy="3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F90A89-1CB7-6955-6E9F-A6876B3C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6" y="482452"/>
            <a:ext cx="59817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34271-A1D8-B6E0-8C4B-89672E3C8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1" y="917564"/>
            <a:ext cx="7607300" cy="204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40BD6-E96F-E593-883B-B6261D92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25" y="3303395"/>
            <a:ext cx="863065" cy="529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43FB71-4654-1C57-AEB2-1CA97895124F}"/>
              </a:ext>
            </a:extLst>
          </p:cNvPr>
          <p:cNvSpPr txBox="1"/>
          <p:nvPr/>
        </p:nvSpPr>
        <p:spPr>
          <a:xfrm>
            <a:off x="139700" y="3363435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high Q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limit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D3FCA9-02D6-05A1-199C-E72546951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4067312"/>
            <a:ext cx="7924483" cy="1240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FB3795-5363-F17F-2648-3F9CD885C5F6}"/>
              </a:ext>
            </a:extLst>
          </p:cNvPr>
          <p:cNvCxnSpPr/>
          <p:nvPr/>
        </p:nvCxnSpPr>
        <p:spPr>
          <a:xfrm flipV="1">
            <a:off x="4673600" y="3975100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DC7A4B-7500-F9A6-B1BF-C194A439437D}"/>
              </a:ext>
            </a:extLst>
          </p:cNvPr>
          <p:cNvCxnSpPr/>
          <p:nvPr/>
        </p:nvCxnSpPr>
        <p:spPr>
          <a:xfrm flipV="1">
            <a:off x="6807200" y="3832878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FD7A72-55D4-F012-9259-F9D1B8A4E6D1}"/>
              </a:ext>
            </a:extLst>
          </p:cNvPr>
          <p:cNvCxnSpPr/>
          <p:nvPr/>
        </p:nvCxnSpPr>
        <p:spPr>
          <a:xfrm flipV="1">
            <a:off x="6578600" y="4687500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176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CFDE3-D109-A536-D95E-31A24E10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0" y="4098978"/>
            <a:ext cx="8623005" cy="943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766954-D0EA-1C36-E38F-B689C28F2AF2}"/>
              </a:ext>
            </a:extLst>
          </p:cNvPr>
          <p:cNvSpPr txBox="1"/>
          <p:nvPr/>
        </p:nvSpPr>
        <p:spPr>
          <a:xfrm>
            <a:off x="114122" y="259631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F4C36-371C-19CB-B8F9-0717DA182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1" y="1479517"/>
            <a:ext cx="2006600" cy="30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21FA4A-FAD9-593F-C271-BA0E03448AA5}"/>
              </a:ext>
            </a:extLst>
          </p:cNvPr>
          <p:cNvSpPr txBox="1"/>
          <p:nvPr/>
        </p:nvSpPr>
        <p:spPr>
          <a:xfrm>
            <a:off x="95460" y="82505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706BC-0031-D66A-6DFE-30AB8DFE4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05" y="825053"/>
            <a:ext cx="1257300" cy="31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EB4C92-DE96-0186-6BC9-8CDE077D3BD4}"/>
              </a:ext>
            </a:extLst>
          </p:cNvPr>
          <p:cNvSpPr txBox="1"/>
          <p:nvPr/>
        </p:nvSpPr>
        <p:spPr>
          <a:xfrm>
            <a:off x="2028205" y="85370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C6B080-878D-ED0A-100B-7721423F7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072" y="875029"/>
            <a:ext cx="12319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E0DB6-CCEC-B3ED-F568-C4F2E696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30" y="307138"/>
            <a:ext cx="20066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E0F4AC-1BDD-4CB9-66C5-8BE370557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400" y="1494222"/>
            <a:ext cx="2260600" cy="31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82C54C-6601-7927-8DC2-B5502D9C9BD2}"/>
              </a:ext>
            </a:extLst>
          </p:cNvPr>
          <p:cNvSpPr txBox="1"/>
          <p:nvPr/>
        </p:nvSpPr>
        <p:spPr>
          <a:xfrm>
            <a:off x="3814917" y="87502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3EC796-58E1-1D41-74D7-75EEA0E4C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104" y="825053"/>
            <a:ext cx="4445847" cy="482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4DF4EF-919A-06E7-CA77-F9171D89F5E3}"/>
              </a:ext>
            </a:extLst>
          </p:cNvPr>
          <p:cNvSpPr txBox="1"/>
          <p:nvPr/>
        </p:nvSpPr>
        <p:spPr>
          <a:xfrm>
            <a:off x="4835236" y="1418962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Leading Oder!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EABEBA-2D74-7690-8BF1-54DE1FF23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073" y="2332273"/>
            <a:ext cx="8378580" cy="11318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BCB21-D643-D353-643E-A4B416B6B20E}"/>
              </a:ext>
            </a:extLst>
          </p:cNvPr>
          <p:cNvCxnSpPr/>
          <p:nvPr/>
        </p:nvCxnSpPr>
        <p:spPr>
          <a:xfrm flipV="1">
            <a:off x="5047672" y="2145101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926069-5B7D-1491-7CCF-9EAE4B08168C}"/>
              </a:ext>
            </a:extLst>
          </p:cNvPr>
          <p:cNvCxnSpPr/>
          <p:nvPr/>
        </p:nvCxnSpPr>
        <p:spPr>
          <a:xfrm flipV="1">
            <a:off x="7447396" y="2173852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E496C9-F55E-8F4F-8B20-50704854935B}"/>
              </a:ext>
            </a:extLst>
          </p:cNvPr>
          <p:cNvCxnSpPr/>
          <p:nvPr/>
        </p:nvCxnSpPr>
        <p:spPr>
          <a:xfrm flipV="1">
            <a:off x="7098146" y="2859426"/>
            <a:ext cx="698500" cy="71239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EF75D9-D769-FEEE-4F1A-1DBB45938C76}"/>
              </a:ext>
            </a:extLst>
          </p:cNvPr>
          <p:cNvSpPr txBox="1"/>
          <p:nvPr/>
        </p:nvSpPr>
        <p:spPr>
          <a:xfrm>
            <a:off x="33021" y="519728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26F34F-E735-EECF-CD3C-D57C64800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035" y="5249112"/>
            <a:ext cx="1689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CFDE3-D109-A536-D95E-31A24E10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7" y="215904"/>
            <a:ext cx="8623005" cy="854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F915E-CF24-7A94-339A-F36D00A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7" y="1423620"/>
            <a:ext cx="8245550" cy="1208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84537-C5DC-6457-2A72-B6CE9957F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6" y="2856811"/>
            <a:ext cx="5096063" cy="1005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C87BC-B142-07E1-2610-E8E7E169948A}"/>
              </a:ext>
            </a:extLst>
          </p:cNvPr>
          <p:cNvSpPr txBox="1"/>
          <p:nvPr/>
        </p:nvSpPr>
        <p:spPr>
          <a:xfrm>
            <a:off x="0" y="4013468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A8EAAE-F996-2DCB-2849-C89A30667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72" y="4020506"/>
            <a:ext cx="3286424" cy="3983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D10337-C0C1-35F2-AE1E-5516BC0D3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46" y="4732878"/>
            <a:ext cx="3074554" cy="431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89FB9E-8F82-513E-0420-21D33F7ABFEF}"/>
              </a:ext>
            </a:extLst>
          </p:cNvPr>
          <p:cNvSpPr txBox="1"/>
          <p:nvPr/>
        </p:nvSpPr>
        <p:spPr>
          <a:xfrm>
            <a:off x="3756551" y="4743626"/>
            <a:ext cx="312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fully relativistic: in addition to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BB88A-05F0-AAB7-07D0-C51D620D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407" y="4701122"/>
            <a:ext cx="419100" cy="393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F5708F-6D21-B93C-B3E9-5F408C5C49F5}"/>
              </a:ext>
            </a:extLst>
          </p:cNvPr>
          <p:cNvSpPr txBox="1"/>
          <p:nvPr/>
        </p:nvSpPr>
        <p:spPr>
          <a:xfrm>
            <a:off x="7425858" y="4732878"/>
            <a:ext cx="6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5C51FE-BDA3-3FEE-7258-2E0E6C10ACF4}"/>
              </a:ext>
            </a:extLst>
          </p:cNvPr>
          <p:cNvSpPr txBox="1"/>
          <p:nvPr/>
        </p:nvSpPr>
        <p:spPr>
          <a:xfrm>
            <a:off x="5234609" y="516467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additional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4503CF-557E-9114-F643-E2165C915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415" y="5133444"/>
            <a:ext cx="355600" cy="431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7915CA-29A0-98DA-545E-C9CC427A0ABE}"/>
              </a:ext>
            </a:extLst>
          </p:cNvPr>
          <p:cNvSpPr txBox="1"/>
          <p:nvPr/>
        </p:nvSpPr>
        <p:spPr>
          <a:xfrm>
            <a:off x="7434985" y="5174260"/>
            <a:ext cx="6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</a:t>
            </a:r>
          </a:p>
        </p:txBody>
      </p:sp>
    </p:spTree>
    <p:extLst>
      <p:ext uri="{BB962C8B-B14F-4D97-AF65-F5344CB8AC3E}">
        <p14:creationId xmlns:p14="http://schemas.microsoft.com/office/powerpoint/2010/main" val="42741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80" y="2565483"/>
            <a:ext cx="280896" cy="19392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73" y="671018"/>
            <a:ext cx="269144" cy="145906"/>
          </a:xfrm>
          <a:prstGeom prst="rect">
            <a:avLst/>
          </a:prstGeom>
        </p:spPr>
      </p:pic>
      <p:pic>
        <p:nvPicPr>
          <p:cNvPr id="19" name="Picture 18" descr="centensu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5" y="167191"/>
            <a:ext cx="6509441" cy="34632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53B4EE-FBFE-8530-70D5-3E260A462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50" y="4134267"/>
            <a:ext cx="3423685" cy="13511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52BEB-8D06-AA8C-A9FF-24FA44374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045" y="5486253"/>
            <a:ext cx="714006" cy="19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D0BEEC-B16D-A8FA-BBA1-F3BCA5269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850" y="3760060"/>
            <a:ext cx="520995" cy="2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72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F915E-CF24-7A94-339A-F36D00A9D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" y="863092"/>
            <a:ext cx="7094690" cy="914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1485754" y="159027"/>
            <a:ext cx="6127511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 Light Front Density Matrix and Momentum Distribution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DE0C4-0698-6887-D3A1-3A790AF2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" y="2188130"/>
            <a:ext cx="2222500" cy="35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5F6332-EE0D-B31D-1B6A-E4A59DCD3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" y="2860121"/>
            <a:ext cx="7683500" cy="622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BBE2CD-FCB4-BC2F-47F6-E116A9337E47}"/>
              </a:ext>
            </a:extLst>
          </p:cNvPr>
          <p:cNvSpPr txBox="1"/>
          <p:nvPr/>
        </p:nvSpPr>
        <p:spPr>
          <a:xfrm>
            <a:off x="0" y="3763411"/>
            <a:ext cx="360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Baryonic and Momentum Sum Rules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E186E-2018-6063-A7AB-C187C6AEE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880" y="3763411"/>
            <a:ext cx="4169410" cy="369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5A9E2-9AC8-96BD-8226-AC145D66B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291932"/>
            <a:ext cx="4318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1485754" y="159027"/>
            <a:ext cx="5079211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Non-Nucleonic Components and the New Structure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5F6332-EE0D-B31D-1B6A-E4A59DCD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9" y="794418"/>
            <a:ext cx="7683500" cy="622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23AB6-1C1F-2367-5869-BB58FCF542C7}"/>
              </a:ext>
            </a:extLst>
          </p:cNvPr>
          <p:cNvSpPr txBox="1"/>
          <p:nvPr/>
        </p:nvSpPr>
        <p:spPr>
          <a:xfrm>
            <a:off x="97123" y="2152580"/>
            <a:ext cx="89050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" pitchFamily="2" charset="0"/>
              </a:rPr>
              <a:t>- This is impossible 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for non-relativistic quantum mechanics of the deuteron since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in this case the potential of the interaction is real  (no </a:t>
            </a:r>
            <a:r>
              <a:rPr lang="en-US" i="1" dirty="0" err="1">
                <a:solidFill>
                  <a:srgbClr val="000000"/>
                </a:solidFill>
                <a:latin typeface="Helvetica" pitchFamily="2" charset="0"/>
              </a:rPr>
              <a:t>inelasticities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) and the solution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of Lippmann-Schwinger  (or </a:t>
            </a:r>
            <a:r>
              <a:rPr lang="en-US" i="1" dirty="0" err="1">
                <a:solidFill>
                  <a:srgbClr val="000000"/>
                </a:solidFill>
                <a:latin typeface="Helvetica" pitchFamily="2" charset="0"/>
              </a:rPr>
              <a:t>Schroedinger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) equation for partial S- and D-waves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satisfies </a:t>
            </a:r>
            <a:r>
              <a:rPr lang="en-US" i="1" dirty="0">
                <a:solidFill>
                  <a:srgbClr val="000000"/>
                </a:solidFill>
                <a:highlight>
                  <a:srgbClr val="FFFF00"/>
                </a:highlight>
                <a:latin typeface="Helvetica" pitchFamily="2" charset="0"/>
              </a:rPr>
              <a:t>``angular condition", </a:t>
            </a:r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according to  which the momentum distribution </a:t>
            </a:r>
          </a:p>
          <a:p>
            <a:r>
              <a:rPr lang="en-US" i="1" dirty="0">
                <a:solidFill>
                  <a:srgbClr val="000000"/>
                </a:solidFill>
                <a:latin typeface="Helvetica" pitchFamily="2" charset="0"/>
              </a:rPr>
              <a:t>   in unpolarized deuteron depends on the magnitude of relative momentum only.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BCBB6-39C1-9184-3832-6776D0A5752D}"/>
              </a:ext>
            </a:extLst>
          </p:cNvPr>
          <p:cNvSpPr txBox="1"/>
          <p:nvPr/>
        </p:nvSpPr>
        <p:spPr>
          <a:xfrm>
            <a:off x="97123" y="3854505"/>
            <a:ext cx="88185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On the other hand, in the relativistic domain the definition of the interaction  potential  is     not straightforward to allow to use quantum-mechanical arguments in claiming  that momentum distribution should satisfy the angular condition (i.e. depends on  magnitude of k only).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D14CF-4AFE-1B9E-A236-680FA371422A}"/>
              </a:ext>
            </a:extLst>
          </p:cNvPr>
          <p:cNvSpPr txBox="1"/>
          <p:nvPr/>
        </p:nvSpPr>
        <p:spPr>
          <a:xfrm>
            <a:off x="266700" y="168910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Momentum distribution depends on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67B2C-32F8-4257-68E0-BA525595B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829" y="1787418"/>
            <a:ext cx="279400" cy="22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DFDF7F-64E4-CEBA-4656-6FC244233250}"/>
              </a:ext>
            </a:extLst>
          </p:cNvPr>
          <p:cNvSpPr txBox="1"/>
          <p:nvPr/>
        </p:nvSpPr>
        <p:spPr>
          <a:xfrm>
            <a:off x="4260229" y="1694204"/>
            <a:ext cx="11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separately</a:t>
            </a:r>
          </a:p>
        </p:txBody>
      </p:sp>
    </p:spTree>
    <p:extLst>
      <p:ext uri="{BB962C8B-B14F-4D97-AF65-F5344CB8AC3E}">
        <p14:creationId xmlns:p14="http://schemas.microsoft.com/office/powerpoint/2010/main" val="2684744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C82A32-AD67-48E4-7DAB-6BE12F46E62A}"/>
              </a:ext>
            </a:extLst>
          </p:cNvPr>
          <p:cNvSpPr txBox="1"/>
          <p:nvPr/>
        </p:nvSpPr>
        <p:spPr>
          <a:xfrm>
            <a:off x="171693" y="144503"/>
            <a:ext cx="8800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However, for the Light-Front, there is a remarkable theorem by Frankfurt and </a:t>
            </a:r>
            <a:r>
              <a:rPr lang="en-US" dirty="0" err="1"/>
              <a:t>Strikman</a:t>
            </a:r>
            <a:r>
              <a:rPr lang="en-US" dirty="0"/>
              <a:t> </a:t>
            </a:r>
          </a:p>
          <a:p>
            <a:r>
              <a:rPr lang="en-US" dirty="0"/>
              <a:t>  which states that if </a:t>
            </a:r>
            <a:r>
              <a:rPr lang="en-US" dirty="0">
                <a:highlight>
                  <a:srgbClr val="FFFF00"/>
                </a:highlight>
              </a:rPr>
              <a:t>one considers only </a:t>
            </a:r>
            <a:r>
              <a:rPr lang="en-US" dirty="0" err="1">
                <a:highlight>
                  <a:srgbClr val="FFFF00"/>
                </a:highlight>
              </a:rPr>
              <a:t>pn</a:t>
            </a:r>
            <a:r>
              <a:rPr lang="en-US" dirty="0">
                <a:highlight>
                  <a:srgbClr val="FFFF00"/>
                </a:highlight>
              </a:rPr>
              <a:t> component in the deuteron</a:t>
            </a:r>
            <a:r>
              <a:rPr lang="en-US" dirty="0"/>
              <a:t>, then for most </a:t>
            </a:r>
          </a:p>
          <a:p>
            <a:r>
              <a:rPr lang="en-US" dirty="0"/>
              <a:t> acceptable forms of NN potential – constructed from elastic </a:t>
            </a:r>
            <a:r>
              <a:rPr lang="en-US" dirty="0" err="1"/>
              <a:t>pn</a:t>
            </a:r>
            <a:r>
              <a:rPr lang="en-US" dirty="0"/>
              <a:t>     </a:t>
            </a:r>
            <a:r>
              <a:rPr lang="en-US" dirty="0" err="1"/>
              <a:t>pn</a:t>
            </a:r>
            <a:r>
              <a:rPr lang="en-US" dirty="0"/>
              <a:t> scattering, the angular</a:t>
            </a:r>
          </a:p>
          <a:p>
            <a:r>
              <a:rPr lang="en-US" dirty="0"/>
              <a:t> condition should be satisfied also for LF momentum distribution.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536A8-1355-866F-EC07-B7D567B6F191}"/>
              </a:ext>
            </a:extLst>
          </p:cNvPr>
          <p:cNvCxnSpPr/>
          <p:nvPr/>
        </p:nvCxnSpPr>
        <p:spPr>
          <a:xfrm>
            <a:off x="6197600" y="901700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089C44-B702-E313-6665-DC63695F9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3" y="1722186"/>
            <a:ext cx="8800614" cy="858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CF875C-549B-E7E7-CD72-292D45B5825E}"/>
              </a:ext>
            </a:extLst>
          </p:cNvPr>
          <p:cNvSpPr txBox="1"/>
          <p:nvPr/>
        </p:nvSpPr>
        <p:spPr>
          <a:xfrm>
            <a:off x="0" y="4387306"/>
            <a:ext cx="532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Lorentz invariance for on-shell NN amplitude requires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50244-344E-D291-10F8-9C94D62D623B}"/>
              </a:ext>
            </a:extLst>
          </p:cNvPr>
          <p:cNvSpPr txBox="1"/>
          <p:nvPr/>
        </p:nvSpPr>
        <p:spPr>
          <a:xfrm>
            <a:off x="0" y="2897782"/>
            <a:ext cx="8800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-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The realization of the angular condition for relativistic case will require that light-front 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potential to satisfy a condition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A219E5-2A48-3E89-47E0-CECD38FF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93" y="3773028"/>
            <a:ext cx="4762500" cy="33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345809-4709-5121-D55F-6B594D538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931963"/>
            <a:ext cx="6248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93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536A8-1355-866F-EC07-B7D567B6F191}"/>
              </a:ext>
            </a:extLst>
          </p:cNvPr>
          <p:cNvCxnSpPr/>
          <p:nvPr/>
        </p:nvCxnSpPr>
        <p:spPr>
          <a:xfrm>
            <a:off x="6210300" y="901700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637FF3-47B7-A625-7E45-2D53772EB825}"/>
              </a:ext>
            </a:extLst>
          </p:cNvPr>
          <p:cNvSpPr txBox="1"/>
          <p:nvPr/>
        </p:nvSpPr>
        <p:spPr>
          <a:xfrm>
            <a:off x="114300" y="228600"/>
            <a:ext cx="418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Existence of the Born term indicates that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3DD30-FD45-4537-95F1-2CDD70A5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773257"/>
            <a:ext cx="7708900" cy="1106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F6025-3F8D-317B-4EBF-7EB6B695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4125516"/>
            <a:ext cx="5384800" cy="33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3FCA8-E99E-169A-249A-98FF8414F77E}"/>
              </a:ext>
            </a:extLst>
          </p:cNvPr>
          <p:cNvSpPr txBox="1"/>
          <p:nvPr/>
        </p:nvSpPr>
        <p:spPr>
          <a:xfrm>
            <a:off x="106386" y="4835846"/>
            <a:ext cx="8931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V</a:t>
            </a:r>
            <a:r>
              <a:rPr lang="en-US" baseline="-25000" dirty="0"/>
              <a:t>NN</a:t>
            </a:r>
            <a:r>
              <a:rPr lang="en-US" dirty="0"/>
              <a:t> – analytic function of angular momentum and it does not diverge exponentially in the </a:t>
            </a:r>
          </a:p>
          <a:p>
            <a:r>
              <a:rPr lang="en-US" dirty="0"/>
              <a:t>    complex-angular momentum space it was shown that also for the off-shell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BA65A-55C1-A235-3F24-62E2C8DD0B5D}"/>
              </a:ext>
            </a:extLst>
          </p:cNvPr>
          <p:cNvSpPr txBox="1"/>
          <p:nvPr/>
        </p:nvSpPr>
        <p:spPr>
          <a:xfrm>
            <a:off x="114300" y="3350006"/>
            <a:ext cx="156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 will result in: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245D9-5C3A-9767-70E5-DBBE7930B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" y="3713886"/>
            <a:ext cx="5397500" cy="33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600C8B-A30A-6697-BBBD-651519059C10}"/>
              </a:ext>
            </a:extLst>
          </p:cNvPr>
          <p:cNvSpPr txBox="1"/>
          <p:nvPr/>
        </p:nvSpPr>
        <p:spPr>
          <a:xfrm>
            <a:off x="6362700" y="4105950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the general case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CB5020-E461-9B5B-ED6B-38FF283AB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00" y="2373333"/>
            <a:ext cx="7907303" cy="8588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8A7651-23D1-7FC1-51A1-D141980F67D6}"/>
              </a:ext>
            </a:extLst>
          </p:cNvPr>
          <p:cNvSpPr txBox="1"/>
          <p:nvPr/>
        </p:nvSpPr>
        <p:spPr>
          <a:xfrm>
            <a:off x="114300" y="1906061"/>
            <a:ext cx="591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Iterating the equation around the on-shell kinematic point.</a:t>
            </a:r>
          </a:p>
        </p:txBody>
      </p:sp>
    </p:spTree>
    <p:extLst>
      <p:ext uri="{BB962C8B-B14F-4D97-AF65-F5344CB8AC3E}">
        <p14:creationId xmlns:p14="http://schemas.microsoft.com/office/powerpoint/2010/main" val="390024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C82A32-AD67-48E4-7DAB-6BE12F46E62A}"/>
              </a:ext>
            </a:extLst>
          </p:cNvPr>
          <p:cNvSpPr txBox="1"/>
          <p:nvPr/>
        </p:nvSpPr>
        <p:spPr>
          <a:xfrm>
            <a:off x="171693" y="144503"/>
            <a:ext cx="6738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 For Non-nucleonic components no such iteration can be done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E0336-1F9B-78EE-D4B4-F642D8C63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93" y="1060621"/>
            <a:ext cx="8661400" cy="545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14642-DDD2-1F92-9E54-054F5FE74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3" y="2305050"/>
            <a:ext cx="87376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9053F-7C05-15EB-5E02-9952C9DEC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3" y="3765550"/>
            <a:ext cx="87249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7C06C-F70D-D8F0-256B-FFADCB5F4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93" y="4527550"/>
            <a:ext cx="87376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6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223772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Estimate of the effect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5F6332-EE0D-B31D-1B6A-E4A59DCD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99" y="132258"/>
            <a:ext cx="5524501" cy="564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E3256-10BF-7167-D671-80835F9C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9" y="796393"/>
            <a:ext cx="3074554" cy="369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F846E-723F-3E58-C6F5-FCD764602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9" y="1298738"/>
            <a:ext cx="18669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F5E034-129D-901F-F3A1-A311F2552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899" y="1355204"/>
            <a:ext cx="5981087" cy="222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DD019B-FBA3-82F9-2E73-9906ECAB4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58" y="1878568"/>
            <a:ext cx="6414041" cy="3713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539685-2509-123D-30DB-F2DBA6FCD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200" y="5130800"/>
            <a:ext cx="1676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4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223772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Estimate of the effect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539685-2509-123D-30DB-F2DBA6FCD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0" y="5130800"/>
            <a:ext cx="1676400" cy="35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AB0397-2F30-2BF6-87C4-D51DE2724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499" y="122620"/>
            <a:ext cx="4724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A51A0-EE9B-621D-EC30-699B7F102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" y="1085850"/>
            <a:ext cx="6756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3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86740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Possibility of Experimental Verification</a:t>
            </a:r>
          </a:p>
        </p:txBody>
      </p:sp>
      <p:pic>
        <p:nvPicPr>
          <p:cNvPr id="2" name="Picture 1" descr="latex-image-1.pdf">
            <a:extLst>
              <a:ext uri="{FF2B5EF4-FFF2-40B4-BE49-F238E27FC236}">
                <a16:creationId xmlns:a16="http://schemas.microsoft.com/office/drawing/2014/main" id="{47F829C0-5757-0E0C-1183-A683E07E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40162"/>
            <a:ext cx="4165600" cy="35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69030-7C21-4D7C-DF80-CC491211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33" y="701266"/>
            <a:ext cx="4165600" cy="35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DF974-6531-DBA5-3A9F-EFE838C6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43" y="959313"/>
            <a:ext cx="2106393" cy="1672588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8401F03-980B-6CF7-CB47-B29335BE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" y="734478"/>
            <a:ext cx="408181" cy="321534"/>
          </a:xfrm>
          <a:prstGeom prst="rect">
            <a:avLst/>
          </a:prstGeom>
        </p:spPr>
      </p:pic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A60790B6-91A6-A3F8-F430-D4C51E32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4" y="1808882"/>
            <a:ext cx="70968" cy="153765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71F393E5-FAE3-84F4-37C1-BAADE9F8E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6" y="2146259"/>
            <a:ext cx="56949" cy="177968"/>
          </a:xfrm>
          <a:prstGeom prst="rect">
            <a:avLst/>
          </a:prstGeom>
        </p:spPr>
      </p:pic>
      <p:pic>
        <p:nvPicPr>
          <p:cNvPr id="15" name="Picture 14" descr="ratios.pdf">
            <a:extLst>
              <a:ext uri="{FF2B5EF4-FFF2-40B4-BE49-F238E27FC236}">
                <a16:creationId xmlns:a16="http://schemas.microsoft.com/office/drawing/2014/main" id="{18D0F70F-9B3E-C8E6-999A-C2451B4BBE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6" y="2790774"/>
            <a:ext cx="2938730" cy="2458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D70965-2901-6C89-5479-68ACB9756CEA}"/>
              </a:ext>
            </a:extLst>
          </p:cNvPr>
          <p:cNvSpPr txBox="1"/>
          <p:nvPr/>
        </p:nvSpPr>
        <p:spPr>
          <a:xfrm>
            <a:off x="5067300" y="1701098"/>
            <a:ext cx="14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PAC-36, 2010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5DF5AE-AB05-177D-7050-FE734E3709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640" y="2270135"/>
            <a:ext cx="4830794" cy="7778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59D823-8E71-1F41-11C2-817390FDF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8200" y="3676934"/>
            <a:ext cx="5567924" cy="6858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E6067D-B5B7-C867-AF74-52787A908103}"/>
              </a:ext>
            </a:extLst>
          </p:cNvPr>
          <p:cNvCxnSpPr/>
          <p:nvPr/>
        </p:nvCxnSpPr>
        <p:spPr>
          <a:xfrm>
            <a:off x="4003589" y="4090086"/>
            <a:ext cx="480677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82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5639" y="132922"/>
            <a:ext cx="579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Probing  Deuteron at Small Distances 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92" y="5268933"/>
            <a:ext cx="19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3.5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" y="817880"/>
            <a:ext cx="3253947" cy="4554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06042" y="898060"/>
            <a:ext cx="297777" cy="4089306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62" y="930117"/>
            <a:ext cx="5233132" cy="43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206" y="5225444"/>
            <a:ext cx="584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Boeglin</a:t>
            </a:r>
            <a:r>
              <a:rPr lang="en-US" dirty="0">
                <a:solidFill>
                  <a:srgbClr val="008000"/>
                </a:solidFill>
              </a:rPr>
              <a:t> et al PRL 2011,  deuteron probed at up to 550MeV/c</a:t>
            </a:r>
          </a:p>
        </p:txBody>
      </p:sp>
    </p:spTree>
    <p:extLst>
      <p:ext uri="{BB962C8B-B14F-4D97-AF65-F5344CB8AC3E}">
        <p14:creationId xmlns:p14="http://schemas.microsoft.com/office/powerpoint/2010/main" val="2226560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86740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Possibility of Experimental Verification</a:t>
            </a:r>
          </a:p>
        </p:txBody>
      </p:sp>
      <p:pic>
        <p:nvPicPr>
          <p:cNvPr id="2" name="Picture 1" descr="latex-image-1.pdf">
            <a:extLst>
              <a:ext uri="{FF2B5EF4-FFF2-40B4-BE49-F238E27FC236}">
                <a16:creationId xmlns:a16="http://schemas.microsoft.com/office/drawing/2014/main" id="{47F829C0-5757-0E0C-1183-A683E07E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40162"/>
            <a:ext cx="4165600" cy="35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69030-7C21-4D7C-DF80-CC491211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33" y="701266"/>
            <a:ext cx="4165600" cy="35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DF974-6531-DBA5-3A9F-EFE838C6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43" y="959313"/>
            <a:ext cx="2106393" cy="1672588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8401F03-980B-6CF7-CB47-B29335BE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" y="734478"/>
            <a:ext cx="408181" cy="321534"/>
          </a:xfrm>
          <a:prstGeom prst="rect">
            <a:avLst/>
          </a:prstGeom>
        </p:spPr>
      </p:pic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A60790B6-91A6-A3F8-F430-D4C51E32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4" y="1808882"/>
            <a:ext cx="70968" cy="153765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71F393E5-FAE3-84F4-37C1-BAADE9F8E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6" y="2146259"/>
            <a:ext cx="56949" cy="177968"/>
          </a:xfrm>
          <a:prstGeom prst="rect">
            <a:avLst/>
          </a:prstGeom>
        </p:spPr>
      </p:pic>
      <p:pic>
        <p:nvPicPr>
          <p:cNvPr id="15" name="Picture 14" descr="ratios.pdf">
            <a:extLst>
              <a:ext uri="{FF2B5EF4-FFF2-40B4-BE49-F238E27FC236}">
                <a16:creationId xmlns:a16="http://schemas.microsoft.com/office/drawing/2014/main" id="{18D0F70F-9B3E-C8E6-999A-C2451B4BBE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6" y="2790774"/>
            <a:ext cx="2938730" cy="2458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D70965-2901-6C89-5479-68ACB9756CEA}"/>
              </a:ext>
            </a:extLst>
          </p:cNvPr>
          <p:cNvSpPr txBox="1"/>
          <p:nvPr/>
        </p:nvSpPr>
        <p:spPr>
          <a:xfrm>
            <a:off x="4192084" y="1516432"/>
            <a:ext cx="396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3-days of commissioning measurement,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7CEFB-EDC7-5D15-56C2-525D47002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2371" y="2564222"/>
            <a:ext cx="5673754" cy="2776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909810-003D-6662-3272-D65F1200B8D7}"/>
              </a:ext>
            </a:extLst>
          </p:cNvPr>
          <p:cNvSpPr/>
          <p:nvPr/>
        </p:nvSpPr>
        <p:spPr>
          <a:xfrm>
            <a:off x="4572000" y="5352192"/>
            <a:ext cx="3288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9051"/>
                </a:solidFill>
              </a:rPr>
              <a:t>C. </a:t>
            </a:r>
            <a:r>
              <a:rPr lang="en-US" sz="1200" i="1" dirty="0" err="1">
                <a:solidFill>
                  <a:srgbClr val="009051"/>
                </a:solidFill>
              </a:rPr>
              <a:t>Yero</a:t>
            </a:r>
            <a:r>
              <a:rPr lang="en-US" sz="1200" i="1" dirty="0">
                <a:solidFill>
                  <a:srgbClr val="009051"/>
                </a:solidFill>
              </a:rPr>
              <a:t>, et al </a:t>
            </a:r>
            <a:r>
              <a:rPr lang="en-US" sz="1200" i="1" dirty="0" err="1">
                <a:solidFill>
                  <a:srgbClr val="009051"/>
                </a:solidFill>
              </a:rPr>
              <a:t>Phys.Rev.Lett</a:t>
            </a:r>
            <a:r>
              <a:rPr lang="en-US" sz="1200" i="1" dirty="0">
                <a:solidFill>
                  <a:srgbClr val="009051"/>
                </a:solidFill>
              </a:rPr>
              <a:t>.</a:t>
            </a:r>
            <a:r>
              <a:rPr lang="en-US" sz="1200" dirty="0">
                <a:solidFill>
                  <a:srgbClr val="009051"/>
                </a:solidFill>
              </a:rPr>
              <a:t> 125 (2020) 26, 262501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25AC2-4BDF-B480-F350-625E92E272DA}"/>
              </a:ext>
            </a:extLst>
          </p:cNvPr>
          <p:cNvSpPr txBox="1"/>
          <p:nvPr/>
        </p:nvSpPr>
        <p:spPr>
          <a:xfrm>
            <a:off x="4976763" y="2256445"/>
            <a:ext cx="233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JLab</a:t>
            </a:r>
            <a:r>
              <a:rPr lang="en-US" sz="1400" dirty="0">
                <a:solidFill>
                  <a:srgbClr val="FF0000"/>
                </a:solidFill>
              </a:rPr>
              <a:t> experiment Q</a:t>
            </a:r>
            <a:r>
              <a:rPr lang="en-US" sz="1400" baseline="30000" dirty="0">
                <a:solidFill>
                  <a:srgbClr val="FF0000"/>
                </a:solidFill>
              </a:rPr>
              <a:t>2 </a:t>
            </a:r>
            <a:r>
              <a:rPr lang="en-US" sz="1400" dirty="0">
                <a:solidFill>
                  <a:srgbClr val="FF0000"/>
                </a:solidFill>
              </a:rPr>
              <a:t>= 4 GeV</a:t>
            </a:r>
            <a:r>
              <a:rPr lang="en-US" sz="1400" baseline="30000" dirty="0">
                <a:solidFill>
                  <a:srgbClr val="FF0000"/>
                </a:solidFill>
              </a:rPr>
              <a:t>2   </a:t>
            </a:r>
          </a:p>
        </p:txBody>
      </p:sp>
    </p:spTree>
    <p:extLst>
      <p:ext uri="{BB962C8B-B14F-4D97-AF65-F5344CB8AC3E}">
        <p14:creationId xmlns:p14="http://schemas.microsoft.com/office/powerpoint/2010/main" val="235605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f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-808368"/>
            <a:ext cx="8810625" cy="6904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4771" y="59010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/>
                <a:cs typeface="Chalkboard"/>
              </a:rPr>
              <a:t>Different Potentials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B04E2-FC32-6C24-46FD-D658585E86FF}"/>
              </a:ext>
            </a:extLst>
          </p:cNvPr>
          <p:cNvSpPr txBox="1"/>
          <p:nvPr/>
        </p:nvSpPr>
        <p:spPr>
          <a:xfrm>
            <a:off x="3069713" y="4635500"/>
            <a:ext cx="24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Sensitive to the NN Core</a:t>
            </a:r>
          </a:p>
        </p:txBody>
      </p:sp>
    </p:spTree>
    <p:extLst>
      <p:ext uri="{BB962C8B-B14F-4D97-AF65-F5344CB8AC3E}">
        <p14:creationId xmlns:p14="http://schemas.microsoft.com/office/powerpoint/2010/main" val="2557422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386740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Possibility of Experimental Verification</a:t>
            </a:r>
          </a:p>
        </p:txBody>
      </p:sp>
      <p:pic>
        <p:nvPicPr>
          <p:cNvPr id="2" name="Picture 1" descr="latex-image-1.pdf">
            <a:extLst>
              <a:ext uri="{FF2B5EF4-FFF2-40B4-BE49-F238E27FC236}">
                <a16:creationId xmlns:a16="http://schemas.microsoft.com/office/drawing/2014/main" id="{47F829C0-5757-0E0C-1183-A683E07E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40162"/>
            <a:ext cx="4165600" cy="35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69030-7C21-4D7C-DF80-CC491211B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833" y="701266"/>
            <a:ext cx="4165600" cy="355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DF974-6531-DBA5-3A9F-EFE838C6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43" y="959313"/>
            <a:ext cx="2106393" cy="1672588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E8401F03-980B-6CF7-CB47-B29335BE5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" y="734478"/>
            <a:ext cx="408181" cy="321534"/>
          </a:xfrm>
          <a:prstGeom prst="rect">
            <a:avLst/>
          </a:prstGeom>
        </p:spPr>
      </p:pic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A60790B6-91A6-A3F8-F430-D4C51E32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4" y="1808882"/>
            <a:ext cx="70968" cy="153765"/>
          </a:xfrm>
          <a:prstGeom prst="rect">
            <a:avLst/>
          </a:prstGeom>
        </p:spPr>
      </p:pic>
      <p:pic>
        <p:nvPicPr>
          <p:cNvPr id="12" name="Picture 11" descr="latex-image-1.pdf">
            <a:extLst>
              <a:ext uri="{FF2B5EF4-FFF2-40B4-BE49-F238E27FC236}">
                <a16:creationId xmlns:a16="http://schemas.microsoft.com/office/drawing/2014/main" id="{71F393E5-FAE3-84F4-37C1-BAADE9F8E9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6" y="2146259"/>
            <a:ext cx="56949" cy="177968"/>
          </a:xfrm>
          <a:prstGeom prst="rect">
            <a:avLst/>
          </a:prstGeom>
        </p:spPr>
      </p:pic>
      <p:pic>
        <p:nvPicPr>
          <p:cNvPr id="15" name="Picture 14" descr="ratios.pdf">
            <a:extLst>
              <a:ext uri="{FF2B5EF4-FFF2-40B4-BE49-F238E27FC236}">
                <a16:creationId xmlns:a16="http://schemas.microsoft.com/office/drawing/2014/main" id="{18D0F70F-9B3E-C8E6-999A-C2451B4BBE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6" y="2790774"/>
            <a:ext cx="2938730" cy="2458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D70965-2901-6C89-5479-68ACB9756CEA}"/>
              </a:ext>
            </a:extLst>
          </p:cNvPr>
          <p:cNvSpPr txBox="1"/>
          <p:nvPr/>
        </p:nvSpPr>
        <p:spPr>
          <a:xfrm>
            <a:off x="5067300" y="1701098"/>
            <a:ext cx="14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PAC-49, 2021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1C9B57B-C040-FCE0-FDF9-E82AF831F0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1679" y="2349627"/>
            <a:ext cx="5743270" cy="111332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AA427FD-F9B9-AC65-0368-5E26C4C93E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5664" y="3644900"/>
            <a:ext cx="5575300" cy="1828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ADF0-FFDD-F584-E576-6120570DB468}"/>
              </a:ext>
            </a:extLst>
          </p:cNvPr>
          <p:cNvCxnSpPr>
            <a:cxnSpLocks/>
          </p:cNvCxnSpPr>
          <p:nvPr/>
        </p:nvCxnSpPr>
        <p:spPr>
          <a:xfrm>
            <a:off x="8279027" y="3462955"/>
            <a:ext cx="6519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DD4D79-DC9A-9EC9-55DF-B9711511F4D6}"/>
              </a:ext>
            </a:extLst>
          </p:cNvPr>
          <p:cNvCxnSpPr/>
          <p:nvPr/>
        </p:nvCxnSpPr>
        <p:spPr>
          <a:xfrm>
            <a:off x="8407400" y="4917990"/>
            <a:ext cx="36589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F08825-C6F0-6E39-194A-98382CB74BF2}"/>
              </a:ext>
            </a:extLst>
          </p:cNvPr>
          <p:cNvCxnSpPr/>
          <p:nvPr/>
        </p:nvCxnSpPr>
        <p:spPr>
          <a:xfrm>
            <a:off x="3459892" y="5140411"/>
            <a:ext cx="53134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C62F89-452E-E26D-55B6-4A8158530404}"/>
              </a:ext>
            </a:extLst>
          </p:cNvPr>
          <p:cNvCxnSpPr/>
          <p:nvPr/>
        </p:nvCxnSpPr>
        <p:spPr>
          <a:xfrm>
            <a:off x="3422821" y="5366221"/>
            <a:ext cx="1878227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1A5E52-0888-76AD-865A-DDDF89F22E6A}"/>
              </a:ext>
            </a:extLst>
          </p:cNvPr>
          <p:cNvCxnSpPr>
            <a:cxnSpLocks/>
          </p:cNvCxnSpPr>
          <p:nvPr/>
        </p:nvCxnSpPr>
        <p:spPr>
          <a:xfrm>
            <a:off x="8309346" y="3257009"/>
            <a:ext cx="6519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77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A1B2F-0C4B-F037-F29E-0FDFFAC9F7CD}"/>
              </a:ext>
            </a:extLst>
          </p:cNvPr>
          <p:cNvSpPr txBox="1"/>
          <p:nvPr/>
        </p:nvSpPr>
        <p:spPr>
          <a:xfrm>
            <a:off x="38100" y="126457"/>
            <a:ext cx="4840941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Outlook on Experimental Verification of the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4F2CF-2948-320F-3EEC-B94CC2744BC6}"/>
              </a:ext>
            </a:extLst>
          </p:cNvPr>
          <p:cNvSpPr txBox="1"/>
          <p:nvPr/>
        </p:nvSpPr>
        <p:spPr>
          <a:xfrm>
            <a:off x="69850" y="889000"/>
            <a:ext cx="840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analysis of the experiment will require careful account for competing nuclear effects </a:t>
            </a:r>
          </a:p>
          <a:p>
            <a:r>
              <a:rPr lang="en-US" dirty="0"/>
              <a:t>      most importantly </a:t>
            </a:r>
            <a:r>
              <a:rPr lang="en-US" dirty="0">
                <a:highlight>
                  <a:srgbClr val="FFFF00"/>
                </a:highlight>
              </a:rPr>
              <a:t>final state interactions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5FAF6-DD54-65EF-3680-485CFB576265}"/>
              </a:ext>
            </a:extLst>
          </p:cNvPr>
          <p:cNvSpPr txBox="1"/>
          <p:nvPr/>
        </p:nvSpPr>
        <p:spPr>
          <a:xfrm>
            <a:off x="69850" y="1928542"/>
            <a:ext cx="900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If angular dependence is found </a:t>
            </a:r>
            <a:r>
              <a:rPr lang="en-US" dirty="0"/>
              <a:t>it will motivate new area of research </a:t>
            </a:r>
          </a:p>
          <a:p>
            <a:r>
              <a:rPr lang="en-US" dirty="0"/>
              <a:t>     a: modeling non-nucleonic components in the deuteron, </a:t>
            </a:r>
          </a:p>
          <a:p>
            <a:r>
              <a:rPr lang="en-US" dirty="0"/>
              <a:t>     b: understanding their origin and nature </a:t>
            </a:r>
          </a:p>
          <a:p>
            <a:r>
              <a:rPr lang="en-US" dirty="0"/>
              <a:t>     c: evaluating parameters that can be used for Equation of State of high density </a:t>
            </a:r>
          </a:p>
          <a:p>
            <a:r>
              <a:rPr lang="en-US" dirty="0"/>
              <a:t>         Nuclear Matter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FABC4-C63B-B474-E8F6-5D612398E577}"/>
              </a:ext>
            </a:extLst>
          </p:cNvPr>
          <p:cNvSpPr txBox="1"/>
          <p:nvPr/>
        </p:nvSpPr>
        <p:spPr>
          <a:xfrm>
            <a:off x="69850" y="36256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If no angular dependence is found</a:t>
            </a:r>
            <a:r>
              <a:rPr lang="en-US" dirty="0"/>
              <a:t>, </a:t>
            </a:r>
          </a:p>
          <a:p>
            <a:r>
              <a:rPr lang="en-US" dirty="0"/>
              <a:t>     a: nucleonic degrees persist at very high density fluctuations</a:t>
            </a:r>
          </a:p>
          <a:p>
            <a:r>
              <a:rPr lang="en-US" dirty="0"/>
              <a:t>     b: non-nucleonic components conspire to preserve angular condition</a:t>
            </a:r>
          </a:p>
          <a:p>
            <a:r>
              <a:rPr lang="en-US" dirty="0"/>
              <a:t>     c: theory was wrong</a:t>
            </a:r>
          </a:p>
        </p:txBody>
      </p:sp>
    </p:spTree>
    <p:extLst>
      <p:ext uri="{BB962C8B-B14F-4D97-AF65-F5344CB8AC3E}">
        <p14:creationId xmlns:p14="http://schemas.microsoft.com/office/powerpoint/2010/main" val="1280770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1" y="1360508"/>
            <a:ext cx="4367404" cy="38504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29" y="1412614"/>
            <a:ext cx="3723262" cy="37983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1123" y="513346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Mainz,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0.33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7650" y="5063749"/>
            <a:ext cx="206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0.66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633" y="68385"/>
            <a:ext cx="8021137" cy="400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Lucida Bright"/>
                <a:cs typeface="Lucida Bright"/>
              </a:rPr>
              <a:t>Impossibility to Probe Deuteron at Small Distances at low Q</a:t>
            </a:r>
            <a:r>
              <a:rPr lang="en-US" sz="2000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sz="2000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2213315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7036" y="130089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&gt; 1-2 GeV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Bright"/>
                <a:cs typeface="Lucida Bright"/>
              </a:rPr>
              <a:t>Eikonal</a:t>
            </a:r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Regime is Established)</a:t>
            </a:r>
            <a:endParaRPr lang="en-US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pic>
        <p:nvPicPr>
          <p:cNvPr id="5" name="Picture 4" descr="figure1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1" y="693817"/>
            <a:ext cx="4444848" cy="15294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93068" y="710467"/>
            <a:ext cx="1879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For the </a:t>
            </a:r>
            <a:r>
              <a:rPr lang="en-US" sz="2000" dirty="0">
                <a:solidFill>
                  <a:srgbClr val="FF0000"/>
                </a:solidFill>
              </a:rPr>
              <a:t>case</a:t>
            </a:r>
            <a:r>
              <a:rPr lang="en-US" dirty="0">
                <a:solidFill>
                  <a:srgbClr val="FF0000"/>
                </a:solidFill>
              </a:rPr>
              <a:t> of </a:t>
            </a:r>
          </a:p>
          <a:p>
            <a:r>
              <a:rPr lang="en-US" dirty="0">
                <a:solidFill>
                  <a:srgbClr val="FF0000"/>
                </a:solidFill>
              </a:rPr>
              <a:t>e+ d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 e’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f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+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p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8" y="2084150"/>
            <a:ext cx="3766556" cy="321330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22868" y="2409091"/>
            <a:ext cx="303056" cy="2597909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g_kims_25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61" y="2437596"/>
            <a:ext cx="2565837" cy="2859850"/>
          </a:xfrm>
          <a:prstGeom prst="rect">
            <a:avLst/>
          </a:prstGeom>
        </p:spPr>
      </p:pic>
      <p:pic>
        <p:nvPicPr>
          <p:cNvPr id="3" name="Picture 2" descr="fig_kims_50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88" y="2437596"/>
            <a:ext cx="2511313" cy="2859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965" y="5237997"/>
            <a:ext cx="176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</a:rPr>
              <a:t>M.Sargsian</a:t>
            </a:r>
            <a:r>
              <a:rPr lang="en-US" sz="1400" dirty="0">
                <a:solidFill>
                  <a:srgbClr val="008000"/>
                </a:solidFill>
              </a:rPr>
              <a:t>, PRC 2010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5388" y="2018108"/>
            <a:ext cx="194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K.Egiyan</a:t>
            </a:r>
            <a:r>
              <a:rPr lang="en-US" dirty="0">
                <a:solidFill>
                  <a:srgbClr val="008000"/>
                </a:solidFill>
              </a:rPr>
              <a:t> at al 2008</a:t>
            </a:r>
          </a:p>
        </p:txBody>
      </p:sp>
    </p:spTree>
    <p:extLst>
      <p:ext uri="{BB962C8B-B14F-4D97-AF65-F5344CB8AC3E}">
        <p14:creationId xmlns:p14="http://schemas.microsoft.com/office/powerpoint/2010/main" val="2224569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5639" y="132922"/>
            <a:ext cx="579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Probing  Deuteron at Small Distances at large Q</a:t>
            </a:r>
            <a:r>
              <a:rPr lang="en-US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92" y="5268933"/>
            <a:ext cx="194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JLab</a:t>
            </a:r>
            <a:r>
              <a:rPr lang="en-US" dirty="0">
                <a:solidFill>
                  <a:srgbClr val="FF0000"/>
                </a:solidFill>
              </a:rPr>
              <a:t>, Q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3.5 GeV</a:t>
            </a:r>
            <a:r>
              <a:rPr lang="en-US" baseline="30000" dirty="0">
                <a:solidFill>
                  <a:srgbClr val="FF0000"/>
                </a:solidFill>
              </a:rPr>
              <a:t>2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0" y="817880"/>
            <a:ext cx="3253947" cy="4554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06042" y="898060"/>
            <a:ext cx="297777" cy="4089306"/>
          </a:xfrm>
          <a:prstGeom prst="roundRect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62" y="930117"/>
            <a:ext cx="5233132" cy="434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206" y="5225444"/>
            <a:ext cx="584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Boeglin</a:t>
            </a:r>
            <a:r>
              <a:rPr lang="en-US" dirty="0">
                <a:solidFill>
                  <a:srgbClr val="008000"/>
                </a:solidFill>
              </a:rPr>
              <a:t> et al PRL 2011,  deuteron probed at up to 550MeV/c</a:t>
            </a:r>
          </a:p>
        </p:txBody>
      </p:sp>
    </p:spTree>
    <p:extLst>
      <p:ext uri="{BB962C8B-B14F-4D97-AF65-F5344CB8AC3E}">
        <p14:creationId xmlns:p14="http://schemas.microsoft.com/office/powerpoint/2010/main" val="208959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7" y="1761509"/>
            <a:ext cx="9278503" cy="3334946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7" y="618545"/>
            <a:ext cx="8414155" cy="7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4118"/>
            <a:ext cx="8829685" cy="2012682"/>
          </a:xfrm>
          <a:prstGeom prst="rect">
            <a:avLst/>
          </a:prstGeom>
        </p:spPr>
      </p:pic>
      <p:pic>
        <p:nvPicPr>
          <p:cNvPr id="5" name="Picture 4" descr="fig_uva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178280"/>
            <a:ext cx="5714999" cy="3199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146" y="3639482"/>
            <a:ext cx="1979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halkboard"/>
                <a:cs typeface="Chalkboard"/>
              </a:rPr>
              <a:t>Compressing the deuteron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BE9A9-9E5D-2818-9B1A-2D0D6A003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632541"/>
            <a:ext cx="3187700" cy="32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50592-AAAD-C263-4564-6D6267F66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0" y="3639483"/>
            <a:ext cx="3022600" cy="55148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8F08EA-C308-E9F9-C04B-5B5D4AA3DEAC}"/>
              </a:ext>
            </a:extLst>
          </p:cNvPr>
          <p:cNvSpPr/>
          <p:nvPr/>
        </p:nvSpPr>
        <p:spPr>
          <a:xfrm>
            <a:off x="2489200" y="4190963"/>
            <a:ext cx="368300" cy="1397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AA0C44-4131-DC34-3207-1F2BE991D392}"/>
              </a:ext>
            </a:extLst>
          </p:cNvPr>
          <p:cNvCxnSpPr>
            <a:cxnSpLocks/>
          </p:cNvCxnSpPr>
          <p:nvPr/>
        </p:nvCxnSpPr>
        <p:spPr>
          <a:xfrm flipH="1">
            <a:off x="3759200" y="4190962"/>
            <a:ext cx="1841500" cy="596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7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0D39B6-6311-FE19-685B-B5525CF153BB}"/>
              </a:ext>
            </a:extLst>
          </p:cNvPr>
          <p:cNvSpPr txBox="1"/>
          <p:nvPr/>
        </p:nvSpPr>
        <p:spPr>
          <a:xfrm>
            <a:off x="182880" y="277300"/>
            <a:ext cx="88456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Helvetica" pitchFamily="2" charset="0"/>
              </a:rPr>
              <a:t>Miss-match of </a:t>
            </a:r>
            <a:r>
              <a:rPr lang="en-US" sz="2000" dirty="0" err="1">
                <a:solidFill>
                  <a:srgbClr val="0000FF"/>
                </a:solidFill>
                <a:effectLst/>
                <a:latin typeface="Helvetica" pitchFamily="2" charset="0"/>
              </a:rPr>
              <a:t>nonRelativistic</a:t>
            </a:r>
            <a:r>
              <a:rPr lang="en-US" sz="2000" dirty="0">
                <a:solidFill>
                  <a:srgbClr val="0000FF"/>
                </a:solidFill>
                <a:effectLst/>
                <a:latin typeface="Helvetica" pitchFamily="2" charset="0"/>
              </a:rPr>
              <a:t> and Relativistic descriptions of the </a:t>
            </a:r>
            <a:r>
              <a:rPr lang="en-US" sz="2000" dirty="0">
                <a:solidFill>
                  <a:srgbClr val="0000FF"/>
                </a:solidFill>
                <a:latin typeface="Helvetica" pitchFamily="2" charset="0"/>
              </a:rPr>
              <a:t> deuteron</a:t>
            </a:r>
            <a:r>
              <a:rPr lang="en-US" sz="2000" dirty="0">
                <a:solidFill>
                  <a:srgbClr val="0000FF"/>
                </a:solidFill>
                <a:effectLst/>
                <a:latin typeface="Helvetica" pitchFamily="2" charset="0"/>
              </a:rPr>
              <a:t> </a:t>
            </a:r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No concept of off-</a:t>
            </a:r>
            <a:r>
              <a:rPr lang="en-US" sz="2000" dirty="0" err="1">
                <a:solidFill>
                  <a:srgbClr val="9437FF"/>
                </a:solidFill>
                <a:latin typeface="Helvetica" pitchFamily="2" charset="0"/>
              </a:rPr>
              <a:t>shellness</a:t>
            </a: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 in NR description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-   Number of particles are conserved in NR description</a:t>
            </a:r>
          </a:p>
          <a:p>
            <a:endParaRPr lang="en-US" sz="2000" dirty="0">
              <a:solidFill>
                <a:srgbClr val="9437FF"/>
              </a:solidFill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However in Relativistic description number and the type of the </a:t>
            </a:r>
          </a:p>
          <a:p>
            <a:r>
              <a:rPr lang="en-US" sz="2000" dirty="0">
                <a:solidFill>
                  <a:srgbClr val="9437FF"/>
                </a:solidFill>
                <a:latin typeface="Helvetica" pitchFamily="2" charset="0"/>
              </a:rPr>
              <a:t>     particles are not conserved</a:t>
            </a:r>
          </a:p>
          <a:p>
            <a:endParaRPr lang="en-US" sz="2000" dirty="0">
              <a:solidFill>
                <a:srgbClr val="9437FF"/>
              </a:solidFill>
              <a:effectLst/>
              <a:latin typeface="Helvetica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9437FF"/>
                </a:solidFill>
                <a:effectLst/>
                <a:latin typeface="Helvetica" pitchFamily="2" charset="0"/>
              </a:rPr>
              <a:t>One has thresholds: 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9437FF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Helvetica" pitchFamily="2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Helvetica" pitchFamily="2" charset="0"/>
              </a:rPr>
              <a:t>pion threshold</a:t>
            </a:r>
          </a:p>
          <a:p>
            <a:endParaRPr lang="en-US" sz="2000" dirty="0">
              <a:solidFill>
                <a:srgbClr val="0000FF"/>
              </a:solidFill>
              <a:effectLst/>
              <a:highlight>
                <a:srgbClr val="FFFF00"/>
              </a:highlight>
              <a:latin typeface="Helvetica" pitchFamily="2" charset="0"/>
            </a:endParaRPr>
          </a:p>
          <a:p>
            <a:endParaRPr lang="en-US" sz="2000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Helvetica" pitchFamily="2" charset="0"/>
              </a:rPr>
              <a:t>   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Helvetica" pitchFamily="2" charset="0"/>
              </a:rPr>
              <a:t>Delta-Delta threshold </a:t>
            </a: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FF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However, the direct  exploration of ``cold-dense" transitions is severely restricted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0B189-E7F2-EAE1-ECCF-CB06DF2F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52" y="3735422"/>
            <a:ext cx="1595336" cy="175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3B8709-8793-7300-A01B-47E6F8FBE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44" y="4581728"/>
            <a:ext cx="1595336" cy="175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0104A-4A67-054C-ED1E-ED86F1299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0" y="3664220"/>
            <a:ext cx="2197100" cy="246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99DD3-191D-ED59-F706-8E2139B39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36" y="4498760"/>
            <a:ext cx="2451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9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047" y="335496"/>
            <a:ext cx="6882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Considering mainly  high Q</a:t>
            </a:r>
            <a:r>
              <a:rPr lang="en-US" sz="2200" b="1" baseline="30000" dirty="0">
                <a:solidFill>
                  <a:srgbClr val="FF0000"/>
                </a:solidFill>
                <a:latin typeface="Lucida Bright"/>
                <a:cs typeface="Lucida Bright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 d(</a:t>
            </a:r>
            <a:r>
              <a:rPr lang="en-US" sz="2200" b="1" dirty="0" err="1">
                <a:solidFill>
                  <a:srgbClr val="FF0000"/>
                </a:solidFill>
                <a:latin typeface="Lucida Bright"/>
                <a:cs typeface="Lucida Bright"/>
              </a:rPr>
              <a:t>e,e’N</a:t>
            </a:r>
            <a:r>
              <a:rPr lang="en-US" sz="2200" b="1" dirty="0">
                <a:solidFill>
                  <a:srgbClr val="FF0000"/>
                </a:solidFill>
                <a:latin typeface="Lucida Bright"/>
                <a:cs typeface="Lucida Bright"/>
              </a:rPr>
              <a:t>)N reaction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047" y="814072"/>
            <a:ext cx="7031797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Theory of high energy semi-inclusive electro-nuclear processes: 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56" y="2579651"/>
            <a:ext cx="904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Exclusiveness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of the reaction as an advantage in probing  unintegrated density matrix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                       of the deuteron at given missing momentum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not entirely true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:   final state  hadronic interactions are never dynamically small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979" y="3812368"/>
            <a:ext cx="8303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In 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High Energy and Momentum Transfer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limit: Q</a:t>
            </a:r>
            <a:r>
              <a:rPr lang="en-US" baseline="30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&gt; 1GeV</a:t>
            </a:r>
            <a:r>
              <a:rPr lang="en-US" baseline="30000" dirty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:  MEC is dynamically </a:t>
            </a:r>
          </a:p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suppressed, Delta is possible to suppress both </a:t>
            </a:r>
            <a:r>
              <a:rPr lang="en-US" dirty="0" err="1">
                <a:solidFill>
                  <a:srgbClr val="000090"/>
                </a:solidFill>
                <a:latin typeface="Arial"/>
                <a:cs typeface="Arial"/>
              </a:rPr>
              <a:t>kinematically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and dynamically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979" y="4706443"/>
            <a:ext cx="869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For FSI </a:t>
            </a:r>
            <a:r>
              <a:rPr lang="en-US" u="sng" dirty="0" err="1">
                <a:solidFill>
                  <a:srgbClr val="000090"/>
                </a:solidFill>
                <a:latin typeface="Arial"/>
                <a:cs typeface="Arial"/>
              </a:rPr>
              <a:t>eikonal</a:t>
            </a:r>
            <a:r>
              <a:rPr lang="en-US" u="sng" dirty="0">
                <a:solidFill>
                  <a:srgbClr val="000090"/>
                </a:solidFill>
                <a:latin typeface="Arial"/>
                <a:cs typeface="Arial"/>
              </a:rPr>
              <a:t> regime 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is established: allowed to develop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self-consistent theoretical 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framework</a:t>
            </a:r>
            <a:r>
              <a:rPr lang="en-US" dirty="0">
                <a:solidFill>
                  <a:srgbClr val="000090"/>
                </a:solidFill>
                <a:latin typeface="Arial"/>
                <a:cs typeface="Arial"/>
              </a:rPr>
              <a:t> that allows to account for the short distance nuclear dynamics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C0131-1FAB-0886-E06C-DE52BE04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150" y="1488739"/>
            <a:ext cx="1686454" cy="923330"/>
          </a:xfrm>
          <a:prstGeom prst="rect">
            <a:avLst/>
          </a:prstGeom>
        </p:spPr>
      </p:pic>
      <p:pic>
        <p:nvPicPr>
          <p:cNvPr id="3" name="Picture 2" descr="latex-image-1.pdf">
            <a:extLst>
              <a:ext uri="{FF2B5EF4-FFF2-40B4-BE49-F238E27FC236}">
                <a16:creationId xmlns:a16="http://schemas.microsoft.com/office/drawing/2014/main" id="{4F72F91D-DE41-791A-C1EC-E7A997C1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46" y="1306803"/>
            <a:ext cx="221096" cy="197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386E5-1581-5BF4-149D-D31E9404873B}"/>
              </a:ext>
            </a:extLst>
          </p:cNvPr>
          <p:cNvSpPr txBox="1"/>
          <p:nvPr/>
        </p:nvSpPr>
        <p:spPr>
          <a:xfrm>
            <a:off x="1828800" y="20781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4E6CA-C338-9B7D-1345-1B210AF39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29" y="1389380"/>
            <a:ext cx="3310762" cy="3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raphs_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" y="1235428"/>
            <a:ext cx="8235244" cy="3886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626" y="68384"/>
            <a:ext cx="25680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Bright"/>
                <a:cs typeface="Lucida Bright"/>
              </a:rPr>
              <a:t> </a:t>
            </a:r>
            <a:endParaRPr lang="en-US" baseline="30000" dirty="0">
              <a:solidFill>
                <a:srgbClr val="FF0000"/>
              </a:solidFill>
              <a:latin typeface="Lucida Bright"/>
              <a:cs typeface="Lucida Br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246FD9-AD49-A4C4-D15E-61A9889F8224}"/>
              </a:ext>
            </a:extLst>
          </p:cNvPr>
          <p:cNvCxnSpPr/>
          <p:nvPr/>
        </p:nvCxnSpPr>
        <p:spPr>
          <a:xfrm flipV="1">
            <a:off x="2159000" y="1346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BEA5C1-DB25-DE24-8BC1-3061C92CAE20}"/>
              </a:ext>
            </a:extLst>
          </p:cNvPr>
          <p:cNvCxnSpPr/>
          <p:nvPr/>
        </p:nvCxnSpPr>
        <p:spPr>
          <a:xfrm flipV="1">
            <a:off x="7493000" y="1473200"/>
            <a:ext cx="762000" cy="1384300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AD863B-A0CC-0F87-9822-3DFE83670041}"/>
              </a:ext>
            </a:extLst>
          </p:cNvPr>
          <p:cNvCxnSpPr/>
          <p:nvPr/>
        </p:nvCxnSpPr>
        <p:spPr>
          <a:xfrm flipV="1">
            <a:off x="722462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6B1EB7-6E4E-6E39-81D4-F39D1A35ED9D}"/>
              </a:ext>
            </a:extLst>
          </p:cNvPr>
          <p:cNvCxnSpPr/>
          <p:nvPr/>
        </p:nvCxnSpPr>
        <p:spPr>
          <a:xfrm flipV="1">
            <a:off x="2349500" y="3556000"/>
            <a:ext cx="762000" cy="13843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A963D037-23AE-A5FC-5480-4B18AA64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62" y="164812"/>
            <a:ext cx="5518090" cy="3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31045</TotalTime>
  <Words>1646</Words>
  <Application>Microsoft Macintosh PowerPoint</Application>
  <PresentationFormat>On-screen Show (16:10)</PresentationFormat>
  <Paragraphs>221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Chalkboard</vt:lpstr>
      <vt:lpstr>Helvetica</vt:lpstr>
      <vt:lpstr>Lucida Bright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Misak Sargsian</dc:creator>
  <cp:lastModifiedBy>Misak Sargsian</cp:lastModifiedBy>
  <cp:revision>509</cp:revision>
  <cp:lastPrinted>2014-09-23T15:59:53Z</cp:lastPrinted>
  <dcterms:created xsi:type="dcterms:W3CDTF">2011-03-07T10:20:12Z</dcterms:created>
  <dcterms:modified xsi:type="dcterms:W3CDTF">2023-07-13T05:41:38Z</dcterms:modified>
</cp:coreProperties>
</file>