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71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8" r:id="rId2"/>
    <p:sldId id="459" r:id="rId3"/>
    <p:sldId id="473" r:id="rId4"/>
    <p:sldId id="470" r:id="rId5"/>
    <p:sldId id="462" r:id="rId6"/>
    <p:sldId id="471" r:id="rId7"/>
    <p:sldId id="296" r:id="rId8"/>
    <p:sldId id="297" r:id="rId9"/>
    <p:sldId id="298" r:id="rId10"/>
    <p:sldId id="465" r:id="rId11"/>
    <p:sldId id="466" r:id="rId12"/>
    <p:sldId id="452" r:id="rId13"/>
    <p:sldId id="438" r:id="rId14"/>
    <p:sldId id="436" r:id="rId15"/>
    <p:sldId id="453" r:id="rId16"/>
    <p:sldId id="367" r:id="rId17"/>
    <p:sldId id="314" r:id="rId18"/>
    <p:sldId id="427" r:id="rId19"/>
    <p:sldId id="429" r:id="rId20"/>
    <p:sldId id="467" r:id="rId21"/>
    <p:sldId id="468" r:id="rId22"/>
    <p:sldId id="446" r:id="rId23"/>
    <p:sldId id="302" r:id="rId24"/>
    <p:sldId id="456" r:id="rId25"/>
    <p:sldId id="449" r:id="rId26"/>
    <p:sldId id="469" r:id="rId27"/>
    <p:sldId id="475" r:id="rId28"/>
    <p:sldId id="346" r:id="rId29"/>
    <p:sldId id="363" r:id="rId30"/>
    <p:sldId id="472" r:id="rId31"/>
    <p:sldId id="425" r:id="rId32"/>
    <p:sldId id="360" r:id="rId33"/>
    <p:sldId id="424" r:id="rId34"/>
    <p:sldId id="440" r:id="rId35"/>
    <p:sldId id="447" r:id="rId36"/>
    <p:sldId id="439" r:id="rId37"/>
    <p:sldId id="312" r:id="rId38"/>
    <p:sldId id="320" r:id="rId39"/>
    <p:sldId id="426" r:id="rId40"/>
    <p:sldId id="351" r:id="rId41"/>
    <p:sldId id="46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0" userDrawn="1">
          <p15:clr>
            <a:srgbClr val="A4A3A4"/>
          </p15:clr>
        </p15:guide>
        <p15:guide id="2" pos="5112" userDrawn="1">
          <p15:clr>
            <a:srgbClr val="A4A3A4"/>
          </p15:clr>
        </p15:guide>
        <p15:guide id="3" pos="39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C"/>
    <a:srgbClr val="E36729"/>
    <a:srgbClr val="3F752C"/>
    <a:srgbClr val="9E9F9E"/>
    <a:srgbClr val="CE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/>
    <p:restoredTop sz="93820"/>
  </p:normalViewPr>
  <p:slideViewPr>
    <p:cSldViewPr snapToGrid="0" snapToObjects="1" showGuides="1">
      <p:cViewPr varScale="1">
        <p:scale>
          <a:sx n="96" d="100"/>
          <a:sy n="96" d="100"/>
        </p:scale>
        <p:origin x="1624" y="168"/>
      </p:cViewPr>
      <p:guideLst>
        <p:guide orient="horz" pos="2400"/>
        <p:guide pos="5112"/>
        <p:guide pos="39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82" d="100"/>
          <a:sy n="82" d="100"/>
        </p:scale>
        <p:origin x="214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9528C-3E77-7C49-A1D6-540A59675C12}" type="datetimeFigureOut">
              <a:rPr lang="en-US" smtClean="0"/>
              <a:t>7/11/23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0700B-30CE-F24B-AAB3-92E066A27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1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7FC95-F7AB-2346-B1E3-7435EFE2E639}" type="datetimeFigureOut">
              <a:rPr lang="en-US" smtClean="0"/>
              <a:t>7/11/23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DCF76-3287-8448-83B4-DE49812C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9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1H polarization close to 50 % at 90 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DCF76-3287-8448-83B4-DE49812C43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8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 is an organic radical in a protein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Increased resolution good to understand electronic structure, study vicinity and dynamics (</a:t>
            </a:r>
            <a:r>
              <a:rPr lang="en-US" dirty="0" err="1"/>
              <a:t>libration</a:t>
            </a:r>
            <a:r>
              <a:rPr lang="en-US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Predominantly home-built instrumentation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DCF76-3287-8448-83B4-DE49812C43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43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be a very simple EPR spectrometer, but you need a very well tuned microwave cavity (resonator)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E80A-A742-E843-BD2B-D9842B4D418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72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depends on the bandwidth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E80A-A742-E843-BD2B-D9842B4D418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13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2"/>
                </a:solidFill>
              </a:rPr>
              <a:t>Magnification: Unity</a:t>
            </a:r>
          </a:p>
          <a:p>
            <a:r>
              <a:rPr lang="en-US" sz="1200" dirty="0">
                <a:solidFill>
                  <a:schemeClr val="bg2"/>
                </a:solidFill>
              </a:rPr>
              <a:t>Frequency Independent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DCF76-3287-8448-83B4-DE49812C43B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07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DCF76-3287-8448-83B4-DE49812C43B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1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E80A-A742-E843-BD2B-D9842B4D418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20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DNP enhances NMR signal intensities. The method is successfully employed in solid-state NMR spectroscopy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heard about all of these different methods.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DCF76-3287-8448-83B4-DE49812C43B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3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125169"/>
            <a:ext cx="9144000" cy="1114080"/>
          </a:xfrm>
          <a:noFill/>
        </p:spPr>
        <p:txBody>
          <a:bodyPr anchor="b">
            <a:normAutofit/>
          </a:bodyPr>
          <a:lstStyle>
            <a:lvl1pPr marL="14288" indent="0" algn="l">
              <a:tabLst/>
              <a:defRPr sz="3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787" y="4739794"/>
            <a:ext cx="7839456" cy="399362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aseline="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11"/>
          <p:cNvCxnSpPr>
            <a:cxnSpLocks noChangeShapeType="1"/>
          </p:cNvCxnSpPr>
          <p:nvPr userDrawn="1"/>
        </p:nvCxnSpPr>
        <p:spPr bwMode="auto">
          <a:xfrm>
            <a:off x="0" y="4509747"/>
            <a:ext cx="12192000" cy="0"/>
          </a:xfrm>
          <a:prstGeom prst="line">
            <a:avLst/>
          </a:prstGeom>
          <a:noFill/>
          <a:ln w="63500">
            <a:solidFill>
              <a:srgbClr val="316422"/>
            </a:solidFill>
            <a:round/>
            <a:headEnd/>
            <a:tailEnd/>
          </a:ln>
        </p:spPr>
      </p:cxnSp>
      <p:pic>
        <p:nvPicPr>
          <p:cNvPr id="8" name="Picture 27" descr="Bridge12 Logo Outlined CMYK 400px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448800" y="4853781"/>
            <a:ext cx="1219200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6799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Bridge12 Logo Outlined CMYK 400px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360886" y="306165"/>
            <a:ext cx="1219200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AB8C51-6D7C-54E2-AA00-5CDAC56F0EF9}"/>
              </a:ext>
            </a:extLst>
          </p:cNvPr>
          <p:cNvGrpSpPr/>
          <p:nvPr userDrawn="1"/>
        </p:nvGrpSpPr>
        <p:grpSpPr>
          <a:xfrm>
            <a:off x="11120321" y="6428443"/>
            <a:ext cx="915330" cy="276999"/>
            <a:chOff x="10866110" y="6441594"/>
            <a:chExt cx="948974" cy="276999"/>
          </a:xfrm>
        </p:grpSpPr>
        <p:pic>
          <p:nvPicPr>
            <p:cNvPr id="4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id="{2B166E83-25AA-66A9-05AE-19FE121FD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6110" y="6510956"/>
              <a:ext cx="162124" cy="16212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154668-DC9A-3224-2568-C51A0F3A8BC7}"/>
                </a:ext>
              </a:extLst>
            </p:cNvPr>
            <p:cNvSpPr txBox="1"/>
            <p:nvPr userDrawn="1"/>
          </p:nvSpPr>
          <p:spPr>
            <a:xfrm>
              <a:off x="11022879" y="6441594"/>
              <a:ext cx="7922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9E9F9E"/>
                  </a:solidFill>
                </a:rPr>
                <a:t>@</a:t>
              </a:r>
              <a:r>
                <a:rPr lang="en-US" sz="1200" dirty="0" err="1">
                  <a:solidFill>
                    <a:srgbClr val="9E9F9E"/>
                  </a:solidFill>
                </a:rPr>
                <a:t>thmaly</a:t>
              </a:r>
              <a:endParaRPr lang="en-US" sz="1200" dirty="0">
                <a:solidFill>
                  <a:srgbClr val="9E9F9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B74787-C394-A444-B12D-905B8E5A09F8}"/>
              </a:ext>
            </a:extLst>
          </p:cNvPr>
          <p:cNvGrpSpPr/>
          <p:nvPr userDrawn="1"/>
        </p:nvGrpSpPr>
        <p:grpSpPr>
          <a:xfrm>
            <a:off x="10532536" y="6474023"/>
            <a:ext cx="1361583" cy="369332"/>
            <a:chOff x="7346397" y="6386611"/>
            <a:chExt cx="1021187" cy="369332"/>
          </a:xfrm>
        </p:grpSpPr>
        <p:pic>
          <p:nvPicPr>
            <p:cNvPr id="4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id="{805046FE-D675-5A45-A053-B02304FB8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46397" y="6413499"/>
              <a:ext cx="254000" cy="254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8664A6-AEE5-784B-9649-9EBAF02FFB9D}"/>
                </a:ext>
              </a:extLst>
            </p:cNvPr>
            <p:cNvSpPr txBox="1"/>
            <p:nvPr userDrawn="1"/>
          </p:nvSpPr>
          <p:spPr>
            <a:xfrm>
              <a:off x="7543800" y="6386611"/>
              <a:ext cx="823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58595B"/>
                  </a:solidFill>
                </a:rPr>
                <a:t>@</a:t>
              </a:r>
              <a:r>
                <a:rPr lang="en-US" sz="1800" dirty="0" err="1">
                  <a:solidFill>
                    <a:srgbClr val="58595B"/>
                  </a:solidFill>
                </a:rPr>
                <a:t>thmaly</a:t>
              </a:r>
              <a:endParaRPr lang="en-US" sz="1800" dirty="0">
                <a:solidFill>
                  <a:srgbClr val="58595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6057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93472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1277600" cy="4953000"/>
          </a:xfrm>
        </p:spPr>
        <p:txBody>
          <a:bodyPr>
            <a:normAutofit/>
          </a:bodyPr>
          <a:lstStyle>
            <a:lvl1pPr>
              <a:buClr>
                <a:srgbClr val="DF6421"/>
              </a:buClr>
              <a:defRPr/>
            </a:lvl1pPr>
            <a:lvl2pPr>
              <a:buClr>
                <a:srgbClr val="DF6421"/>
              </a:buClr>
              <a:defRPr/>
            </a:lvl2pPr>
            <a:lvl3pPr>
              <a:buClr>
                <a:srgbClr val="DF6421"/>
              </a:buClr>
              <a:defRPr>
                <a:solidFill>
                  <a:srgbClr val="58595B"/>
                </a:solidFill>
              </a:defRPr>
            </a:lvl3pPr>
            <a:lvl4pPr>
              <a:buClr>
                <a:srgbClr val="DF6421"/>
              </a:buClr>
              <a:defRPr>
                <a:solidFill>
                  <a:srgbClr val="58595B"/>
                </a:solidFill>
              </a:defRPr>
            </a:lvl4pPr>
            <a:lvl5pPr>
              <a:buClr>
                <a:srgbClr val="DF6421"/>
              </a:buClr>
              <a:defRPr>
                <a:solidFill>
                  <a:srgbClr val="58595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F8B293-00D4-E64F-B6FB-586BC48ACAFC}"/>
              </a:ext>
            </a:extLst>
          </p:cNvPr>
          <p:cNvGrpSpPr/>
          <p:nvPr userDrawn="1"/>
        </p:nvGrpSpPr>
        <p:grpSpPr>
          <a:xfrm>
            <a:off x="10532536" y="6474023"/>
            <a:ext cx="1361583" cy="369332"/>
            <a:chOff x="7346397" y="6386611"/>
            <a:chExt cx="1021187" cy="369332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2039AA10-85A1-3A45-9163-56F82A8DC6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46397" y="6413499"/>
              <a:ext cx="254000" cy="254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ACEC12-B860-5D4A-A375-AC7F2C9EB995}"/>
                </a:ext>
              </a:extLst>
            </p:cNvPr>
            <p:cNvSpPr txBox="1"/>
            <p:nvPr userDrawn="1"/>
          </p:nvSpPr>
          <p:spPr>
            <a:xfrm>
              <a:off x="7543800" y="6386611"/>
              <a:ext cx="823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58595B"/>
                  </a:solidFill>
                </a:rPr>
                <a:t>@</a:t>
              </a:r>
              <a:r>
                <a:rPr lang="en-US" sz="1800" dirty="0" err="1">
                  <a:solidFill>
                    <a:srgbClr val="58595B"/>
                  </a:solidFill>
                </a:rPr>
                <a:t>thmaly</a:t>
              </a:r>
              <a:endParaRPr lang="en-US" sz="1800" dirty="0">
                <a:solidFill>
                  <a:srgbClr val="58595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2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125169"/>
            <a:ext cx="9144000" cy="1114080"/>
          </a:xfrm>
          <a:noFill/>
        </p:spPr>
        <p:txBody>
          <a:bodyPr anchor="b">
            <a:normAutofit/>
          </a:bodyPr>
          <a:lstStyle>
            <a:lvl1pPr marL="14288" indent="0" algn="l">
              <a:tabLst/>
              <a:defRPr sz="3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11"/>
          <p:cNvCxnSpPr>
            <a:cxnSpLocks noChangeShapeType="1"/>
          </p:cNvCxnSpPr>
          <p:nvPr userDrawn="1"/>
        </p:nvCxnSpPr>
        <p:spPr bwMode="auto">
          <a:xfrm>
            <a:off x="0" y="4509747"/>
            <a:ext cx="12192000" cy="0"/>
          </a:xfrm>
          <a:prstGeom prst="line">
            <a:avLst/>
          </a:prstGeom>
          <a:noFill/>
          <a:ln w="63500">
            <a:solidFill>
              <a:srgbClr val="316422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8574437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1">
            <a:extLst>
              <a:ext uri="{FF2B5EF4-FFF2-40B4-BE49-F238E27FC236}">
                <a16:creationId xmlns:a16="http://schemas.microsoft.com/office/drawing/2014/main" id="{5E41D01C-1A54-AA2B-E001-9D70D5107CC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1280038"/>
            <a:ext cx="12192000" cy="0"/>
          </a:xfrm>
          <a:prstGeom prst="line">
            <a:avLst/>
          </a:prstGeom>
          <a:noFill/>
          <a:ln w="63500">
            <a:solidFill>
              <a:srgbClr val="E36729"/>
            </a:solidFill>
            <a:round/>
            <a:headEnd/>
            <a:tailEnd/>
          </a:ln>
        </p:spPr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923A434-1A52-1B3A-DDB4-EECA10BC1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1"/>
            <a:ext cx="10972800" cy="4805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7A49E0C-CB26-61FD-B160-B70F1B05E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21060"/>
          </a:xfrm>
          <a:prstGeom prst="rect">
            <a:avLst/>
          </a:prstGeom>
          <a:solidFill>
            <a:srgbClr val="3F752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96A48F-8E54-54E5-7BDD-FB5CBD118C6C}"/>
              </a:ext>
            </a:extLst>
          </p:cNvPr>
          <p:cNvGrpSpPr/>
          <p:nvPr userDrawn="1"/>
        </p:nvGrpSpPr>
        <p:grpSpPr>
          <a:xfrm>
            <a:off x="11120321" y="6428443"/>
            <a:ext cx="915330" cy="276999"/>
            <a:chOff x="10866110" y="6441594"/>
            <a:chExt cx="948974" cy="276999"/>
          </a:xfrm>
        </p:grpSpPr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CA691A0C-18E0-D835-FD69-FD2527A470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6110" y="6510956"/>
              <a:ext cx="162124" cy="16212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1D1732-BA57-19A6-CFFA-45DE780A9F0D}"/>
                </a:ext>
              </a:extLst>
            </p:cNvPr>
            <p:cNvSpPr txBox="1"/>
            <p:nvPr userDrawn="1"/>
          </p:nvSpPr>
          <p:spPr>
            <a:xfrm>
              <a:off x="11022879" y="6441594"/>
              <a:ext cx="7922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9E9F9E"/>
                  </a:solidFill>
                </a:rPr>
                <a:t>@</a:t>
              </a:r>
              <a:r>
                <a:rPr lang="en-US" sz="1200" dirty="0" err="1">
                  <a:solidFill>
                    <a:srgbClr val="9E9F9E"/>
                  </a:solidFill>
                </a:rPr>
                <a:t>thmaly</a:t>
              </a:r>
              <a:endParaRPr lang="en-US" sz="1200" dirty="0">
                <a:solidFill>
                  <a:srgbClr val="9E9F9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9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5410200" cy="4805363"/>
          </a:xfrm>
        </p:spPr>
        <p:txBody>
          <a:bodyPr/>
          <a:lstStyle>
            <a:lvl1pPr marL="228600" indent="-228600">
              <a:buFont typeface="Wingdings" charset="2"/>
              <a:buChar char="§"/>
              <a:defRPr/>
            </a:lvl1pPr>
            <a:lvl2pPr marL="685800" indent="-228600">
              <a:buFont typeface="Wingdings" charset="2"/>
              <a:buChar char="§"/>
              <a:defRPr/>
            </a:lvl2pPr>
            <a:lvl3pPr marL="1143000" indent="-228600">
              <a:buFont typeface="Wingdings" charset="2"/>
              <a:buChar char="§"/>
              <a:defRPr/>
            </a:lvl3pPr>
            <a:lvl4pPr marL="1600200" indent="-228600">
              <a:buFont typeface="Wingdings" charset="2"/>
              <a:buChar char="§"/>
              <a:defRPr/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410200" cy="4805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11"/>
          <p:cNvCxnSpPr>
            <a:cxnSpLocks noChangeShapeType="1"/>
          </p:cNvCxnSpPr>
          <p:nvPr userDrawn="1"/>
        </p:nvCxnSpPr>
        <p:spPr bwMode="auto">
          <a:xfrm>
            <a:off x="0" y="1280038"/>
            <a:ext cx="12192000" cy="0"/>
          </a:xfrm>
          <a:prstGeom prst="line">
            <a:avLst/>
          </a:prstGeom>
          <a:noFill/>
          <a:ln w="63500">
            <a:solidFill>
              <a:srgbClr val="E36729"/>
            </a:solidFill>
            <a:round/>
            <a:headEnd/>
            <a:tailEnd/>
          </a:ln>
        </p:spPr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1D03BF5-F25A-81BA-9494-8FD1570F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21060"/>
          </a:xfrm>
          <a:prstGeom prst="rect">
            <a:avLst/>
          </a:prstGeom>
          <a:solidFill>
            <a:srgbClr val="3F752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6DA969-47D0-7FD3-E089-27C4F4F940B2}"/>
              </a:ext>
            </a:extLst>
          </p:cNvPr>
          <p:cNvGrpSpPr/>
          <p:nvPr userDrawn="1"/>
        </p:nvGrpSpPr>
        <p:grpSpPr>
          <a:xfrm>
            <a:off x="11120321" y="6428443"/>
            <a:ext cx="915330" cy="276999"/>
            <a:chOff x="10866110" y="6441594"/>
            <a:chExt cx="948974" cy="276999"/>
          </a:xfrm>
        </p:grpSpPr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B56BA435-0EAB-1698-BBEE-BA83730D25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6110" y="6510956"/>
              <a:ext cx="162124" cy="16212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C6C130-5548-F520-92AD-ECCE6D3D48E6}"/>
                </a:ext>
              </a:extLst>
            </p:cNvPr>
            <p:cNvSpPr txBox="1"/>
            <p:nvPr userDrawn="1"/>
          </p:nvSpPr>
          <p:spPr>
            <a:xfrm>
              <a:off x="11022879" y="6441594"/>
              <a:ext cx="7922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9E9F9E"/>
                  </a:solidFill>
                </a:rPr>
                <a:t>@</a:t>
              </a:r>
              <a:r>
                <a:rPr lang="en-US" sz="1200" dirty="0" err="1">
                  <a:solidFill>
                    <a:srgbClr val="9E9F9E"/>
                  </a:solidFill>
                </a:rPr>
                <a:t>thmaly</a:t>
              </a:r>
              <a:endParaRPr lang="en-US" sz="1200" dirty="0">
                <a:solidFill>
                  <a:srgbClr val="9E9F9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350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1"/>
          <p:cNvCxnSpPr>
            <a:cxnSpLocks noChangeShapeType="1"/>
          </p:cNvCxnSpPr>
          <p:nvPr userDrawn="1"/>
        </p:nvCxnSpPr>
        <p:spPr bwMode="auto">
          <a:xfrm>
            <a:off x="0" y="1280038"/>
            <a:ext cx="12192000" cy="0"/>
          </a:xfrm>
          <a:prstGeom prst="line">
            <a:avLst/>
          </a:prstGeom>
          <a:noFill/>
          <a:ln w="63500">
            <a:solidFill>
              <a:srgbClr val="E36729"/>
            </a:solidFill>
            <a:round/>
            <a:headEnd/>
            <a:tailEnd/>
          </a:ln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ACF6ED-051F-C64C-473E-8475D059B911}"/>
              </a:ext>
            </a:extLst>
          </p:cNvPr>
          <p:cNvGrpSpPr/>
          <p:nvPr userDrawn="1"/>
        </p:nvGrpSpPr>
        <p:grpSpPr>
          <a:xfrm>
            <a:off x="11120321" y="6428443"/>
            <a:ext cx="915330" cy="276999"/>
            <a:chOff x="10866110" y="6441594"/>
            <a:chExt cx="948974" cy="276999"/>
          </a:xfrm>
        </p:grpSpPr>
        <p:pic>
          <p:nvPicPr>
            <p:cNvPr id="4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id="{289FB8C0-8BCC-B13B-C64B-39E0EF958F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6110" y="6510956"/>
              <a:ext cx="162124" cy="16212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97A9EB-A75C-8989-296E-CB77995EB63A}"/>
                </a:ext>
              </a:extLst>
            </p:cNvPr>
            <p:cNvSpPr txBox="1"/>
            <p:nvPr userDrawn="1"/>
          </p:nvSpPr>
          <p:spPr>
            <a:xfrm>
              <a:off x="11022879" y="6441594"/>
              <a:ext cx="7922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9E9F9E"/>
                  </a:solidFill>
                </a:rPr>
                <a:t>@</a:t>
              </a:r>
              <a:r>
                <a:rPr lang="en-US" sz="1200" dirty="0" err="1">
                  <a:solidFill>
                    <a:srgbClr val="9E9F9E"/>
                  </a:solidFill>
                </a:rPr>
                <a:t>thmaly</a:t>
              </a:r>
              <a:endParaRPr lang="en-US" sz="1200" dirty="0">
                <a:solidFill>
                  <a:srgbClr val="9E9F9E"/>
                </a:solidFill>
              </a:endParaRPr>
            </a:p>
          </p:txBody>
        </p:sp>
      </p:grp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B75FFF9-64D3-6DBA-D262-80777F004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21060"/>
          </a:xfrm>
          <a:prstGeom prst="rect">
            <a:avLst/>
          </a:prstGeom>
          <a:solidFill>
            <a:srgbClr val="3F752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51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7B98CF7-90DF-76F9-16E0-246DEC71D026}"/>
              </a:ext>
            </a:extLst>
          </p:cNvPr>
          <p:cNvGrpSpPr/>
          <p:nvPr userDrawn="1"/>
        </p:nvGrpSpPr>
        <p:grpSpPr>
          <a:xfrm>
            <a:off x="11120321" y="6428443"/>
            <a:ext cx="915330" cy="276999"/>
            <a:chOff x="10866110" y="6441594"/>
            <a:chExt cx="948974" cy="276999"/>
          </a:xfrm>
        </p:grpSpPr>
        <p:pic>
          <p:nvPicPr>
            <p:cNvPr id="4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id="{98B9FF9B-E435-16C3-9EC4-2E01403333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6110" y="6510956"/>
              <a:ext cx="162124" cy="16212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A5767B-AEA9-18AB-E2EE-797AD8F2CD99}"/>
                </a:ext>
              </a:extLst>
            </p:cNvPr>
            <p:cNvSpPr txBox="1"/>
            <p:nvPr userDrawn="1"/>
          </p:nvSpPr>
          <p:spPr>
            <a:xfrm>
              <a:off x="11022879" y="6441594"/>
              <a:ext cx="7922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9E9F9E"/>
                  </a:solidFill>
                </a:rPr>
                <a:t>@</a:t>
              </a:r>
              <a:r>
                <a:rPr lang="en-US" sz="1200" dirty="0" err="1">
                  <a:solidFill>
                    <a:srgbClr val="9E9F9E"/>
                  </a:solidFill>
                </a:rPr>
                <a:t>thmaly</a:t>
              </a:r>
              <a:endParaRPr lang="en-US" sz="1200" dirty="0">
                <a:solidFill>
                  <a:srgbClr val="9E9F9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438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389888"/>
            <a:ext cx="5387975" cy="4799775"/>
          </a:xfrm>
        </p:spPr>
        <p:txBody>
          <a:bodyPr/>
          <a:lstStyle>
            <a:lvl1pPr marL="228600" indent="-228600">
              <a:buFont typeface="Wingdings" charset="2"/>
              <a:buChar char="§"/>
              <a:defRPr/>
            </a:lvl1pPr>
            <a:lvl2pPr marL="685800" indent="-228600">
              <a:buFont typeface="Wingdings" charset="2"/>
              <a:buChar char="§"/>
              <a:defRPr/>
            </a:lvl2pPr>
            <a:lvl3pPr marL="1143000" indent="-228600">
              <a:buFont typeface="Wingdings" charset="2"/>
              <a:buChar char="§"/>
              <a:defRPr/>
            </a:lvl3pPr>
            <a:lvl4pPr marL="1600200" indent="-228600">
              <a:buFont typeface="Wingdings" charset="2"/>
              <a:buChar char="§"/>
              <a:defRPr/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389888"/>
            <a:ext cx="5410200" cy="4799775"/>
          </a:xfrm>
        </p:spPr>
        <p:txBody>
          <a:bodyPr/>
          <a:lstStyle>
            <a:lvl1pPr marL="228600" indent="-228600">
              <a:buFont typeface="Wingdings" charset="2"/>
              <a:buChar char="§"/>
              <a:defRPr/>
            </a:lvl1pPr>
            <a:lvl2pPr marL="685800" indent="-228600">
              <a:buFont typeface="Wingdings" charset="2"/>
              <a:buChar char="§"/>
              <a:defRPr/>
            </a:lvl2pPr>
            <a:lvl3pPr marL="1143000" indent="-228600">
              <a:buFont typeface="Wingdings" charset="2"/>
              <a:buChar char="§"/>
              <a:defRPr/>
            </a:lvl3pPr>
            <a:lvl4pPr marL="1600200" indent="-228600">
              <a:buFont typeface="Wingdings" charset="2"/>
              <a:buChar char="§"/>
              <a:defRPr/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1"/>
          <p:cNvCxnSpPr>
            <a:cxnSpLocks noChangeShapeType="1"/>
          </p:cNvCxnSpPr>
          <p:nvPr userDrawn="1"/>
        </p:nvCxnSpPr>
        <p:spPr bwMode="auto">
          <a:xfrm>
            <a:off x="6172200" y="1279054"/>
            <a:ext cx="5408543" cy="0"/>
          </a:xfrm>
          <a:prstGeom prst="line">
            <a:avLst/>
          </a:prstGeom>
          <a:noFill/>
          <a:ln w="63500">
            <a:solidFill>
              <a:srgbClr val="E36729"/>
            </a:solidFill>
            <a:round/>
            <a:headEnd/>
            <a:tailEnd/>
          </a:ln>
        </p:spPr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81000"/>
            <a:ext cx="5387975" cy="823912"/>
          </a:xfrm>
          <a:solidFill>
            <a:srgbClr val="3F752C"/>
          </a:solidFill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381000"/>
            <a:ext cx="5410200" cy="823912"/>
          </a:xfrm>
          <a:solidFill>
            <a:srgbClr val="3F752C"/>
          </a:solidFill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11"/>
          <p:cNvCxnSpPr>
            <a:cxnSpLocks noChangeShapeType="1"/>
          </p:cNvCxnSpPr>
          <p:nvPr userDrawn="1"/>
        </p:nvCxnSpPr>
        <p:spPr bwMode="auto">
          <a:xfrm>
            <a:off x="609600" y="1279054"/>
            <a:ext cx="5387975" cy="0"/>
          </a:xfrm>
          <a:prstGeom prst="line">
            <a:avLst/>
          </a:prstGeom>
          <a:noFill/>
          <a:ln w="63500">
            <a:solidFill>
              <a:srgbClr val="E36729"/>
            </a:solidFill>
            <a:round/>
            <a:headEnd/>
            <a:tailEnd/>
          </a:ln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04196220-F2EB-964F-8A65-490A1E5BC2B9}"/>
              </a:ext>
            </a:extLst>
          </p:cNvPr>
          <p:cNvGrpSpPr/>
          <p:nvPr userDrawn="1"/>
        </p:nvGrpSpPr>
        <p:grpSpPr>
          <a:xfrm>
            <a:off x="11120321" y="6428443"/>
            <a:ext cx="915330" cy="276999"/>
            <a:chOff x="10866110" y="6441594"/>
            <a:chExt cx="948974" cy="276999"/>
          </a:xfrm>
        </p:grpSpPr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DB21FDA1-7C0D-03B0-59DC-72B7ACBDD8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6110" y="6510956"/>
              <a:ext cx="162124" cy="16212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35E294-850C-494A-348C-315BC5E9B1D0}"/>
                </a:ext>
              </a:extLst>
            </p:cNvPr>
            <p:cNvSpPr txBox="1"/>
            <p:nvPr userDrawn="1"/>
          </p:nvSpPr>
          <p:spPr>
            <a:xfrm>
              <a:off x="11022879" y="6441594"/>
              <a:ext cx="7922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9E9F9E"/>
                  </a:solidFill>
                </a:rPr>
                <a:t>@</a:t>
              </a:r>
              <a:r>
                <a:rPr lang="en-US" sz="1200" dirty="0" err="1">
                  <a:solidFill>
                    <a:srgbClr val="9E9F9E"/>
                  </a:solidFill>
                </a:rPr>
                <a:t>thmaly</a:t>
              </a:r>
              <a:endParaRPr lang="en-US" sz="1200" dirty="0">
                <a:solidFill>
                  <a:srgbClr val="9E9F9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706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86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4162425" cy="1600200"/>
          </a:xfrm>
        </p:spPr>
        <p:txBody>
          <a:bodyPr anchor="ctr" anchorCtr="0">
            <a:normAutofit/>
          </a:bodyPr>
          <a:lstStyle>
            <a:lvl1pPr marL="14288" indent="0">
              <a:tabLst/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0"/>
            <a:ext cx="6399212" cy="5714999"/>
          </a:xfrm>
        </p:spPr>
        <p:txBody>
          <a:bodyPr/>
          <a:lstStyle>
            <a:lvl1pPr>
              <a:defRPr sz="3200" b="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243327"/>
            <a:ext cx="4162425" cy="392886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11"/>
          <p:cNvCxnSpPr>
            <a:cxnSpLocks noChangeShapeType="1"/>
          </p:cNvCxnSpPr>
          <p:nvPr userDrawn="1"/>
        </p:nvCxnSpPr>
        <p:spPr bwMode="auto">
          <a:xfrm flipV="1">
            <a:off x="607919" y="2149413"/>
            <a:ext cx="4164106" cy="1"/>
          </a:xfrm>
          <a:prstGeom prst="line">
            <a:avLst/>
          </a:prstGeom>
          <a:noFill/>
          <a:ln w="63500">
            <a:solidFill>
              <a:srgbClr val="E36729"/>
            </a:solidFill>
            <a:round/>
            <a:headEnd/>
            <a:tailEnd/>
          </a:ln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E1524DAE-FECA-B977-517F-CE7F1E80AF77}"/>
              </a:ext>
            </a:extLst>
          </p:cNvPr>
          <p:cNvGrpSpPr/>
          <p:nvPr userDrawn="1"/>
        </p:nvGrpSpPr>
        <p:grpSpPr>
          <a:xfrm>
            <a:off x="11120321" y="6428443"/>
            <a:ext cx="915330" cy="276999"/>
            <a:chOff x="10866110" y="6441594"/>
            <a:chExt cx="948974" cy="276999"/>
          </a:xfrm>
        </p:grpSpPr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BF59243A-3844-9A22-458E-ED642EFCB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6110" y="6510956"/>
              <a:ext cx="162124" cy="16212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2FB4EC-66D2-DFEE-56F4-BCC9E6CC7478}"/>
                </a:ext>
              </a:extLst>
            </p:cNvPr>
            <p:cNvSpPr txBox="1"/>
            <p:nvPr userDrawn="1"/>
          </p:nvSpPr>
          <p:spPr>
            <a:xfrm>
              <a:off x="11022879" y="6441594"/>
              <a:ext cx="7922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9E9F9E"/>
                  </a:solidFill>
                </a:rPr>
                <a:t>@</a:t>
              </a:r>
              <a:r>
                <a:rPr lang="en-US" sz="1200" dirty="0" err="1">
                  <a:solidFill>
                    <a:srgbClr val="9E9F9E"/>
                  </a:solidFill>
                </a:rPr>
                <a:t>thmaly</a:t>
              </a:r>
              <a:endParaRPr lang="en-US" sz="1200" dirty="0">
                <a:solidFill>
                  <a:srgbClr val="9E9F9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802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4162425" cy="1600200"/>
          </a:xfrm>
        </p:spPr>
        <p:txBody>
          <a:bodyPr anchor="ctr" anchorCtr="0"/>
          <a:lstStyle>
            <a:lvl1pPr marL="14288" indent="0">
              <a:tabLst/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399212" cy="5714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243328"/>
            <a:ext cx="4162425" cy="383442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11"/>
          <p:cNvCxnSpPr>
            <a:cxnSpLocks noChangeShapeType="1"/>
          </p:cNvCxnSpPr>
          <p:nvPr userDrawn="1"/>
        </p:nvCxnSpPr>
        <p:spPr bwMode="auto">
          <a:xfrm flipV="1">
            <a:off x="607919" y="2149413"/>
            <a:ext cx="4164106" cy="1"/>
          </a:xfrm>
          <a:prstGeom prst="line">
            <a:avLst/>
          </a:prstGeom>
          <a:noFill/>
          <a:ln w="63500">
            <a:solidFill>
              <a:srgbClr val="E36729"/>
            </a:solidFill>
            <a:round/>
            <a:headEnd/>
            <a:tailEnd/>
          </a:ln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41D0DBD-4C7F-4172-4BFD-5000792461B2}"/>
              </a:ext>
            </a:extLst>
          </p:cNvPr>
          <p:cNvGrpSpPr/>
          <p:nvPr userDrawn="1"/>
        </p:nvGrpSpPr>
        <p:grpSpPr>
          <a:xfrm>
            <a:off x="11120321" y="6428443"/>
            <a:ext cx="915330" cy="276999"/>
            <a:chOff x="10866110" y="6441594"/>
            <a:chExt cx="948974" cy="276999"/>
          </a:xfrm>
        </p:grpSpPr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A29F9F9F-5C3D-ABC9-147B-0D350DC19C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6110" y="6510956"/>
              <a:ext cx="162124" cy="16212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D02667C-704E-5873-C447-63192CF3AD1C}"/>
                </a:ext>
              </a:extLst>
            </p:cNvPr>
            <p:cNvSpPr txBox="1"/>
            <p:nvPr userDrawn="1"/>
          </p:nvSpPr>
          <p:spPr>
            <a:xfrm>
              <a:off x="11022879" y="6441594"/>
              <a:ext cx="7922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9E9F9E"/>
                  </a:solidFill>
                </a:rPr>
                <a:t>@</a:t>
              </a:r>
              <a:r>
                <a:rPr lang="en-US" sz="1200" dirty="0" err="1">
                  <a:solidFill>
                    <a:srgbClr val="9E9F9E"/>
                  </a:solidFill>
                </a:rPr>
                <a:t>thmaly</a:t>
              </a:r>
              <a:endParaRPr lang="en-US" sz="1200" dirty="0">
                <a:solidFill>
                  <a:srgbClr val="9E9F9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218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21060"/>
          </a:xfrm>
          <a:prstGeom prst="rect">
            <a:avLst/>
          </a:prstGeom>
          <a:solidFill>
            <a:srgbClr val="3F752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1"/>
            <a:ext cx="10972800" cy="4805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5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9" r:id="rId3"/>
    <p:sldLayoutId id="2147483652" r:id="rId4"/>
    <p:sldLayoutId id="2147483654" r:id="rId5"/>
    <p:sldLayoutId id="2147483655" r:id="rId6"/>
    <p:sldLayoutId id="2147483653" r:id="rId7"/>
    <p:sldLayoutId id="2147483656" r:id="rId8"/>
    <p:sldLayoutId id="2147483657" r:id="rId9"/>
    <p:sldLayoutId id="2147483658" r:id="rId10"/>
    <p:sldLayoutId id="2147483661" r:id="rId11"/>
    <p:sldLayoutId id="2147483662" r:id="rId12"/>
  </p:sldLayoutIdLst>
  <p:txStyles>
    <p:titleStyle>
      <a:lvl1pPr marL="928688" indent="0" algn="l" defTabSz="914400" rtl="0" eaLnBrk="1" latinLnBrk="0" hangingPunct="1">
        <a:lnSpc>
          <a:spcPct val="120000"/>
        </a:lnSpc>
        <a:spcBef>
          <a:spcPct val="0"/>
        </a:spcBef>
        <a:buNone/>
        <a:tabLst/>
        <a:defRPr sz="2800" b="1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E36729"/>
        </a:buClr>
        <a:buFont typeface="Wingdings" pitchFamily="2" charset="2"/>
        <a:buChar char="§"/>
        <a:defRPr sz="2800" kern="1200">
          <a:solidFill>
            <a:srgbClr val="3F752C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E36729"/>
        </a:buClr>
        <a:buFont typeface="Wingdings" pitchFamily="2" charset="2"/>
        <a:buChar char="§"/>
        <a:defRPr sz="2400" kern="1200">
          <a:solidFill>
            <a:srgbClr val="4D4D4C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E36729"/>
        </a:buClr>
        <a:buFont typeface="Wingdings" pitchFamily="2" charset="2"/>
        <a:buChar char="§"/>
        <a:defRPr sz="2000" kern="1200">
          <a:solidFill>
            <a:srgbClr val="4D4D4C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E36729"/>
        </a:buClr>
        <a:buFont typeface="Wingdings" pitchFamily="2" charset="2"/>
        <a:buChar char="§"/>
        <a:defRPr sz="1800" kern="1200">
          <a:solidFill>
            <a:srgbClr val="4D4D4C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E36729"/>
        </a:buClr>
        <a:buFont typeface="Wingdings" pitchFamily="2" charset="2"/>
        <a:buChar char="§"/>
        <a:defRPr sz="1800" kern="1200">
          <a:solidFill>
            <a:srgbClr val="4D4D4C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4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emf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6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hyperlink" Target="https://doi.org/10.1063/5.0036292" TargetMode="External"/><Relationship Id="rId4" Type="http://schemas.openxmlformats.org/officeDocument/2006/relationships/image" Target="../media/image7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emf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91.png"/><Relationship Id="rId7" Type="http://schemas.openxmlformats.org/officeDocument/2006/relationships/image" Target="../media/image10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92.png"/><Relationship Id="rId9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tiff"/><Relationship Id="rId5" Type="http://schemas.openxmlformats.org/officeDocument/2006/relationships/image" Target="../media/image99.tiff"/><Relationship Id="rId4" Type="http://schemas.openxmlformats.org/officeDocument/2006/relationships/image" Target="../media/image98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High-Field Instrumentation for</a:t>
            </a:r>
            <a:br>
              <a:rPr lang="en-US" dirty="0"/>
            </a:br>
            <a:r>
              <a:rPr lang="en-US" dirty="0"/>
              <a:t>EPR and DNP Spectroscopy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96" y="4739794"/>
            <a:ext cx="8601147" cy="1234286"/>
          </a:xfrm>
        </p:spPr>
        <p:txBody>
          <a:bodyPr>
            <a:normAutofit/>
          </a:bodyPr>
          <a:lstStyle/>
          <a:p>
            <a:r>
              <a:rPr lang="en-US" dirty="0"/>
              <a:t>Thorsten Maly</a:t>
            </a:r>
          </a:p>
          <a:p>
            <a:r>
              <a:rPr lang="en-US" dirty="0"/>
              <a:t>Bridge12 Technologies, Inc.</a:t>
            </a:r>
          </a:p>
          <a:p>
            <a:r>
              <a:rPr lang="en-US" dirty="0"/>
              <a:t>ECT* Tensor Spin Observables, Trento, Italy, 07/10 – 07/14/2023 </a:t>
            </a:r>
          </a:p>
        </p:txBody>
      </p:sp>
    </p:spTree>
    <p:extLst>
      <p:ext uri="{BB962C8B-B14F-4D97-AF65-F5344CB8AC3E}">
        <p14:creationId xmlns:p14="http://schemas.microsoft.com/office/powerpoint/2010/main" val="658955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clock sitting in the dark&#10;&#10;Description automatically generated">
            <a:extLst>
              <a:ext uri="{FF2B5EF4-FFF2-40B4-BE49-F238E27FC236}">
                <a16:creationId xmlns:a16="http://schemas.microsoft.com/office/drawing/2014/main" id="{E36927C0-A4D5-E94C-81BA-4E4E3F48E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824" y="1825752"/>
            <a:ext cx="4963977" cy="2441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9DFC37-88AE-9141-9059-73AB01BF3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Superheterodyne Detection</a:t>
            </a:r>
            <a:br>
              <a:rPr lang="en-US" dirty="0"/>
            </a:br>
            <a:r>
              <a:rPr lang="en-US" sz="1200" dirty="0"/>
              <a:t>Phase Sensitive and Highest Overall Sensitivity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C01F921A-6CDC-FD43-8C1F-FBB91A0CD2FE}"/>
              </a:ext>
            </a:extLst>
          </p:cNvPr>
          <p:cNvSpPr txBox="1">
            <a:spLocks/>
          </p:cNvSpPr>
          <p:nvPr/>
        </p:nvSpPr>
        <p:spPr>
          <a:xfrm>
            <a:off x="1828800" y="4495800"/>
            <a:ext cx="8534400" cy="2057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2400" b="1">
                <a:solidFill>
                  <a:srgbClr val="31642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2000" b="1">
                <a:solidFill>
                  <a:srgbClr val="58595B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>
                <a:solidFill>
                  <a:srgbClr val="58595B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1600">
                <a:solidFill>
                  <a:srgbClr val="58595B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1600">
                <a:solidFill>
                  <a:srgbClr val="58595B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0" kern="0" dirty="0"/>
              <a:t>Most sophisticated setup for EPR detection</a:t>
            </a:r>
          </a:p>
          <a:p>
            <a:r>
              <a:rPr lang="en-US" b="0" kern="0" dirty="0"/>
              <a:t>Maximum sensitivity (amplification at IF)</a:t>
            </a:r>
          </a:p>
          <a:p>
            <a:r>
              <a:rPr lang="en-US" b="0" kern="0" dirty="0"/>
              <a:t>Create/Shape pulses at LO frequency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E443C-F8C7-A943-A670-558EE37D6A25}"/>
              </a:ext>
            </a:extLst>
          </p:cNvPr>
          <p:cNvSpPr txBox="1"/>
          <p:nvPr/>
        </p:nvSpPr>
        <p:spPr>
          <a:xfrm>
            <a:off x="4195010" y="345278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8595B"/>
                </a:solidFill>
              </a:rPr>
              <a:t>AMC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5F83E7-A523-3E4A-A63F-3A54521B4959}"/>
              </a:ext>
            </a:extLst>
          </p:cNvPr>
          <p:cNvSpPr txBox="1"/>
          <p:nvPr/>
        </p:nvSpPr>
        <p:spPr>
          <a:xfrm>
            <a:off x="2150443" y="2222666"/>
            <a:ext cx="796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8595B"/>
                </a:solidFill>
              </a:rPr>
              <a:t>Offset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1D307C5-70CA-574A-B8F4-4074BA3E15B1}"/>
              </a:ext>
            </a:extLst>
          </p:cNvPr>
          <p:cNvCxnSpPr>
            <a:cxnSpLocks/>
          </p:cNvCxnSpPr>
          <p:nvPr/>
        </p:nvCxnSpPr>
        <p:spPr bwMode="auto">
          <a:xfrm flipV="1">
            <a:off x="2895600" y="2133601"/>
            <a:ext cx="414686" cy="2640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DF642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0C2B2C5-7CE6-7F46-8036-3ED3A224E2F5}"/>
              </a:ext>
            </a:extLst>
          </p:cNvPr>
          <p:cNvSpPr txBox="1"/>
          <p:nvPr/>
        </p:nvSpPr>
        <p:spPr>
          <a:xfrm>
            <a:off x="2007712" y="268284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8595B"/>
                </a:solidFill>
              </a:rPr>
              <a:t>50 MHz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F150DD-4777-7A48-B87D-F027711B83A1}"/>
              </a:ext>
            </a:extLst>
          </p:cNvPr>
          <p:cNvSpPr txBox="1"/>
          <p:nvPr/>
        </p:nvSpPr>
        <p:spPr>
          <a:xfrm>
            <a:off x="2386021" y="317944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8595B"/>
                </a:solidFill>
              </a:rPr>
              <a:t>LO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9D9D496-C2D9-5542-9480-3DC8875FA799}"/>
              </a:ext>
            </a:extLst>
          </p:cNvPr>
          <p:cNvCxnSpPr>
            <a:cxnSpLocks/>
          </p:cNvCxnSpPr>
          <p:nvPr/>
        </p:nvCxnSpPr>
        <p:spPr bwMode="auto">
          <a:xfrm>
            <a:off x="7162800" y="1600200"/>
            <a:ext cx="0" cy="34827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58595B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1ACD501-E2A5-CE4B-8985-355EDD857C81}"/>
              </a:ext>
            </a:extLst>
          </p:cNvPr>
          <p:cNvSpPr txBox="1"/>
          <p:nvPr/>
        </p:nvSpPr>
        <p:spPr>
          <a:xfrm>
            <a:off x="6991118" y="129242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58595B"/>
                </a:solidFill>
              </a:rPr>
              <a:t>IF</a:t>
            </a:r>
            <a:endParaRPr lang="en-US" dirty="0">
              <a:solidFill>
                <a:srgbClr val="58595B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67A6E13-A485-524B-B4B3-954C0F8BF064}"/>
              </a:ext>
            </a:extLst>
          </p:cNvPr>
          <p:cNvCxnSpPr>
            <a:cxnSpLocks/>
          </p:cNvCxnSpPr>
          <p:nvPr/>
        </p:nvCxnSpPr>
        <p:spPr bwMode="auto">
          <a:xfrm flipV="1">
            <a:off x="2897670" y="2554835"/>
            <a:ext cx="414686" cy="2640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DF642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984F869-E720-1D45-A884-8B2FEA7F0FD2}"/>
              </a:ext>
            </a:extLst>
          </p:cNvPr>
          <p:cNvCxnSpPr>
            <a:cxnSpLocks/>
          </p:cNvCxnSpPr>
          <p:nvPr/>
        </p:nvCxnSpPr>
        <p:spPr bwMode="auto">
          <a:xfrm flipV="1">
            <a:off x="2894560" y="3035395"/>
            <a:ext cx="414686" cy="2640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DF642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FD9C92F-9F17-0842-BD6D-DC7852709360}"/>
              </a:ext>
            </a:extLst>
          </p:cNvPr>
          <p:cNvCxnSpPr>
            <a:cxnSpLocks/>
          </p:cNvCxnSpPr>
          <p:nvPr/>
        </p:nvCxnSpPr>
        <p:spPr bwMode="auto">
          <a:xfrm flipV="1">
            <a:off x="4800600" y="3223183"/>
            <a:ext cx="414686" cy="2640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DF642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5671952-05A5-9F43-8A49-83FEAD62A79A}"/>
              </a:ext>
            </a:extLst>
          </p:cNvPr>
          <p:cNvGrpSpPr/>
          <p:nvPr/>
        </p:nvGrpSpPr>
        <p:grpSpPr>
          <a:xfrm>
            <a:off x="1828800" y="1600200"/>
            <a:ext cx="8534400" cy="4648200"/>
            <a:chOff x="304800" y="1600200"/>
            <a:chExt cx="8534400" cy="46482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1AB34F6-B833-264B-9A55-1B698C80D5CF}"/>
                </a:ext>
              </a:extLst>
            </p:cNvPr>
            <p:cNvSpPr/>
            <p:nvPr/>
          </p:nvSpPr>
          <p:spPr bwMode="auto">
            <a:xfrm>
              <a:off x="304800" y="1600200"/>
              <a:ext cx="8534400" cy="46482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 w="25400" cap="flat" cmpd="sng" algn="ctr">
              <a:solidFill>
                <a:srgbClr val="58595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31" name="Picture 30" descr="A clock sitting in the dark&#10;&#10;Description automatically generated">
              <a:extLst>
                <a:ext uri="{FF2B5EF4-FFF2-40B4-BE49-F238E27FC236}">
                  <a16:creationId xmlns:a16="http://schemas.microsoft.com/office/drawing/2014/main" id="{E5C2E2E1-BE70-BA49-9DE8-91CF4DF413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332" t="29625" r="37170" b="41390"/>
            <a:stretch/>
          </p:blipFill>
          <p:spPr>
            <a:xfrm>
              <a:off x="457200" y="1752600"/>
              <a:ext cx="4004914" cy="1375774"/>
            </a:xfrm>
            <a:prstGeom prst="rect">
              <a:avLst/>
            </a:prstGeom>
            <a:ln w="25400">
              <a:solidFill>
                <a:srgbClr val="58595B"/>
              </a:solidFill>
            </a:ln>
          </p:spPr>
        </p:pic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0BF24CC-FE01-AA4F-B1E8-A4F19BBC726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876305" y="2607186"/>
              <a:ext cx="0" cy="44081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58595B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DDA61B8-8A60-A84C-9255-7F0FE47C9891}"/>
                </a:ext>
              </a:extLst>
            </p:cNvPr>
            <p:cNvSpPr txBox="1"/>
            <p:nvPr/>
          </p:nvSpPr>
          <p:spPr>
            <a:xfrm>
              <a:off x="838200" y="3273623"/>
              <a:ext cx="2621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58595B"/>
                  </a:solidFill>
                </a:rPr>
                <a:t>Add Pulse Forming Unit</a:t>
              </a:r>
            </a:p>
          </p:txBody>
        </p:sp>
        <p:pic>
          <p:nvPicPr>
            <p:cNvPr id="36" name="Picture 35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C800E8E6-7B49-B74E-B09C-A40004D85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5402" y="3352800"/>
              <a:ext cx="3898998" cy="267132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AFD1F52-70F4-5943-B465-F471A2FC24CD}"/>
                </a:ext>
              </a:extLst>
            </p:cNvPr>
            <p:cNvSpPr txBox="1"/>
            <p:nvPr/>
          </p:nvSpPr>
          <p:spPr>
            <a:xfrm>
              <a:off x="1087165" y="4462790"/>
              <a:ext cx="2941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DF6421"/>
                  </a:solidFill>
                </a:rPr>
                <a:t>Create/shape pulses at</a:t>
              </a:r>
            </a:p>
            <a:p>
              <a:r>
                <a:rPr lang="en-US" dirty="0">
                  <a:solidFill>
                    <a:srgbClr val="DF6421"/>
                  </a:solidFill>
                </a:rPr>
                <a:t>LO frequency (e.g. x-band)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129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84A5D-D91C-88B8-787E-A7D5336B4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0172" y="1910099"/>
            <a:ext cx="4414120" cy="40004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Transmission Lines</a:t>
            </a:r>
          </a:p>
          <a:p>
            <a:r>
              <a:rPr lang="en-US" dirty="0"/>
              <a:t>Excitation</a:t>
            </a:r>
          </a:p>
          <a:p>
            <a:pPr lvl="1"/>
            <a:r>
              <a:rPr lang="en-US" dirty="0"/>
              <a:t>Microwave Sources</a:t>
            </a:r>
          </a:p>
          <a:p>
            <a:pPr lvl="1"/>
            <a:r>
              <a:rPr lang="en-US" dirty="0"/>
              <a:t>Pulse Shaping</a:t>
            </a:r>
          </a:p>
          <a:p>
            <a:r>
              <a:rPr lang="en-US" dirty="0"/>
              <a:t>Detection</a:t>
            </a:r>
          </a:p>
          <a:p>
            <a:pPr lvl="1"/>
            <a:r>
              <a:rPr lang="en-US" dirty="0"/>
              <a:t>cw or time domain</a:t>
            </a:r>
          </a:p>
          <a:p>
            <a:r>
              <a:rPr lang="en-US" dirty="0"/>
              <a:t>Discreet Components</a:t>
            </a:r>
          </a:p>
          <a:p>
            <a:pPr lvl="1"/>
            <a:r>
              <a:rPr lang="en-US" dirty="0"/>
              <a:t>Circulators</a:t>
            </a:r>
          </a:p>
          <a:p>
            <a:pPr lvl="1"/>
            <a:r>
              <a:rPr lang="en-US" dirty="0"/>
              <a:t>Isolators</a:t>
            </a:r>
          </a:p>
          <a:p>
            <a:pPr lvl="1"/>
            <a:r>
              <a:rPr lang="en-US" dirty="0"/>
              <a:t>Power Splitters/Combiners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56D0A6-B8C6-E257-76A9-6EF5627C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</p:txBody>
      </p:sp>
      <p:pic>
        <p:nvPicPr>
          <p:cNvPr id="2" name="Picture 1" descr="A clock sitting in the dark&#10;&#10;Description automatically generated">
            <a:extLst>
              <a:ext uri="{FF2B5EF4-FFF2-40B4-BE49-F238E27FC236}">
                <a16:creationId xmlns:a16="http://schemas.microsoft.com/office/drawing/2014/main" id="{F8857480-990B-8ECD-68FD-DBDDB655C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6" y="2604662"/>
            <a:ext cx="5309472" cy="26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32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455C7B-5030-EEB8-FA42-FA26B477CD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Transmission Lines</a:t>
            </a:r>
          </a:p>
        </p:txBody>
      </p:sp>
    </p:spTree>
    <p:extLst>
      <p:ext uri="{BB962C8B-B14F-4D97-AF65-F5344CB8AC3E}">
        <p14:creationId xmlns:p14="http://schemas.microsoft.com/office/powerpoint/2010/main" val="1936565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B2D40D7-1681-6D4D-B3F7-FDD6DFA57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Transmission Lines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081EDA-BA04-39AE-F84B-58C0785EA1FB}"/>
              </a:ext>
            </a:extLst>
          </p:cNvPr>
          <p:cNvGrpSpPr/>
          <p:nvPr/>
        </p:nvGrpSpPr>
        <p:grpSpPr>
          <a:xfrm>
            <a:off x="743650" y="1944219"/>
            <a:ext cx="5038439" cy="3855167"/>
            <a:chOff x="259155" y="1941734"/>
            <a:chExt cx="5038439" cy="3855167"/>
          </a:xfrm>
        </p:grpSpPr>
        <p:pic>
          <p:nvPicPr>
            <p:cNvPr id="5" name="Picture 4" descr="A cable attached to it&#10;&#10;Description automatically generated">
              <a:extLst>
                <a:ext uri="{FF2B5EF4-FFF2-40B4-BE49-F238E27FC236}">
                  <a16:creationId xmlns:a16="http://schemas.microsoft.com/office/drawing/2014/main" id="{E1B2BFFB-CD0F-C840-B03D-D98B9EAAB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8857" y="1941734"/>
              <a:ext cx="1498016" cy="1000674"/>
            </a:xfrm>
            <a:prstGeom prst="rect">
              <a:avLst/>
            </a:prstGeom>
          </p:spPr>
        </p:pic>
        <p:pic>
          <p:nvPicPr>
            <p:cNvPr id="6" name="Picture 5" descr="A picture containing toy, sitting, table, video&#10;&#10;Description automatically generated">
              <a:extLst>
                <a:ext uri="{FF2B5EF4-FFF2-40B4-BE49-F238E27FC236}">
                  <a16:creationId xmlns:a16="http://schemas.microsoft.com/office/drawing/2014/main" id="{9ED2747C-2C74-F549-A45B-913033424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6462" y="3397951"/>
              <a:ext cx="1522806" cy="1026371"/>
            </a:xfrm>
            <a:prstGeom prst="rect">
              <a:avLst/>
            </a:prstGeom>
          </p:spPr>
        </p:pic>
        <p:pic>
          <p:nvPicPr>
            <p:cNvPr id="7" name="Picture 6" descr="A picture containing indoor, table, sitting, black&#10;&#10;Description automatically generated">
              <a:extLst>
                <a:ext uri="{FF2B5EF4-FFF2-40B4-BE49-F238E27FC236}">
                  <a16:creationId xmlns:a16="http://schemas.microsoft.com/office/drawing/2014/main" id="{B75E774D-0CB1-3647-8CE6-B0A899346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0402" y="4972962"/>
              <a:ext cx="1474927" cy="82393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BB9EF0-3B81-4140-9D01-BE5741A11CCF}"/>
                </a:ext>
              </a:extLst>
            </p:cNvPr>
            <p:cNvSpPr txBox="1"/>
            <p:nvPr/>
          </p:nvSpPr>
          <p:spPr>
            <a:xfrm>
              <a:off x="259155" y="2149684"/>
              <a:ext cx="8659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58595B"/>
                  </a:solidFill>
                </a:rPr>
                <a:t>Coaxial</a:t>
              </a:r>
            </a:p>
            <a:p>
              <a:r>
                <a:rPr lang="en-US" sz="1600" dirty="0">
                  <a:solidFill>
                    <a:srgbClr val="58595B"/>
                  </a:solidFill>
                </a:rPr>
                <a:t>Cable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751D99-11F2-DF49-822A-AB9593D633A5}"/>
                </a:ext>
              </a:extLst>
            </p:cNvPr>
            <p:cNvSpPr txBox="1"/>
            <p:nvPr/>
          </p:nvSpPr>
          <p:spPr>
            <a:xfrm>
              <a:off x="259155" y="3741859"/>
              <a:ext cx="12013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58595B"/>
                  </a:solidFill>
                </a:rPr>
                <a:t>Waveguide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1FA50C-767B-7649-9250-D6E235B920E9}"/>
                </a:ext>
              </a:extLst>
            </p:cNvPr>
            <p:cNvSpPr txBox="1"/>
            <p:nvPr/>
          </p:nvSpPr>
          <p:spPr>
            <a:xfrm>
              <a:off x="259155" y="5092544"/>
              <a:ext cx="12105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58595B"/>
                  </a:solidFill>
                </a:rPr>
                <a:t>Corrugated</a:t>
              </a:r>
            </a:p>
            <a:p>
              <a:r>
                <a:rPr lang="en-US" sz="1600" dirty="0">
                  <a:solidFill>
                    <a:srgbClr val="58595B"/>
                  </a:solidFill>
                </a:rPr>
                <a:t>Waveguide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32185E-08C9-5174-5C84-ABEF331DB852}"/>
                </a:ext>
              </a:extLst>
            </p:cNvPr>
            <p:cNvSpPr txBox="1"/>
            <p:nvPr/>
          </p:nvSpPr>
          <p:spPr>
            <a:xfrm>
              <a:off x="3163994" y="2072739"/>
              <a:ext cx="2133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58595B"/>
                  </a:solidFill>
                </a:rPr>
                <a:t>RF to 18-28 GHz depending on connector (N-type, SMA, 2.92 …)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8917DAF-C37D-009D-0815-D8C9C58673BF}"/>
                </a:ext>
              </a:extLst>
            </p:cNvPr>
            <p:cNvSpPr txBox="1"/>
            <p:nvPr/>
          </p:nvSpPr>
          <p:spPr>
            <a:xfrm>
              <a:off x="3163994" y="3649526"/>
              <a:ext cx="2133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58595B"/>
                  </a:solidFill>
                </a:rPr>
                <a:t>&lt; 28 GHz: low losses</a:t>
              </a:r>
            </a:p>
            <a:p>
              <a:r>
                <a:rPr lang="en-US" sz="1400" dirty="0">
                  <a:solidFill>
                    <a:srgbClr val="58595B"/>
                  </a:solidFill>
                </a:rPr>
                <a:t>&gt; 95 GHz: high losses</a:t>
              </a:r>
            </a:p>
            <a:p>
              <a:r>
                <a:rPr lang="en-US" sz="1400" dirty="0">
                  <a:solidFill>
                    <a:srgbClr val="58595B"/>
                  </a:solidFill>
                </a:rPr>
                <a:t>(22.7 dB/m for WR-4.3)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AC627A-B691-510B-0BCD-A1530E83D6F7}"/>
                </a:ext>
              </a:extLst>
            </p:cNvPr>
            <p:cNvSpPr txBox="1"/>
            <p:nvPr/>
          </p:nvSpPr>
          <p:spPr>
            <a:xfrm>
              <a:off x="3163994" y="5123321"/>
              <a:ext cx="2133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58595B"/>
                  </a:solidFill>
                </a:rPr>
                <a:t>Excellent performance</a:t>
              </a:r>
            </a:p>
            <a:p>
              <a:r>
                <a:rPr lang="en-US" sz="1400" dirty="0">
                  <a:solidFill>
                    <a:srgbClr val="58595B"/>
                  </a:solidFill>
                </a:rPr>
                <a:t>Expensive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AF89A7-B1C3-B611-502E-699892A7C8FB}"/>
              </a:ext>
            </a:extLst>
          </p:cNvPr>
          <p:cNvGrpSpPr/>
          <p:nvPr/>
        </p:nvGrpSpPr>
        <p:grpSpPr>
          <a:xfrm>
            <a:off x="7224786" y="1528548"/>
            <a:ext cx="3788391" cy="4899202"/>
            <a:chOff x="7224786" y="1528548"/>
            <a:chExt cx="3788391" cy="489920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E98FE59-D5E5-F24F-AA25-29FDB53F5688}"/>
                </a:ext>
              </a:extLst>
            </p:cNvPr>
            <p:cNvSpPr txBox="1"/>
            <p:nvPr/>
          </p:nvSpPr>
          <p:spPr>
            <a:xfrm>
              <a:off x="7489759" y="5935307"/>
              <a:ext cx="3257069" cy="49244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</a:rPr>
                <a:t>Extreme low losses at high frequencies.</a:t>
              </a:r>
            </a:p>
            <a:p>
              <a:r>
                <a:rPr lang="en-US" sz="1300" dirty="0">
                  <a:solidFill>
                    <a:schemeClr val="bg1"/>
                  </a:solidFill>
                </a:rPr>
                <a:t>Can be direct machined or electroformed</a:t>
              </a:r>
            </a:p>
          </p:txBody>
        </p:sp>
        <p:pic>
          <p:nvPicPr>
            <p:cNvPr id="24" name="Picture 23" descr="A close up of a device&#10;&#10;Description automatically generated">
              <a:extLst>
                <a:ext uri="{FF2B5EF4-FFF2-40B4-BE49-F238E27FC236}">
                  <a16:creationId xmlns:a16="http://schemas.microsoft.com/office/drawing/2014/main" id="{715FE081-753A-4B47-B1FD-90E424111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4786" y="3137957"/>
              <a:ext cx="3788391" cy="2959535"/>
            </a:xfrm>
            <a:prstGeom prst="rect">
              <a:avLst/>
            </a:prstGeom>
          </p:spPr>
        </p:pic>
        <p:pic>
          <p:nvPicPr>
            <p:cNvPr id="25" name="Picture 2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9DDAE3-47BC-704B-B2DE-B2DEEB12D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3984" y="2022449"/>
              <a:ext cx="2169994" cy="124684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3C26F2-CE80-0360-B809-3E91E1971F64}"/>
                </a:ext>
              </a:extLst>
            </p:cNvPr>
            <p:cNvSpPr txBox="1"/>
            <p:nvPr/>
          </p:nvSpPr>
          <p:spPr>
            <a:xfrm>
              <a:off x="7787014" y="1528548"/>
              <a:ext cx="2663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Corrugated Waveguides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597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960BA-5F69-6249-A67C-8608FCAF0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Printed Hollow Fibers</a:t>
            </a:r>
            <a:br>
              <a:rPr lang="en-US" dirty="0"/>
            </a:br>
            <a:r>
              <a:rPr lang="en-US" sz="1200" dirty="0"/>
              <a:t>Something to keep an eye on …</a:t>
            </a:r>
          </a:p>
        </p:txBody>
      </p:sp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1C55E8F8-B7FD-8E4C-9DCC-988D5C58E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1" y="2028560"/>
            <a:ext cx="2514793" cy="3456456"/>
          </a:xfrm>
          <a:prstGeom prst="rect">
            <a:avLst/>
          </a:prstGeom>
        </p:spPr>
      </p:pic>
      <p:pic>
        <p:nvPicPr>
          <p:cNvPr id="11" name="Picture 10" descr="Schematic, bubble chart&#10;&#10;Description automatically generated">
            <a:extLst>
              <a:ext uri="{FF2B5EF4-FFF2-40B4-BE49-F238E27FC236}">
                <a16:creationId xmlns:a16="http://schemas.microsoft.com/office/drawing/2014/main" id="{7E1BAD73-066C-7A42-8710-5C486B918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34656"/>
            <a:ext cx="4036998" cy="34564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5ADD56C-7414-C14B-81E9-634EFE08FFBF}"/>
              </a:ext>
            </a:extLst>
          </p:cNvPr>
          <p:cNvSpPr/>
          <p:nvPr/>
        </p:nvSpPr>
        <p:spPr>
          <a:xfrm>
            <a:off x="65237" y="6394200"/>
            <a:ext cx="632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58595B"/>
                </a:solidFill>
              </a:rPr>
              <a:t>Hong et al., “Low-Loss Asymptotically Single-Mode THz Bragg Fiber Fabricated by Digital Light Processing Rapid Prototyping.” </a:t>
            </a:r>
            <a:r>
              <a:rPr lang="en-US" sz="1000" i="1" dirty="0">
                <a:solidFill>
                  <a:srgbClr val="58595B"/>
                </a:solidFill>
              </a:rPr>
              <a:t>IEEE Transactions on Terahertz Science and Technology</a:t>
            </a:r>
            <a:r>
              <a:rPr lang="en-US" sz="1000" dirty="0">
                <a:solidFill>
                  <a:srgbClr val="58595B"/>
                </a:solidFill>
              </a:rPr>
              <a:t> 8, no. 1 (January 2018): 90–99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803314-14DD-2D44-B2A7-EC34F685A211}"/>
              </a:ext>
            </a:extLst>
          </p:cNvPr>
          <p:cNvCxnSpPr/>
          <p:nvPr/>
        </p:nvCxnSpPr>
        <p:spPr bwMode="auto">
          <a:xfrm flipV="1">
            <a:off x="6324600" y="4015856"/>
            <a:ext cx="1828800" cy="685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DF642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1B0957B-CA0B-F243-8071-E5BA941DD5C3}"/>
              </a:ext>
            </a:extLst>
          </p:cNvPr>
          <p:cNvSpPr txBox="1"/>
          <p:nvPr/>
        </p:nvSpPr>
        <p:spPr>
          <a:xfrm>
            <a:off x="5403670" y="4547767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F6421"/>
                </a:solidFill>
              </a:rPr>
              <a:t>~3dB/m</a:t>
            </a:r>
          </a:p>
        </p:txBody>
      </p:sp>
    </p:spTree>
    <p:extLst>
      <p:ext uri="{BB962C8B-B14F-4D97-AF65-F5344CB8AC3E}">
        <p14:creationId xmlns:p14="http://schemas.microsoft.com/office/powerpoint/2010/main" val="2768201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455C7B-5030-EEB8-FA42-FA26B477CD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Microwave Sources</a:t>
            </a:r>
          </a:p>
        </p:txBody>
      </p:sp>
    </p:spTree>
    <p:extLst>
      <p:ext uri="{BB962C8B-B14F-4D97-AF65-F5344CB8AC3E}">
        <p14:creationId xmlns:p14="http://schemas.microsoft.com/office/powerpoint/2010/main" val="3665016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Microwave Sources - Tube Map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6805249" y="2375489"/>
            <a:ext cx="4462817" cy="313138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0" dirty="0"/>
              <a:t>Vacuum Electronic Devices (VED)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b="0" dirty="0"/>
              <a:t>Gyrotron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b="0" dirty="0"/>
              <a:t>Klystron (EIO, EIK ..)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b="0" dirty="0"/>
              <a:t>Traveling Wave Tube (TWT)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b="0" dirty="0"/>
              <a:t>Backward Wave Oscillator (BWO)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b="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0" dirty="0"/>
              <a:t>Gyrotron is the only demonstrated high-power source at frequencies &gt; 263 GHz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b="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0" dirty="0"/>
              <a:t>Watch Monica Blank’s talk: “Millimeter Sources for NMR/DNP” on YouTube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71458" y="1981201"/>
            <a:ext cx="5257800" cy="3747581"/>
            <a:chOff x="239485" y="1558286"/>
            <a:chExt cx="7010400" cy="4996775"/>
          </a:xfrm>
        </p:grpSpPr>
        <p:sp>
          <p:nvSpPr>
            <p:cNvPr id="6" name="Rectangle 5"/>
            <p:cNvSpPr/>
            <p:nvPr/>
          </p:nvSpPr>
          <p:spPr bwMode="auto">
            <a:xfrm>
              <a:off x="239485" y="1558286"/>
              <a:ext cx="7010400" cy="4996775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4D4D4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05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626" y="1656373"/>
              <a:ext cx="6558117" cy="480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3216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4B2930-0521-4A4B-B854-8C522F64C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Gyrotron-Based DNP-NMR Spectroscopy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6E107FF-6EFE-4244-971C-A59926633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52600"/>
            <a:ext cx="7772400" cy="35397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EA14C7-3332-394E-8317-55D126998038}"/>
              </a:ext>
            </a:extLst>
          </p:cNvPr>
          <p:cNvSpPr/>
          <p:nvPr/>
        </p:nvSpPr>
        <p:spPr>
          <a:xfrm>
            <a:off x="3494463" y="5543490"/>
            <a:ext cx="52030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58595B"/>
                </a:solidFill>
              </a:rPr>
              <a:t>Rosay</a:t>
            </a:r>
            <a:r>
              <a:rPr lang="en-US" sz="1000" dirty="0">
                <a:solidFill>
                  <a:srgbClr val="58595B"/>
                </a:solidFill>
              </a:rPr>
              <a:t>, M., M. Blank, and F. </a:t>
            </a:r>
            <a:r>
              <a:rPr lang="en-US" sz="1000" dirty="0" err="1">
                <a:solidFill>
                  <a:srgbClr val="58595B"/>
                </a:solidFill>
              </a:rPr>
              <a:t>Engelke</a:t>
            </a:r>
            <a:r>
              <a:rPr lang="en-US" sz="1000" dirty="0">
                <a:solidFill>
                  <a:srgbClr val="58595B"/>
                </a:solidFill>
              </a:rPr>
              <a:t>. “Instrumentation for Solid-State Dynamic Nuclear Polarization with Magic Angle Spinning NMR.” </a:t>
            </a:r>
            <a:r>
              <a:rPr lang="en-US" sz="1000" i="1" dirty="0">
                <a:solidFill>
                  <a:srgbClr val="58595B"/>
                </a:solidFill>
              </a:rPr>
              <a:t>J </a:t>
            </a:r>
            <a:r>
              <a:rPr lang="en-US" sz="1000" i="1" dirty="0" err="1">
                <a:solidFill>
                  <a:srgbClr val="58595B"/>
                </a:solidFill>
              </a:rPr>
              <a:t>Magn</a:t>
            </a:r>
            <a:r>
              <a:rPr lang="en-US" sz="1000" i="1" dirty="0">
                <a:solidFill>
                  <a:srgbClr val="58595B"/>
                </a:solidFill>
              </a:rPr>
              <a:t> </a:t>
            </a:r>
            <a:r>
              <a:rPr lang="en-US" sz="1000" i="1" dirty="0" err="1">
                <a:solidFill>
                  <a:srgbClr val="58595B"/>
                </a:solidFill>
              </a:rPr>
              <a:t>Reson</a:t>
            </a:r>
            <a:r>
              <a:rPr lang="en-US" sz="1000" dirty="0">
                <a:solidFill>
                  <a:srgbClr val="58595B"/>
                </a:solidFill>
              </a:rPr>
              <a:t> 264 (March 2016): 88–98</a:t>
            </a:r>
          </a:p>
        </p:txBody>
      </p:sp>
    </p:spTree>
    <p:extLst>
      <p:ext uri="{BB962C8B-B14F-4D97-AF65-F5344CB8AC3E}">
        <p14:creationId xmlns:p14="http://schemas.microsoft.com/office/powerpoint/2010/main" val="4229885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Solid-State Microwave Sources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6858000" y="1832264"/>
            <a:ext cx="3581400" cy="3997036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0"/>
              </a:spcBef>
            </a:pPr>
            <a:r>
              <a:rPr lang="en-US" b="0" dirty="0"/>
              <a:t>Principle of Operation</a:t>
            </a:r>
          </a:p>
          <a:p>
            <a:pPr lvl="1">
              <a:spcBef>
                <a:spcPts val="0"/>
              </a:spcBef>
            </a:pPr>
            <a:r>
              <a:rPr lang="en-US" b="0" dirty="0"/>
              <a:t>Start at X-Band (8 – 12 GHz)</a:t>
            </a:r>
          </a:p>
          <a:p>
            <a:pPr lvl="1">
              <a:spcBef>
                <a:spcPts val="0"/>
              </a:spcBef>
            </a:pPr>
            <a:r>
              <a:rPr lang="en-US" b="0" dirty="0"/>
              <a:t>Use series of amplification and multiplication steps (AMC)</a:t>
            </a:r>
          </a:p>
          <a:p>
            <a:pPr lvl="1">
              <a:spcBef>
                <a:spcPts val="0"/>
              </a:spcBef>
            </a:pPr>
            <a:r>
              <a:rPr lang="en-US" b="0" dirty="0"/>
              <a:t>Key player: Virginia Diodes</a:t>
            </a:r>
          </a:p>
          <a:p>
            <a:pPr>
              <a:spcBef>
                <a:spcPts val="0"/>
              </a:spcBef>
            </a:pPr>
            <a:endParaRPr lang="en-US" b="0" dirty="0"/>
          </a:p>
          <a:p>
            <a:pPr>
              <a:spcBef>
                <a:spcPts val="0"/>
              </a:spcBef>
            </a:pPr>
            <a:endParaRPr lang="en-US" b="0" dirty="0"/>
          </a:p>
          <a:p>
            <a:pPr>
              <a:spcBef>
                <a:spcPts val="0"/>
              </a:spcBef>
            </a:pPr>
            <a:r>
              <a:rPr lang="en-US" b="0" dirty="0"/>
              <a:t>Benefits</a:t>
            </a:r>
          </a:p>
          <a:p>
            <a:pPr lvl="1">
              <a:spcBef>
                <a:spcPts val="0"/>
              </a:spcBef>
            </a:pPr>
            <a:r>
              <a:rPr lang="en-US" b="0" dirty="0"/>
              <a:t>Truly frequency agile</a:t>
            </a:r>
          </a:p>
          <a:p>
            <a:pPr lvl="1">
              <a:spcBef>
                <a:spcPts val="0"/>
              </a:spcBef>
            </a:pPr>
            <a:r>
              <a:rPr lang="en-US" b="0" dirty="0"/>
              <a:t>Cost-effective</a:t>
            </a:r>
          </a:p>
          <a:p>
            <a:pPr lvl="1">
              <a:spcBef>
                <a:spcPts val="0"/>
              </a:spcBef>
            </a:pPr>
            <a:r>
              <a:rPr lang="en-US" b="0" dirty="0"/>
              <a:t>Small footprint</a:t>
            </a:r>
          </a:p>
          <a:p>
            <a:pPr lvl="1">
              <a:spcBef>
                <a:spcPts val="0"/>
              </a:spcBef>
            </a:pPr>
            <a:r>
              <a:rPr lang="en-US" b="0" dirty="0"/>
              <a:t>Turn-key</a:t>
            </a:r>
          </a:p>
          <a:p>
            <a:pPr lvl="1">
              <a:spcBef>
                <a:spcPts val="0"/>
              </a:spcBef>
            </a:pPr>
            <a:r>
              <a:rPr lang="en-US" b="0" dirty="0"/>
              <a:t>No additional requirements (cooling water, 3-phase power, air …)</a:t>
            </a:r>
          </a:p>
          <a:p>
            <a:pPr lvl="1">
              <a:spcBef>
                <a:spcPts val="0"/>
              </a:spcBef>
            </a:pPr>
            <a:endParaRPr lang="en-US" b="0" dirty="0"/>
          </a:p>
          <a:p>
            <a:pPr lvl="1">
              <a:spcBef>
                <a:spcPts val="0"/>
              </a:spcBef>
            </a:pPr>
            <a:endParaRPr lang="en-US" b="0" dirty="0"/>
          </a:p>
          <a:p>
            <a:pPr>
              <a:spcBef>
                <a:spcPts val="0"/>
              </a:spcBef>
            </a:pPr>
            <a:r>
              <a:rPr lang="en-US" b="0" dirty="0"/>
              <a:t>Limitations</a:t>
            </a:r>
          </a:p>
          <a:p>
            <a:pPr lvl="1">
              <a:spcBef>
                <a:spcPts val="0"/>
              </a:spcBef>
            </a:pPr>
            <a:r>
              <a:rPr lang="en-US" b="0" dirty="0"/>
              <a:t>Low power</a:t>
            </a:r>
            <a:br>
              <a:rPr lang="en-US" b="0" dirty="0"/>
            </a:br>
            <a:r>
              <a:rPr lang="en-US" b="0" dirty="0"/>
              <a:t>(but … steadily increasing)</a:t>
            </a:r>
            <a:br>
              <a:rPr lang="en-US" b="0" dirty="0"/>
            </a:br>
            <a:br>
              <a:rPr lang="en-US" b="0" dirty="0"/>
            </a:br>
            <a:r>
              <a:rPr lang="en-US" b="0" dirty="0"/>
              <a:t>up to 800 </a:t>
            </a:r>
            <a:r>
              <a:rPr lang="en-US" b="0" dirty="0" err="1"/>
              <a:t>mW</a:t>
            </a:r>
            <a:r>
              <a:rPr lang="en-US" b="0" dirty="0"/>
              <a:t> @ 140 GHz</a:t>
            </a:r>
            <a:br>
              <a:rPr lang="en-US" b="0" dirty="0"/>
            </a:br>
            <a:r>
              <a:rPr lang="en-US" b="0" dirty="0"/>
              <a:t>&gt; 250 </a:t>
            </a:r>
            <a:r>
              <a:rPr lang="en-US" b="0" dirty="0" err="1"/>
              <a:t>mW</a:t>
            </a:r>
            <a:r>
              <a:rPr lang="en-US" b="0" dirty="0"/>
              <a:t> @ 263 GHz</a:t>
            </a:r>
            <a:br>
              <a:rPr lang="en-US" b="0" dirty="0"/>
            </a:br>
            <a:r>
              <a:rPr lang="en-US" b="0" dirty="0"/>
              <a:t>&gt; 100 </a:t>
            </a:r>
            <a:r>
              <a:rPr lang="en-US" b="0" dirty="0" err="1"/>
              <a:t>mW</a:t>
            </a:r>
            <a:r>
              <a:rPr lang="en-US" b="0" dirty="0"/>
              <a:t> @ 380 GHz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828800"/>
            <a:ext cx="533400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FEAE49-80B2-7B44-9930-7F498724C870}"/>
              </a:ext>
            </a:extLst>
          </p:cNvPr>
          <p:cNvSpPr txBox="1"/>
          <p:nvPr/>
        </p:nvSpPr>
        <p:spPr>
          <a:xfrm>
            <a:off x="1878094" y="1524001"/>
            <a:ext cx="4519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58595B"/>
                </a:solidFill>
              </a:rPr>
              <a:t>Amplification Multiplication Chains (AMCs)</a:t>
            </a:r>
          </a:p>
          <a:p>
            <a:pPr algn="ctr"/>
            <a:r>
              <a:rPr lang="en-US" dirty="0">
                <a:solidFill>
                  <a:srgbClr val="58595B"/>
                </a:solidFill>
              </a:rPr>
              <a:t>(</a:t>
            </a:r>
            <a:r>
              <a:rPr lang="en-US" dirty="0" err="1">
                <a:solidFill>
                  <a:srgbClr val="58595B"/>
                </a:solidFill>
              </a:rPr>
              <a:t>ww.vadiodes.com</a:t>
            </a:r>
            <a:r>
              <a:rPr lang="en-US" dirty="0">
                <a:solidFill>
                  <a:srgbClr val="58595B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4091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03D8D-D93B-5D4E-AF5D-9691099C7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Comparison</a:t>
            </a:r>
            <a:br>
              <a:rPr lang="en-US" dirty="0"/>
            </a:br>
            <a:r>
              <a:rPr lang="en-US" sz="1200" dirty="0"/>
              <a:t>After Monica Blank’s talk on the MIT </a:t>
            </a:r>
            <a:r>
              <a:rPr lang="en-US" sz="1200" dirty="0" err="1"/>
              <a:t>zoominar</a:t>
            </a:r>
            <a:endParaRPr lang="en-US" sz="12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97C47E8-5370-AF47-BC64-DAB40335E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416316"/>
              </p:ext>
            </p:extLst>
          </p:nvPr>
        </p:nvGraphicFramePr>
        <p:xfrm>
          <a:off x="2324100" y="2363337"/>
          <a:ext cx="7848600" cy="2763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15249763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64242408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5267965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8052003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Solid-State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VED (EIO/EIA)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Gyrotron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121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Size/Weight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Compact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Compact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Large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425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Facility Requirements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Minimal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Cooling water, HV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Cooling water, air HV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040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power (for DNP)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&lt; 250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mW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 – 10 W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&gt; 50 W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203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$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$$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$$$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782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Cost/Watt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$$$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$$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$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878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2597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5EEC5E0-13C5-934A-A870-0BC465AD4525}"/>
              </a:ext>
            </a:extLst>
          </p:cNvPr>
          <p:cNvSpPr txBox="1"/>
          <p:nvPr/>
        </p:nvSpPr>
        <p:spPr>
          <a:xfrm>
            <a:off x="304800" y="2434491"/>
            <a:ext cx="7098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en-US" dirty="0">
                <a:solidFill>
                  <a:srgbClr val="316422"/>
                </a:solidFill>
              </a:rPr>
              <a:t>Bridge12 – Modular, agile high/low-frequency microwave instruments and systems for academic research</a:t>
            </a:r>
          </a:p>
        </p:txBody>
      </p:sp>
      <p:pic>
        <p:nvPicPr>
          <p:cNvPr id="12" name="Picture 11" descr="A building with cars parked in front&#10;&#10;Description automatically generated with medium confidence">
            <a:extLst>
              <a:ext uri="{FF2B5EF4-FFF2-40B4-BE49-F238E27FC236}">
                <a16:creationId xmlns:a16="http://schemas.microsoft.com/office/drawing/2014/main" id="{D80085ED-A4E7-0464-6DD9-D8420B5C3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8839200" cy="2352282"/>
          </a:xfrm>
          <a:prstGeom prst="rect">
            <a:avLst/>
          </a:prstGeom>
        </p:spPr>
      </p:pic>
      <p:pic>
        <p:nvPicPr>
          <p:cNvPr id="4" name="Picture 3" descr="A picture containing indoor, floor, ceiling, room&#10;&#10;Description automatically generated">
            <a:extLst>
              <a:ext uri="{FF2B5EF4-FFF2-40B4-BE49-F238E27FC236}">
                <a16:creationId xmlns:a16="http://schemas.microsoft.com/office/drawing/2014/main" id="{6A84CB23-3609-0830-1A05-66EB8CE0D0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582" y="3412250"/>
            <a:ext cx="4906850" cy="1557757"/>
          </a:xfrm>
          <a:prstGeom prst="rect">
            <a:avLst/>
          </a:prstGeom>
        </p:spPr>
      </p:pic>
      <p:pic>
        <p:nvPicPr>
          <p:cNvPr id="5" name="Picture 4" descr="A picture containing text, indoor, microscope, office&#10;&#10;Description automatically generated">
            <a:extLst>
              <a:ext uri="{FF2B5EF4-FFF2-40B4-BE49-F238E27FC236}">
                <a16:creationId xmlns:a16="http://schemas.microsoft.com/office/drawing/2014/main" id="{B199FE1B-2CCC-F2C7-BCFA-3A6E472A6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82" y="5196288"/>
            <a:ext cx="4906850" cy="1340023"/>
          </a:xfrm>
          <a:prstGeom prst="rect">
            <a:avLst/>
          </a:prstGeom>
        </p:spPr>
      </p:pic>
      <p:pic>
        <p:nvPicPr>
          <p:cNvPr id="7" name="Picture 6" descr="A picture containing indoor, floor, ceiling, kitchen&#10;&#10;Description automatically generated">
            <a:extLst>
              <a:ext uri="{FF2B5EF4-FFF2-40B4-BE49-F238E27FC236}">
                <a16:creationId xmlns:a16="http://schemas.microsoft.com/office/drawing/2014/main" id="{8144FCDB-D35A-01B2-3CE2-B1D66B9B27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2707" y="3412250"/>
            <a:ext cx="4906106" cy="17840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1FB94B-5DDF-DB9E-5109-1E33BF1544BF}"/>
              </a:ext>
            </a:extLst>
          </p:cNvPr>
          <p:cNvSpPr txBox="1"/>
          <p:nvPr/>
        </p:nvSpPr>
        <p:spPr>
          <a:xfrm>
            <a:off x="7002707" y="5597246"/>
            <a:ext cx="3974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dirty="0"/>
              <a:t>Two large labs for EPR/NMR/DNP</a:t>
            </a:r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dirty="0"/>
              <a:t>In-house workshop</a:t>
            </a:r>
          </a:p>
        </p:txBody>
      </p:sp>
    </p:spTree>
    <p:extLst>
      <p:ext uri="{BB962C8B-B14F-4D97-AF65-F5344CB8AC3E}">
        <p14:creationId xmlns:p14="http://schemas.microsoft.com/office/powerpoint/2010/main" val="3707580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9D0A6-98C8-D333-F8E0-60A72C2B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Shaping</a:t>
            </a:r>
          </a:p>
        </p:txBody>
      </p:sp>
      <p:pic>
        <p:nvPicPr>
          <p:cNvPr id="7" name="Picture 6" descr="A graph of a frequency&#10;&#10;Description automatically generated">
            <a:extLst>
              <a:ext uri="{FF2B5EF4-FFF2-40B4-BE49-F238E27FC236}">
                <a16:creationId xmlns:a16="http://schemas.microsoft.com/office/drawing/2014/main" id="{8905A8FC-CF38-9D79-4AF2-8DF7C9B77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471" y="1495360"/>
            <a:ext cx="2645583" cy="2393076"/>
          </a:xfrm>
          <a:prstGeom prst="rect">
            <a:avLst/>
          </a:prstGeom>
        </p:spPr>
      </p:pic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2001D8A9-A538-D7D1-DF57-3A9E9AF580E7}"/>
              </a:ext>
            </a:extLst>
          </p:cNvPr>
          <p:cNvSpPr txBox="1">
            <a:spLocks/>
          </p:cNvSpPr>
          <p:nvPr/>
        </p:nvSpPr>
        <p:spPr>
          <a:xfrm>
            <a:off x="609600" y="4131908"/>
            <a:ext cx="4828178" cy="24614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36729"/>
              </a:buClr>
              <a:buFont typeface="Wingdings" pitchFamily="2" charset="2"/>
              <a:buChar char="§"/>
              <a:defRPr sz="2800" kern="1200">
                <a:solidFill>
                  <a:srgbClr val="3F752C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pitchFamily="2" charset="2"/>
              <a:buChar char="§"/>
              <a:defRPr sz="24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pitchFamily="2" charset="2"/>
              <a:buChar char="§"/>
              <a:defRPr sz="20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pitchFamily="2" charset="2"/>
              <a:buChar char="§"/>
              <a:defRPr sz="18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pitchFamily="2" charset="2"/>
              <a:buChar char="§"/>
              <a:defRPr sz="18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PELDOR/DEER</a:t>
            </a:r>
            <a:br>
              <a:rPr lang="en-US" dirty="0"/>
            </a:br>
            <a:r>
              <a:rPr lang="en-US" dirty="0"/>
              <a:t>Spectroscopy</a:t>
            </a:r>
          </a:p>
          <a:p>
            <a:pPr lvl="1">
              <a:spcBef>
                <a:spcPts val="0"/>
              </a:spcBef>
            </a:pPr>
            <a:r>
              <a:rPr lang="en-US" dirty="0"/>
              <a:t>Minimize area of overlap to</a:t>
            </a:r>
          </a:p>
          <a:p>
            <a:pPr lvl="2">
              <a:spcBef>
                <a:spcPts val="0"/>
              </a:spcBef>
            </a:pPr>
            <a:r>
              <a:rPr lang="en-US" dirty="0"/>
              <a:t>Minimize detection artifacts</a:t>
            </a:r>
          </a:p>
          <a:p>
            <a:pPr lvl="2">
              <a:spcBef>
                <a:spcPts val="0"/>
              </a:spcBef>
            </a:pPr>
            <a:r>
              <a:rPr lang="en-US" dirty="0"/>
              <a:t>Acquire more accurate/reliable distance distributions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8AA694-0DEF-3A0E-F941-4975F38D610A}"/>
              </a:ext>
            </a:extLst>
          </p:cNvPr>
          <p:cNvGrpSpPr/>
          <p:nvPr/>
        </p:nvGrpSpPr>
        <p:grpSpPr>
          <a:xfrm>
            <a:off x="5887672" y="1817646"/>
            <a:ext cx="5694728" cy="4430411"/>
            <a:chOff x="5887672" y="1817646"/>
            <a:chExt cx="5694728" cy="4430411"/>
          </a:xfrm>
        </p:grpSpPr>
        <p:pic>
          <p:nvPicPr>
            <p:cNvPr id="4" name="Picture 3" descr="A close-up of a graph&#10;&#10;Description automatically generated">
              <a:extLst>
                <a:ext uri="{FF2B5EF4-FFF2-40B4-BE49-F238E27FC236}">
                  <a16:creationId xmlns:a16="http://schemas.microsoft.com/office/drawing/2014/main" id="{6C4919A8-E267-9A42-41F3-AE0F0EB46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7672" y="3888436"/>
              <a:ext cx="5694728" cy="20276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06E052-1F24-136E-A87B-604A9C5B83B6}"/>
                </a:ext>
              </a:extLst>
            </p:cNvPr>
            <p:cNvSpPr txBox="1"/>
            <p:nvPr/>
          </p:nvSpPr>
          <p:spPr>
            <a:xfrm>
              <a:off x="6248400" y="5971058"/>
              <a:ext cx="20794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Endeward</a:t>
              </a:r>
              <a:r>
                <a:rPr lang="en-US" sz="1200" dirty="0"/>
                <a:t> et al., JMR, 2023</a:t>
              </a:r>
            </a:p>
          </p:txBody>
        </p:sp>
        <p:sp>
          <p:nvSpPr>
            <p:cNvPr id="15" name="Content Placeholder 15">
              <a:extLst>
                <a:ext uri="{FF2B5EF4-FFF2-40B4-BE49-F238E27FC236}">
                  <a16:creationId xmlns:a16="http://schemas.microsoft.com/office/drawing/2014/main" id="{CF26124D-1ACD-1251-02E8-B1222E2C3021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1817646"/>
              <a:ext cx="5292124" cy="147420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E36729"/>
                </a:buClr>
                <a:buFont typeface="Wingdings" pitchFamily="2" charset="2"/>
                <a:buChar char="§"/>
                <a:defRPr sz="2800" kern="1200">
                  <a:solidFill>
                    <a:srgbClr val="3F752C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E36729"/>
                </a:buClr>
                <a:buFont typeface="Wingdings" pitchFamily="2" charset="2"/>
                <a:buChar char="§"/>
                <a:defRPr sz="2400" kern="1200">
                  <a:solidFill>
                    <a:srgbClr val="4D4D4C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E36729"/>
                </a:buClr>
                <a:buFont typeface="Wingdings" pitchFamily="2" charset="2"/>
                <a:buChar char="§"/>
                <a:defRPr sz="2000" kern="1200">
                  <a:solidFill>
                    <a:srgbClr val="4D4D4C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E36729"/>
                </a:buClr>
                <a:buFont typeface="Wingdings" pitchFamily="2" charset="2"/>
                <a:buChar char="§"/>
                <a:defRPr sz="1800" kern="1200">
                  <a:solidFill>
                    <a:srgbClr val="4D4D4C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E36729"/>
                </a:buClr>
                <a:buFont typeface="Wingdings" pitchFamily="2" charset="2"/>
                <a:buChar char="§"/>
                <a:defRPr sz="1800" kern="1200">
                  <a:solidFill>
                    <a:srgbClr val="4D4D4C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dirty="0"/>
                <a:t>Pulse Shaping</a:t>
              </a:r>
            </a:p>
            <a:p>
              <a:pPr lvl="1">
                <a:spcBef>
                  <a:spcPts val="0"/>
                </a:spcBef>
              </a:pPr>
              <a:r>
                <a:rPr lang="en-US" dirty="0"/>
                <a:t>Tailor the pulse excitation profile for optimum performance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91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BB7B5-7F7F-3B18-7B45-2525EC3F2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Shaping</a:t>
            </a:r>
          </a:p>
        </p:txBody>
      </p:sp>
      <p:pic>
        <p:nvPicPr>
          <p:cNvPr id="3" name="Picture 2" descr="A diagram of a circuit&#10;&#10;Description automatically generated">
            <a:extLst>
              <a:ext uri="{FF2B5EF4-FFF2-40B4-BE49-F238E27FC236}">
                <a16:creationId xmlns:a16="http://schemas.microsoft.com/office/drawing/2014/main" id="{32C01936-EC9D-9520-8983-9ED475611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68" y="1485189"/>
            <a:ext cx="4788277" cy="2570178"/>
          </a:xfrm>
          <a:prstGeom prst="rect">
            <a:avLst/>
          </a:prstGeom>
        </p:spPr>
      </p:pic>
      <p:pic>
        <p:nvPicPr>
          <p:cNvPr id="4" name="Picture 3" descr="A graph of a pulse&#10;&#10;Description automatically generated">
            <a:extLst>
              <a:ext uri="{FF2B5EF4-FFF2-40B4-BE49-F238E27FC236}">
                <a16:creationId xmlns:a16="http://schemas.microsoft.com/office/drawing/2014/main" id="{0B1EFF9E-2AAB-CEA5-423C-F913B3D2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003" y="1574958"/>
            <a:ext cx="2726168" cy="2044627"/>
          </a:xfrm>
          <a:prstGeom prst="rect">
            <a:avLst/>
          </a:prstGeom>
        </p:spPr>
      </p:pic>
      <p:pic>
        <p:nvPicPr>
          <p:cNvPr id="5" name="Picture 4" descr="A graph of a pulse&#10;&#10;Description automatically generated">
            <a:extLst>
              <a:ext uri="{FF2B5EF4-FFF2-40B4-BE49-F238E27FC236}">
                <a16:creationId xmlns:a16="http://schemas.microsoft.com/office/drawing/2014/main" id="{5471EC48-A10B-FFAF-7842-BC7439FF8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703" y="1574958"/>
            <a:ext cx="2726168" cy="2044627"/>
          </a:xfrm>
          <a:prstGeom prst="rect">
            <a:avLst/>
          </a:prstGeom>
        </p:spPr>
      </p:pic>
      <p:pic>
        <p:nvPicPr>
          <p:cNvPr id="6" name="Picture 5" descr="A graph of a pulse&#10;&#10;Description automatically generated">
            <a:extLst>
              <a:ext uri="{FF2B5EF4-FFF2-40B4-BE49-F238E27FC236}">
                <a16:creationId xmlns:a16="http://schemas.microsoft.com/office/drawing/2014/main" id="{D2FD4038-A6C2-81EE-CDD9-C79B8F225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5" y="4071006"/>
            <a:ext cx="3426903" cy="2570178"/>
          </a:xfrm>
          <a:prstGeom prst="rect">
            <a:avLst/>
          </a:prstGeom>
        </p:spPr>
      </p:pic>
      <p:pic>
        <p:nvPicPr>
          <p:cNvPr id="8" name="Picture 7" descr="A green circuit board with wires and wires&#10;&#10;Description automatically generated">
            <a:extLst>
              <a:ext uri="{FF2B5EF4-FFF2-40B4-BE49-F238E27FC236}">
                <a16:creationId xmlns:a16="http://schemas.microsoft.com/office/drawing/2014/main" id="{9F1094AC-0EC2-ADE3-A04D-F50CC7255E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222"/>
          <a:stretch/>
        </p:blipFill>
        <p:spPr>
          <a:xfrm>
            <a:off x="1495864" y="4229161"/>
            <a:ext cx="3899096" cy="2362225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3735ADA-07F2-84D9-4BF3-DAD107AC3399}"/>
              </a:ext>
            </a:extLst>
          </p:cNvPr>
          <p:cNvSpPr/>
          <p:nvPr/>
        </p:nvSpPr>
        <p:spPr>
          <a:xfrm>
            <a:off x="2817963" y="1573711"/>
            <a:ext cx="483079" cy="2355352"/>
          </a:xfrm>
          <a:prstGeom prst="roundRect">
            <a:avLst/>
          </a:prstGeom>
          <a:solidFill>
            <a:srgbClr val="E36729">
              <a:alpha val="2017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B4DEE9-3FD8-4B4C-8324-F6286B28EF33}"/>
              </a:ext>
            </a:extLst>
          </p:cNvPr>
          <p:cNvSpPr txBox="1"/>
          <p:nvPr/>
        </p:nvSpPr>
        <p:spPr>
          <a:xfrm>
            <a:off x="398661" y="547491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D4D4C"/>
                </a:solidFill>
              </a:rPr>
              <a:t>PFU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8AD647-96E1-DDF2-FB68-1BC6B7FFE36F}"/>
              </a:ext>
            </a:extLst>
          </p:cNvPr>
          <p:cNvSpPr txBox="1"/>
          <p:nvPr/>
        </p:nvSpPr>
        <p:spPr>
          <a:xfrm>
            <a:off x="398661" y="598753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D4D4C"/>
                </a:solidFill>
              </a:rPr>
              <a:t>RCVR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B339B1-A92C-CA5A-44E7-B0690FDF62E4}"/>
              </a:ext>
            </a:extLst>
          </p:cNvPr>
          <p:cNvCxnSpPr/>
          <p:nvPr/>
        </p:nvCxnSpPr>
        <p:spPr>
          <a:xfrm>
            <a:off x="1495864" y="6130637"/>
            <a:ext cx="1341538" cy="0"/>
          </a:xfrm>
          <a:prstGeom prst="straightConnector1">
            <a:avLst/>
          </a:prstGeom>
          <a:ln w="38100">
            <a:solidFill>
              <a:schemeClr val="bg1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2C1ABA7-9C73-E44E-45A3-9FA026FA3F2B}"/>
              </a:ext>
            </a:extLst>
          </p:cNvPr>
          <p:cNvCxnSpPr/>
          <p:nvPr/>
        </p:nvCxnSpPr>
        <p:spPr>
          <a:xfrm>
            <a:off x="1237352" y="5659583"/>
            <a:ext cx="1341538" cy="0"/>
          </a:xfrm>
          <a:prstGeom prst="straightConnector1">
            <a:avLst/>
          </a:prstGeom>
          <a:ln w="38100">
            <a:solidFill>
              <a:schemeClr val="bg1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48FACBD-C995-CC4F-FAE5-87F0F4FA9EDB}"/>
              </a:ext>
            </a:extLst>
          </p:cNvPr>
          <p:cNvSpPr/>
          <p:nvPr/>
        </p:nvSpPr>
        <p:spPr>
          <a:xfrm>
            <a:off x="6538304" y="3668056"/>
            <a:ext cx="5044096" cy="402949"/>
          </a:xfrm>
          <a:prstGeom prst="rect">
            <a:avLst/>
          </a:prstGeom>
          <a:solidFill>
            <a:schemeClr val="accent1">
              <a:alpha val="5011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PRELIMINARY RESULTS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3351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08AA9D-DA84-029F-6951-CFC44E9462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25169"/>
            <a:ext cx="9144000" cy="1114080"/>
          </a:xfrm>
        </p:spPr>
        <p:txBody>
          <a:bodyPr>
            <a:normAutofit/>
          </a:bodyPr>
          <a:lstStyle/>
          <a:p>
            <a:r>
              <a:rPr lang="en-US" dirty="0"/>
              <a:t>Discreet Microwave Components</a:t>
            </a:r>
          </a:p>
        </p:txBody>
      </p:sp>
    </p:spTree>
    <p:extLst>
      <p:ext uri="{BB962C8B-B14F-4D97-AF65-F5344CB8AC3E}">
        <p14:creationId xmlns:p14="http://schemas.microsoft.com/office/powerpoint/2010/main" val="536160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51236-9B12-DF4D-BF0E-134EC3007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High-Frequency Circulator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3FB1C7-4407-174D-8124-3F27A45EB828}"/>
              </a:ext>
            </a:extLst>
          </p:cNvPr>
          <p:cNvSpPr txBox="1"/>
          <p:nvPr/>
        </p:nvSpPr>
        <p:spPr>
          <a:xfrm>
            <a:off x="545058" y="3910017"/>
            <a:ext cx="44855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8595B"/>
                </a:solidFill>
              </a:rPr>
              <a:t>Low Frequencies (&lt; 100 GHz)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Waveguide (or coaxial) transmission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Low insertion losses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Many discrete components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Circulators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Attenuators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Phase shifters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496BAA-EACA-F105-3271-485F5E956B2A}"/>
              </a:ext>
            </a:extLst>
          </p:cNvPr>
          <p:cNvGrpSpPr/>
          <p:nvPr/>
        </p:nvGrpSpPr>
        <p:grpSpPr>
          <a:xfrm>
            <a:off x="3358758" y="5112071"/>
            <a:ext cx="1020023" cy="1382607"/>
            <a:chOff x="4358895" y="5040631"/>
            <a:chExt cx="1020023" cy="1382607"/>
          </a:xfrm>
        </p:grpSpPr>
        <p:pic>
          <p:nvPicPr>
            <p:cNvPr id="10" name="Picture 9" descr="A close up of a device&#10;&#10;Description automatically generated">
              <a:extLst>
                <a:ext uri="{FF2B5EF4-FFF2-40B4-BE49-F238E27FC236}">
                  <a16:creationId xmlns:a16="http://schemas.microsoft.com/office/drawing/2014/main" id="{28BB7F5A-ACB4-8D48-A0BB-3D3E92D0B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332" t="25555" r="21297" b="21111"/>
            <a:stretch/>
          </p:blipFill>
          <p:spPr>
            <a:xfrm>
              <a:off x="4358895" y="5040631"/>
              <a:ext cx="1020023" cy="9824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BE87A1-E26F-654F-AA40-FF2D39303D02}"/>
                </a:ext>
              </a:extLst>
            </p:cNvPr>
            <p:cNvSpPr txBox="1"/>
            <p:nvPr/>
          </p:nvSpPr>
          <p:spPr>
            <a:xfrm>
              <a:off x="4479313" y="6023128"/>
              <a:ext cx="8996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58595B"/>
                  </a:solidFill>
                </a:rPr>
                <a:t>94 – 96 GHz</a:t>
              </a:r>
            </a:p>
            <a:p>
              <a:r>
                <a:rPr lang="en-US" sz="1000" dirty="0">
                  <a:solidFill>
                    <a:srgbClr val="58595B"/>
                  </a:solidFill>
                </a:rPr>
                <a:t>1.5 dB loss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956FA3-03AC-1B1E-168E-C368F1C0685D}"/>
              </a:ext>
            </a:extLst>
          </p:cNvPr>
          <p:cNvGrpSpPr/>
          <p:nvPr/>
        </p:nvGrpSpPr>
        <p:grpSpPr>
          <a:xfrm>
            <a:off x="618144" y="1786072"/>
            <a:ext cx="3637724" cy="1789153"/>
            <a:chOff x="951163" y="1677947"/>
            <a:chExt cx="3637724" cy="1789153"/>
          </a:xfrm>
        </p:grpSpPr>
        <p:pic>
          <p:nvPicPr>
            <p:cNvPr id="13" name="Picture 12" descr="A clock sitting in the dark&#10;&#10;Description automatically generated">
              <a:extLst>
                <a:ext uri="{FF2B5EF4-FFF2-40B4-BE49-F238E27FC236}">
                  <a16:creationId xmlns:a16="http://schemas.microsoft.com/office/drawing/2014/main" id="{C74A82ED-F39F-9EBF-DB0C-A1F453F45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0000"/>
            </a:blip>
            <a:stretch>
              <a:fillRect/>
            </a:stretch>
          </p:blipFill>
          <p:spPr>
            <a:xfrm>
              <a:off x="951163" y="1677947"/>
              <a:ext cx="3637724" cy="1789153"/>
            </a:xfrm>
            <a:prstGeom prst="rect">
              <a:avLst/>
            </a:prstGeom>
          </p:spPr>
        </p:pic>
        <p:pic>
          <p:nvPicPr>
            <p:cNvPr id="12" name="Picture 11" descr="A clock sitting in the dark&#10;&#10;Description automatically generated">
              <a:extLst>
                <a:ext uri="{FF2B5EF4-FFF2-40B4-BE49-F238E27FC236}">
                  <a16:creationId xmlns:a16="http://schemas.microsoft.com/office/drawing/2014/main" id="{FF03CE8A-E9F6-AF71-EF64-05F3214239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294" t="16984" r="27606" b="43280"/>
            <a:stretch/>
          </p:blipFill>
          <p:spPr>
            <a:xfrm>
              <a:off x="2308886" y="1981988"/>
              <a:ext cx="1276847" cy="710934"/>
            </a:xfrm>
            <a:prstGeom prst="rect">
              <a:avLst/>
            </a:prstGeom>
          </p:spPr>
        </p:pic>
      </p:grpSp>
      <p:pic>
        <p:nvPicPr>
          <p:cNvPr id="18" name="Picture 1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9C248E88-EFAA-9E37-EDE7-C7B18083B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204" y="2109752"/>
            <a:ext cx="2999738" cy="302195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CC1A4C-B14B-967E-14B4-253006A45971}"/>
              </a:ext>
            </a:extLst>
          </p:cNvPr>
          <p:cNvGrpSpPr/>
          <p:nvPr/>
        </p:nvGrpSpPr>
        <p:grpSpPr>
          <a:xfrm>
            <a:off x="5364171" y="2619437"/>
            <a:ext cx="2444505" cy="2320734"/>
            <a:chOff x="6613728" y="1829321"/>
            <a:chExt cx="2444505" cy="23207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183301-2C15-554B-8BFA-CE2388126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9097" y="2619437"/>
              <a:ext cx="2389136" cy="153061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93F5AB-4296-1C30-F840-91902D8469FB}"/>
                </a:ext>
              </a:extLst>
            </p:cNvPr>
            <p:cNvSpPr txBox="1"/>
            <p:nvPr/>
          </p:nvSpPr>
          <p:spPr>
            <a:xfrm>
              <a:off x="6613728" y="1829321"/>
              <a:ext cx="2389136" cy="52322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Use low-low Quasi-Optics for Beam Manipulation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0811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8F069-DDA3-996E-F0D1-1D077BBE4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371601"/>
            <a:ext cx="4991100" cy="229084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Free-space Gaussian Beam (TEM00)</a:t>
            </a:r>
          </a:p>
          <a:p>
            <a:pPr>
              <a:lnSpc>
                <a:spcPct val="120000"/>
              </a:lnSpc>
            </a:pPr>
            <a:r>
              <a:rPr lang="en-US" dirty="0"/>
              <a:t>Manipulate beam using combination of mirrors, grids, and 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/4-plates (or equivalent)</a:t>
            </a:r>
          </a:p>
          <a:p>
            <a:pPr>
              <a:lnSpc>
                <a:spcPct val="120000"/>
              </a:lnSpc>
            </a:pPr>
            <a:r>
              <a:rPr lang="en-US" dirty="0"/>
              <a:t>Extremely low losses</a:t>
            </a:r>
          </a:p>
          <a:p>
            <a:pPr>
              <a:lnSpc>
                <a:spcPct val="120000"/>
              </a:lnSpc>
            </a:pPr>
            <a:r>
              <a:rPr lang="en-US" dirty="0"/>
              <a:t>Every discreet microwave component</a:t>
            </a:r>
            <a:br>
              <a:rPr lang="en-US" dirty="0"/>
            </a:br>
            <a:r>
              <a:rPr lang="en-US" dirty="0"/>
              <a:t>has a QO equivalent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CCC182-A100-89A9-9DF4-F26682E8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Quasi-Optics (QO)?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3B96F3-9222-5546-5359-C0C3BDCC6F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5314" y="1612373"/>
            <a:ext cx="3060033" cy="2295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C319E9-854D-EA2F-9410-892583996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63" y="3846246"/>
            <a:ext cx="3060033" cy="22950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86C7901-9D49-C7FF-9EC6-CC41FA940730}"/>
              </a:ext>
            </a:extLst>
          </p:cNvPr>
          <p:cNvGrpSpPr/>
          <p:nvPr/>
        </p:nvGrpSpPr>
        <p:grpSpPr>
          <a:xfrm>
            <a:off x="3569428" y="3846246"/>
            <a:ext cx="2153279" cy="2249452"/>
            <a:chOff x="3227905" y="3467100"/>
            <a:chExt cx="2153279" cy="2249452"/>
          </a:xfrm>
        </p:grpSpPr>
        <p:pic>
          <p:nvPicPr>
            <p:cNvPr id="8" name="Picture 7" descr="A picture containing indoor, sitting, table&#10;&#10;Description automatically generated">
              <a:extLst>
                <a:ext uri="{FF2B5EF4-FFF2-40B4-BE49-F238E27FC236}">
                  <a16:creationId xmlns:a16="http://schemas.microsoft.com/office/drawing/2014/main" id="{8AA92438-887C-D52C-4A4C-C76301A00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7905" y="4771502"/>
              <a:ext cx="2153279" cy="945050"/>
            </a:xfrm>
            <a:prstGeom prst="rect">
              <a:avLst/>
            </a:prstGeom>
          </p:spPr>
        </p:pic>
        <p:pic>
          <p:nvPicPr>
            <p:cNvPr id="10" name="Picture 9" descr="A picture containing indoor, table, sitting, surface&#10;&#10;Description automatically generated">
              <a:extLst>
                <a:ext uri="{FF2B5EF4-FFF2-40B4-BE49-F238E27FC236}">
                  <a16:creationId xmlns:a16="http://schemas.microsoft.com/office/drawing/2014/main" id="{48A29BF9-FACA-8F9F-135A-C77568F78D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27905" y="3467100"/>
              <a:ext cx="897986" cy="1181221"/>
            </a:xfrm>
            <a:prstGeom prst="rect">
              <a:avLst/>
            </a:prstGeom>
          </p:spPr>
        </p:pic>
        <p:pic>
          <p:nvPicPr>
            <p:cNvPr id="11" name="Picture 10" descr="A picture containing sitting, water, table, white&#10;&#10;Description automatically generated">
              <a:extLst>
                <a:ext uri="{FF2B5EF4-FFF2-40B4-BE49-F238E27FC236}">
                  <a16:creationId xmlns:a16="http://schemas.microsoft.com/office/drawing/2014/main" id="{D2FF2F57-A7E0-CC77-E063-30B27BFE0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76123" y="3467100"/>
              <a:ext cx="1105061" cy="118122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D23FA88-3E6B-4106-EE4E-FDC51D0CE6E1}"/>
              </a:ext>
            </a:extLst>
          </p:cNvPr>
          <p:cNvSpPr txBox="1"/>
          <p:nvPr/>
        </p:nvSpPr>
        <p:spPr>
          <a:xfrm>
            <a:off x="758146" y="6348470"/>
            <a:ext cx="5113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95 GHz launcher, 97.8 % HE</a:t>
            </a:r>
            <a:r>
              <a:rPr lang="en-US" baseline="-25000" dirty="0"/>
              <a:t>11</a:t>
            </a:r>
            <a:r>
              <a:rPr lang="en-US" dirty="0"/>
              <a:t> –TEM</a:t>
            </a:r>
            <a:r>
              <a:rPr lang="en-US" baseline="-25000" dirty="0"/>
              <a:t>00</a:t>
            </a:r>
            <a:r>
              <a:rPr lang="en-US" dirty="0"/>
              <a:t> coupling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713879-F5DC-EA1D-783D-7BBA13A7DB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606" t="15556" r="31313" b="33333"/>
          <a:stretch/>
        </p:blipFill>
        <p:spPr>
          <a:xfrm>
            <a:off x="9199585" y="1742650"/>
            <a:ext cx="2504660" cy="2057399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E74777E8-A578-C90A-395A-D4417E93A6C8}"/>
              </a:ext>
            </a:extLst>
          </p:cNvPr>
          <p:cNvSpPr txBox="1">
            <a:spLocks/>
          </p:cNvSpPr>
          <p:nvPr/>
        </p:nvSpPr>
        <p:spPr>
          <a:xfrm>
            <a:off x="6954925" y="4223415"/>
            <a:ext cx="4417929" cy="2325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36729"/>
              </a:buClr>
              <a:buFont typeface="Wingdings" charset="2"/>
              <a:buChar char="§"/>
              <a:defRPr sz="2800" kern="1200">
                <a:solidFill>
                  <a:srgbClr val="3F752C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charset="2"/>
              <a:buChar char="§"/>
              <a:defRPr sz="24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charset="2"/>
              <a:buChar char="§"/>
              <a:defRPr sz="20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charset="2"/>
              <a:buChar char="§"/>
              <a:defRPr sz="18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charset="2"/>
              <a:buChar char="§"/>
              <a:defRPr sz="18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600" dirty="0"/>
              <a:t>Each QO component has a quadratic footprint, arranged on a grid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Distance between focusing elements is constant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Polarization controlling elements are placed in between pair of mirrors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Gaussian Telescope</a:t>
            </a:r>
          </a:p>
        </p:txBody>
      </p:sp>
    </p:spTree>
    <p:extLst>
      <p:ext uri="{BB962C8B-B14F-4D97-AF65-F5344CB8AC3E}">
        <p14:creationId xmlns:p14="http://schemas.microsoft.com/office/powerpoint/2010/main" val="1213768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Transforming Reflector (PTR)</a:t>
            </a:r>
            <a:endParaRPr lang="en-US" sz="900" dirty="0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5FE8897A-2B4C-144F-91EF-B5C17D3FB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304" y="1832174"/>
            <a:ext cx="2958227" cy="2339352"/>
          </a:xfrm>
          <a:prstGeom prst="rect">
            <a:avLst/>
          </a:prstGeom>
        </p:spPr>
      </p:pic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172AA6E1-988B-9A44-96FA-4C45DAC07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544" y="1910514"/>
            <a:ext cx="2674515" cy="1729212"/>
          </a:xfrm>
          <a:prstGeom prst="rect">
            <a:avLst/>
          </a:prstGeom>
        </p:spPr>
      </p:pic>
      <p:pic>
        <p:nvPicPr>
          <p:cNvPr id="6" name="Picture 5" descr="A picture containing indoor, small, sitting, table&#10;&#10;Description automatically generated">
            <a:extLst>
              <a:ext uri="{FF2B5EF4-FFF2-40B4-BE49-F238E27FC236}">
                <a16:creationId xmlns:a16="http://schemas.microsoft.com/office/drawing/2014/main" id="{4401DB8E-B3E9-FB46-B383-E51FFF1915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48" t="3765" r="14885" b="5457"/>
          <a:stretch/>
        </p:blipFill>
        <p:spPr>
          <a:xfrm>
            <a:off x="475603" y="1816983"/>
            <a:ext cx="1004758" cy="2088983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BCB4812-BBE4-DA3B-D9C4-297E83F33896}"/>
              </a:ext>
            </a:extLst>
          </p:cNvPr>
          <p:cNvSpPr txBox="1">
            <a:spLocks/>
          </p:cNvSpPr>
          <p:nvPr/>
        </p:nvSpPr>
        <p:spPr>
          <a:xfrm>
            <a:off x="600566" y="4178243"/>
            <a:ext cx="4230020" cy="222942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36729"/>
              </a:buClr>
              <a:buFont typeface="Wingdings" charset="2"/>
              <a:buChar char="§"/>
              <a:defRPr sz="2800" kern="1200">
                <a:solidFill>
                  <a:srgbClr val="3F752C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charset="2"/>
              <a:buChar char="§"/>
              <a:defRPr sz="24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charset="2"/>
              <a:buChar char="§"/>
              <a:defRPr sz="20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charset="2"/>
              <a:buChar char="§"/>
              <a:defRPr sz="18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charset="2"/>
              <a:buChar char="§"/>
              <a:defRPr sz="18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Introduce phase difference to change polarization</a:t>
            </a:r>
          </a:p>
          <a:p>
            <a:pPr>
              <a:lnSpc>
                <a:spcPct val="120000"/>
              </a:lnSpc>
            </a:pPr>
            <a:r>
              <a:rPr lang="en-US" dirty="0"/>
              <a:t>Convert linear to circular polarization</a:t>
            </a:r>
            <a:br>
              <a:rPr lang="en-US" dirty="0"/>
            </a:br>
            <a:r>
              <a:rPr lang="en-US" dirty="0"/>
              <a:t>or any in between</a:t>
            </a:r>
          </a:p>
          <a:p>
            <a:pPr>
              <a:lnSpc>
                <a:spcPct val="120000"/>
              </a:lnSpc>
            </a:pPr>
            <a:r>
              <a:rPr lang="en-US" dirty="0"/>
              <a:t>Low insertion loss, high isolation</a:t>
            </a:r>
          </a:p>
          <a:p>
            <a:pPr>
              <a:lnSpc>
                <a:spcPct val="120000"/>
              </a:lnSpc>
            </a:pPr>
            <a:r>
              <a:rPr lang="en-US" dirty="0"/>
              <a:t>Compact design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4C0AAC-4542-F520-6709-D5DA6D48E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0031" y="1698570"/>
            <a:ext cx="3243329" cy="24324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D434B4-5304-84F9-063F-A421FA2082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0000"/>
          <a:stretch/>
        </p:blipFill>
        <p:spPr>
          <a:xfrm>
            <a:off x="7190834" y="4618601"/>
            <a:ext cx="1573499" cy="13487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32C0F7-3479-2970-7621-C19BB82D62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965"/>
          <a:stretch/>
        </p:blipFill>
        <p:spPr>
          <a:xfrm>
            <a:off x="5617335" y="4673644"/>
            <a:ext cx="1573499" cy="13496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F6473B-4BA5-C22E-C3F4-F8237B8EF1FF}"/>
              </a:ext>
            </a:extLst>
          </p:cNvPr>
          <p:cNvSpPr txBox="1"/>
          <p:nvPr/>
        </p:nvSpPr>
        <p:spPr>
          <a:xfrm>
            <a:off x="8955665" y="4793736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E5128"/>
                </a:solidFill>
              </a:rPr>
              <a:t>Insertion Loss:	0.80 dB</a:t>
            </a:r>
          </a:p>
          <a:p>
            <a:r>
              <a:rPr lang="en-US" dirty="0">
                <a:solidFill>
                  <a:srgbClr val="0073B8"/>
                </a:solidFill>
              </a:rPr>
              <a:t>Isolation:	30.9 dB</a:t>
            </a:r>
          </a:p>
        </p:txBody>
      </p:sp>
    </p:spTree>
    <p:extLst>
      <p:ext uri="{BB962C8B-B14F-4D97-AF65-F5344CB8AC3E}">
        <p14:creationId xmlns:p14="http://schemas.microsoft.com/office/powerpoint/2010/main" val="20936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EC5E-80A1-7620-3DC1-F5A92D4D2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140/350 GHz Dual-Frequency EPR Spectrometer</a:t>
            </a:r>
          </a:p>
        </p:txBody>
      </p:sp>
      <p:pic>
        <p:nvPicPr>
          <p:cNvPr id="3" name="Picture 2" descr="A green cylinder on a metal frame&#10;&#10;Description automatically generated">
            <a:extLst>
              <a:ext uri="{FF2B5EF4-FFF2-40B4-BE49-F238E27FC236}">
                <a16:creationId xmlns:a16="http://schemas.microsoft.com/office/drawing/2014/main" id="{2E838930-0281-4F48-61B7-A63EE385C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61180" y="2237874"/>
            <a:ext cx="5049129" cy="3786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9938A7-32C6-6151-055D-CB0A06635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96" b="17424"/>
          <a:stretch/>
        </p:blipFill>
        <p:spPr>
          <a:xfrm>
            <a:off x="4589515" y="1606734"/>
            <a:ext cx="3542110" cy="2095500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D9B705A-5C71-EC17-3466-E618E2A7E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255" y="4225744"/>
            <a:ext cx="1892882" cy="2403661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D4BA958-A8DF-9C97-6036-75B9472EC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205" y="4225744"/>
            <a:ext cx="1667540" cy="24036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79FCD7-3402-DFE0-1B5B-A5DE90507035}"/>
              </a:ext>
            </a:extLst>
          </p:cNvPr>
          <p:cNvSpPr txBox="1"/>
          <p:nvPr/>
        </p:nvSpPr>
        <p:spPr>
          <a:xfrm>
            <a:off x="4872448" y="3801291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PTR-based QO Duplexer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BF0C799-8890-39CF-1EC4-32638F27BAF5}"/>
              </a:ext>
            </a:extLst>
          </p:cNvPr>
          <p:cNvSpPr txBox="1">
            <a:spLocks/>
          </p:cNvSpPr>
          <p:nvPr/>
        </p:nvSpPr>
        <p:spPr>
          <a:xfrm>
            <a:off x="8324694" y="1659870"/>
            <a:ext cx="3706198" cy="480536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36729"/>
              </a:buClr>
              <a:buFont typeface="Wingdings" pitchFamily="2" charset="2"/>
              <a:buChar char="§"/>
              <a:defRPr sz="2800" kern="1200">
                <a:solidFill>
                  <a:srgbClr val="3F752C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pitchFamily="2" charset="2"/>
              <a:buChar char="§"/>
              <a:defRPr sz="24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pitchFamily="2" charset="2"/>
              <a:buChar char="§"/>
              <a:defRPr sz="20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pitchFamily="2" charset="2"/>
              <a:buChar char="§"/>
              <a:defRPr sz="18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pitchFamily="2" charset="2"/>
              <a:buChar char="§"/>
              <a:defRPr sz="18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140/350 GHz EPR Spectroscopy</a:t>
            </a:r>
          </a:p>
          <a:p>
            <a:endParaRPr lang="en-US" dirty="0"/>
          </a:p>
          <a:p>
            <a:pPr lvl="1"/>
            <a:r>
              <a:rPr lang="en-US" dirty="0"/>
              <a:t>Max. magnetic field: 14.5 T</a:t>
            </a:r>
          </a:p>
          <a:p>
            <a:pPr lvl="1"/>
            <a:r>
              <a:rPr lang="en-US" dirty="0"/>
              <a:t>Temperature regime: 1.95 to 300 K</a:t>
            </a:r>
          </a:p>
          <a:p>
            <a:pPr lvl="1"/>
            <a:r>
              <a:rPr lang="en-US" dirty="0"/>
              <a:t>Liquid cryogen free operation</a:t>
            </a:r>
          </a:p>
          <a:p>
            <a:pPr lvl="1"/>
            <a:r>
              <a:rPr lang="en-US" dirty="0"/>
              <a:t>Microwave power</a:t>
            </a:r>
          </a:p>
          <a:p>
            <a:pPr lvl="2"/>
            <a:r>
              <a:rPr lang="en-US" dirty="0"/>
              <a:t>140 GHz: &gt; 500 </a:t>
            </a:r>
            <a:r>
              <a:rPr lang="en-US" dirty="0" err="1"/>
              <a:t>mW</a:t>
            </a:r>
            <a:endParaRPr lang="en-US" dirty="0"/>
          </a:p>
          <a:p>
            <a:pPr lvl="2"/>
            <a:r>
              <a:rPr lang="en-US" dirty="0"/>
              <a:t>350 GHz: &gt; 100 </a:t>
            </a:r>
            <a:r>
              <a:rPr lang="en-US" dirty="0" err="1"/>
              <a:t>mW</a:t>
            </a:r>
            <a:endParaRPr lang="en-US" dirty="0"/>
          </a:p>
          <a:p>
            <a:pPr lvl="1"/>
            <a:r>
              <a:rPr lang="en-US" dirty="0"/>
              <a:t>Operation modes:</a:t>
            </a:r>
          </a:p>
          <a:p>
            <a:pPr lvl="2"/>
            <a:r>
              <a:rPr lang="en-US" dirty="0"/>
              <a:t>CW</a:t>
            </a:r>
          </a:p>
          <a:p>
            <a:pPr lvl="3"/>
            <a:r>
              <a:rPr lang="en-US" dirty="0"/>
              <a:t>lock-in detection</a:t>
            </a:r>
          </a:p>
          <a:p>
            <a:pPr lvl="2"/>
            <a:r>
              <a:rPr lang="en-US" dirty="0"/>
              <a:t>Time-domain</a:t>
            </a:r>
          </a:p>
          <a:p>
            <a:pPr lvl="3"/>
            <a:r>
              <a:rPr lang="en-US" dirty="0"/>
              <a:t>Discreet and AWG generated pulses</a:t>
            </a:r>
          </a:p>
          <a:p>
            <a:pPr lvl="1"/>
            <a:r>
              <a:rPr lang="en-US" dirty="0"/>
              <a:t>Completely automated operation </a:t>
            </a:r>
          </a:p>
        </p:txBody>
      </p:sp>
    </p:spTree>
    <p:extLst>
      <p:ext uri="{BB962C8B-B14F-4D97-AF65-F5344CB8AC3E}">
        <p14:creationId xmlns:p14="http://schemas.microsoft.com/office/powerpoint/2010/main" val="2950729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9EC5E-80A1-7620-3DC1-F5A92D4D2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140/350 GHz Dual-Frequency EPR Spectrometer</a:t>
            </a:r>
          </a:p>
        </p:txBody>
      </p:sp>
      <p:pic>
        <p:nvPicPr>
          <p:cNvPr id="3" name="Picture 2" descr="A green cylinder on a metal frame&#10;&#10;Description automatically generated">
            <a:extLst>
              <a:ext uri="{FF2B5EF4-FFF2-40B4-BE49-F238E27FC236}">
                <a16:creationId xmlns:a16="http://schemas.microsoft.com/office/drawing/2014/main" id="{2E838930-0281-4F48-61B7-A63EE385C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61180" y="2237874"/>
            <a:ext cx="5049129" cy="3786847"/>
          </a:xfrm>
          <a:prstGeom prst="rect">
            <a:avLst/>
          </a:prstGeom>
        </p:spPr>
      </p:pic>
      <p:pic>
        <p:nvPicPr>
          <p:cNvPr id="13" name="Picture 12" descr="A graph with green lines&#10;&#10;Description automatically generated">
            <a:extLst>
              <a:ext uri="{FF2B5EF4-FFF2-40B4-BE49-F238E27FC236}">
                <a16:creationId xmlns:a16="http://schemas.microsoft.com/office/drawing/2014/main" id="{DABDA835-813A-A095-F10E-008CCD0D3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941" y="1633236"/>
            <a:ext cx="5842000" cy="43815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3BA4929-88EA-9620-F59D-27881FF3CABC}"/>
              </a:ext>
            </a:extLst>
          </p:cNvPr>
          <p:cNvGrpSpPr/>
          <p:nvPr/>
        </p:nvGrpSpPr>
        <p:grpSpPr>
          <a:xfrm>
            <a:off x="5195956" y="1631673"/>
            <a:ext cx="5842000" cy="4381500"/>
            <a:chOff x="5195956" y="1631673"/>
            <a:chExt cx="5842000" cy="4381500"/>
          </a:xfrm>
        </p:grpSpPr>
        <p:pic>
          <p:nvPicPr>
            <p:cNvPr id="11" name="Picture 10" descr="A graph of a graph&#10;&#10;Description automatically generated">
              <a:extLst>
                <a:ext uri="{FF2B5EF4-FFF2-40B4-BE49-F238E27FC236}">
                  <a16:creationId xmlns:a16="http://schemas.microsoft.com/office/drawing/2014/main" id="{CC5F5B2E-10A7-8B6F-7289-F4B6B507B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5956" y="1631673"/>
              <a:ext cx="5842000" cy="43815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5B8F85-9406-33E9-17F9-6EB3EDDD1B9A}"/>
                </a:ext>
              </a:extLst>
            </p:cNvPr>
            <p:cNvSpPr txBox="1"/>
            <p:nvPr/>
          </p:nvSpPr>
          <p:spPr>
            <a:xfrm>
              <a:off x="6467061" y="2888974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AE73190-D8A7-17E1-6BB0-B32136BF87B9}"/>
                </a:ext>
              </a:extLst>
            </p:cNvPr>
            <p:cNvSpPr txBox="1"/>
            <p:nvPr/>
          </p:nvSpPr>
          <p:spPr>
            <a:xfrm>
              <a:off x="6467061" y="4463461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Pulsed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5A87735-9A06-E9EE-3A74-A28B29E2DBEC}"/>
              </a:ext>
            </a:extLst>
          </p:cNvPr>
          <p:cNvSpPr/>
          <p:nvPr/>
        </p:nvSpPr>
        <p:spPr>
          <a:xfrm>
            <a:off x="5928703" y="6247879"/>
            <a:ext cx="4540514" cy="402949"/>
          </a:xfrm>
          <a:prstGeom prst="rect">
            <a:avLst/>
          </a:prstGeom>
          <a:solidFill>
            <a:schemeClr val="accent1">
              <a:alpha val="5011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341796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3D3043-0DF8-2246-80DA-9EF5E4734865}"/>
              </a:ext>
            </a:extLst>
          </p:cNvPr>
          <p:cNvSpPr txBox="1"/>
          <p:nvPr/>
        </p:nvSpPr>
        <p:spPr>
          <a:xfrm>
            <a:off x="3952976" y="3841466"/>
            <a:ext cx="4288675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58595B"/>
                </a:solidFill>
              </a:rPr>
              <a:t>THANK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3F752C"/>
                </a:solidFill>
              </a:rPr>
              <a:t>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FD1C4F-81C2-E941-8CD4-71DA64217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305" b="17267"/>
          <a:stretch/>
        </p:blipFill>
        <p:spPr>
          <a:xfrm>
            <a:off x="3520044" y="5176572"/>
            <a:ext cx="5108372" cy="1180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3818F7-3FBD-154A-B4D5-E733932222EC}"/>
              </a:ext>
            </a:extLst>
          </p:cNvPr>
          <p:cNvSpPr txBox="1"/>
          <p:nvPr/>
        </p:nvSpPr>
        <p:spPr>
          <a:xfrm>
            <a:off x="1785258" y="1382486"/>
            <a:ext cx="86405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8595B"/>
                </a:solidFill>
              </a:rPr>
              <a:t>DNP Literature Blog:			blog.bridge12.com</a:t>
            </a:r>
          </a:p>
          <a:p>
            <a:r>
              <a:rPr lang="en-US" sz="2400" dirty="0">
                <a:solidFill>
                  <a:srgbClr val="58595B"/>
                </a:solidFill>
              </a:rPr>
              <a:t>Twitter:					@</a:t>
            </a:r>
            <a:r>
              <a:rPr lang="en-US" sz="2400" dirty="0" err="1">
                <a:solidFill>
                  <a:srgbClr val="58595B"/>
                </a:solidFill>
              </a:rPr>
              <a:t>thmaly</a:t>
            </a:r>
            <a:endParaRPr lang="en-US" sz="2400" dirty="0">
              <a:solidFill>
                <a:srgbClr val="58595B"/>
              </a:solidFill>
            </a:endParaRPr>
          </a:p>
          <a:p>
            <a:r>
              <a:rPr lang="en-US" sz="2400" dirty="0">
                <a:solidFill>
                  <a:srgbClr val="58595B"/>
                </a:solidFill>
              </a:rPr>
              <a:t>Email:						tmaly@bridge12.com</a:t>
            </a:r>
          </a:p>
        </p:txBody>
      </p:sp>
    </p:spTree>
    <p:extLst>
      <p:ext uri="{BB962C8B-B14F-4D97-AF65-F5344CB8AC3E}">
        <p14:creationId xmlns:p14="http://schemas.microsoft.com/office/powerpoint/2010/main" val="662099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5930C7-F730-50FB-E6DA-C6B2D7A2B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EPR Community Through OS Hard- and Software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1458B1-8A15-2BAF-325D-4D8212C17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07" y="1597482"/>
            <a:ext cx="1632460" cy="163246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9A40F-D501-582A-11FA-21431C99F1E4}"/>
              </a:ext>
            </a:extLst>
          </p:cNvPr>
          <p:cNvSpPr/>
          <p:nvPr/>
        </p:nvSpPr>
        <p:spPr>
          <a:xfrm>
            <a:off x="2504794" y="1566650"/>
            <a:ext cx="3399289" cy="27379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F7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4D4D4C"/>
                </a:solidFill>
                <a:latin typeface="Courier" pitchFamily="2" charset="0"/>
              </a:rPr>
              <a:t>pip install </a:t>
            </a:r>
            <a:r>
              <a:rPr lang="en-US" sz="1200" dirty="0" err="1">
                <a:solidFill>
                  <a:srgbClr val="4D4D4C"/>
                </a:solidFill>
                <a:latin typeface="Courier" pitchFamily="2" charset="0"/>
              </a:rPr>
              <a:t>dnplab</a:t>
            </a:r>
            <a:endParaRPr lang="en-US" sz="1200" dirty="0">
              <a:solidFill>
                <a:srgbClr val="4D4D4C"/>
              </a:solidFill>
              <a:latin typeface="Courier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255817-B670-E5EC-AC08-10922BC55D71}"/>
              </a:ext>
            </a:extLst>
          </p:cNvPr>
          <p:cNvSpPr/>
          <p:nvPr/>
        </p:nvSpPr>
        <p:spPr>
          <a:xfrm>
            <a:off x="2504792" y="1971350"/>
            <a:ext cx="3399289" cy="511722"/>
          </a:xfrm>
          <a:prstGeom prst="roundRect">
            <a:avLst>
              <a:gd name="adj" fmla="val 5326"/>
            </a:avLst>
          </a:prstGeom>
          <a:noFill/>
          <a:ln w="38100">
            <a:solidFill>
              <a:srgbClr val="3F7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3F752C"/>
                </a:solidFill>
                <a:latin typeface="Courier" pitchFamily="2" charset="0"/>
              </a:rPr>
              <a:t>import</a:t>
            </a:r>
            <a:r>
              <a:rPr lang="en-US" sz="1200" dirty="0">
                <a:solidFill>
                  <a:srgbClr val="4D4D4C"/>
                </a:solidFill>
                <a:latin typeface="Courier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Courier" pitchFamily="2" charset="0"/>
              </a:rPr>
              <a:t>dnplab</a:t>
            </a:r>
            <a:r>
              <a:rPr lang="en-US" sz="1200" dirty="0">
                <a:solidFill>
                  <a:srgbClr val="4D4D4C"/>
                </a:solidFill>
                <a:latin typeface="Courier" pitchFamily="2" charset="0"/>
              </a:rPr>
              <a:t> </a:t>
            </a:r>
            <a:r>
              <a:rPr lang="en-US" sz="1200" dirty="0">
                <a:solidFill>
                  <a:srgbClr val="3F752C"/>
                </a:solidFill>
                <a:latin typeface="Courier" pitchFamily="2" charset="0"/>
              </a:rPr>
              <a:t>as</a:t>
            </a:r>
            <a:r>
              <a:rPr lang="en-US" sz="1200" dirty="0">
                <a:solidFill>
                  <a:srgbClr val="4D4D4C"/>
                </a:solidFill>
                <a:latin typeface="Courier" pitchFamily="2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Courier" pitchFamily="2" charset="0"/>
              </a:rPr>
              <a:t>dnp</a:t>
            </a:r>
            <a:endParaRPr lang="en-US" sz="1200" dirty="0">
              <a:solidFill>
                <a:srgbClr val="002060"/>
              </a:solidFill>
              <a:latin typeface="Courier" pitchFamily="2" charset="0"/>
            </a:endParaRPr>
          </a:p>
          <a:p>
            <a:r>
              <a:rPr lang="en-US" sz="1200" dirty="0">
                <a:solidFill>
                  <a:srgbClr val="4D4D4C"/>
                </a:solidFill>
                <a:latin typeface="Courier" pitchFamily="2" charset="0"/>
              </a:rPr>
              <a:t>data = </a:t>
            </a:r>
            <a:r>
              <a:rPr lang="en-US" sz="1200" dirty="0" err="1">
                <a:solidFill>
                  <a:srgbClr val="4D4D4C"/>
                </a:solidFill>
                <a:latin typeface="Courier" pitchFamily="2" charset="0"/>
              </a:rPr>
              <a:t>dnp.load</a:t>
            </a:r>
            <a:r>
              <a:rPr lang="en-US" sz="1200" dirty="0">
                <a:solidFill>
                  <a:srgbClr val="4D4D4C"/>
                </a:solidFill>
                <a:latin typeface="Courier" pitchFamily="2" charset="0"/>
              </a:rPr>
              <a:t>("</a:t>
            </a:r>
            <a:r>
              <a:rPr lang="en-US" sz="1200" dirty="0">
                <a:solidFill>
                  <a:srgbClr val="FF0000"/>
                </a:solidFill>
                <a:latin typeface="Courier" pitchFamily="2" charset="0"/>
              </a:rPr>
              <a:t>topspin/1</a:t>
            </a:r>
            <a:r>
              <a:rPr lang="en-US" sz="1200" dirty="0">
                <a:solidFill>
                  <a:srgbClr val="4D4D4C"/>
                </a:solidFill>
                <a:latin typeface="Courier" pitchFamily="2" charset="0"/>
              </a:rPr>
              <a:t>")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9EA367-CFF9-B594-0CD7-B34BBB002CA7}"/>
              </a:ext>
            </a:extLst>
          </p:cNvPr>
          <p:cNvSpPr txBox="1"/>
          <p:nvPr/>
        </p:nvSpPr>
        <p:spPr>
          <a:xfrm>
            <a:off x="168907" y="5666323"/>
            <a:ext cx="20035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4D4D4C"/>
                </a:solidFill>
              </a:rPr>
              <a:t>DNPLab is created by Bridge12, the Han Lab (UCSB) and the Franck Lab (Syracuse).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864DFBA-6362-FB4F-D901-5C051ADB9A1D}"/>
              </a:ext>
            </a:extLst>
          </p:cNvPr>
          <p:cNvSpPr/>
          <p:nvPr/>
        </p:nvSpPr>
        <p:spPr>
          <a:xfrm>
            <a:off x="2504791" y="2613102"/>
            <a:ext cx="3399289" cy="680371"/>
          </a:xfrm>
          <a:prstGeom prst="roundRect">
            <a:avLst>
              <a:gd name="adj" fmla="val 5427"/>
            </a:avLst>
          </a:prstGeom>
          <a:noFill/>
          <a:ln w="38100">
            <a:solidFill>
              <a:srgbClr val="3F7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4D4D4C"/>
                </a:solidFill>
                <a:latin typeface="Courier" pitchFamily="2" charset="0"/>
              </a:rPr>
              <a:t>data = </a:t>
            </a:r>
            <a:r>
              <a:rPr lang="en-US" sz="1200" dirty="0" err="1">
                <a:solidFill>
                  <a:srgbClr val="4D4D4C"/>
                </a:solidFill>
                <a:latin typeface="Courier" pitchFamily="2" charset="0"/>
              </a:rPr>
              <a:t>dnp.apodize</a:t>
            </a:r>
            <a:r>
              <a:rPr lang="en-US" sz="1200" dirty="0">
                <a:solidFill>
                  <a:srgbClr val="4D4D4C"/>
                </a:solidFill>
                <a:latin typeface="Courier" pitchFamily="2" charset="0"/>
              </a:rPr>
              <a:t>(</a:t>
            </a:r>
            <a:r>
              <a:rPr lang="en-US" sz="1200" dirty="0" err="1">
                <a:solidFill>
                  <a:srgbClr val="4D4D4C"/>
                </a:solidFill>
                <a:latin typeface="Courier" pitchFamily="2" charset="0"/>
              </a:rPr>
              <a:t>data,lw</a:t>
            </a:r>
            <a:r>
              <a:rPr lang="en-US" sz="1200" dirty="0">
                <a:solidFill>
                  <a:srgbClr val="4D4D4C"/>
                </a:solidFill>
                <a:latin typeface="Courier" pitchFamily="2" charset="0"/>
              </a:rPr>
              <a:t>=100)</a:t>
            </a:r>
          </a:p>
          <a:p>
            <a:r>
              <a:rPr lang="en-US" sz="1200" dirty="0">
                <a:solidFill>
                  <a:srgbClr val="4D4D4C"/>
                </a:solidFill>
                <a:latin typeface="Courier" pitchFamily="2" charset="0"/>
              </a:rPr>
              <a:t>data = </a:t>
            </a:r>
            <a:r>
              <a:rPr lang="en-US" sz="1200" dirty="0" err="1">
                <a:solidFill>
                  <a:srgbClr val="4D4D4C"/>
                </a:solidFill>
                <a:latin typeface="Courier" pitchFamily="2" charset="0"/>
              </a:rPr>
              <a:t>dnp.fourier_transform</a:t>
            </a:r>
            <a:r>
              <a:rPr lang="en-US" sz="1200" dirty="0">
                <a:solidFill>
                  <a:srgbClr val="4D4D4C"/>
                </a:solidFill>
                <a:latin typeface="Courier" pitchFamily="2" charset="0"/>
              </a:rPr>
              <a:t>(data)</a:t>
            </a:r>
          </a:p>
          <a:p>
            <a:r>
              <a:rPr lang="en-US" sz="1200" dirty="0">
                <a:solidFill>
                  <a:srgbClr val="4D4D4C"/>
                </a:solidFill>
                <a:latin typeface="Courier" pitchFamily="2" charset="0"/>
              </a:rPr>
              <a:t>data = </a:t>
            </a:r>
            <a:r>
              <a:rPr lang="en-US" sz="1200" dirty="0" err="1">
                <a:solidFill>
                  <a:srgbClr val="4D4D4C"/>
                </a:solidFill>
                <a:latin typeface="Courier" pitchFamily="2" charset="0"/>
              </a:rPr>
              <a:t>dnp.autophase</a:t>
            </a:r>
            <a:r>
              <a:rPr lang="en-US" sz="1200" dirty="0">
                <a:solidFill>
                  <a:srgbClr val="4D4D4C"/>
                </a:solidFill>
                <a:latin typeface="Courier" pitchFamily="2" charset="0"/>
              </a:rPr>
              <a:t>(data)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D50DDBA-A8A2-E84D-90B3-AA82CF098491}"/>
              </a:ext>
            </a:extLst>
          </p:cNvPr>
          <p:cNvSpPr/>
          <p:nvPr/>
        </p:nvSpPr>
        <p:spPr>
          <a:xfrm>
            <a:off x="2504790" y="3423503"/>
            <a:ext cx="3399289" cy="466684"/>
          </a:xfrm>
          <a:prstGeom prst="roundRect">
            <a:avLst>
              <a:gd name="adj" fmla="val 7304"/>
            </a:avLst>
          </a:prstGeom>
          <a:noFill/>
          <a:ln w="38100">
            <a:solidFill>
              <a:srgbClr val="3F7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err="1">
                <a:solidFill>
                  <a:srgbClr val="4D4D4C"/>
                </a:solidFill>
                <a:latin typeface="Courier" pitchFamily="2" charset="0"/>
              </a:rPr>
              <a:t>dnp.fancy_plot</a:t>
            </a:r>
            <a:r>
              <a:rPr lang="en-US" sz="1200" dirty="0">
                <a:solidFill>
                  <a:srgbClr val="4D4D4C"/>
                </a:solidFill>
                <a:latin typeface="Courier" pitchFamily="2" charset="0"/>
              </a:rPr>
              <a:t>(data)</a:t>
            </a:r>
          </a:p>
          <a:p>
            <a:r>
              <a:rPr lang="en-US" sz="1200" dirty="0" err="1">
                <a:solidFill>
                  <a:srgbClr val="4D4D4C"/>
                </a:solidFill>
                <a:latin typeface="Courier" pitchFamily="2" charset="0"/>
              </a:rPr>
              <a:t>dnp.show</a:t>
            </a:r>
            <a:r>
              <a:rPr lang="en-US" sz="1200" dirty="0">
                <a:solidFill>
                  <a:srgbClr val="4D4D4C"/>
                </a:solidFill>
                <a:latin typeface="Courier" pitchFamily="2" charset="0"/>
              </a:rPr>
              <a:t>()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49895A-CABC-0124-7567-03D8A334099E}"/>
              </a:ext>
            </a:extLst>
          </p:cNvPr>
          <p:cNvSpPr txBox="1"/>
          <p:nvPr/>
        </p:nvSpPr>
        <p:spPr>
          <a:xfrm>
            <a:off x="127242" y="4521854"/>
            <a:ext cx="20451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400" dirty="0"/>
              <a:t>Python-based</a:t>
            </a:r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400" dirty="0"/>
              <a:t>Object-oriented</a:t>
            </a:r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400" dirty="0"/>
              <a:t>Open-source</a:t>
            </a:r>
          </a:p>
        </p:txBody>
      </p:sp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1BB81482-9C26-914F-3716-74A7FE760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108" y="3908555"/>
            <a:ext cx="3170548" cy="23779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A41266-4899-9EEC-C033-518C6D0A46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852" y="2015843"/>
            <a:ext cx="993753" cy="3172208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EC5DBD8-F705-B335-E54E-B727F24B47F5}"/>
              </a:ext>
            </a:extLst>
          </p:cNvPr>
          <p:cNvGrpSpPr/>
          <p:nvPr/>
        </p:nvGrpSpPr>
        <p:grpSpPr>
          <a:xfrm>
            <a:off x="8130334" y="2968936"/>
            <a:ext cx="3554592" cy="3544032"/>
            <a:chOff x="8176925" y="2309293"/>
            <a:chExt cx="3554592" cy="3544032"/>
          </a:xfrm>
        </p:grpSpPr>
        <p:pic>
          <p:nvPicPr>
            <p:cNvPr id="18" name="Picture 17" descr="Chart, line chart&#10;&#10;Description automatically generated">
              <a:extLst>
                <a:ext uri="{FF2B5EF4-FFF2-40B4-BE49-F238E27FC236}">
                  <a16:creationId xmlns:a16="http://schemas.microsoft.com/office/drawing/2014/main" id="{F315FCFE-2374-731A-1EC6-3CA5115C3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39223" y="4209105"/>
              <a:ext cx="2192294" cy="1644220"/>
            </a:xfrm>
            <a:prstGeom prst="rect">
              <a:avLst/>
            </a:prstGeom>
          </p:spPr>
        </p:pic>
        <p:pic>
          <p:nvPicPr>
            <p:cNvPr id="19" name="Picture 18" descr="A picture containing accessory&#10;&#10;Description automatically generated">
              <a:extLst>
                <a:ext uri="{FF2B5EF4-FFF2-40B4-BE49-F238E27FC236}">
                  <a16:creationId xmlns:a16="http://schemas.microsoft.com/office/drawing/2014/main" id="{29FCE373-014F-214B-48AD-E2BF843B1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01322" y="2309294"/>
              <a:ext cx="1502064" cy="176733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CCE5D0E-7B86-27CC-E144-1B2366B4E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8185" y="4271936"/>
              <a:ext cx="1102116" cy="146948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3ACF79-4630-48C0-DFEA-18B80B90C421}"/>
                </a:ext>
              </a:extLst>
            </p:cNvPr>
            <p:cNvSpPr txBox="1"/>
            <p:nvPr/>
          </p:nvSpPr>
          <p:spPr>
            <a:xfrm>
              <a:off x="8208160" y="4247371"/>
              <a:ext cx="9332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Modulation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Coils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134DA70-4D89-6008-6702-6AB04C892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24885" y="2310944"/>
              <a:ext cx="1748493" cy="176940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7AF2F96-BD21-F8A1-FABA-130C32A18F19}"/>
                </a:ext>
              </a:extLst>
            </p:cNvPr>
            <p:cNvSpPr txBox="1"/>
            <p:nvPr/>
          </p:nvSpPr>
          <p:spPr>
            <a:xfrm>
              <a:off x="10038896" y="2309293"/>
              <a:ext cx="8915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Resonator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B89629-D665-5E75-DA9C-5F2D6D82BD41}"/>
                </a:ext>
              </a:extLst>
            </p:cNvPr>
            <p:cNvSpPr txBox="1"/>
            <p:nvPr/>
          </p:nvSpPr>
          <p:spPr>
            <a:xfrm>
              <a:off x="8176925" y="2309294"/>
              <a:ext cx="9685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Single PCB</a:t>
              </a:r>
            </a:p>
          </p:txBody>
        </p:sp>
      </p:grpSp>
      <p:pic>
        <p:nvPicPr>
          <p:cNvPr id="25" name="Content Placeholder 4" descr="Qr code&#10;&#10;Description automatically generated">
            <a:extLst>
              <a:ext uri="{FF2B5EF4-FFF2-40B4-BE49-F238E27FC236}">
                <a16:creationId xmlns:a16="http://schemas.microsoft.com/office/drawing/2014/main" id="{F3961338-5CDA-045E-60D1-295B318F68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852" y="5085576"/>
            <a:ext cx="1063434" cy="106343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67EFC53-9DE6-3C2A-9637-5E732A7B2803}"/>
              </a:ext>
            </a:extLst>
          </p:cNvPr>
          <p:cNvSpPr txBox="1"/>
          <p:nvPr/>
        </p:nvSpPr>
        <p:spPr>
          <a:xfrm>
            <a:off x="8388084" y="1846255"/>
            <a:ext cx="24958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4D4D4C"/>
                </a:solidFill>
              </a:rPr>
              <a:t>Hardware &lt; 50 $</a:t>
            </a:r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4D4D4C"/>
                </a:solidFill>
              </a:rPr>
              <a:t>Easily assembled</a:t>
            </a:r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4D4D4C"/>
                </a:solidFill>
              </a:rPr>
              <a:t>Teach EPR spectroscopy</a:t>
            </a:r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4D4D4C"/>
                </a:solidFill>
              </a:rPr>
              <a:t>Teach instrumentation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11C964-9B1E-4592-7F8B-B0BE1CB07A92}"/>
              </a:ext>
            </a:extLst>
          </p:cNvPr>
          <p:cNvSpPr txBox="1"/>
          <p:nvPr/>
        </p:nvSpPr>
        <p:spPr>
          <a:xfrm>
            <a:off x="6400178" y="6051303"/>
            <a:ext cx="1444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OpenPCBLGR</a:t>
            </a:r>
            <a:endParaRPr lang="en-US" sz="1200" dirty="0"/>
          </a:p>
          <a:p>
            <a:pPr algn="ctr"/>
            <a:r>
              <a:rPr lang="en-US" sz="1200" dirty="0"/>
              <a:t>Find it on GitHub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275BBDD-F07F-72EC-71EC-661865DD8BEF}"/>
              </a:ext>
            </a:extLst>
          </p:cNvPr>
          <p:cNvCxnSpPr/>
          <p:nvPr/>
        </p:nvCxnSpPr>
        <p:spPr>
          <a:xfrm>
            <a:off x="6254750" y="1371600"/>
            <a:ext cx="0" cy="5367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42FC91C-F2F7-1891-05D6-06FCEA120C18}"/>
              </a:ext>
            </a:extLst>
          </p:cNvPr>
          <p:cNvSpPr txBox="1"/>
          <p:nvPr/>
        </p:nvSpPr>
        <p:spPr>
          <a:xfrm>
            <a:off x="6999697" y="1429477"/>
            <a:ext cx="45827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First fully open-source X-Band Loop Gap Resonator</a:t>
            </a:r>
          </a:p>
        </p:txBody>
      </p:sp>
    </p:spTree>
    <p:extLst>
      <p:ext uri="{BB962C8B-B14F-4D97-AF65-F5344CB8AC3E}">
        <p14:creationId xmlns:p14="http://schemas.microsoft.com/office/powerpoint/2010/main" val="94554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A569F-8902-1133-9BC9-80603FCDE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of DNP-NMR Spectroscopy in the Bio Community</a:t>
            </a:r>
          </a:p>
        </p:txBody>
      </p:sp>
      <p:pic>
        <p:nvPicPr>
          <p:cNvPr id="4" name="Picture 3" descr="A graph of a chemical shift&#10;&#10;Description automatically generated">
            <a:extLst>
              <a:ext uri="{FF2B5EF4-FFF2-40B4-BE49-F238E27FC236}">
                <a16:creationId xmlns:a16="http://schemas.microsoft.com/office/drawing/2014/main" id="{33CCACF9-67F8-07A0-1E7E-06DC1B060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29" y="4255661"/>
            <a:ext cx="2822714" cy="2302019"/>
          </a:xfrm>
          <a:prstGeom prst="rect">
            <a:avLst/>
          </a:prstGeom>
        </p:spPr>
      </p:pic>
      <p:pic>
        <p:nvPicPr>
          <p:cNvPr id="6" name="Picture 5" descr="A graph of a waveform&#10;&#10;Description automatically generated">
            <a:extLst>
              <a:ext uri="{FF2B5EF4-FFF2-40B4-BE49-F238E27FC236}">
                <a16:creationId xmlns:a16="http://schemas.microsoft.com/office/drawing/2014/main" id="{FBE8DE93-E2BE-C3E1-9B5B-375DC603D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1" y="1676399"/>
            <a:ext cx="3061252" cy="22522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7F3D3E-E704-1142-0432-61C8F0126FE1}"/>
              </a:ext>
            </a:extLst>
          </p:cNvPr>
          <p:cNvSpPr txBox="1"/>
          <p:nvPr/>
        </p:nvSpPr>
        <p:spPr>
          <a:xfrm rot="16200000">
            <a:off x="-583104" y="3680958"/>
            <a:ext cx="183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BDPA/PS, 1993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978B30-ADEA-BC14-8662-0242630765A3}"/>
              </a:ext>
            </a:extLst>
          </p:cNvPr>
          <p:cNvGrpSpPr/>
          <p:nvPr/>
        </p:nvGrpSpPr>
        <p:grpSpPr>
          <a:xfrm>
            <a:off x="7395075" y="1954365"/>
            <a:ext cx="3843836" cy="2792576"/>
            <a:chOff x="3737215" y="4734963"/>
            <a:chExt cx="3843836" cy="2792576"/>
          </a:xfrm>
        </p:grpSpPr>
        <p:pic>
          <p:nvPicPr>
            <p:cNvPr id="12" name="Picture 11" descr="A graph of a graph of a graph&#10;&#10;Description automatically generated">
              <a:extLst>
                <a:ext uri="{FF2B5EF4-FFF2-40B4-BE49-F238E27FC236}">
                  <a16:creationId xmlns:a16="http://schemas.microsoft.com/office/drawing/2014/main" id="{FAB67D48-649D-4C88-B3EE-9BCAB9EE5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6093" y="4794598"/>
              <a:ext cx="3394958" cy="273294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11B71E-91AC-6820-24D5-D4599756DD84}"/>
                </a:ext>
              </a:extLst>
            </p:cNvPr>
            <p:cNvSpPr txBox="1"/>
            <p:nvPr/>
          </p:nvSpPr>
          <p:spPr>
            <a:xfrm rot="16200000">
              <a:off x="3213995" y="5804762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bTbK</a:t>
              </a:r>
              <a:r>
                <a:rPr lang="en-US" b="1" dirty="0"/>
                <a:t>, 2009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5A7B90-3DA3-7A7C-830A-1BDA94CFFF4D}"/>
                </a:ext>
              </a:extLst>
            </p:cNvPr>
            <p:cNvSpPr txBox="1"/>
            <p:nvPr/>
          </p:nvSpPr>
          <p:spPr>
            <a:xfrm>
              <a:off x="4867868" y="4734963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E36729"/>
                  </a:solidFill>
                  <a:latin typeface="Symbol" pitchFamily="2" charset="2"/>
                </a:rPr>
                <a:t>e</a:t>
              </a:r>
              <a:r>
                <a:rPr lang="en-US" b="1" dirty="0">
                  <a:solidFill>
                    <a:srgbClr val="E36729"/>
                  </a:solidFill>
                </a:rPr>
                <a:t> &gt; 250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DB7D447-4554-9FFA-2B33-B51055C767B8}"/>
              </a:ext>
            </a:extLst>
          </p:cNvPr>
          <p:cNvSpPr txBox="1"/>
          <p:nvPr/>
        </p:nvSpPr>
        <p:spPr>
          <a:xfrm>
            <a:off x="1299390" y="1990382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36729"/>
                </a:solidFill>
                <a:latin typeface="Symbol" pitchFamily="2" charset="2"/>
              </a:rPr>
              <a:t>e</a:t>
            </a:r>
            <a:r>
              <a:rPr lang="en-US" b="1" dirty="0">
                <a:solidFill>
                  <a:srgbClr val="E36729"/>
                </a:solidFill>
              </a:rPr>
              <a:t> ~ 10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7EC0B5-88BC-4D7F-1402-1C96C1F5CBC3}"/>
              </a:ext>
            </a:extLst>
          </p:cNvPr>
          <p:cNvGrpSpPr/>
          <p:nvPr/>
        </p:nvGrpSpPr>
        <p:grpSpPr>
          <a:xfrm>
            <a:off x="3862158" y="1893121"/>
            <a:ext cx="5230396" cy="4871242"/>
            <a:chOff x="3862158" y="1893121"/>
            <a:chExt cx="5230396" cy="4871242"/>
          </a:xfrm>
        </p:grpSpPr>
        <p:pic>
          <p:nvPicPr>
            <p:cNvPr id="8" name="Picture 7" descr="A graph of a graph of a graph of a graph of a graph of a graph of a graph of a graph of a graph of a graph of a graph of a graph of a graph of&#10;&#10;Description automatically generated">
              <a:extLst>
                <a:ext uri="{FF2B5EF4-FFF2-40B4-BE49-F238E27FC236}">
                  <a16:creationId xmlns:a16="http://schemas.microsoft.com/office/drawing/2014/main" id="{6CCF655B-2B2C-CEE8-88F0-014E81765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4155" y="1893121"/>
              <a:ext cx="2616200" cy="299085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AC672C-3EFB-BDC4-1C25-28E8B6AEE1EF}"/>
                </a:ext>
              </a:extLst>
            </p:cNvPr>
            <p:cNvSpPr txBox="1"/>
            <p:nvPr/>
          </p:nvSpPr>
          <p:spPr>
            <a:xfrm>
              <a:off x="5859993" y="1964521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E36729"/>
                  </a:solidFill>
                  <a:latin typeface="Symbol" pitchFamily="2" charset="2"/>
                </a:rPr>
                <a:t>e</a:t>
              </a:r>
              <a:r>
                <a:rPr lang="en-US" b="1" dirty="0">
                  <a:solidFill>
                    <a:srgbClr val="E36729"/>
                  </a:solidFill>
                </a:rPr>
                <a:t> &gt; 180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CDA05D9-98BE-A632-DDB0-2ACB268059F5}"/>
                </a:ext>
              </a:extLst>
            </p:cNvPr>
            <p:cNvSpPr txBox="1"/>
            <p:nvPr/>
          </p:nvSpPr>
          <p:spPr>
            <a:xfrm rot="16200000">
              <a:off x="3170045" y="3294593"/>
              <a:ext cx="1753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TOTAPO, 2006</a:t>
              </a:r>
            </a:p>
          </p:txBody>
        </p:sp>
        <p:pic>
          <p:nvPicPr>
            <p:cNvPr id="27" name="Picture 26" descr="A chemical formula of a molecule&#10;&#10;Description automatically generated">
              <a:extLst>
                <a:ext uri="{FF2B5EF4-FFF2-40B4-BE49-F238E27FC236}">
                  <a16:creationId xmlns:a16="http://schemas.microsoft.com/office/drawing/2014/main" id="{C5680743-C937-0BC0-547C-C78D39503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7596" y="4955371"/>
              <a:ext cx="3394958" cy="1808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704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103A7-61AA-11CD-4291-63C09B64B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Q-Band (35 GHz) EPR Spectrometer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F3FE58-641A-A6F9-49F7-77C2FA26C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11" r="7261" b="6299"/>
          <a:stretch/>
        </p:blipFill>
        <p:spPr>
          <a:xfrm>
            <a:off x="457200" y="2214028"/>
            <a:ext cx="5638800" cy="3670541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D00F7DE4-1E19-F4C3-1CE5-92DAD47F9344}"/>
              </a:ext>
            </a:extLst>
          </p:cNvPr>
          <p:cNvSpPr txBox="1">
            <a:spLocks/>
          </p:cNvSpPr>
          <p:nvPr/>
        </p:nvSpPr>
        <p:spPr>
          <a:xfrm>
            <a:off x="6241774" y="1646618"/>
            <a:ext cx="5632174" cy="48053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36729"/>
              </a:buClr>
              <a:buFont typeface="Wingdings" pitchFamily="2" charset="2"/>
              <a:buChar char="§"/>
              <a:defRPr sz="2800" kern="1200">
                <a:solidFill>
                  <a:srgbClr val="3F752C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pitchFamily="2" charset="2"/>
              <a:buChar char="§"/>
              <a:defRPr sz="24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pitchFamily="2" charset="2"/>
              <a:buChar char="§"/>
              <a:defRPr sz="20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pitchFamily="2" charset="2"/>
              <a:buChar char="§"/>
              <a:defRPr sz="18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36729"/>
              </a:buClr>
              <a:buFont typeface="Wingdings" pitchFamily="2" charset="2"/>
              <a:buChar char="§"/>
              <a:defRPr sz="18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Q-Band EPR Spectrometer</a:t>
            </a:r>
          </a:p>
          <a:p>
            <a:endParaRPr lang="en-US" dirty="0"/>
          </a:p>
          <a:p>
            <a:pPr lvl="1"/>
            <a:r>
              <a:rPr lang="en-US" dirty="0"/>
              <a:t>Max. magnetic field: 3.5 T</a:t>
            </a:r>
          </a:p>
          <a:p>
            <a:pPr lvl="1"/>
            <a:r>
              <a:rPr lang="en-US" dirty="0"/>
              <a:t>Temperature regime: 1.95 to 300 K</a:t>
            </a:r>
          </a:p>
          <a:p>
            <a:pPr lvl="1"/>
            <a:r>
              <a:rPr lang="en-US" dirty="0"/>
              <a:t>Liquid cryogen free operation</a:t>
            </a:r>
          </a:p>
          <a:p>
            <a:pPr lvl="1"/>
            <a:r>
              <a:rPr lang="en-US" dirty="0"/>
              <a:t>Microwave power</a:t>
            </a:r>
          </a:p>
          <a:p>
            <a:pPr lvl="2"/>
            <a:r>
              <a:rPr lang="en-US" dirty="0"/>
              <a:t>34 GHz: &gt; 100 W</a:t>
            </a:r>
          </a:p>
          <a:p>
            <a:pPr lvl="1"/>
            <a:r>
              <a:rPr lang="en-US" dirty="0"/>
              <a:t>Time Domain Operation</a:t>
            </a:r>
          </a:p>
          <a:p>
            <a:pPr lvl="2"/>
            <a:r>
              <a:rPr lang="en-US" dirty="0"/>
              <a:t>Fully AWG controlled</a:t>
            </a:r>
          </a:p>
          <a:p>
            <a:pPr lvl="1"/>
            <a:r>
              <a:rPr lang="en-US" dirty="0"/>
              <a:t>Completely automated operation </a:t>
            </a:r>
          </a:p>
        </p:txBody>
      </p:sp>
    </p:spTree>
    <p:extLst>
      <p:ext uri="{BB962C8B-B14F-4D97-AF65-F5344CB8AC3E}">
        <p14:creationId xmlns:p14="http://schemas.microsoft.com/office/powerpoint/2010/main" val="3618330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FF5B1-DFCD-7A48-BB02-B43C42BED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QO Duplexer using a PTR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3B0291E-1F1C-3A4B-B601-0D58879D944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09600" y="4436951"/>
            <a:ext cx="5082862" cy="22593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Excitation</a:t>
            </a:r>
          </a:p>
          <a:p>
            <a:r>
              <a:rPr lang="en-US" sz="1600" dirty="0"/>
              <a:t>PTR changes beam polarization from linear to circular (e.g. RH)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Detection</a:t>
            </a:r>
          </a:p>
          <a:p>
            <a:r>
              <a:rPr lang="en-US" sz="1600" b="0" kern="0" dirty="0"/>
              <a:t>Reflected beam has opposite polarization (</a:t>
            </a:r>
            <a:r>
              <a:rPr lang="en-US" sz="1600" b="0" kern="0" dirty="0" err="1"/>
              <a:t>e.g</a:t>
            </a:r>
            <a:r>
              <a:rPr lang="en-US" sz="1600" b="0" kern="0" dirty="0"/>
              <a:t> LH)</a:t>
            </a:r>
          </a:p>
          <a:p>
            <a:r>
              <a:rPr lang="en-US" sz="1600" b="0" kern="0" dirty="0"/>
              <a:t>PTR changes polarization back to linear</a:t>
            </a:r>
            <a:br>
              <a:rPr lang="en-US" sz="1600" b="0" kern="0" dirty="0"/>
            </a:br>
            <a:r>
              <a:rPr lang="en-US" sz="1600" b="0" kern="0" dirty="0"/>
              <a:t>(but orthogonal to incident beam)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ADFA095-2412-FB49-8FEC-74FCCC03E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02" y="1378036"/>
            <a:ext cx="2271835" cy="2884871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F0861A3-B093-4845-B3A6-3B341E57F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124" y="1378036"/>
            <a:ext cx="2001379" cy="288487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44D8C74-AC1F-B6B5-1D48-709B81ED8E3D}"/>
              </a:ext>
            </a:extLst>
          </p:cNvPr>
          <p:cNvGrpSpPr/>
          <p:nvPr/>
        </p:nvGrpSpPr>
        <p:grpSpPr>
          <a:xfrm>
            <a:off x="6043242" y="1700087"/>
            <a:ext cx="5766467" cy="2140951"/>
            <a:chOff x="6043242" y="1521978"/>
            <a:chExt cx="5766467" cy="2140951"/>
          </a:xfrm>
        </p:grpSpPr>
        <p:pic>
          <p:nvPicPr>
            <p:cNvPr id="3" name="Picture 2" descr="A picture containing indoor, table, items, different&#10;&#10;Description automatically generated">
              <a:extLst>
                <a:ext uri="{FF2B5EF4-FFF2-40B4-BE49-F238E27FC236}">
                  <a16:creationId xmlns:a16="http://schemas.microsoft.com/office/drawing/2014/main" id="{9AA7B473-E3AE-9A2F-178C-CABD066B1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55110" y="1521978"/>
              <a:ext cx="2854599" cy="214095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C9BAEC-0239-2C17-5CB8-F61110E6DC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85" t="6473" r="4664" b="4522"/>
            <a:stretch/>
          </p:blipFill>
          <p:spPr>
            <a:xfrm>
              <a:off x="6581257" y="1576640"/>
              <a:ext cx="2252459" cy="20309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1DE3AE-D9C0-8BF1-2495-2B3D73568F39}"/>
                </a:ext>
              </a:extLst>
            </p:cNvPr>
            <p:cNvSpPr txBox="1"/>
            <p:nvPr/>
          </p:nvSpPr>
          <p:spPr>
            <a:xfrm rot="16200000">
              <a:off x="5680322" y="2458307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140 GHz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B61329-C28C-3D90-EE10-256A29F2A5EC}"/>
              </a:ext>
            </a:extLst>
          </p:cNvPr>
          <p:cNvGrpSpPr/>
          <p:nvPr/>
        </p:nvGrpSpPr>
        <p:grpSpPr>
          <a:xfrm>
            <a:off x="6043242" y="4320064"/>
            <a:ext cx="5766467" cy="2031916"/>
            <a:chOff x="6043242" y="4064885"/>
            <a:chExt cx="5766467" cy="2031916"/>
          </a:xfrm>
        </p:grpSpPr>
        <p:pic>
          <p:nvPicPr>
            <p:cNvPr id="5" name="Picture 4" descr="A picture containing indoor, monitor, clock, sitting&#10;&#10;Description automatically generated">
              <a:extLst>
                <a:ext uri="{FF2B5EF4-FFF2-40B4-BE49-F238E27FC236}">
                  <a16:creationId xmlns:a16="http://schemas.microsoft.com/office/drawing/2014/main" id="{7F21FDE7-9111-BFE9-A7E9-5F2FA39F6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51211" y="4064885"/>
              <a:ext cx="2285779" cy="20319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C74C04-D9EB-086D-648A-D8369B420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14436" y="4064885"/>
              <a:ext cx="2595273" cy="194645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B0214B-B884-BD17-FCEF-13328F119F86}"/>
                </a:ext>
              </a:extLst>
            </p:cNvPr>
            <p:cNvSpPr txBox="1"/>
            <p:nvPr/>
          </p:nvSpPr>
          <p:spPr>
            <a:xfrm rot="16200000">
              <a:off x="5680322" y="4853446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263 GHz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18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3998F-C0A1-FB4E-853E-528F9D86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Quasi-Optical Bridges for Beam Manipulation</a:t>
            </a:r>
            <a:br>
              <a:rPr lang="en-US" dirty="0"/>
            </a:br>
            <a:r>
              <a:rPr lang="en-US" sz="1400" dirty="0"/>
              <a:t>Application: Gyrotron-based DNP-NMR Spectroscopy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F8E4AC-713B-F64A-96D3-FB3C4F9B9C78}"/>
              </a:ext>
            </a:extLst>
          </p:cNvPr>
          <p:cNvSpPr/>
          <p:nvPr/>
        </p:nvSpPr>
        <p:spPr>
          <a:xfrm>
            <a:off x="7245346" y="1510407"/>
            <a:ext cx="3911597" cy="2351530"/>
          </a:xfrm>
          <a:prstGeom prst="rect">
            <a:avLst/>
          </a:prstGeom>
          <a:solidFill>
            <a:schemeClr val="bg1"/>
          </a:solidFill>
          <a:ln w="25400">
            <a:solidFill>
              <a:srgbClr val="4D4D4C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cture containing box&#10;&#10;Description automatically generated">
            <a:extLst>
              <a:ext uri="{FF2B5EF4-FFF2-40B4-BE49-F238E27FC236}">
                <a16:creationId xmlns:a16="http://schemas.microsoft.com/office/drawing/2014/main" id="{9B0A57C3-7017-254B-A8AA-78866844AF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8850" y="1452774"/>
            <a:ext cx="3448050" cy="2351531"/>
          </a:xfrm>
          <a:ln w="22225"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0BAC9DE-9B7E-684F-8843-0149E7177B5F}"/>
              </a:ext>
            </a:extLst>
          </p:cNvPr>
          <p:cNvSpPr txBox="1">
            <a:spLocks/>
          </p:cNvSpPr>
          <p:nvPr/>
        </p:nvSpPr>
        <p:spPr>
          <a:xfrm>
            <a:off x="635922" y="4778695"/>
            <a:ext cx="3930647" cy="1286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4D4D4C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400" dirty="0"/>
              <a:t>QO bridge for gyrotron-based DNP-NMR spectrometers</a:t>
            </a:r>
          </a:p>
          <a:p>
            <a:pPr indent="0">
              <a:spcBef>
                <a:spcPts val="0"/>
              </a:spcBef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400" dirty="0"/>
              <a:t>Continuous, remote-controlled attenuator</a:t>
            </a:r>
          </a:p>
          <a:p>
            <a:pPr indent="0">
              <a:spcBef>
                <a:spcPts val="0"/>
              </a:spcBef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400" dirty="0"/>
              <a:t>Universal polarizer</a:t>
            </a:r>
          </a:p>
          <a:p>
            <a:pPr indent="0">
              <a:spcBef>
                <a:spcPts val="0"/>
              </a:spcBef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400" dirty="0"/>
              <a:t>Shutter to create </a:t>
            </a:r>
            <a:r>
              <a:rPr lang="en-US" sz="1400" dirty="0" err="1"/>
              <a:t>ms</a:t>
            </a:r>
            <a:r>
              <a:rPr lang="en-US" sz="1400" dirty="0"/>
              <a:t> pulses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12D947-F6EE-1E43-942D-2F1A97E60A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88" b="12222"/>
          <a:stretch/>
        </p:blipFill>
        <p:spPr>
          <a:xfrm>
            <a:off x="512286" y="1678962"/>
            <a:ext cx="4893873" cy="2983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C50913-6D0E-AE47-A27A-5C4C24B2F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0045" y="4617797"/>
            <a:ext cx="2266033" cy="16185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BAAA76-5942-FF4B-9369-CDE8CA07A21D}"/>
              </a:ext>
            </a:extLst>
          </p:cNvPr>
          <p:cNvSpPr txBox="1"/>
          <p:nvPr/>
        </p:nvSpPr>
        <p:spPr>
          <a:xfrm>
            <a:off x="5949957" y="6383459"/>
            <a:ext cx="46291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Chen et al., </a:t>
            </a:r>
            <a:r>
              <a:rPr lang="en-US" sz="1200" i="1" dirty="0">
                <a:effectLst/>
              </a:rPr>
              <a:t>Rev. Sci. Inst, </a:t>
            </a:r>
            <a:r>
              <a:rPr lang="en-US" sz="1200" dirty="0">
                <a:effectLst/>
              </a:rPr>
              <a:t>2022 </a:t>
            </a:r>
            <a:r>
              <a:rPr lang="en-US" sz="1200" dirty="0">
                <a:effectLst/>
                <a:hlinkClick r:id="rId5"/>
              </a:rPr>
              <a:t>https://doi.org/10.1063/5.0036292</a:t>
            </a:r>
            <a:endParaRPr lang="en-US" sz="1200" dirty="0">
              <a:effectLst/>
            </a:endParaRPr>
          </a:p>
        </p:txBody>
      </p:sp>
      <p:pic>
        <p:nvPicPr>
          <p:cNvPr id="20" name="Picture 1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EF3A949-DD8C-D04E-8837-1A71B770A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7209" y="4470616"/>
            <a:ext cx="3317881" cy="19029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C5BF1C1-C2AA-3A43-827B-2EBD677A9744}"/>
              </a:ext>
            </a:extLst>
          </p:cNvPr>
          <p:cNvSpPr txBox="1"/>
          <p:nvPr/>
        </p:nvSpPr>
        <p:spPr>
          <a:xfrm>
            <a:off x="6248400" y="4152900"/>
            <a:ext cx="4571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Polarizing Transforming Mirror and Universal Polarizers</a:t>
            </a:r>
          </a:p>
        </p:txBody>
      </p:sp>
    </p:spTree>
    <p:extLst>
      <p:ext uri="{BB962C8B-B14F-4D97-AF65-F5344CB8AC3E}">
        <p14:creationId xmlns:p14="http://schemas.microsoft.com/office/powerpoint/2010/main" val="1800354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4B8B2-F822-9A40-A058-284D5FF12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Cube Layout of Quasi-Optics Systems</a:t>
            </a:r>
            <a:endParaRPr lang="en-US" sz="1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562F8-957F-C043-B01A-CF85D58744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8132" y="1524000"/>
            <a:ext cx="4318759" cy="440928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b="0" dirty="0"/>
              <a:t>Each QO component has a quadratic footprint</a:t>
            </a:r>
          </a:p>
          <a:p>
            <a:pPr>
              <a:lnSpc>
                <a:spcPct val="120000"/>
              </a:lnSpc>
            </a:pPr>
            <a:r>
              <a:rPr lang="en-US" b="0" dirty="0"/>
              <a:t>All components are arranged on grid</a:t>
            </a:r>
          </a:p>
          <a:p>
            <a:pPr>
              <a:lnSpc>
                <a:spcPct val="120000"/>
              </a:lnSpc>
            </a:pPr>
            <a:r>
              <a:rPr lang="en-US" b="0" dirty="0"/>
              <a:t>Mirror, grid holders are designed as half cube elements</a:t>
            </a:r>
          </a:p>
          <a:p>
            <a:pPr>
              <a:lnSpc>
                <a:spcPct val="120000"/>
              </a:lnSpc>
            </a:pPr>
            <a:r>
              <a:rPr lang="en-US" b="0" dirty="0"/>
              <a:t>Distance between focusing elements is constant</a:t>
            </a:r>
          </a:p>
          <a:p>
            <a:pPr>
              <a:lnSpc>
                <a:spcPct val="120000"/>
              </a:lnSpc>
            </a:pPr>
            <a:r>
              <a:rPr lang="en-US" b="0" dirty="0"/>
              <a:t>Polarization controlling elements are placed in between pair of mirrors</a:t>
            </a:r>
          </a:p>
          <a:p>
            <a:pPr lvl="1">
              <a:lnSpc>
                <a:spcPct val="120000"/>
              </a:lnSpc>
            </a:pPr>
            <a:r>
              <a:rPr lang="en-US" b="0" dirty="0"/>
              <a:t>Gaussian Telescope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20B8B63-CCD1-AE46-8772-E697094D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469" y="1954336"/>
            <a:ext cx="2895602" cy="1198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318F1C-BFD1-924C-AF5F-09D32CDEE127}"/>
              </a:ext>
            </a:extLst>
          </p:cNvPr>
          <p:cNvSpPr/>
          <p:nvPr/>
        </p:nvSpPr>
        <p:spPr>
          <a:xfrm>
            <a:off x="62866" y="6382435"/>
            <a:ext cx="64141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58595B"/>
                </a:solidFill>
              </a:rPr>
              <a:t>Lesurf</a:t>
            </a:r>
            <a:r>
              <a:rPr lang="en-US" sz="1000" dirty="0">
                <a:solidFill>
                  <a:srgbClr val="58595B"/>
                </a:solidFill>
              </a:rPr>
              <a:t>, J. C. G. </a:t>
            </a:r>
            <a:r>
              <a:rPr lang="en-US" sz="1000" i="1" dirty="0" err="1">
                <a:solidFill>
                  <a:srgbClr val="58595B"/>
                </a:solidFill>
              </a:rPr>
              <a:t>Millimetre</a:t>
            </a:r>
            <a:r>
              <a:rPr lang="en-US" sz="1000" i="1" dirty="0">
                <a:solidFill>
                  <a:srgbClr val="58595B"/>
                </a:solidFill>
              </a:rPr>
              <a:t>-Wave Optics, Devices, and Systems</a:t>
            </a:r>
            <a:r>
              <a:rPr lang="en-US" sz="1000" dirty="0">
                <a:solidFill>
                  <a:srgbClr val="58595B"/>
                </a:solidFill>
              </a:rPr>
              <a:t>. Bristol, England ; New York: A. </a:t>
            </a:r>
            <a:r>
              <a:rPr lang="en-US" sz="1000" dirty="0" err="1">
                <a:solidFill>
                  <a:srgbClr val="58595B"/>
                </a:solidFill>
              </a:rPr>
              <a:t>Hilger</a:t>
            </a:r>
            <a:r>
              <a:rPr lang="en-US" sz="1000" dirty="0">
                <a:solidFill>
                  <a:srgbClr val="58595B"/>
                </a:solidFill>
              </a:rPr>
              <a:t>, 1990.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C54D7E-CE58-F34C-BC4B-BD3A16EB8C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06" t="15556" r="31313" b="33333"/>
          <a:stretch/>
        </p:blipFill>
        <p:spPr>
          <a:xfrm>
            <a:off x="5411060" y="3429000"/>
            <a:ext cx="2895602" cy="2378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A43F4A-A137-3342-B884-A85E2DCAC670}"/>
              </a:ext>
            </a:extLst>
          </p:cNvPr>
          <p:cNvSpPr txBox="1"/>
          <p:nvPr/>
        </p:nvSpPr>
        <p:spPr>
          <a:xfrm>
            <a:off x="5960757" y="5807530"/>
            <a:ext cx="2640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Magnification: Unity</a:t>
            </a:r>
          </a:p>
          <a:p>
            <a:r>
              <a:rPr lang="en-US" sz="1400" dirty="0">
                <a:solidFill>
                  <a:schemeClr val="bg2"/>
                </a:solidFill>
              </a:rPr>
              <a:t>Frequency Independent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72F4D-4A9E-9749-981D-3E61942FA591}"/>
              </a:ext>
            </a:extLst>
          </p:cNvPr>
          <p:cNvSpPr txBox="1"/>
          <p:nvPr/>
        </p:nvSpPr>
        <p:spPr>
          <a:xfrm>
            <a:off x="5349469" y="1394723"/>
            <a:ext cx="2953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Gaussian Telescope</a:t>
            </a:r>
          </a:p>
        </p:txBody>
      </p:sp>
    </p:spTree>
    <p:extLst>
      <p:ext uri="{BB962C8B-B14F-4D97-AF65-F5344CB8AC3E}">
        <p14:creationId xmlns:p14="http://schemas.microsoft.com/office/powerpoint/2010/main" val="2351370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3685D-AF28-964C-8BD1-6BB296353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Gaussian Beam?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D538E57A-E602-0A43-BB71-14BBF8050224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3848829" y="3709635"/>
                <a:ext cx="3051967" cy="246569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1600" dirty="0"/>
                  <a:t>Gaussian beam mode: TEM</a:t>
                </a:r>
                <a:r>
                  <a:rPr lang="en-US" sz="1600" baseline="-25000" dirty="0"/>
                  <a:t>00</a:t>
                </a:r>
              </a:p>
              <a:p>
                <a:r>
                  <a:rPr lang="en-US" sz="1600" dirty="0"/>
                  <a:t>Efficient coupling of the TEM</a:t>
                </a:r>
                <a:r>
                  <a:rPr lang="en-US" sz="1600" baseline="-25000" dirty="0"/>
                  <a:t>00</a:t>
                </a:r>
                <a:r>
                  <a:rPr lang="en-US" sz="1600" dirty="0"/>
                  <a:t> mode to the HE</a:t>
                </a:r>
                <a:r>
                  <a:rPr lang="en-US" sz="1600" baseline="-25000" dirty="0"/>
                  <a:t>11</a:t>
                </a:r>
                <a:r>
                  <a:rPr lang="en-US" sz="1600" dirty="0"/>
                  <a:t> mode</a:t>
                </a:r>
              </a:p>
              <a:p>
                <a:r>
                  <a:rPr lang="en-US" sz="1600" dirty="0"/>
                  <a:t>Description is extensively used in optical spectroscopy</a:t>
                </a:r>
              </a:p>
              <a:p>
                <a:r>
                  <a:rPr lang="en-US" sz="1600" dirty="0"/>
                  <a:t>Fully characterized by its beam waist radius (</a:t>
                </a:r>
                <a:r>
                  <a:rPr lang="en-US" sz="1600" dirty="0">
                    <a:latin typeface="Symbol" pitchFamily="2" charset="2"/>
                  </a:rPr>
                  <a:t>w</a:t>
                </a:r>
                <a:r>
                  <a:rPr lang="en-US" sz="1600" dirty="0"/>
                  <a:t>) and radius of curvature (R)</a:t>
                </a:r>
              </a:p>
              <a:p>
                <a:r>
                  <a:rPr lang="en-US" sz="1600" dirty="0"/>
                  <a:t>At the origin </a:t>
                </a:r>
                <a:r>
                  <a:rPr lang="en-US" sz="1600" dirty="0">
                    <a:latin typeface="Symbol" pitchFamily="2" charset="2"/>
                  </a:rPr>
                  <a:t>w</a:t>
                </a:r>
                <a:r>
                  <a:rPr lang="en-US" sz="1600" dirty="0"/>
                  <a:t> = </a:t>
                </a:r>
                <a:r>
                  <a:rPr lang="en-US" sz="1600" dirty="0">
                    <a:latin typeface="Symbol" pitchFamily="2" charset="2"/>
                  </a:rPr>
                  <a:t>w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 and R =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1600" dirty="0"/>
                  <a:t> (flat beam front)</a:t>
                </a:r>
              </a:p>
            </p:txBody>
          </p:sp>
        </mc:Choice>
        <mc:Fallback xmlns="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D538E57A-E602-0A43-BB71-14BBF80502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848829" y="3709635"/>
                <a:ext cx="3051967" cy="2465695"/>
              </a:xfrm>
              <a:blipFill>
                <a:blip r:embed="rId2"/>
                <a:stretch>
                  <a:fillRect l="-413" t="-2564" r="-2066"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picture containing object, antenna&#10;&#10;Description automatically generated">
            <a:extLst>
              <a:ext uri="{FF2B5EF4-FFF2-40B4-BE49-F238E27FC236}">
                <a16:creationId xmlns:a16="http://schemas.microsoft.com/office/drawing/2014/main" id="{7F08F1BA-946B-804C-A0E4-D40041095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374"/>
          <a:stretch/>
        </p:blipFill>
        <p:spPr>
          <a:xfrm>
            <a:off x="408706" y="1417210"/>
            <a:ext cx="2255905" cy="2292425"/>
          </a:xfrm>
          <a:prstGeom prst="rect">
            <a:avLst/>
          </a:prstGeom>
        </p:spPr>
      </p:pic>
      <p:pic>
        <p:nvPicPr>
          <p:cNvPr id="7" name="Picture 6" descr="A picture containing object, antenna&#10;&#10;Description automatically generated">
            <a:extLst>
              <a:ext uri="{FF2B5EF4-FFF2-40B4-BE49-F238E27FC236}">
                <a16:creationId xmlns:a16="http://schemas.microsoft.com/office/drawing/2014/main" id="{705055D6-8FA1-9242-9353-31F72B198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889"/>
          <a:stretch/>
        </p:blipFill>
        <p:spPr>
          <a:xfrm>
            <a:off x="3544107" y="1350694"/>
            <a:ext cx="3208004" cy="228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26AD61-0BBE-8647-AED6-9C0AC231E865}"/>
                  </a:ext>
                </a:extLst>
              </p:cNvPr>
              <p:cNvSpPr txBox="1"/>
              <p:nvPr/>
            </p:nvSpPr>
            <p:spPr>
              <a:xfrm>
                <a:off x="335743" y="5201516"/>
                <a:ext cx="2428614" cy="6870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26AD61-0BBE-8647-AED6-9C0AC231E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43" y="5201516"/>
                <a:ext cx="2428614" cy="687048"/>
              </a:xfrm>
              <a:prstGeom prst="rect">
                <a:avLst/>
              </a:prstGeom>
              <a:blipFill>
                <a:blip r:embed="rId4"/>
                <a:stretch>
                  <a:fillRect l="-1563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E26DE8-271D-A246-84F2-72A5526F5A75}"/>
                  </a:ext>
                </a:extLst>
              </p:cNvPr>
              <p:cNvSpPr txBox="1"/>
              <p:nvPr/>
            </p:nvSpPr>
            <p:spPr>
              <a:xfrm>
                <a:off x="335743" y="4189023"/>
                <a:ext cx="2773131" cy="7823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 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E26DE8-271D-A246-84F2-72A5526F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43" y="4189023"/>
                <a:ext cx="2773131" cy="782394"/>
              </a:xfrm>
              <a:prstGeom prst="rect">
                <a:avLst/>
              </a:prstGeom>
              <a:blipFill>
                <a:blip r:embed="rId5"/>
                <a:stretch>
                  <a:fillRect l="-913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C2B42984-A8DA-D64D-9471-60A09FF1D507}"/>
              </a:ext>
            </a:extLst>
          </p:cNvPr>
          <p:cNvSpPr/>
          <p:nvPr/>
        </p:nvSpPr>
        <p:spPr>
          <a:xfrm>
            <a:off x="66606" y="6595304"/>
            <a:ext cx="88515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58595B"/>
                </a:solidFill>
              </a:rPr>
              <a:t>Goldsmith, Paul F. </a:t>
            </a:r>
            <a:r>
              <a:rPr lang="en-US" sz="1000" i="1" dirty="0" err="1">
                <a:solidFill>
                  <a:srgbClr val="58595B"/>
                </a:solidFill>
              </a:rPr>
              <a:t>Quasioptical</a:t>
            </a:r>
            <a:r>
              <a:rPr lang="en-US" sz="1000" i="1" dirty="0">
                <a:solidFill>
                  <a:srgbClr val="58595B"/>
                </a:solidFill>
              </a:rPr>
              <a:t> Systems: Gaussian Beam </a:t>
            </a:r>
            <a:r>
              <a:rPr lang="en-US" sz="1000" i="1" dirty="0" err="1">
                <a:solidFill>
                  <a:srgbClr val="58595B"/>
                </a:solidFill>
              </a:rPr>
              <a:t>Quasioptical</a:t>
            </a:r>
            <a:r>
              <a:rPr lang="en-US" sz="1000" i="1" dirty="0">
                <a:solidFill>
                  <a:srgbClr val="58595B"/>
                </a:solidFill>
              </a:rPr>
              <a:t> Propagation and Applications</a:t>
            </a:r>
            <a:r>
              <a:rPr lang="en-US" sz="1000" dirty="0">
                <a:solidFill>
                  <a:srgbClr val="58595B"/>
                </a:solidFill>
              </a:rPr>
              <a:t>. IEEE Press/ </a:t>
            </a:r>
            <a:r>
              <a:rPr lang="en-US" sz="1000" dirty="0" err="1">
                <a:solidFill>
                  <a:srgbClr val="58595B"/>
                </a:solidFill>
              </a:rPr>
              <a:t>Champman</a:t>
            </a:r>
            <a:r>
              <a:rPr lang="en-US" sz="1000" dirty="0">
                <a:solidFill>
                  <a:srgbClr val="58595B"/>
                </a:solidFill>
              </a:rPr>
              <a:t> &amp; Hall Publishers, 1998.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E5CC9E-5420-AF19-CCE1-1B48775AB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266" y="1350694"/>
            <a:ext cx="3275207" cy="2456405"/>
          </a:xfrm>
          <a:prstGeom prst="rect">
            <a:avLst/>
          </a:prstGeom>
        </p:spPr>
      </p:pic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005E0FAA-A73A-2ED8-A9EB-5369C75694EC}"/>
              </a:ext>
            </a:extLst>
          </p:cNvPr>
          <p:cNvSpPr txBox="1">
            <a:spLocks/>
          </p:cNvSpPr>
          <p:nvPr/>
        </p:nvSpPr>
        <p:spPr>
          <a:xfrm>
            <a:off x="7886598" y="4273354"/>
            <a:ext cx="3221750" cy="18287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2400" b="1">
                <a:solidFill>
                  <a:srgbClr val="31642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2000" b="1">
                <a:solidFill>
                  <a:srgbClr val="58595B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>
                <a:solidFill>
                  <a:srgbClr val="58595B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1600">
                <a:solidFill>
                  <a:srgbClr val="58595B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1600">
                <a:solidFill>
                  <a:srgbClr val="58595B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600" b="0" kern="0" dirty="0"/>
              <a:t>Beam waist radius</a:t>
            </a:r>
            <a:br>
              <a:rPr lang="en-US" sz="1600" b="0" kern="0" dirty="0"/>
            </a:br>
            <a:r>
              <a:rPr lang="en-US" sz="1600" b="0" kern="0" dirty="0"/>
              <a:t>expands while propagating</a:t>
            </a:r>
            <a:endParaRPr lang="en-US" sz="1600" b="0" kern="0" baseline="-25000" dirty="0"/>
          </a:p>
          <a:p>
            <a:r>
              <a:rPr lang="en-US" sz="1600" b="0" kern="0" dirty="0"/>
              <a:t>Expansion depends</a:t>
            </a:r>
            <a:br>
              <a:rPr lang="en-US" sz="1600" b="0" kern="0" dirty="0"/>
            </a:br>
            <a:r>
              <a:rPr lang="en-US" sz="1600" b="0" kern="0" dirty="0"/>
              <a:t>on frequency</a:t>
            </a:r>
          </a:p>
          <a:p>
            <a:r>
              <a:rPr lang="en-US" sz="1600" b="0" kern="0" dirty="0"/>
              <a:t>Each transition HE</a:t>
            </a:r>
            <a:r>
              <a:rPr lang="en-US" sz="1600" b="0" kern="0" baseline="-25000" dirty="0"/>
              <a:t>11</a:t>
            </a:r>
            <a:r>
              <a:rPr lang="en-US" sz="1600" b="0" kern="0" dirty="0"/>
              <a:t> to TEM</a:t>
            </a:r>
            <a:r>
              <a:rPr lang="en-US" sz="1600" b="0" kern="0" baseline="-25000" dirty="0"/>
              <a:t>00</a:t>
            </a:r>
            <a:r>
              <a:rPr lang="en-US" sz="1600" b="0" kern="0" dirty="0"/>
              <a:t> introduces ~2 % loss</a:t>
            </a:r>
          </a:p>
        </p:txBody>
      </p:sp>
    </p:spTree>
    <p:extLst>
      <p:ext uri="{BB962C8B-B14F-4D97-AF65-F5344CB8AC3E}">
        <p14:creationId xmlns:p14="http://schemas.microsoft.com/office/powerpoint/2010/main" val="531639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26464E-AE96-ED42-B07D-91161088C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a Quasi-Optical System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207C6-1448-1F4B-A1BC-9FB1B65CBA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08687" y="1960001"/>
            <a:ext cx="3010780" cy="3581400"/>
          </a:xfrm>
        </p:spPr>
        <p:txBody>
          <a:bodyPr>
            <a:normAutofit fontScale="55000" lnSpcReduction="20000"/>
          </a:bodyPr>
          <a:lstStyle/>
          <a:p>
            <a:r>
              <a:rPr lang="en-US" b="0" dirty="0"/>
              <a:t>Launchers</a:t>
            </a:r>
          </a:p>
          <a:p>
            <a:pPr lvl="1"/>
            <a:r>
              <a:rPr lang="en-US" b="0" dirty="0"/>
              <a:t>Input/Output Port</a:t>
            </a:r>
          </a:p>
          <a:p>
            <a:r>
              <a:rPr lang="en-US" b="0" dirty="0"/>
              <a:t>Mirrors</a:t>
            </a:r>
          </a:p>
          <a:p>
            <a:pPr lvl="1"/>
            <a:r>
              <a:rPr lang="en-US" b="0" dirty="0"/>
              <a:t>Focusing Mirrors</a:t>
            </a:r>
          </a:p>
          <a:p>
            <a:pPr lvl="1"/>
            <a:r>
              <a:rPr lang="en-US" b="0" dirty="0"/>
              <a:t>Flat Mirrors</a:t>
            </a:r>
          </a:p>
          <a:p>
            <a:r>
              <a:rPr lang="en-US" b="0" dirty="0"/>
              <a:t>(Lenses)</a:t>
            </a:r>
          </a:p>
          <a:p>
            <a:r>
              <a:rPr lang="en-US" b="0" dirty="0"/>
              <a:t>Wire Grids</a:t>
            </a:r>
          </a:p>
          <a:p>
            <a:pPr lvl="1"/>
            <a:r>
              <a:rPr lang="en-US" b="0" dirty="0"/>
              <a:t>Polarization Control</a:t>
            </a:r>
          </a:p>
          <a:p>
            <a:r>
              <a:rPr lang="en-US" b="0" dirty="0"/>
              <a:t>Wave Plates</a:t>
            </a:r>
          </a:p>
          <a:p>
            <a:pPr lvl="1"/>
            <a:r>
              <a:rPr lang="en-US" b="0" dirty="0"/>
              <a:t>Quarter Wave Plates</a:t>
            </a:r>
          </a:p>
          <a:p>
            <a:pPr lvl="1"/>
            <a:r>
              <a:rPr lang="en-US" b="0" dirty="0"/>
              <a:t>Faraday Rotator</a:t>
            </a:r>
          </a:p>
          <a:p>
            <a:r>
              <a:rPr lang="en-US" b="0" dirty="0"/>
              <a:t>Beam Splitters</a:t>
            </a:r>
          </a:p>
          <a:p>
            <a:r>
              <a:rPr lang="en-US" b="0" dirty="0"/>
              <a:t>Absorbers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C3386E-0E9B-A146-9A0F-19D30A0C2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83" y="1657350"/>
            <a:ext cx="2362200" cy="1771650"/>
          </a:xfrm>
          <a:prstGeom prst="rect">
            <a:avLst/>
          </a:prstGeom>
        </p:spPr>
      </p:pic>
      <p:pic>
        <p:nvPicPr>
          <p:cNvPr id="7" name="Picture 6" descr="A picture containing indoor, photo, sitting, refrigerator&#10;&#10;Description automatically generated">
            <a:extLst>
              <a:ext uri="{FF2B5EF4-FFF2-40B4-BE49-F238E27FC236}">
                <a16:creationId xmlns:a16="http://schemas.microsoft.com/office/drawing/2014/main" id="{3BF8E34F-66AA-3A4B-BFC3-A4E041B532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33" t="14063" r="25834" b="32597"/>
          <a:stretch/>
        </p:blipFill>
        <p:spPr>
          <a:xfrm>
            <a:off x="7995577" y="4323725"/>
            <a:ext cx="2971801" cy="1753850"/>
          </a:xfrm>
          <a:prstGeom prst="rect">
            <a:avLst/>
          </a:prstGeom>
        </p:spPr>
      </p:pic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8D6410E5-43B5-AE90-59BB-DA939B5F5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827" y="1466225"/>
            <a:ext cx="1387069" cy="1387069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30A41D54-CB61-19C7-3E20-A3EEFBA65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185" y="3051437"/>
            <a:ext cx="2669286" cy="31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42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DB6A9D-8BA7-6F47-8E08-355B5DA3D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145" y="432415"/>
            <a:ext cx="4452509" cy="599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62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EF31D-672C-6041-B5F3-5549587A6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QO Duplexer – Faraday Rotator</a:t>
            </a:r>
            <a:br>
              <a:rPr lang="en-US" dirty="0"/>
            </a:br>
            <a:r>
              <a:rPr lang="en-US" sz="1200" dirty="0"/>
              <a:t>For Superheterodyne Detection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EEED8039-72DF-7148-BF61-7CA5D5ADB17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78755" y="4038600"/>
            <a:ext cx="2895600" cy="2590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58595B"/>
                </a:solidFill>
              </a:rPr>
              <a:t>Excitation</a:t>
            </a:r>
          </a:p>
          <a:p>
            <a:r>
              <a:rPr lang="en-US" sz="1400" dirty="0"/>
              <a:t>Source (A5) protected by grid (B3) from reflected power</a:t>
            </a:r>
          </a:p>
          <a:p>
            <a:r>
              <a:rPr lang="en-US" sz="1400" dirty="0"/>
              <a:t>Faraday rotator located in C3, rotates polarization by 45º</a:t>
            </a:r>
          </a:p>
          <a:p>
            <a:r>
              <a:rPr lang="en-US" sz="1400" dirty="0"/>
              <a:t>Mirror (D3) can be used to direct beam out of plane</a:t>
            </a:r>
          </a:p>
          <a:p>
            <a:r>
              <a:rPr lang="en-US" sz="1400" dirty="0"/>
              <a:t>Sample (D1) is illuminated with a linearly polarized beam</a:t>
            </a:r>
          </a:p>
        </p:txBody>
      </p:sp>
      <p:pic>
        <p:nvPicPr>
          <p:cNvPr id="21" name="Picture 20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BE7BC43-B52F-7A49-A3B6-6F7EDECF1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29738"/>
            <a:ext cx="2438400" cy="245646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409DEAF-C242-424D-80B9-81365479F863}"/>
              </a:ext>
            </a:extLst>
          </p:cNvPr>
          <p:cNvGrpSpPr/>
          <p:nvPr/>
        </p:nvGrpSpPr>
        <p:grpSpPr>
          <a:xfrm>
            <a:off x="7696202" y="1429738"/>
            <a:ext cx="2819399" cy="5199662"/>
            <a:chOff x="6172201" y="1429738"/>
            <a:chExt cx="2819399" cy="5199662"/>
          </a:xfrm>
        </p:grpSpPr>
        <p:pic>
          <p:nvPicPr>
            <p:cNvPr id="23" name="Picture 2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1F206151-5807-CB4A-A380-BB8AC7F2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4600" y="1429738"/>
              <a:ext cx="2438400" cy="2456462"/>
            </a:xfrm>
            <a:prstGeom prst="rect">
              <a:avLst/>
            </a:prstGeom>
          </p:spPr>
        </p:pic>
        <p:sp>
          <p:nvSpPr>
            <p:cNvPr id="27" name="Content Placeholder 3">
              <a:extLst>
                <a:ext uri="{FF2B5EF4-FFF2-40B4-BE49-F238E27FC236}">
                  <a16:creationId xmlns:a16="http://schemas.microsoft.com/office/drawing/2014/main" id="{16693A9D-D749-1A48-9D42-87B0EB9B86C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172201" y="4038600"/>
              <a:ext cx="2819399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F6421"/>
                </a:buClr>
                <a:buFont typeface="Wingdings" charset="2"/>
                <a:buChar char="§"/>
                <a:defRPr sz="2400" b="1">
                  <a:solidFill>
                    <a:srgbClr val="31642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F6421"/>
                </a:buClr>
                <a:buFont typeface="Wingdings" charset="2"/>
                <a:buChar char="§"/>
                <a:defRPr sz="2000" b="1">
                  <a:solidFill>
                    <a:srgbClr val="58595B"/>
                  </a:solidFill>
                  <a:latin typeface="+mn-lt"/>
                  <a:ea typeface="+mn-ea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F6421"/>
                </a:buClr>
                <a:buFont typeface="Wingdings" charset="2"/>
                <a:buChar char="§"/>
                <a:defRPr>
                  <a:solidFill>
                    <a:srgbClr val="58595B"/>
                  </a:solidFill>
                  <a:latin typeface="+mn-lt"/>
                  <a:ea typeface="+mn-ea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F6421"/>
                </a:buClr>
                <a:buFont typeface="Wingdings" charset="2"/>
                <a:buChar char="§"/>
                <a:defRPr sz="1600">
                  <a:solidFill>
                    <a:srgbClr val="58595B"/>
                  </a:solidFill>
                  <a:latin typeface="+mn-lt"/>
                  <a:ea typeface="+mn-ea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F6421"/>
                </a:buClr>
                <a:buFont typeface="Wingdings" charset="2"/>
                <a:buChar char="§"/>
                <a:defRPr sz="1600">
                  <a:solidFill>
                    <a:srgbClr val="58595B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16422"/>
                </a:buClr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16422"/>
                </a:buClr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16422"/>
                </a:buClr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16422"/>
                </a:buClr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1400" b="0" kern="0" dirty="0">
                  <a:solidFill>
                    <a:srgbClr val="58595B"/>
                  </a:solidFill>
                </a:rPr>
                <a:t>Induction Mode Detection</a:t>
              </a:r>
            </a:p>
            <a:p>
              <a:r>
                <a:rPr lang="en-US" sz="1400" b="0" kern="0" dirty="0"/>
                <a:t>Power reflected by sample (D1) passes grid (C3)</a:t>
              </a:r>
            </a:p>
            <a:p>
              <a:r>
                <a:rPr lang="en-US" sz="1400" b="0" kern="0" dirty="0"/>
                <a:t>Beam has elliptical polarization</a:t>
              </a:r>
            </a:p>
            <a:p>
              <a:r>
                <a:rPr lang="en-US" sz="1400" b="0" kern="0" dirty="0"/>
                <a:t>Some power proportional to absorption is reflected by grid C3, re-focused (C5) and detected E5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2141838-F754-E043-841F-30CF092A4BE2}"/>
              </a:ext>
            </a:extLst>
          </p:cNvPr>
          <p:cNvGrpSpPr/>
          <p:nvPr/>
        </p:nvGrpSpPr>
        <p:grpSpPr>
          <a:xfrm>
            <a:off x="4724401" y="1429738"/>
            <a:ext cx="2895599" cy="5199662"/>
            <a:chOff x="3200400" y="1429738"/>
            <a:chExt cx="2895599" cy="5199662"/>
          </a:xfrm>
        </p:grpSpPr>
        <p:pic>
          <p:nvPicPr>
            <p:cNvPr id="25" name="Picture 24" descr="Diagram&#10;&#10;Description automatically generated">
              <a:extLst>
                <a:ext uri="{FF2B5EF4-FFF2-40B4-BE49-F238E27FC236}">
                  <a16:creationId xmlns:a16="http://schemas.microsoft.com/office/drawing/2014/main" id="{07E96FB0-CEB2-ED44-B51A-B34638B6A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2800" y="1429738"/>
              <a:ext cx="2438400" cy="2456462"/>
            </a:xfrm>
            <a:prstGeom prst="rect">
              <a:avLst/>
            </a:prstGeom>
          </p:spPr>
        </p:pic>
        <p:sp>
          <p:nvSpPr>
            <p:cNvPr id="28" name="Content Placeholder 3">
              <a:extLst>
                <a:ext uri="{FF2B5EF4-FFF2-40B4-BE49-F238E27FC236}">
                  <a16:creationId xmlns:a16="http://schemas.microsoft.com/office/drawing/2014/main" id="{35FDB85F-A604-AD43-8656-6E6F90319A0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200400" y="4038600"/>
              <a:ext cx="2895599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F6421"/>
                </a:buClr>
                <a:buFont typeface="Wingdings" charset="2"/>
                <a:buChar char="§"/>
                <a:defRPr sz="2400" b="1">
                  <a:solidFill>
                    <a:srgbClr val="31642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F6421"/>
                </a:buClr>
                <a:buFont typeface="Wingdings" charset="2"/>
                <a:buChar char="§"/>
                <a:defRPr sz="2000" b="1">
                  <a:solidFill>
                    <a:srgbClr val="58595B"/>
                  </a:solidFill>
                  <a:latin typeface="+mn-lt"/>
                  <a:ea typeface="+mn-ea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F6421"/>
                </a:buClr>
                <a:buFont typeface="Wingdings" charset="2"/>
                <a:buChar char="§"/>
                <a:defRPr>
                  <a:solidFill>
                    <a:srgbClr val="58595B"/>
                  </a:solidFill>
                  <a:latin typeface="+mn-lt"/>
                  <a:ea typeface="+mn-ea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F6421"/>
                </a:buClr>
                <a:buFont typeface="Wingdings" charset="2"/>
                <a:buChar char="§"/>
                <a:defRPr sz="1600">
                  <a:solidFill>
                    <a:srgbClr val="58595B"/>
                  </a:solidFill>
                  <a:latin typeface="+mn-lt"/>
                  <a:ea typeface="+mn-ea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F6421"/>
                </a:buClr>
                <a:buFont typeface="Wingdings" charset="2"/>
                <a:buChar char="§"/>
                <a:defRPr sz="1600">
                  <a:solidFill>
                    <a:srgbClr val="58595B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16422"/>
                </a:buClr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16422"/>
                </a:buClr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16422"/>
                </a:buClr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16422"/>
                </a:buClr>
                <a:buChar char="»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1400" b="0" kern="0" dirty="0">
                  <a:solidFill>
                    <a:srgbClr val="58595B"/>
                  </a:solidFill>
                </a:rPr>
                <a:t>Reflection Mode Detection</a:t>
              </a:r>
            </a:p>
            <a:p>
              <a:r>
                <a:rPr lang="en-US" sz="1400" b="0" kern="0" dirty="0"/>
                <a:t>Power reflected by sample (D1) passes grid (C3)</a:t>
              </a:r>
            </a:p>
            <a:p>
              <a:r>
                <a:rPr lang="en-US" sz="1400" b="0" kern="0" dirty="0"/>
                <a:t>Faraday rotator rotates polarization again by 45º</a:t>
              </a:r>
            </a:p>
            <a:p>
              <a:r>
                <a:rPr lang="en-US" sz="1400" b="0" kern="0" dirty="0"/>
                <a:t>Beam is reflected by grid B1</a:t>
              </a:r>
            </a:p>
            <a:p>
              <a:r>
                <a:rPr lang="en-US" sz="1400" b="0" kern="0" dirty="0"/>
                <a:t>Beam focused (C4) and directed to detector (D4)</a:t>
              </a:r>
            </a:p>
            <a:p>
              <a:r>
                <a:rPr lang="en-US" sz="1400" b="0" kern="0" dirty="0"/>
                <a:t>Change in intensity corresponds to EPR resonance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693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DD0-0D36-D245-A74F-06B41A1DB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Off-Axis Mirrors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7C8E14-BED2-3644-AA3D-8B4B409B309B}"/>
              </a:ext>
            </a:extLst>
          </p:cNvPr>
          <p:cNvSpPr txBox="1"/>
          <p:nvPr/>
        </p:nvSpPr>
        <p:spPr>
          <a:xfrm>
            <a:off x="2819398" y="1411777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8595B"/>
                </a:solidFill>
              </a:rPr>
              <a:t>Flat Mirror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DF393-4EA7-B24C-A6A1-771BBE22BDD3}"/>
              </a:ext>
            </a:extLst>
          </p:cNvPr>
          <p:cNvSpPr txBox="1"/>
          <p:nvPr/>
        </p:nvSpPr>
        <p:spPr>
          <a:xfrm>
            <a:off x="5354807" y="1411778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8595B"/>
                </a:solidFill>
              </a:rPr>
              <a:t>Focusing Mirror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732194-DC45-B440-8714-F8358AF6D0DD}"/>
              </a:ext>
            </a:extLst>
          </p:cNvPr>
          <p:cNvSpPr txBox="1"/>
          <p:nvPr/>
        </p:nvSpPr>
        <p:spPr>
          <a:xfrm>
            <a:off x="8251597" y="1411777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8595B"/>
                </a:solidFill>
              </a:rPr>
              <a:t>Rooftop Mirror</a:t>
            </a:r>
          </a:p>
        </p:txBody>
      </p:sp>
      <p:pic>
        <p:nvPicPr>
          <p:cNvPr id="11" name="Picture 10" descr="A picture containing toy, box, sitting, table&#10;&#10;Description automatically generated">
            <a:extLst>
              <a:ext uri="{FF2B5EF4-FFF2-40B4-BE49-F238E27FC236}">
                <a16:creationId xmlns:a16="http://schemas.microsoft.com/office/drawing/2014/main" id="{E83A5D79-DCBF-3444-A0D3-C0F4272E47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19" t="25517" r="26836" b="20614"/>
          <a:stretch/>
        </p:blipFill>
        <p:spPr>
          <a:xfrm>
            <a:off x="2556895" y="1905000"/>
            <a:ext cx="1524001" cy="1447800"/>
          </a:xfrm>
          <a:prstGeom prst="rect">
            <a:avLst/>
          </a:prstGeom>
        </p:spPr>
      </p:pic>
      <p:pic>
        <p:nvPicPr>
          <p:cNvPr id="13" name="Picture 12" descr="A picture containing indoor, table, sitting, desk&#10;&#10;Description automatically generated">
            <a:extLst>
              <a:ext uri="{FF2B5EF4-FFF2-40B4-BE49-F238E27FC236}">
                <a16:creationId xmlns:a16="http://schemas.microsoft.com/office/drawing/2014/main" id="{569F13EA-6E96-0C4E-A354-9CC39A4F2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40" t="25517" r="32602" b="20614"/>
          <a:stretch/>
        </p:blipFill>
        <p:spPr>
          <a:xfrm>
            <a:off x="5354806" y="1905000"/>
            <a:ext cx="1426994" cy="14478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FAE7345-0301-224D-852E-58631A18C1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28" t="25517" r="25793" b="20614"/>
          <a:stretch/>
        </p:blipFill>
        <p:spPr>
          <a:xfrm>
            <a:off x="8077201" y="1905000"/>
            <a:ext cx="1676401" cy="1447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34AA0C-637E-1841-8F9D-56F9B6BF9606}"/>
                  </a:ext>
                </a:extLst>
              </p:cNvPr>
              <p:cNvSpPr txBox="1"/>
              <p:nvPr/>
            </p:nvSpPr>
            <p:spPr>
              <a:xfrm>
                <a:off x="2693401" y="3733801"/>
                <a:ext cx="1448666" cy="461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34AA0C-637E-1841-8F9D-56F9B6BF9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401" y="3733801"/>
                <a:ext cx="1448666" cy="461921"/>
              </a:xfrm>
              <a:prstGeom prst="rect">
                <a:avLst/>
              </a:prstGeom>
              <a:blipFill>
                <a:blip r:embed="rId5"/>
                <a:stretch>
                  <a:fillRect l="-3509" t="-2703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1DE1D0-0211-0248-B5EB-BC0ADDDD3C86}"/>
                  </a:ext>
                </a:extLst>
              </p:cNvPr>
              <p:cNvSpPr txBox="1"/>
              <p:nvPr/>
            </p:nvSpPr>
            <p:spPr>
              <a:xfrm>
                <a:off x="2419467" y="4834672"/>
                <a:ext cx="1686295" cy="467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𝐴𝐵𝐶𝐷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1DE1D0-0211-0248-B5EB-BC0ADDDD3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467" y="4834672"/>
                <a:ext cx="1686295" cy="467436"/>
              </a:xfrm>
              <a:prstGeom prst="rect">
                <a:avLst/>
              </a:prstGeom>
              <a:blipFill>
                <a:blip r:embed="rId6"/>
                <a:stretch>
                  <a:fillRect l="-2239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980ADE3-0ED5-F94F-84A6-5EA78B1DF8DB}"/>
                  </a:ext>
                </a:extLst>
              </p:cNvPr>
              <p:cNvSpPr txBox="1"/>
              <p:nvPr/>
            </p:nvSpPr>
            <p:spPr>
              <a:xfrm>
                <a:off x="5614787" y="3733801"/>
                <a:ext cx="1448666" cy="461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980ADE3-0ED5-F94F-84A6-5EA78B1DF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787" y="3733801"/>
                <a:ext cx="1448666" cy="461921"/>
              </a:xfrm>
              <a:prstGeom prst="rect">
                <a:avLst/>
              </a:prstGeom>
              <a:blipFill>
                <a:blip r:embed="rId7"/>
                <a:stretch>
                  <a:fillRect l="-3478" t="-2703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F90A2A-861D-1B4B-8236-C606F9C617FC}"/>
                  </a:ext>
                </a:extLst>
              </p:cNvPr>
              <p:cNvSpPr txBox="1"/>
              <p:nvPr/>
            </p:nvSpPr>
            <p:spPr>
              <a:xfrm>
                <a:off x="5257801" y="4775105"/>
                <a:ext cx="2100255" cy="616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𝐴𝐵𝐶𝐷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F90A2A-861D-1B4B-8236-C606F9C61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4775105"/>
                <a:ext cx="2100255" cy="616387"/>
              </a:xfrm>
              <a:prstGeom prst="rect">
                <a:avLst/>
              </a:prstGeom>
              <a:blipFill>
                <a:blip r:embed="rId8"/>
                <a:stretch>
                  <a:fillRect l="-2410" t="-52000" b="-1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3FC4B8-507A-4246-8FCC-1BEE7C1CCECC}"/>
                  </a:ext>
                </a:extLst>
              </p:cNvPr>
              <p:cNvSpPr txBox="1"/>
              <p:nvPr/>
            </p:nvSpPr>
            <p:spPr>
              <a:xfrm>
                <a:off x="8077201" y="4834672"/>
                <a:ext cx="1686295" cy="467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𝐴𝐵𝐶𝐷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3FC4B8-507A-4246-8FCC-1BEE7C1CC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1" y="4834672"/>
                <a:ext cx="1686295" cy="467436"/>
              </a:xfrm>
              <a:prstGeom prst="rect">
                <a:avLst/>
              </a:prstGeom>
              <a:blipFill>
                <a:blip r:embed="rId9"/>
                <a:stretch>
                  <a:fillRect l="-2256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6B891F-6A74-C64B-9512-6FE0D427461D}"/>
                  </a:ext>
                </a:extLst>
              </p:cNvPr>
              <p:cNvSpPr txBox="1"/>
              <p:nvPr/>
            </p:nvSpPr>
            <p:spPr>
              <a:xfrm>
                <a:off x="8409077" y="3733801"/>
                <a:ext cx="1275542" cy="4619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6B891F-6A74-C64B-9512-6FE0D4274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9077" y="3733801"/>
                <a:ext cx="1275542" cy="461921"/>
              </a:xfrm>
              <a:prstGeom prst="rect">
                <a:avLst/>
              </a:prstGeom>
              <a:blipFill>
                <a:blip r:embed="rId10"/>
                <a:stretch>
                  <a:fillRect l="-1961" t="-2703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690F1A6-2CBE-C849-B44F-3855E2B118D6}"/>
              </a:ext>
            </a:extLst>
          </p:cNvPr>
          <p:cNvSpPr txBox="1"/>
          <p:nvPr/>
        </p:nvSpPr>
        <p:spPr>
          <a:xfrm>
            <a:off x="1720734" y="4062939"/>
            <a:ext cx="1349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08080"/>
                </a:solidFill>
              </a:rPr>
              <a:t>Jones Matrix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AE8278-4D61-5B49-BD49-ABFEB43ECB7D}"/>
              </a:ext>
            </a:extLst>
          </p:cNvPr>
          <p:cNvSpPr txBox="1"/>
          <p:nvPr/>
        </p:nvSpPr>
        <p:spPr>
          <a:xfrm>
            <a:off x="1722438" y="5113721"/>
            <a:ext cx="2272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08080"/>
                </a:solidFill>
              </a:rPr>
              <a:t>Ray Propagation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FD7F314-9251-7F47-A1E6-F7A51487FAB1}"/>
              </a:ext>
            </a:extLst>
          </p:cNvPr>
          <p:cNvSpPr/>
          <p:nvPr/>
        </p:nvSpPr>
        <p:spPr bwMode="auto">
          <a:xfrm>
            <a:off x="1752600" y="3505200"/>
            <a:ext cx="8382000" cy="838200"/>
          </a:xfrm>
          <a:prstGeom prst="rect">
            <a:avLst/>
          </a:prstGeom>
          <a:noFill/>
          <a:ln w="25400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C5CEBB-6B2D-D346-8208-C185FE97BFC6}"/>
              </a:ext>
            </a:extLst>
          </p:cNvPr>
          <p:cNvSpPr/>
          <p:nvPr/>
        </p:nvSpPr>
        <p:spPr bwMode="auto">
          <a:xfrm>
            <a:off x="1744287" y="4572000"/>
            <a:ext cx="8382000" cy="838200"/>
          </a:xfrm>
          <a:prstGeom prst="rect">
            <a:avLst/>
          </a:prstGeom>
          <a:noFill/>
          <a:ln w="25400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F66DD2-D72F-2647-BAE4-FE75A9D29CBD}"/>
              </a:ext>
            </a:extLst>
          </p:cNvPr>
          <p:cNvSpPr txBox="1"/>
          <p:nvPr/>
        </p:nvSpPr>
        <p:spPr>
          <a:xfrm>
            <a:off x="2008279" y="5624662"/>
            <a:ext cx="1810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8595B"/>
                </a:solidFill>
              </a:rPr>
              <a:t>Change propagation direction by 90º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542A57-7024-E341-93AB-EF431732BF7D}"/>
              </a:ext>
            </a:extLst>
          </p:cNvPr>
          <p:cNvSpPr txBox="1"/>
          <p:nvPr/>
        </p:nvSpPr>
        <p:spPr>
          <a:xfrm>
            <a:off x="5354807" y="5641572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8595B"/>
                </a:solidFill>
              </a:rPr>
              <a:t>(Re)-focus</a:t>
            </a:r>
          </a:p>
          <a:p>
            <a:r>
              <a:rPr lang="en-US" dirty="0">
                <a:solidFill>
                  <a:srgbClr val="58595B"/>
                </a:solidFill>
              </a:rPr>
              <a:t>expanding beam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DB03D4-4A34-DA4C-9C41-15D9E3084C1C}"/>
              </a:ext>
            </a:extLst>
          </p:cNvPr>
          <p:cNvSpPr txBox="1"/>
          <p:nvPr/>
        </p:nvSpPr>
        <p:spPr>
          <a:xfrm>
            <a:off x="8251596" y="5624663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8595B"/>
                </a:solidFill>
              </a:rPr>
              <a:t>Reverse beam</a:t>
            </a:r>
          </a:p>
          <a:p>
            <a:r>
              <a:rPr lang="en-US" dirty="0">
                <a:solidFill>
                  <a:srgbClr val="58595B"/>
                </a:solidFill>
              </a:rPr>
              <a:t>propagation direction</a:t>
            </a:r>
          </a:p>
        </p:txBody>
      </p:sp>
    </p:spTree>
    <p:extLst>
      <p:ext uri="{BB962C8B-B14F-4D97-AF65-F5344CB8AC3E}">
        <p14:creationId xmlns:p14="http://schemas.microsoft.com/office/powerpoint/2010/main" val="23350524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D0BAC-1E5A-9647-8AC0-20DC5B83B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Distortion in Mirror Pairs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FF18A-F3F7-4442-993D-BCD071522BF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757" y="1701486"/>
            <a:ext cx="3352800" cy="4046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B5051F-5A58-664E-A831-52F089EE7FD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68572" y="3021650"/>
            <a:ext cx="4114800" cy="3086100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F6C0B49A-6BAF-8D40-93ED-7965CD055105}"/>
              </a:ext>
            </a:extLst>
          </p:cNvPr>
          <p:cNvPicPr/>
          <p:nvPr/>
        </p:nvPicPr>
        <p:blipFill rotWithShape="1">
          <a:blip r:embed="rId4"/>
          <a:srcRect t="49284"/>
          <a:stretch/>
        </p:blipFill>
        <p:spPr>
          <a:xfrm>
            <a:off x="1685495" y="1673629"/>
            <a:ext cx="1389612" cy="1229272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535DF713-2F3D-AD45-BC2B-01E92FCB7A65}"/>
              </a:ext>
            </a:extLst>
          </p:cNvPr>
          <p:cNvPicPr/>
          <p:nvPr/>
        </p:nvPicPr>
        <p:blipFill rotWithShape="1">
          <a:blip r:embed="rId4"/>
          <a:srcRect b="49284"/>
          <a:stretch/>
        </p:blipFill>
        <p:spPr>
          <a:xfrm>
            <a:off x="3620281" y="1673629"/>
            <a:ext cx="1389612" cy="12292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7D5458-8EF8-2746-AA18-7AD73BCE234B}"/>
              </a:ext>
            </a:extLst>
          </p:cNvPr>
          <p:cNvSpPr txBox="1"/>
          <p:nvPr/>
        </p:nvSpPr>
        <p:spPr>
          <a:xfrm>
            <a:off x="6103274" y="5943601"/>
            <a:ext cx="5647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F6421"/>
                </a:solidFill>
              </a:rPr>
              <a:t>Trans configuration yields more symmetric beam</a:t>
            </a:r>
          </a:p>
          <a:p>
            <a:r>
              <a:rPr lang="en-US" dirty="0">
                <a:solidFill>
                  <a:srgbClr val="DF6421"/>
                </a:solidFill>
              </a:rPr>
              <a:t>Cis configuration has lower cross-polarization content</a:t>
            </a:r>
          </a:p>
        </p:txBody>
      </p:sp>
    </p:spTree>
    <p:extLst>
      <p:ext uri="{BB962C8B-B14F-4D97-AF65-F5344CB8AC3E}">
        <p14:creationId xmlns:p14="http://schemas.microsoft.com/office/powerpoint/2010/main" val="948214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60AD2-8BF1-878E-635C-11A79C18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Polarizing Agents for </a:t>
            </a:r>
            <a:r>
              <a:rPr lang="en-US" baseline="30000" dirty="0"/>
              <a:t>1</a:t>
            </a:r>
            <a:r>
              <a:rPr lang="en-US" dirty="0"/>
              <a:t>H DNP-NMR Spectroscopy</a:t>
            </a:r>
            <a:br>
              <a:rPr lang="en-US" dirty="0"/>
            </a:br>
            <a:r>
              <a:rPr lang="en-US" sz="1400" dirty="0"/>
              <a:t>9.4 T, 400 MHz </a:t>
            </a:r>
            <a:r>
              <a:rPr lang="en-US" sz="1400" baseline="30000" dirty="0"/>
              <a:t>1</a:t>
            </a:r>
            <a:r>
              <a:rPr lang="en-US" sz="1400" dirty="0"/>
              <a:t>H-NMR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D07E90-FD7A-732E-6305-FF0C19039D63}"/>
              </a:ext>
            </a:extLst>
          </p:cNvPr>
          <p:cNvSpPr txBox="1"/>
          <p:nvPr/>
        </p:nvSpPr>
        <p:spPr>
          <a:xfrm>
            <a:off x="927634" y="6472145"/>
            <a:ext cx="32443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effectLst/>
              </a:rPr>
              <a:t>Kubicki</a:t>
            </a:r>
            <a:r>
              <a:rPr lang="en-US" dirty="0"/>
              <a:t> et al. </a:t>
            </a:r>
            <a:r>
              <a:rPr lang="en-US" i="1" dirty="0" err="1">
                <a:effectLst/>
              </a:rPr>
              <a:t>Chimia</a:t>
            </a:r>
            <a:r>
              <a:rPr lang="en-US" i="1" dirty="0">
                <a:effectLst/>
              </a:rPr>
              <a:t> , 2017</a:t>
            </a:r>
            <a:endParaRPr lang="en-US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A33443-BC2E-48A0-31E9-761B58095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32" y="1928816"/>
            <a:ext cx="6623686" cy="4357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35BE55-4DFA-BCF4-A8FA-88318FAAC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085" y="4064796"/>
            <a:ext cx="3822844" cy="24986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C44D15-149F-B2D5-A08B-CC62CB319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7359" y="1518312"/>
            <a:ext cx="3940297" cy="232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10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DNP is a Proven Method to Enhance NMR Signal Intensities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BCAD95-A97C-3AF6-D34C-A403AB76DC91}"/>
              </a:ext>
            </a:extLst>
          </p:cNvPr>
          <p:cNvGrpSpPr/>
          <p:nvPr/>
        </p:nvGrpSpPr>
        <p:grpSpPr>
          <a:xfrm>
            <a:off x="3229817" y="2016027"/>
            <a:ext cx="8675741" cy="3791145"/>
            <a:chOff x="3229817" y="2016027"/>
            <a:chExt cx="8675741" cy="3791145"/>
          </a:xfrm>
        </p:grpSpPr>
        <p:pic>
          <p:nvPicPr>
            <p:cNvPr id="3" name="Picture 2" descr="Polarization Techniques_110418_1.tif">
              <a:extLst>
                <a:ext uri="{FF2B5EF4-FFF2-40B4-BE49-F238E27FC236}">
                  <a16:creationId xmlns:a16="http://schemas.microsoft.com/office/drawing/2014/main" id="{C8B14FEF-C574-694C-AA63-BD859CF58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94667" y="2016027"/>
              <a:ext cx="2710891" cy="1622931"/>
            </a:xfrm>
            <a:prstGeom prst="rect">
              <a:avLst/>
            </a:prstGeom>
            <a:ln w="12700">
              <a:solidFill>
                <a:srgbClr val="4D4D4C"/>
              </a:solidFill>
            </a:ln>
            <a:effectLst>
              <a:outerShdw blurRad="50800" dist="1270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Picture 3" descr="Polarization Techniques_110418_2.tif">
              <a:extLst>
                <a:ext uri="{FF2B5EF4-FFF2-40B4-BE49-F238E27FC236}">
                  <a16:creationId xmlns:a16="http://schemas.microsoft.com/office/drawing/2014/main" id="{75884B9B-F750-7241-A0C4-0F4A59B2E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0679" y="2016027"/>
              <a:ext cx="2710891" cy="1622931"/>
            </a:xfrm>
            <a:prstGeom prst="rect">
              <a:avLst/>
            </a:prstGeom>
            <a:ln w="12700">
              <a:solidFill>
                <a:srgbClr val="4D4D4C"/>
              </a:solidFill>
            </a:ln>
            <a:effectLst>
              <a:outerShdw blurRad="50800" dist="1270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Picture 4" descr="Polarization Techniques_110418_3.tif">
              <a:extLst>
                <a:ext uri="{FF2B5EF4-FFF2-40B4-BE49-F238E27FC236}">
                  <a16:creationId xmlns:a16="http://schemas.microsoft.com/office/drawing/2014/main" id="{E5038EA9-B387-8F42-B013-F00F1FFB5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2673" y="2016027"/>
              <a:ext cx="2710891" cy="1622931"/>
            </a:xfrm>
            <a:prstGeom prst="rect">
              <a:avLst/>
            </a:prstGeom>
            <a:ln w="12700">
              <a:solidFill>
                <a:srgbClr val="4D4D4C"/>
              </a:solidFill>
            </a:ln>
            <a:effectLst>
              <a:outerShdw blurRad="50800" dist="1270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399A17-D460-EC4D-82A4-63611A057331}"/>
                </a:ext>
              </a:extLst>
            </p:cNvPr>
            <p:cNvSpPr txBox="1"/>
            <p:nvPr/>
          </p:nvSpPr>
          <p:spPr>
            <a:xfrm>
              <a:off x="9194667" y="4327080"/>
              <a:ext cx="2708967" cy="147732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D4D4C"/>
              </a:solidFill>
            </a:ln>
            <a:effectLst>
              <a:outerShdw blurRad="50800" dist="1270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326421"/>
                  </a:solidFill>
                </a:rPr>
                <a:t>Temperature-Jump</a:t>
              </a:r>
            </a:p>
            <a:p>
              <a:endParaRPr lang="en-US" sz="1200" dirty="0">
                <a:solidFill>
                  <a:srgbClr val="313231"/>
                </a:solidFill>
              </a:endParaRPr>
            </a:p>
            <a:p>
              <a:pPr marL="231775" indent="-231775">
                <a:buAutoNum type="arabicParenR"/>
              </a:pPr>
              <a:r>
                <a:rPr lang="en-US" sz="1200" dirty="0">
                  <a:solidFill>
                    <a:srgbClr val="313231"/>
                  </a:solidFill>
                </a:rPr>
                <a:t>Polarize solid at high fields</a:t>
              </a:r>
            </a:p>
            <a:p>
              <a:pPr marL="231775" indent="-231775">
                <a:buAutoNum type="arabicParenR"/>
              </a:pPr>
              <a:r>
                <a:rPr lang="en-US" sz="1200" dirty="0">
                  <a:solidFill>
                    <a:srgbClr val="313231"/>
                  </a:solidFill>
                </a:rPr>
                <a:t>Melt sample with laser flash</a:t>
              </a:r>
            </a:p>
            <a:p>
              <a:pPr marL="231775" indent="-231775">
                <a:buAutoNum type="arabicParenR"/>
              </a:pPr>
              <a:r>
                <a:rPr lang="en-US" sz="1200" dirty="0">
                  <a:solidFill>
                    <a:srgbClr val="313231"/>
                  </a:solidFill>
                </a:rPr>
                <a:t>Record solution-state NMR</a:t>
              </a:r>
            </a:p>
            <a:p>
              <a:pPr marL="231775" indent="-231775">
                <a:buAutoNum type="arabicParenR"/>
              </a:pPr>
              <a:r>
                <a:rPr lang="en-US" sz="1200" dirty="0">
                  <a:solidFill>
                    <a:srgbClr val="313231"/>
                  </a:solidFill>
                </a:rPr>
                <a:t>Freeze sample, repeat cycle</a:t>
              </a:r>
            </a:p>
            <a:p>
              <a:pPr marL="231775" indent="-231775">
                <a:buAutoNum type="arabicParenR"/>
              </a:pPr>
              <a:endParaRPr lang="en-US" sz="1200" dirty="0">
                <a:solidFill>
                  <a:srgbClr val="31323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467792-A9F7-7740-BB93-FED43B5E4469}"/>
                </a:ext>
              </a:extLst>
            </p:cNvPr>
            <p:cNvSpPr txBox="1"/>
            <p:nvPr/>
          </p:nvSpPr>
          <p:spPr>
            <a:xfrm>
              <a:off x="3229817" y="4329844"/>
              <a:ext cx="2708967" cy="147732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D4D4C"/>
              </a:solidFill>
            </a:ln>
            <a:effectLst>
              <a:outerShdw blurRad="50800" dist="1270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326421"/>
                  </a:solidFill>
                </a:rPr>
                <a:t>Dissolution</a:t>
              </a:r>
            </a:p>
            <a:p>
              <a:endParaRPr lang="en-US" sz="1200" dirty="0">
                <a:solidFill>
                  <a:srgbClr val="313231"/>
                </a:solidFill>
              </a:endParaRPr>
            </a:p>
            <a:p>
              <a:pPr marL="231775" indent="-231775">
                <a:buAutoNum type="arabicParenR"/>
              </a:pPr>
              <a:r>
                <a:rPr lang="en-US" sz="1200" dirty="0">
                  <a:solidFill>
                    <a:srgbClr val="313231"/>
                  </a:solidFill>
                </a:rPr>
                <a:t>Polarize solid at low field</a:t>
              </a:r>
            </a:p>
            <a:p>
              <a:pPr marL="231775" indent="-231775">
                <a:buAutoNum type="arabicParenR"/>
              </a:pPr>
              <a:r>
                <a:rPr lang="en-US" sz="1200" dirty="0">
                  <a:solidFill>
                    <a:srgbClr val="313231"/>
                  </a:solidFill>
                </a:rPr>
                <a:t>Melt sample with hot solvent</a:t>
              </a:r>
            </a:p>
            <a:p>
              <a:pPr marL="231775" indent="-231775">
                <a:buAutoNum type="arabicParenR"/>
              </a:pPr>
              <a:r>
                <a:rPr lang="en-US" sz="1200" dirty="0">
                  <a:solidFill>
                    <a:srgbClr val="313231"/>
                  </a:solidFill>
                </a:rPr>
                <a:t>Transfer sample</a:t>
              </a:r>
            </a:p>
            <a:p>
              <a:pPr marL="231775" indent="-231775">
                <a:buAutoNum type="arabicParenR"/>
              </a:pPr>
              <a:r>
                <a:rPr lang="en-US" sz="1200" dirty="0">
                  <a:solidFill>
                    <a:srgbClr val="313231"/>
                  </a:solidFill>
                </a:rPr>
                <a:t>Record solution-state NMR</a:t>
              </a:r>
            </a:p>
            <a:p>
              <a:pPr marL="231775" indent="-231775">
                <a:buAutoNum type="arabicParenR"/>
              </a:pPr>
              <a:endParaRPr lang="en-US" sz="1200" dirty="0">
                <a:solidFill>
                  <a:srgbClr val="31323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EF2500-81BA-0046-AC5F-2FB0B97E1D39}"/>
                </a:ext>
              </a:extLst>
            </p:cNvPr>
            <p:cNvSpPr txBox="1"/>
            <p:nvPr/>
          </p:nvSpPr>
          <p:spPr>
            <a:xfrm>
              <a:off x="6224675" y="4327080"/>
              <a:ext cx="2698889" cy="147732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4D4D4C"/>
              </a:solidFill>
            </a:ln>
            <a:effectLst>
              <a:outerShdw blurRad="50800" dist="1270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326421"/>
                  </a:solidFill>
                </a:rPr>
                <a:t>Pump/Shuttle</a:t>
              </a:r>
            </a:p>
            <a:p>
              <a:endParaRPr lang="en-US" sz="1200" dirty="0">
                <a:solidFill>
                  <a:srgbClr val="313231"/>
                </a:solidFill>
              </a:endParaRPr>
            </a:p>
            <a:p>
              <a:pPr marL="231775" indent="-231775">
                <a:buAutoNum type="arabicParenR"/>
              </a:pPr>
              <a:r>
                <a:rPr lang="en-US" sz="1200" dirty="0">
                  <a:solidFill>
                    <a:srgbClr val="313231"/>
                  </a:solidFill>
                </a:rPr>
                <a:t>Polarize solution at low fields</a:t>
              </a:r>
            </a:p>
            <a:p>
              <a:pPr marL="231775" indent="-231775">
                <a:buAutoNum type="arabicParenR"/>
              </a:pPr>
              <a:r>
                <a:rPr lang="en-US" sz="1200" dirty="0">
                  <a:solidFill>
                    <a:srgbClr val="313231"/>
                  </a:solidFill>
                </a:rPr>
                <a:t>Shuttle sample to high field</a:t>
              </a:r>
            </a:p>
            <a:p>
              <a:pPr marL="231775" indent="-231775">
                <a:buAutoNum type="arabicParenR"/>
              </a:pPr>
              <a:r>
                <a:rPr lang="en-US" sz="1200" dirty="0">
                  <a:solidFill>
                    <a:srgbClr val="313231"/>
                  </a:solidFill>
                </a:rPr>
                <a:t>Record solution-state NMR</a:t>
              </a:r>
            </a:p>
            <a:p>
              <a:pPr marL="231775" indent="-231775">
                <a:buAutoNum type="arabicParenR"/>
              </a:pPr>
              <a:r>
                <a:rPr lang="en-US" sz="1200" dirty="0">
                  <a:solidFill>
                    <a:srgbClr val="313231"/>
                  </a:solidFill>
                </a:rPr>
                <a:t>Shuttle sample back, repeat cycle</a:t>
              </a:r>
            </a:p>
            <a:p>
              <a:pPr marL="231775" indent="-231775">
                <a:buAutoNum type="arabicParenR"/>
              </a:pPr>
              <a:endParaRPr lang="en-US" sz="1200" dirty="0">
                <a:solidFill>
                  <a:srgbClr val="313231"/>
                </a:solidFill>
              </a:endParaRPr>
            </a:p>
          </p:txBody>
        </p:sp>
      </p:grpSp>
      <p:pic>
        <p:nvPicPr>
          <p:cNvPr id="9" name="Picture 8" descr="Polarization Techniques_110418_4.tif">
            <a:extLst>
              <a:ext uri="{FF2B5EF4-FFF2-40B4-BE49-F238E27FC236}">
                <a16:creationId xmlns:a16="http://schemas.microsoft.com/office/drawing/2014/main" id="{4CF3B361-515A-6A4B-8C18-20AF59C7E70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01" y="2016027"/>
            <a:ext cx="2698889" cy="1615625"/>
          </a:xfrm>
          <a:prstGeom prst="rect">
            <a:avLst/>
          </a:prstGeom>
          <a:ln w="12700">
            <a:solidFill>
              <a:srgbClr val="4D4D4C"/>
            </a:solidFill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6B19A5-C6D7-114E-895C-03CD1C92991F}"/>
              </a:ext>
            </a:extLst>
          </p:cNvPr>
          <p:cNvSpPr txBox="1"/>
          <p:nvPr/>
        </p:nvSpPr>
        <p:spPr>
          <a:xfrm>
            <a:off x="257901" y="4334062"/>
            <a:ext cx="2698889" cy="1477328"/>
          </a:xfrm>
          <a:prstGeom prst="rect">
            <a:avLst/>
          </a:prstGeom>
          <a:solidFill>
            <a:schemeClr val="bg1"/>
          </a:solidFill>
          <a:ln w="12700">
            <a:solidFill>
              <a:srgbClr val="4D4D4C"/>
            </a:solidFill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26421"/>
                </a:solidFill>
              </a:rPr>
              <a:t>Direct Polarization</a:t>
            </a:r>
          </a:p>
          <a:p>
            <a:endParaRPr lang="en-US" sz="1200" dirty="0">
              <a:solidFill>
                <a:srgbClr val="313231"/>
              </a:solidFill>
            </a:endParaRPr>
          </a:p>
          <a:p>
            <a:pPr marL="231775" indent="-231775">
              <a:buAutoNum type="arabicParenR"/>
            </a:pPr>
            <a:r>
              <a:rPr lang="en-US" sz="1200" dirty="0">
                <a:solidFill>
                  <a:srgbClr val="313231"/>
                </a:solidFill>
              </a:rPr>
              <a:t>Polarize sample directly</a:t>
            </a:r>
          </a:p>
          <a:p>
            <a:r>
              <a:rPr lang="en-US" sz="1200" b="1" dirty="0">
                <a:solidFill>
                  <a:srgbClr val="313231"/>
                </a:solidFill>
              </a:rPr>
              <a:t>Solids:</a:t>
            </a:r>
            <a:r>
              <a:rPr lang="en-US" sz="1200" dirty="0">
                <a:solidFill>
                  <a:srgbClr val="313231"/>
                </a:solidFill>
              </a:rPr>
              <a:t> Straightforward approach</a:t>
            </a:r>
          </a:p>
          <a:p>
            <a:r>
              <a:rPr lang="en-US" sz="1200" b="1" dirty="0">
                <a:solidFill>
                  <a:srgbClr val="313231"/>
                </a:solidFill>
              </a:rPr>
              <a:t>Solution:</a:t>
            </a:r>
            <a:r>
              <a:rPr lang="en-US" sz="1200" dirty="0">
                <a:solidFill>
                  <a:srgbClr val="313231"/>
                </a:solidFill>
              </a:rPr>
              <a:t> “Easy” at low fields, “Difficult” at high fields</a:t>
            </a:r>
          </a:p>
          <a:p>
            <a:pPr marL="231775" indent="-231775">
              <a:buAutoNum type="arabicParenR"/>
            </a:pPr>
            <a:endParaRPr lang="en-US" sz="1200" dirty="0">
              <a:solidFill>
                <a:srgbClr val="313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2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A3CC4-A638-80AF-49E2-5D8A1BF1A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4173" y="1597420"/>
            <a:ext cx="7219950" cy="4574780"/>
          </a:xfrm>
        </p:spPr>
        <p:txBody>
          <a:bodyPr>
            <a:normAutofit/>
          </a:bodyPr>
          <a:lstStyle/>
          <a:p>
            <a:r>
              <a:rPr lang="en-US" dirty="0"/>
              <a:t>High-Field EPR Spectroscopy</a:t>
            </a:r>
          </a:p>
          <a:p>
            <a:pPr lvl="1"/>
            <a:r>
              <a:rPr lang="en-US" dirty="0"/>
              <a:t>Paramagnetic bio-macromolecules</a:t>
            </a:r>
            <a:br>
              <a:rPr lang="en-US" dirty="0"/>
            </a:br>
            <a:r>
              <a:rPr lang="en-US" dirty="0"/>
              <a:t>(electron transfer proteins)</a:t>
            </a:r>
          </a:p>
          <a:p>
            <a:pPr lvl="1"/>
            <a:r>
              <a:rPr lang="en-US" dirty="0"/>
              <a:t>Material science</a:t>
            </a:r>
            <a:br>
              <a:rPr lang="en-US" dirty="0"/>
            </a:br>
            <a:r>
              <a:rPr lang="en-US" dirty="0"/>
              <a:t>(catalysis, battery materials)</a:t>
            </a:r>
          </a:p>
          <a:p>
            <a:pPr lvl="1"/>
            <a:endParaRPr lang="en-US" dirty="0"/>
          </a:p>
          <a:p>
            <a:r>
              <a:rPr lang="en-US" dirty="0"/>
              <a:t>High-Field DNP-NMR Spectroscopy</a:t>
            </a:r>
          </a:p>
          <a:p>
            <a:pPr lvl="1"/>
            <a:r>
              <a:rPr lang="en-US" dirty="0"/>
              <a:t>Sensitivity enhancement of NMR experiments</a:t>
            </a:r>
          </a:p>
          <a:p>
            <a:pPr lvl="1"/>
            <a:r>
              <a:rPr lang="en-US" dirty="0"/>
              <a:t>Surface characterization</a:t>
            </a:r>
          </a:p>
          <a:p>
            <a:pPr lvl="1"/>
            <a:r>
              <a:rPr lang="en-US" dirty="0"/>
              <a:t>Domain size characterization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249509-16F6-0669-50FC-69BE9A728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High-Field EPR/DNP Spectroscopy – Why Bother?</a:t>
            </a:r>
          </a:p>
        </p:txBody>
      </p:sp>
    </p:spTree>
    <p:extLst>
      <p:ext uri="{BB962C8B-B14F-4D97-AF65-F5344CB8AC3E}">
        <p14:creationId xmlns:p14="http://schemas.microsoft.com/office/powerpoint/2010/main" val="322625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EAB53EA-6626-8D9E-446E-28811B4B2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High-Field EPR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4A6DAE-B2B0-7C89-FC24-C931B3FD8DE0}"/>
                  </a:ext>
                </a:extLst>
              </p:cNvPr>
              <p:cNvSpPr txBox="1"/>
              <p:nvPr/>
            </p:nvSpPr>
            <p:spPr>
              <a:xfrm>
                <a:off x="5438559" y="1616730"/>
                <a:ext cx="5120528" cy="11551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𝐸𝑍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𝐻𝐹</m:t>
                          </m:r>
                        </m:sub>
                      </m:sSub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:r>
                  <a:rPr lang="en-US" sz="2400" b="0" dirty="0"/>
                  <a:t>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E3672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E3672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E36729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rgbClr val="E3672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E36729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E36729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E3672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E36729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E36729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E3672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E3672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E36729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sz="2400" i="1" smtClean="0">
                            <a:solidFill>
                              <a:srgbClr val="E36729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solidFill>
                              <a:srgbClr val="E36729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rgbClr val="E3672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E36729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acc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E3672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E36729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E36729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solidFill>
                                  <a:srgbClr val="E36729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E36729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solidFill>
                                  <a:srgbClr val="E3672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E36729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E36729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4A6DAE-B2B0-7C89-FC24-C931B3FD8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559" y="1616730"/>
                <a:ext cx="5120528" cy="1155124"/>
              </a:xfrm>
              <a:prstGeom prst="rect">
                <a:avLst/>
              </a:prstGeom>
              <a:blipFill>
                <a:blip r:embed="rId3"/>
                <a:stretch>
                  <a:fillRect l="-1980" t="-8696" b="-79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AE6F8FA-80C7-CB42-18A0-01E93D999194}"/>
              </a:ext>
            </a:extLst>
          </p:cNvPr>
          <p:cNvGrpSpPr/>
          <p:nvPr/>
        </p:nvGrpSpPr>
        <p:grpSpPr>
          <a:xfrm>
            <a:off x="312621" y="1484000"/>
            <a:ext cx="3593178" cy="5275710"/>
            <a:chOff x="12172" y="1484000"/>
            <a:chExt cx="3593178" cy="5275710"/>
          </a:xfrm>
        </p:grpSpPr>
        <p:pic>
          <p:nvPicPr>
            <p:cNvPr id="4" name="Picture 3" descr="A graph of a graph of a wave&#10;&#10;Description automatically generated">
              <a:extLst>
                <a:ext uri="{FF2B5EF4-FFF2-40B4-BE49-F238E27FC236}">
                  <a16:creationId xmlns:a16="http://schemas.microsoft.com/office/drawing/2014/main" id="{E2CC2849-8E93-7436-22E4-D51801310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3299"/>
            <a:stretch/>
          </p:blipFill>
          <p:spPr>
            <a:xfrm>
              <a:off x="494327" y="3872925"/>
              <a:ext cx="3111023" cy="2886785"/>
            </a:xfrm>
            <a:prstGeom prst="rect">
              <a:avLst/>
            </a:prstGeom>
          </p:spPr>
        </p:pic>
        <p:pic>
          <p:nvPicPr>
            <p:cNvPr id="10" name="Picture 9" descr="A graph of a graph of a wave&#10;&#10;Description automatically generated">
              <a:extLst>
                <a:ext uri="{FF2B5EF4-FFF2-40B4-BE49-F238E27FC236}">
                  <a16:creationId xmlns:a16="http://schemas.microsoft.com/office/drawing/2014/main" id="{6DC1D298-CA67-C698-C731-5DAF7749A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9628"/>
            <a:stretch/>
          </p:blipFill>
          <p:spPr>
            <a:xfrm>
              <a:off x="494327" y="1484000"/>
              <a:ext cx="3111023" cy="238892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73C57E-087C-E257-BE75-158B3E3AF4ED}"/>
                </a:ext>
              </a:extLst>
            </p:cNvPr>
            <p:cNvSpPr txBox="1"/>
            <p:nvPr/>
          </p:nvSpPr>
          <p:spPr>
            <a:xfrm rot="16200000">
              <a:off x="-1998219" y="3680460"/>
              <a:ext cx="457477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FAD Cofactor Anion in Glucose Oxidase</a:t>
              </a:r>
            </a:p>
            <a:p>
              <a:r>
                <a:rPr lang="en-US" sz="1200" dirty="0"/>
                <a:t>Weber et al., J. Phys. Chem. B, 2008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FFF1586-661D-B02D-FE01-5E78C81CC82A}"/>
              </a:ext>
            </a:extLst>
          </p:cNvPr>
          <p:cNvSpPr txBox="1"/>
          <p:nvPr/>
        </p:nvSpPr>
        <p:spPr>
          <a:xfrm>
            <a:off x="4589818" y="3088557"/>
            <a:ext cx="3012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g-Tensor resolution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Increased sensitivity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B96C73D-962B-2F5A-CC3D-216C2716D0B3}"/>
              </a:ext>
            </a:extLst>
          </p:cNvPr>
          <p:cNvGrpSpPr/>
          <p:nvPr/>
        </p:nvGrpSpPr>
        <p:grpSpPr>
          <a:xfrm>
            <a:off x="5280932" y="3101621"/>
            <a:ext cx="6416741" cy="3158431"/>
            <a:chOff x="5280932" y="3101621"/>
            <a:chExt cx="6416741" cy="3158431"/>
          </a:xfrm>
        </p:grpSpPr>
        <p:pic>
          <p:nvPicPr>
            <p:cNvPr id="16" name="Picture 15" descr="A white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9E622677-4E18-62E2-94ED-4948323B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0932" y="4580664"/>
              <a:ext cx="2305040" cy="143986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701521-46B3-3CCB-A489-38EB5EF80FFD}"/>
                </a:ext>
              </a:extLst>
            </p:cNvPr>
            <p:cNvSpPr txBox="1"/>
            <p:nvPr/>
          </p:nvSpPr>
          <p:spPr>
            <a:xfrm>
              <a:off x="7890220" y="3101621"/>
              <a:ext cx="380745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Cons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/>
                <a:t>Demanding instrumentation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/>
                <a:t>Often not turn-key operation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A77D053-D8D8-11F0-E48F-62A52D268651}"/>
                </a:ext>
              </a:extLst>
            </p:cNvPr>
            <p:cNvGrpSpPr/>
            <p:nvPr/>
          </p:nvGrpSpPr>
          <p:grpSpPr>
            <a:xfrm>
              <a:off x="8705467" y="4341138"/>
              <a:ext cx="2876933" cy="1918914"/>
              <a:chOff x="381000" y="1295400"/>
              <a:chExt cx="3886200" cy="2592095"/>
            </a:xfrm>
          </p:grpSpPr>
          <p:pic>
            <p:nvPicPr>
              <p:cNvPr id="18" name="Picture 17" descr="2hiper_wide.png">
                <a:extLst>
                  <a:ext uri="{FF2B5EF4-FFF2-40B4-BE49-F238E27FC236}">
                    <a16:creationId xmlns:a16="http://schemas.microsoft.com/office/drawing/2014/main" id="{8BEBF2DE-F7F1-3D98-7C43-404F61A8A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000" y="1295400"/>
                <a:ext cx="3886200" cy="259209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EE4A59-2608-67EE-CC2D-502B4232822C}"/>
                  </a:ext>
                </a:extLst>
              </p:cNvPr>
              <p:cNvSpPr txBox="1"/>
              <p:nvPr/>
            </p:nvSpPr>
            <p:spPr>
              <a:xfrm>
                <a:off x="3200400" y="3505200"/>
                <a:ext cx="8629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</a:rPr>
                  <a:t>MagLab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62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CC65E-9829-F0D2-0E15-2922E23BB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DNP-NMR (MAS) Spectroscopy</a:t>
            </a:r>
          </a:p>
          <a:p>
            <a:endParaRPr lang="en-US" dirty="0"/>
          </a:p>
          <a:p>
            <a:pPr lvl="1"/>
            <a:r>
              <a:rPr lang="en-US" dirty="0"/>
              <a:t>Temperature regime: 90 K and up</a:t>
            </a:r>
          </a:p>
          <a:p>
            <a:pPr lvl="1"/>
            <a:r>
              <a:rPr lang="en-US" dirty="0"/>
              <a:t>Uses magic angle spinning (MAS), some static experiments</a:t>
            </a:r>
          </a:p>
          <a:p>
            <a:pPr lvl="1"/>
            <a:r>
              <a:rPr lang="en-US" dirty="0"/>
              <a:t>Turn-key method/instrumentation</a:t>
            </a:r>
          </a:p>
          <a:p>
            <a:pPr lvl="2"/>
            <a:r>
              <a:rPr lang="en-US" dirty="0"/>
              <a:t>Stable sources (gyrotron)</a:t>
            </a:r>
          </a:p>
          <a:p>
            <a:pPr lvl="2"/>
            <a:r>
              <a:rPr lang="en-US" dirty="0"/>
              <a:t>Optimized microwave coupling to sample</a:t>
            </a:r>
          </a:p>
          <a:p>
            <a:pPr lvl="1"/>
            <a:r>
              <a:rPr lang="en-US" dirty="0"/>
              <a:t>Most commonly used at 9.4 T (400 MHz </a:t>
            </a:r>
            <a:r>
              <a:rPr lang="en-US" baseline="30000" dirty="0"/>
              <a:t>1</a:t>
            </a:r>
            <a:r>
              <a:rPr lang="en-US" dirty="0"/>
              <a:t>H)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Try-and-error approach to optimizing polarizing agents. Need more EPR data (T</a:t>
            </a:r>
            <a:r>
              <a:rPr lang="en-US" baseline="-25000" dirty="0"/>
              <a:t>1e</a:t>
            </a:r>
            <a:r>
              <a:rPr lang="en-US" dirty="0"/>
              <a:t>, T</a:t>
            </a:r>
            <a:r>
              <a:rPr lang="en-US" baseline="-25000" dirty="0"/>
              <a:t>2e</a:t>
            </a:r>
            <a:r>
              <a:rPr lang="en-US" dirty="0"/>
              <a:t>, T</a:t>
            </a:r>
            <a:r>
              <a:rPr lang="en-US" baseline="-25000" dirty="0"/>
              <a:t>1n</a:t>
            </a:r>
            <a:r>
              <a:rPr lang="en-US" dirty="0"/>
              <a:t>, J, …) at different magnetic field strengths</a:t>
            </a:r>
          </a:p>
          <a:p>
            <a:pPr lvl="1"/>
            <a:r>
              <a:rPr lang="en-US" dirty="0"/>
              <a:t>Already good understanding of mechanisms, but more work required especially for DNP-NMR experiments under MAS conditions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1515E7-D1C4-A41F-3D94-E992E85D6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– High-Field DNP/NMR Spectroscopy</a:t>
            </a:r>
          </a:p>
        </p:txBody>
      </p:sp>
    </p:spTree>
    <p:extLst>
      <p:ext uri="{BB962C8B-B14F-4D97-AF65-F5344CB8AC3E}">
        <p14:creationId xmlns:p14="http://schemas.microsoft.com/office/powerpoint/2010/main" val="108407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B5B97-F831-334B-B9D0-80DF5A88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Irradiation Only with Isolator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8D2AD125-AF26-F54F-94A2-3AD030BD8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1" y="2800562"/>
            <a:ext cx="3329181" cy="1466639"/>
          </a:xfrm>
          <a:prstGeom prst="rect">
            <a:avLst/>
          </a:prstGeom>
        </p:spPr>
      </p:pic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874FB1C8-2802-CA44-985C-35444E80D242}"/>
              </a:ext>
            </a:extLst>
          </p:cNvPr>
          <p:cNvSpPr txBox="1">
            <a:spLocks/>
          </p:cNvSpPr>
          <p:nvPr/>
        </p:nvSpPr>
        <p:spPr>
          <a:xfrm>
            <a:off x="1828800" y="4419600"/>
            <a:ext cx="8592380" cy="1828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2400" b="1">
                <a:solidFill>
                  <a:srgbClr val="31642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2000" b="1">
                <a:solidFill>
                  <a:srgbClr val="58595B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>
                <a:solidFill>
                  <a:srgbClr val="58595B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1600">
                <a:solidFill>
                  <a:srgbClr val="58595B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1600">
                <a:solidFill>
                  <a:srgbClr val="58595B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0" kern="0" dirty="0"/>
              <a:t>Basic setup</a:t>
            </a:r>
          </a:p>
          <a:p>
            <a:r>
              <a:rPr lang="en-US" b="0" kern="0" dirty="0"/>
              <a:t>Source protection using isolator</a:t>
            </a:r>
          </a:p>
          <a:p>
            <a:pPr lvl="1"/>
            <a:r>
              <a:rPr lang="en-US" b="0" kern="0" dirty="0"/>
              <a:t>Important when using solid-state 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83B75B-E955-334C-AD8B-32418CABE7A7}"/>
              </a:ext>
            </a:extLst>
          </p:cNvPr>
          <p:cNvSpPr txBox="1"/>
          <p:nvPr/>
        </p:nvSpPr>
        <p:spPr>
          <a:xfrm>
            <a:off x="3515072" y="192624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8595B"/>
                </a:solidFill>
              </a:rPr>
              <a:t>Isolator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CE602D-8670-3445-BB6A-9AA5EDA83E29}"/>
              </a:ext>
            </a:extLst>
          </p:cNvPr>
          <p:cNvCxnSpPr>
            <a:cxnSpLocks/>
          </p:cNvCxnSpPr>
          <p:nvPr/>
        </p:nvCxnSpPr>
        <p:spPr bwMode="auto">
          <a:xfrm>
            <a:off x="4267201" y="2245710"/>
            <a:ext cx="494377" cy="49356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DF642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4245417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48238-52E7-3D4F-9484-13A89143A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Irradiation Only with Circulator</a:t>
            </a:r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4950CA86-3883-E74F-878E-0B77E3111F7A}"/>
              </a:ext>
            </a:extLst>
          </p:cNvPr>
          <p:cNvSpPr txBox="1">
            <a:spLocks/>
          </p:cNvSpPr>
          <p:nvPr/>
        </p:nvSpPr>
        <p:spPr>
          <a:xfrm>
            <a:off x="1828800" y="4419600"/>
            <a:ext cx="8592380" cy="1828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2400" b="1">
                <a:solidFill>
                  <a:srgbClr val="31642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2000" b="1">
                <a:solidFill>
                  <a:srgbClr val="58595B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>
                <a:solidFill>
                  <a:srgbClr val="58595B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1600">
                <a:solidFill>
                  <a:srgbClr val="58595B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1600">
                <a:solidFill>
                  <a:srgbClr val="58595B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0" kern="0" dirty="0"/>
              <a:t>Basic setup</a:t>
            </a:r>
          </a:p>
          <a:p>
            <a:r>
              <a:rPr lang="en-US" b="0" kern="0" dirty="0"/>
              <a:t>Source protection using circulator</a:t>
            </a:r>
          </a:p>
          <a:p>
            <a:r>
              <a:rPr lang="en-US" b="0" kern="0" dirty="0"/>
              <a:t>Reflected power is directed to load</a:t>
            </a:r>
          </a:p>
          <a:p>
            <a:r>
              <a:rPr lang="en-US" b="0" kern="0" dirty="0"/>
              <a:t>Minimize standing waves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AB059-BEEE-8C48-8F9A-6EAA38493A3C}"/>
              </a:ext>
            </a:extLst>
          </p:cNvPr>
          <p:cNvSpPr txBox="1"/>
          <p:nvPr/>
        </p:nvSpPr>
        <p:spPr>
          <a:xfrm>
            <a:off x="4495800" y="197197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8595B"/>
                </a:solidFill>
              </a:rPr>
              <a:t>Circulator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1780B1-200A-7A40-8BC3-BFFA7D6FE0EB}"/>
              </a:ext>
            </a:extLst>
          </p:cNvPr>
          <p:cNvCxnSpPr>
            <a:cxnSpLocks/>
          </p:cNvCxnSpPr>
          <p:nvPr/>
        </p:nvCxnSpPr>
        <p:spPr bwMode="auto">
          <a:xfrm>
            <a:off x="5410201" y="2291442"/>
            <a:ext cx="494377" cy="49356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DF642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11E9636-041B-AE47-9ACB-6F5480CCA4C7}"/>
              </a:ext>
            </a:extLst>
          </p:cNvPr>
          <p:cNvSpPr txBox="1"/>
          <p:nvPr/>
        </p:nvSpPr>
        <p:spPr>
          <a:xfrm>
            <a:off x="5794773" y="200636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8595B"/>
                </a:solidFill>
              </a:rPr>
              <a:t>Absorber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28A59F-6E22-CA43-B916-BA9FCB2DD661}"/>
              </a:ext>
            </a:extLst>
          </p:cNvPr>
          <p:cNvCxnSpPr>
            <a:cxnSpLocks/>
          </p:cNvCxnSpPr>
          <p:nvPr/>
        </p:nvCxnSpPr>
        <p:spPr bwMode="auto">
          <a:xfrm>
            <a:off x="6695730" y="2325832"/>
            <a:ext cx="494377" cy="49356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DF642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E3089CE5-2D06-BB40-B532-2A1B7FDC8392}"/>
              </a:ext>
            </a:extLst>
          </p:cNvPr>
          <p:cNvSpPr txBox="1">
            <a:spLocks/>
          </p:cNvSpPr>
          <p:nvPr/>
        </p:nvSpPr>
        <p:spPr>
          <a:xfrm>
            <a:off x="7467600" y="3581401"/>
            <a:ext cx="2747766" cy="1388859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2400" b="1">
                <a:solidFill>
                  <a:srgbClr val="31642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2000" b="1">
                <a:solidFill>
                  <a:srgbClr val="58595B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>
                <a:solidFill>
                  <a:srgbClr val="58595B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1600">
                <a:solidFill>
                  <a:srgbClr val="58595B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1600">
                <a:solidFill>
                  <a:srgbClr val="58595B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kern="0" dirty="0">
                <a:solidFill>
                  <a:srgbClr val="58595B"/>
                </a:solidFill>
              </a:rPr>
              <a:t>Circulator</a:t>
            </a:r>
          </a:p>
          <a:p>
            <a:r>
              <a:rPr lang="en-US" b="0" kern="0" dirty="0"/>
              <a:t>3 or 4 port device</a:t>
            </a:r>
          </a:p>
          <a:p>
            <a:r>
              <a:rPr lang="en-US" b="0" kern="0" dirty="0"/>
              <a:t>Directs microwave power</a:t>
            </a:r>
          </a:p>
          <a:p>
            <a:pPr lvl="1"/>
            <a:r>
              <a:rPr lang="en-US" b="0" kern="0" dirty="0"/>
              <a:t>Port 1 → Port 2</a:t>
            </a:r>
          </a:p>
          <a:p>
            <a:pPr lvl="1"/>
            <a:r>
              <a:rPr lang="en-US" b="0" kern="0" dirty="0"/>
              <a:t>Port 2 → Port 3</a:t>
            </a:r>
          </a:p>
          <a:p>
            <a:pPr lvl="1"/>
            <a:r>
              <a:rPr lang="en-US" b="0" kern="0" dirty="0"/>
              <a:t>Port 3 → Port 1</a:t>
            </a: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6E7821B-A3BE-374D-AC04-7BB4317D0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804160"/>
            <a:ext cx="4209606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03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218E3-80A3-3244-A941-B1B41304B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Bridge</a:t>
            </a:r>
            <a:br>
              <a:rPr lang="en-US" dirty="0"/>
            </a:br>
            <a:r>
              <a:rPr lang="en-US" sz="1200" dirty="0"/>
              <a:t>Direct Detection</a:t>
            </a:r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BAAB1CF1-496E-1743-B520-DB8A9247CA24}"/>
              </a:ext>
            </a:extLst>
          </p:cNvPr>
          <p:cNvSpPr txBox="1">
            <a:spLocks/>
          </p:cNvSpPr>
          <p:nvPr/>
        </p:nvSpPr>
        <p:spPr>
          <a:xfrm>
            <a:off x="1828800" y="4419600"/>
            <a:ext cx="5361306" cy="220278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2400" b="1">
                <a:solidFill>
                  <a:srgbClr val="31642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2000" b="1">
                <a:solidFill>
                  <a:srgbClr val="58595B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>
                <a:solidFill>
                  <a:srgbClr val="58595B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1600">
                <a:solidFill>
                  <a:srgbClr val="58595B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F6421"/>
              </a:buClr>
              <a:buFont typeface="Wingdings" charset="2"/>
              <a:buChar char="§"/>
              <a:defRPr sz="1600">
                <a:solidFill>
                  <a:srgbClr val="58595B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16422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b="0" kern="0" dirty="0"/>
              <a:t>Basic setup for EPR detection</a:t>
            </a:r>
          </a:p>
          <a:p>
            <a:r>
              <a:rPr lang="en-US" b="0" kern="0" dirty="0"/>
              <a:t>Source protection through circulator</a:t>
            </a:r>
          </a:p>
          <a:p>
            <a:r>
              <a:rPr lang="en-US" b="0" kern="0" dirty="0"/>
              <a:t>Reflected power is directed to detector (need resonator)</a:t>
            </a:r>
          </a:p>
          <a:p>
            <a:r>
              <a:rPr lang="en-US" b="0" kern="0" dirty="0"/>
              <a:t>No phase information (superposition of absorption and dispersion signal)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453C6E-570D-A74C-B0AC-20D34C6592AD}"/>
              </a:ext>
            </a:extLst>
          </p:cNvPr>
          <p:cNvGrpSpPr/>
          <p:nvPr/>
        </p:nvGrpSpPr>
        <p:grpSpPr>
          <a:xfrm>
            <a:off x="8275882" y="3253614"/>
            <a:ext cx="2311156" cy="2907105"/>
            <a:chOff x="6751882" y="3253613"/>
            <a:chExt cx="2311156" cy="2907105"/>
          </a:xfrm>
        </p:grpSpPr>
        <p:pic>
          <p:nvPicPr>
            <p:cNvPr id="12" name="Picture 11" descr="Diagram&#10;&#10;Description automatically generated">
              <a:extLst>
                <a:ext uri="{FF2B5EF4-FFF2-40B4-BE49-F238E27FC236}">
                  <a16:creationId xmlns:a16="http://schemas.microsoft.com/office/drawing/2014/main" id="{90BD66A3-5D59-6944-838E-D9B4A0CA2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5878" y="3423241"/>
              <a:ext cx="2149522" cy="18288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8FD2210-8D34-7742-9178-D55448921DBD}"/>
                </a:ext>
              </a:extLst>
            </p:cNvPr>
            <p:cNvSpPr/>
            <p:nvPr/>
          </p:nvSpPr>
          <p:spPr>
            <a:xfrm>
              <a:off x="6751882" y="5452832"/>
              <a:ext cx="231115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58595B"/>
                  </a:solidFill>
                </a:rPr>
                <a:t>Thurber et al. “Low-Temperature Dynamic Nuclear Polarization at 9.4T with a 30mW Microwave Source.” </a:t>
              </a:r>
              <a:r>
                <a:rPr lang="en-US" sz="1000" i="1" dirty="0">
                  <a:solidFill>
                    <a:srgbClr val="58595B"/>
                  </a:solidFill>
                </a:rPr>
                <a:t>Journal of Magnetic Resonance</a:t>
              </a:r>
              <a:r>
                <a:rPr lang="en-US" sz="1000" dirty="0">
                  <a:solidFill>
                    <a:srgbClr val="58595B"/>
                  </a:solidFill>
                </a:rPr>
                <a:t> 2010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48AA21-02E0-C849-87FF-0E2F879A2394}"/>
                </a:ext>
              </a:extLst>
            </p:cNvPr>
            <p:cNvSpPr txBox="1"/>
            <p:nvPr/>
          </p:nvSpPr>
          <p:spPr>
            <a:xfrm>
              <a:off x="7283415" y="3253613"/>
              <a:ext cx="13436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58595B"/>
                  </a:solidFill>
                </a:rPr>
                <a:t>TEMPO @ 263 GHz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4CDCB81-D422-D64C-9B4C-9C9E7371453E}"/>
              </a:ext>
            </a:extLst>
          </p:cNvPr>
          <p:cNvSpPr txBox="1"/>
          <p:nvPr/>
        </p:nvSpPr>
        <p:spPr>
          <a:xfrm>
            <a:off x="6096001" y="192624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8595B"/>
                </a:solidFill>
              </a:rPr>
              <a:t>LNA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2BE03C2-101B-8B49-802C-B3DBF8B31E08}"/>
              </a:ext>
            </a:extLst>
          </p:cNvPr>
          <p:cNvCxnSpPr>
            <a:cxnSpLocks/>
          </p:cNvCxnSpPr>
          <p:nvPr/>
        </p:nvCxnSpPr>
        <p:spPr bwMode="auto">
          <a:xfrm>
            <a:off x="6695730" y="2245710"/>
            <a:ext cx="494377" cy="49356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DF642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99B9657-0155-7444-84AE-48B47833E9D9}"/>
              </a:ext>
            </a:extLst>
          </p:cNvPr>
          <p:cNvSpPr txBox="1"/>
          <p:nvPr/>
        </p:nvSpPr>
        <p:spPr>
          <a:xfrm>
            <a:off x="8892467" y="1978223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8595B"/>
                </a:solidFill>
              </a:rPr>
              <a:t>Detector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C34A376-4050-0344-B0E5-C014F4EC401C}"/>
              </a:ext>
            </a:extLst>
          </p:cNvPr>
          <p:cNvCxnSpPr/>
          <p:nvPr/>
        </p:nvCxnSpPr>
        <p:spPr bwMode="auto">
          <a:xfrm flipH="1">
            <a:off x="8229600" y="2325832"/>
            <a:ext cx="609600" cy="41736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DF642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7516BA9B-2537-964A-906F-2A16D43ED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2804160"/>
            <a:ext cx="4826248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83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ridge12">
      <a:dk1>
        <a:srgbClr val="3C3C3B"/>
      </a:dk1>
      <a:lt1>
        <a:srgbClr val="FFFFFF"/>
      </a:lt1>
      <a:dk2>
        <a:srgbClr val="000000"/>
      </a:dk2>
      <a:lt2>
        <a:srgbClr val="808080"/>
      </a:lt2>
      <a:accent1>
        <a:srgbClr val="3F752C"/>
      </a:accent1>
      <a:accent2>
        <a:srgbClr val="64A73E"/>
      </a:accent2>
      <a:accent3>
        <a:srgbClr val="E26628"/>
      </a:accent3>
      <a:accent4>
        <a:srgbClr val="3C3C3B"/>
      </a:accent4>
      <a:accent5>
        <a:srgbClr val="FFD966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12T WideScreen Presentation_v3" id="{D5EDA273-E91A-5342-B706-015AF7972C78}" vid="{CEB7BA4C-08B8-F34B-BB2D-E5DA4386FE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6356</TotalTime>
  <Words>2064</Words>
  <Application>Microsoft Macintosh PowerPoint</Application>
  <PresentationFormat>Widescreen</PresentationFormat>
  <Paragraphs>406</Paragraphs>
  <Slides>41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Cambria Math</vt:lpstr>
      <vt:lpstr>Courier</vt:lpstr>
      <vt:lpstr>Symbol</vt:lpstr>
      <vt:lpstr>Wingdings</vt:lpstr>
      <vt:lpstr>Office Theme</vt:lpstr>
      <vt:lpstr>High-Field Instrumentation for EPR and DNP Spectroscopy</vt:lpstr>
      <vt:lpstr>PowerPoint Presentation</vt:lpstr>
      <vt:lpstr>Progress of DNP-NMR Spectroscopy in the Bio Community</vt:lpstr>
      <vt:lpstr>Optimizing Polarizing Agents for 1H DNP-NMR Spectroscopy 9.4 T, 400 MHz 1H-NMR</vt:lpstr>
      <vt:lpstr>High-Field EPR Spectroscopy</vt:lpstr>
      <vt:lpstr>State-of-the-Art – High-Field DNP/NMR Spectroscopy</vt:lpstr>
      <vt:lpstr>Irradiation Only with Isolator</vt:lpstr>
      <vt:lpstr>Irradiation Only with Circulator</vt:lpstr>
      <vt:lpstr>Reflection Bridge Direct Detection</vt:lpstr>
      <vt:lpstr>Superheterodyne Detection Phase Sensitive and Highest Overall Sensitivity</vt:lpstr>
      <vt:lpstr>Components</vt:lpstr>
      <vt:lpstr>Transmission Lines</vt:lpstr>
      <vt:lpstr>Transmission Lines</vt:lpstr>
      <vt:lpstr>3D Printed Hollow Fibers Something to keep an eye on …</vt:lpstr>
      <vt:lpstr>Microwave Sources</vt:lpstr>
      <vt:lpstr>Microwave Sources - Tube Map</vt:lpstr>
      <vt:lpstr>Gyrotron-Based DNP-NMR Spectroscopy</vt:lpstr>
      <vt:lpstr>Solid-State Microwave Sources</vt:lpstr>
      <vt:lpstr>Source Comparison After Monica Blank’s talk on the MIT zoominar</vt:lpstr>
      <vt:lpstr>Pulse Shaping</vt:lpstr>
      <vt:lpstr>Pulse Shaping</vt:lpstr>
      <vt:lpstr>Discreet Microwave Components</vt:lpstr>
      <vt:lpstr>High-Frequency Circulator</vt:lpstr>
      <vt:lpstr>What are Quasi-Optics (QO)?</vt:lpstr>
      <vt:lpstr>Polarization Transforming Reflector (PTR)</vt:lpstr>
      <vt:lpstr>140/350 GHz Dual-Frequency EPR Spectrometer</vt:lpstr>
      <vt:lpstr>140/350 GHz Dual-Frequency EPR Spectrometer</vt:lpstr>
      <vt:lpstr>PowerPoint Presentation</vt:lpstr>
      <vt:lpstr>Building an EPR Community Through OS Hard- and Software</vt:lpstr>
      <vt:lpstr>Q-Band (35 GHz) EPR Spectrometer</vt:lpstr>
      <vt:lpstr>QO Duplexer using a PTR</vt:lpstr>
      <vt:lpstr>Compact Quasi-Optical Bridges for Beam Manipulation Application: Gyrotron-based DNP-NMR Spectroscopy</vt:lpstr>
      <vt:lpstr>Cube Layout of Quasi-Optics Systems</vt:lpstr>
      <vt:lpstr>What is a Gaussian Beam?</vt:lpstr>
      <vt:lpstr>Components of a Quasi-Optical System</vt:lpstr>
      <vt:lpstr>PowerPoint Presentation</vt:lpstr>
      <vt:lpstr>QO Duplexer – Faraday Rotator For Superheterodyne Detection</vt:lpstr>
      <vt:lpstr>Off-Axis Mirrors</vt:lpstr>
      <vt:lpstr>Image Distortion in Mirror Pairs</vt:lpstr>
      <vt:lpstr>DNP is a Proven Method to Enhance NMR Signal Intensities</vt:lpstr>
      <vt:lpstr>High-Field EPR/DNP Spectroscopy – Why Bother?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Instrumentation for High- and Low-Field/Frequency DNP/EPR Spectroscopy</dc:title>
  <dc:creator>Thorsten Maly</dc:creator>
  <cp:lastModifiedBy>Thorsten Maly</cp:lastModifiedBy>
  <cp:revision>177</cp:revision>
  <dcterms:created xsi:type="dcterms:W3CDTF">2022-10-12T15:41:05Z</dcterms:created>
  <dcterms:modified xsi:type="dcterms:W3CDTF">2023-07-11T10:27:23Z</dcterms:modified>
</cp:coreProperties>
</file>