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20"/>
  </p:notesMasterIdLst>
  <p:sldIdLst>
    <p:sldId id="309" r:id="rId3"/>
    <p:sldId id="5393" r:id="rId4"/>
    <p:sldId id="823" r:id="rId5"/>
    <p:sldId id="5407" r:id="rId6"/>
    <p:sldId id="1333" r:id="rId7"/>
    <p:sldId id="1197" r:id="rId8"/>
    <p:sldId id="310" r:id="rId9"/>
    <p:sldId id="308" r:id="rId10"/>
    <p:sldId id="820" r:id="rId11"/>
    <p:sldId id="822" r:id="rId12"/>
    <p:sldId id="489" r:id="rId13"/>
    <p:sldId id="821" r:id="rId14"/>
    <p:sldId id="257" r:id="rId15"/>
    <p:sldId id="5464" r:id="rId16"/>
    <p:sldId id="261" r:id="rId17"/>
    <p:sldId id="5465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B2A"/>
    <a:srgbClr val="FFCE32"/>
    <a:srgbClr val="B3AFAA"/>
    <a:srgbClr val="8AA84D"/>
    <a:srgbClr val="63D7FF"/>
    <a:srgbClr val="F2F2F2"/>
    <a:srgbClr val="F3F1F4"/>
    <a:srgbClr val="7ED6E2"/>
    <a:srgbClr val="22538D"/>
    <a:srgbClr val="6F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2" autoAdjust="0"/>
    <p:restoredTop sz="96366" autoAdjust="0"/>
  </p:normalViewPr>
  <p:slideViewPr>
    <p:cSldViewPr snapToGrid="0" snapToObjects="1">
      <p:cViewPr varScale="1">
        <p:scale>
          <a:sx n="86" d="100"/>
          <a:sy n="86" d="100"/>
        </p:scale>
        <p:origin x="216" y="8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5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July 10,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July 10,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8CE8-F2C9-429A-2588-22133035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DC1A-B087-7780-46DE-FE9F5905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ED47-F2CF-89AE-194A-C1636343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83A-77F9-7F41-88A8-7E92D23A5C8F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BBB6-DB59-5D2D-BA11-316D01E5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FB3A-B2C2-D782-B730-E700055E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0D60-ADC1-9F43-93A6-5D9E6F3D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FY22 PEMP Year End Review 10.12.2022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9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18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2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4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87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Physics Colloquium ODU 4 October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9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July 10,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Science at the Luminosity Frontier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1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680/" TargetMode="External"/><Relationship Id="rId2" Type="http://schemas.openxmlformats.org/officeDocument/2006/relationships/hyperlink" Target="https://www.jlab.org/physics/PA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patricka@jlab.org" TargetMode="External"/><Relationship Id="rId3" Type="http://schemas.openxmlformats.org/officeDocument/2006/relationships/hyperlink" Target="mailto:deandj@jlab.org" TargetMode="External"/><Relationship Id="rId7" Type="http://schemas.openxmlformats.org/officeDocument/2006/relationships/hyperlink" Target="mailto:jones@jlab.org" TargetMode="External"/><Relationship Id="rId12" Type="http://schemas.openxmlformats.org/officeDocument/2006/relationships/hyperlink" Target="mailto:grames@jlab.org" TargetMode="External"/><Relationship Id="rId2" Type="http://schemas.openxmlformats.org/officeDocument/2006/relationships/hyperlink" Target="https://www.jlab.org/physics/experiments/NPEScommittee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doug@jlab.org" TargetMode="External"/><Relationship Id="rId11" Type="http://schemas.openxmlformats.org/officeDocument/2006/relationships/hyperlink" Target="mailto:pozdeyev@jlab.org" TargetMode="External"/><Relationship Id="rId5" Type="http://schemas.openxmlformats.org/officeDocument/2006/relationships/hyperlink" Target="mailto:rossi@jlab.org" TargetMode="External"/><Relationship Id="rId10" Type="http://schemas.openxmlformats.org/officeDocument/2006/relationships/hyperlink" Target="mailto:spata@jlab.org" TargetMode="External"/><Relationship Id="rId4" Type="http://schemas.openxmlformats.org/officeDocument/2006/relationships/hyperlink" Target="mailto:keppel@jlab.org" TargetMode="External"/><Relationship Id="rId9" Type="http://schemas.openxmlformats.org/officeDocument/2006/relationships/hyperlink" Target="mailto:gen@jlab.or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experiments" TargetMode="External"/><Relationship Id="rId2" Type="http://schemas.openxmlformats.org/officeDocument/2006/relationships/hyperlink" Target="https://www.jlab.org/physics/experiments/schedule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6.21480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0/epja/s10050-022-00699-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94414"/>
            <a:ext cx="12192000" cy="617838"/>
          </a:xfrm>
        </p:spPr>
        <p:txBody>
          <a:bodyPr/>
          <a:lstStyle/>
          <a:p>
            <a:pPr algn="ctr"/>
            <a:r>
              <a:rPr lang="en-US" sz="4000" dirty="0"/>
              <a:t>JLab Future</a:t>
            </a:r>
            <a:r>
              <a:rPr lang="en-US" sz="4000" b="1" dirty="0"/>
              <a:t> Plans and Upco</a:t>
            </a:r>
            <a:r>
              <a:rPr lang="en-US" sz="4000" dirty="0"/>
              <a:t>ming </a:t>
            </a:r>
            <a:r>
              <a:rPr lang="en-US" sz="4000" b="1" dirty="0"/>
              <a:t>Schedule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409" y="1476835"/>
            <a:ext cx="4415453" cy="500417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by</a:t>
            </a:r>
          </a:p>
          <a:p>
            <a:r>
              <a:rPr lang="en-US" dirty="0">
                <a:solidFill>
                  <a:schemeClr val="tx1"/>
                </a:solidFill>
              </a:rPr>
              <a:t>Douglas Higinbotham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FF2A8-A60A-6811-AF24-081A33981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72" y="1357097"/>
            <a:ext cx="8139661" cy="541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F411-9BAF-BF7F-91A1-830A833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vs.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6A9C-8D30-C74B-5EA6-95E3D20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F17D1-A1B4-3B6D-CDEA-DFB192E8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65E64-2DAB-06DC-5942-D24EF16D2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78259"/>
              </p:ext>
            </p:extLst>
          </p:nvPr>
        </p:nvGraphicFramePr>
        <p:xfrm>
          <a:off x="411891" y="1036258"/>
          <a:ext cx="11519375" cy="468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5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802467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3537408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39477B-5AC3-F63F-49E4-370F1E5D3927}"/>
              </a:ext>
            </a:extLst>
          </p:cNvPr>
          <p:cNvSpPr txBox="1"/>
          <p:nvPr/>
        </p:nvSpPr>
        <p:spPr>
          <a:xfrm>
            <a:off x="0" y="572376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</p:spTree>
    <p:extLst>
      <p:ext uri="{BB962C8B-B14F-4D97-AF65-F5344CB8AC3E}">
        <p14:creationId xmlns:p14="http://schemas.microsoft.com/office/powerpoint/2010/main" val="327673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b="1" dirty="0"/>
              <a:t>Low Energy </a:t>
            </a:r>
            <a:r>
              <a:rPr lang="en-US" b="1" dirty="0" err="1"/>
              <a:t>Recirculator</a:t>
            </a:r>
            <a:r>
              <a:rPr lang="en-US" b="1" dirty="0"/>
              <a:t> Facility (LEFRF) </a:t>
            </a:r>
            <a:r>
              <a:rPr lang="en-US" dirty="0"/>
              <a:t>As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A507-EE0A-69D6-8725-B4E6F082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Positron Proposals and Letters of Intent In Submitted to JLab PAC51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7A135-AA23-19D7-57CB-5E545B1F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906835"/>
            <a:ext cx="11285837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Jefferson Lab has an annual Program Advisory Committee to review experimental </a:t>
            </a:r>
            <a:r>
              <a:rPr lang="en-US" dirty="0">
                <a:latin typeface="Helvetica" pitchFamily="2" charset="0"/>
              </a:rPr>
              <a:t>proposals. </a:t>
            </a:r>
            <a:r>
              <a:rPr lang="en-US" dirty="0">
                <a:latin typeface="Helvetica" pitchFamily="2" charset="0"/>
                <a:hlinkClick r:id="rId2"/>
              </a:rPr>
              <a:t>https://www.jlab.org/physics/PAC</a:t>
            </a:r>
            <a:r>
              <a:rPr lang="en-US" dirty="0">
                <a:latin typeface="Helvetica" pitchFamily="2" charset="0"/>
              </a:rPr>
              <a:t> 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Positron P</a:t>
            </a:r>
            <a:r>
              <a:rPr lang="en-US" dirty="0">
                <a:effectLst/>
                <a:latin typeface="Helvetica" pitchFamily="2" charset="0"/>
              </a:rPr>
              <a:t>roposals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p-DVCS @ NPS in Hall C (point of contact Carlos Munoz Camacho [</a:t>
            </a:r>
            <a:r>
              <a:rPr lang="en-US" dirty="0">
                <a:effectLst/>
                <a:latin typeface="Arial" panose="020B0604020202020204" pitchFamily="34" charset="0"/>
              </a:rPr>
              <a:t>CNRS/IN2P3</a:t>
            </a:r>
            <a:r>
              <a:rPr lang="en-US" dirty="0">
                <a:effectLst/>
                <a:latin typeface="Helvetica" pitchFamily="2" charset="0"/>
              </a:rPr>
              <a:t>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p-DVCS @ CLAS12 / Hall B (point of contact Eric </a:t>
            </a:r>
            <a:r>
              <a:rPr lang="en-US" dirty="0" err="1">
                <a:effectLst/>
                <a:latin typeface="Helvetica" pitchFamily="2" charset="0"/>
              </a:rPr>
              <a:t>Voutier</a:t>
            </a:r>
            <a:r>
              <a:rPr lang="en-US" dirty="0">
                <a:effectLst/>
                <a:latin typeface="Helvetica" pitchFamily="2" charset="0"/>
              </a:rPr>
              <a:t> [</a:t>
            </a:r>
            <a:r>
              <a:rPr lang="en-US" dirty="0"/>
              <a:t>CNRS/IN2P3</a:t>
            </a:r>
            <a:r>
              <a:rPr lang="en-US" dirty="0">
                <a:effectLst/>
                <a:latin typeface="Helvetica" pitchFamily="2" charset="0"/>
              </a:rPr>
              <a:t>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TPE @ CLAS12 / Hall D (point of contact Axel Schmidt [GWU]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Super Rosenbluth TPE in Hall C (point of contact John Arrington [LBNL] 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A’ search in Hall B (Bogdan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Wojtsekhowski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[JLab] 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Coulomb corrections in DIS in Hall C (point of contact Dave Gaskell [JLab] )</a:t>
            </a:r>
          </a:p>
          <a:p>
            <a:pPr marL="457200" lvl="1" indent="0">
              <a:buNone/>
            </a:pP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Seven Letters of Intent Including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Axial Form Factors (point of contact </a:t>
            </a:r>
            <a:r>
              <a:rPr lang="en-US" dirty="0" err="1">
                <a:effectLst/>
                <a:latin typeface="Helvetica" pitchFamily="2" charset="0"/>
              </a:rPr>
              <a:t>Dipangkar</a:t>
            </a:r>
            <a:r>
              <a:rPr lang="en-US" dirty="0">
                <a:effectLst/>
                <a:latin typeface="Helvetica" pitchFamily="2" charset="0"/>
              </a:rPr>
              <a:t> Dutta [MSU] 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p-VCS (point of contact Nikos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Sparveris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[Temple] )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Ideas presented at March 2023 Positron Workshop: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https://indico.jlab.org/event/680/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  <a:effectLst/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30BC3-2C40-B90F-6F56-C3E3F78A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9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573F-FD22-D191-F5B0-F7A39FFA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Nuclear Physics Experiment Scheduling Committee</a:t>
            </a:r>
            <a:br>
              <a:rPr lang="en-US" dirty="0"/>
            </a:br>
            <a:r>
              <a:rPr lang="en-US" sz="2700" dirty="0">
                <a:hlinkClick r:id="rId2"/>
              </a:rPr>
              <a:t>https://www.jlab.org/physics/experiments/NPEScommittee</a:t>
            </a:r>
            <a:r>
              <a:rPr lang="en-US" sz="27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575B4-2402-75B7-8106-57DF242F6B4D}"/>
              </a:ext>
            </a:extLst>
          </p:cNvPr>
          <p:cNvSpPr txBox="1"/>
          <p:nvPr/>
        </p:nvSpPr>
        <p:spPr>
          <a:xfrm>
            <a:off x="0" y="6287785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Many thanks to Randy Michaud who served on the committee as interim accelerator operations director during the last planning cycle.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78E22F-3E32-8599-9DC2-63497B9566D5}"/>
              </a:ext>
            </a:extLst>
          </p:cNvPr>
          <p:cNvGraphicFramePr>
            <a:graphicFrameLocks noGrp="1"/>
          </p:cNvGraphicFramePr>
          <p:nvPr/>
        </p:nvGraphicFramePr>
        <p:xfrm>
          <a:off x="1622170" y="1774433"/>
          <a:ext cx="8947659" cy="3124200"/>
        </p:xfrm>
        <a:graphic>
          <a:graphicData uri="http://schemas.openxmlformats.org/drawingml/2006/table">
            <a:tbl>
              <a:tblPr/>
              <a:tblGrid>
                <a:gridCol w="4405384">
                  <a:extLst>
                    <a:ext uri="{9D8B030D-6E8A-4147-A177-3AD203B41FA5}">
                      <a16:colId xmlns:a16="http://schemas.microsoft.com/office/drawing/2014/main" val="2869381081"/>
                    </a:ext>
                  </a:extLst>
                </a:gridCol>
                <a:gridCol w="2563585">
                  <a:extLst>
                    <a:ext uri="{9D8B030D-6E8A-4147-A177-3AD203B41FA5}">
                      <a16:colId xmlns:a16="http://schemas.microsoft.com/office/drawing/2014/main" val="2713542641"/>
                    </a:ext>
                  </a:extLst>
                </a:gridCol>
                <a:gridCol w="1978690">
                  <a:extLst>
                    <a:ext uri="{9D8B030D-6E8A-4147-A177-3AD203B41FA5}">
                      <a16:colId xmlns:a16="http://schemas.microsoft.com/office/drawing/2014/main" val="14017082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Deputy Director for Research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David Dean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3"/>
                        </a:rPr>
                        <a:t>deandj@jlab.org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1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Physics Division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Thia Keppel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4"/>
                        </a:rPr>
                        <a:t>keppel@jlab.org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957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Physics Division Deputy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Patrizia Rossi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5"/>
                        </a:rPr>
                        <a:t>rossi@jlab.org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55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Operations Interface (chair)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Douglas Higinbotham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6"/>
                        </a:rPr>
                        <a:t>doug@jlab.org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124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Halls A &amp; C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Mark Jones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7"/>
                        </a:rPr>
                        <a:t>jones@jlab.org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555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Hall B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Patrick Achenbach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8"/>
                        </a:rPr>
                        <a:t>patricka@jlab.org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824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Hall D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Eugene Chudakov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9"/>
                        </a:rPr>
                        <a:t>gen@jlab.org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029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Accelerator Division Deputy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Mike Spata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10"/>
                        </a:rPr>
                        <a:t>spata@jlab.org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Director of Accelerator Operations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Eduard Pozdeyev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11"/>
                        </a:rPr>
                        <a:t>pozdeyev@jlab.org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183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Center for Injector Studies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Joe Grames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hlinkClick r:id="rId12"/>
                        </a:rPr>
                        <a:t>grames@jlab.org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2721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41B2D1-5DD0-FD07-B644-395E799CB3C5}"/>
              </a:ext>
            </a:extLst>
          </p:cNvPr>
          <p:cNvSpPr txBox="1"/>
          <p:nvPr/>
        </p:nvSpPr>
        <p:spPr>
          <a:xfrm>
            <a:off x="0" y="53836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Input is taken from MANY other groups!</a:t>
            </a:r>
          </a:p>
        </p:txBody>
      </p:sp>
    </p:spTree>
    <p:extLst>
      <p:ext uri="{BB962C8B-B14F-4D97-AF65-F5344CB8AC3E}">
        <p14:creationId xmlns:p14="http://schemas.microsoft.com/office/powerpoint/2010/main" val="10637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09E9-A4DB-B474-7617-47E03E0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161354"/>
            <a:ext cx="11285837" cy="487490"/>
          </a:xfrm>
        </p:spPr>
        <p:txBody>
          <a:bodyPr>
            <a:normAutofit/>
          </a:bodyPr>
          <a:lstStyle/>
          <a:p>
            <a:r>
              <a:rPr lang="en-US" cap="small" dirty="0"/>
              <a:t>Extended Experimental Schedule</a:t>
            </a:r>
            <a:endParaRPr lang="en-US" b="0" i="1" cap="small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8003-DEBA-4F15-9AA8-3E318097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6FC75-2CEC-F46E-113C-5E30395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" b="2085"/>
          <a:stretch/>
        </p:blipFill>
        <p:spPr>
          <a:xfrm>
            <a:off x="-12879" y="797202"/>
            <a:ext cx="10014485" cy="6080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7ABA3-DDE1-A8AB-2E13-419157EC82FD}"/>
              </a:ext>
            </a:extLst>
          </p:cNvPr>
          <p:cNvSpPr txBox="1"/>
          <p:nvPr/>
        </p:nvSpPr>
        <p:spPr>
          <a:xfrm>
            <a:off x="10060722" y="961767"/>
            <a:ext cx="2008027" cy="480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205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 completed experiments to-date (28 full; 28 partial in 12 GeV era)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51 experiments remaining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~7 years at ~30 weeks/year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SoLID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new proposals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8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0E9B7-1DAB-C5C9-C170-C5E890F1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3" y="0"/>
            <a:ext cx="11572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04CA-1AE1-33A6-6698-223C8EF5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18255"/>
            <a:ext cx="10515600" cy="1325563"/>
          </a:xfrm>
        </p:spPr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71F5A-64CC-CD8A-FA04-CE8CE5A23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169157"/>
            <a:ext cx="11691991" cy="4801206"/>
          </a:xfrm>
        </p:spPr>
        <p:txBody>
          <a:bodyPr>
            <a:normAutofit/>
          </a:bodyPr>
          <a:lstStyle/>
          <a:p>
            <a:r>
              <a:rPr lang="en-US" dirty="0"/>
              <a:t>Scheduling Memo </a:t>
            </a:r>
          </a:p>
          <a:p>
            <a:pPr lvl="1"/>
            <a:r>
              <a:rPr lang="en-US" dirty="0">
                <a:hlinkClick r:id="rId2"/>
              </a:rPr>
              <a:t>https://www.jlab.org/physics/experiments/schedule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Note the text on priority halls completely changed to be a simpler first among equals</a:t>
            </a:r>
          </a:p>
          <a:p>
            <a:pPr lvl="1"/>
            <a:r>
              <a:rPr lang="en-US" dirty="0"/>
              <a:t>Feedback on the posted schedule is welcome </a:t>
            </a:r>
          </a:p>
          <a:p>
            <a:pPr lvl="1"/>
            <a:endParaRPr lang="en-US" dirty="0"/>
          </a:p>
          <a:p>
            <a:r>
              <a:rPr lang="en-US" dirty="0"/>
              <a:t>Approved Experiment Lists</a:t>
            </a:r>
          </a:p>
          <a:p>
            <a:pPr lvl="1"/>
            <a:r>
              <a:rPr lang="en-US" dirty="0">
                <a:hlinkClick r:id="rId3"/>
              </a:rPr>
              <a:t>https://www.jlab.org/physics/experiments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6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49" y="337004"/>
            <a:ext cx="6986319" cy="617838"/>
          </a:xfrm>
        </p:spPr>
        <p:txBody>
          <a:bodyPr/>
          <a:lstStyle/>
          <a:p>
            <a:r>
              <a:rPr lang="en-US" sz="4800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4849" y="1628382"/>
            <a:ext cx="5894308" cy="43369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Ideals are being developed to use strong permanent magnets to allowed 22 GeV electrons in the current CEABAF tunnels.</a:t>
            </a:r>
          </a:p>
          <a:p>
            <a:r>
              <a:rPr lang="en-US" dirty="0">
                <a:solidFill>
                  <a:schemeClr val="tx1"/>
                </a:solidFill>
              </a:rPr>
              <a:t>Positron source will be developed in the JLab LERF/FEL building and connected to CEBAF.   This source will be future upgraded to provide the source for 22 GeV beams. </a:t>
            </a:r>
          </a:p>
          <a:p>
            <a:r>
              <a:rPr lang="en-US" dirty="0">
                <a:solidFill>
                  <a:schemeClr val="tx1"/>
                </a:solidFill>
              </a:rPr>
              <a:t>Moller experiment will, in many ways, drive the JLab schedule in the near term, BUT will also provide opportunities for low current experiments in Hall C:  e.g. the Tensor polarized target experiments!!</a:t>
            </a:r>
            <a:endParaRPr lang="en-US" dirty="0"/>
          </a:p>
        </p:txBody>
      </p:sp>
      <p:pic>
        <p:nvPicPr>
          <p:cNvPr id="8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0FB74FCE-3725-2450-D405-B0B48C2DD61F}"/>
              </a:ext>
            </a:extLst>
          </p:cNvPr>
          <p:cNvPicPr preferRelativeResize="0"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6364805" y="1654087"/>
            <a:ext cx="5619750" cy="384016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C722-4C6A-AB4B-13D2-119B221E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investigates quarks at medium to large x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A16C938-46BB-37CA-1E7A-3F5C18D3E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28" y="1410398"/>
            <a:ext cx="11372771" cy="29953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400" dirty="0"/>
              <a:t>QCD manifests fascinating complexity (e.g. emergent phenomena)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/>
              <a:t>Large research facilities like CEBAF/EIC are required to understand the implications of QCD in experiments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/>
              <a:t>CEBAF has a long program ahead that is complementary to the envisioned EIC program (Thursday talks)</a:t>
            </a:r>
            <a:endParaRPr lang="en-US" sz="200" dirty="0"/>
          </a:p>
          <a:p>
            <a:pPr lvl="0">
              <a:lnSpc>
                <a:spcPct val="120000"/>
              </a:lnSpc>
              <a:defRPr/>
            </a:pPr>
            <a:r>
              <a:rPr lang="en-US" sz="2400" dirty="0"/>
              <a:t>CEBAF will remain the prime facility for fixed target electron scattering at the luminosity frontier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/>
              <a:t>A groundbreaking experimental program has already been developed stretching into the 2030s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/>
              <a:t>Moller is fully funded, case for SOLID is being refined for the LRP, and many new ideas coming at PAC51</a:t>
            </a:r>
          </a:p>
          <a:p>
            <a:pPr>
              <a:lnSpc>
                <a:spcPct val="120000"/>
              </a:lnSpc>
              <a:defRPr/>
            </a:pPr>
            <a:r>
              <a:rPr lang="en-US" sz="2400" dirty="0"/>
              <a:t>There is a path toward e+ @ 12 GeV and e- @ 22 GeV</a:t>
            </a:r>
          </a:p>
          <a:p>
            <a:pPr marL="0" lvl="0" indent="0">
              <a:lnSpc>
                <a:spcPct val="120000"/>
              </a:lnSpc>
              <a:buNone/>
              <a:defRPr/>
            </a:pPr>
            <a:endParaRPr lang="en-US" sz="2400" dirty="0"/>
          </a:p>
          <a:p>
            <a:pPr marL="0" lvl="0" indent="0">
              <a:lnSpc>
                <a:spcPct val="120000"/>
              </a:lnSpc>
              <a:buNone/>
              <a:defRPr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583D3-D96F-2E96-6D15-B91A669B5A00}"/>
              </a:ext>
            </a:extLst>
          </p:cNvPr>
          <p:cNvSpPr txBox="1"/>
          <p:nvPr/>
        </p:nvSpPr>
        <p:spPr>
          <a:xfrm>
            <a:off x="400028" y="4866747"/>
            <a:ext cx="11372770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group has the opportunity to provide input and help in further developing the scientific case for the upcoming and future tensor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polarized deuteron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experiments at JLab (medium &amp; large x) and at the EIC (low &amp; medium x)</a:t>
            </a:r>
          </a:p>
        </p:txBody>
      </p:sp>
    </p:spTree>
    <p:extLst>
      <p:ext uri="{BB962C8B-B14F-4D97-AF65-F5344CB8AC3E}">
        <p14:creationId xmlns:p14="http://schemas.microsoft.com/office/powerpoint/2010/main" val="28661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2E-91CD-9F88-BA2E-11BA5C69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EXTREMELY ROUGH Timeline CEBAF’s Future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A69C3-2BF3-5AAF-89A2-D3857A72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3C439-4F11-5C7D-B50C-AC07D0E7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5" y="1414607"/>
            <a:ext cx="11880209" cy="35683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B8A814-9BA3-05B4-45BC-282DE1C8228D}"/>
              </a:ext>
            </a:extLst>
          </p:cNvPr>
          <p:cNvSpPr/>
          <p:nvPr/>
        </p:nvSpPr>
        <p:spPr>
          <a:xfrm>
            <a:off x="3829593" y="1870574"/>
            <a:ext cx="143256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56175-DE88-43DE-85F8-18BCC3F1B0E8}"/>
              </a:ext>
            </a:extLst>
          </p:cNvPr>
          <p:cNvSpPr/>
          <p:nvPr/>
        </p:nvSpPr>
        <p:spPr>
          <a:xfrm>
            <a:off x="5635743" y="2212385"/>
            <a:ext cx="155448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2131E-278F-3188-9C88-D9E28C278ED1}"/>
              </a:ext>
            </a:extLst>
          </p:cNvPr>
          <p:cNvSpPr txBox="1"/>
          <p:nvPr/>
        </p:nvSpPr>
        <p:spPr>
          <a:xfrm>
            <a:off x="411892" y="5166360"/>
            <a:ext cx="10979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538D"/>
                </a:solidFill>
              </a:rPr>
              <a:t>Phase 1 includes building a positron source and the tunnel &amp; beamline connecting the source to main machine.</a:t>
            </a:r>
          </a:p>
          <a:p>
            <a:r>
              <a:rPr lang="en-US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  <a:p>
            <a:endParaRPr lang="en-US" b="1" dirty="0">
              <a:solidFill>
                <a:srgbClr val="7ED6E2"/>
              </a:solidFill>
            </a:endParaRPr>
          </a:p>
          <a:p>
            <a:r>
              <a:rPr lang="en-US" dirty="0"/>
              <a:t>NOTE:  Plan was formulated so that these projects are ramping up as the EIC project cost is ramping down.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7D7E9-8DC5-1651-9C27-1C52E5025C77}"/>
              </a:ext>
            </a:extLst>
          </p:cNvPr>
          <p:cNvSpPr txBox="1"/>
          <p:nvPr/>
        </p:nvSpPr>
        <p:spPr>
          <a:xfrm>
            <a:off x="0" y="828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 though 2040 maybe seem very far away, this is actually a very aggressive schedule )</a:t>
            </a:r>
          </a:p>
        </p:txBody>
      </p:sp>
    </p:spTree>
    <p:extLst>
      <p:ext uri="{BB962C8B-B14F-4D97-AF65-F5344CB8AC3E}">
        <p14:creationId xmlns:p14="http://schemas.microsoft.com/office/powerpoint/2010/main" val="326410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1C92AE-C376-6A09-9A1D-5E3872FF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CEBAF Energy upgrade is technically feasible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604" y="966789"/>
            <a:ext cx="11287125" cy="198573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Capitalizing on recent science insights and US-led accelerator science and technology innovations, develop a staged program at the luminosity frontier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Injection energy Upgrade for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650 MeV Electron (e-) in LERF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Replace arcs on each side with new Fixed Field Alternating-gradient (FFA) magnets arcs to upgrade to 22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will be possible to send the beam to Hall D though likely half pass lower energy then A,B,C instead of the half pass higher energy as 12GeV Jefferson Lab.</a:t>
            </a:r>
          </a:p>
          <a:p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896" y="12920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315A0-24ED-AD75-E1C4-B8EE27EB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036" y="3191281"/>
            <a:ext cx="7977927" cy="32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" y="160990"/>
            <a:ext cx="11999843" cy="487490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rgbClr val="002060"/>
                </a:solidFill>
              </a:rPr>
              <a:t>Permanent Magnet Design – Open Mid-plane Geometry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C3F154-8531-464D-B651-B0B6361D4427}"/>
              </a:ext>
            </a:extLst>
          </p:cNvPr>
          <p:cNvSpPr txBox="1"/>
          <p:nvPr/>
        </p:nvSpPr>
        <p:spPr>
          <a:xfrm>
            <a:off x="1911525" y="6127600"/>
            <a:ext cx="204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Focusing Magnet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19FD3-4278-4050-81C1-54C0B1F81655}"/>
              </a:ext>
            </a:extLst>
          </p:cNvPr>
          <p:cNvSpPr txBox="1"/>
          <p:nvPr/>
        </p:nvSpPr>
        <p:spPr>
          <a:xfrm>
            <a:off x="8064580" y="6164334"/>
            <a:ext cx="230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Defocusing Magnet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3DE3EB-8093-71C1-149D-E34C561FEE7A}"/>
              </a:ext>
            </a:extLst>
          </p:cNvPr>
          <p:cNvGrpSpPr/>
          <p:nvPr/>
        </p:nvGrpSpPr>
        <p:grpSpPr>
          <a:xfrm>
            <a:off x="390082" y="926530"/>
            <a:ext cx="5246215" cy="5039553"/>
            <a:chOff x="846320" y="893133"/>
            <a:chExt cx="4129128" cy="38377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ACE405-CB0B-462B-AFB0-8963A9354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4308024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5F5C46-125A-472C-81E2-997BD1AF41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921771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381B57-039A-4F23-8F2B-6AA70A3EB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468" y="921771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6ACB3C-595C-43ED-8905-4996571E3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0360" y="2351856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9498F1-D3F2-4626-9FF8-0D2C4DB58720}"/>
                </a:ext>
              </a:extLst>
            </p:cNvPr>
            <p:cNvCxnSpPr>
              <a:cxnSpLocks/>
            </p:cNvCxnSpPr>
            <p:nvPr/>
          </p:nvCxnSpPr>
          <p:spPr>
            <a:xfrm>
              <a:off x="1390360" y="4666504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69A106-22A9-485D-A0DC-9D364F002888}"/>
                </a:ext>
              </a:extLst>
            </p:cNvPr>
            <p:cNvSpPr txBox="1"/>
            <p:nvPr/>
          </p:nvSpPr>
          <p:spPr>
            <a:xfrm>
              <a:off x="2761959" y="436075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610C8-0DEF-4BF3-9341-82589DAF5EB1}"/>
                </a:ext>
              </a:extLst>
            </p:cNvPr>
            <p:cNvSpPr txBox="1"/>
            <p:nvPr/>
          </p:nvSpPr>
          <p:spPr>
            <a:xfrm rot="16200000">
              <a:off x="654120" y="254439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7C7ACDA-0E46-49F5-B602-C6BB6D5F7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4893" y="2411790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06AEE9-E054-4C4B-9E5A-467E124F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834" y="893133"/>
              <a:ext cx="3715614" cy="34676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E19152-2ACD-94E5-E531-21F765EA4651}"/>
              </a:ext>
            </a:extLst>
          </p:cNvPr>
          <p:cNvGrpSpPr/>
          <p:nvPr/>
        </p:nvGrpSpPr>
        <p:grpSpPr>
          <a:xfrm>
            <a:off x="6555705" y="951498"/>
            <a:ext cx="5236610" cy="4955004"/>
            <a:chOff x="7326642" y="926530"/>
            <a:chExt cx="4145880" cy="3870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D1A262-1A5A-4137-8FC4-A170C8AB0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3020" y="926530"/>
              <a:ext cx="3499502" cy="3381494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C41963-AE48-4419-9D3A-31A6CD053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4374286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6D5EEA-AB40-40E0-A26C-98363248FC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988033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845FC4-6223-4D29-B346-7993480D3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2790" y="988033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BCA858-C242-4209-8AEC-8B3DC08C7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682" y="2418118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E0A703B-5126-45A0-B6C3-D467CAA63553}"/>
                </a:ext>
              </a:extLst>
            </p:cNvPr>
            <p:cNvCxnSpPr>
              <a:cxnSpLocks/>
            </p:cNvCxnSpPr>
            <p:nvPr/>
          </p:nvCxnSpPr>
          <p:spPr>
            <a:xfrm>
              <a:off x="7870682" y="4732766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3AC961-5BAA-4232-ACB5-14B8D5C8189A}"/>
                </a:ext>
              </a:extLst>
            </p:cNvPr>
            <p:cNvSpPr txBox="1"/>
            <p:nvPr/>
          </p:nvSpPr>
          <p:spPr>
            <a:xfrm>
              <a:off x="9242281" y="442702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A988C7-711D-4DE8-A341-B87DFD920368}"/>
                </a:ext>
              </a:extLst>
            </p:cNvPr>
            <p:cNvSpPr txBox="1"/>
            <p:nvPr/>
          </p:nvSpPr>
          <p:spPr>
            <a:xfrm rot="16200000">
              <a:off x="7134442" y="2610653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44AC61-8390-43A5-8B6A-DCB17209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5215" y="2478052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64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440" y="984905"/>
            <a:ext cx="8877160" cy="535032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B4765B-A8F4-F64C-8D92-45BBDCCB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8938"/>
            <a:ext cx="12192000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Multi-Bunch Dynamics in Fixed Field Alternating-gradient (FFA) Arc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1894FC9-98C7-4E34-AEB5-A4D217D3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6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12" y="165589"/>
            <a:ext cx="11780108" cy="487490"/>
          </a:xfrm>
        </p:spPr>
        <p:txBody>
          <a:bodyPr>
            <a:noAutofit/>
          </a:bodyPr>
          <a:lstStyle/>
          <a:p>
            <a:r>
              <a:rPr lang="en-US" sz="3600" dirty="0"/>
              <a:t>Polarized Electrons for </a:t>
            </a:r>
            <a:r>
              <a:rPr lang="en-US" sz="3600" dirty="0">
                <a:solidFill>
                  <a:srgbClr val="FF0000"/>
                </a:solidFill>
              </a:rPr>
              <a:t>Polarized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Positrons</a:t>
            </a:r>
            <a:r>
              <a:rPr lang="en-US" sz="3600" dirty="0"/>
              <a:t> (</a:t>
            </a:r>
            <a:r>
              <a:rPr lang="en-US" sz="3600" dirty="0" err="1"/>
              <a:t>PEPPo</a:t>
            </a:r>
            <a:r>
              <a:rPr lang="en-US" sz="3600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60100-6590-9D2A-1912-92C933D1EAE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537910" y="829975"/>
            <a:ext cx="4324790" cy="59906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58308-5C9B-F462-EBFA-4077816DC727}"/>
              </a:ext>
            </a:extLst>
          </p:cNvPr>
          <p:cNvSpPr txBox="1"/>
          <p:nvPr/>
        </p:nvSpPr>
        <p:spPr>
          <a:xfrm>
            <a:off x="366847" y="829975"/>
            <a:ext cx="481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https://doi.org/10.1103/PhysRevLett.116.214801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67989486-BC13-8787-FBBA-ECB5A6AD2D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411893" y="1369080"/>
            <a:ext cx="6768396" cy="4625071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5A7E2-7CD7-C71E-4707-C88A482C633D}"/>
              </a:ext>
            </a:extLst>
          </p:cNvPr>
          <p:cNvSpPr txBox="1"/>
          <p:nvPr/>
        </p:nvSpPr>
        <p:spPr>
          <a:xfrm>
            <a:off x="329300" y="6094561"/>
            <a:ext cx="6123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the </a:t>
            </a:r>
            <a:r>
              <a:rPr lang="en-US" dirty="0" err="1"/>
              <a:t>PEPPo</a:t>
            </a:r>
            <a:r>
              <a:rPr lang="en-US" dirty="0"/>
              <a:t> setup in the injector area of CEABF.</a:t>
            </a:r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59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Positron Program White Paper Published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145C45E8-7486-80A0-8CF8-39981409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/>
          <a:stretch/>
        </p:blipFill>
        <p:spPr>
          <a:xfrm>
            <a:off x="357464" y="826002"/>
            <a:ext cx="7262537" cy="5385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59C88-42FA-3C67-5A57-7FDE75E76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" t="1922" r="7285" b="2005"/>
          <a:stretch/>
        </p:blipFill>
        <p:spPr>
          <a:xfrm>
            <a:off x="7874475" y="826002"/>
            <a:ext cx="4143043" cy="5433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457EB-C7AA-8B96-404C-ABFBC0004062}"/>
              </a:ext>
            </a:extLst>
          </p:cNvPr>
          <p:cNvSpPr txBox="1"/>
          <p:nvPr/>
        </p:nvSpPr>
        <p:spPr>
          <a:xfrm>
            <a:off x="7240249" y="6392386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https://doi.org/10.1140/epja/s10050-022-00699-6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F0D1-6979-5E58-2649-E7605FC1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79" y="155456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One Detailed Example: Understanding Two Photo Exchange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A6333-892D-F7DF-A0F9-B0B206B6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3E80641-4C7F-E566-DE30-AE7F17F7C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16" y="1417405"/>
            <a:ext cx="1108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D60093"/>
              </a:buClr>
              <a:defRPr/>
            </a:pP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 of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polarization transfer 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observables in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electron elastic scattering off protons question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the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validity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the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1</a:t>
            </a:r>
            <a:r>
              <a:rPr lang="en-US" b="1" dirty="0">
                <a:latin typeface="Symbol" pitchFamily="2" charset="2"/>
                <a:ea typeface="ＭＳ Ｐゴシック" charset="0"/>
                <a:cs typeface="Microsoft Sans Serif" panose="020B0604020202020204" pitchFamily="34" charset="0"/>
              </a:rPr>
              <a:t>g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exchange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approximation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the electromagnetic interaction.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33FC06A-B5A0-A81D-4D9B-84E9F5F4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101" y="895238"/>
            <a:ext cx="89017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P.A.M. Guichon,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Vanderhaeghen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142303      P.G. Blunden, W.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Melnitchouk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J.A.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Tjon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142304</a:t>
            </a:r>
          </a:p>
        </p:txBody>
      </p:sp>
      <p:grpSp>
        <p:nvGrpSpPr>
          <p:cNvPr id="9" name="Groupe 5">
            <a:extLst>
              <a:ext uri="{FF2B5EF4-FFF2-40B4-BE49-F238E27FC236}">
                <a16:creationId xmlns:a16="http://schemas.microsoft.com/office/drawing/2014/main" id="{D85C4DF5-E775-F6FE-9054-8F79B1C91EA9}"/>
              </a:ext>
            </a:extLst>
          </p:cNvPr>
          <p:cNvGrpSpPr/>
          <p:nvPr/>
        </p:nvGrpSpPr>
        <p:grpSpPr>
          <a:xfrm>
            <a:off x="529641" y="2282579"/>
            <a:ext cx="4305830" cy="4053691"/>
            <a:chOff x="529641" y="2391065"/>
            <a:chExt cx="4305830" cy="4053691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5A76019-0CFF-B174-2C0A-F462F2DEF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947" y="2391065"/>
              <a:ext cx="366060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A.J.R.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Puckett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 et al. PRC 96 (2017) 055203</a:t>
              </a:r>
            </a:p>
          </p:txBody>
        </p:sp>
        <p:grpSp>
          <p:nvGrpSpPr>
            <p:cNvPr id="11" name="Groupe 51">
              <a:extLst>
                <a:ext uri="{FF2B5EF4-FFF2-40B4-BE49-F238E27FC236}">
                  <a16:creationId xmlns:a16="http://schemas.microsoft.com/office/drawing/2014/main" id="{AED42E16-70D2-2C99-BB9D-E8DC4A4BB517}"/>
                </a:ext>
              </a:extLst>
            </p:cNvPr>
            <p:cNvGrpSpPr/>
            <p:nvPr/>
          </p:nvGrpSpPr>
          <p:grpSpPr>
            <a:xfrm>
              <a:off x="529641" y="2646569"/>
              <a:ext cx="4305830" cy="3798187"/>
              <a:chOff x="637268" y="3374289"/>
              <a:chExt cx="3193388" cy="3101463"/>
            </a:xfrm>
          </p:grpSpPr>
          <p:grpSp>
            <p:nvGrpSpPr>
              <p:cNvPr id="12" name="Groupe 52">
                <a:extLst>
                  <a:ext uri="{FF2B5EF4-FFF2-40B4-BE49-F238E27FC236}">
                    <a16:creationId xmlns:a16="http://schemas.microsoft.com/office/drawing/2014/main" id="{235FF81E-7416-1B60-A88C-561E355CD4D2}"/>
                  </a:ext>
                </a:extLst>
              </p:cNvPr>
              <p:cNvGrpSpPr/>
              <p:nvPr/>
            </p:nvGrpSpPr>
            <p:grpSpPr>
              <a:xfrm>
                <a:off x="637268" y="3374289"/>
                <a:ext cx="3193388" cy="3101463"/>
                <a:chOff x="637268" y="3374289"/>
                <a:chExt cx="3193388" cy="3101463"/>
              </a:xfrm>
            </p:grpSpPr>
            <p:pic>
              <p:nvPicPr>
                <p:cNvPr id="14" name="Image 54">
                  <a:extLst>
                    <a:ext uri="{FF2B5EF4-FFF2-40B4-BE49-F238E27FC236}">
                      <a16:creationId xmlns:a16="http://schemas.microsoft.com/office/drawing/2014/main" id="{52396FCB-14F6-6BE3-650D-D0309AA30B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7268" y="3374289"/>
                  <a:ext cx="3142644" cy="3040821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EE638C1-79CA-4009-5B25-B5964F084B37}"/>
                    </a:ext>
                  </a:extLst>
                </p:cNvPr>
                <p:cNvSpPr/>
                <p:nvPr/>
              </p:nvSpPr>
              <p:spPr>
                <a:xfrm>
                  <a:off x="2144514" y="6260460"/>
                  <a:ext cx="1686142" cy="21529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1F6C93-711E-8C00-FF21-C04B7BB9A1FE}"/>
                    </a:ext>
                  </a:extLst>
                </p:cNvPr>
                <p:cNvSpPr/>
                <p:nvPr/>
              </p:nvSpPr>
              <p:spPr>
                <a:xfrm>
                  <a:off x="643324" y="6301579"/>
                  <a:ext cx="1507246" cy="16811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13" name="ZoneTexte 53">
                <a:extLst>
                  <a:ext uri="{FF2B5EF4-FFF2-40B4-BE49-F238E27FC236}">
                    <a16:creationId xmlns:a16="http://schemas.microsoft.com/office/drawing/2014/main" id="{0159F878-487A-0640-5F72-7130ABD73437}"/>
                  </a:ext>
                </a:extLst>
              </p:cNvPr>
              <p:cNvSpPr txBox="1"/>
              <p:nvPr/>
            </p:nvSpPr>
            <p:spPr>
              <a:xfrm>
                <a:off x="2032223" y="6222515"/>
                <a:ext cx="7569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Q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 (GeV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)</a:t>
                </a:r>
              </a:p>
            </p:txBody>
          </p:sp>
        </p:grpSp>
      </p:grpSp>
      <p:grpSp>
        <p:nvGrpSpPr>
          <p:cNvPr id="18" name="Groupe 57">
            <a:extLst>
              <a:ext uri="{FF2B5EF4-FFF2-40B4-BE49-F238E27FC236}">
                <a16:creationId xmlns:a16="http://schemas.microsoft.com/office/drawing/2014/main" id="{651167C6-538A-7833-BB23-18AA7521EB80}"/>
              </a:ext>
            </a:extLst>
          </p:cNvPr>
          <p:cNvGrpSpPr/>
          <p:nvPr/>
        </p:nvGrpSpPr>
        <p:grpSpPr>
          <a:xfrm>
            <a:off x="5930350" y="2558690"/>
            <a:ext cx="5058282" cy="2256182"/>
            <a:chOff x="4709864" y="3022600"/>
            <a:chExt cx="3233812" cy="982092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8428E280-FDBB-857A-7340-B78AC64E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864" y="3022600"/>
              <a:ext cx="1206500" cy="977900"/>
            </a:xfrm>
            <a:prstGeom prst="rect">
              <a:avLst/>
            </a:prstGeom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E651E56C-0993-8C0C-4B38-58D31353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176" y="3026792"/>
              <a:ext cx="1206500" cy="977900"/>
            </a:xfrm>
            <a:prstGeom prst="rect">
              <a:avLst/>
            </a:prstGeom>
          </p:spPr>
        </p:pic>
      </p:grpSp>
      <p:sp>
        <p:nvSpPr>
          <p:cNvPr id="21" name="Text Box 20">
            <a:extLst>
              <a:ext uri="{FF2B5EF4-FFF2-40B4-BE49-F238E27FC236}">
                <a16:creationId xmlns:a16="http://schemas.microsoft.com/office/drawing/2014/main" id="{A229E1C9-E547-93F0-0E6D-3B3F486F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743" y="5240173"/>
            <a:ext cx="5753669" cy="646331"/>
          </a:xfrm>
          <a:prstGeom prst="rect">
            <a:avLst/>
          </a:prstGeom>
          <a:noFill/>
          <a:ln w="31750" cmpd="sng">
            <a:solidFill>
              <a:srgbClr val="0000FF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ea typeface="ＭＳ Ｐゴシック" charset="0"/>
              </a:rPr>
              <a:t>Two-photon exchange (TPE) is likely the cause of the form factor discrepancy at high Q</a:t>
            </a:r>
            <a:r>
              <a:rPr lang="en-US" baseline="30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.</a:t>
            </a:r>
          </a:p>
        </p:txBody>
      </p:sp>
      <p:sp>
        <p:nvSpPr>
          <p:cNvPr id="23" name="ZoneTexte 63">
            <a:extLst>
              <a:ext uri="{FF2B5EF4-FFF2-40B4-BE49-F238E27FC236}">
                <a16:creationId xmlns:a16="http://schemas.microsoft.com/office/drawing/2014/main" id="{F65AB4B8-21A9-4A06-7A09-E5323F6B37CD}"/>
              </a:ext>
            </a:extLst>
          </p:cNvPr>
          <p:cNvSpPr txBox="1"/>
          <p:nvPr/>
        </p:nvSpPr>
        <p:spPr>
          <a:xfrm>
            <a:off x="3673103" y="6167130"/>
            <a:ext cx="8020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i="1" dirty="0">
                <a:cs typeface="Microsoft Sans Serif" panose="020B0604020202020204" pitchFamily="34" charset="0"/>
              </a:rPr>
              <a:t>e</a:t>
            </a:r>
            <a:r>
              <a:rPr lang="fr-FR" b="1" i="1" baseline="30000" dirty="0">
                <a:cs typeface="Microsoft Sans Serif" panose="020B0604020202020204" pitchFamily="34" charset="0"/>
              </a:rPr>
              <a:t>+</a:t>
            </a:r>
            <a:r>
              <a:rPr lang="fr-FR" b="1" i="1" dirty="0">
                <a:cs typeface="Microsoft Sans Serif" panose="020B0604020202020204" pitchFamily="34" charset="0"/>
              </a:rPr>
              <a:t> @ JLab</a:t>
            </a:r>
            <a:r>
              <a:rPr lang="fr-FR" i="1" dirty="0">
                <a:cs typeface="Microsoft Sans Serif" panose="020B0604020202020204" pitchFamily="34" charset="0"/>
              </a:rPr>
              <a:t> has a the unique </a:t>
            </a:r>
            <a:r>
              <a:rPr lang="fr-FR" i="1" dirty="0" err="1">
                <a:cs typeface="Microsoft Sans Serif" panose="020B0604020202020204" pitchFamily="34" charset="0"/>
              </a:rPr>
              <a:t>opportunity</a:t>
            </a:r>
            <a:r>
              <a:rPr lang="fr-FR" i="1" dirty="0">
                <a:cs typeface="Microsoft Sans Serif" panose="020B0604020202020204" pitchFamily="34" charset="0"/>
              </a:rPr>
              <a:t> to </a:t>
            </a:r>
            <a:r>
              <a:rPr lang="fr-FR" i="1" dirty="0" err="1">
                <a:cs typeface="Microsoft Sans Serif" panose="020B0604020202020204" pitchFamily="34" charset="0"/>
              </a:rPr>
              <a:t>bring</a:t>
            </a:r>
            <a:r>
              <a:rPr lang="fr-FR" i="1" dirty="0">
                <a:cs typeface="Microsoft Sans Serif" panose="020B0604020202020204" pitchFamily="34" charset="0"/>
              </a:rPr>
              <a:t> a </a:t>
            </a:r>
            <a:r>
              <a:rPr lang="fr-FR" b="1" i="1" dirty="0" err="1">
                <a:cs typeface="Microsoft Sans Serif" panose="020B0604020202020204" pitchFamily="34" charset="0"/>
              </a:rPr>
              <a:t>definitive</a:t>
            </a:r>
            <a:r>
              <a:rPr lang="fr-FR" b="1" i="1" dirty="0">
                <a:cs typeface="Microsoft Sans Serif" panose="020B0604020202020204" pitchFamily="34" charset="0"/>
              </a:rPr>
              <a:t> </a:t>
            </a:r>
            <a:r>
              <a:rPr lang="fr-FR" b="1" i="1" dirty="0" err="1">
                <a:cs typeface="Microsoft Sans Serif" panose="020B0604020202020204" pitchFamily="34" charset="0"/>
              </a:rPr>
              <a:t>answer</a:t>
            </a:r>
            <a:r>
              <a:rPr lang="fr-FR" i="1" dirty="0">
                <a:cs typeface="Microsoft Sans Serif" panose="020B0604020202020204" pitchFamily="34" charset="0"/>
              </a:rPr>
              <a:t> about TPE. </a:t>
            </a:r>
          </a:p>
        </p:txBody>
      </p:sp>
    </p:spTree>
    <p:extLst>
      <p:ext uri="{BB962C8B-B14F-4D97-AF65-F5344CB8AC3E}">
        <p14:creationId xmlns:p14="http://schemas.microsoft.com/office/powerpoint/2010/main" val="2457870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7424</TotalTime>
  <Words>1255</Words>
  <Application>Microsoft Macintosh PowerPoint</Application>
  <PresentationFormat>Widescreen</PresentationFormat>
  <Paragraphs>162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PingFangSC-Regular</vt:lpstr>
      <vt:lpstr>.PingFangSC-Regular</vt:lpstr>
      <vt:lpstr>Arial</vt:lpstr>
      <vt:lpstr>Arial Black</vt:lpstr>
      <vt:lpstr>Avenir</vt:lpstr>
      <vt:lpstr>Avenir Book</vt:lpstr>
      <vt:lpstr>Calibri</vt:lpstr>
      <vt:lpstr>Helvetica</vt:lpstr>
      <vt:lpstr>Microsoft Sans Serif</vt:lpstr>
      <vt:lpstr>Symbol</vt:lpstr>
      <vt:lpstr>Office Theme</vt:lpstr>
      <vt:lpstr>Presentations (Wide Screen)</vt:lpstr>
      <vt:lpstr>JLab Future Plans and Upcoming Schedule</vt:lpstr>
      <vt:lpstr>Jefferson Lab investigates quarks at medium to large x</vt:lpstr>
      <vt:lpstr>EXTREMELY ROUGH Timeline CEBAF’s Future</vt:lpstr>
      <vt:lpstr>A CEBAF Energy upgrade is technically feasible</vt:lpstr>
      <vt:lpstr>Permanent Magnet Design – Open Mid-plane Geometry</vt:lpstr>
      <vt:lpstr>PowerPoint Presentation</vt:lpstr>
      <vt:lpstr>Polarized Electrons for Polarized Positrons (PEPPo) </vt:lpstr>
      <vt:lpstr>Positron Program White Paper Published 2022</vt:lpstr>
      <vt:lpstr>One Detailed Example: Understanding Two Photo Exchange</vt:lpstr>
      <vt:lpstr>12 GeV CEBAF vs. Ce+BAF</vt:lpstr>
      <vt:lpstr>Low Energy Recirculator Facility (LEFRF) As The New Injector Facility for CEBAF</vt:lpstr>
      <vt:lpstr>Many Positron Proposals and Letters of Intent In Submitted to JLab PAC51</vt:lpstr>
      <vt:lpstr>Nuclear Physics Experiment Scheduling Committee https://www.jlab.org/physics/experiments/NPEScommittee  </vt:lpstr>
      <vt:lpstr>Extended Experimental Schedule</vt:lpstr>
      <vt:lpstr>PowerPoint Presentation</vt:lpstr>
      <vt:lpstr>Useful Links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 Program</dc:title>
  <dc:creator>Douglas Higinbotham</dc:creator>
  <cp:lastModifiedBy>Douglas Higinbotham</cp:lastModifiedBy>
  <cp:revision>22</cp:revision>
  <dcterms:created xsi:type="dcterms:W3CDTF">2022-09-07T17:52:16Z</dcterms:created>
  <dcterms:modified xsi:type="dcterms:W3CDTF">2023-07-10T10:32:11Z</dcterms:modified>
</cp:coreProperties>
</file>