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6158" r:id="rId2"/>
  </p:sldMasterIdLst>
  <p:notesMasterIdLst>
    <p:notesMasterId r:id="rId48"/>
  </p:notesMasterIdLst>
  <p:handoutMasterIdLst>
    <p:handoutMasterId r:id="rId49"/>
  </p:handoutMasterIdLst>
  <p:sldIdLst>
    <p:sldId id="262" r:id="rId3"/>
    <p:sldId id="415" r:id="rId4"/>
    <p:sldId id="760" r:id="rId5"/>
    <p:sldId id="456" r:id="rId6"/>
    <p:sldId id="394" r:id="rId7"/>
    <p:sldId id="457" r:id="rId8"/>
    <p:sldId id="463" r:id="rId9"/>
    <p:sldId id="752" r:id="rId10"/>
    <p:sldId id="401" r:id="rId11"/>
    <p:sldId id="473" r:id="rId12"/>
    <p:sldId id="423" r:id="rId13"/>
    <p:sldId id="450" r:id="rId14"/>
    <p:sldId id="455" r:id="rId15"/>
    <p:sldId id="458" r:id="rId16"/>
    <p:sldId id="459" r:id="rId17"/>
    <p:sldId id="761" r:id="rId18"/>
    <p:sldId id="762" r:id="rId19"/>
    <p:sldId id="452" r:id="rId20"/>
    <p:sldId id="445" r:id="rId21"/>
    <p:sldId id="433" r:id="rId22"/>
    <p:sldId id="482" r:id="rId23"/>
    <p:sldId id="748" r:id="rId24"/>
    <p:sldId id="747" r:id="rId25"/>
    <p:sldId id="483" r:id="rId26"/>
    <p:sldId id="810" r:id="rId27"/>
    <p:sldId id="788" r:id="rId28"/>
    <p:sldId id="807" r:id="rId29"/>
    <p:sldId id="446" r:id="rId30"/>
    <p:sldId id="486" r:id="rId31"/>
    <p:sldId id="808" r:id="rId32"/>
    <p:sldId id="806" r:id="rId33"/>
    <p:sldId id="786" r:id="rId34"/>
    <p:sldId id="791" r:id="rId35"/>
    <p:sldId id="793" r:id="rId36"/>
    <p:sldId id="792" r:id="rId37"/>
    <p:sldId id="804" r:id="rId38"/>
    <p:sldId id="796" r:id="rId39"/>
    <p:sldId id="797" r:id="rId40"/>
    <p:sldId id="798" r:id="rId41"/>
    <p:sldId id="802" r:id="rId42"/>
    <p:sldId id="801" r:id="rId43"/>
    <p:sldId id="800" r:id="rId44"/>
    <p:sldId id="803" r:id="rId45"/>
    <p:sldId id="794" r:id="rId46"/>
    <p:sldId id="809" r:id="rId47"/>
  </p:sldIdLst>
  <p:sldSz cx="9906000" cy="6858000" type="A4"/>
  <p:notesSz cx="6797675" cy="9926638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640">
          <p15:clr>
            <a:srgbClr val="A4A3A4"/>
          </p15:clr>
        </p15:guide>
        <p15:guide id="2" pos="556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FFFF00"/>
    <a:srgbClr val="FC4ACD"/>
    <a:srgbClr val="0505FF"/>
    <a:srgbClr val="39F52B"/>
    <a:srgbClr val="0B0BA1"/>
    <a:srgbClr val="4D4D4D"/>
    <a:srgbClr val="808080"/>
    <a:srgbClr val="0099FF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874" autoAdjust="0"/>
    <p:restoredTop sz="93020" autoAdjust="0"/>
  </p:normalViewPr>
  <p:slideViewPr>
    <p:cSldViewPr>
      <p:cViewPr varScale="1">
        <p:scale>
          <a:sx n="77" d="100"/>
          <a:sy n="77" d="100"/>
        </p:scale>
        <p:origin x="1056" y="53"/>
      </p:cViewPr>
      <p:guideLst>
        <p:guide orient="horz" pos="2640"/>
        <p:guide pos="5564"/>
      </p:guideLst>
    </p:cSldViewPr>
  </p:slideViewPr>
  <p:outlineViewPr>
    <p:cViewPr>
      <p:scale>
        <a:sx n="33" d="100"/>
        <a:sy n="33" d="100"/>
      </p:scale>
      <p:origin x="0" y="144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1" d="100"/>
          <a:sy n="61" d="100"/>
        </p:scale>
        <p:origin x="-3067" y="-82"/>
      </p:cViewPr>
      <p:guideLst>
        <p:guide orient="horz" pos="3127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51" Type="http://schemas.openxmlformats.org/officeDocument/2006/relationships/viewProps" Target="view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4342" cy="497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12" tIns="45756" rIns="91512" bIns="45756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813" y="1"/>
            <a:ext cx="2944342" cy="497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12" tIns="45756" rIns="91512" bIns="45756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fld id="{0F8A930B-C6BE-4070-AE18-A54942D3C4D9}" type="datetimeFigureOut">
              <a:rPr lang="it-IT" altLang="it-IT"/>
              <a:pPr>
                <a:defRPr/>
              </a:pPr>
              <a:t>07/07/2023</a:t>
            </a:fld>
            <a:endParaRPr lang="it-IT" altLang="it-IT"/>
          </a:p>
        </p:txBody>
      </p:sp>
      <p:sp>
        <p:nvSpPr>
          <p:cNvPr id="737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7766"/>
            <a:ext cx="2944342" cy="497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12" tIns="45756" rIns="91512" bIns="45756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737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3334" y="9429305"/>
            <a:ext cx="2944341" cy="497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12" tIns="45756" rIns="91512" bIns="45756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4F14F327-FCA6-41FC-AB65-CCCD37FFA58C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988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4342" cy="497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12" tIns="45756" rIns="91512" bIns="45756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813" y="1"/>
            <a:ext cx="2944342" cy="497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12" tIns="45756" rIns="91512" bIns="45756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fld id="{61F264F5-9695-4F3D-8D1B-FF56F4941CE1}" type="datetimeFigureOut">
              <a:rPr lang="it-IT" altLang="it-IT"/>
              <a:pPr>
                <a:defRPr/>
              </a:pPr>
              <a:t>07/07/2023</a:t>
            </a:fld>
            <a:endParaRPr lang="it-IT" altLang="it-IT"/>
          </a:p>
        </p:txBody>
      </p:sp>
      <p:sp>
        <p:nvSpPr>
          <p:cNvPr id="389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09613" y="742950"/>
            <a:ext cx="537845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7944" y="4716193"/>
            <a:ext cx="5441788" cy="4466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12" tIns="45756" rIns="91512" bIns="4575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7766"/>
            <a:ext cx="2944342" cy="497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12" tIns="45756" rIns="91512" bIns="45756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813" y="9427766"/>
            <a:ext cx="2944342" cy="497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12" tIns="45756" rIns="91512" bIns="45756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FD4FAF84-F50E-41F2-B016-8944A2A99AB4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4889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it-IT" dirty="0">
                <a:latin typeface="Arial" pitchFamily="34" charset="0"/>
              </a:rPr>
              <a:t>           </a:t>
            </a:r>
            <a:endParaRPr lang="it-IT" altLang="it-IT" dirty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D4FAF84-F50E-41F2-B016-8944A2A99AB4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8429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D4FAF84-F50E-41F2-B016-8944A2A99AB4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9830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4FAF84-F50E-41F2-B016-8944A2A99AB4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6685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D4FAF84-F50E-41F2-B016-8944A2A99AB4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6165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  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D4FAF84-F50E-41F2-B016-8944A2A99AB4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2666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D4FAF84-F50E-41F2-B016-8944A2A99AB4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3155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D4FAF84-F50E-41F2-B016-8944A2A99AB4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3846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D4FAF84-F50E-41F2-B016-8944A2A99AB4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4068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D4FAF84-F50E-41F2-B016-8944A2A99AB4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6121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0335843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052508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179440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8841B6BA-9B9C-46F0-8004-503474E01F6A}" type="datetimeFigureOut">
              <a:rPr lang="en-US"/>
              <a:pPr>
                <a:defRPr/>
              </a:pPr>
              <a:t>7/7/2023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B5EC7F13-AAE9-4223-85CB-78CC09BBC63E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2223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FF8CFAD7-B14C-46A2-B727-B5C55B0D40E5}" type="datetimeFigureOut">
              <a:rPr lang="en-US"/>
              <a:pPr>
                <a:defRPr/>
              </a:pPr>
              <a:t>7/7/2023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5844C85B-09A1-4B09-B2EC-9B7D361B3773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4498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6D6E0530-2413-48CE-BF70-48AB2C1F61CD}" type="datetimeFigureOut">
              <a:rPr lang="en-US"/>
              <a:pPr>
                <a:defRPr/>
              </a:pPr>
              <a:t>7/7/2023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0114FE30-0217-4322-9A30-B1B5780E7BB5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8818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3D0E79AE-3B08-47DA-8A36-4C46FC2619D6}" type="datetimeFigureOut">
              <a:rPr lang="en-US"/>
              <a:pPr>
                <a:defRPr/>
              </a:pPr>
              <a:t>7/7/2023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36D85874-22F6-434E-832E-DFE40E624E54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9497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D4BE1C6C-A6EA-4232-A222-F7A256B965FD}" type="datetimeFigureOut">
              <a:rPr lang="en-US"/>
              <a:pPr>
                <a:defRPr/>
              </a:pPr>
              <a:t>7/7/2023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B037E272-4831-432E-B158-6AB55204E2FB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6431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2AB35CC3-3306-4876-9C1A-592DEBA9BFD2}" type="datetimeFigureOut">
              <a:rPr lang="en-US"/>
              <a:pPr>
                <a:defRPr/>
              </a:pPr>
              <a:t>7/7/2023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FB5A70E9-A5C8-48DA-92A9-E64304A820F1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5107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12F9A75F-592A-4576-A64C-81291DA8C442}" type="datetimeFigureOut">
              <a:rPr lang="en-US"/>
              <a:pPr>
                <a:defRPr/>
              </a:pPr>
              <a:t>7/7/2023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662A0D88-BF71-4B1F-8831-CF4C927E91F0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8956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5727FA92-2824-4918-87A4-26410F8985FD}" type="datetimeFigureOut">
              <a:rPr lang="en-US"/>
              <a:pPr>
                <a:defRPr/>
              </a:pPr>
              <a:t>7/7/2023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59C4948F-707C-40BC-8AAE-625FAA691E71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1010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566963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604BCC0F-8EDF-470C-AB52-5321A089CAF0}" type="datetimeFigureOut">
              <a:rPr lang="en-US"/>
              <a:pPr>
                <a:defRPr/>
              </a:pPr>
              <a:t>7/7/2023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F0581B0E-9373-4381-8E48-0E5DD20A633A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6857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90D15A4D-1293-49DF-A5CB-188ED7C98209}" type="datetimeFigureOut">
              <a:rPr lang="en-US"/>
              <a:pPr>
                <a:defRPr/>
              </a:pPr>
              <a:t>7/7/2023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9DB92DDF-E9D8-44F3-A78E-199393EBD059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96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841624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494598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980612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489318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8581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922045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723628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2E5BC0"/>
            </a:gs>
            <a:gs pos="100000">
              <a:srgbClr val="0B0BA1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t-IT"/>
              <a:t>rere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038" r:id="rId1"/>
    <p:sldLayoutId id="2147488039" r:id="rId2"/>
    <p:sldLayoutId id="2147488040" r:id="rId3"/>
    <p:sldLayoutId id="2147488041" r:id="rId4"/>
    <p:sldLayoutId id="2147488042" r:id="rId5"/>
    <p:sldLayoutId id="2147488043" r:id="rId6"/>
    <p:sldLayoutId id="2147488044" r:id="rId7"/>
    <p:sldLayoutId id="2147488045" r:id="rId8"/>
    <p:sldLayoutId id="2147488046" r:id="rId9"/>
    <p:sldLayoutId id="2147488047" r:id="rId10"/>
    <p:sldLayoutId id="214748804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t-IT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t-IT"/>
              <a:t>Click to edit Master text styles</a:t>
            </a:r>
          </a:p>
          <a:p>
            <a:pPr lvl="1"/>
            <a:r>
              <a:rPr lang="en-US" altLang="it-IT"/>
              <a:t>Second level</a:t>
            </a:r>
          </a:p>
          <a:p>
            <a:pPr lvl="2"/>
            <a:r>
              <a:rPr lang="en-US" altLang="it-IT"/>
              <a:t>Third level</a:t>
            </a:r>
          </a:p>
          <a:p>
            <a:pPr lvl="3"/>
            <a:r>
              <a:rPr lang="en-US" altLang="it-IT"/>
              <a:t>Fourth level</a:t>
            </a:r>
          </a:p>
          <a:p>
            <a:pPr lvl="4"/>
            <a:r>
              <a:rPr lang="en-US" altLang="it-IT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D3D66723-9C27-4864-B928-2F22DDFC8646}" type="datetimeFigureOut">
              <a:rPr lang="en-US"/>
              <a:pPr>
                <a:defRPr/>
              </a:pPr>
              <a:t>7/7/2023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F97A894B-B909-453D-B655-A522C11E24B5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049" r:id="rId1"/>
    <p:sldLayoutId id="2147488050" r:id="rId2"/>
    <p:sldLayoutId id="2147488051" r:id="rId3"/>
    <p:sldLayoutId id="2147488052" r:id="rId4"/>
    <p:sldLayoutId id="2147488053" r:id="rId5"/>
    <p:sldLayoutId id="2147488054" r:id="rId6"/>
    <p:sldLayoutId id="2147488055" r:id="rId7"/>
    <p:sldLayoutId id="2147488056" r:id="rId8"/>
    <p:sldLayoutId id="2147488057" r:id="rId9"/>
    <p:sldLayoutId id="2147488058" r:id="rId10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8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0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2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jpeg"/><Relationship Id="rId3" Type="http://schemas.openxmlformats.org/officeDocument/2006/relationships/image" Target="../media/image53.png"/><Relationship Id="rId7" Type="http://schemas.openxmlformats.org/officeDocument/2006/relationships/image" Target="../media/image5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0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0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0.png"/><Relationship Id="rId2" Type="http://schemas.openxmlformats.org/officeDocument/2006/relationships/image" Target="../media/image520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4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nature.com/nphys" TargetMode="Externa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62.pn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18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453245"/>
            <a:ext cx="8089900" cy="1143000"/>
          </a:xfrm>
        </p:spPr>
        <p:txBody>
          <a:bodyPr/>
          <a:lstStyle/>
          <a:p>
            <a:r>
              <a:rPr lang="en-US" altLang="it-IT" sz="3200" dirty="0">
                <a:solidFill>
                  <a:schemeClr val="bg1"/>
                </a:solidFill>
              </a:rPr>
              <a:t>Andrea Vinante</a:t>
            </a:r>
            <a:br>
              <a:rPr lang="en-US" altLang="it-IT" sz="3200" dirty="0">
                <a:solidFill>
                  <a:schemeClr val="bg1"/>
                </a:solidFill>
              </a:rPr>
            </a:br>
            <a:r>
              <a:rPr lang="en-US" altLang="it-IT" sz="2000" dirty="0">
                <a:solidFill>
                  <a:schemeClr val="bg1"/>
                </a:solidFill>
              </a:rPr>
              <a:t>CNR - </a:t>
            </a:r>
            <a:r>
              <a:rPr lang="en-US" altLang="it-IT" sz="2000" dirty="0" err="1">
                <a:solidFill>
                  <a:schemeClr val="bg1"/>
                </a:solidFill>
              </a:rPr>
              <a:t>Istituto</a:t>
            </a:r>
            <a:r>
              <a:rPr lang="en-US" altLang="it-IT" sz="2000" dirty="0">
                <a:solidFill>
                  <a:schemeClr val="bg1"/>
                </a:solidFill>
              </a:rPr>
              <a:t> di </a:t>
            </a:r>
            <a:r>
              <a:rPr lang="en-US" altLang="it-IT" sz="2000" dirty="0" err="1">
                <a:solidFill>
                  <a:schemeClr val="bg1"/>
                </a:solidFill>
              </a:rPr>
              <a:t>Fotonica</a:t>
            </a:r>
            <a:r>
              <a:rPr lang="en-US" altLang="it-IT" sz="2000" dirty="0">
                <a:solidFill>
                  <a:schemeClr val="bg1"/>
                </a:solidFill>
              </a:rPr>
              <a:t> e </a:t>
            </a:r>
            <a:r>
              <a:rPr lang="en-US" altLang="it-IT" sz="2000" dirty="0" err="1">
                <a:solidFill>
                  <a:schemeClr val="bg1"/>
                </a:solidFill>
              </a:rPr>
              <a:t>Nanotecnologie</a:t>
            </a:r>
            <a:r>
              <a:rPr lang="en-US" altLang="it-IT" sz="2000" dirty="0">
                <a:solidFill>
                  <a:schemeClr val="bg1"/>
                </a:solidFill>
              </a:rPr>
              <a:t> - Trento</a:t>
            </a:r>
            <a:br>
              <a:rPr lang="en-US" altLang="it-IT" sz="3200" dirty="0">
                <a:solidFill>
                  <a:schemeClr val="bg1"/>
                </a:solidFill>
              </a:rPr>
            </a:br>
            <a:br>
              <a:rPr lang="en-US" altLang="it-IT" sz="4000" dirty="0"/>
            </a:br>
            <a:r>
              <a:rPr lang="it-IT" sz="1200" b="0" i="0" dirty="0">
                <a:solidFill>
                  <a:srgbClr val="1F497D"/>
                </a:solidFill>
                <a:effectLst/>
                <a:latin typeface="Arial" panose="020B0604020202020204" pitchFamily="34" charset="0"/>
              </a:rPr>
              <a:t>“</a:t>
            </a:r>
            <a:r>
              <a:rPr lang="it-IT" sz="3200" dirty="0">
                <a:latin typeface="Arial" panose="020B0604020202020204" pitchFamily="34" charset="0"/>
              </a:rPr>
              <a:t>Progress in testing </a:t>
            </a:r>
            <a:r>
              <a:rPr lang="it-IT" sz="3200" dirty="0" err="1">
                <a:latin typeface="Arial" panose="020B0604020202020204" pitchFamily="34" charset="0"/>
              </a:rPr>
              <a:t>collapse</a:t>
            </a:r>
            <a:r>
              <a:rPr lang="it-IT" sz="3200" dirty="0">
                <a:latin typeface="Arial" panose="020B0604020202020204" pitchFamily="34" charset="0"/>
              </a:rPr>
              <a:t> models </a:t>
            </a:r>
            <a:r>
              <a:rPr lang="it-IT" sz="3200" dirty="0" err="1">
                <a:latin typeface="Arial" panose="020B0604020202020204" pitchFamily="34" charset="0"/>
              </a:rPr>
              <a:t>using</a:t>
            </a:r>
            <a:r>
              <a:rPr lang="it-IT" sz="3200" dirty="0">
                <a:latin typeface="Arial" panose="020B0604020202020204" pitchFamily="34" charset="0"/>
              </a:rPr>
              <a:t> </a:t>
            </a:r>
            <a:r>
              <a:rPr lang="it-IT" sz="3200" dirty="0" err="1">
                <a:latin typeface="Arial" panose="020B0604020202020204" pitchFamily="34" charset="0"/>
              </a:rPr>
              <a:t>mechanical</a:t>
            </a:r>
            <a:r>
              <a:rPr lang="it-IT" sz="3200" dirty="0">
                <a:latin typeface="Arial" panose="020B0604020202020204" pitchFamily="34" charset="0"/>
              </a:rPr>
              <a:t> and </a:t>
            </a:r>
            <a:r>
              <a:rPr lang="it-IT" sz="3200" dirty="0" err="1">
                <a:latin typeface="Arial" panose="020B0604020202020204" pitchFamily="34" charset="0"/>
              </a:rPr>
              <a:t>thermal</a:t>
            </a:r>
            <a:r>
              <a:rPr lang="it-IT" sz="3200" dirty="0">
                <a:latin typeface="Arial" panose="020B0604020202020204" pitchFamily="34" charset="0"/>
              </a:rPr>
              <a:t> </a:t>
            </a:r>
            <a:r>
              <a:rPr lang="it-IT" sz="3200" dirty="0" err="1">
                <a:latin typeface="Arial" panose="020B0604020202020204" pitchFamily="34" charset="0"/>
              </a:rPr>
              <a:t>effects</a:t>
            </a:r>
            <a:br>
              <a:rPr lang="it-IT" sz="2800" b="0" i="0" dirty="0">
                <a:effectLst/>
                <a:latin typeface="Arial" panose="020B0604020202020204" pitchFamily="34" charset="0"/>
              </a:rPr>
            </a:br>
            <a:br>
              <a:rPr lang="it-IT" sz="2800" b="0" i="0" dirty="0">
                <a:effectLst/>
                <a:latin typeface="Arial" panose="020B0604020202020204" pitchFamily="34" charset="0"/>
              </a:rPr>
            </a:br>
            <a:br>
              <a:rPr lang="it-IT" sz="2800" b="0" i="0" dirty="0">
                <a:effectLst/>
                <a:latin typeface="Arial" panose="020B0604020202020204" pitchFamily="34" charset="0"/>
              </a:rPr>
            </a:br>
            <a:r>
              <a:rPr lang="it-IT" sz="2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COLMO – ECT* 2023</a:t>
            </a:r>
            <a:endParaRPr lang="it-IT" altLang="it-IT" sz="2400" dirty="0">
              <a:solidFill>
                <a:schemeClr val="bg1"/>
              </a:solidFill>
            </a:endParaRPr>
          </a:p>
        </p:txBody>
      </p:sp>
      <p:pic>
        <p:nvPicPr>
          <p:cNvPr id="2" name="Picture 2" descr="QuantERA">
            <a:extLst>
              <a:ext uri="{FF2B5EF4-FFF2-40B4-BE49-F238E27FC236}">
                <a16:creationId xmlns:a16="http://schemas.microsoft.com/office/drawing/2014/main" id="{306556FE-68A6-BB68-E47F-5AB5AE02EB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1864" y="146700"/>
            <a:ext cx="2448756" cy="604631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A4C1BE52-55ED-866C-DC23-DD273933109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9832"/>
            <a:ext cx="2285188" cy="5715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0A1CE041-307E-5D4D-71FE-71F613476F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179832"/>
            <a:ext cx="1739348" cy="1143000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C3C9C0A0-EBAB-C906-375F-FBF79263B90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1694" y="179832"/>
            <a:ext cx="1203251" cy="755041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6" name="Picture 1">
            <a:extLst>
              <a:ext uri="{FF2B5EF4-FFF2-40B4-BE49-F238E27FC236}">
                <a16:creationId xmlns:a16="http://schemas.microsoft.com/office/drawing/2014/main" id="{3AF68A89-7B20-5620-90C2-8E8DF8F32C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826028"/>
            <a:ext cx="894821" cy="743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649456"/>
            <a:ext cx="7239000" cy="5218069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BA94BC2F-9748-46E9-869E-CD563D3538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871" y="0"/>
            <a:ext cx="8283658" cy="1615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899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-6626"/>
            <a:ext cx="8534400" cy="838200"/>
          </a:xfrm>
        </p:spPr>
        <p:txBody>
          <a:bodyPr/>
          <a:lstStyle/>
          <a:p>
            <a:r>
              <a:rPr lang="en-GB" dirty="0"/>
              <a:t>Most recent experiment in Trento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2967334"/>
            <a:ext cx="3607259" cy="356659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04800" y="869674"/>
            <a:ext cx="969716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400" dirty="0">
                <a:solidFill>
                  <a:schemeClr val="bg1"/>
                </a:solidFill>
              </a:rPr>
              <a:t>1) AFM cantilever with very high Q at </a:t>
            </a:r>
            <a:r>
              <a:rPr lang="en-GB" sz="2400" dirty="0" err="1">
                <a:solidFill>
                  <a:schemeClr val="bg1"/>
                </a:solidFill>
              </a:rPr>
              <a:t>mK</a:t>
            </a:r>
            <a:r>
              <a:rPr lang="en-GB" sz="2400" dirty="0">
                <a:solidFill>
                  <a:schemeClr val="bg1"/>
                </a:solidFill>
              </a:rPr>
              <a:t> (close to 3 x10</a:t>
            </a:r>
            <a:r>
              <a:rPr lang="en-GB" sz="2400" baseline="30000" dirty="0">
                <a:solidFill>
                  <a:schemeClr val="bg1"/>
                </a:solidFill>
              </a:rPr>
              <a:t>6</a:t>
            </a:r>
            <a:r>
              <a:rPr lang="en-GB" sz="2400" dirty="0">
                <a:solidFill>
                  <a:schemeClr val="bg1"/>
                </a:solidFill>
              </a:rPr>
              <a:t>)</a:t>
            </a:r>
          </a:p>
          <a:p>
            <a:pPr algn="l"/>
            <a:endParaRPr lang="en-GB" sz="2400" dirty="0">
              <a:solidFill>
                <a:schemeClr val="bg1"/>
              </a:solidFill>
            </a:endParaRPr>
          </a:p>
          <a:p>
            <a:pPr algn="l"/>
            <a:r>
              <a:rPr lang="en-GB" sz="2400" dirty="0">
                <a:solidFill>
                  <a:schemeClr val="bg1"/>
                </a:solidFill>
              </a:rPr>
              <a:t>2) Attach another heavier mass to the cantilever</a:t>
            </a:r>
          </a:p>
          <a:p>
            <a:pPr algn="l"/>
            <a:r>
              <a:rPr lang="en-GB" sz="2400" dirty="0">
                <a:solidFill>
                  <a:schemeClr val="bg1"/>
                </a:solidFill>
              </a:rPr>
              <a:t>Multilayer with two different materials (heavy/light) maximizes CSL noise in the relevant portion of parameter space 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133BA8A2-AD35-45E5-A94C-32DE2C16F249}"/>
              </a:ext>
            </a:extLst>
          </p:cNvPr>
          <p:cNvSpPr txBox="1"/>
          <p:nvPr/>
        </p:nvSpPr>
        <p:spPr>
          <a:xfrm>
            <a:off x="4276725" y="3276600"/>
            <a:ext cx="56388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en-GB" dirty="0">
              <a:solidFill>
                <a:schemeClr val="bg1"/>
              </a:solidFill>
            </a:endParaRPr>
          </a:p>
          <a:p>
            <a:pPr algn="l"/>
            <a:endParaRPr lang="en-GB" sz="1800" dirty="0">
              <a:solidFill>
                <a:schemeClr val="bg1"/>
              </a:solidFill>
            </a:endParaRPr>
          </a:p>
          <a:p>
            <a:pPr algn="l"/>
            <a:endParaRPr lang="en-GB" sz="1800" dirty="0">
              <a:solidFill>
                <a:schemeClr val="bg1"/>
              </a:solidFill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7C5CD961-CFFE-4D4D-9B24-5783F25F1B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1062" y="4038600"/>
            <a:ext cx="4938188" cy="1661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6320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/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6897" y="914400"/>
            <a:ext cx="6146800" cy="46101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02" y="914400"/>
            <a:ext cx="3457575" cy="4610100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7A748688-7202-4C21-9FF1-3DC7C5B8F15D}"/>
              </a:ext>
            </a:extLst>
          </p:cNvPr>
          <p:cNvSpPr txBox="1"/>
          <p:nvPr/>
        </p:nvSpPr>
        <p:spPr>
          <a:xfrm>
            <a:off x="1447800" y="5867400"/>
            <a:ext cx="7198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chemeClr val="bg1"/>
                </a:solidFill>
              </a:rPr>
              <a:t>SiO</a:t>
            </a:r>
            <a:r>
              <a:rPr lang="it-IT" baseline="-25000" dirty="0">
                <a:solidFill>
                  <a:schemeClr val="bg1"/>
                </a:solidFill>
              </a:rPr>
              <a:t>2</a:t>
            </a:r>
            <a:r>
              <a:rPr lang="it-IT" dirty="0">
                <a:solidFill>
                  <a:schemeClr val="bg1"/>
                </a:solidFill>
              </a:rPr>
              <a:t>/WO</a:t>
            </a:r>
            <a:r>
              <a:rPr lang="it-IT" baseline="-25000" dirty="0">
                <a:solidFill>
                  <a:schemeClr val="bg1"/>
                </a:solidFill>
              </a:rPr>
              <a:t>3</a:t>
            </a:r>
            <a:r>
              <a:rPr lang="it-IT" dirty="0">
                <a:solidFill>
                  <a:schemeClr val="bg1"/>
                </a:solidFill>
              </a:rPr>
              <a:t> </a:t>
            </a:r>
            <a:r>
              <a:rPr lang="it-IT" dirty="0" err="1">
                <a:solidFill>
                  <a:schemeClr val="bg1"/>
                </a:solidFill>
              </a:rPr>
              <a:t>multilayer</a:t>
            </a:r>
            <a:r>
              <a:rPr lang="it-IT" dirty="0">
                <a:solidFill>
                  <a:schemeClr val="bg1"/>
                </a:solidFill>
              </a:rPr>
              <a:t> </a:t>
            </a:r>
            <a:r>
              <a:rPr lang="it-IT" dirty="0" err="1">
                <a:solidFill>
                  <a:schemeClr val="bg1"/>
                </a:solidFill>
              </a:rPr>
              <a:t>fabricated</a:t>
            </a:r>
            <a:r>
              <a:rPr lang="it-IT" dirty="0">
                <a:solidFill>
                  <a:schemeClr val="bg1"/>
                </a:solidFill>
              </a:rPr>
              <a:t> by A. </a:t>
            </a:r>
            <a:r>
              <a:rPr lang="it-IT" dirty="0" err="1">
                <a:solidFill>
                  <a:schemeClr val="bg1"/>
                </a:solidFill>
              </a:rPr>
              <a:t>Chiasera</a:t>
            </a:r>
            <a:r>
              <a:rPr lang="it-IT" dirty="0">
                <a:solidFill>
                  <a:schemeClr val="bg1"/>
                </a:solidFill>
              </a:rPr>
              <a:t> &amp; S. </a:t>
            </a:r>
            <a:r>
              <a:rPr lang="it-IT" dirty="0" err="1">
                <a:solidFill>
                  <a:schemeClr val="bg1"/>
                </a:solidFill>
              </a:rPr>
              <a:t>Varas</a:t>
            </a:r>
            <a:r>
              <a:rPr lang="it-IT" dirty="0">
                <a:solidFill>
                  <a:schemeClr val="bg1"/>
                </a:solidFill>
              </a:rPr>
              <a:t>, IFN Trento</a:t>
            </a:r>
          </a:p>
        </p:txBody>
      </p:sp>
    </p:spTree>
    <p:extLst>
      <p:ext uri="{BB962C8B-B14F-4D97-AF65-F5344CB8AC3E}">
        <p14:creationId xmlns:p14="http://schemas.microsoft.com/office/powerpoint/2010/main" val="6382763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28600" y="236129"/>
            <a:ext cx="6956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FF00"/>
                </a:solidFill>
              </a:rPr>
              <a:t>Noise at </a:t>
            </a:r>
            <a:r>
              <a:rPr lang="en-US" sz="2400" dirty="0" err="1">
                <a:solidFill>
                  <a:srgbClr val="FFFF00"/>
                </a:solidFill>
              </a:rPr>
              <a:t>millikelvin</a:t>
            </a:r>
            <a:r>
              <a:rPr lang="en-US" sz="2400" dirty="0">
                <a:solidFill>
                  <a:srgbClr val="FFFF00"/>
                </a:solidFill>
              </a:rPr>
              <a:t> (Pulse tube dilution – PT OFF)</a:t>
            </a:r>
            <a:endParaRPr lang="it-IT" sz="2400" dirty="0">
              <a:solidFill>
                <a:srgbClr val="FFFF00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6720734" y="3810001"/>
            <a:ext cx="31749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Measurement scheme</a:t>
            </a:r>
            <a:endParaRPr lang="it-IT" dirty="0">
              <a:solidFill>
                <a:srgbClr val="FFFF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38200"/>
            <a:ext cx="6698404" cy="4010261"/>
          </a:xfrm>
          <a:prstGeom prst="rect">
            <a:avLst/>
          </a:prstGeom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0419" y="4343400"/>
            <a:ext cx="2895600" cy="2088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7" descr="20121005_09410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0925" y="652638"/>
            <a:ext cx="2286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15240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28600"/>
            <a:ext cx="9410700" cy="1143000"/>
          </a:xfrm>
        </p:spPr>
        <p:txBody>
          <a:bodyPr/>
          <a:lstStyle/>
          <a:p>
            <a:r>
              <a:rPr lang="en-GB" sz="4000" dirty="0"/>
              <a:t>Noise vs Temperature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838199"/>
            <a:ext cx="7848600" cy="473754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5715000"/>
            <a:ext cx="6818595" cy="5606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351995" y="5715000"/>
            <a:ext cx="16225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rgbClr val="92D050"/>
                </a:solidFill>
              </a:rPr>
              <a:t>at 95% CL</a:t>
            </a:r>
          </a:p>
        </p:txBody>
      </p:sp>
    </p:spTree>
    <p:extLst>
      <p:ext uri="{BB962C8B-B14F-4D97-AF65-F5344CB8AC3E}">
        <p14:creationId xmlns:p14="http://schemas.microsoft.com/office/powerpoint/2010/main" val="19755357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9170985"/>
              </p:ext>
            </p:extLst>
          </p:nvPr>
        </p:nvGraphicFramePr>
        <p:xfrm>
          <a:off x="104178" y="2062912"/>
          <a:ext cx="6054745" cy="4733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3657600" imgH="3435343" progId="Acrobat.Document.2015">
                  <p:embed/>
                </p:oleObj>
              </mc:Choice>
              <mc:Fallback>
                <p:oleObj name="Acrobat Document" r:id="rId2" imgW="3657600" imgH="3435343" progId="Acrobat.Document.201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04178" y="2062912"/>
                        <a:ext cx="6054745" cy="4733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82542" y="2312759"/>
            <a:ext cx="6206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This</a:t>
            </a:r>
          </a:p>
          <a:p>
            <a:r>
              <a:rPr lang="en-GB" dirty="0" err="1">
                <a:solidFill>
                  <a:srgbClr val="FF0000"/>
                </a:solidFill>
              </a:rPr>
              <a:t>exp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53435" y="5295490"/>
            <a:ext cx="1172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39F52B"/>
                </a:solidFill>
              </a:rPr>
              <a:t>LISA PTF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022935" y="4200829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0070C0"/>
                </a:solidFill>
              </a:rPr>
              <a:t>X ray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54379" y="5807894"/>
            <a:ext cx="7447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GRW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65743" y="2626399"/>
            <a:ext cx="344614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400" dirty="0">
                <a:solidFill>
                  <a:schemeClr val="bg1"/>
                </a:solidFill>
              </a:rPr>
              <a:t>Adler parameter range  falsified</a:t>
            </a:r>
          </a:p>
          <a:p>
            <a:pPr algn="l"/>
            <a:endParaRPr lang="en-GB" sz="2400" dirty="0">
              <a:solidFill>
                <a:schemeClr val="bg1"/>
              </a:solidFill>
            </a:endParaRPr>
          </a:p>
          <a:p>
            <a:pPr algn="l"/>
            <a:endParaRPr lang="en-GB" sz="2400" dirty="0">
              <a:solidFill>
                <a:schemeClr val="bg1"/>
              </a:solidFill>
            </a:endParaRPr>
          </a:p>
          <a:p>
            <a:pPr algn="l"/>
            <a:endParaRPr lang="en-GB" sz="2400" dirty="0">
              <a:solidFill>
                <a:schemeClr val="bg1"/>
              </a:solidFill>
            </a:endParaRPr>
          </a:p>
          <a:p>
            <a:pPr algn="l"/>
            <a:endParaRPr lang="en-GB" sz="2400" dirty="0">
              <a:solidFill>
                <a:schemeClr val="bg1"/>
              </a:solidFill>
            </a:endParaRPr>
          </a:p>
          <a:p>
            <a:pPr algn="l"/>
            <a:endParaRPr lang="en-GB" sz="2400" dirty="0">
              <a:solidFill>
                <a:schemeClr val="bg1"/>
              </a:solidFill>
            </a:endParaRPr>
          </a:p>
          <a:p>
            <a:pPr algn="l"/>
            <a:endParaRPr lang="en-GB" sz="2400" dirty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</a:endParaRPr>
          </a:p>
          <a:p>
            <a:pPr algn="l"/>
            <a:endParaRPr lang="en-GB" dirty="0">
              <a:solidFill>
                <a:schemeClr val="bg1"/>
              </a:solidFill>
            </a:endParaRPr>
          </a:p>
          <a:p>
            <a:pPr algn="l"/>
            <a:endParaRPr lang="en-GB" dirty="0">
              <a:solidFill>
                <a:schemeClr val="bg1"/>
              </a:solidFill>
            </a:endParaRPr>
          </a:p>
          <a:p>
            <a:pPr algn="l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68333" y="2287482"/>
            <a:ext cx="1811556" cy="7351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1309434" y="2012101"/>
            <a:ext cx="1834605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FFFF00"/>
                </a:solidFill>
              </a:rPr>
              <a:t>MATTER WAVE</a:t>
            </a:r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3B10A500-5F14-4A90-9B46-75F2ED116E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657" y="123223"/>
            <a:ext cx="5962266" cy="1863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363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BA83D930-F38E-68E4-383D-F016A95CDAB3}"/>
              </a:ext>
            </a:extLst>
          </p:cNvPr>
          <p:cNvSpPr txBox="1"/>
          <p:nvPr/>
        </p:nvSpPr>
        <p:spPr>
          <a:xfrm>
            <a:off x="0" y="2514600"/>
            <a:ext cx="96012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000" dirty="0">
                <a:solidFill>
                  <a:srgbClr val="FFFF00"/>
                </a:solidFill>
              </a:rPr>
              <a:t>Exploring new approaches:</a:t>
            </a:r>
            <a:br>
              <a:rPr lang="en-GB" sz="4000" dirty="0">
                <a:solidFill>
                  <a:srgbClr val="FFFF00"/>
                </a:solidFill>
              </a:rPr>
            </a:br>
            <a:r>
              <a:rPr lang="en-GB" sz="4000" dirty="0">
                <a:solidFill>
                  <a:srgbClr val="FFFF00"/>
                </a:solidFill>
              </a:rPr>
              <a:t>Magnetic Levitation of micromagnets</a:t>
            </a:r>
            <a:endParaRPr lang="it-IT" sz="4000" dirty="0"/>
          </a:p>
        </p:txBody>
      </p:sp>
    </p:spTree>
    <p:extLst>
      <p:ext uri="{BB962C8B-B14F-4D97-AF65-F5344CB8AC3E}">
        <p14:creationId xmlns:p14="http://schemas.microsoft.com/office/powerpoint/2010/main" val="42508719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075" y="30825"/>
            <a:ext cx="9296400" cy="563562"/>
          </a:xfrm>
        </p:spPr>
        <p:txBody>
          <a:bodyPr/>
          <a:lstStyle/>
          <a:p>
            <a:r>
              <a:rPr lang="en-GB" dirty="0"/>
              <a:t>Levitated micromagnets: motivations</a:t>
            </a:r>
          </a:p>
        </p:txBody>
      </p:sp>
      <p:sp>
        <p:nvSpPr>
          <p:cNvPr id="4" name="Rectangle 3"/>
          <p:cNvSpPr/>
          <p:nvPr/>
        </p:nvSpPr>
        <p:spPr>
          <a:xfrm>
            <a:off x="85725" y="2295525"/>
            <a:ext cx="51816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FFFF00"/>
                </a:solidFill>
              </a:rPr>
              <a:t>Passive levitation (no heating)</a:t>
            </a:r>
            <a:endParaRPr lang="en-GB" sz="2000" dirty="0">
              <a:solidFill>
                <a:schemeClr val="bg1"/>
              </a:solidFill>
            </a:endParaRPr>
          </a:p>
          <a:p>
            <a:pPr algn="l"/>
            <a:endParaRPr lang="en-GB" sz="2000" dirty="0">
              <a:solidFill>
                <a:schemeClr val="bg1"/>
              </a:solidFill>
            </a:endParaRPr>
          </a:p>
          <a:p>
            <a:pPr algn="l"/>
            <a:endParaRPr lang="en-GB" sz="2000" dirty="0">
              <a:solidFill>
                <a:schemeClr val="bg1"/>
              </a:solidFill>
            </a:endParaRPr>
          </a:p>
          <a:p>
            <a:pPr algn="l"/>
            <a:endParaRPr lang="en-GB" sz="2000" dirty="0">
              <a:solidFill>
                <a:schemeClr val="bg1"/>
              </a:solidFill>
            </a:endParaRPr>
          </a:p>
          <a:p>
            <a:pPr algn="l"/>
            <a:r>
              <a:rPr lang="en-GB" sz="2000" dirty="0">
                <a:solidFill>
                  <a:schemeClr val="bg1"/>
                </a:solidFill>
              </a:rPr>
              <a:t>    compatible with cryogenics</a:t>
            </a:r>
          </a:p>
          <a:p>
            <a:pPr algn="l"/>
            <a:endParaRPr lang="en-GB" sz="2000" dirty="0">
              <a:solidFill>
                <a:schemeClr val="bg1"/>
              </a:solidFill>
            </a:endParaRPr>
          </a:p>
          <a:p>
            <a:pPr algn="l"/>
            <a:r>
              <a:rPr lang="en-GB" sz="2000" dirty="0">
                <a:solidFill>
                  <a:schemeClr val="bg1"/>
                </a:solidFill>
              </a:rPr>
              <a:t>(UNLIKE OPTICAL LEVITATION </a:t>
            </a:r>
            <a:r>
              <a:rPr lang="en-GB" sz="2000" dirty="0" err="1">
                <a:solidFill>
                  <a:schemeClr val="bg1"/>
                </a:solidFill>
              </a:rPr>
              <a:t>ie</a:t>
            </a:r>
            <a:r>
              <a:rPr lang="en-GB" sz="2000" dirty="0">
                <a:solidFill>
                  <a:schemeClr val="bg1"/>
                </a:solidFill>
              </a:rPr>
              <a:t> TWEEZER, where trapped particles are very hot)</a:t>
            </a:r>
            <a:endParaRPr lang="en-GB" sz="2000" dirty="0">
              <a:solidFill>
                <a:schemeClr val="bg1"/>
              </a:solidFill>
              <a:sym typeface="Symbol" panose="05050102010706020507" pitchFamily="18" charset="2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2260" y="2590800"/>
            <a:ext cx="4146115" cy="4114800"/>
          </a:xfrm>
          <a:prstGeom prst="rect">
            <a:avLst/>
          </a:prstGeom>
        </p:spPr>
      </p:pic>
      <p:sp>
        <p:nvSpPr>
          <p:cNvPr id="3" name="Freccia in giù 2">
            <a:extLst>
              <a:ext uri="{FF2B5EF4-FFF2-40B4-BE49-F238E27FC236}">
                <a16:creationId xmlns:a16="http://schemas.microsoft.com/office/drawing/2014/main" id="{66D78F07-6613-4519-A93E-11B682820129}"/>
              </a:ext>
            </a:extLst>
          </p:cNvPr>
          <p:cNvSpPr/>
          <p:nvPr/>
        </p:nvSpPr>
        <p:spPr>
          <a:xfrm>
            <a:off x="1752600" y="2743200"/>
            <a:ext cx="381000" cy="762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53F25209-F715-4577-8C08-18CFA60ED722}"/>
              </a:ext>
            </a:extLst>
          </p:cNvPr>
          <p:cNvSpPr txBox="1"/>
          <p:nvPr/>
        </p:nvSpPr>
        <p:spPr>
          <a:xfrm>
            <a:off x="85725" y="715446"/>
            <a:ext cx="9686925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</a:rPr>
              <a:t>Very </a:t>
            </a:r>
            <a:r>
              <a:rPr lang="en-GB" sz="2000" dirty="0">
                <a:solidFill>
                  <a:srgbClr val="FFFF00"/>
                </a:solidFill>
              </a:rPr>
              <a:t>clean mechanical modes </a:t>
            </a:r>
            <a:r>
              <a:rPr lang="en-GB" sz="2000" dirty="0">
                <a:solidFill>
                  <a:schemeClr val="bg1"/>
                </a:solidFill>
              </a:rPr>
              <a:t>(rigid body translations and rotations)</a:t>
            </a:r>
            <a:endParaRPr lang="en-GB" sz="2000" dirty="0">
              <a:solidFill>
                <a:srgbClr val="FFFF00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FFFF00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FFFF00"/>
                </a:solidFill>
              </a:rPr>
              <a:t>remove mechanical losses </a:t>
            </a:r>
            <a:r>
              <a:rPr lang="en-GB" sz="2000" dirty="0">
                <a:solidFill>
                  <a:schemeClr val="bg1"/>
                </a:solidFill>
              </a:rPr>
              <a:t>should allow for much better isolation from external world (= </a:t>
            </a:r>
            <a:r>
              <a:rPr lang="en-GB" sz="2000" u="sng" dirty="0">
                <a:solidFill>
                  <a:schemeClr val="bg1"/>
                </a:solidFill>
              </a:rPr>
              <a:t>ultralow damping / ultrahigh Q factor</a:t>
            </a:r>
            <a:r>
              <a:rPr lang="en-GB" sz="2000" dirty="0">
                <a:solidFill>
                  <a:schemeClr val="bg1"/>
                </a:solidFill>
              </a:rPr>
              <a:t>)</a:t>
            </a:r>
          </a:p>
          <a:p>
            <a:pPr algn="l"/>
            <a:endParaRPr lang="en-GB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28514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64" y="1316418"/>
            <a:ext cx="4201717" cy="416998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181219" y="609600"/>
            <a:ext cx="1542788" cy="4616546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7772400" y="1421980"/>
            <a:ext cx="915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FFFF00"/>
                </a:solidFill>
              </a:rPr>
              <a:t>SQUID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973179" y="2339020"/>
            <a:ext cx="650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FFFF00"/>
                </a:solidFill>
              </a:rPr>
              <a:t>Trap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8334237" y="1764932"/>
            <a:ext cx="698421" cy="1828497"/>
          </a:xfrm>
          <a:prstGeom prst="straightConnector1">
            <a:avLst/>
          </a:prstGeom>
          <a:ln w="190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8272208" y="2652842"/>
            <a:ext cx="667813" cy="1562158"/>
          </a:xfrm>
          <a:prstGeom prst="straightConnector1">
            <a:avLst/>
          </a:prstGeom>
          <a:ln w="190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5355" y="1293674"/>
            <a:ext cx="3185634" cy="255566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343400" y="4036874"/>
            <a:ext cx="233692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dirty="0" err="1">
                <a:solidFill>
                  <a:schemeClr val="bg1"/>
                </a:solidFill>
              </a:rPr>
              <a:t>NdFeB</a:t>
            </a:r>
            <a:r>
              <a:rPr lang="en-GB" dirty="0">
                <a:solidFill>
                  <a:schemeClr val="bg1"/>
                </a:solidFill>
              </a:rPr>
              <a:t> microsphere</a:t>
            </a:r>
          </a:p>
          <a:p>
            <a:pPr algn="l"/>
            <a:r>
              <a:rPr lang="en-GB" dirty="0">
                <a:solidFill>
                  <a:schemeClr val="bg1"/>
                </a:solidFill>
              </a:rPr>
              <a:t>Radius = 27 </a:t>
            </a:r>
            <a:r>
              <a:rPr lang="en-GB" dirty="0">
                <a:solidFill>
                  <a:schemeClr val="bg1"/>
                </a:solidFill>
                <a:latin typeface="Symbol" panose="05050102010706020507" pitchFamily="18" charset="2"/>
              </a:rPr>
              <a:t>m</a:t>
            </a:r>
            <a:r>
              <a:rPr lang="en-GB" dirty="0">
                <a:solidFill>
                  <a:schemeClr val="bg1"/>
                </a:solidFill>
              </a:rPr>
              <a:t>m</a:t>
            </a:r>
          </a:p>
          <a:p>
            <a:pPr algn="l"/>
            <a:r>
              <a:rPr lang="en-GB" dirty="0">
                <a:solidFill>
                  <a:schemeClr val="bg1"/>
                </a:solidFill>
              </a:rPr>
              <a:t>Trap Radius = 2 mm </a:t>
            </a:r>
          </a:p>
          <a:p>
            <a:pPr algn="l"/>
            <a:endParaRPr lang="en-GB" dirty="0">
              <a:solidFill>
                <a:srgbClr val="FFFF00"/>
              </a:solidFill>
            </a:endParaRPr>
          </a:p>
          <a:p>
            <a:pPr algn="l"/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6386" y="5602666"/>
            <a:ext cx="72050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dirty="0">
                <a:solidFill>
                  <a:schemeClr val="bg1"/>
                </a:solidFill>
              </a:rPr>
              <a:t>1) One individual microsphere can be picked up, magnetized and placed in the trap at room T</a:t>
            </a:r>
          </a:p>
          <a:p>
            <a:pPr algn="l"/>
            <a:endParaRPr lang="en-GB" dirty="0">
              <a:solidFill>
                <a:schemeClr val="bg1"/>
              </a:solidFill>
            </a:endParaRPr>
          </a:p>
          <a:p>
            <a:pPr algn="l"/>
            <a:r>
              <a:rPr lang="en-GB" dirty="0">
                <a:solidFill>
                  <a:srgbClr val="FFFF00"/>
                </a:solidFill>
              </a:rPr>
              <a:t>2) Spontaneous levitation upon cooldown to 4.2 K (Meissner Effect)  </a:t>
            </a:r>
          </a:p>
        </p:txBody>
      </p:sp>
      <p:sp>
        <p:nvSpPr>
          <p:cNvPr id="10" name="Down Arrow 9"/>
          <p:cNvSpPr/>
          <p:nvPr/>
        </p:nvSpPr>
        <p:spPr>
          <a:xfrm>
            <a:off x="8862687" y="5307687"/>
            <a:ext cx="339942" cy="57230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7915441" y="5961534"/>
            <a:ext cx="189449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FFFF00"/>
                </a:solidFill>
              </a:rPr>
              <a:t>DIPPED</a:t>
            </a:r>
          </a:p>
          <a:p>
            <a:r>
              <a:rPr lang="en-GB" dirty="0">
                <a:solidFill>
                  <a:srgbClr val="FFFF00"/>
                </a:solidFill>
              </a:rPr>
              <a:t>in a liquid He</a:t>
            </a:r>
          </a:p>
          <a:p>
            <a:r>
              <a:rPr lang="en-GB" dirty="0">
                <a:solidFill>
                  <a:srgbClr val="FFFF00"/>
                </a:solidFill>
              </a:rPr>
              <a:t>Transport Dewar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C163B244-5689-4024-AE4C-4379C19861B0}"/>
              </a:ext>
            </a:extLst>
          </p:cNvPr>
          <p:cNvSpPr txBox="1"/>
          <p:nvPr/>
        </p:nvSpPr>
        <p:spPr>
          <a:xfrm>
            <a:off x="990600" y="-10509"/>
            <a:ext cx="53992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dirty="0" err="1">
                <a:solidFill>
                  <a:schemeClr val="bg1"/>
                </a:solidFill>
              </a:rPr>
              <a:t>Proof</a:t>
            </a:r>
            <a:r>
              <a:rPr lang="it-IT" sz="3200" dirty="0">
                <a:solidFill>
                  <a:schemeClr val="bg1"/>
                </a:solidFill>
              </a:rPr>
              <a:t>-of-</a:t>
            </a:r>
            <a:r>
              <a:rPr lang="it-IT" sz="3200" dirty="0" err="1">
                <a:solidFill>
                  <a:schemeClr val="bg1"/>
                </a:solidFill>
              </a:rPr>
              <a:t>principle</a:t>
            </a:r>
            <a:r>
              <a:rPr lang="it-IT" sz="3200" dirty="0">
                <a:solidFill>
                  <a:schemeClr val="bg1"/>
                </a:solidFill>
              </a:rPr>
              <a:t> </a:t>
            </a:r>
            <a:r>
              <a:rPr lang="it-IT" sz="3200" dirty="0" err="1">
                <a:solidFill>
                  <a:schemeClr val="bg1"/>
                </a:solidFill>
              </a:rPr>
              <a:t>experiment</a:t>
            </a:r>
            <a:endParaRPr lang="it-IT" sz="3200" dirty="0">
              <a:solidFill>
                <a:schemeClr val="bg1"/>
              </a:solidFill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43575F1E-2039-44AB-B223-56AEF6CBB289}"/>
              </a:ext>
            </a:extLst>
          </p:cNvPr>
          <p:cNvSpPr txBox="1"/>
          <p:nvPr/>
        </p:nvSpPr>
        <p:spPr>
          <a:xfrm>
            <a:off x="14720" y="888953"/>
            <a:ext cx="42586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rgbClr val="FFFF00"/>
                </a:solidFill>
              </a:rPr>
              <a:t>Pb trap: </a:t>
            </a:r>
            <a:r>
              <a:rPr lang="it-IT" dirty="0" err="1">
                <a:solidFill>
                  <a:srgbClr val="FFFF00"/>
                </a:solidFill>
              </a:rPr>
              <a:t>Type</a:t>
            </a:r>
            <a:r>
              <a:rPr lang="it-IT" dirty="0">
                <a:solidFill>
                  <a:srgbClr val="FFFF00"/>
                </a:solidFill>
              </a:rPr>
              <a:t> I </a:t>
            </a:r>
            <a:r>
              <a:rPr lang="it-IT" dirty="0" err="1">
                <a:solidFill>
                  <a:srgbClr val="FFFF00"/>
                </a:solidFill>
              </a:rPr>
              <a:t>superconductor</a:t>
            </a:r>
            <a:r>
              <a:rPr lang="it-IT" dirty="0">
                <a:solidFill>
                  <a:srgbClr val="FFFF00"/>
                </a:solidFill>
              </a:rPr>
              <a:t> </a:t>
            </a:r>
            <a:r>
              <a:rPr lang="it-IT" dirty="0" err="1">
                <a:solidFill>
                  <a:srgbClr val="FFFF00"/>
                </a:solidFill>
              </a:rPr>
              <a:t>at</a:t>
            </a:r>
            <a:r>
              <a:rPr lang="it-IT" dirty="0">
                <a:solidFill>
                  <a:srgbClr val="FFFF00"/>
                </a:solidFill>
              </a:rPr>
              <a:t> 4.2K</a:t>
            </a:r>
          </a:p>
        </p:txBody>
      </p:sp>
    </p:spTree>
    <p:extLst>
      <p:ext uri="{BB962C8B-B14F-4D97-AF65-F5344CB8AC3E}">
        <p14:creationId xmlns:p14="http://schemas.microsoft.com/office/powerpoint/2010/main" val="2533245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0" grpId="0"/>
      <p:bldP spid="8" grpId="0"/>
      <p:bldP spid="9" grpId="0"/>
      <p:bldP spid="10" grpId="0" animBg="1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676400" y="-51375"/>
            <a:ext cx="58560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solidFill>
                  <a:srgbClr val="FFFF00"/>
                </a:solidFill>
              </a:rPr>
              <a:t>Spectrum &amp; mechanical modes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6600" y="2743200"/>
            <a:ext cx="2033419" cy="222732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" y="2118152"/>
            <a:ext cx="6477000" cy="4739848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B075A665-1081-4D63-A0BE-C30F074FEE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7007" y="457200"/>
            <a:ext cx="5411793" cy="1609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0314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-228600"/>
            <a:ext cx="7772400" cy="1470025"/>
          </a:xfrm>
        </p:spPr>
        <p:txBody>
          <a:bodyPr/>
          <a:lstStyle/>
          <a:p>
            <a:r>
              <a:rPr lang="en-GB" dirty="0"/>
              <a:t>Outline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381000" y="685800"/>
            <a:ext cx="10439400" cy="1752600"/>
          </a:xfrm>
        </p:spPr>
        <p:txBody>
          <a:bodyPr/>
          <a:lstStyle/>
          <a:p>
            <a:pPr marL="914400" lvl="1" indent="-457200" algn="l">
              <a:buFont typeface="Arial" panose="020B0604020202020204" pitchFamily="34" charset="0"/>
              <a:buChar char="•"/>
            </a:pPr>
            <a:endParaRPr lang="en-GB" dirty="0">
              <a:solidFill>
                <a:schemeClr val="bg1"/>
              </a:solidFill>
            </a:endParaRP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FFFF00"/>
                </a:solidFill>
              </a:rPr>
              <a:t>Testing collapse models (CSL) with mechanical systems</a:t>
            </a:r>
          </a:p>
          <a:p>
            <a:pPr lvl="1" algn="l"/>
            <a:r>
              <a:rPr lang="en-GB" dirty="0">
                <a:solidFill>
                  <a:schemeClr val="bg1"/>
                </a:solidFill>
              </a:rPr>
              <a:t>		- established bounds with optimized </a:t>
            </a:r>
            <a:r>
              <a:rPr lang="en-GB" dirty="0">
                <a:solidFill>
                  <a:srgbClr val="FFC000"/>
                </a:solidFill>
              </a:rPr>
              <a:t>cantilevers</a:t>
            </a:r>
            <a:br>
              <a:rPr lang="en-GB" dirty="0">
                <a:solidFill>
                  <a:schemeClr val="bg1"/>
                </a:solidFill>
              </a:rPr>
            </a:br>
            <a:r>
              <a:rPr lang="en-GB" dirty="0">
                <a:solidFill>
                  <a:schemeClr val="bg1"/>
                </a:solidFill>
              </a:rPr>
              <a:t>		- </a:t>
            </a:r>
            <a:r>
              <a:rPr lang="en-GB" dirty="0">
                <a:solidFill>
                  <a:srgbClr val="FFC000"/>
                </a:solidFill>
              </a:rPr>
              <a:t>levitated micromagnets</a:t>
            </a:r>
            <a:r>
              <a:rPr lang="en-GB" dirty="0">
                <a:solidFill>
                  <a:schemeClr val="bg1"/>
                </a:solidFill>
              </a:rPr>
              <a:t>: potential improvements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endParaRPr lang="en-GB" sz="3200" dirty="0">
              <a:solidFill>
                <a:schemeClr val="bg1"/>
              </a:solidFill>
            </a:endParaRP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FFFF00"/>
                </a:solidFill>
              </a:rPr>
              <a:t>Testing collapse models (CSL + DP) with thermal experiments</a:t>
            </a:r>
            <a:br>
              <a:rPr lang="en-GB" dirty="0">
                <a:solidFill>
                  <a:srgbClr val="FFFF00"/>
                </a:solidFill>
              </a:rPr>
            </a:br>
            <a:r>
              <a:rPr lang="en-GB" dirty="0">
                <a:solidFill>
                  <a:srgbClr val="FFFF00"/>
                </a:solidFill>
              </a:rPr>
              <a:t>	</a:t>
            </a:r>
            <a:r>
              <a:rPr lang="en-GB" dirty="0">
                <a:solidFill>
                  <a:schemeClr val="bg1"/>
                </a:solidFill>
              </a:rPr>
              <a:t>- spontaneous heating &amp; classical gravity</a:t>
            </a:r>
            <a:br>
              <a:rPr lang="en-GB" dirty="0">
                <a:solidFill>
                  <a:schemeClr val="bg1"/>
                </a:solidFill>
              </a:rPr>
            </a:br>
            <a:r>
              <a:rPr lang="en-GB" dirty="0">
                <a:solidFill>
                  <a:schemeClr val="bg1"/>
                </a:solidFill>
              </a:rPr>
              <a:t>	- </a:t>
            </a:r>
            <a:r>
              <a:rPr lang="en-GB" dirty="0">
                <a:solidFill>
                  <a:srgbClr val="FFC000"/>
                </a:solidFill>
              </a:rPr>
              <a:t>a new experiment at microkelvin temperature</a:t>
            </a:r>
            <a:br>
              <a:rPr lang="en-GB" dirty="0">
                <a:solidFill>
                  <a:schemeClr val="bg1"/>
                </a:solidFill>
              </a:rPr>
            </a:br>
            <a:br>
              <a:rPr lang="en-GB" sz="2800" dirty="0">
                <a:solidFill>
                  <a:schemeClr val="bg1"/>
                </a:solidFill>
              </a:rPr>
            </a:br>
            <a:r>
              <a:rPr lang="en-GB" sz="2800" dirty="0">
                <a:solidFill>
                  <a:schemeClr val="bg1"/>
                </a:solidFill>
              </a:rPr>
              <a:t>	</a:t>
            </a:r>
            <a:br>
              <a:rPr lang="en-GB" sz="2800" dirty="0">
                <a:solidFill>
                  <a:schemeClr val="bg1"/>
                </a:solidFill>
              </a:rPr>
            </a:br>
            <a:r>
              <a:rPr lang="en-GB" dirty="0">
                <a:solidFill>
                  <a:schemeClr val="bg1"/>
                </a:solidFill>
              </a:rPr>
              <a:t> </a:t>
            </a:r>
            <a:br>
              <a:rPr lang="en-GB" dirty="0">
                <a:solidFill>
                  <a:schemeClr val="bg1"/>
                </a:solidFill>
              </a:rPr>
            </a:br>
            <a:br>
              <a:rPr lang="en-GB" dirty="0">
                <a:solidFill>
                  <a:schemeClr val="bg1"/>
                </a:solidFill>
              </a:rPr>
            </a:b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65951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-228600"/>
            <a:ext cx="8915400" cy="1143000"/>
          </a:xfrm>
        </p:spPr>
        <p:txBody>
          <a:bodyPr/>
          <a:lstStyle/>
          <a:p>
            <a:r>
              <a:rPr lang="en-GB" dirty="0"/>
              <a:t> Mechanical damping - Q factor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914399"/>
            <a:ext cx="6705600" cy="557780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990600"/>
            <a:ext cx="300181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GB" dirty="0">
                <a:solidFill>
                  <a:srgbClr val="FFFF00"/>
                </a:solidFill>
              </a:rPr>
              <a:t>RINGDOWN MEASUREMENT</a:t>
            </a:r>
          </a:p>
          <a:p>
            <a:pPr algn="l"/>
            <a:r>
              <a:rPr lang="en-GB" dirty="0">
                <a:solidFill>
                  <a:srgbClr val="FFFF00"/>
                </a:solidFill>
              </a:rPr>
              <a:t>(lock-in amplifier)</a:t>
            </a:r>
          </a:p>
          <a:p>
            <a:pPr algn="l"/>
            <a:endParaRPr lang="en-GB" dirty="0">
              <a:solidFill>
                <a:schemeClr val="bg1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</a:rPr>
              <a:t>Tricky for low </a:t>
            </a:r>
            <a:r>
              <a:rPr lang="en-GB" dirty="0" err="1">
                <a:solidFill>
                  <a:schemeClr val="bg1"/>
                </a:solidFill>
              </a:rPr>
              <a:t>freq</a:t>
            </a:r>
            <a:r>
              <a:rPr lang="en-GB" dirty="0">
                <a:solidFill>
                  <a:schemeClr val="bg1"/>
                </a:solidFill>
              </a:rPr>
              <a:t> modes</a:t>
            </a:r>
            <a:br>
              <a:rPr lang="en-GB" dirty="0">
                <a:solidFill>
                  <a:schemeClr val="bg1"/>
                </a:solidFill>
              </a:rPr>
            </a:br>
            <a:r>
              <a:rPr lang="en-GB" dirty="0">
                <a:solidFill>
                  <a:schemeClr val="bg1"/>
                </a:solidFill>
              </a:rPr>
              <a:t>(too long time - seismic noise – nonlinearities)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GB" dirty="0">
              <a:solidFill>
                <a:schemeClr val="bg1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GB" dirty="0">
              <a:solidFill>
                <a:schemeClr val="bg1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  <a:latin typeface="Symbol" panose="05050102010706020507" pitchFamily="18" charset="2"/>
              </a:rPr>
              <a:t> t</a:t>
            </a:r>
            <a:r>
              <a:rPr lang="en-GB" dirty="0">
                <a:solidFill>
                  <a:schemeClr val="bg1"/>
                </a:solidFill>
              </a:rPr>
              <a:t> &gt; 3 hours  !</a:t>
            </a:r>
          </a:p>
        </p:txBody>
      </p:sp>
    </p:spTree>
    <p:extLst>
      <p:ext uri="{BB962C8B-B14F-4D97-AF65-F5344CB8AC3E}">
        <p14:creationId xmlns:p14="http://schemas.microsoft.com/office/powerpoint/2010/main" val="7524498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-152400"/>
            <a:ext cx="8915400" cy="1143000"/>
          </a:xfrm>
        </p:spPr>
        <p:txBody>
          <a:bodyPr/>
          <a:lstStyle/>
          <a:p>
            <a:r>
              <a:rPr lang="en-GB" dirty="0"/>
              <a:t>Torque Magnetometry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143000"/>
            <a:ext cx="3590488" cy="3657600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85218819-C2FF-431E-A3F8-343573C097D4}"/>
              </a:ext>
            </a:extLst>
          </p:cNvPr>
          <p:cNvSpPr txBox="1"/>
          <p:nvPr/>
        </p:nvSpPr>
        <p:spPr>
          <a:xfrm>
            <a:off x="4977602" y="1391960"/>
            <a:ext cx="29225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err="1">
                <a:solidFill>
                  <a:schemeClr val="accent3"/>
                </a:solidFill>
              </a:rPr>
              <a:t>Magnetic</a:t>
            </a:r>
            <a:r>
              <a:rPr lang="it-IT" sz="2800" dirty="0">
                <a:solidFill>
                  <a:schemeClr val="accent3"/>
                </a:solidFill>
              </a:rPr>
              <a:t> Field    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70B30051-9120-4EF6-87CA-A74ADE827E28}"/>
              </a:ext>
            </a:extLst>
          </p:cNvPr>
          <p:cNvSpPr txBox="1"/>
          <p:nvPr/>
        </p:nvSpPr>
        <p:spPr>
          <a:xfrm>
            <a:off x="5795806" y="3609320"/>
            <a:ext cx="12861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>
                <a:solidFill>
                  <a:schemeClr val="accent3"/>
                </a:solidFill>
              </a:rPr>
              <a:t>Torque</a:t>
            </a:r>
          </a:p>
        </p:txBody>
      </p:sp>
      <p:sp>
        <p:nvSpPr>
          <p:cNvPr id="12" name="Freccia in giù 11">
            <a:extLst>
              <a:ext uri="{FF2B5EF4-FFF2-40B4-BE49-F238E27FC236}">
                <a16:creationId xmlns:a16="http://schemas.microsoft.com/office/drawing/2014/main" id="{65194753-F896-4D3E-96E8-45E681F5607D}"/>
              </a:ext>
            </a:extLst>
          </p:cNvPr>
          <p:cNvSpPr/>
          <p:nvPr/>
        </p:nvSpPr>
        <p:spPr>
          <a:xfrm>
            <a:off x="6172200" y="2133600"/>
            <a:ext cx="533400" cy="1295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35A44490-9D3D-4150-B8B4-2F3AE5CF14FD}"/>
              </a:ext>
            </a:extLst>
          </p:cNvPr>
          <p:cNvSpPr txBox="1"/>
          <p:nvPr/>
        </p:nvSpPr>
        <p:spPr>
          <a:xfrm>
            <a:off x="581205" y="5482605"/>
            <a:ext cx="87927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dirty="0">
                <a:solidFill>
                  <a:srgbClr val="FFFF00"/>
                </a:solidFill>
              </a:rPr>
              <a:t>How sensitive can </a:t>
            </a:r>
            <a:r>
              <a:rPr lang="it-IT" sz="3200" dirty="0" err="1">
                <a:solidFill>
                  <a:srgbClr val="FFFF00"/>
                </a:solidFill>
              </a:rPr>
              <a:t>this</a:t>
            </a:r>
            <a:r>
              <a:rPr lang="it-IT" sz="3200" dirty="0">
                <a:solidFill>
                  <a:srgbClr val="FFFF00"/>
                </a:solidFill>
              </a:rPr>
              <a:t> be </a:t>
            </a:r>
            <a:r>
              <a:rPr lang="it-IT" sz="3200" dirty="0" err="1">
                <a:solidFill>
                  <a:srgbClr val="FFFF00"/>
                </a:solidFill>
              </a:rPr>
              <a:t>as</a:t>
            </a:r>
            <a:r>
              <a:rPr lang="it-IT" sz="3200" dirty="0">
                <a:solidFill>
                  <a:srgbClr val="FFFF00"/>
                </a:solidFill>
              </a:rPr>
              <a:t> a </a:t>
            </a:r>
            <a:r>
              <a:rPr lang="it-IT" sz="3200" dirty="0" err="1">
                <a:solidFill>
                  <a:srgbClr val="FFFF00"/>
                </a:solidFill>
              </a:rPr>
              <a:t>magnetometer</a:t>
            </a:r>
            <a:r>
              <a:rPr lang="it-IT" sz="3200" dirty="0">
                <a:solidFill>
                  <a:srgbClr val="FFFF00"/>
                </a:solidFill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36916477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08477"/>
            <a:ext cx="7239000" cy="59195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52400"/>
            <a:ext cx="9829800" cy="1143000"/>
          </a:xfrm>
        </p:spPr>
        <p:txBody>
          <a:bodyPr/>
          <a:lstStyle/>
          <a:p>
            <a:r>
              <a:rPr lang="en-GB" dirty="0"/>
              <a:t>Noise: </a:t>
            </a:r>
            <a:r>
              <a:rPr lang="en-GB" dirty="0">
                <a:latin typeface="Symbol" panose="05050102010706020507" pitchFamily="18" charset="2"/>
              </a:rPr>
              <a:t>a</a:t>
            </a:r>
            <a:r>
              <a:rPr lang="en-GB" dirty="0"/>
              <a:t> mode (horizontal torsional) </a:t>
            </a:r>
          </a:p>
        </p:txBody>
      </p:sp>
      <p:sp>
        <p:nvSpPr>
          <p:cNvPr id="7" name="Rectangle 6"/>
          <p:cNvSpPr/>
          <p:nvPr/>
        </p:nvSpPr>
        <p:spPr>
          <a:xfrm>
            <a:off x="5181600" y="838200"/>
            <a:ext cx="4572000" cy="2971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8581" y="1330818"/>
            <a:ext cx="3986419" cy="955181"/>
          </a:xfrm>
          <a:prstGeom prst="rect">
            <a:avLst/>
          </a:prstGeom>
          <a:ln w="12700">
            <a:solidFill>
              <a:srgbClr val="0505FF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5705578" y="957995"/>
            <a:ext cx="17620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0505FF"/>
                </a:solidFill>
              </a:rPr>
              <a:t>Fitting Function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2600" y="2929518"/>
            <a:ext cx="2438400" cy="575682"/>
          </a:xfrm>
          <a:prstGeom prst="rect">
            <a:avLst/>
          </a:prstGeom>
          <a:noFill/>
          <a:ln w="12700">
            <a:solidFill>
              <a:srgbClr val="0505FF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5657195" y="2590800"/>
            <a:ext cx="1505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0505FF"/>
                </a:solidFill>
              </a:rPr>
              <a:t>Torque noise</a:t>
            </a:r>
          </a:p>
        </p:txBody>
      </p:sp>
    </p:spTree>
    <p:extLst>
      <p:ext uri="{BB962C8B-B14F-4D97-AF65-F5344CB8AC3E}">
        <p14:creationId xmlns:p14="http://schemas.microsoft.com/office/powerpoint/2010/main" val="18905648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-152400"/>
            <a:ext cx="8915400" cy="1143000"/>
          </a:xfrm>
        </p:spPr>
        <p:txBody>
          <a:bodyPr/>
          <a:lstStyle/>
          <a:p>
            <a:r>
              <a:rPr lang="en-GB" dirty="0"/>
              <a:t>ac torque Magnetometry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990600"/>
            <a:ext cx="3057525" cy="3114675"/>
          </a:xfrm>
          <a:prstGeom prst="rect">
            <a:avLst/>
          </a:prstGeom>
        </p:spPr>
      </p:pic>
      <p:sp>
        <p:nvSpPr>
          <p:cNvPr id="5" name="Down Arrow 4"/>
          <p:cNvSpPr/>
          <p:nvPr/>
        </p:nvSpPr>
        <p:spPr>
          <a:xfrm>
            <a:off x="4419600" y="5029200"/>
            <a:ext cx="533400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8387" y="5806024"/>
            <a:ext cx="4695825" cy="46672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855027" y="5811691"/>
            <a:ext cx="381000" cy="736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45527" y="782658"/>
            <a:ext cx="5022273" cy="4126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9351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76200"/>
            <a:ext cx="8867775" cy="175490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419600" y="1498720"/>
            <a:ext cx="48910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/>
              <a:t>Review Modern Physics 92, 021001 (2020)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828" y="1904999"/>
            <a:ext cx="8867775" cy="36646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" y="5643495"/>
            <a:ext cx="1718887" cy="104273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43837" y="5980197"/>
            <a:ext cx="66287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Field Resolution improves with sensing (=“averaging”) volume !</a:t>
            </a:r>
          </a:p>
        </p:txBody>
      </p:sp>
      <p:sp>
        <p:nvSpPr>
          <p:cNvPr id="17" name="Oval 16"/>
          <p:cNvSpPr/>
          <p:nvPr/>
        </p:nvSpPr>
        <p:spPr>
          <a:xfrm>
            <a:off x="5598160" y="4312920"/>
            <a:ext cx="76200" cy="76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4526280" y="4405200"/>
            <a:ext cx="1005840" cy="37932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>
            <a:off x="5598160" y="4577080"/>
            <a:ext cx="76200" cy="76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1044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3C05BD3-A77A-E4D5-CAA9-B885C3246B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1000" y="-381000"/>
            <a:ext cx="8534400" cy="1470025"/>
          </a:xfrm>
        </p:spPr>
        <p:txBody>
          <a:bodyPr/>
          <a:lstStyle/>
          <a:p>
            <a:r>
              <a:rPr lang="it-IT" dirty="0"/>
              <a:t>Credits</a:t>
            </a:r>
          </a:p>
        </p:txBody>
      </p:sp>
      <p:sp>
        <p:nvSpPr>
          <p:cNvPr id="4" name="AutoShape 2">
            <a:extLst>
              <a:ext uri="{FF2B5EF4-FFF2-40B4-BE49-F238E27FC236}">
                <a16:creationId xmlns:a16="http://schemas.microsoft.com/office/drawing/2014/main" id="{1FA6411C-906D-36C1-4C4B-50057DB9D9C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800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07EBDDA6-9217-85E3-656D-7D7B3342FA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1267" y="685800"/>
            <a:ext cx="6198665" cy="3791857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1F9C2DF0-BA0D-CD31-8AA5-055CE1E53533}"/>
              </a:ext>
            </a:extLst>
          </p:cNvPr>
          <p:cNvSpPr txBox="1"/>
          <p:nvPr/>
        </p:nvSpPr>
        <p:spPr>
          <a:xfrm>
            <a:off x="-838200" y="4580361"/>
            <a:ext cx="109728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>
                <a:solidFill>
                  <a:schemeClr val="bg1"/>
                </a:solidFill>
              </a:rPr>
              <a:t>C.F. Gauss, </a:t>
            </a:r>
            <a:r>
              <a:rPr lang="it-IT" i="1" dirty="0" err="1">
                <a:solidFill>
                  <a:schemeClr val="bg1"/>
                </a:solidFill>
              </a:rPr>
              <a:t>Intensitas</a:t>
            </a:r>
            <a:r>
              <a:rPr lang="it-IT" i="1" dirty="0">
                <a:solidFill>
                  <a:schemeClr val="bg1"/>
                </a:solidFill>
              </a:rPr>
              <a:t> vis magnetica et </a:t>
            </a:r>
            <a:r>
              <a:rPr lang="it-IT" i="1" dirty="0" err="1">
                <a:solidFill>
                  <a:schemeClr val="bg1"/>
                </a:solidFill>
              </a:rPr>
              <a:t>terrestris</a:t>
            </a:r>
            <a:r>
              <a:rPr lang="it-IT" i="1" dirty="0">
                <a:solidFill>
                  <a:schemeClr val="bg1"/>
                </a:solidFill>
              </a:rPr>
              <a:t> ad </a:t>
            </a:r>
            <a:r>
              <a:rPr lang="it-IT" i="1" dirty="0" err="1">
                <a:solidFill>
                  <a:schemeClr val="bg1"/>
                </a:solidFill>
              </a:rPr>
              <a:t>mensuram</a:t>
            </a:r>
            <a:r>
              <a:rPr lang="it-IT" i="1" dirty="0">
                <a:solidFill>
                  <a:schemeClr val="bg1"/>
                </a:solidFill>
              </a:rPr>
              <a:t> </a:t>
            </a:r>
            <a:r>
              <a:rPr lang="it-IT" i="1" dirty="0" err="1">
                <a:solidFill>
                  <a:schemeClr val="bg1"/>
                </a:solidFill>
              </a:rPr>
              <a:t>absolutam</a:t>
            </a:r>
            <a:r>
              <a:rPr lang="it-IT" i="1" dirty="0">
                <a:solidFill>
                  <a:schemeClr val="bg1"/>
                </a:solidFill>
              </a:rPr>
              <a:t> revocata</a:t>
            </a:r>
            <a:r>
              <a:rPr lang="it-IT" dirty="0">
                <a:solidFill>
                  <a:schemeClr val="bg1"/>
                </a:solidFill>
              </a:rPr>
              <a:t>, </a:t>
            </a:r>
          </a:p>
          <a:p>
            <a:r>
              <a:rPr lang="it-IT" dirty="0">
                <a:solidFill>
                  <a:schemeClr val="bg1"/>
                </a:solidFill>
              </a:rPr>
              <a:t>Göttingen,1833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B50987C2-B3E3-8F57-FC44-915244686CB1}"/>
              </a:ext>
            </a:extLst>
          </p:cNvPr>
          <p:cNvSpPr txBox="1"/>
          <p:nvPr/>
        </p:nvSpPr>
        <p:spPr>
          <a:xfrm>
            <a:off x="472440" y="5537831"/>
            <a:ext cx="96621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sz="2400" dirty="0" err="1">
                <a:solidFill>
                  <a:srgbClr val="FFFF00"/>
                </a:solidFill>
              </a:rPr>
              <a:t>Essentially</a:t>
            </a:r>
            <a:r>
              <a:rPr lang="it-IT" sz="2400" dirty="0">
                <a:solidFill>
                  <a:srgbClr val="FFFF00"/>
                </a:solidFill>
              </a:rPr>
              <a:t> a </a:t>
            </a:r>
            <a:r>
              <a:rPr lang="it-IT" sz="2400" dirty="0" err="1">
                <a:solidFill>
                  <a:srgbClr val="FFFF00"/>
                </a:solidFill>
              </a:rPr>
              <a:t>classical</a:t>
            </a:r>
            <a:r>
              <a:rPr lang="it-IT" sz="2400" dirty="0">
                <a:solidFill>
                  <a:srgbClr val="FFFF00"/>
                </a:solidFill>
              </a:rPr>
              <a:t> device</a:t>
            </a:r>
          </a:p>
          <a:p>
            <a:pPr algn="l"/>
            <a:r>
              <a:rPr lang="it-IT" sz="2400" dirty="0">
                <a:solidFill>
                  <a:srgbClr val="FFFF00"/>
                </a:solidFill>
              </a:rPr>
              <a:t>In the quantum era, </a:t>
            </a:r>
            <a:r>
              <a:rPr lang="it-IT" sz="2400" dirty="0" err="1">
                <a:solidFill>
                  <a:srgbClr val="FFFF00"/>
                </a:solidFill>
              </a:rPr>
              <a:t>still</a:t>
            </a:r>
            <a:r>
              <a:rPr lang="it-IT" sz="2400" dirty="0">
                <a:solidFill>
                  <a:srgbClr val="FFFF00"/>
                </a:solidFill>
              </a:rPr>
              <a:t> the </a:t>
            </a:r>
            <a:r>
              <a:rPr lang="it-IT" sz="2400" dirty="0" err="1">
                <a:solidFill>
                  <a:srgbClr val="FFFF00"/>
                </a:solidFill>
              </a:rPr>
              <a:t>most</a:t>
            </a:r>
            <a:r>
              <a:rPr lang="it-IT" sz="2400" dirty="0">
                <a:solidFill>
                  <a:srgbClr val="FFFF00"/>
                </a:solidFill>
              </a:rPr>
              <a:t> sensitive </a:t>
            </a:r>
            <a:r>
              <a:rPr lang="it-IT" sz="2400" dirty="0" err="1">
                <a:solidFill>
                  <a:srgbClr val="FFFF00"/>
                </a:solidFill>
              </a:rPr>
              <a:t>magnetometer</a:t>
            </a:r>
            <a:r>
              <a:rPr lang="it-IT" sz="2400" dirty="0">
                <a:solidFill>
                  <a:srgbClr val="FFFF00"/>
                </a:solidFill>
              </a:rPr>
              <a:t> ? </a:t>
            </a:r>
          </a:p>
        </p:txBody>
      </p:sp>
    </p:spTree>
    <p:extLst>
      <p:ext uri="{BB962C8B-B14F-4D97-AF65-F5344CB8AC3E}">
        <p14:creationId xmlns:p14="http://schemas.microsoft.com/office/powerpoint/2010/main" val="37406117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00F0C33F-E0AE-44DA-9FAE-538267753D68}"/>
              </a:ext>
            </a:extLst>
          </p:cNvPr>
          <p:cNvSpPr txBox="1"/>
          <p:nvPr/>
        </p:nvSpPr>
        <p:spPr>
          <a:xfrm>
            <a:off x="1627529" y="119271"/>
            <a:ext cx="612558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000" dirty="0" err="1">
                <a:solidFill>
                  <a:srgbClr val="39F52B"/>
                </a:solidFill>
              </a:rPr>
              <a:t>Prospects</a:t>
            </a:r>
            <a:r>
              <a:rPr lang="it-IT" sz="4000" dirty="0">
                <a:solidFill>
                  <a:srgbClr val="39F52B"/>
                </a:solidFill>
              </a:rPr>
              <a:t> for testing CSL </a:t>
            </a:r>
          </a:p>
          <a:p>
            <a:r>
              <a:rPr lang="it-IT" sz="4000" dirty="0">
                <a:solidFill>
                  <a:srgbClr val="39F52B"/>
                </a:solidFill>
              </a:rPr>
              <a:t>with a </a:t>
            </a:r>
            <a:r>
              <a:rPr lang="it-IT" sz="4000" dirty="0" err="1">
                <a:solidFill>
                  <a:srgbClr val="39F52B"/>
                </a:solidFill>
              </a:rPr>
              <a:t>levitated</a:t>
            </a:r>
            <a:r>
              <a:rPr lang="it-IT" sz="4000" dirty="0">
                <a:solidFill>
                  <a:srgbClr val="39F52B"/>
                </a:solidFill>
              </a:rPr>
              <a:t> </a:t>
            </a:r>
            <a:r>
              <a:rPr lang="it-IT" sz="4000" dirty="0" err="1">
                <a:solidFill>
                  <a:srgbClr val="39F52B"/>
                </a:solidFill>
              </a:rPr>
              <a:t>magnet</a:t>
            </a:r>
            <a:endParaRPr lang="it-IT" sz="4000" dirty="0">
              <a:solidFill>
                <a:srgbClr val="39F52B"/>
              </a:solidFill>
            </a:endParaRPr>
          </a:p>
        </p:txBody>
      </p:sp>
      <p:graphicFrame>
        <p:nvGraphicFramePr>
          <p:cNvPr id="15" name="Object 10">
            <a:extLst>
              <a:ext uri="{FF2B5EF4-FFF2-40B4-BE49-F238E27FC236}">
                <a16:creationId xmlns:a16="http://schemas.microsoft.com/office/drawing/2014/main" id="{1615CEC3-229B-4114-8ADF-71309D05080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8600" y="1600200"/>
          <a:ext cx="6042562" cy="472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3657600" imgH="3435343" progId="Acrobat.Document.2015">
                  <p:embed/>
                </p:oleObj>
              </mc:Choice>
              <mc:Fallback>
                <p:oleObj name="Acrobat Document" r:id="rId2" imgW="3657600" imgH="3435343" progId="Acrobat.Document.2015">
                  <p:embed/>
                  <p:pic>
                    <p:nvPicPr>
                      <p:cNvPr id="15" name="Object 10">
                        <a:extLst>
                          <a:ext uri="{FF2B5EF4-FFF2-40B4-BE49-F238E27FC236}">
                            <a16:creationId xmlns:a16="http://schemas.microsoft.com/office/drawing/2014/main" id="{1615CEC3-229B-4114-8ADF-71309D05080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28600" y="1600200"/>
                        <a:ext cx="6042562" cy="4724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BB9C8B0D-C66D-4D75-AA13-B8996814D28E}"/>
              </a:ext>
            </a:extLst>
          </p:cNvPr>
          <p:cNvSpPr txBox="1"/>
          <p:nvPr/>
        </p:nvSpPr>
        <p:spPr>
          <a:xfrm>
            <a:off x="6636561" y="1600200"/>
            <a:ext cx="304083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b="1" dirty="0" err="1">
                <a:solidFill>
                  <a:srgbClr val="E38E1D"/>
                </a:solidFill>
              </a:rPr>
              <a:t>Predicted</a:t>
            </a:r>
            <a:r>
              <a:rPr lang="it-IT" b="1" dirty="0">
                <a:solidFill>
                  <a:srgbClr val="E38E1D"/>
                </a:solidFill>
              </a:rPr>
              <a:t> </a:t>
            </a:r>
            <a:r>
              <a:rPr lang="it-IT" b="1" dirty="0" err="1">
                <a:solidFill>
                  <a:srgbClr val="E38E1D"/>
                </a:solidFill>
              </a:rPr>
              <a:t>bound</a:t>
            </a:r>
            <a:r>
              <a:rPr lang="it-IT" dirty="0">
                <a:solidFill>
                  <a:schemeClr val="bg1"/>
                </a:solidFill>
              </a:rPr>
              <a:t> for:</a:t>
            </a:r>
          </a:p>
          <a:p>
            <a:pPr algn="l"/>
            <a:r>
              <a:rPr lang="it-IT" dirty="0">
                <a:solidFill>
                  <a:schemeClr val="bg1"/>
                </a:solidFill>
              </a:rPr>
              <a:t> </a:t>
            </a:r>
          </a:p>
          <a:p>
            <a:pPr algn="l"/>
            <a:r>
              <a:rPr lang="it-IT" u="sng" dirty="0">
                <a:solidFill>
                  <a:srgbClr val="FFFF00"/>
                </a:solidFill>
              </a:rPr>
              <a:t>2-sphere </a:t>
            </a:r>
            <a:r>
              <a:rPr lang="it-IT" u="sng" dirty="0" err="1">
                <a:solidFill>
                  <a:srgbClr val="FFFF00"/>
                </a:solidFill>
              </a:rPr>
              <a:t>dumbbell</a:t>
            </a:r>
            <a:r>
              <a:rPr lang="it-IT" dirty="0">
                <a:solidFill>
                  <a:schemeClr val="bg1"/>
                </a:solidFill>
              </a:rPr>
              <a:t>, </a:t>
            </a:r>
            <a:br>
              <a:rPr lang="it-IT" dirty="0">
                <a:solidFill>
                  <a:schemeClr val="bg1"/>
                </a:solidFill>
              </a:rPr>
            </a:br>
            <a:r>
              <a:rPr lang="it-IT" dirty="0">
                <a:solidFill>
                  <a:schemeClr val="bg1"/>
                </a:solidFill>
              </a:rPr>
              <a:t>R=20 </a:t>
            </a:r>
            <a:r>
              <a:rPr lang="it-IT" dirty="0">
                <a:solidFill>
                  <a:schemeClr val="bg1"/>
                </a:solidFill>
                <a:latin typeface="Symbol" panose="05050102010706020507" pitchFamily="18" charset="2"/>
              </a:rPr>
              <a:t>m</a:t>
            </a:r>
            <a:r>
              <a:rPr lang="it-IT" dirty="0">
                <a:solidFill>
                  <a:schemeClr val="bg1"/>
                </a:solidFill>
              </a:rPr>
              <a:t>m</a:t>
            </a:r>
          </a:p>
          <a:p>
            <a:pPr algn="l"/>
            <a:r>
              <a:rPr lang="it-IT" dirty="0" err="1">
                <a:solidFill>
                  <a:schemeClr val="bg1"/>
                </a:solidFill>
              </a:rPr>
              <a:t>Librational</a:t>
            </a:r>
            <a:r>
              <a:rPr lang="it-IT" dirty="0">
                <a:solidFill>
                  <a:schemeClr val="bg1"/>
                </a:solidFill>
              </a:rPr>
              <a:t> mode</a:t>
            </a:r>
          </a:p>
          <a:p>
            <a:pPr algn="l"/>
            <a:endParaRPr lang="it-IT" dirty="0">
              <a:solidFill>
                <a:schemeClr val="bg1"/>
              </a:solidFill>
            </a:endParaRPr>
          </a:p>
          <a:p>
            <a:pPr algn="l"/>
            <a:endParaRPr lang="it-IT" dirty="0">
              <a:solidFill>
                <a:schemeClr val="bg1"/>
              </a:solidFill>
            </a:endParaRPr>
          </a:p>
          <a:p>
            <a:pPr algn="l"/>
            <a:r>
              <a:rPr lang="it-IT" dirty="0">
                <a:solidFill>
                  <a:srgbClr val="FFFF00"/>
                </a:solidFill>
              </a:rPr>
              <a:t>Thermal </a:t>
            </a:r>
            <a:r>
              <a:rPr lang="it-IT" dirty="0" err="1">
                <a:solidFill>
                  <a:srgbClr val="FFFF00"/>
                </a:solidFill>
              </a:rPr>
              <a:t>noise</a:t>
            </a:r>
            <a:endParaRPr lang="it-IT" dirty="0">
              <a:solidFill>
                <a:schemeClr val="bg1"/>
              </a:solidFill>
            </a:endParaRPr>
          </a:p>
          <a:p>
            <a:pPr algn="l"/>
            <a:r>
              <a:rPr lang="it-IT" dirty="0">
                <a:solidFill>
                  <a:schemeClr val="bg1"/>
                </a:solidFill>
              </a:rPr>
              <a:t>T=0.1 K</a:t>
            </a:r>
          </a:p>
          <a:p>
            <a:pPr algn="l"/>
            <a:r>
              <a:rPr lang="it-IT" dirty="0">
                <a:solidFill>
                  <a:schemeClr val="bg1"/>
                </a:solidFill>
                <a:latin typeface="Symbol" panose="05050102010706020507" pitchFamily="18" charset="2"/>
              </a:rPr>
              <a:t>t</a:t>
            </a:r>
            <a:r>
              <a:rPr lang="it-IT" dirty="0">
                <a:solidFill>
                  <a:schemeClr val="bg1"/>
                </a:solidFill>
              </a:rPr>
              <a:t>=10</a:t>
            </a:r>
            <a:r>
              <a:rPr lang="it-IT" baseline="30000" dirty="0">
                <a:solidFill>
                  <a:schemeClr val="bg1"/>
                </a:solidFill>
              </a:rPr>
              <a:t>6</a:t>
            </a:r>
            <a:r>
              <a:rPr lang="it-IT" dirty="0">
                <a:solidFill>
                  <a:schemeClr val="bg1"/>
                </a:solidFill>
              </a:rPr>
              <a:t> s</a:t>
            </a:r>
            <a:endParaRPr lang="it-IT" dirty="0"/>
          </a:p>
        </p:txBody>
      </p:sp>
      <p:sp>
        <p:nvSpPr>
          <p:cNvPr id="21" name="TextBox 5">
            <a:extLst>
              <a:ext uri="{FF2B5EF4-FFF2-40B4-BE49-F238E27FC236}">
                <a16:creationId xmlns:a16="http://schemas.microsoft.com/office/drawing/2014/main" id="{7F1EBC1B-22A8-4281-A7C3-193B3A3B05CF}"/>
              </a:ext>
            </a:extLst>
          </p:cNvPr>
          <p:cNvSpPr txBox="1"/>
          <p:nvPr/>
        </p:nvSpPr>
        <p:spPr>
          <a:xfrm>
            <a:off x="4082045" y="4419599"/>
            <a:ext cx="1495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39F52B"/>
                </a:solidFill>
              </a:rPr>
              <a:t>LISA PTF</a:t>
            </a: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DF1CC598-C831-4F15-AFCC-3432926E7272}"/>
              </a:ext>
            </a:extLst>
          </p:cNvPr>
          <p:cNvSpPr txBox="1"/>
          <p:nvPr/>
        </p:nvSpPr>
        <p:spPr>
          <a:xfrm>
            <a:off x="2438400" y="4465766"/>
            <a:ext cx="14328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>
                <a:solidFill>
                  <a:srgbClr val="E38E1D"/>
                </a:solidFill>
              </a:rPr>
              <a:t>LEVITATED</a:t>
            </a:r>
            <a:br>
              <a:rPr lang="it-IT" b="1" dirty="0">
                <a:solidFill>
                  <a:srgbClr val="E38E1D"/>
                </a:solidFill>
              </a:rPr>
            </a:br>
            <a:r>
              <a:rPr lang="it-IT" b="1" dirty="0">
                <a:solidFill>
                  <a:srgbClr val="E38E1D"/>
                </a:solidFill>
              </a:rPr>
              <a:t>MAGNET</a:t>
            </a:r>
          </a:p>
        </p:txBody>
      </p:sp>
      <p:pic>
        <p:nvPicPr>
          <p:cNvPr id="18" name="Immagine 17">
            <a:extLst>
              <a:ext uri="{FF2B5EF4-FFF2-40B4-BE49-F238E27FC236}">
                <a16:creationId xmlns:a16="http://schemas.microsoft.com/office/drawing/2014/main" id="{8C1BA5F2-1530-4FD1-BBC8-C079654172BF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47056" y="2438401"/>
            <a:ext cx="5215733" cy="3027841"/>
          </a:xfrm>
          <a:prstGeom prst="rect">
            <a:avLst/>
          </a:prstGeom>
        </p:spPr>
      </p:pic>
      <p:sp>
        <p:nvSpPr>
          <p:cNvPr id="23" name="TextBox 4">
            <a:extLst>
              <a:ext uri="{FF2B5EF4-FFF2-40B4-BE49-F238E27FC236}">
                <a16:creationId xmlns:a16="http://schemas.microsoft.com/office/drawing/2014/main" id="{2571FA43-A19A-41B2-8490-C0CFBAB085D8}"/>
              </a:ext>
            </a:extLst>
          </p:cNvPr>
          <p:cNvSpPr txBox="1"/>
          <p:nvPr/>
        </p:nvSpPr>
        <p:spPr>
          <a:xfrm>
            <a:off x="968827" y="3082752"/>
            <a:ext cx="1659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CANTILEVER</a:t>
            </a:r>
          </a:p>
        </p:txBody>
      </p:sp>
    </p:spTree>
    <p:extLst>
      <p:ext uri="{BB962C8B-B14F-4D97-AF65-F5344CB8AC3E}">
        <p14:creationId xmlns:p14="http://schemas.microsoft.com/office/powerpoint/2010/main" val="3643833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1E6F541-5A30-541D-AB40-4FFCA0D2C3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2514600"/>
            <a:ext cx="8915400" cy="1143000"/>
          </a:xfrm>
        </p:spPr>
        <p:txBody>
          <a:bodyPr/>
          <a:lstStyle/>
          <a:p>
            <a:r>
              <a:rPr lang="en-GB" kern="0" dirty="0"/>
              <a:t>From mechanical to thermal tests </a:t>
            </a:r>
            <a:br>
              <a:rPr lang="en-GB" kern="0" dirty="0"/>
            </a:b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7596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-152400"/>
            <a:ext cx="8915400" cy="1143000"/>
          </a:xfrm>
        </p:spPr>
        <p:txBody>
          <a:bodyPr/>
          <a:lstStyle/>
          <a:p>
            <a:r>
              <a:rPr lang="en-GB" dirty="0"/>
              <a:t>Heating of a solid body by CSL</a:t>
            </a:r>
          </a:p>
        </p:txBody>
      </p:sp>
      <p:sp>
        <p:nvSpPr>
          <p:cNvPr id="3" name="Rectangle 2"/>
          <p:cNvSpPr/>
          <p:nvPr/>
        </p:nvSpPr>
        <p:spPr>
          <a:xfrm>
            <a:off x="159025" y="5867400"/>
            <a:ext cx="962770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GB" sz="2000" dirty="0">
                <a:solidFill>
                  <a:schemeClr val="bg1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S. Adler and A. Vinante “Bulk Heating Effects as Tests for Collapse Models”, </a:t>
            </a:r>
            <a:r>
              <a:rPr lang="en-US" sz="2000" dirty="0">
                <a:solidFill>
                  <a:schemeClr val="bg1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PRA 97, 052119 (2018)</a:t>
            </a:r>
            <a:endParaRPr lang="en-GB" sz="2000" dirty="0">
              <a:solidFill>
                <a:schemeClr val="bg1"/>
              </a:solidFill>
              <a:latin typeface="Arial Narrow" panose="020B0606020202030204" pitchFamily="34" charset="0"/>
              <a:cs typeface="Calibri" panose="020F0502020204030204" pitchFamily="34" charset="0"/>
            </a:endParaRPr>
          </a:p>
          <a:p>
            <a:pPr algn="l"/>
            <a:r>
              <a:rPr lang="en-GB" sz="2000" dirty="0">
                <a:solidFill>
                  <a:schemeClr val="bg1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M. </a:t>
            </a:r>
            <a:r>
              <a:rPr lang="en-GB" sz="2000" dirty="0" err="1">
                <a:solidFill>
                  <a:schemeClr val="bg1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Bahrami</a:t>
            </a:r>
            <a:r>
              <a:rPr lang="en-GB" sz="2000" dirty="0">
                <a:solidFill>
                  <a:schemeClr val="bg1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: “Testing collapse models by a thermometer”, PRA 97 052118 (2018)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8478" y="990600"/>
            <a:ext cx="943223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dirty="0">
                <a:solidFill>
                  <a:schemeClr val="bg1"/>
                </a:solidFill>
              </a:rPr>
              <a:t>Collapse field will generate spontaneous heating of:</a:t>
            </a:r>
            <a:br>
              <a:rPr lang="en-GB" dirty="0">
                <a:solidFill>
                  <a:schemeClr val="bg1"/>
                </a:solidFill>
              </a:rPr>
            </a:br>
            <a:endParaRPr lang="en-GB" dirty="0">
              <a:solidFill>
                <a:schemeClr val="bg1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</a:rPr>
              <a:t>individual mechanical modes                mechanical experiments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GB" dirty="0">
              <a:solidFill>
                <a:schemeClr val="bg1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FFFF00"/>
                </a:solidFill>
              </a:rPr>
              <a:t>all </a:t>
            </a:r>
            <a:r>
              <a:rPr lang="en-GB" dirty="0" err="1">
                <a:solidFill>
                  <a:srgbClr val="FFFF00"/>
                </a:solidFill>
              </a:rPr>
              <a:t>phononic</a:t>
            </a:r>
            <a:r>
              <a:rPr lang="en-GB" dirty="0">
                <a:solidFill>
                  <a:srgbClr val="FFFF00"/>
                </a:solidFill>
              </a:rPr>
              <a:t> modes </a:t>
            </a:r>
            <a:r>
              <a:rPr lang="en-GB" dirty="0">
                <a:solidFill>
                  <a:schemeClr val="bg1"/>
                </a:solidFill>
              </a:rPr>
              <a:t>of a solid body	    thermal experiments</a:t>
            </a:r>
          </a:p>
        </p:txBody>
      </p:sp>
      <p:sp>
        <p:nvSpPr>
          <p:cNvPr id="5" name="Right Arrow 4"/>
          <p:cNvSpPr/>
          <p:nvPr/>
        </p:nvSpPr>
        <p:spPr>
          <a:xfrm>
            <a:off x="3733800" y="1586803"/>
            <a:ext cx="6858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ight Arrow 5"/>
          <p:cNvSpPr/>
          <p:nvPr/>
        </p:nvSpPr>
        <p:spPr>
          <a:xfrm>
            <a:off x="4287078" y="2133600"/>
            <a:ext cx="6858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836" y="2614613"/>
            <a:ext cx="3590925" cy="10477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836" y="4105275"/>
            <a:ext cx="5838825" cy="100012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477000" y="4057471"/>
            <a:ext cx="38980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dirty="0">
                <a:solidFill>
                  <a:srgbClr val="FFFF00"/>
                </a:solidFill>
              </a:rPr>
              <a:t>NOTE:</a:t>
            </a:r>
          </a:p>
          <a:p>
            <a:pPr algn="l"/>
            <a:r>
              <a:rPr lang="en-GB" dirty="0">
                <a:solidFill>
                  <a:srgbClr val="FFFF00"/>
                </a:solidFill>
              </a:rPr>
              <a:t>Relevant frequency is that of phonons with wavelength </a:t>
            </a:r>
            <a:r>
              <a:rPr lang="en-GB" dirty="0" err="1">
                <a:solidFill>
                  <a:srgbClr val="FFFF00"/>
                </a:solidFill>
              </a:rPr>
              <a:t>r</a:t>
            </a:r>
            <a:r>
              <a:rPr lang="en-GB" baseline="-25000" dirty="0" err="1">
                <a:solidFill>
                  <a:srgbClr val="FFFF00"/>
                </a:solidFill>
              </a:rPr>
              <a:t>c</a:t>
            </a:r>
            <a:endParaRPr lang="en-GB" baseline="-25000" dirty="0">
              <a:solidFill>
                <a:srgbClr val="FFFF00"/>
              </a:solidFill>
            </a:endParaRPr>
          </a:p>
          <a:p>
            <a:pPr algn="l"/>
            <a:r>
              <a:rPr lang="en-GB" dirty="0">
                <a:solidFill>
                  <a:srgbClr val="FFFF00"/>
                </a:solidFill>
              </a:rPr>
              <a:t>(10</a:t>
            </a:r>
            <a:r>
              <a:rPr lang="en-GB" baseline="30000" dirty="0">
                <a:solidFill>
                  <a:srgbClr val="FFFF00"/>
                </a:solidFill>
              </a:rPr>
              <a:t>11</a:t>
            </a:r>
            <a:r>
              <a:rPr lang="en-GB" dirty="0">
                <a:solidFill>
                  <a:srgbClr val="FFFF00"/>
                </a:solidFill>
              </a:rPr>
              <a:t> Hz in solid matter)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8CD8C153-0580-46E4-6DC7-6BA85A3C3CAA}"/>
              </a:ext>
            </a:extLst>
          </p:cNvPr>
          <p:cNvSpPr txBox="1"/>
          <p:nvPr/>
        </p:nvSpPr>
        <p:spPr>
          <a:xfrm>
            <a:off x="4287078" y="3043284"/>
            <a:ext cx="54938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chemeClr val="bg1"/>
                </a:solidFill>
              </a:rPr>
              <a:t>(From </a:t>
            </a:r>
            <a:r>
              <a:rPr lang="it-IT" dirty="0" err="1">
                <a:solidFill>
                  <a:schemeClr val="bg1"/>
                </a:solidFill>
              </a:rPr>
              <a:t>integration</a:t>
            </a:r>
            <a:r>
              <a:rPr lang="it-IT" dirty="0">
                <a:solidFill>
                  <a:schemeClr val="bg1"/>
                </a:solidFill>
              </a:rPr>
              <a:t> over </a:t>
            </a:r>
            <a:r>
              <a:rPr lang="it-IT" dirty="0" err="1">
                <a:solidFill>
                  <a:schemeClr val="bg1"/>
                </a:solidFill>
              </a:rPr>
              <a:t>all</a:t>
            </a:r>
            <a:r>
              <a:rPr lang="it-IT" dirty="0">
                <a:solidFill>
                  <a:schemeClr val="bg1"/>
                </a:solidFill>
              </a:rPr>
              <a:t> acoustic </a:t>
            </a:r>
            <a:r>
              <a:rPr lang="it-IT" dirty="0" err="1">
                <a:solidFill>
                  <a:schemeClr val="bg1"/>
                </a:solidFill>
              </a:rPr>
              <a:t>phononic</a:t>
            </a:r>
            <a:r>
              <a:rPr lang="it-IT" dirty="0">
                <a:solidFill>
                  <a:schemeClr val="bg1"/>
                </a:solidFill>
              </a:rPr>
              <a:t> </a:t>
            </a:r>
            <a:r>
              <a:rPr lang="it-IT" dirty="0" err="1">
                <a:solidFill>
                  <a:schemeClr val="bg1"/>
                </a:solidFill>
              </a:rPr>
              <a:t>modes</a:t>
            </a:r>
            <a:r>
              <a:rPr lang="it-IT" dirty="0">
                <a:solidFill>
                  <a:schemeClr val="bg1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19001005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28600" y="46038"/>
            <a:ext cx="9601200" cy="715962"/>
          </a:xfrm>
        </p:spPr>
        <p:txBody>
          <a:bodyPr/>
          <a:lstStyle/>
          <a:p>
            <a:r>
              <a:rPr lang="en-US" dirty="0"/>
              <a:t>The </a:t>
            </a:r>
            <a:r>
              <a:rPr lang="en-US" dirty="0" err="1"/>
              <a:t>Diosi</a:t>
            </a:r>
            <a:r>
              <a:rPr lang="en-US" dirty="0"/>
              <a:t>-Penrose (DP) model</a:t>
            </a:r>
            <a:endParaRPr lang="it-IT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0" y="1092815"/>
            <a:ext cx="9829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u="sng" dirty="0">
                <a:solidFill>
                  <a:srgbClr val="00FF00"/>
                </a:solidFill>
              </a:rPr>
              <a:t>Gravity-induced collapse </a:t>
            </a:r>
            <a:r>
              <a:rPr lang="en-US" dirty="0">
                <a:solidFill>
                  <a:schemeClr val="bg1"/>
                </a:solidFill>
              </a:rPr>
              <a:t>according to Penrose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02175" y="639870"/>
            <a:ext cx="32058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Arial Narrow" panose="020B0606020202030204" pitchFamily="34" charset="0"/>
              </a:rPr>
              <a:t>L. </a:t>
            </a:r>
            <a:r>
              <a:rPr lang="en-GB" dirty="0" err="1">
                <a:solidFill>
                  <a:schemeClr val="bg1"/>
                </a:solidFill>
                <a:latin typeface="Arial Narrow" panose="020B0606020202030204" pitchFamily="34" charset="0"/>
              </a:rPr>
              <a:t>Diosi</a:t>
            </a:r>
            <a:r>
              <a:rPr lang="en-GB" dirty="0">
                <a:solidFill>
                  <a:schemeClr val="bg1"/>
                </a:solidFill>
                <a:latin typeface="Arial Narrow" panose="020B0606020202030204" pitchFamily="34" charset="0"/>
              </a:rPr>
              <a:t>, Phys. Rev. 40, 1165 (1989)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522837"/>
            <a:ext cx="3705225" cy="141494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75588" y="4114800"/>
            <a:ext cx="95548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u="sng" dirty="0" err="1">
                <a:solidFill>
                  <a:srgbClr val="FFFF00"/>
                </a:solidFill>
              </a:rPr>
              <a:t>Diosi</a:t>
            </a:r>
            <a:r>
              <a:rPr lang="en-GB" u="sng" dirty="0">
                <a:solidFill>
                  <a:srgbClr val="FFFF00"/>
                </a:solidFill>
              </a:rPr>
              <a:t> model (DP) is similar to CSL</a:t>
            </a:r>
            <a:r>
              <a:rPr lang="en-GB" dirty="0">
                <a:solidFill>
                  <a:schemeClr val="bg1"/>
                </a:solidFill>
              </a:rPr>
              <a:t>, and captures the same expression for collapse rate predicted by Penrose!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9915" y="3024549"/>
            <a:ext cx="5455291" cy="75556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22242" y="1969109"/>
            <a:ext cx="813916" cy="684647"/>
          </a:xfrm>
          <a:prstGeom prst="rect">
            <a:avLst/>
          </a:prstGeom>
        </p:spPr>
      </p:pic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8D8F26D2-A4B6-7C52-D9AB-E69BF6C15044}"/>
              </a:ext>
            </a:extLst>
          </p:cNvPr>
          <p:cNvSpPr txBox="1"/>
          <p:nvPr/>
        </p:nvSpPr>
        <p:spPr>
          <a:xfrm>
            <a:off x="3756988" y="5474135"/>
            <a:ext cx="319350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it-IT" dirty="0">
                <a:solidFill>
                  <a:schemeClr val="bg1"/>
                </a:solidFill>
              </a:rPr>
              <a:t>No </a:t>
            </a:r>
            <a:r>
              <a:rPr lang="it-IT" dirty="0" err="1">
                <a:solidFill>
                  <a:schemeClr val="bg1"/>
                </a:solidFill>
              </a:rPr>
              <a:t>dependence</a:t>
            </a:r>
            <a:r>
              <a:rPr lang="it-IT" dirty="0">
                <a:solidFill>
                  <a:schemeClr val="bg1"/>
                </a:solidFill>
              </a:rPr>
              <a:t> on </a:t>
            </a:r>
            <a:r>
              <a:rPr lang="it-IT" dirty="0" err="1">
                <a:solidFill>
                  <a:schemeClr val="bg1"/>
                </a:solidFill>
              </a:rPr>
              <a:t>shape</a:t>
            </a:r>
            <a:r>
              <a:rPr lang="it-IT" dirty="0">
                <a:solidFill>
                  <a:schemeClr val="bg1"/>
                </a:solidFill>
              </a:rPr>
              <a:t>!</a:t>
            </a:r>
          </a:p>
          <a:p>
            <a:pPr algn="l"/>
            <a:r>
              <a:rPr lang="it-IT" dirty="0">
                <a:solidFill>
                  <a:schemeClr val="bg1"/>
                </a:solidFill>
              </a:rPr>
              <a:t>No </a:t>
            </a:r>
            <a:r>
              <a:rPr lang="it-IT" dirty="0" err="1">
                <a:solidFill>
                  <a:schemeClr val="bg1"/>
                </a:solidFill>
              </a:rPr>
              <a:t>optimal</a:t>
            </a:r>
            <a:r>
              <a:rPr lang="it-IT" dirty="0">
                <a:solidFill>
                  <a:schemeClr val="bg1"/>
                </a:solidFill>
              </a:rPr>
              <a:t> size</a:t>
            </a:r>
          </a:p>
          <a:p>
            <a:pPr algn="l"/>
            <a:r>
              <a:rPr lang="it-IT" dirty="0">
                <a:solidFill>
                  <a:schemeClr val="bg1"/>
                </a:solidFill>
              </a:rPr>
              <a:t>a: </a:t>
            </a:r>
            <a:r>
              <a:rPr lang="it-IT" dirty="0" err="1">
                <a:solidFill>
                  <a:schemeClr val="bg1"/>
                </a:solidFill>
              </a:rPr>
              <a:t>interatomic</a:t>
            </a:r>
            <a:r>
              <a:rPr lang="it-IT" dirty="0">
                <a:solidFill>
                  <a:schemeClr val="bg1"/>
                </a:solidFill>
              </a:rPr>
              <a:t> </a:t>
            </a:r>
            <a:r>
              <a:rPr lang="it-IT" dirty="0" err="1">
                <a:solidFill>
                  <a:schemeClr val="bg1"/>
                </a:solidFill>
              </a:rPr>
              <a:t>distance</a:t>
            </a:r>
            <a:endParaRPr lang="it-IT" dirty="0">
              <a:solidFill>
                <a:schemeClr val="bg1"/>
              </a:solidFill>
            </a:endParaRPr>
          </a:p>
          <a:p>
            <a:pPr algn="l"/>
            <a:r>
              <a:rPr lang="it-IT" u="sng" dirty="0" err="1">
                <a:solidFill>
                  <a:srgbClr val="00FF00"/>
                </a:solidFill>
              </a:rPr>
              <a:t>Only</a:t>
            </a:r>
            <a:r>
              <a:rPr lang="it-IT" u="sng" dirty="0">
                <a:solidFill>
                  <a:srgbClr val="00FF00"/>
                </a:solidFill>
              </a:rPr>
              <a:t> one free </a:t>
            </a:r>
            <a:r>
              <a:rPr lang="it-IT" u="sng" dirty="0" err="1">
                <a:solidFill>
                  <a:srgbClr val="00FF00"/>
                </a:solidFill>
              </a:rPr>
              <a:t>parameter</a:t>
            </a:r>
            <a:r>
              <a:rPr lang="it-IT" u="sng" dirty="0">
                <a:solidFill>
                  <a:srgbClr val="00FF00"/>
                </a:solidFill>
              </a:rPr>
              <a:t>:</a:t>
            </a:r>
            <a:r>
              <a:rPr lang="it-IT" dirty="0">
                <a:solidFill>
                  <a:srgbClr val="00FF00"/>
                </a:solidFill>
              </a:rPr>
              <a:t> R</a:t>
            </a:r>
            <a:r>
              <a:rPr lang="it-IT" baseline="-25000" dirty="0">
                <a:solidFill>
                  <a:srgbClr val="00FF00"/>
                </a:solidFill>
              </a:rPr>
              <a:t>0</a:t>
            </a:r>
            <a:r>
              <a:rPr lang="it-IT" dirty="0">
                <a:solidFill>
                  <a:srgbClr val="00FF00"/>
                </a:solidFill>
              </a:rPr>
              <a:t> !</a:t>
            </a:r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D8576F72-9C4C-11A3-DDEB-0F0C4CD56110}"/>
              </a:ext>
            </a:extLst>
          </p:cNvPr>
          <p:cNvSpPr txBox="1"/>
          <p:nvPr/>
        </p:nvSpPr>
        <p:spPr>
          <a:xfrm>
            <a:off x="116571" y="4855822"/>
            <a:ext cx="39292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rgbClr val="FFC000"/>
                </a:solidFill>
              </a:rPr>
              <a:t>Force </a:t>
            </a:r>
            <a:r>
              <a:rPr lang="it-IT" dirty="0" err="1">
                <a:solidFill>
                  <a:srgbClr val="FFC000"/>
                </a:solidFill>
              </a:rPr>
              <a:t>noise</a:t>
            </a:r>
            <a:r>
              <a:rPr lang="it-IT" dirty="0">
                <a:solidFill>
                  <a:srgbClr val="FFC000"/>
                </a:solidFill>
              </a:rPr>
              <a:t> on a </a:t>
            </a:r>
            <a:r>
              <a:rPr lang="it-IT" dirty="0" err="1">
                <a:solidFill>
                  <a:srgbClr val="FFC000"/>
                </a:solidFill>
              </a:rPr>
              <a:t>mechanical</a:t>
            </a:r>
            <a:r>
              <a:rPr lang="it-IT" dirty="0">
                <a:solidFill>
                  <a:srgbClr val="FFC000"/>
                </a:solidFill>
              </a:rPr>
              <a:t> system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sellaDiTesto 5">
                <a:extLst>
                  <a:ext uri="{FF2B5EF4-FFF2-40B4-BE49-F238E27FC236}">
                    <a16:creationId xmlns:a16="http://schemas.microsoft.com/office/drawing/2014/main" id="{38C82B10-2BC1-739B-4A9A-F0B1BEAD3E3E}"/>
                  </a:ext>
                </a:extLst>
              </p:cNvPr>
              <p:cNvSpPr txBox="1"/>
              <p:nvPr/>
            </p:nvSpPr>
            <p:spPr>
              <a:xfrm>
                <a:off x="434011" y="5409182"/>
                <a:ext cx="2988171" cy="105323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𝜂</m:t>
                      </m:r>
                      <m:r>
                        <a:rPr lang="it-IT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𝐺𝑚</m:t>
                          </m:r>
                          <m:r>
                            <a:rPr lang="it-IT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num>
                        <m:den>
                          <m:r>
                            <a:rPr lang="it-IT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</m:t>
                          </m:r>
                          <m:sSup>
                            <m:sSupPr>
                              <m:ctrlPr>
                                <a:rPr lang="it-IT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it-IT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1/2</m:t>
                              </m:r>
                            </m:sup>
                          </m:sSup>
                          <m:r>
                            <a:rPr lang="it-IT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ℏ</m:t>
                          </m:r>
                        </m:den>
                      </m:f>
                      <m:sSup>
                        <m:sSupPr>
                          <m:ctrlPr>
                            <a:rPr lang="it-IT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it-IT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it-IT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it-IT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it-IT" sz="280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sz="28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𝑅</m:t>
                                      </m:r>
                                    </m:e>
                                    <m:sub>
                                      <m:r>
                                        <a:rPr lang="it-IT" sz="28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it-IT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it-IT" sz="2800" dirty="0"/>
              </a:p>
            </p:txBody>
          </p:sp>
        </mc:Choice>
        <mc:Fallback xmlns="">
          <p:sp>
            <p:nvSpPr>
              <p:cNvPr id="6" name="CasellaDiTesto 5">
                <a:extLst>
                  <a:ext uri="{FF2B5EF4-FFF2-40B4-BE49-F238E27FC236}">
                    <a16:creationId xmlns:a16="http://schemas.microsoft.com/office/drawing/2014/main" id="{38C82B10-2BC1-739B-4A9A-F0B1BEAD3E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011" y="5409182"/>
                <a:ext cx="2988171" cy="105323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Immagine 6">
            <a:extLst>
              <a:ext uri="{FF2B5EF4-FFF2-40B4-BE49-F238E27FC236}">
                <a16:creationId xmlns:a16="http://schemas.microsoft.com/office/drawing/2014/main" id="{DDD1C6F0-DD1B-5B76-1165-E38956427CA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79497" y="1341711"/>
            <a:ext cx="2597904" cy="1596066"/>
          </a:xfrm>
          <a:prstGeom prst="rect">
            <a:avLst/>
          </a:prstGeom>
        </p:spPr>
      </p:pic>
      <p:pic>
        <p:nvPicPr>
          <p:cNvPr id="1026" name="Picture 2" descr="Lajos_Diosi">
            <a:extLst>
              <a:ext uri="{FF2B5EF4-FFF2-40B4-BE49-F238E27FC236}">
                <a16:creationId xmlns:a16="http://schemas.microsoft.com/office/drawing/2014/main" id="{111EE7D7-7F31-963B-D276-F92F00C789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5056" y="4631882"/>
            <a:ext cx="1921318" cy="1921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2131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  <p:bldP spid="23" grpId="0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59682" y="152400"/>
            <a:ext cx="92640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FF00"/>
                </a:solidFill>
              </a:rPr>
              <a:t>Continuous Spontaneous Localization (CSL)</a:t>
            </a:r>
            <a:endParaRPr lang="it-IT" sz="3600" dirty="0">
              <a:solidFill>
                <a:srgbClr val="FFFF00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762000" y="908209"/>
            <a:ext cx="7657866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FFFF00"/>
                </a:solidFill>
              </a:rPr>
              <a:t>Schr</a:t>
            </a:r>
            <a:r>
              <a:rPr lang="en-US" sz="2400" dirty="0">
                <a:solidFill>
                  <a:srgbClr val="FFFF00"/>
                </a:solidFill>
                <a:latin typeface="+mj-lt"/>
                <a:cs typeface="Times New Roman"/>
              </a:rPr>
              <a:t>ö</a:t>
            </a:r>
            <a:r>
              <a:rPr lang="en-US" sz="2400" dirty="0">
                <a:solidFill>
                  <a:srgbClr val="FFFF00"/>
                </a:solidFill>
              </a:rPr>
              <a:t>dinger equation + Stochastic term (collapse field)</a:t>
            </a:r>
          </a:p>
          <a:p>
            <a:pPr algn="l"/>
            <a:endParaRPr lang="en-US" sz="2400" dirty="0">
              <a:solidFill>
                <a:schemeClr val="bg1"/>
              </a:solidFill>
            </a:endParaRPr>
          </a:p>
          <a:p>
            <a:pPr algn="l"/>
            <a:endParaRPr lang="en-US" sz="2400" dirty="0">
              <a:solidFill>
                <a:srgbClr val="FFFF00"/>
              </a:solidFill>
            </a:endParaRPr>
          </a:p>
          <a:p>
            <a:pPr algn="l"/>
            <a:endParaRPr lang="en-US" sz="2400" dirty="0">
              <a:solidFill>
                <a:srgbClr val="FFFF00"/>
              </a:solidFill>
            </a:endParaRPr>
          </a:p>
          <a:p>
            <a:pPr algn="l"/>
            <a:endParaRPr lang="en-US" sz="2400" dirty="0">
              <a:solidFill>
                <a:srgbClr val="FFFF00"/>
              </a:solidFill>
            </a:endParaRPr>
          </a:p>
          <a:p>
            <a:pPr lvl="2" algn="l"/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829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880" y="1524000"/>
            <a:ext cx="9341518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ttangolo 5"/>
          <p:cNvSpPr/>
          <p:nvPr/>
        </p:nvSpPr>
        <p:spPr>
          <a:xfrm>
            <a:off x="2295728" y="1637488"/>
            <a:ext cx="6705600" cy="685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8" name="Connettore 2 7"/>
          <p:cNvCxnSpPr/>
          <p:nvPr/>
        </p:nvCxnSpPr>
        <p:spPr>
          <a:xfrm>
            <a:off x="3886200" y="2333016"/>
            <a:ext cx="0" cy="914400"/>
          </a:xfrm>
          <a:prstGeom prst="straightConnector1">
            <a:avLst/>
          </a:prstGeom>
          <a:ln w="28575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sellaDiTesto 8"/>
          <p:cNvSpPr txBox="1"/>
          <p:nvPr/>
        </p:nvSpPr>
        <p:spPr>
          <a:xfrm>
            <a:off x="709324" y="3349557"/>
            <a:ext cx="854432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</a:rPr>
              <a:t>Stochastic modification replacing the</a:t>
            </a:r>
          </a:p>
          <a:p>
            <a:r>
              <a:rPr lang="en-US" sz="2800" dirty="0">
                <a:solidFill>
                  <a:srgbClr val="FFFF00"/>
                </a:solidFill>
              </a:rPr>
              <a:t>reduction postulate of standard quantum mechanics!</a:t>
            </a:r>
            <a:endParaRPr lang="it-IT" sz="2800" dirty="0">
              <a:solidFill>
                <a:srgbClr val="FFFF00"/>
              </a:solidFill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115778" y="4495801"/>
            <a:ext cx="9674443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Collapse term couple to the system mass</a:t>
            </a:r>
          </a:p>
          <a:p>
            <a:pPr algn="l"/>
            <a:r>
              <a:rPr lang="en-US" sz="2400" dirty="0">
                <a:solidFill>
                  <a:schemeClr val="bg1"/>
                </a:solidFill>
              </a:rPr>
              <a:t>	1) negligible at microscale (</a:t>
            </a:r>
            <a:r>
              <a:rPr lang="en-US" sz="2400" dirty="0" err="1">
                <a:solidFill>
                  <a:schemeClr val="bg1"/>
                </a:solidFill>
              </a:rPr>
              <a:t>atoms,molecules</a:t>
            </a:r>
            <a:r>
              <a:rPr lang="en-US" sz="2400" dirty="0">
                <a:solidFill>
                  <a:schemeClr val="bg1"/>
                </a:solidFill>
              </a:rPr>
              <a:t>, …)  </a:t>
            </a:r>
            <a:r>
              <a:rPr lang="en-US" sz="2400" dirty="0">
                <a:solidFill>
                  <a:schemeClr val="bg1"/>
                </a:solidFill>
                <a:sym typeface="Symbol"/>
              </a:rPr>
              <a:t>  quantum</a:t>
            </a:r>
            <a:endParaRPr lang="en-US" sz="2400" dirty="0">
              <a:solidFill>
                <a:schemeClr val="bg1"/>
              </a:solidFill>
            </a:endParaRPr>
          </a:p>
          <a:p>
            <a:pPr algn="l"/>
            <a:r>
              <a:rPr lang="en-US" sz="2400" dirty="0">
                <a:solidFill>
                  <a:schemeClr val="bg1"/>
                </a:solidFill>
              </a:rPr>
              <a:t>	2) dominant beyond some mass scale </a:t>
            </a:r>
            <a:r>
              <a:rPr lang="en-US" sz="2400" dirty="0">
                <a:solidFill>
                  <a:schemeClr val="bg1"/>
                </a:solidFill>
                <a:sym typeface="Symbol"/>
              </a:rPr>
              <a:t>  classical</a:t>
            </a:r>
          </a:p>
          <a:p>
            <a:pPr algn="l"/>
            <a:endParaRPr lang="en-US" sz="2400" dirty="0">
              <a:solidFill>
                <a:schemeClr val="bg1"/>
              </a:solidFill>
              <a:sym typeface="Symbol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sym typeface="Symbol"/>
              </a:rPr>
              <a:t>Measurement-based “collapse” and Born rule follow from dynamics</a:t>
            </a:r>
            <a:br>
              <a:rPr lang="en-US" sz="2400" dirty="0">
                <a:solidFill>
                  <a:schemeClr val="bg1"/>
                </a:solidFill>
                <a:sym typeface="Symbol"/>
              </a:rPr>
            </a:br>
            <a:r>
              <a:rPr lang="en-US" sz="2400" dirty="0">
                <a:solidFill>
                  <a:schemeClr val="bg1"/>
                </a:solidFill>
                <a:sym typeface="Symbol"/>
              </a:rPr>
              <a:t>( “Measurement  =  macroscopic” )</a:t>
            </a:r>
            <a:endParaRPr lang="en-US" sz="2400" dirty="0">
              <a:solidFill>
                <a:schemeClr val="bg1"/>
              </a:solidFill>
            </a:endParaRPr>
          </a:p>
          <a:p>
            <a:r>
              <a:rPr lang="en-US" dirty="0"/>
              <a:t> </a:t>
            </a:r>
            <a:endParaRPr lang="it-IT" dirty="0"/>
          </a:p>
        </p:txBody>
      </p:sp>
      <p:sp>
        <p:nvSpPr>
          <p:cNvPr id="4" name="TextBox 3"/>
          <p:cNvSpPr txBox="1"/>
          <p:nvPr/>
        </p:nvSpPr>
        <p:spPr>
          <a:xfrm>
            <a:off x="4572000" y="2477869"/>
            <a:ext cx="53539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dirty="0">
                <a:solidFill>
                  <a:schemeClr val="bg1"/>
                </a:solidFill>
                <a:latin typeface="Arial Narrow" panose="020B0606020202030204" pitchFamily="34" charset="0"/>
              </a:rPr>
              <a:t>[ GRW  model: </a:t>
            </a:r>
            <a:r>
              <a:rPr lang="en-GB" dirty="0" err="1">
                <a:solidFill>
                  <a:schemeClr val="bg1"/>
                </a:solidFill>
                <a:latin typeface="Arial Narrow" panose="020B0606020202030204" pitchFamily="34" charset="0"/>
              </a:rPr>
              <a:t>Ghirardi</a:t>
            </a:r>
            <a:r>
              <a:rPr lang="en-GB" dirty="0">
                <a:solidFill>
                  <a:schemeClr val="bg1"/>
                </a:solidFill>
                <a:latin typeface="Arial Narrow" panose="020B0606020202030204" pitchFamily="34" charset="0"/>
              </a:rPr>
              <a:t>, Rimini, Weber, PRD 34, 470 (1986)</a:t>
            </a:r>
          </a:p>
          <a:p>
            <a:pPr algn="l"/>
            <a:r>
              <a:rPr lang="en-GB" dirty="0">
                <a:solidFill>
                  <a:schemeClr val="bg1"/>
                </a:solidFill>
                <a:latin typeface="Arial Narrow" panose="020B0606020202030204" pitchFamily="34" charset="0"/>
              </a:rPr>
              <a:t>  CSL model:  </a:t>
            </a:r>
            <a:r>
              <a:rPr lang="en-GB" dirty="0" err="1">
                <a:solidFill>
                  <a:schemeClr val="bg1"/>
                </a:solidFill>
                <a:latin typeface="Arial Narrow" panose="020B0606020202030204" pitchFamily="34" charset="0"/>
              </a:rPr>
              <a:t>Ghirardi</a:t>
            </a:r>
            <a:r>
              <a:rPr lang="en-GB" dirty="0">
                <a:solidFill>
                  <a:schemeClr val="bg1"/>
                </a:solidFill>
                <a:latin typeface="Arial Narrow" panose="020B0606020202030204" pitchFamily="34" charset="0"/>
              </a:rPr>
              <a:t>, Pearle, Rimini, PRD 42, 1978 (1990)  ]</a:t>
            </a:r>
          </a:p>
        </p:txBody>
      </p:sp>
    </p:spTree>
    <p:extLst>
      <p:ext uri="{BB962C8B-B14F-4D97-AF65-F5344CB8AC3E}">
        <p14:creationId xmlns:p14="http://schemas.microsoft.com/office/powerpoint/2010/main" val="378363015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C6F17FB-7DD1-C8C0-83C6-1984ED9933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-152400"/>
            <a:ext cx="8915400" cy="1143000"/>
          </a:xfrm>
        </p:spPr>
        <p:txBody>
          <a:bodyPr/>
          <a:lstStyle/>
          <a:p>
            <a:r>
              <a:rPr lang="it-IT" dirty="0" err="1"/>
              <a:t>Parameter</a:t>
            </a:r>
            <a:r>
              <a:rPr lang="it-IT" dirty="0"/>
              <a:t>-free DP model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B2E7A212-9279-E03D-ED37-750D2812BDAB}"/>
              </a:ext>
            </a:extLst>
          </p:cNvPr>
          <p:cNvSpPr txBox="1"/>
          <p:nvPr/>
        </p:nvSpPr>
        <p:spPr>
          <a:xfrm>
            <a:off x="270765" y="900291"/>
            <a:ext cx="936447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chemeClr val="bg1"/>
                </a:solidFill>
              </a:rPr>
              <a:t>Penrose and </a:t>
            </a:r>
            <a:r>
              <a:rPr lang="it-IT" sz="2400" dirty="0" err="1">
                <a:solidFill>
                  <a:schemeClr val="bg1"/>
                </a:solidFill>
              </a:rPr>
              <a:t>others</a:t>
            </a:r>
            <a:r>
              <a:rPr lang="it-IT" sz="2400" dirty="0">
                <a:solidFill>
                  <a:schemeClr val="bg1"/>
                </a:solidFill>
              </a:rPr>
              <a:t> </a:t>
            </a:r>
            <a:r>
              <a:rPr lang="it-IT" sz="2400" dirty="0" err="1">
                <a:solidFill>
                  <a:schemeClr val="bg1"/>
                </a:solidFill>
              </a:rPr>
              <a:t>suggest</a:t>
            </a:r>
            <a:r>
              <a:rPr lang="it-IT" sz="2400" dirty="0">
                <a:solidFill>
                  <a:schemeClr val="bg1"/>
                </a:solidFill>
              </a:rPr>
              <a:t> </a:t>
            </a:r>
            <a:r>
              <a:rPr lang="it-IT" sz="2400" dirty="0" err="1">
                <a:solidFill>
                  <a:schemeClr val="bg1"/>
                </a:solidFill>
              </a:rPr>
              <a:t>that</a:t>
            </a:r>
            <a:r>
              <a:rPr lang="it-IT" sz="2400" dirty="0">
                <a:solidFill>
                  <a:schemeClr val="bg1"/>
                </a:solidFill>
              </a:rPr>
              <a:t> the DP model can be made </a:t>
            </a:r>
            <a:r>
              <a:rPr lang="it-IT" sz="2400" dirty="0" err="1">
                <a:solidFill>
                  <a:srgbClr val="FFFF00"/>
                </a:solidFill>
              </a:rPr>
              <a:t>parameter</a:t>
            </a:r>
            <a:r>
              <a:rPr lang="it-IT" sz="2400" dirty="0">
                <a:solidFill>
                  <a:srgbClr val="FFFF00"/>
                </a:solidFill>
              </a:rPr>
              <a:t>-free</a:t>
            </a:r>
            <a:r>
              <a:rPr lang="it-IT" sz="2400" dirty="0">
                <a:solidFill>
                  <a:schemeClr val="bg1"/>
                </a:solidFill>
              </a:rPr>
              <a:t> by </a:t>
            </a:r>
            <a:r>
              <a:rPr lang="it-IT" sz="2400" dirty="0">
                <a:solidFill>
                  <a:srgbClr val="FFC000"/>
                </a:solidFill>
              </a:rPr>
              <a:t>linking R</a:t>
            </a:r>
            <a:r>
              <a:rPr lang="it-IT" sz="2400" baseline="-25000" dirty="0">
                <a:solidFill>
                  <a:srgbClr val="FFC000"/>
                </a:solidFill>
              </a:rPr>
              <a:t>0</a:t>
            </a:r>
            <a:r>
              <a:rPr lang="it-IT" sz="2400" dirty="0">
                <a:solidFill>
                  <a:srgbClr val="FFC000"/>
                </a:solidFill>
              </a:rPr>
              <a:t> to some </a:t>
            </a:r>
            <a:r>
              <a:rPr lang="it-IT" sz="2400" dirty="0" err="1">
                <a:solidFill>
                  <a:srgbClr val="FFC000"/>
                </a:solidFill>
              </a:rPr>
              <a:t>characteristic</a:t>
            </a:r>
            <a:r>
              <a:rPr lang="it-IT" sz="2400" dirty="0">
                <a:solidFill>
                  <a:srgbClr val="FFC000"/>
                </a:solidFill>
              </a:rPr>
              <a:t> </a:t>
            </a:r>
            <a:r>
              <a:rPr lang="it-IT" sz="2400" dirty="0" err="1">
                <a:solidFill>
                  <a:srgbClr val="FFC000"/>
                </a:solidFill>
              </a:rPr>
              <a:t>length</a:t>
            </a:r>
            <a:r>
              <a:rPr lang="it-IT" sz="2400" dirty="0">
                <a:solidFill>
                  <a:srgbClr val="FFC000"/>
                </a:solidFill>
              </a:rPr>
              <a:t> </a:t>
            </a:r>
            <a:r>
              <a:rPr lang="it-IT" sz="2400" dirty="0" err="1">
                <a:solidFill>
                  <a:srgbClr val="FFC000"/>
                </a:solidFill>
              </a:rPr>
              <a:t>parameter</a:t>
            </a:r>
            <a:r>
              <a:rPr lang="it-IT" sz="2400" dirty="0">
                <a:solidFill>
                  <a:srgbClr val="FFC000"/>
                </a:solidFill>
              </a:rPr>
              <a:t> of the system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it-IT" sz="2400" dirty="0">
              <a:solidFill>
                <a:schemeClr val="bg1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chemeClr val="bg1"/>
                </a:solidFill>
              </a:rPr>
              <a:t>Take </a:t>
            </a:r>
            <a:r>
              <a:rPr lang="it-IT" sz="2400" dirty="0">
                <a:solidFill>
                  <a:srgbClr val="00FF00"/>
                </a:solidFill>
              </a:rPr>
              <a:t>R</a:t>
            </a:r>
            <a:r>
              <a:rPr lang="it-IT" sz="2400" baseline="-25000" dirty="0">
                <a:solidFill>
                  <a:srgbClr val="00FF00"/>
                </a:solidFill>
              </a:rPr>
              <a:t>0</a:t>
            </a:r>
            <a:r>
              <a:rPr lang="it-IT" sz="2400" dirty="0">
                <a:solidFill>
                  <a:srgbClr val="00FF00"/>
                </a:solidFill>
              </a:rPr>
              <a:t> = spread of </a:t>
            </a:r>
            <a:r>
              <a:rPr lang="it-IT" sz="2400" dirty="0" err="1">
                <a:solidFill>
                  <a:srgbClr val="00FF00"/>
                </a:solidFill>
              </a:rPr>
              <a:t>wavefunction</a:t>
            </a:r>
            <a:r>
              <a:rPr lang="it-IT" sz="2400" dirty="0">
                <a:solidFill>
                  <a:srgbClr val="00FF00"/>
                </a:solidFill>
              </a:rPr>
              <a:t> of nuclei in the </a:t>
            </a:r>
            <a:r>
              <a:rPr lang="it-IT" sz="2400" dirty="0" err="1">
                <a:solidFill>
                  <a:srgbClr val="00FF00"/>
                </a:solidFill>
              </a:rPr>
              <a:t>crystal</a:t>
            </a:r>
            <a:r>
              <a:rPr lang="it-IT" sz="2400" dirty="0">
                <a:solidFill>
                  <a:srgbClr val="00FF00"/>
                </a:solidFill>
              </a:rPr>
              <a:t> field</a:t>
            </a:r>
            <a:r>
              <a:rPr lang="it-IT" sz="2400" dirty="0">
                <a:solidFill>
                  <a:schemeClr val="bg1"/>
                </a:solidFill>
              </a:rPr>
              <a:t>. </a:t>
            </a:r>
            <a:r>
              <a:rPr lang="it-IT" sz="2400" dirty="0" err="1">
                <a:solidFill>
                  <a:schemeClr val="bg1"/>
                </a:solidFill>
              </a:rPr>
              <a:t>This</a:t>
            </a:r>
            <a:r>
              <a:rPr lang="it-IT" sz="2400" dirty="0">
                <a:solidFill>
                  <a:schemeClr val="bg1"/>
                </a:solidFill>
              </a:rPr>
              <a:t> </a:t>
            </a:r>
            <a:r>
              <a:rPr lang="it-IT" sz="2400" dirty="0" err="1">
                <a:solidFill>
                  <a:schemeClr val="bg1"/>
                </a:solidFill>
              </a:rPr>
              <a:t>tells</a:t>
            </a:r>
            <a:r>
              <a:rPr lang="it-IT" sz="2400" dirty="0">
                <a:solidFill>
                  <a:schemeClr val="bg1"/>
                </a:solidFill>
              </a:rPr>
              <a:t> </a:t>
            </a:r>
            <a:r>
              <a:rPr lang="it-IT" sz="2400" dirty="0" err="1">
                <a:solidFill>
                  <a:schemeClr val="bg1"/>
                </a:solidFill>
              </a:rPr>
              <a:t>how</a:t>
            </a:r>
            <a:r>
              <a:rPr lang="it-IT" sz="2400" dirty="0">
                <a:solidFill>
                  <a:schemeClr val="bg1"/>
                </a:solidFill>
              </a:rPr>
              <a:t> mass </a:t>
            </a:r>
            <a:r>
              <a:rPr lang="it-IT" sz="2400" dirty="0" err="1">
                <a:solidFill>
                  <a:schemeClr val="bg1"/>
                </a:solidFill>
              </a:rPr>
              <a:t>is</a:t>
            </a:r>
            <a:r>
              <a:rPr lang="it-IT" sz="2400" dirty="0">
                <a:solidFill>
                  <a:schemeClr val="bg1"/>
                </a:solidFill>
              </a:rPr>
              <a:t> </a:t>
            </a:r>
            <a:r>
              <a:rPr lang="it-IT" sz="2400" dirty="0" err="1">
                <a:solidFill>
                  <a:schemeClr val="bg1"/>
                </a:solidFill>
              </a:rPr>
              <a:t>effectively</a:t>
            </a:r>
            <a:r>
              <a:rPr lang="it-IT" sz="2400" dirty="0">
                <a:solidFill>
                  <a:schemeClr val="bg1"/>
                </a:solidFill>
              </a:rPr>
              <a:t> </a:t>
            </a:r>
            <a:r>
              <a:rPr lang="it-IT" sz="2400" dirty="0" err="1">
                <a:solidFill>
                  <a:schemeClr val="bg1"/>
                </a:solidFill>
              </a:rPr>
              <a:t>distributed</a:t>
            </a:r>
            <a:r>
              <a:rPr lang="it-IT" sz="2400" dirty="0">
                <a:solidFill>
                  <a:schemeClr val="bg1"/>
                </a:solidFill>
              </a:rPr>
              <a:t>.</a:t>
            </a:r>
            <a:br>
              <a:rPr lang="it-IT" sz="2400" dirty="0">
                <a:solidFill>
                  <a:schemeClr val="bg1"/>
                </a:solidFill>
              </a:rPr>
            </a:br>
            <a:r>
              <a:rPr lang="it-IT" sz="2400" dirty="0">
                <a:solidFill>
                  <a:schemeClr val="bg1"/>
                </a:solidFill>
              </a:rPr>
              <a:t>For low T systems, R</a:t>
            </a:r>
            <a:r>
              <a:rPr lang="it-IT" sz="2400" baseline="-25000" dirty="0">
                <a:solidFill>
                  <a:schemeClr val="bg1"/>
                </a:solidFill>
              </a:rPr>
              <a:t>0</a:t>
            </a:r>
            <a:r>
              <a:rPr lang="it-IT" sz="2400" dirty="0">
                <a:solidFill>
                  <a:schemeClr val="bg1"/>
                </a:solidFill>
              </a:rPr>
              <a:t> </a:t>
            </a:r>
            <a:r>
              <a:rPr lang="it-IT" sz="2400" dirty="0" err="1">
                <a:solidFill>
                  <a:schemeClr val="bg1"/>
                </a:solidFill>
              </a:rPr>
              <a:t>is</a:t>
            </a:r>
            <a:r>
              <a:rPr lang="it-IT" sz="2400" dirty="0">
                <a:solidFill>
                  <a:schemeClr val="bg1"/>
                </a:solidFill>
              </a:rPr>
              <a:t>  </a:t>
            </a:r>
            <a:r>
              <a:rPr lang="it-IT" sz="2400" dirty="0" err="1">
                <a:solidFill>
                  <a:schemeClr val="bg1"/>
                </a:solidFill>
              </a:rPr>
              <a:t>determined</a:t>
            </a:r>
            <a:r>
              <a:rPr lang="it-IT" sz="2400" dirty="0">
                <a:solidFill>
                  <a:schemeClr val="bg1"/>
                </a:solidFill>
              </a:rPr>
              <a:t> by </a:t>
            </a:r>
            <a:r>
              <a:rPr lang="it-IT" sz="2400" dirty="0">
                <a:solidFill>
                  <a:srgbClr val="FFFF00"/>
                </a:solidFill>
              </a:rPr>
              <a:t>zero point </a:t>
            </a:r>
            <a:r>
              <a:rPr lang="it-IT" sz="2400" dirty="0" err="1">
                <a:solidFill>
                  <a:srgbClr val="FFFF00"/>
                </a:solidFill>
              </a:rPr>
              <a:t>fluctuations</a:t>
            </a:r>
            <a:r>
              <a:rPr lang="it-IT" sz="2400" dirty="0">
                <a:solidFill>
                  <a:srgbClr val="FFFF00"/>
                </a:solidFill>
              </a:rPr>
              <a:t>.</a:t>
            </a:r>
            <a:br>
              <a:rPr lang="it-IT" sz="2400" dirty="0">
                <a:solidFill>
                  <a:srgbClr val="FFFF00"/>
                </a:solidFill>
              </a:rPr>
            </a:br>
            <a:r>
              <a:rPr lang="it-IT" sz="2400" dirty="0">
                <a:solidFill>
                  <a:schemeClr val="bg1"/>
                </a:solidFill>
              </a:rPr>
              <a:t>( for </a:t>
            </a:r>
            <a:r>
              <a:rPr lang="it-IT" sz="2400" dirty="0" err="1">
                <a:solidFill>
                  <a:schemeClr val="bg1"/>
                </a:solidFill>
              </a:rPr>
              <a:t>instance</a:t>
            </a:r>
            <a:r>
              <a:rPr lang="it-IT" sz="2400" dirty="0">
                <a:solidFill>
                  <a:schemeClr val="bg1"/>
                </a:solidFill>
              </a:rPr>
              <a:t> R</a:t>
            </a:r>
            <a:r>
              <a:rPr lang="it-IT" sz="2400" baseline="-25000" dirty="0">
                <a:solidFill>
                  <a:schemeClr val="bg1"/>
                </a:solidFill>
              </a:rPr>
              <a:t>0</a:t>
            </a:r>
            <a:r>
              <a:rPr lang="it-IT" sz="2400" dirty="0">
                <a:solidFill>
                  <a:schemeClr val="bg1"/>
                </a:solidFill>
              </a:rPr>
              <a:t> </a:t>
            </a:r>
            <a:r>
              <a:rPr lang="it-IT" sz="2400" dirty="0">
                <a:solidFill>
                  <a:schemeClr val="bg1"/>
                </a:solidFill>
                <a:sym typeface="Symbol" panose="05050102010706020507" pitchFamily="18" charset="2"/>
              </a:rPr>
              <a:t></a:t>
            </a:r>
            <a:r>
              <a:rPr lang="it-IT" sz="2400" dirty="0">
                <a:solidFill>
                  <a:schemeClr val="bg1"/>
                </a:solidFill>
              </a:rPr>
              <a:t> 4.3 </a:t>
            </a:r>
            <a:r>
              <a:rPr lang="it-IT" sz="2400" dirty="0" err="1">
                <a:solidFill>
                  <a:schemeClr val="bg1"/>
                </a:solidFill>
              </a:rPr>
              <a:t>pm</a:t>
            </a:r>
            <a:r>
              <a:rPr lang="it-IT" sz="2400" dirty="0">
                <a:solidFill>
                  <a:schemeClr val="bg1"/>
                </a:solidFill>
              </a:rPr>
              <a:t> in </a:t>
            </a:r>
            <a:r>
              <a:rPr lang="it-IT" sz="2400" dirty="0" err="1">
                <a:solidFill>
                  <a:schemeClr val="bg1"/>
                </a:solidFill>
              </a:rPr>
              <a:t>copper</a:t>
            </a:r>
            <a:r>
              <a:rPr lang="it-IT" sz="2400" dirty="0">
                <a:solidFill>
                  <a:schemeClr val="bg1"/>
                </a:solidFill>
              </a:rPr>
              <a:t> </a:t>
            </a:r>
            <a:r>
              <a:rPr lang="it-IT" sz="2400" dirty="0" err="1">
                <a:solidFill>
                  <a:schemeClr val="bg1"/>
                </a:solidFill>
              </a:rPr>
              <a:t>at</a:t>
            </a:r>
            <a:r>
              <a:rPr lang="it-IT" sz="2400" dirty="0">
                <a:solidFill>
                  <a:schemeClr val="bg1"/>
                </a:solidFill>
              </a:rPr>
              <a:t> low T )</a:t>
            </a:r>
            <a:br>
              <a:rPr lang="it-IT" sz="2400" dirty="0">
                <a:solidFill>
                  <a:schemeClr val="bg1"/>
                </a:solidFill>
              </a:rPr>
            </a:br>
            <a:r>
              <a:rPr lang="it-IT" sz="2400" dirty="0">
                <a:solidFill>
                  <a:schemeClr val="bg1"/>
                </a:solidFill>
              </a:rPr>
              <a:t>   </a:t>
            </a:r>
          </a:p>
          <a:p>
            <a:pPr algn="l"/>
            <a:r>
              <a:rPr lang="it-IT" sz="2400" dirty="0">
                <a:solidFill>
                  <a:schemeClr val="bg1"/>
                </a:solidFill>
              </a:rPr>
              <a:t>     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it-IT" sz="2400" u="sng" dirty="0">
                <a:solidFill>
                  <a:schemeClr val="bg1"/>
                </a:solidFill>
              </a:rPr>
              <a:t>Model </a:t>
            </a:r>
            <a:r>
              <a:rPr lang="it-IT" sz="2400" u="sng" dirty="0" err="1">
                <a:solidFill>
                  <a:schemeClr val="bg1"/>
                </a:solidFill>
              </a:rPr>
              <a:t>incompatible</a:t>
            </a:r>
            <a:r>
              <a:rPr lang="it-IT" sz="2400" u="sng" dirty="0">
                <a:solidFill>
                  <a:schemeClr val="bg1"/>
                </a:solidFill>
              </a:rPr>
              <a:t> with </a:t>
            </a:r>
            <a:r>
              <a:rPr lang="it-IT" sz="2400" u="sng" dirty="0" err="1">
                <a:solidFill>
                  <a:schemeClr val="bg1"/>
                </a:solidFill>
              </a:rPr>
              <a:t>x-ray</a:t>
            </a:r>
            <a:r>
              <a:rPr lang="it-IT" sz="2400" u="sng" dirty="0">
                <a:solidFill>
                  <a:schemeClr val="bg1"/>
                </a:solidFill>
              </a:rPr>
              <a:t> </a:t>
            </a:r>
            <a:r>
              <a:rPr lang="it-IT" sz="2400" u="sng" dirty="0" err="1">
                <a:solidFill>
                  <a:schemeClr val="bg1"/>
                </a:solidFill>
              </a:rPr>
              <a:t>spontaneous</a:t>
            </a:r>
            <a:r>
              <a:rPr lang="it-IT" sz="2400" u="sng" dirty="0">
                <a:solidFill>
                  <a:schemeClr val="bg1"/>
                </a:solidFill>
              </a:rPr>
              <a:t> </a:t>
            </a:r>
            <a:r>
              <a:rPr lang="it-IT" sz="2400" u="sng" dirty="0" err="1">
                <a:solidFill>
                  <a:schemeClr val="bg1"/>
                </a:solidFill>
              </a:rPr>
              <a:t>radiation</a:t>
            </a:r>
            <a:br>
              <a:rPr lang="it-IT" sz="2400" dirty="0">
                <a:solidFill>
                  <a:schemeClr val="bg1"/>
                </a:solidFill>
              </a:rPr>
            </a:br>
            <a:r>
              <a:rPr lang="it-IT" sz="2400" dirty="0">
                <a:solidFill>
                  <a:schemeClr val="bg1"/>
                </a:solidFill>
              </a:rPr>
              <a:t>           </a:t>
            </a:r>
            <a:r>
              <a:rPr kumimoji="0" lang="it-IT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S. Donadi et al, Nature </a:t>
            </a:r>
            <a:r>
              <a:rPr kumimoji="0" lang="it-IT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Physics</a:t>
            </a:r>
            <a:r>
              <a:rPr kumimoji="0" lang="it-IT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17, 74 (2021</a:t>
            </a:r>
            <a:r>
              <a:rPr lang="it-IT" dirty="0">
                <a:solidFill>
                  <a:srgbClr val="FFFFFF"/>
                </a:solidFill>
              </a:rPr>
              <a:t>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it-IT" sz="2400" dirty="0">
              <a:solidFill>
                <a:srgbClr val="FFFFFF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it-IT" sz="2400" dirty="0">
              <a:solidFill>
                <a:srgbClr val="FFFFFF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rgbClr val="FFFF00"/>
                </a:solidFill>
              </a:rPr>
              <a:t>Can </a:t>
            </a:r>
            <a:r>
              <a:rPr lang="it-IT" sz="2400" dirty="0" err="1">
                <a:solidFill>
                  <a:srgbClr val="FFFF00"/>
                </a:solidFill>
              </a:rPr>
              <a:t>we</a:t>
            </a:r>
            <a:r>
              <a:rPr lang="it-IT" sz="2400" dirty="0">
                <a:solidFill>
                  <a:srgbClr val="FFFF00"/>
                </a:solidFill>
              </a:rPr>
              <a:t> </a:t>
            </a:r>
            <a:r>
              <a:rPr lang="it-IT" sz="2400" dirty="0" err="1">
                <a:solidFill>
                  <a:srgbClr val="FFFF00"/>
                </a:solidFill>
              </a:rPr>
              <a:t>confirm</a:t>
            </a:r>
            <a:r>
              <a:rPr lang="it-IT" sz="2400" dirty="0">
                <a:solidFill>
                  <a:srgbClr val="FFFF00"/>
                </a:solidFill>
              </a:rPr>
              <a:t> </a:t>
            </a:r>
            <a:r>
              <a:rPr lang="it-IT" sz="2400" dirty="0" err="1">
                <a:solidFill>
                  <a:srgbClr val="FFFF00"/>
                </a:solidFill>
              </a:rPr>
              <a:t>exclusion</a:t>
            </a:r>
            <a:r>
              <a:rPr lang="it-IT" sz="2400" dirty="0">
                <a:solidFill>
                  <a:srgbClr val="FFFF00"/>
                </a:solidFill>
              </a:rPr>
              <a:t> </a:t>
            </a:r>
            <a:r>
              <a:rPr lang="it-IT" sz="2400" dirty="0" err="1">
                <a:solidFill>
                  <a:srgbClr val="FFFF00"/>
                </a:solidFill>
              </a:rPr>
              <a:t>searching</a:t>
            </a:r>
            <a:r>
              <a:rPr lang="it-IT" sz="2400" dirty="0">
                <a:solidFill>
                  <a:srgbClr val="FFFF00"/>
                </a:solidFill>
              </a:rPr>
              <a:t> for </a:t>
            </a:r>
            <a:r>
              <a:rPr lang="it-IT" sz="2400" dirty="0" err="1">
                <a:solidFill>
                  <a:srgbClr val="FFFF00"/>
                </a:solidFill>
              </a:rPr>
              <a:t>heating</a:t>
            </a:r>
            <a:r>
              <a:rPr lang="it-IT" sz="2400" dirty="0">
                <a:solidFill>
                  <a:srgbClr val="FFFF00"/>
                </a:solidFill>
              </a:rPr>
              <a:t> in </a:t>
            </a:r>
            <a:r>
              <a:rPr lang="it-IT" sz="2400" dirty="0" err="1">
                <a:solidFill>
                  <a:srgbClr val="FFFF00"/>
                </a:solidFill>
              </a:rPr>
              <a:t>matter</a:t>
            </a:r>
            <a:r>
              <a:rPr lang="it-IT" sz="2400" dirty="0">
                <a:solidFill>
                  <a:srgbClr val="FFFF00"/>
                </a:solidFill>
              </a:rPr>
              <a:t>?</a:t>
            </a:r>
            <a:br>
              <a:rPr lang="it-IT" sz="2400" dirty="0">
                <a:solidFill>
                  <a:schemeClr val="bg1"/>
                </a:solidFill>
              </a:rPr>
            </a:b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		</a:t>
            </a:r>
          </a:p>
          <a:p>
            <a:pPr lvl="3" algn="l"/>
            <a:r>
              <a:rPr lang="it-IT" dirty="0">
                <a:solidFill>
                  <a:srgbClr val="FFFFFF"/>
                </a:solidFill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69257341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12776" y="-33744"/>
            <a:ext cx="9982200" cy="1143000"/>
          </a:xfrm>
        </p:spPr>
        <p:txBody>
          <a:bodyPr/>
          <a:lstStyle/>
          <a:p>
            <a:r>
              <a:rPr lang="en-GB" dirty="0"/>
              <a:t>Heating of a solid body by DP model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ED43BAF5-A754-A472-98BB-0550635BDA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1143000"/>
            <a:ext cx="2202232" cy="1142931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39162A2A-DE1F-9800-80EB-76B29A63949A}"/>
              </a:ext>
            </a:extLst>
          </p:cNvPr>
          <p:cNvSpPr txBox="1"/>
          <p:nvPr/>
        </p:nvSpPr>
        <p:spPr>
          <a:xfrm>
            <a:off x="914400" y="2353420"/>
            <a:ext cx="5200463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it-IT" sz="2400" dirty="0">
                <a:solidFill>
                  <a:schemeClr val="bg1"/>
                </a:solidFill>
              </a:rPr>
              <a:t>Power per </a:t>
            </a:r>
            <a:r>
              <a:rPr lang="it-IT" sz="2400" dirty="0" err="1">
                <a:solidFill>
                  <a:schemeClr val="bg1"/>
                </a:solidFill>
              </a:rPr>
              <a:t>unit</a:t>
            </a:r>
            <a:r>
              <a:rPr lang="it-IT" sz="2400" dirty="0">
                <a:solidFill>
                  <a:schemeClr val="bg1"/>
                </a:solidFill>
              </a:rPr>
              <a:t> mass </a:t>
            </a:r>
            <a:r>
              <a:rPr lang="it-IT" sz="2400" dirty="0" err="1">
                <a:solidFill>
                  <a:schemeClr val="bg1"/>
                </a:solidFill>
              </a:rPr>
              <a:t>independent</a:t>
            </a:r>
            <a:r>
              <a:rPr lang="it-IT" sz="2400" dirty="0">
                <a:solidFill>
                  <a:schemeClr val="bg1"/>
                </a:solidFill>
              </a:rPr>
              <a:t> of:</a:t>
            </a:r>
          </a:p>
          <a:p>
            <a:pPr algn="l"/>
            <a:r>
              <a:rPr lang="it-IT" sz="2400" dirty="0">
                <a:solidFill>
                  <a:schemeClr val="bg1"/>
                </a:solidFill>
              </a:rPr>
              <a:t>	- </a:t>
            </a:r>
            <a:r>
              <a:rPr lang="it-IT" sz="2400" dirty="0" err="1">
                <a:solidFill>
                  <a:schemeClr val="bg1"/>
                </a:solidFill>
              </a:rPr>
              <a:t>shape</a:t>
            </a:r>
            <a:endParaRPr lang="it-IT" sz="2400" dirty="0">
              <a:solidFill>
                <a:schemeClr val="bg1"/>
              </a:solidFill>
            </a:endParaRPr>
          </a:p>
          <a:p>
            <a:pPr algn="l"/>
            <a:r>
              <a:rPr lang="it-IT" sz="2400" dirty="0">
                <a:solidFill>
                  <a:schemeClr val="bg1"/>
                </a:solidFill>
              </a:rPr>
              <a:t>	- </a:t>
            </a:r>
            <a:r>
              <a:rPr lang="it-IT" sz="2400" dirty="0" err="1">
                <a:solidFill>
                  <a:schemeClr val="bg1"/>
                </a:solidFill>
              </a:rPr>
              <a:t>density</a:t>
            </a:r>
            <a:endParaRPr lang="it-IT" sz="2400" dirty="0">
              <a:solidFill>
                <a:schemeClr val="bg1"/>
              </a:solidFill>
            </a:endParaRPr>
          </a:p>
          <a:p>
            <a:pPr algn="l"/>
            <a:endParaRPr lang="it-IT" sz="2400" dirty="0">
              <a:solidFill>
                <a:schemeClr val="bg1"/>
              </a:solidFill>
            </a:endParaRPr>
          </a:p>
          <a:p>
            <a:pPr algn="l"/>
            <a:r>
              <a:rPr lang="it-IT" sz="2400" dirty="0">
                <a:solidFill>
                  <a:schemeClr val="bg1"/>
                </a:solidFill>
              </a:rPr>
              <a:t>	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437206D4-0445-225C-8713-BE3A189F10AF}"/>
              </a:ext>
            </a:extLst>
          </p:cNvPr>
          <p:cNvSpPr txBox="1"/>
          <p:nvPr/>
        </p:nvSpPr>
        <p:spPr>
          <a:xfrm>
            <a:off x="2981301" y="1302120"/>
            <a:ext cx="668644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200" dirty="0">
                <a:solidFill>
                  <a:schemeClr val="bg1"/>
                </a:solidFill>
              </a:rPr>
              <a:t>(From </a:t>
            </a:r>
            <a:r>
              <a:rPr lang="it-IT" sz="2200" u="sng" dirty="0" err="1">
                <a:solidFill>
                  <a:srgbClr val="FFFF00"/>
                </a:solidFill>
              </a:rPr>
              <a:t>integration</a:t>
            </a:r>
            <a:r>
              <a:rPr lang="it-IT" sz="2200" u="sng" dirty="0">
                <a:solidFill>
                  <a:srgbClr val="FFFF00"/>
                </a:solidFill>
              </a:rPr>
              <a:t> over </a:t>
            </a:r>
            <a:r>
              <a:rPr lang="it-IT" sz="2200" u="sng" dirty="0" err="1">
                <a:solidFill>
                  <a:srgbClr val="FFFF00"/>
                </a:solidFill>
              </a:rPr>
              <a:t>all</a:t>
            </a:r>
            <a:r>
              <a:rPr lang="it-IT" sz="2200" u="sng" dirty="0">
                <a:solidFill>
                  <a:srgbClr val="FFFF00"/>
                </a:solidFill>
              </a:rPr>
              <a:t> acoustic </a:t>
            </a:r>
            <a:r>
              <a:rPr lang="it-IT" sz="2200" u="sng" dirty="0" err="1">
                <a:solidFill>
                  <a:srgbClr val="FFFF00"/>
                </a:solidFill>
              </a:rPr>
              <a:t>phononic</a:t>
            </a:r>
            <a:r>
              <a:rPr lang="it-IT" sz="2200" u="sng" dirty="0">
                <a:solidFill>
                  <a:srgbClr val="FFFF00"/>
                </a:solidFill>
              </a:rPr>
              <a:t> </a:t>
            </a:r>
            <a:r>
              <a:rPr lang="it-IT" sz="2200" u="sng" dirty="0" err="1">
                <a:solidFill>
                  <a:srgbClr val="FFFF00"/>
                </a:solidFill>
              </a:rPr>
              <a:t>modes</a:t>
            </a:r>
            <a:r>
              <a:rPr lang="it-IT" sz="2200" dirty="0">
                <a:solidFill>
                  <a:schemeClr val="bg1"/>
                </a:solidFill>
              </a:rPr>
              <a:t>)</a:t>
            </a:r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236D3BA4-B617-529F-18EB-478C31F025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3594991"/>
            <a:ext cx="4724400" cy="3091581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04A94727-9F06-2687-E23E-8B66A464DF0C}"/>
              </a:ext>
            </a:extLst>
          </p:cNvPr>
          <p:cNvSpPr txBox="1"/>
          <p:nvPr/>
        </p:nvSpPr>
        <p:spPr>
          <a:xfrm>
            <a:off x="5272177" y="3534013"/>
            <a:ext cx="4692310" cy="33239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chemeClr val="bg1"/>
                </a:solidFill>
              </a:rPr>
              <a:t>Best </a:t>
            </a:r>
            <a:r>
              <a:rPr lang="it-IT" dirty="0" err="1">
                <a:solidFill>
                  <a:schemeClr val="bg1"/>
                </a:solidFill>
              </a:rPr>
              <a:t>lower</a:t>
            </a:r>
            <a:r>
              <a:rPr lang="it-IT" dirty="0">
                <a:solidFill>
                  <a:schemeClr val="bg1"/>
                </a:solidFill>
              </a:rPr>
              <a:t> </a:t>
            </a:r>
            <a:r>
              <a:rPr lang="it-IT" dirty="0" err="1">
                <a:solidFill>
                  <a:schemeClr val="bg1"/>
                </a:solidFill>
              </a:rPr>
              <a:t>bound</a:t>
            </a:r>
            <a:r>
              <a:rPr lang="it-IT" dirty="0">
                <a:solidFill>
                  <a:schemeClr val="bg1"/>
                </a:solidFill>
              </a:rPr>
              <a:t> with </a:t>
            </a:r>
            <a:r>
              <a:rPr lang="it-IT" dirty="0" err="1">
                <a:solidFill>
                  <a:schemeClr val="bg1"/>
                </a:solidFill>
              </a:rPr>
              <a:t>mechanical</a:t>
            </a:r>
            <a:r>
              <a:rPr lang="it-IT" dirty="0">
                <a:solidFill>
                  <a:schemeClr val="bg1"/>
                </a:solidFill>
              </a:rPr>
              <a:t> systems:</a:t>
            </a:r>
          </a:p>
          <a:p>
            <a:endParaRPr lang="it-IT" dirty="0">
              <a:solidFill>
                <a:schemeClr val="bg1"/>
              </a:solidFill>
            </a:endParaRPr>
          </a:p>
          <a:p>
            <a:r>
              <a:rPr lang="it-IT" dirty="0">
                <a:solidFill>
                  <a:schemeClr val="bg1"/>
                </a:solidFill>
              </a:rPr>
              <a:t>R</a:t>
            </a:r>
            <a:r>
              <a:rPr lang="it-IT" baseline="-25000" dirty="0">
                <a:solidFill>
                  <a:schemeClr val="bg1"/>
                </a:solidFill>
              </a:rPr>
              <a:t>0</a:t>
            </a:r>
            <a:r>
              <a:rPr lang="it-IT" dirty="0">
                <a:solidFill>
                  <a:schemeClr val="bg1"/>
                </a:solidFill>
              </a:rPr>
              <a:t> &gt; 84 fm</a:t>
            </a:r>
          </a:p>
          <a:p>
            <a:endParaRPr lang="it-IT" dirty="0">
              <a:solidFill>
                <a:schemeClr val="bg1"/>
              </a:solidFill>
            </a:endParaRPr>
          </a:p>
          <a:p>
            <a:r>
              <a:rPr lang="it-IT" dirty="0">
                <a:solidFill>
                  <a:schemeClr val="bg1"/>
                </a:solidFill>
              </a:rPr>
              <a:t>(LISA PATHFINDER SPACE MISSION)</a:t>
            </a:r>
          </a:p>
          <a:p>
            <a:pPr algn="l"/>
            <a:endParaRPr lang="it-IT" dirty="0">
              <a:solidFill>
                <a:schemeClr val="bg1"/>
              </a:solidFill>
            </a:endParaRPr>
          </a:p>
          <a:p>
            <a:pPr algn="l"/>
            <a:endParaRPr lang="it-IT" dirty="0">
              <a:solidFill>
                <a:schemeClr val="bg1"/>
              </a:solidFill>
            </a:endParaRPr>
          </a:p>
          <a:p>
            <a:pPr algn="l"/>
            <a:endParaRPr lang="it-IT" dirty="0">
              <a:solidFill>
                <a:schemeClr val="bg1"/>
              </a:solidFill>
            </a:endParaRPr>
          </a:p>
          <a:p>
            <a:pPr algn="l"/>
            <a:endParaRPr lang="it-IT" dirty="0">
              <a:solidFill>
                <a:schemeClr val="bg1"/>
              </a:solidFill>
            </a:endParaRPr>
          </a:p>
          <a:p>
            <a:pPr algn="l"/>
            <a:r>
              <a:rPr lang="it-IT" sz="2200" dirty="0">
                <a:solidFill>
                  <a:srgbClr val="00FF00"/>
                </a:solidFill>
              </a:rPr>
              <a:t>Thermal </a:t>
            </a:r>
            <a:r>
              <a:rPr lang="it-IT" sz="2200" dirty="0" err="1">
                <a:solidFill>
                  <a:srgbClr val="00FF00"/>
                </a:solidFill>
              </a:rPr>
              <a:t>tests</a:t>
            </a:r>
            <a:r>
              <a:rPr lang="it-IT" sz="2200" dirty="0">
                <a:solidFill>
                  <a:srgbClr val="00FF00"/>
                </a:solidFill>
              </a:rPr>
              <a:t> more sensitive</a:t>
            </a:r>
          </a:p>
          <a:p>
            <a:pPr algn="l"/>
            <a:r>
              <a:rPr lang="it-IT" sz="2200" dirty="0" err="1">
                <a:solidFill>
                  <a:srgbClr val="00FF00"/>
                </a:solidFill>
              </a:rPr>
              <a:t>than</a:t>
            </a:r>
            <a:r>
              <a:rPr lang="it-IT" sz="2200" dirty="0">
                <a:solidFill>
                  <a:srgbClr val="00FF00"/>
                </a:solidFill>
              </a:rPr>
              <a:t> </a:t>
            </a:r>
            <a:r>
              <a:rPr lang="it-IT" sz="2200" dirty="0" err="1">
                <a:solidFill>
                  <a:srgbClr val="00FF00"/>
                </a:solidFill>
              </a:rPr>
              <a:t>mechanical</a:t>
            </a:r>
            <a:r>
              <a:rPr lang="it-IT" sz="2200" dirty="0">
                <a:solidFill>
                  <a:srgbClr val="00FF00"/>
                </a:solidFill>
              </a:rPr>
              <a:t> </a:t>
            </a:r>
            <a:r>
              <a:rPr lang="it-IT" sz="2200" dirty="0" err="1">
                <a:solidFill>
                  <a:srgbClr val="00FF00"/>
                </a:solidFill>
              </a:rPr>
              <a:t>ones</a:t>
            </a:r>
            <a:r>
              <a:rPr lang="it-IT" sz="2200" dirty="0">
                <a:solidFill>
                  <a:srgbClr val="00FF00"/>
                </a:solidFill>
              </a:rPr>
              <a:t>!</a:t>
            </a:r>
          </a:p>
        </p:txBody>
      </p:sp>
      <p:sp>
        <p:nvSpPr>
          <p:cNvPr id="4" name="Freccia in giù 3">
            <a:extLst>
              <a:ext uri="{FF2B5EF4-FFF2-40B4-BE49-F238E27FC236}">
                <a16:creationId xmlns:a16="http://schemas.microsoft.com/office/drawing/2014/main" id="{6948D0F0-DB4E-5C9C-C948-FA6320596325}"/>
              </a:ext>
            </a:extLst>
          </p:cNvPr>
          <p:cNvSpPr/>
          <p:nvPr/>
        </p:nvSpPr>
        <p:spPr>
          <a:xfrm>
            <a:off x="7260653" y="5185988"/>
            <a:ext cx="342513" cy="67684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74926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E53E645-5BA1-0F1D-C704-B397D50451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52400"/>
            <a:ext cx="8915400" cy="1143000"/>
          </a:xfrm>
        </p:spPr>
        <p:txBody>
          <a:bodyPr/>
          <a:lstStyle/>
          <a:p>
            <a:r>
              <a:rPr lang="it-IT" dirty="0" err="1"/>
              <a:t>Classical</a:t>
            </a:r>
            <a:r>
              <a:rPr lang="it-IT" dirty="0"/>
              <a:t> Channel </a:t>
            </a:r>
            <a:r>
              <a:rPr lang="it-IT" dirty="0" err="1"/>
              <a:t>Gravity</a:t>
            </a:r>
            <a:endParaRPr lang="it-IT" dirty="0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06AF29D4-432C-9FBF-98FA-FC82FF0EE9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049830"/>
            <a:ext cx="5540220" cy="701101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B1EC56DA-848E-2951-0144-38C80AA9AE4C}"/>
              </a:ext>
            </a:extLst>
          </p:cNvPr>
          <p:cNvSpPr txBox="1"/>
          <p:nvPr/>
        </p:nvSpPr>
        <p:spPr>
          <a:xfrm>
            <a:off x="6096000" y="1216816"/>
            <a:ext cx="34692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>
                <a:solidFill>
                  <a:schemeClr val="bg1"/>
                </a:solidFill>
              </a:rPr>
              <a:t>New </a:t>
            </a:r>
            <a:r>
              <a:rPr lang="it-IT" sz="1600" dirty="0" err="1">
                <a:solidFill>
                  <a:schemeClr val="bg1"/>
                </a:solidFill>
              </a:rPr>
              <a:t>Journ</a:t>
            </a:r>
            <a:r>
              <a:rPr lang="it-IT" sz="1600" dirty="0">
                <a:solidFill>
                  <a:schemeClr val="bg1"/>
                </a:solidFill>
              </a:rPr>
              <a:t> </a:t>
            </a:r>
            <a:r>
              <a:rPr lang="it-IT" sz="1600" dirty="0" err="1">
                <a:solidFill>
                  <a:schemeClr val="bg1"/>
                </a:solidFill>
              </a:rPr>
              <a:t>Phys</a:t>
            </a:r>
            <a:r>
              <a:rPr lang="it-IT" sz="1600" dirty="0">
                <a:solidFill>
                  <a:schemeClr val="bg1"/>
                </a:solidFill>
              </a:rPr>
              <a:t>. 17, 006015 (2015)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10830FE7-B2F9-2A11-7B0E-B9D7C63ADBE2}"/>
              </a:ext>
            </a:extLst>
          </p:cNvPr>
          <p:cNvSpPr txBox="1"/>
          <p:nvPr/>
        </p:nvSpPr>
        <p:spPr>
          <a:xfrm>
            <a:off x="308455" y="2066109"/>
            <a:ext cx="76642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it-IT" sz="2000" u="sng" dirty="0" err="1">
                <a:solidFill>
                  <a:srgbClr val="FFC000"/>
                </a:solidFill>
              </a:rPr>
              <a:t>Assumption</a:t>
            </a:r>
            <a:r>
              <a:rPr lang="it-IT" sz="2000" u="sng" dirty="0">
                <a:solidFill>
                  <a:srgbClr val="FFC000"/>
                </a:solidFill>
              </a:rPr>
              <a:t>:  </a:t>
            </a:r>
            <a:r>
              <a:rPr lang="it-IT" sz="2000" u="sng" dirty="0" err="1">
                <a:solidFill>
                  <a:srgbClr val="FFC000"/>
                </a:solidFill>
              </a:rPr>
              <a:t>Gravity</a:t>
            </a:r>
            <a:r>
              <a:rPr lang="it-IT" sz="2000" u="sng" dirty="0">
                <a:solidFill>
                  <a:srgbClr val="FFC000"/>
                </a:solidFill>
              </a:rPr>
              <a:t> </a:t>
            </a:r>
            <a:r>
              <a:rPr lang="it-IT" sz="2000" u="sng" dirty="0" err="1">
                <a:solidFill>
                  <a:srgbClr val="FFC000"/>
                </a:solidFill>
              </a:rPr>
              <a:t>is</a:t>
            </a:r>
            <a:r>
              <a:rPr lang="it-IT" sz="2000" u="sng" dirty="0">
                <a:solidFill>
                  <a:srgbClr val="FFC000"/>
                </a:solidFill>
              </a:rPr>
              <a:t> a </a:t>
            </a:r>
            <a:r>
              <a:rPr lang="it-IT" sz="2000" u="sng" dirty="0" err="1">
                <a:solidFill>
                  <a:srgbClr val="FFC000"/>
                </a:solidFill>
              </a:rPr>
              <a:t>purely</a:t>
            </a:r>
            <a:r>
              <a:rPr lang="it-IT" sz="2000" u="sng" dirty="0">
                <a:solidFill>
                  <a:srgbClr val="FFC000"/>
                </a:solidFill>
              </a:rPr>
              <a:t> </a:t>
            </a:r>
            <a:r>
              <a:rPr lang="it-IT" sz="2000" u="sng" dirty="0" err="1">
                <a:solidFill>
                  <a:srgbClr val="FFC000"/>
                </a:solidFill>
              </a:rPr>
              <a:t>classical</a:t>
            </a:r>
            <a:r>
              <a:rPr lang="it-IT" sz="2000" u="sng" dirty="0">
                <a:solidFill>
                  <a:srgbClr val="FFC000"/>
                </a:solidFill>
              </a:rPr>
              <a:t> </a:t>
            </a:r>
            <a:r>
              <a:rPr lang="it-IT" sz="2000" u="sng" dirty="0" err="1">
                <a:solidFill>
                  <a:srgbClr val="FFC000"/>
                </a:solidFill>
              </a:rPr>
              <a:t>communication</a:t>
            </a:r>
            <a:r>
              <a:rPr lang="it-IT" sz="2000" u="sng" dirty="0">
                <a:solidFill>
                  <a:srgbClr val="FFC000"/>
                </a:solidFill>
              </a:rPr>
              <a:t> </a:t>
            </a:r>
            <a:r>
              <a:rPr lang="it-IT" sz="2000" u="sng" dirty="0" err="1">
                <a:solidFill>
                  <a:srgbClr val="FFC000"/>
                </a:solidFill>
              </a:rPr>
              <a:t>channel</a:t>
            </a:r>
            <a:r>
              <a:rPr lang="it-IT" sz="2000" u="sng" dirty="0">
                <a:solidFill>
                  <a:srgbClr val="FFC000"/>
                </a:solidFill>
              </a:rPr>
              <a:t> </a:t>
            </a:r>
            <a:br>
              <a:rPr lang="it-IT" sz="2000" u="sng" dirty="0">
                <a:solidFill>
                  <a:srgbClr val="FFC000"/>
                </a:solidFill>
              </a:rPr>
            </a:br>
            <a:r>
              <a:rPr lang="it-IT" sz="2000" dirty="0">
                <a:solidFill>
                  <a:schemeClr val="bg1"/>
                </a:solidFill>
              </a:rPr>
              <a:t>(= no entanglement </a:t>
            </a:r>
            <a:r>
              <a:rPr lang="it-IT" sz="2000" dirty="0" err="1">
                <a:solidFill>
                  <a:schemeClr val="bg1"/>
                </a:solidFill>
              </a:rPr>
              <a:t>through</a:t>
            </a:r>
            <a:r>
              <a:rPr lang="it-IT" sz="2000" dirty="0">
                <a:solidFill>
                  <a:schemeClr val="bg1"/>
                </a:solidFill>
              </a:rPr>
              <a:t> </a:t>
            </a:r>
            <a:r>
              <a:rPr lang="it-IT" sz="2000" dirty="0" err="1">
                <a:solidFill>
                  <a:schemeClr val="bg1"/>
                </a:solidFill>
              </a:rPr>
              <a:t>gravity</a:t>
            </a:r>
            <a:r>
              <a:rPr lang="it-IT" sz="2000" dirty="0">
                <a:solidFill>
                  <a:schemeClr val="bg1"/>
                </a:solidFill>
              </a:rPr>
              <a:t>!)</a:t>
            </a:r>
          </a:p>
        </p:txBody>
      </p:sp>
      <p:sp>
        <p:nvSpPr>
          <p:cNvPr id="10" name="Freccia in giù 9">
            <a:extLst>
              <a:ext uri="{FF2B5EF4-FFF2-40B4-BE49-F238E27FC236}">
                <a16:creationId xmlns:a16="http://schemas.microsoft.com/office/drawing/2014/main" id="{236914FE-C769-47C4-79A0-0537436C656E}"/>
              </a:ext>
            </a:extLst>
          </p:cNvPr>
          <p:cNvSpPr/>
          <p:nvPr/>
        </p:nvSpPr>
        <p:spPr>
          <a:xfrm>
            <a:off x="3733800" y="2851743"/>
            <a:ext cx="457200" cy="77657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F0A752F3-427B-64FE-B6AD-D1133A5C45FE}"/>
              </a:ext>
            </a:extLst>
          </p:cNvPr>
          <p:cNvSpPr txBox="1"/>
          <p:nvPr/>
        </p:nvSpPr>
        <p:spPr>
          <a:xfrm>
            <a:off x="-70532" y="3668619"/>
            <a:ext cx="98333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 err="1">
                <a:solidFill>
                  <a:srgbClr val="FFFF66"/>
                </a:solidFill>
              </a:rPr>
              <a:t>Same</a:t>
            </a:r>
            <a:r>
              <a:rPr lang="it-IT" sz="2000" dirty="0">
                <a:solidFill>
                  <a:srgbClr val="FFFF66"/>
                </a:solidFill>
              </a:rPr>
              <a:t> </a:t>
            </a:r>
            <a:r>
              <a:rPr lang="it-IT" sz="2000" dirty="0" err="1">
                <a:solidFill>
                  <a:srgbClr val="FFFF66"/>
                </a:solidFill>
              </a:rPr>
              <a:t>spontaneous</a:t>
            </a:r>
            <a:r>
              <a:rPr lang="it-IT" sz="2000" dirty="0">
                <a:solidFill>
                  <a:srgbClr val="FFFF66"/>
                </a:solidFill>
              </a:rPr>
              <a:t> </a:t>
            </a:r>
            <a:r>
              <a:rPr lang="it-IT" sz="2000" dirty="0" err="1">
                <a:solidFill>
                  <a:srgbClr val="FFFF66"/>
                </a:solidFill>
              </a:rPr>
              <a:t>heating</a:t>
            </a:r>
            <a:r>
              <a:rPr lang="it-IT" sz="2000" dirty="0">
                <a:solidFill>
                  <a:srgbClr val="FFFF66"/>
                </a:solidFill>
              </a:rPr>
              <a:t> of </a:t>
            </a:r>
            <a:r>
              <a:rPr lang="it-IT" sz="2000" dirty="0" err="1">
                <a:solidFill>
                  <a:srgbClr val="FFFF66"/>
                </a:solidFill>
              </a:rPr>
              <a:t>matter</a:t>
            </a:r>
            <a:r>
              <a:rPr lang="it-IT" sz="2000" dirty="0">
                <a:solidFill>
                  <a:srgbClr val="FFFF66"/>
                </a:solidFill>
              </a:rPr>
              <a:t> of DP model! </a:t>
            </a:r>
            <a:r>
              <a:rPr lang="it-IT" sz="2000" dirty="0">
                <a:solidFill>
                  <a:schemeClr val="bg1"/>
                </a:solidFill>
              </a:rPr>
              <a:t>(</a:t>
            </a:r>
            <a:r>
              <a:rPr lang="it-IT" sz="2000" dirty="0" err="1">
                <a:solidFill>
                  <a:schemeClr val="bg1"/>
                </a:solidFill>
              </a:rPr>
              <a:t>apart</a:t>
            </a:r>
            <a:r>
              <a:rPr lang="it-IT" sz="2000" dirty="0">
                <a:solidFill>
                  <a:schemeClr val="bg1"/>
                </a:solidFill>
              </a:rPr>
              <a:t> of a </a:t>
            </a:r>
            <a:r>
              <a:rPr lang="it-IT" sz="2000" dirty="0" err="1">
                <a:solidFill>
                  <a:schemeClr val="bg1"/>
                </a:solidFill>
              </a:rPr>
              <a:t>numerical</a:t>
            </a:r>
            <a:r>
              <a:rPr lang="it-IT" sz="2000" dirty="0">
                <a:solidFill>
                  <a:schemeClr val="bg1"/>
                </a:solidFill>
              </a:rPr>
              <a:t> </a:t>
            </a:r>
            <a:r>
              <a:rPr lang="it-IT" sz="2000" dirty="0" err="1">
                <a:solidFill>
                  <a:schemeClr val="bg1"/>
                </a:solidFill>
              </a:rPr>
              <a:t>constant</a:t>
            </a:r>
            <a:r>
              <a:rPr lang="it-IT" sz="2000" dirty="0">
                <a:solidFill>
                  <a:schemeClr val="bg1"/>
                </a:solidFill>
              </a:rPr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asellaDiTesto 11">
                <a:extLst>
                  <a:ext uri="{FF2B5EF4-FFF2-40B4-BE49-F238E27FC236}">
                    <a16:creationId xmlns:a16="http://schemas.microsoft.com/office/drawing/2014/main" id="{2FF0B08C-56DC-6B98-B9CA-459B230B1BD4}"/>
                  </a:ext>
                </a:extLst>
              </p:cNvPr>
              <p:cNvSpPr txBox="1"/>
              <p:nvPr/>
            </p:nvSpPr>
            <p:spPr>
              <a:xfrm>
                <a:off x="3064038" y="4247876"/>
                <a:ext cx="2857181" cy="101976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it-IT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𝑑𝐸</m:t>
                          </m:r>
                        </m:num>
                        <m:den>
                          <m:r>
                            <a:rPr lang="it-IT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it-IT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  <m:r>
                            <a:rPr lang="it-IT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ℏ</m:t>
                          </m:r>
                          <m:r>
                            <a:rPr lang="it-IT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</m:t>
                          </m:r>
                        </m:num>
                        <m:den>
                          <m:sSubSup>
                            <m:sSubSupPr>
                              <m:ctrlPr>
                                <a:rPr lang="it-IT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it-IT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it-IT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it-IT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bSup>
                        </m:den>
                      </m:f>
                    </m:oMath>
                  </m:oMathPara>
                </a14:m>
                <a:endParaRPr lang="it-IT" sz="2800" dirty="0"/>
              </a:p>
            </p:txBody>
          </p:sp>
        </mc:Choice>
        <mc:Fallback xmlns="">
          <p:sp>
            <p:nvSpPr>
              <p:cNvPr id="12" name="CasellaDiTesto 11">
                <a:extLst>
                  <a:ext uri="{FF2B5EF4-FFF2-40B4-BE49-F238E27FC236}">
                    <a16:creationId xmlns:a16="http://schemas.microsoft.com/office/drawing/2014/main" id="{2FF0B08C-56DC-6B98-B9CA-459B230B1B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4038" y="4247876"/>
                <a:ext cx="2857181" cy="101976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86A27E23-91F6-1969-5A47-2EFBCDF94E34}"/>
              </a:ext>
            </a:extLst>
          </p:cNvPr>
          <p:cNvSpPr txBox="1"/>
          <p:nvPr/>
        </p:nvSpPr>
        <p:spPr>
          <a:xfrm>
            <a:off x="0" y="5981923"/>
            <a:ext cx="87705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rgbClr val="FFFF66"/>
                </a:solidFill>
              </a:rPr>
              <a:t>New </a:t>
            </a:r>
            <a:r>
              <a:rPr lang="it-IT" sz="2000" dirty="0" err="1">
                <a:solidFill>
                  <a:srgbClr val="FFFF66"/>
                </a:solidFill>
              </a:rPr>
              <a:t>physical</a:t>
            </a:r>
            <a:r>
              <a:rPr lang="it-IT" sz="2000" dirty="0">
                <a:solidFill>
                  <a:srgbClr val="FFFF66"/>
                </a:solidFill>
              </a:rPr>
              <a:t> </a:t>
            </a:r>
            <a:r>
              <a:rPr lang="it-IT" sz="2000" dirty="0" err="1">
                <a:solidFill>
                  <a:srgbClr val="FFFF66"/>
                </a:solidFill>
              </a:rPr>
              <a:t>interpretation</a:t>
            </a:r>
            <a:r>
              <a:rPr lang="it-IT" sz="2000" dirty="0">
                <a:solidFill>
                  <a:srgbClr val="FFFF66"/>
                </a:solidFill>
              </a:rPr>
              <a:t>: </a:t>
            </a:r>
            <a:r>
              <a:rPr lang="it-IT" sz="2000" dirty="0" err="1">
                <a:solidFill>
                  <a:srgbClr val="FFFF66"/>
                </a:solidFill>
              </a:rPr>
              <a:t>predicted</a:t>
            </a:r>
            <a:r>
              <a:rPr lang="it-IT" sz="2000" dirty="0">
                <a:solidFill>
                  <a:srgbClr val="FFFF66"/>
                </a:solidFill>
              </a:rPr>
              <a:t> </a:t>
            </a:r>
            <a:r>
              <a:rPr lang="it-IT" sz="2000" dirty="0" err="1">
                <a:solidFill>
                  <a:srgbClr val="FFFF66"/>
                </a:solidFill>
              </a:rPr>
              <a:t>deviations</a:t>
            </a:r>
            <a:r>
              <a:rPr lang="it-IT" sz="2000" dirty="0">
                <a:solidFill>
                  <a:srgbClr val="FFFF66"/>
                </a:solidFill>
              </a:rPr>
              <a:t> from </a:t>
            </a:r>
            <a:r>
              <a:rPr lang="it-IT" sz="2000" dirty="0" err="1">
                <a:solidFill>
                  <a:srgbClr val="FFFF66"/>
                </a:solidFill>
              </a:rPr>
              <a:t>Newton’s</a:t>
            </a:r>
            <a:r>
              <a:rPr lang="it-IT" sz="2000" dirty="0">
                <a:solidFill>
                  <a:srgbClr val="FFFF66"/>
                </a:solidFill>
              </a:rPr>
              <a:t> </a:t>
            </a:r>
            <a:r>
              <a:rPr lang="it-IT" sz="2000" dirty="0" err="1">
                <a:solidFill>
                  <a:srgbClr val="FFFF66"/>
                </a:solidFill>
              </a:rPr>
              <a:t>law</a:t>
            </a:r>
            <a:r>
              <a:rPr lang="it-IT" sz="2000" dirty="0">
                <a:solidFill>
                  <a:srgbClr val="FFFF66"/>
                </a:solidFill>
              </a:rPr>
              <a:t> </a:t>
            </a:r>
            <a:r>
              <a:rPr lang="it-IT" sz="2000" dirty="0" err="1">
                <a:solidFill>
                  <a:srgbClr val="FFFF66"/>
                </a:solidFill>
              </a:rPr>
              <a:t>at</a:t>
            </a:r>
            <a:r>
              <a:rPr lang="it-IT" sz="2000" dirty="0">
                <a:solidFill>
                  <a:srgbClr val="FFFF66"/>
                </a:solidFill>
              </a:rPr>
              <a:t> R</a:t>
            </a:r>
            <a:r>
              <a:rPr lang="it-IT" sz="2000" baseline="-25000" dirty="0">
                <a:solidFill>
                  <a:srgbClr val="FFFF66"/>
                </a:solidFill>
              </a:rPr>
              <a:t>0</a:t>
            </a:r>
            <a:endParaRPr lang="it-IT" sz="2000" dirty="0">
              <a:solidFill>
                <a:srgbClr val="FFFF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584198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9DCEBA9-08F4-ACE9-9FC9-C569F6EE74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72230"/>
            <a:ext cx="8915400" cy="1143000"/>
          </a:xfrm>
        </p:spPr>
        <p:txBody>
          <a:bodyPr/>
          <a:lstStyle/>
          <a:p>
            <a:r>
              <a:rPr lang="it-IT" dirty="0" err="1"/>
              <a:t>Spontaneous</a:t>
            </a:r>
            <a:r>
              <a:rPr lang="it-IT" dirty="0"/>
              <a:t> </a:t>
            </a:r>
            <a:r>
              <a:rPr lang="it-IT" dirty="0" err="1"/>
              <a:t>heating</a:t>
            </a:r>
            <a:r>
              <a:rPr lang="it-IT" dirty="0"/>
              <a:t> of </a:t>
            </a:r>
            <a:r>
              <a:rPr lang="it-IT" dirty="0" err="1"/>
              <a:t>matter</a:t>
            </a:r>
            <a:br>
              <a:rPr lang="it-IT" dirty="0"/>
            </a:br>
            <a:r>
              <a:rPr lang="it-IT" dirty="0" err="1"/>
              <a:t>experimental</a:t>
            </a:r>
            <a:r>
              <a:rPr lang="it-IT" dirty="0"/>
              <a:t> bounds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4C7D6C01-0A04-AF5E-A855-895511EC73B8}"/>
              </a:ext>
            </a:extLst>
          </p:cNvPr>
          <p:cNvSpPr txBox="1"/>
          <p:nvPr/>
        </p:nvSpPr>
        <p:spPr>
          <a:xfrm>
            <a:off x="457200" y="1752600"/>
            <a:ext cx="7744428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it-IT" sz="2000" dirty="0">
                <a:solidFill>
                  <a:srgbClr val="FFFF00"/>
                </a:solidFill>
              </a:rPr>
              <a:t>1) </a:t>
            </a:r>
            <a:r>
              <a:rPr lang="it-IT" sz="2000" dirty="0" err="1">
                <a:solidFill>
                  <a:srgbClr val="FFFF00"/>
                </a:solidFill>
              </a:rPr>
              <a:t>Astrophysical</a:t>
            </a:r>
            <a:r>
              <a:rPr lang="it-IT" sz="2000" dirty="0">
                <a:solidFill>
                  <a:srgbClr val="FFFF00"/>
                </a:solidFill>
              </a:rPr>
              <a:t> bounds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2000" dirty="0">
              <a:solidFill>
                <a:schemeClr val="bg1"/>
              </a:solidFill>
            </a:endParaRPr>
          </a:p>
          <a:p>
            <a:r>
              <a:rPr lang="it-IT" sz="2000" dirty="0">
                <a:solidFill>
                  <a:schemeClr val="bg1"/>
                </a:solidFill>
              </a:rPr>
              <a:t>Equilibrium temperature of </a:t>
            </a:r>
            <a:r>
              <a:rPr lang="it-IT" sz="2000" dirty="0" err="1">
                <a:solidFill>
                  <a:schemeClr val="bg1"/>
                </a:solidFill>
              </a:rPr>
              <a:t>planets</a:t>
            </a:r>
            <a:r>
              <a:rPr lang="it-IT" sz="2000" dirty="0">
                <a:solidFill>
                  <a:schemeClr val="bg1"/>
                </a:solidFill>
              </a:rPr>
              <a:t> of </a:t>
            </a:r>
            <a:r>
              <a:rPr lang="it-IT" sz="2000" dirty="0" err="1">
                <a:solidFill>
                  <a:schemeClr val="bg1"/>
                </a:solidFill>
              </a:rPr>
              <a:t>outer</a:t>
            </a:r>
            <a:r>
              <a:rPr lang="it-IT" sz="2000" dirty="0">
                <a:solidFill>
                  <a:schemeClr val="bg1"/>
                </a:solidFill>
              </a:rPr>
              <a:t> solar system (</a:t>
            </a:r>
            <a:r>
              <a:rPr lang="it-IT" sz="2000" dirty="0" err="1">
                <a:solidFill>
                  <a:schemeClr val="bg1"/>
                </a:solidFill>
              </a:rPr>
              <a:t>Neptune</a:t>
            </a:r>
            <a:r>
              <a:rPr lang="it-IT" sz="2000" dirty="0">
                <a:solidFill>
                  <a:schemeClr val="bg1"/>
                </a:solidFill>
              </a:rPr>
              <a:t>)</a:t>
            </a:r>
          </a:p>
          <a:p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0B08CBE6-EA14-2A34-A743-0AED6044D833}"/>
              </a:ext>
            </a:extLst>
          </p:cNvPr>
          <p:cNvSpPr txBox="1"/>
          <p:nvPr/>
        </p:nvSpPr>
        <p:spPr>
          <a:xfrm>
            <a:off x="472440" y="4205828"/>
            <a:ext cx="684674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it-IT" sz="2000" dirty="0">
                <a:solidFill>
                  <a:srgbClr val="FFFF00"/>
                </a:solidFill>
              </a:rPr>
              <a:t>2) </a:t>
            </a:r>
            <a:r>
              <a:rPr lang="it-IT" sz="2000" dirty="0" err="1">
                <a:solidFill>
                  <a:srgbClr val="FFFF00"/>
                </a:solidFill>
              </a:rPr>
              <a:t>Laboratory</a:t>
            </a:r>
            <a:r>
              <a:rPr lang="it-IT" sz="2000" dirty="0">
                <a:solidFill>
                  <a:srgbClr val="FFFF00"/>
                </a:solidFill>
              </a:rPr>
              <a:t> bounds: </a:t>
            </a:r>
            <a:r>
              <a:rPr lang="it-IT" sz="2000" dirty="0" err="1">
                <a:solidFill>
                  <a:srgbClr val="FFFF00"/>
                </a:solidFill>
              </a:rPr>
              <a:t>experiments</a:t>
            </a:r>
            <a:r>
              <a:rPr lang="it-IT" sz="2000" dirty="0">
                <a:solidFill>
                  <a:srgbClr val="FFFF00"/>
                </a:solidFill>
              </a:rPr>
              <a:t> </a:t>
            </a:r>
            <a:r>
              <a:rPr lang="it-IT" sz="2000" dirty="0" err="1">
                <a:solidFill>
                  <a:srgbClr val="FFFF00"/>
                </a:solidFill>
              </a:rPr>
              <a:t>at</a:t>
            </a:r>
            <a:r>
              <a:rPr lang="it-IT" sz="2000" dirty="0">
                <a:solidFill>
                  <a:srgbClr val="FFFF00"/>
                </a:solidFill>
              </a:rPr>
              <a:t> </a:t>
            </a:r>
            <a:r>
              <a:rPr lang="it-IT" sz="2000" dirty="0" err="1">
                <a:solidFill>
                  <a:srgbClr val="FFFF00"/>
                </a:solidFill>
              </a:rPr>
              <a:t>ultralow</a:t>
            </a:r>
            <a:r>
              <a:rPr lang="it-IT" sz="2000" dirty="0">
                <a:solidFill>
                  <a:srgbClr val="FFFF00"/>
                </a:solidFill>
              </a:rPr>
              <a:t> temperature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>
              <a:solidFill>
                <a:schemeClr val="bg1"/>
              </a:solidFill>
            </a:endParaRPr>
          </a:p>
          <a:p>
            <a:endParaRPr lang="it-IT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sellaDiTesto 8">
                <a:extLst>
                  <a:ext uri="{FF2B5EF4-FFF2-40B4-BE49-F238E27FC236}">
                    <a16:creationId xmlns:a16="http://schemas.microsoft.com/office/drawing/2014/main" id="{8A8BA1AE-4FA7-946B-4B7D-83EDCE7D1C2F}"/>
                  </a:ext>
                </a:extLst>
              </p:cNvPr>
              <p:cNvSpPr txBox="1"/>
              <p:nvPr/>
            </p:nvSpPr>
            <p:spPr>
              <a:xfrm>
                <a:off x="2694306" y="2906699"/>
                <a:ext cx="229223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it-IT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it-IT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≲20 </m:t>
                    </m:r>
                  </m:oMath>
                </a14:m>
                <a:r>
                  <a:rPr lang="it-IT" sz="2800" dirty="0">
                    <a:solidFill>
                      <a:schemeClr val="bg1"/>
                    </a:solidFill>
                  </a:rPr>
                  <a:t> </a:t>
                </a:r>
                <a:r>
                  <a:rPr lang="it-IT" sz="2800" dirty="0" err="1">
                    <a:solidFill>
                      <a:schemeClr val="bg1"/>
                    </a:solidFill>
                  </a:rPr>
                  <a:t>pW</a:t>
                </a:r>
                <a:r>
                  <a:rPr lang="it-IT" sz="2800" dirty="0">
                    <a:solidFill>
                      <a:schemeClr val="bg1"/>
                    </a:solidFill>
                  </a:rPr>
                  <a:t>/kg</a:t>
                </a:r>
              </a:p>
            </p:txBody>
          </p:sp>
        </mc:Choice>
        <mc:Fallback xmlns="">
          <p:sp>
            <p:nvSpPr>
              <p:cNvPr id="9" name="CasellaDiTesto 8">
                <a:extLst>
                  <a:ext uri="{FF2B5EF4-FFF2-40B4-BE49-F238E27FC236}">
                    <a16:creationId xmlns:a16="http://schemas.microsoft.com/office/drawing/2014/main" id="{8A8BA1AE-4FA7-946B-4B7D-83EDCE7D1C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4306" y="2906699"/>
                <a:ext cx="2292231" cy="430887"/>
              </a:xfrm>
              <a:prstGeom prst="rect">
                <a:avLst/>
              </a:prstGeom>
              <a:blipFill>
                <a:blip r:embed="rId2"/>
                <a:stretch>
                  <a:fillRect t="-25352" r="-9309" b="-4788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sellaDiTesto 9">
                <a:extLst>
                  <a:ext uri="{FF2B5EF4-FFF2-40B4-BE49-F238E27FC236}">
                    <a16:creationId xmlns:a16="http://schemas.microsoft.com/office/drawing/2014/main" id="{5D476E86-0F00-4D2A-B307-3DF4CD7AB3D0}"/>
                  </a:ext>
                </a:extLst>
              </p:cNvPr>
              <p:cNvSpPr txBox="1"/>
              <p:nvPr/>
            </p:nvSpPr>
            <p:spPr>
              <a:xfrm>
                <a:off x="2594920" y="4589659"/>
                <a:ext cx="3315780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it-IT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it-IT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≲10÷100 </m:t>
                    </m:r>
                  </m:oMath>
                </a14:m>
                <a:r>
                  <a:rPr lang="it-IT" sz="2800" dirty="0">
                    <a:solidFill>
                      <a:schemeClr val="bg1"/>
                    </a:solidFill>
                  </a:rPr>
                  <a:t> </a:t>
                </a:r>
                <a:r>
                  <a:rPr lang="it-IT" sz="2800" dirty="0" err="1">
                    <a:solidFill>
                      <a:schemeClr val="bg1"/>
                    </a:solidFill>
                  </a:rPr>
                  <a:t>pW</a:t>
                </a:r>
                <a:r>
                  <a:rPr lang="it-IT" sz="2800" dirty="0">
                    <a:solidFill>
                      <a:schemeClr val="bg1"/>
                    </a:solidFill>
                  </a:rPr>
                  <a:t>/kg</a:t>
                </a:r>
              </a:p>
            </p:txBody>
          </p:sp>
        </mc:Choice>
        <mc:Fallback xmlns="">
          <p:sp>
            <p:nvSpPr>
              <p:cNvPr id="10" name="CasellaDiTesto 9">
                <a:extLst>
                  <a:ext uri="{FF2B5EF4-FFF2-40B4-BE49-F238E27FC236}">
                    <a16:creationId xmlns:a16="http://schemas.microsoft.com/office/drawing/2014/main" id="{5D476E86-0F00-4D2A-B307-3DF4CD7AB3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4920" y="4589659"/>
                <a:ext cx="3315780" cy="430887"/>
              </a:xfrm>
              <a:prstGeom prst="rect">
                <a:avLst/>
              </a:prstGeom>
              <a:blipFill>
                <a:blip r:embed="rId3"/>
                <a:stretch>
                  <a:fillRect t="-25352" r="-6066" b="-4788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7A0F4AF5-E524-B916-9CF7-016C0F69E2B6}"/>
              </a:ext>
            </a:extLst>
          </p:cNvPr>
          <p:cNvSpPr txBox="1"/>
          <p:nvPr/>
        </p:nvSpPr>
        <p:spPr>
          <a:xfrm>
            <a:off x="433976" y="5373249"/>
            <a:ext cx="763766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it-IT" sz="2000" dirty="0">
                <a:solidFill>
                  <a:schemeClr val="bg1"/>
                </a:solidFill>
              </a:rPr>
              <a:t>For </a:t>
            </a:r>
            <a:r>
              <a:rPr lang="it-IT" sz="2000" dirty="0" err="1">
                <a:solidFill>
                  <a:schemeClr val="bg1"/>
                </a:solidFill>
              </a:rPr>
              <a:t>instance</a:t>
            </a:r>
            <a:r>
              <a:rPr lang="it-IT" sz="2000" dirty="0">
                <a:solidFill>
                  <a:schemeClr val="bg1"/>
                </a:solidFill>
              </a:rPr>
              <a:t>:  </a:t>
            </a:r>
            <a:r>
              <a:rPr lang="it-IT" sz="2000" dirty="0" err="1">
                <a:solidFill>
                  <a:schemeClr val="bg1"/>
                </a:solidFill>
              </a:rPr>
              <a:t>Gloos</a:t>
            </a:r>
            <a:r>
              <a:rPr lang="it-IT" sz="2000" dirty="0">
                <a:solidFill>
                  <a:schemeClr val="bg1"/>
                </a:solidFill>
              </a:rPr>
              <a:t> et al, </a:t>
            </a:r>
            <a:r>
              <a:rPr lang="en-US" sz="2000" dirty="0" err="1">
                <a:solidFill>
                  <a:schemeClr val="bg1"/>
                </a:solidFill>
              </a:rPr>
              <a:t>Journ</a:t>
            </a:r>
            <a:r>
              <a:rPr lang="en-US" sz="2000" dirty="0">
                <a:solidFill>
                  <a:schemeClr val="bg1"/>
                </a:solidFill>
              </a:rPr>
              <a:t>. Low Temp. Phys. 73, 101 (1988)</a:t>
            </a:r>
            <a:br>
              <a:rPr lang="en-US" sz="2000" dirty="0">
                <a:solidFill>
                  <a:schemeClr val="bg1"/>
                </a:solidFill>
              </a:rPr>
            </a:br>
            <a:br>
              <a:rPr lang="en-US" sz="2000" dirty="0">
                <a:solidFill>
                  <a:schemeClr val="bg1"/>
                </a:solidFill>
              </a:rPr>
            </a:br>
            <a:r>
              <a:rPr lang="en-US" sz="2000" dirty="0">
                <a:solidFill>
                  <a:schemeClr val="bg1"/>
                </a:solidFill>
              </a:rPr>
              <a:t>  (or F. </a:t>
            </a:r>
            <a:r>
              <a:rPr lang="en-US" sz="2000" dirty="0" err="1">
                <a:solidFill>
                  <a:schemeClr val="bg1"/>
                </a:solidFill>
              </a:rPr>
              <a:t>Pobell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  <a:r>
              <a:rPr lang="en-US" sz="2000" i="1" dirty="0">
                <a:solidFill>
                  <a:schemeClr val="bg1"/>
                </a:solidFill>
              </a:rPr>
              <a:t>Matter and Methods of Low Temperature Physics</a:t>
            </a:r>
            <a:r>
              <a:rPr lang="en-US" sz="2000" dirty="0">
                <a:solidFill>
                  <a:schemeClr val="bg1"/>
                </a:solidFill>
              </a:rPr>
              <a:t>)</a:t>
            </a:r>
            <a:endParaRPr lang="it-IT" sz="2000" dirty="0">
              <a:solidFill>
                <a:schemeClr val="bg1"/>
              </a:solidFill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546D19B2-C88B-F0CA-E707-804FD54F158E}"/>
              </a:ext>
            </a:extLst>
          </p:cNvPr>
          <p:cNvSpPr txBox="1"/>
          <p:nvPr/>
        </p:nvSpPr>
        <p:spPr>
          <a:xfrm>
            <a:off x="1828800" y="3423866"/>
            <a:ext cx="69707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b="0" i="0" dirty="0">
                <a:solidFill>
                  <a:schemeClr val="bg1"/>
                </a:solidFill>
                <a:effectLst/>
                <a:latin typeface="Proxima Nova"/>
              </a:rPr>
              <a:t>S. Adler et al, </a:t>
            </a:r>
            <a:r>
              <a:rPr lang="it-IT" b="0" i="0" dirty="0" err="1">
                <a:solidFill>
                  <a:schemeClr val="bg1"/>
                </a:solidFill>
                <a:effectLst/>
                <a:latin typeface="Proxima Nova"/>
              </a:rPr>
              <a:t>Phys</a:t>
            </a:r>
            <a:r>
              <a:rPr lang="it-IT" b="0" i="0" dirty="0">
                <a:solidFill>
                  <a:schemeClr val="bg1"/>
                </a:solidFill>
                <a:effectLst/>
                <a:latin typeface="Proxima Nova"/>
              </a:rPr>
              <a:t>. Rev. D </a:t>
            </a:r>
            <a:r>
              <a:rPr lang="it-IT" b="1" i="0" dirty="0">
                <a:solidFill>
                  <a:schemeClr val="bg1"/>
                </a:solidFill>
                <a:effectLst/>
                <a:latin typeface="Proxima Nova"/>
              </a:rPr>
              <a:t>99</a:t>
            </a:r>
            <a:r>
              <a:rPr lang="it-IT" b="0" i="0" dirty="0">
                <a:solidFill>
                  <a:schemeClr val="bg1"/>
                </a:solidFill>
                <a:effectLst/>
                <a:latin typeface="Proxima Nova"/>
              </a:rPr>
              <a:t>, 103001</a:t>
            </a:r>
          </a:p>
        </p:txBody>
      </p:sp>
    </p:spTree>
    <p:extLst>
      <p:ext uri="{BB962C8B-B14F-4D97-AF65-F5344CB8AC3E}">
        <p14:creationId xmlns:p14="http://schemas.microsoft.com/office/powerpoint/2010/main" val="347224219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3112542"/>
              </p:ext>
            </p:extLst>
          </p:nvPr>
        </p:nvGraphicFramePr>
        <p:xfrm>
          <a:off x="685800" y="990600"/>
          <a:ext cx="6665571" cy="52115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3657600" imgH="3435343" progId="Acrobat.Document.2015">
                  <p:embed/>
                </p:oleObj>
              </mc:Choice>
              <mc:Fallback>
                <p:oleObj name="Acrobat Document" r:id="rId2" imgW="3657600" imgH="3435343" progId="Acrobat.Document.2015">
                  <p:embed/>
                  <p:pic>
                    <p:nvPicPr>
                      <p:cNvPr id="11" name="Object 10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85800" y="990600"/>
                        <a:ext cx="6665571" cy="521150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167272" y="2438400"/>
            <a:ext cx="16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CANTILEVER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24468" y="4572000"/>
            <a:ext cx="1495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39F52B"/>
                </a:solidFill>
              </a:rPr>
              <a:t>LISA PTF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35800" y="5537644"/>
            <a:ext cx="7447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GRW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00F0C33F-E0AE-44DA-9FAE-538267753D68}"/>
              </a:ext>
            </a:extLst>
          </p:cNvPr>
          <p:cNvSpPr txBox="1"/>
          <p:nvPr/>
        </p:nvSpPr>
        <p:spPr>
          <a:xfrm>
            <a:off x="1199437" y="150517"/>
            <a:ext cx="60922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dirty="0">
                <a:solidFill>
                  <a:srgbClr val="FFFF00"/>
                </a:solidFill>
              </a:rPr>
              <a:t>Bounds on CSL from </a:t>
            </a:r>
            <a:r>
              <a:rPr lang="it-IT" sz="3600" dirty="0" err="1">
                <a:solidFill>
                  <a:srgbClr val="FFFF00"/>
                </a:solidFill>
              </a:rPr>
              <a:t>heating</a:t>
            </a:r>
            <a:endParaRPr lang="it-IT" sz="3600" dirty="0">
              <a:solidFill>
                <a:srgbClr val="FFFF00"/>
              </a:solidFill>
            </a:endParaRPr>
          </a:p>
        </p:txBody>
      </p:sp>
      <p:cxnSp>
        <p:nvCxnSpPr>
          <p:cNvPr id="10" name="Straight Connector 4">
            <a:extLst>
              <a:ext uri="{FF2B5EF4-FFF2-40B4-BE49-F238E27FC236}">
                <a16:creationId xmlns:a16="http://schemas.microsoft.com/office/drawing/2014/main" id="{89B0FBAE-DD16-CAB4-8F05-88FA0AF5A7B7}"/>
              </a:ext>
            </a:extLst>
          </p:cNvPr>
          <p:cNvCxnSpPr/>
          <p:nvPr/>
        </p:nvCxnSpPr>
        <p:spPr>
          <a:xfrm flipV="1">
            <a:off x="1528314" y="951024"/>
            <a:ext cx="4800600" cy="3200400"/>
          </a:xfrm>
          <a:prstGeom prst="line">
            <a:avLst/>
          </a:prstGeom>
          <a:ln w="152400">
            <a:solidFill>
              <a:srgbClr val="0505FF">
                <a:alpha val="49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90996E5D-40A0-11CD-CAC7-76D2C741D8CC}"/>
              </a:ext>
            </a:extLst>
          </p:cNvPr>
          <p:cNvSpPr txBox="1"/>
          <p:nvPr/>
        </p:nvSpPr>
        <p:spPr>
          <a:xfrm>
            <a:off x="1843967" y="3841568"/>
            <a:ext cx="3330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rgbClr val="0505FF"/>
                </a:solidFill>
              </a:rPr>
              <a:t>HEATING OF SOLID MATTER</a:t>
            </a:r>
          </a:p>
        </p:txBody>
      </p:sp>
    </p:spTree>
    <p:extLst>
      <p:ext uri="{BB962C8B-B14F-4D97-AF65-F5344CB8AC3E}">
        <p14:creationId xmlns:p14="http://schemas.microsoft.com/office/powerpoint/2010/main" val="3332996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0009AD7-3E05-8287-1A35-C8BEF9CFBA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-209309"/>
            <a:ext cx="8915400" cy="1143000"/>
          </a:xfrm>
        </p:spPr>
        <p:txBody>
          <a:bodyPr/>
          <a:lstStyle/>
          <a:p>
            <a:r>
              <a:rPr lang="it-IT" dirty="0"/>
              <a:t>Bounds on DP from </a:t>
            </a:r>
            <a:r>
              <a:rPr lang="it-IT" dirty="0" err="1"/>
              <a:t>heating</a:t>
            </a:r>
            <a:endParaRPr lang="it-IT" dirty="0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AD52371F-9DBD-3DE6-A9A7-49026FF9FB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932" y="685800"/>
            <a:ext cx="6553200" cy="4956376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9CA91B70-5AFE-A48B-8C06-62A775285A8F}"/>
              </a:ext>
            </a:extLst>
          </p:cNvPr>
          <p:cNvSpPr txBox="1"/>
          <p:nvPr/>
        </p:nvSpPr>
        <p:spPr>
          <a:xfrm>
            <a:off x="4862332" y="1774785"/>
            <a:ext cx="11977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rgbClr val="0505FF"/>
                </a:solidFill>
              </a:rPr>
              <a:t>10 </a:t>
            </a:r>
            <a:r>
              <a:rPr lang="it-IT" dirty="0" err="1">
                <a:solidFill>
                  <a:srgbClr val="0505FF"/>
                </a:solidFill>
              </a:rPr>
              <a:t>pW</a:t>
            </a:r>
            <a:r>
              <a:rPr lang="it-IT" dirty="0">
                <a:solidFill>
                  <a:srgbClr val="0505FF"/>
                </a:solidFill>
              </a:rPr>
              <a:t>/Kg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8B0DDA88-7142-50BB-968E-CC50AE46D9D3}"/>
              </a:ext>
            </a:extLst>
          </p:cNvPr>
          <p:cNvSpPr txBox="1"/>
          <p:nvPr/>
        </p:nvSpPr>
        <p:spPr>
          <a:xfrm flipH="1">
            <a:off x="3833632" y="3203201"/>
            <a:ext cx="2057400" cy="369332"/>
          </a:xfrm>
          <a:prstGeom prst="rect">
            <a:avLst/>
          </a:prstGeom>
          <a:noFill/>
          <a:scene3d>
            <a:camera prst="orthographicFront">
              <a:rot lat="0" lon="0" rev="1932000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</a:rPr>
              <a:t>DP model power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E9A6F40F-2552-8EAF-BE4A-5E321BBF630C}"/>
              </a:ext>
            </a:extLst>
          </p:cNvPr>
          <p:cNvSpPr/>
          <p:nvPr/>
        </p:nvSpPr>
        <p:spPr>
          <a:xfrm>
            <a:off x="1295400" y="860385"/>
            <a:ext cx="1600200" cy="3810000"/>
          </a:xfrm>
          <a:prstGeom prst="rect">
            <a:avLst/>
          </a:prstGeom>
          <a:solidFill>
            <a:schemeClr val="accent1">
              <a:alpha val="3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59BF7126-B0BE-D6A9-6517-9C696D4C6075}"/>
              </a:ext>
            </a:extLst>
          </p:cNvPr>
          <p:cNvSpPr txBox="1"/>
          <p:nvPr/>
        </p:nvSpPr>
        <p:spPr>
          <a:xfrm>
            <a:off x="137932" y="5707501"/>
            <a:ext cx="89298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dirty="0">
                <a:solidFill>
                  <a:schemeClr val="bg1"/>
                </a:solidFill>
              </a:rPr>
              <a:t>R</a:t>
            </a:r>
            <a:r>
              <a:rPr lang="it-IT" baseline="-25000" dirty="0">
                <a:solidFill>
                  <a:schemeClr val="bg1"/>
                </a:solidFill>
              </a:rPr>
              <a:t>0</a:t>
            </a:r>
            <a:r>
              <a:rPr lang="it-IT" dirty="0">
                <a:solidFill>
                  <a:schemeClr val="bg1"/>
                </a:solidFill>
              </a:rPr>
              <a:t> = 4.3 </a:t>
            </a:r>
            <a:r>
              <a:rPr lang="it-IT" dirty="0" err="1">
                <a:solidFill>
                  <a:schemeClr val="bg1"/>
                </a:solidFill>
              </a:rPr>
              <a:t>pm</a:t>
            </a:r>
            <a:r>
              <a:rPr lang="it-IT" dirty="0">
                <a:solidFill>
                  <a:schemeClr val="bg1"/>
                </a:solidFill>
              </a:rPr>
              <a:t> = spread of </a:t>
            </a:r>
            <a:r>
              <a:rPr lang="it-IT" dirty="0" err="1">
                <a:solidFill>
                  <a:schemeClr val="bg1"/>
                </a:solidFill>
              </a:rPr>
              <a:t>nuclear</a:t>
            </a:r>
            <a:r>
              <a:rPr lang="it-IT" dirty="0">
                <a:solidFill>
                  <a:schemeClr val="bg1"/>
                </a:solidFill>
              </a:rPr>
              <a:t> </a:t>
            </a:r>
            <a:r>
              <a:rPr lang="it-IT" dirty="0" err="1">
                <a:solidFill>
                  <a:schemeClr val="bg1"/>
                </a:solidFill>
              </a:rPr>
              <a:t>wavefunction</a:t>
            </a:r>
            <a:r>
              <a:rPr lang="it-IT" dirty="0">
                <a:solidFill>
                  <a:schemeClr val="bg1"/>
                </a:solidFill>
              </a:rPr>
              <a:t> in the </a:t>
            </a:r>
            <a:r>
              <a:rPr lang="it-IT" dirty="0" err="1">
                <a:solidFill>
                  <a:schemeClr val="bg1"/>
                </a:solidFill>
              </a:rPr>
              <a:t>copper</a:t>
            </a:r>
            <a:r>
              <a:rPr lang="it-IT" dirty="0">
                <a:solidFill>
                  <a:schemeClr val="bg1"/>
                </a:solidFill>
              </a:rPr>
              <a:t> </a:t>
            </a:r>
            <a:r>
              <a:rPr lang="it-IT" dirty="0" err="1">
                <a:solidFill>
                  <a:schemeClr val="bg1"/>
                </a:solidFill>
              </a:rPr>
              <a:t>crystal</a:t>
            </a:r>
            <a:r>
              <a:rPr lang="it-IT" dirty="0">
                <a:solidFill>
                  <a:schemeClr val="bg1"/>
                </a:solidFill>
              </a:rPr>
              <a:t> </a:t>
            </a:r>
            <a:r>
              <a:rPr lang="it-IT" dirty="0" err="1">
                <a:solidFill>
                  <a:schemeClr val="bg1"/>
                </a:solidFill>
              </a:rPr>
              <a:t>at</a:t>
            </a:r>
            <a:r>
              <a:rPr lang="it-IT" dirty="0">
                <a:solidFill>
                  <a:schemeClr val="bg1"/>
                </a:solidFill>
              </a:rPr>
              <a:t> </a:t>
            </a:r>
            <a:r>
              <a:rPr lang="it-IT" dirty="0" err="1">
                <a:solidFill>
                  <a:schemeClr val="bg1"/>
                </a:solidFill>
              </a:rPr>
              <a:t>ultralow</a:t>
            </a:r>
            <a:r>
              <a:rPr lang="it-IT" dirty="0">
                <a:solidFill>
                  <a:schemeClr val="bg1"/>
                </a:solidFill>
              </a:rPr>
              <a:t> T</a:t>
            </a:r>
          </a:p>
        </p:txBody>
      </p:sp>
      <p:cxnSp>
        <p:nvCxnSpPr>
          <p:cNvPr id="23" name="Connettore 2 22">
            <a:extLst>
              <a:ext uri="{FF2B5EF4-FFF2-40B4-BE49-F238E27FC236}">
                <a16:creationId xmlns:a16="http://schemas.microsoft.com/office/drawing/2014/main" id="{9D881B37-886A-4F4C-3967-0B189F7FA052}"/>
              </a:ext>
            </a:extLst>
          </p:cNvPr>
          <p:cNvCxnSpPr/>
          <p:nvPr/>
        </p:nvCxnSpPr>
        <p:spPr>
          <a:xfrm flipV="1">
            <a:off x="1600200" y="4038600"/>
            <a:ext cx="1143000" cy="1668901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0BA4A292-3EAD-3AB9-CCD5-E9FE699E719B}"/>
              </a:ext>
            </a:extLst>
          </p:cNvPr>
          <p:cNvSpPr txBox="1"/>
          <p:nvPr/>
        </p:nvSpPr>
        <p:spPr>
          <a:xfrm>
            <a:off x="994310" y="6162461"/>
            <a:ext cx="63446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u="sng" dirty="0" err="1">
                <a:solidFill>
                  <a:schemeClr val="bg1"/>
                </a:solidFill>
              </a:rPr>
              <a:t>Effective</a:t>
            </a:r>
            <a:r>
              <a:rPr lang="it-IT" u="sng" dirty="0">
                <a:solidFill>
                  <a:schemeClr val="bg1"/>
                </a:solidFill>
              </a:rPr>
              <a:t> </a:t>
            </a:r>
            <a:r>
              <a:rPr lang="it-IT" u="sng" dirty="0" err="1">
                <a:solidFill>
                  <a:schemeClr val="bg1"/>
                </a:solidFill>
              </a:rPr>
              <a:t>Length</a:t>
            </a:r>
            <a:r>
              <a:rPr lang="it-IT" u="sng" dirty="0">
                <a:solidFill>
                  <a:schemeClr val="bg1"/>
                </a:solidFill>
              </a:rPr>
              <a:t> </a:t>
            </a:r>
            <a:r>
              <a:rPr lang="it-IT" u="sng" dirty="0" err="1">
                <a:solidFill>
                  <a:schemeClr val="bg1"/>
                </a:solidFill>
              </a:rPr>
              <a:t>parameter</a:t>
            </a:r>
            <a:r>
              <a:rPr lang="it-IT" u="sng" dirty="0">
                <a:solidFill>
                  <a:schemeClr val="bg1"/>
                </a:solidFill>
              </a:rPr>
              <a:t> </a:t>
            </a:r>
            <a:r>
              <a:rPr lang="it-IT" dirty="0">
                <a:solidFill>
                  <a:schemeClr val="bg1"/>
                </a:solidFill>
              </a:rPr>
              <a:t>in the </a:t>
            </a:r>
            <a:r>
              <a:rPr lang="it-IT" dirty="0" err="1">
                <a:solidFill>
                  <a:srgbClr val="FFFF00"/>
                </a:solidFill>
              </a:rPr>
              <a:t>Parameter</a:t>
            </a:r>
            <a:r>
              <a:rPr lang="it-IT" dirty="0">
                <a:solidFill>
                  <a:srgbClr val="FFFF00"/>
                </a:solidFill>
              </a:rPr>
              <a:t>-Free DP model</a:t>
            </a:r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4F17929B-6196-D753-38B8-21F67CD20ACC}"/>
              </a:ext>
            </a:extLst>
          </p:cNvPr>
          <p:cNvSpPr txBox="1"/>
          <p:nvPr/>
        </p:nvSpPr>
        <p:spPr>
          <a:xfrm>
            <a:off x="6858000" y="1008273"/>
            <a:ext cx="320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dirty="0">
                <a:solidFill>
                  <a:srgbClr val="FFFF00"/>
                </a:solidFill>
                <a:latin typeface="Arial Narrow" panose="020B0606020202030204" pitchFamily="34" charset="0"/>
              </a:rPr>
              <a:t>A. Vinante, H. Ulbricht, </a:t>
            </a:r>
            <a:br>
              <a:rPr lang="it-IT" dirty="0">
                <a:solidFill>
                  <a:srgbClr val="FFFF00"/>
                </a:solidFill>
                <a:latin typeface="Arial Narrow" panose="020B0606020202030204" pitchFamily="34" charset="0"/>
              </a:rPr>
            </a:br>
            <a:r>
              <a:rPr lang="it-IT" dirty="0">
                <a:solidFill>
                  <a:srgbClr val="FFFF00"/>
                </a:solidFill>
                <a:latin typeface="Arial Narrow" panose="020B0606020202030204" pitchFamily="34" charset="0"/>
              </a:rPr>
              <a:t>AVS Quantum Sci. 3, 045602 (2021)</a:t>
            </a:r>
          </a:p>
        </p:txBody>
      </p:sp>
    </p:spTree>
    <p:extLst>
      <p:ext uri="{BB962C8B-B14F-4D97-AF65-F5344CB8AC3E}">
        <p14:creationId xmlns:p14="http://schemas.microsoft.com/office/powerpoint/2010/main" val="37866429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0CE65656-EB8F-A591-FD50-CE480BA3780F}"/>
              </a:ext>
            </a:extLst>
          </p:cNvPr>
          <p:cNvSpPr txBox="1"/>
          <p:nvPr/>
        </p:nvSpPr>
        <p:spPr>
          <a:xfrm>
            <a:off x="641709" y="3886200"/>
            <a:ext cx="846584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it-IT" dirty="0">
              <a:solidFill>
                <a:schemeClr val="bg1"/>
              </a:solidFill>
            </a:endParaRPr>
          </a:p>
          <a:p>
            <a:pPr algn="l"/>
            <a:r>
              <a:rPr lang="it-IT" dirty="0">
                <a:solidFill>
                  <a:schemeClr val="bg1"/>
                </a:solidFill>
              </a:rPr>
              <a:t>Design a </a:t>
            </a:r>
            <a:r>
              <a:rPr lang="it-IT" dirty="0" err="1">
                <a:solidFill>
                  <a:schemeClr val="bg1"/>
                </a:solidFill>
              </a:rPr>
              <a:t>dedicated</a:t>
            </a:r>
            <a:r>
              <a:rPr lang="it-IT" dirty="0">
                <a:solidFill>
                  <a:schemeClr val="bg1"/>
                </a:solidFill>
              </a:rPr>
              <a:t> </a:t>
            </a:r>
            <a:r>
              <a:rPr lang="it-IT" dirty="0" err="1">
                <a:solidFill>
                  <a:schemeClr val="bg1"/>
                </a:solidFill>
              </a:rPr>
              <a:t>experimental</a:t>
            </a:r>
            <a:r>
              <a:rPr lang="it-IT" dirty="0">
                <a:solidFill>
                  <a:schemeClr val="bg1"/>
                </a:solidFill>
              </a:rPr>
              <a:t> setup (</a:t>
            </a:r>
            <a:r>
              <a:rPr lang="it-IT" dirty="0" err="1">
                <a:solidFill>
                  <a:schemeClr val="bg1"/>
                </a:solidFill>
              </a:rPr>
              <a:t>at</a:t>
            </a:r>
            <a:r>
              <a:rPr lang="it-IT" dirty="0">
                <a:solidFill>
                  <a:schemeClr val="bg1"/>
                </a:solidFill>
              </a:rPr>
              <a:t> </a:t>
            </a:r>
            <a:r>
              <a:rPr lang="it-IT" dirty="0" err="1">
                <a:solidFill>
                  <a:schemeClr val="bg1"/>
                </a:solidFill>
              </a:rPr>
              <a:t>millikelvin</a:t>
            </a:r>
            <a:r>
              <a:rPr lang="it-IT" dirty="0">
                <a:solidFill>
                  <a:schemeClr val="bg1"/>
                </a:solidFill>
              </a:rPr>
              <a:t> or </a:t>
            </a:r>
            <a:r>
              <a:rPr lang="it-IT" dirty="0" err="1">
                <a:solidFill>
                  <a:schemeClr val="bg1"/>
                </a:solidFill>
              </a:rPr>
              <a:t>below</a:t>
            </a:r>
            <a:r>
              <a:rPr lang="it-IT" dirty="0">
                <a:solidFill>
                  <a:schemeClr val="bg1"/>
                </a:solidFill>
              </a:rPr>
              <a:t>):</a:t>
            </a:r>
          </a:p>
          <a:p>
            <a:pPr algn="l"/>
            <a:endParaRPr lang="it-IT" dirty="0">
              <a:solidFill>
                <a:schemeClr val="bg1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it-IT" dirty="0" err="1">
                <a:solidFill>
                  <a:srgbClr val="FFFF00"/>
                </a:solidFill>
              </a:rPr>
              <a:t>Flexible</a:t>
            </a:r>
            <a:r>
              <a:rPr lang="it-IT" dirty="0">
                <a:solidFill>
                  <a:schemeClr val="bg1"/>
                </a:solidFill>
              </a:rPr>
              <a:t> tuning of </a:t>
            </a:r>
            <a:r>
              <a:rPr lang="it-IT" dirty="0" err="1">
                <a:solidFill>
                  <a:schemeClr val="bg1"/>
                </a:solidFill>
              </a:rPr>
              <a:t>relevant</a:t>
            </a:r>
            <a:r>
              <a:rPr lang="it-IT" dirty="0">
                <a:solidFill>
                  <a:schemeClr val="bg1"/>
                </a:solidFill>
              </a:rPr>
              <a:t> </a:t>
            </a:r>
            <a:r>
              <a:rPr lang="it-IT" dirty="0" err="1">
                <a:solidFill>
                  <a:schemeClr val="bg1"/>
                </a:solidFill>
              </a:rPr>
              <a:t>parameters</a:t>
            </a:r>
            <a:r>
              <a:rPr lang="it-IT" dirty="0">
                <a:solidFill>
                  <a:schemeClr val="bg1"/>
                </a:solidFill>
              </a:rPr>
              <a:t> (</a:t>
            </a:r>
            <a:r>
              <a:rPr lang="it-IT" dirty="0" err="1">
                <a:solidFill>
                  <a:schemeClr val="bg1"/>
                </a:solidFill>
              </a:rPr>
              <a:t>heat</a:t>
            </a:r>
            <a:r>
              <a:rPr lang="it-IT" dirty="0">
                <a:solidFill>
                  <a:schemeClr val="bg1"/>
                </a:solidFill>
              </a:rPr>
              <a:t> </a:t>
            </a:r>
            <a:r>
              <a:rPr lang="it-IT" dirty="0" err="1">
                <a:solidFill>
                  <a:schemeClr val="bg1"/>
                </a:solidFill>
              </a:rPr>
              <a:t>capacity</a:t>
            </a:r>
            <a:r>
              <a:rPr lang="it-IT" dirty="0">
                <a:solidFill>
                  <a:schemeClr val="bg1"/>
                </a:solidFill>
              </a:rPr>
              <a:t>, </a:t>
            </a:r>
            <a:r>
              <a:rPr lang="it-IT" dirty="0" err="1">
                <a:solidFill>
                  <a:schemeClr val="bg1"/>
                </a:solidFill>
              </a:rPr>
              <a:t>thermal</a:t>
            </a:r>
            <a:r>
              <a:rPr lang="it-IT" dirty="0">
                <a:solidFill>
                  <a:schemeClr val="bg1"/>
                </a:solidFill>
              </a:rPr>
              <a:t> </a:t>
            </a:r>
            <a:r>
              <a:rPr lang="it-IT" dirty="0" err="1">
                <a:solidFill>
                  <a:schemeClr val="bg1"/>
                </a:solidFill>
              </a:rPr>
              <a:t>resistance</a:t>
            </a:r>
            <a:r>
              <a:rPr lang="it-IT" dirty="0">
                <a:solidFill>
                  <a:schemeClr val="bg1"/>
                </a:solidFill>
              </a:rPr>
              <a:t>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it-IT" dirty="0">
              <a:solidFill>
                <a:schemeClr val="bg1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FFFF00"/>
                </a:solidFill>
              </a:rPr>
              <a:t>Accurate</a:t>
            </a:r>
            <a:r>
              <a:rPr lang="it-IT" dirty="0">
                <a:solidFill>
                  <a:schemeClr val="bg1"/>
                </a:solidFill>
              </a:rPr>
              <a:t> temperature and </a:t>
            </a:r>
            <a:r>
              <a:rPr lang="it-IT" dirty="0" err="1">
                <a:solidFill>
                  <a:schemeClr val="bg1"/>
                </a:solidFill>
              </a:rPr>
              <a:t>heat</a:t>
            </a:r>
            <a:r>
              <a:rPr lang="it-IT" dirty="0">
                <a:solidFill>
                  <a:schemeClr val="bg1"/>
                </a:solidFill>
              </a:rPr>
              <a:t> </a:t>
            </a:r>
            <a:r>
              <a:rPr lang="it-IT" dirty="0" err="1">
                <a:solidFill>
                  <a:schemeClr val="bg1"/>
                </a:solidFill>
              </a:rPr>
              <a:t>capacity</a:t>
            </a:r>
            <a:r>
              <a:rPr lang="it-IT" dirty="0">
                <a:solidFill>
                  <a:schemeClr val="bg1"/>
                </a:solidFill>
              </a:rPr>
              <a:t> </a:t>
            </a:r>
            <a:r>
              <a:rPr lang="it-IT" dirty="0" err="1">
                <a:solidFill>
                  <a:schemeClr val="bg1"/>
                </a:solidFill>
              </a:rPr>
              <a:t>measurements</a:t>
            </a:r>
            <a:endParaRPr lang="it-IT" dirty="0">
              <a:solidFill>
                <a:schemeClr val="bg1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it-IT" dirty="0">
              <a:solidFill>
                <a:schemeClr val="bg1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it-IT" dirty="0" err="1">
                <a:solidFill>
                  <a:srgbClr val="FFFF00"/>
                </a:solidFill>
              </a:rPr>
              <a:t>Manageable</a:t>
            </a:r>
            <a:r>
              <a:rPr lang="it-IT" dirty="0">
                <a:solidFill>
                  <a:srgbClr val="FFFF00"/>
                </a:solidFill>
              </a:rPr>
              <a:t> size </a:t>
            </a:r>
            <a:r>
              <a:rPr lang="it-IT" dirty="0">
                <a:solidFill>
                  <a:schemeClr val="bg1"/>
                </a:solidFill>
              </a:rPr>
              <a:t>(</a:t>
            </a:r>
            <a:r>
              <a:rPr lang="it-IT" dirty="0" err="1">
                <a:solidFill>
                  <a:schemeClr val="bg1"/>
                </a:solidFill>
              </a:rPr>
              <a:t>easily</a:t>
            </a:r>
            <a:r>
              <a:rPr lang="it-IT" dirty="0">
                <a:solidFill>
                  <a:schemeClr val="bg1"/>
                </a:solidFill>
              </a:rPr>
              <a:t> </a:t>
            </a:r>
            <a:r>
              <a:rPr lang="it-IT" dirty="0" err="1">
                <a:solidFill>
                  <a:schemeClr val="bg1"/>
                </a:solidFill>
              </a:rPr>
              <a:t>transferrable</a:t>
            </a:r>
            <a:r>
              <a:rPr lang="it-IT" dirty="0">
                <a:solidFill>
                  <a:schemeClr val="bg1"/>
                </a:solidFill>
              </a:rPr>
              <a:t> to underground facilities in future)</a:t>
            </a:r>
          </a:p>
          <a:p>
            <a:pPr algn="l"/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AD7AD36C-54DD-E6CC-25DF-C7C5D2225D1B}"/>
              </a:ext>
            </a:extLst>
          </p:cNvPr>
          <p:cNvSpPr txBox="1"/>
          <p:nvPr/>
        </p:nvSpPr>
        <p:spPr>
          <a:xfrm>
            <a:off x="668213" y="76200"/>
            <a:ext cx="8313447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u="sng" dirty="0">
                <a:solidFill>
                  <a:srgbClr val="00FF00"/>
                </a:solidFill>
              </a:rPr>
              <a:t>PROBLEM</a:t>
            </a:r>
          </a:p>
          <a:p>
            <a:endParaRPr lang="it-IT" sz="2800" u="sng" dirty="0">
              <a:solidFill>
                <a:srgbClr val="00FF00"/>
              </a:solidFill>
            </a:endParaRPr>
          </a:p>
          <a:p>
            <a:endParaRPr lang="it-IT" dirty="0">
              <a:solidFill>
                <a:schemeClr val="bg1"/>
              </a:solidFill>
            </a:endParaRPr>
          </a:p>
          <a:p>
            <a:pPr algn="l"/>
            <a:r>
              <a:rPr lang="it-IT" dirty="0" err="1">
                <a:solidFill>
                  <a:srgbClr val="FFFF00"/>
                </a:solidFill>
              </a:rPr>
              <a:t>Current</a:t>
            </a:r>
            <a:r>
              <a:rPr lang="it-IT" dirty="0">
                <a:solidFill>
                  <a:srgbClr val="FFFF00"/>
                </a:solidFill>
              </a:rPr>
              <a:t> lab </a:t>
            </a:r>
            <a:r>
              <a:rPr lang="it-IT" dirty="0" err="1">
                <a:solidFill>
                  <a:srgbClr val="FFFF00"/>
                </a:solidFill>
              </a:rPr>
              <a:t>estimations</a:t>
            </a:r>
            <a:r>
              <a:rPr lang="it-IT" dirty="0">
                <a:solidFill>
                  <a:srgbClr val="FFFF00"/>
                </a:solidFill>
              </a:rPr>
              <a:t> of </a:t>
            </a:r>
            <a:r>
              <a:rPr lang="it-IT" dirty="0" err="1">
                <a:solidFill>
                  <a:srgbClr val="FFFF00"/>
                </a:solidFill>
              </a:rPr>
              <a:t>unexplained</a:t>
            </a:r>
            <a:r>
              <a:rPr lang="it-IT" dirty="0">
                <a:solidFill>
                  <a:srgbClr val="FFFF00"/>
                </a:solidFill>
              </a:rPr>
              <a:t> </a:t>
            </a:r>
            <a:r>
              <a:rPr lang="it-IT" dirty="0" err="1">
                <a:solidFill>
                  <a:srgbClr val="FFFF00"/>
                </a:solidFill>
              </a:rPr>
              <a:t>residual</a:t>
            </a:r>
            <a:r>
              <a:rPr lang="it-IT" dirty="0">
                <a:solidFill>
                  <a:srgbClr val="FFFF00"/>
                </a:solidFill>
              </a:rPr>
              <a:t> </a:t>
            </a:r>
            <a:r>
              <a:rPr lang="it-IT" dirty="0" err="1">
                <a:solidFill>
                  <a:srgbClr val="FFFF00"/>
                </a:solidFill>
              </a:rPr>
              <a:t>heat</a:t>
            </a:r>
            <a:r>
              <a:rPr lang="it-IT" dirty="0">
                <a:solidFill>
                  <a:srgbClr val="FFFF00"/>
                </a:solidFill>
              </a:rPr>
              <a:t> leaks are </a:t>
            </a:r>
            <a:r>
              <a:rPr lang="it-IT" dirty="0" err="1">
                <a:solidFill>
                  <a:srgbClr val="FFFF00"/>
                </a:solidFill>
              </a:rPr>
              <a:t>quite</a:t>
            </a:r>
            <a:r>
              <a:rPr lang="it-IT" dirty="0">
                <a:solidFill>
                  <a:srgbClr val="FFFF00"/>
                </a:solidFill>
              </a:rPr>
              <a:t> inaccurate</a:t>
            </a:r>
          </a:p>
          <a:p>
            <a:pPr algn="l"/>
            <a:r>
              <a:rPr lang="it-IT" dirty="0">
                <a:solidFill>
                  <a:schemeClr val="bg1"/>
                </a:solidFill>
              </a:rPr>
              <a:t> 	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it-IT" dirty="0" err="1">
                <a:solidFill>
                  <a:schemeClr val="bg1"/>
                </a:solidFill>
              </a:rPr>
              <a:t>Indirect</a:t>
            </a:r>
            <a:r>
              <a:rPr lang="it-IT" dirty="0">
                <a:solidFill>
                  <a:schemeClr val="bg1"/>
                </a:solidFill>
              </a:rPr>
              <a:t> </a:t>
            </a:r>
            <a:r>
              <a:rPr lang="it-IT" dirty="0" err="1">
                <a:solidFill>
                  <a:schemeClr val="bg1"/>
                </a:solidFill>
              </a:rPr>
              <a:t>extrapolation</a:t>
            </a:r>
            <a:r>
              <a:rPr lang="it-IT" dirty="0">
                <a:solidFill>
                  <a:schemeClr val="bg1"/>
                </a:solidFill>
              </a:rPr>
              <a:t> from </a:t>
            </a:r>
            <a:r>
              <a:rPr lang="it-IT" dirty="0" err="1">
                <a:solidFill>
                  <a:schemeClr val="bg1"/>
                </a:solidFill>
              </a:rPr>
              <a:t>old</a:t>
            </a:r>
            <a:r>
              <a:rPr lang="it-IT" dirty="0">
                <a:solidFill>
                  <a:schemeClr val="bg1"/>
                </a:solidFill>
              </a:rPr>
              <a:t> </a:t>
            </a:r>
            <a:r>
              <a:rPr lang="it-IT" dirty="0" err="1">
                <a:solidFill>
                  <a:schemeClr val="bg1"/>
                </a:solidFill>
              </a:rPr>
              <a:t>measurements</a:t>
            </a:r>
            <a:endParaRPr lang="it-IT" dirty="0">
              <a:solidFill>
                <a:schemeClr val="bg1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it-IT" dirty="0">
              <a:solidFill>
                <a:schemeClr val="bg1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it-IT" dirty="0" err="1">
                <a:solidFill>
                  <a:schemeClr val="bg1"/>
                </a:solidFill>
              </a:rPr>
              <a:t>Require</a:t>
            </a:r>
            <a:r>
              <a:rPr lang="it-IT" dirty="0">
                <a:solidFill>
                  <a:schemeClr val="bg1"/>
                </a:solidFill>
              </a:rPr>
              <a:t> </a:t>
            </a:r>
            <a:r>
              <a:rPr lang="it-IT" dirty="0" err="1">
                <a:solidFill>
                  <a:schemeClr val="bg1"/>
                </a:solidFill>
              </a:rPr>
              <a:t>interpretation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5" name="Freccia in giù 4">
            <a:extLst>
              <a:ext uri="{FF2B5EF4-FFF2-40B4-BE49-F238E27FC236}">
                <a16:creationId xmlns:a16="http://schemas.microsoft.com/office/drawing/2014/main" id="{269C1EE2-40C8-7795-909C-2EA6DD8BA9CD}"/>
              </a:ext>
            </a:extLst>
          </p:cNvPr>
          <p:cNvSpPr/>
          <p:nvPr/>
        </p:nvSpPr>
        <p:spPr>
          <a:xfrm>
            <a:off x="4313583" y="2870150"/>
            <a:ext cx="609600" cy="1117699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5711938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91A7357-3E94-48B4-040B-E62DC83429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838200"/>
            <a:ext cx="8915400" cy="1143000"/>
          </a:xfrm>
        </p:spPr>
        <p:txBody>
          <a:bodyPr/>
          <a:lstStyle/>
          <a:p>
            <a:r>
              <a:rPr lang="it-IT" dirty="0" err="1"/>
              <a:t>Experimental</a:t>
            </a:r>
            <a:r>
              <a:rPr lang="it-IT" dirty="0"/>
              <a:t> Setup</a:t>
            </a:r>
            <a:br>
              <a:rPr lang="it-IT" dirty="0"/>
            </a:br>
            <a:br>
              <a:rPr lang="it-IT" dirty="0"/>
            </a:br>
            <a:r>
              <a:rPr lang="it-IT" sz="2800" dirty="0"/>
              <a:t>(Design by </a:t>
            </a:r>
            <a:r>
              <a:rPr lang="it-IT" sz="2800" dirty="0" err="1"/>
              <a:t>Ján</a:t>
            </a:r>
            <a:r>
              <a:rPr lang="it-IT" sz="2800" dirty="0"/>
              <a:t> </a:t>
            </a:r>
            <a:r>
              <a:rPr lang="it-IT" sz="2800" dirty="0" err="1"/>
              <a:t>Nyéki</a:t>
            </a:r>
            <a:r>
              <a:rPr lang="it-IT" sz="2800" dirty="0"/>
              <a:t> – Royal Holloway London)</a:t>
            </a:r>
            <a:br>
              <a:rPr lang="it-IT" sz="2800" dirty="0"/>
            </a:br>
            <a:br>
              <a:rPr lang="it-IT" sz="2800" dirty="0"/>
            </a:br>
            <a:endParaRPr lang="it-IT" sz="2800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20E10E9F-29C6-E92F-6B71-C8435B5D79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2367748"/>
            <a:ext cx="1739348" cy="1143000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3CB08E34-6C83-3454-9BDA-E5492DB62FDB}"/>
              </a:ext>
            </a:extLst>
          </p:cNvPr>
          <p:cNvSpPr txBox="1"/>
          <p:nvPr/>
        </p:nvSpPr>
        <p:spPr>
          <a:xfrm>
            <a:off x="3581400" y="2315329"/>
            <a:ext cx="5867400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sz="2800" dirty="0">
                <a:solidFill>
                  <a:schemeClr val="bg1"/>
                </a:solidFill>
              </a:rPr>
              <a:t>User project </a:t>
            </a:r>
            <a:r>
              <a:rPr lang="it-IT" sz="2800" dirty="0" err="1">
                <a:solidFill>
                  <a:schemeClr val="bg1"/>
                </a:solidFill>
              </a:rPr>
              <a:t>within</a:t>
            </a:r>
            <a:endParaRPr lang="it-IT" sz="2800" dirty="0">
              <a:solidFill>
                <a:schemeClr val="bg1"/>
              </a:solidFill>
            </a:endParaRPr>
          </a:p>
          <a:p>
            <a:pPr algn="l"/>
            <a:r>
              <a:rPr lang="it-IT" sz="2800" dirty="0" err="1">
                <a:solidFill>
                  <a:schemeClr val="bg1"/>
                </a:solidFill>
              </a:rPr>
              <a:t>European</a:t>
            </a:r>
            <a:r>
              <a:rPr lang="it-IT" sz="2800" dirty="0">
                <a:solidFill>
                  <a:schemeClr val="bg1"/>
                </a:solidFill>
              </a:rPr>
              <a:t> </a:t>
            </a:r>
            <a:r>
              <a:rPr lang="it-IT" sz="2800" dirty="0" err="1">
                <a:solidFill>
                  <a:schemeClr val="bg1"/>
                </a:solidFill>
              </a:rPr>
              <a:t>Microkelvin</a:t>
            </a:r>
            <a:r>
              <a:rPr lang="it-IT" sz="2800" dirty="0">
                <a:solidFill>
                  <a:schemeClr val="bg1"/>
                </a:solidFill>
              </a:rPr>
              <a:t> Platform</a:t>
            </a:r>
            <a:br>
              <a:rPr lang="it-IT" sz="2800" dirty="0">
                <a:solidFill>
                  <a:schemeClr val="bg1"/>
                </a:solidFill>
              </a:rPr>
            </a:br>
            <a:r>
              <a:rPr lang="it-IT" sz="2800" dirty="0">
                <a:solidFill>
                  <a:schemeClr val="bg1"/>
                </a:solidFill>
              </a:rPr>
              <a:t>	</a:t>
            </a:r>
          </a:p>
          <a:p>
            <a:pPr algn="l"/>
            <a:endParaRPr lang="it-IT" dirty="0">
              <a:solidFill>
                <a:schemeClr val="bg1"/>
              </a:solidFill>
            </a:endParaRPr>
          </a:p>
          <a:p>
            <a:pPr algn="l"/>
            <a:r>
              <a:rPr lang="it-IT" dirty="0">
                <a:solidFill>
                  <a:schemeClr val="bg1"/>
                </a:solidFill>
              </a:rPr>
              <a:t>EU </a:t>
            </a:r>
            <a:r>
              <a:rPr lang="it-IT" dirty="0" err="1">
                <a:solidFill>
                  <a:schemeClr val="bg1"/>
                </a:solidFill>
              </a:rPr>
              <a:t>infrastructure</a:t>
            </a:r>
            <a:r>
              <a:rPr lang="it-IT" dirty="0">
                <a:solidFill>
                  <a:schemeClr val="bg1"/>
                </a:solidFill>
              </a:rPr>
              <a:t> for </a:t>
            </a:r>
            <a:r>
              <a:rPr lang="it-IT" dirty="0" err="1">
                <a:solidFill>
                  <a:schemeClr val="bg1"/>
                </a:solidFill>
              </a:rPr>
              <a:t>ultralow</a:t>
            </a:r>
            <a:r>
              <a:rPr lang="it-IT" dirty="0">
                <a:solidFill>
                  <a:schemeClr val="bg1"/>
                </a:solidFill>
              </a:rPr>
              <a:t> temperature</a:t>
            </a:r>
          </a:p>
          <a:p>
            <a:pPr algn="l"/>
            <a:endParaRPr lang="it-IT" dirty="0">
              <a:solidFill>
                <a:schemeClr val="bg1"/>
              </a:solidFill>
            </a:endParaRPr>
          </a:p>
          <a:p>
            <a:pPr algn="l"/>
            <a:r>
              <a:rPr lang="it-IT" dirty="0" err="1">
                <a:solidFill>
                  <a:schemeClr val="bg1"/>
                </a:solidFill>
              </a:rPr>
              <a:t>Transnational</a:t>
            </a:r>
            <a:r>
              <a:rPr lang="it-IT" dirty="0">
                <a:solidFill>
                  <a:schemeClr val="bg1"/>
                </a:solidFill>
              </a:rPr>
              <a:t> Access of </a:t>
            </a:r>
            <a:r>
              <a:rPr lang="it-IT" dirty="0" err="1">
                <a:solidFill>
                  <a:schemeClr val="bg1"/>
                </a:solidFill>
              </a:rPr>
              <a:t>External</a:t>
            </a:r>
            <a:r>
              <a:rPr lang="it-IT" dirty="0">
                <a:solidFill>
                  <a:schemeClr val="bg1"/>
                </a:solidFill>
              </a:rPr>
              <a:t> Users to </a:t>
            </a:r>
          </a:p>
          <a:p>
            <a:pPr algn="l"/>
            <a:r>
              <a:rPr lang="it-IT" dirty="0">
                <a:solidFill>
                  <a:schemeClr val="bg1"/>
                </a:solidFill>
              </a:rPr>
              <a:t>EMP facilities:</a:t>
            </a:r>
          </a:p>
          <a:p>
            <a:pPr algn="l"/>
            <a:r>
              <a:rPr lang="it-IT" dirty="0">
                <a:solidFill>
                  <a:schemeClr val="bg1"/>
                </a:solidFill>
              </a:rPr>
              <a:t>( </a:t>
            </a:r>
            <a:r>
              <a:rPr lang="it-IT" dirty="0" err="1">
                <a:solidFill>
                  <a:srgbClr val="FFFF00"/>
                </a:solidFill>
              </a:rPr>
              <a:t>nuclear</a:t>
            </a:r>
            <a:r>
              <a:rPr lang="it-IT" dirty="0">
                <a:solidFill>
                  <a:srgbClr val="FFFF00"/>
                </a:solidFill>
              </a:rPr>
              <a:t> </a:t>
            </a:r>
            <a:r>
              <a:rPr lang="it-IT" dirty="0" err="1">
                <a:solidFill>
                  <a:srgbClr val="FFFF00"/>
                </a:solidFill>
              </a:rPr>
              <a:t>demagnetization</a:t>
            </a:r>
            <a:r>
              <a:rPr lang="it-IT" dirty="0">
                <a:solidFill>
                  <a:srgbClr val="FFFF00"/>
                </a:solidFill>
              </a:rPr>
              <a:t> </a:t>
            </a:r>
            <a:r>
              <a:rPr lang="it-IT" dirty="0" err="1">
                <a:solidFill>
                  <a:srgbClr val="FFFF00"/>
                </a:solidFill>
              </a:rPr>
              <a:t>cryostats</a:t>
            </a:r>
            <a:r>
              <a:rPr lang="it-IT" dirty="0">
                <a:solidFill>
                  <a:srgbClr val="FFFF00"/>
                </a:solidFill>
              </a:rPr>
              <a:t> </a:t>
            </a:r>
            <a:r>
              <a:rPr lang="it-IT" dirty="0">
                <a:solidFill>
                  <a:schemeClr val="bg1"/>
                </a:solidFill>
              </a:rPr>
              <a:t>with T&lt;1 </a:t>
            </a:r>
            <a:r>
              <a:rPr lang="it-IT" dirty="0" err="1">
                <a:solidFill>
                  <a:schemeClr val="bg1"/>
                </a:solidFill>
              </a:rPr>
              <a:t>mK</a:t>
            </a:r>
            <a:r>
              <a:rPr lang="it-IT" dirty="0">
                <a:solidFill>
                  <a:schemeClr val="bg1"/>
                </a:solidFill>
              </a:rPr>
              <a:t> )</a:t>
            </a:r>
          </a:p>
          <a:p>
            <a:pPr algn="l"/>
            <a:endParaRPr lang="it-IT" dirty="0">
              <a:solidFill>
                <a:schemeClr val="bg1"/>
              </a:solidFill>
            </a:endParaRPr>
          </a:p>
          <a:p>
            <a:pPr algn="l"/>
            <a:endParaRPr lang="it-IT" dirty="0">
              <a:solidFill>
                <a:schemeClr val="bg1"/>
              </a:solidFill>
            </a:endParaRPr>
          </a:p>
          <a:p>
            <a:pPr algn="l"/>
            <a:r>
              <a:rPr lang="it-IT" dirty="0">
                <a:solidFill>
                  <a:schemeClr val="bg1"/>
                </a:solidFill>
              </a:rPr>
              <a:t>Collaboration with Hendrik Ulbricht, Southampton</a:t>
            </a:r>
          </a:p>
          <a:p>
            <a:pPr algn="l"/>
            <a:endParaRPr lang="it-IT" dirty="0">
              <a:solidFill>
                <a:schemeClr val="bg1"/>
              </a:solidFill>
            </a:endParaRPr>
          </a:p>
          <a:p>
            <a:pPr algn="l"/>
            <a:r>
              <a:rPr lang="it-IT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504DDA22-DEE5-364D-7438-DC4AA1F5BD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3865322"/>
            <a:ext cx="1753894" cy="876019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6179394D-B16C-FE52-67D1-5FB58B1C92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5217" y="5723949"/>
            <a:ext cx="1803011" cy="901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68270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F604405-56B6-E497-B998-99424AB36C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 descr="Immagine che contiene testo, schermata, diagramma, linea&#10;&#10;Descrizione generata automaticamente">
            <a:extLst>
              <a:ext uri="{FF2B5EF4-FFF2-40B4-BE49-F238E27FC236}">
                <a16:creationId xmlns:a16="http://schemas.microsoft.com/office/drawing/2014/main" id="{94F8B4F3-00FB-94C0-08C3-FBA1F594A8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9621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D58B39E-BA65-EF3F-8889-BF9DB39F9C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 descr="Immagine che contiene testo, schermata, cilindro, design&#10;&#10;Descrizione generata automaticamente">
            <a:extLst>
              <a:ext uri="{FF2B5EF4-FFF2-40B4-BE49-F238E27FC236}">
                <a16:creationId xmlns:a16="http://schemas.microsoft.com/office/drawing/2014/main" id="{2B00636A-0430-0FE9-D311-551F292933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7715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59682" y="152400"/>
            <a:ext cx="92640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FF00"/>
                </a:solidFill>
              </a:rPr>
              <a:t>Continuous Spontaneous Localization (CSL)</a:t>
            </a:r>
            <a:endParaRPr lang="it-IT" sz="3600" dirty="0">
              <a:solidFill>
                <a:srgbClr val="FFFF00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762000" y="908209"/>
            <a:ext cx="7657866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FFFF00"/>
                </a:solidFill>
              </a:rPr>
              <a:t>Schr</a:t>
            </a:r>
            <a:r>
              <a:rPr lang="en-US" sz="2400" dirty="0">
                <a:solidFill>
                  <a:srgbClr val="FFFF00"/>
                </a:solidFill>
                <a:latin typeface="+mj-lt"/>
                <a:cs typeface="Times New Roman"/>
              </a:rPr>
              <a:t>ö</a:t>
            </a:r>
            <a:r>
              <a:rPr lang="en-US" sz="2400" dirty="0">
                <a:solidFill>
                  <a:srgbClr val="FFFF00"/>
                </a:solidFill>
              </a:rPr>
              <a:t>dinger equation + Stochastic term (collapse field)</a:t>
            </a:r>
          </a:p>
          <a:p>
            <a:pPr algn="l"/>
            <a:endParaRPr lang="en-US" sz="2400" dirty="0">
              <a:solidFill>
                <a:schemeClr val="bg1"/>
              </a:solidFill>
            </a:endParaRPr>
          </a:p>
          <a:p>
            <a:pPr algn="l"/>
            <a:endParaRPr lang="en-US" sz="2400" dirty="0">
              <a:solidFill>
                <a:srgbClr val="FFFF00"/>
              </a:solidFill>
            </a:endParaRPr>
          </a:p>
          <a:p>
            <a:pPr algn="l"/>
            <a:endParaRPr lang="en-US" sz="2400" dirty="0">
              <a:solidFill>
                <a:srgbClr val="FFFF00"/>
              </a:solidFill>
            </a:endParaRPr>
          </a:p>
          <a:p>
            <a:pPr algn="l"/>
            <a:endParaRPr lang="en-US" sz="2400" dirty="0">
              <a:solidFill>
                <a:srgbClr val="FFFF00"/>
              </a:solidFill>
            </a:endParaRPr>
          </a:p>
          <a:p>
            <a:pPr lvl="2" algn="l"/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829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880" y="1524000"/>
            <a:ext cx="9341518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tangolo 3"/>
          <p:cNvSpPr/>
          <p:nvPr/>
        </p:nvSpPr>
        <p:spPr>
          <a:xfrm>
            <a:off x="356679" y="2767548"/>
            <a:ext cx="939692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400" dirty="0">
                <a:solidFill>
                  <a:srgbClr val="FFFF00"/>
                </a:solidFill>
              </a:rPr>
              <a:t>2 </a:t>
            </a:r>
            <a:r>
              <a:rPr lang="en-US" sz="2400" u="sng" dirty="0">
                <a:solidFill>
                  <a:srgbClr val="FFFF00"/>
                </a:solidFill>
              </a:rPr>
              <a:t>phenomenological</a:t>
            </a:r>
            <a:r>
              <a:rPr lang="en-US" sz="2400" dirty="0">
                <a:solidFill>
                  <a:srgbClr val="FFFF00"/>
                </a:solidFill>
              </a:rPr>
              <a:t> constants (free parameters) </a:t>
            </a:r>
          </a:p>
          <a:p>
            <a:pPr algn="l"/>
            <a:endParaRPr lang="en-US" dirty="0">
              <a:solidFill>
                <a:schemeClr val="bg1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00"/>
                </a:solidFill>
              </a:rPr>
              <a:t>Correlation Length 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400" baseline="-25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sz="2400" baseline="-250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2400" dirty="0">
                <a:solidFill>
                  <a:srgbClr val="FFFF00"/>
                </a:solidFill>
                <a:latin typeface="Symbol" panose="05050102010706020507" pitchFamily="18" charset="2"/>
              </a:rPr>
              <a:t> </a:t>
            </a:r>
          </a:p>
          <a:p>
            <a:pPr algn="l"/>
            <a:r>
              <a:rPr lang="en-US" sz="2400" dirty="0">
                <a:solidFill>
                  <a:srgbClr val="FFFF00"/>
                </a:solidFill>
                <a:latin typeface="Symbol" panose="05050102010706020507" pitchFamily="18" charset="2"/>
              </a:rPr>
              <a:t>	</a:t>
            </a:r>
            <a:r>
              <a:rPr lang="en-US" dirty="0">
                <a:solidFill>
                  <a:schemeClr val="bg1"/>
                </a:solidFill>
              </a:rPr>
              <a:t>conventional “literature value” 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400" baseline="-25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baseline="-25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FFFF00"/>
                </a:solidFill>
              </a:rPr>
              <a:t>=10</a:t>
            </a:r>
            <a:r>
              <a:rPr lang="en-US" baseline="30000" dirty="0">
                <a:solidFill>
                  <a:srgbClr val="FFFF00"/>
                </a:solidFill>
              </a:rPr>
              <a:t>-7</a:t>
            </a:r>
            <a:r>
              <a:rPr lang="en-US" dirty="0">
                <a:solidFill>
                  <a:srgbClr val="FFFF00"/>
                </a:solidFill>
              </a:rPr>
              <a:t> m   </a:t>
            </a:r>
          </a:p>
          <a:p>
            <a:pPr algn="l"/>
            <a:endParaRPr lang="en-US" dirty="0">
              <a:solidFill>
                <a:schemeClr val="bg1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00"/>
                </a:solidFill>
              </a:rPr>
              <a:t>Collapse rate </a:t>
            </a:r>
            <a:r>
              <a:rPr lang="en-US" sz="2400" dirty="0">
                <a:solidFill>
                  <a:srgbClr val="FFFF00"/>
                </a:solidFill>
                <a:latin typeface="Symbol" panose="05050102010706020507" pitchFamily="18" charset="2"/>
              </a:rPr>
              <a:t>l </a:t>
            </a:r>
            <a:r>
              <a:rPr lang="en-US" dirty="0">
                <a:solidFill>
                  <a:srgbClr val="FFFF00"/>
                </a:solidFill>
              </a:rPr>
              <a:t> </a:t>
            </a:r>
            <a:br>
              <a:rPr lang="en-US" dirty="0">
                <a:solidFill>
                  <a:srgbClr val="FFFF00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         (= collapse rate for a single nucleon)</a:t>
            </a:r>
          </a:p>
          <a:p>
            <a:pPr lvl="2" algn="l"/>
            <a:endParaRPr lang="en-US" dirty="0">
              <a:solidFill>
                <a:schemeClr val="bg1"/>
              </a:solidFill>
            </a:endParaRPr>
          </a:p>
          <a:p>
            <a:pPr lvl="2" algn="l"/>
            <a:r>
              <a:rPr lang="en-US" sz="2400" dirty="0">
                <a:solidFill>
                  <a:srgbClr val="FFFF00"/>
                </a:solidFill>
                <a:latin typeface="Symbol" panose="05050102010706020507" pitchFamily="18" charset="2"/>
                <a:sym typeface="Symbol"/>
              </a:rPr>
              <a:t>l</a:t>
            </a:r>
            <a:r>
              <a:rPr lang="en-US" dirty="0">
                <a:solidFill>
                  <a:srgbClr val="FFFF00"/>
                </a:solidFill>
                <a:sym typeface="Symbol"/>
              </a:rPr>
              <a:t>   10</a:t>
            </a:r>
            <a:r>
              <a:rPr lang="en-US" baseline="30000" dirty="0">
                <a:solidFill>
                  <a:srgbClr val="FFFF00"/>
                </a:solidFill>
                <a:sym typeface="Symbol"/>
              </a:rPr>
              <a:t>-16</a:t>
            </a:r>
            <a:r>
              <a:rPr lang="en-US" dirty="0">
                <a:solidFill>
                  <a:srgbClr val="FFFF00"/>
                </a:solidFill>
                <a:sym typeface="Symbol"/>
              </a:rPr>
              <a:t> s</a:t>
            </a:r>
            <a:r>
              <a:rPr lang="en-US" baseline="30000" dirty="0">
                <a:solidFill>
                  <a:srgbClr val="FFFF00"/>
                </a:solidFill>
                <a:sym typeface="Symbol"/>
              </a:rPr>
              <a:t>-1</a:t>
            </a:r>
            <a:r>
              <a:rPr lang="en-US" dirty="0">
                <a:solidFill>
                  <a:schemeClr val="bg1"/>
                </a:solidFill>
              </a:rPr>
              <a:t>  @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400" baseline="-25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=10</a:t>
            </a:r>
            <a:r>
              <a:rPr lang="en-US" baseline="30000" dirty="0">
                <a:solidFill>
                  <a:schemeClr val="bg1"/>
                </a:solidFill>
              </a:rPr>
              <a:t>-7</a:t>
            </a:r>
            <a:r>
              <a:rPr lang="en-US" dirty="0">
                <a:solidFill>
                  <a:schemeClr val="bg1"/>
                </a:solidFill>
              </a:rPr>
              <a:t> m          following  </a:t>
            </a:r>
            <a:r>
              <a:rPr lang="en-US" dirty="0" err="1">
                <a:solidFill>
                  <a:schemeClr val="bg1"/>
                </a:solidFill>
              </a:rPr>
              <a:t>Ghirardi</a:t>
            </a:r>
            <a:r>
              <a:rPr lang="en-US" dirty="0">
                <a:solidFill>
                  <a:schemeClr val="bg1"/>
                </a:solidFill>
              </a:rPr>
              <a:t>, Rimini, Weber (GRW), 1986</a:t>
            </a:r>
          </a:p>
          <a:p>
            <a:pPr lvl="2" algn="l"/>
            <a:r>
              <a:rPr lang="en-US" sz="2400" dirty="0">
                <a:solidFill>
                  <a:srgbClr val="FFFF00"/>
                </a:solidFill>
                <a:latin typeface="Symbol" panose="05050102010706020507" pitchFamily="18" charset="2"/>
                <a:sym typeface="Symbol"/>
              </a:rPr>
              <a:t>l</a:t>
            </a:r>
            <a:r>
              <a:rPr lang="en-US" dirty="0">
                <a:solidFill>
                  <a:srgbClr val="FFFF00"/>
                </a:solidFill>
                <a:sym typeface="Symbol"/>
              </a:rPr>
              <a:t>   10</a:t>
            </a:r>
            <a:r>
              <a:rPr lang="en-US" baseline="30000" dirty="0">
                <a:solidFill>
                  <a:srgbClr val="FFFF00"/>
                </a:solidFill>
                <a:sym typeface="Symbol"/>
              </a:rPr>
              <a:t>-8±2</a:t>
            </a:r>
            <a:r>
              <a:rPr lang="en-US" dirty="0">
                <a:solidFill>
                  <a:srgbClr val="FFFF00"/>
                </a:solidFill>
                <a:sym typeface="Symbol"/>
              </a:rPr>
              <a:t> s</a:t>
            </a:r>
            <a:r>
              <a:rPr lang="en-US" baseline="30000" dirty="0">
                <a:solidFill>
                  <a:srgbClr val="FFFF00"/>
                </a:solidFill>
                <a:sym typeface="Symbol"/>
              </a:rPr>
              <a:t>-1</a:t>
            </a:r>
            <a:r>
              <a:rPr lang="en-US" dirty="0">
                <a:solidFill>
                  <a:schemeClr val="bg1"/>
                </a:solidFill>
              </a:rPr>
              <a:t>   @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400" baseline="-25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=10</a:t>
            </a:r>
            <a:r>
              <a:rPr lang="en-US" baseline="30000" dirty="0">
                <a:solidFill>
                  <a:schemeClr val="bg1"/>
                </a:solidFill>
              </a:rPr>
              <a:t>-7</a:t>
            </a:r>
            <a:r>
              <a:rPr lang="en-US" dirty="0">
                <a:solidFill>
                  <a:schemeClr val="bg1"/>
                </a:solidFill>
              </a:rPr>
              <a:t> m        following  Adler, 2007</a:t>
            </a:r>
          </a:p>
        </p:txBody>
      </p:sp>
      <p:sp>
        <p:nvSpPr>
          <p:cNvPr id="6" name="Rettangolo 5"/>
          <p:cNvSpPr/>
          <p:nvPr/>
        </p:nvSpPr>
        <p:spPr>
          <a:xfrm>
            <a:off x="2286000" y="1637488"/>
            <a:ext cx="6705600" cy="685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CasellaDiTesto 6"/>
          <p:cNvSpPr txBox="1"/>
          <p:nvPr/>
        </p:nvSpPr>
        <p:spPr>
          <a:xfrm>
            <a:off x="1144576" y="3729335"/>
            <a:ext cx="57134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( </a:t>
            </a:r>
            <a:r>
              <a:rPr lang="en-US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dirty="0">
                <a:solidFill>
                  <a:schemeClr val="bg1"/>
                </a:solidFill>
              </a:rPr>
              <a:t> = number density of nucleons, “smeared” over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400" baseline="-25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dirty="0">
                <a:solidFill>
                  <a:schemeClr val="bg1"/>
                </a:solidFill>
              </a:rPr>
              <a:t> )</a:t>
            </a:r>
            <a:endParaRPr lang="it-IT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675174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F43C8BF-A6F2-7BC4-9EF2-CC7BE0F586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 descr="Immagine che contiene testo, schermata, diagramma, linea&#10;&#10;Descrizione generata automaticamente">
            <a:extLst>
              <a:ext uri="{FF2B5EF4-FFF2-40B4-BE49-F238E27FC236}">
                <a16:creationId xmlns:a16="http://schemas.microsoft.com/office/drawing/2014/main" id="{E3F81C35-7EED-027A-CB0A-ED1A531150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24079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47C6D1E-9C8A-2B08-9174-6D4FA80DA8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 descr="Immagine che contiene testo, schermata, diagramma, design&#10;&#10;Descrizione generata automaticamente">
            <a:extLst>
              <a:ext uri="{FF2B5EF4-FFF2-40B4-BE49-F238E27FC236}">
                <a16:creationId xmlns:a16="http://schemas.microsoft.com/office/drawing/2014/main" id="{06CE1628-173F-0A3B-FC17-20AC334805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20234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E7BE355-268A-8EAE-5508-F8B443338B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 descr="Immagine che contiene testo, schermata, diagramma, design&#10;&#10;Descrizione generata automaticamente">
            <a:extLst>
              <a:ext uri="{FF2B5EF4-FFF2-40B4-BE49-F238E27FC236}">
                <a16:creationId xmlns:a16="http://schemas.microsoft.com/office/drawing/2014/main" id="{177911DE-A626-B272-D910-96FEA92D6E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pic>
        <p:nvPicPr>
          <p:cNvPr id="6" name="Immagine 5" descr="Immagine che contiene schermata, design&#10;&#10;Descrizione generata automaticamente">
            <a:extLst>
              <a:ext uri="{FF2B5EF4-FFF2-40B4-BE49-F238E27FC236}">
                <a16:creationId xmlns:a16="http://schemas.microsoft.com/office/drawing/2014/main" id="{15D879FC-B716-CA0B-9318-BCF34AFA4D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64845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testo, schermata, diagramma, design&#10;&#10;Descrizione generata automaticamente">
            <a:extLst>
              <a:ext uri="{FF2B5EF4-FFF2-40B4-BE49-F238E27FC236}">
                <a16:creationId xmlns:a16="http://schemas.microsoft.com/office/drawing/2014/main" id="{D0994314-3E34-899A-EB29-8CF915C757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76925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9A9B7DB-FE14-2923-4766-DFCECAF98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6504"/>
            <a:ext cx="8915400" cy="1143000"/>
          </a:xfrm>
        </p:spPr>
        <p:txBody>
          <a:bodyPr/>
          <a:lstStyle/>
          <a:p>
            <a:r>
              <a:rPr lang="it-IT" dirty="0" err="1"/>
              <a:t>Conclusions</a:t>
            </a:r>
            <a:endParaRPr lang="it-IT" dirty="0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25C0EB6C-58EA-ED76-3A0E-03AE27505A00}"/>
              </a:ext>
            </a:extLst>
          </p:cNvPr>
          <p:cNvSpPr txBox="1"/>
          <p:nvPr/>
        </p:nvSpPr>
        <p:spPr>
          <a:xfrm>
            <a:off x="381000" y="1143000"/>
            <a:ext cx="89154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it-IT" sz="2400" dirty="0" err="1">
                <a:solidFill>
                  <a:schemeClr val="bg1"/>
                </a:solidFill>
              </a:rPr>
              <a:t>Spontaneous</a:t>
            </a:r>
            <a:r>
              <a:rPr lang="it-IT" sz="2400" dirty="0">
                <a:solidFill>
                  <a:schemeClr val="bg1"/>
                </a:solidFill>
              </a:rPr>
              <a:t> </a:t>
            </a:r>
            <a:r>
              <a:rPr lang="it-IT" sz="2400" dirty="0" err="1">
                <a:solidFill>
                  <a:schemeClr val="bg1"/>
                </a:solidFill>
              </a:rPr>
              <a:t>wave</a:t>
            </a:r>
            <a:r>
              <a:rPr lang="it-IT" sz="2400" dirty="0">
                <a:solidFill>
                  <a:schemeClr val="bg1"/>
                </a:solidFill>
              </a:rPr>
              <a:t> </a:t>
            </a:r>
            <a:r>
              <a:rPr lang="it-IT" sz="2400" dirty="0" err="1">
                <a:solidFill>
                  <a:schemeClr val="bg1"/>
                </a:solidFill>
              </a:rPr>
              <a:t>function</a:t>
            </a:r>
            <a:r>
              <a:rPr lang="it-IT" sz="2400" dirty="0">
                <a:solidFill>
                  <a:schemeClr val="bg1"/>
                </a:solidFill>
              </a:rPr>
              <a:t> </a:t>
            </a:r>
            <a:r>
              <a:rPr lang="it-IT" sz="2400" dirty="0" err="1">
                <a:solidFill>
                  <a:schemeClr val="bg1"/>
                </a:solidFill>
              </a:rPr>
              <a:t>collapse</a:t>
            </a:r>
            <a:r>
              <a:rPr lang="it-IT" sz="2400" dirty="0">
                <a:solidFill>
                  <a:schemeClr val="bg1"/>
                </a:solidFill>
              </a:rPr>
              <a:t> models can be </a:t>
            </a:r>
            <a:r>
              <a:rPr lang="it-IT" sz="2400" dirty="0" err="1">
                <a:solidFill>
                  <a:schemeClr val="bg1"/>
                </a:solidFill>
              </a:rPr>
              <a:t>tested</a:t>
            </a:r>
            <a:r>
              <a:rPr lang="it-IT" sz="2400" dirty="0">
                <a:solidFill>
                  <a:schemeClr val="bg1"/>
                </a:solidFill>
              </a:rPr>
              <a:t> by </a:t>
            </a:r>
            <a:r>
              <a:rPr lang="it-IT" sz="2400" dirty="0" err="1">
                <a:solidFill>
                  <a:schemeClr val="bg1"/>
                </a:solidFill>
              </a:rPr>
              <a:t>mechanical</a:t>
            </a:r>
            <a:r>
              <a:rPr lang="it-IT" sz="2400" dirty="0">
                <a:solidFill>
                  <a:schemeClr val="bg1"/>
                </a:solidFill>
              </a:rPr>
              <a:t> and </a:t>
            </a:r>
            <a:r>
              <a:rPr lang="it-IT" sz="2400" dirty="0" err="1">
                <a:solidFill>
                  <a:schemeClr val="bg1"/>
                </a:solidFill>
              </a:rPr>
              <a:t>thermal</a:t>
            </a:r>
            <a:r>
              <a:rPr lang="it-IT" sz="2400" dirty="0">
                <a:solidFill>
                  <a:schemeClr val="bg1"/>
                </a:solidFill>
              </a:rPr>
              <a:t> </a:t>
            </a:r>
            <a:r>
              <a:rPr lang="it-IT" sz="2400" dirty="0" err="1">
                <a:solidFill>
                  <a:schemeClr val="bg1"/>
                </a:solidFill>
              </a:rPr>
              <a:t>experiments</a:t>
            </a:r>
            <a:r>
              <a:rPr lang="it-IT" sz="2400" dirty="0">
                <a:solidFill>
                  <a:schemeClr val="bg1"/>
                </a:solidFill>
              </a:rPr>
              <a:t> (</a:t>
            </a:r>
            <a:r>
              <a:rPr lang="it-IT" sz="2400" dirty="0" err="1">
                <a:solidFill>
                  <a:schemeClr val="bg1"/>
                </a:solidFill>
              </a:rPr>
              <a:t>besides</a:t>
            </a:r>
            <a:r>
              <a:rPr lang="it-IT" sz="2400" dirty="0">
                <a:solidFill>
                  <a:schemeClr val="bg1"/>
                </a:solidFill>
              </a:rPr>
              <a:t> </a:t>
            </a:r>
            <a:r>
              <a:rPr lang="it-IT" sz="2400" dirty="0" err="1">
                <a:solidFill>
                  <a:schemeClr val="bg1"/>
                </a:solidFill>
              </a:rPr>
              <a:t>interferometry</a:t>
            </a:r>
            <a:r>
              <a:rPr lang="it-IT" sz="2400" dirty="0">
                <a:solidFill>
                  <a:schemeClr val="bg1"/>
                </a:solidFill>
              </a:rPr>
              <a:t>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it-IT" sz="2400" dirty="0">
              <a:solidFill>
                <a:schemeClr val="bg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it-IT" sz="2400" dirty="0" err="1">
                <a:solidFill>
                  <a:srgbClr val="FFFF00"/>
                </a:solidFill>
              </a:rPr>
              <a:t>Spontaneous</a:t>
            </a:r>
            <a:r>
              <a:rPr lang="it-IT" sz="2400" dirty="0">
                <a:solidFill>
                  <a:srgbClr val="FFFF00"/>
                </a:solidFill>
              </a:rPr>
              <a:t> force </a:t>
            </a:r>
            <a:r>
              <a:rPr lang="it-IT" sz="2400" dirty="0" err="1">
                <a:solidFill>
                  <a:srgbClr val="FFFF00"/>
                </a:solidFill>
              </a:rPr>
              <a:t>noise</a:t>
            </a:r>
            <a:r>
              <a:rPr lang="it-IT" sz="2400" dirty="0">
                <a:solidFill>
                  <a:srgbClr val="FFFF00"/>
                </a:solidFill>
              </a:rPr>
              <a:t> </a:t>
            </a:r>
            <a:r>
              <a:rPr lang="it-IT" sz="2400" dirty="0">
                <a:solidFill>
                  <a:schemeClr val="bg1"/>
                </a:solidFill>
              </a:rPr>
              <a:t>in </a:t>
            </a:r>
            <a:r>
              <a:rPr lang="it-IT" sz="2400" dirty="0" err="1">
                <a:solidFill>
                  <a:schemeClr val="bg1"/>
                </a:solidFill>
              </a:rPr>
              <a:t>mechanical</a:t>
            </a:r>
            <a:r>
              <a:rPr lang="it-IT" sz="2400" dirty="0">
                <a:solidFill>
                  <a:schemeClr val="bg1"/>
                </a:solidFill>
              </a:rPr>
              <a:t> systems: best </a:t>
            </a:r>
            <a:r>
              <a:rPr lang="it-IT" sz="2400" dirty="0" err="1">
                <a:solidFill>
                  <a:schemeClr val="bg1"/>
                </a:solidFill>
              </a:rPr>
              <a:t>results</a:t>
            </a:r>
            <a:r>
              <a:rPr lang="it-IT" sz="2400" dirty="0">
                <a:solidFill>
                  <a:schemeClr val="bg1"/>
                </a:solidFill>
              </a:rPr>
              <a:t> with cantilevers. </a:t>
            </a:r>
            <a:r>
              <a:rPr lang="it-IT" sz="2400" dirty="0" err="1">
                <a:solidFill>
                  <a:schemeClr val="bg1"/>
                </a:solidFill>
              </a:rPr>
              <a:t>Levitated</a:t>
            </a:r>
            <a:r>
              <a:rPr lang="it-IT" sz="2400" dirty="0">
                <a:solidFill>
                  <a:schemeClr val="bg1"/>
                </a:solidFill>
              </a:rPr>
              <a:t> systems on the way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it-IT" sz="2400" dirty="0">
              <a:solidFill>
                <a:srgbClr val="FFFF00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chemeClr val="bg1"/>
                </a:solidFill>
              </a:rPr>
              <a:t>New </a:t>
            </a:r>
            <a:r>
              <a:rPr lang="it-IT" sz="2400" dirty="0" err="1">
                <a:solidFill>
                  <a:schemeClr val="bg1"/>
                </a:solidFill>
              </a:rPr>
              <a:t>experimental</a:t>
            </a:r>
            <a:r>
              <a:rPr lang="it-IT" sz="2400" dirty="0">
                <a:solidFill>
                  <a:schemeClr val="bg1"/>
                </a:solidFill>
              </a:rPr>
              <a:t> setup to </a:t>
            </a:r>
            <a:r>
              <a:rPr lang="it-IT" sz="2400" dirty="0" err="1">
                <a:solidFill>
                  <a:schemeClr val="bg1"/>
                </a:solidFill>
              </a:rPr>
              <a:t>measure</a:t>
            </a:r>
            <a:r>
              <a:rPr lang="it-IT" sz="2400" dirty="0">
                <a:solidFill>
                  <a:schemeClr val="bg1"/>
                </a:solidFill>
              </a:rPr>
              <a:t> </a:t>
            </a:r>
            <a:r>
              <a:rPr lang="it-IT" sz="2400" dirty="0" err="1">
                <a:solidFill>
                  <a:srgbClr val="FFFF00"/>
                </a:solidFill>
              </a:rPr>
              <a:t>spontaneous</a:t>
            </a:r>
            <a:r>
              <a:rPr lang="it-IT" sz="2400" dirty="0">
                <a:solidFill>
                  <a:srgbClr val="FFFF00"/>
                </a:solidFill>
              </a:rPr>
              <a:t> </a:t>
            </a:r>
            <a:r>
              <a:rPr lang="it-IT" sz="2400" dirty="0" err="1">
                <a:solidFill>
                  <a:srgbClr val="FFFF00"/>
                </a:solidFill>
              </a:rPr>
              <a:t>heating</a:t>
            </a:r>
            <a:r>
              <a:rPr lang="it-IT" sz="2400" dirty="0">
                <a:solidFill>
                  <a:srgbClr val="FFFF00"/>
                </a:solidFill>
              </a:rPr>
              <a:t> </a:t>
            </a:r>
            <a:r>
              <a:rPr lang="it-IT" sz="2400" dirty="0" err="1">
                <a:solidFill>
                  <a:schemeClr val="bg1"/>
                </a:solidFill>
              </a:rPr>
              <a:t>designed</a:t>
            </a:r>
            <a:r>
              <a:rPr lang="it-IT" sz="2400" dirty="0">
                <a:solidFill>
                  <a:schemeClr val="bg1"/>
                </a:solidFill>
              </a:rPr>
              <a:t> and </a:t>
            </a:r>
            <a:r>
              <a:rPr lang="it-IT" sz="2400" dirty="0" err="1">
                <a:solidFill>
                  <a:schemeClr val="bg1"/>
                </a:solidFill>
              </a:rPr>
              <a:t>realized</a:t>
            </a:r>
            <a:br>
              <a:rPr lang="it-IT" sz="2400" dirty="0">
                <a:solidFill>
                  <a:schemeClr val="bg1"/>
                </a:solidFill>
              </a:rPr>
            </a:br>
            <a:r>
              <a:rPr lang="it-IT" sz="2400" dirty="0">
                <a:solidFill>
                  <a:schemeClr val="bg1"/>
                </a:solidFill>
              </a:rPr>
              <a:t>First </a:t>
            </a:r>
            <a:r>
              <a:rPr lang="it-IT" sz="2400" dirty="0" err="1">
                <a:solidFill>
                  <a:schemeClr val="bg1"/>
                </a:solidFill>
              </a:rPr>
              <a:t>measurements</a:t>
            </a:r>
            <a:r>
              <a:rPr lang="it-IT" sz="2400" dirty="0">
                <a:solidFill>
                  <a:schemeClr val="bg1"/>
                </a:solidFill>
              </a:rPr>
              <a:t> </a:t>
            </a:r>
            <a:r>
              <a:rPr lang="it-IT" sz="2400" dirty="0" err="1">
                <a:solidFill>
                  <a:schemeClr val="bg1"/>
                </a:solidFill>
              </a:rPr>
              <a:t>soon</a:t>
            </a:r>
            <a:br>
              <a:rPr lang="it-IT" sz="2400" dirty="0">
                <a:solidFill>
                  <a:schemeClr val="bg1"/>
                </a:solidFill>
              </a:rPr>
            </a:br>
            <a:r>
              <a:rPr lang="it-IT" sz="2400" dirty="0">
                <a:solidFill>
                  <a:schemeClr val="bg1"/>
                </a:solidFill>
              </a:rPr>
              <a:t>Short </a:t>
            </a:r>
            <a:r>
              <a:rPr lang="it-IT" sz="2400" dirty="0" err="1">
                <a:solidFill>
                  <a:schemeClr val="bg1"/>
                </a:solidFill>
              </a:rPr>
              <a:t>term</a:t>
            </a:r>
            <a:r>
              <a:rPr lang="it-IT" sz="2400" dirty="0">
                <a:solidFill>
                  <a:schemeClr val="bg1"/>
                </a:solidFill>
              </a:rPr>
              <a:t> goal: hit the </a:t>
            </a:r>
            <a:r>
              <a:rPr lang="it-IT" sz="2400" dirty="0" err="1">
                <a:solidFill>
                  <a:schemeClr val="bg1"/>
                </a:solidFill>
              </a:rPr>
              <a:t>cosmic</a:t>
            </a:r>
            <a:r>
              <a:rPr lang="it-IT" sz="2400" dirty="0">
                <a:solidFill>
                  <a:schemeClr val="bg1"/>
                </a:solidFill>
              </a:rPr>
              <a:t> ray </a:t>
            </a:r>
            <a:r>
              <a:rPr lang="it-IT" sz="2400" dirty="0" err="1">
                <a:solidFill>
                  <a:schemeClr val="bg1"/>
                </a:solidFill>
              </a:rPr>
              <a:t>limit</a:t>
            </a:r>
            <a:br>
              <a:rPr lang="it-IT" sz="2400" dirty="0">
                <a:solidFill>
                  <a:schemeClr val="bg1"/>
                </a:solidFill>
              </a:rPr>
            </a:br>
            <a:endParaRPr lang="it-IT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041950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DF6B2E1D-B1EF-DE0C-7463-7282E4665196}"/>
              </a:ext>
            </a:extLst>
          </p:cNvPr>
          <p:cNvSpPr txBox="1"/>
          <p:nvPr/>
        </p:nvSpPr>
        <p:spPr>
          <a:xfrm>
            <a:off x="647700" y="4953000"/>
            <a:ext cx="8610600" cy="1569660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it-IT" sz="2400" dirty="0" err="1">
                <a:solidFill>
                  <a:schemeClr val="bg1"/>
                </a:solidFill>
              </a:rPr>
              <a:t>We</a:t>
            </a:r>
            <a:r>
              <a:rPr lang="it-IT" sz="2400" dirty="0">
                <a:solidFill>
                  <a:schemeClr val="bg1"/>
                </a:solidFill>
              </a:rPr>
              <a:t> </a:t>
            </a:r>
            <a:r>
              <a:rPr lang="it-IT" sz="2400" dirty="0" err="1">
                <a:solidFill>
                  <a:schemeClr val="bg1"/>
                </a:solidFill>
              </a:rPr>
              <a:t>have</a:t>
            </a:r>
            <a:r>
              <a:rPr lang="it-IT" sz="2400" dirty="0">
                <a:solidFill>
                  <a:schemeClr val="bg1"/>
                </a:solidFill>
              </a:rPr>
              <a:t> openings for </a:t>
            </a:r>
            <a:r>
              <a:rPr lang="it-IT" sz="2400" u="sng" dirty="0">
                <a:solidFill>
                  <a:srgbClr val="FFC000"/>
                </a:solidFill>
              </a:rPr>
              <a:t>postdoc and PhD positions</a:t>
            </a:r>
            <a:r>
              <a:rPr lang="it-IT" sz="2400" dirty="0">
                <a:solidFill>
                  <a:srgbClr val="FFFF00"/>
                </a:solidFill>
              </a:rPr>
              <a:t> </a:t>
            </a:r>
            <a:r>
              <a:rPr lang="it-IT" sz="2400" dirty="0">
                <a:solidFill>
                  <a:schemeClr val="bg1"/>
                </a:solidFill>
              </a:rPr>
              <a:t>in Trento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it-IT" sz="2400" dirty="0" err="1">
                <a:solidFill>
                  <a:schemeClr val="bg1"/>
                </a:solidFill>
              </a:rPr>
              <a:t>Levitated</a:t>
            </a:r>
            <a:r>
              <a:rPr lang="it-IT" sz="2400" dirty="0">
                <a:solidFill>
                  <a:schemeClr val="bg1"/>
                </a:solidFill>
              </a:rPr>
              <a:t> </a:t>
            </a:r>
            <a:r>
              <a:rPr lang="it-IT" sz="2400" dirty="0" err="1">
                <a:solidFill>
                  <a:schemeClr val="bg1"/>
                </a:solidFill>
              </a:rPr>
              <a:t>magnetomechanics</a:t>
            </a:r>
            <a:endParaRPr lang="it-IT" sz="2400" dirty="0">
              <a:solidFill>
                <a:schemeClr val="bg1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it-IT" sz="2400" dirty="0" err="1">
                <a:solidFill>
                  <a:schemeClr val="bg1"/>
                </a:solidFill>
              </a:rPr>
              <a:t>Microwave</a:t>
            </a:r>
            <a:r>
              <a:rPr lang="it-IT" sz="2400" dirty="0">
                <a:solidFill>
                  <a:schemeClr val="bg1"/>
                </a:solidFill>
              </a:rPr>
              <a:t> </a:t>
            </a:r>
            <a:r>
              <a:rPr lang="it-IT" sz="2400" dirty="0" err="1">
                <a:solidFill>
                  <a:schemeClr val="bg1"/>
                </a:solidFill>
              </a:rPr>
              <a:t>optomechanics</a:t>
            </a:r>
            <a:endParaRPr lang="it-IT" sz="2400" dirty="0">
              <a:solidFill>
                <a:schemeClr val="bg1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it-IT" sz="2400" dirty="0" err="1">
                <a:solidFill>
                  <a:schemeClr val="bg1"/>
                </a:solidFill>
              </a:rPr>
              <a:t>Microwave</a:t>
            </a:r>
            <a:r>
              <a:rPr lang="it-IT" sz="2400" dirty="0">
                <a:solidFill>
                  <a:schemeClr val="bg1"/>
                </a:solidFill>
              </a:rPr>
              <a:t> devices </a:t>
            </a:r>
            <a:r>
              <a:rPr lang="it-IT" sz="2400" dirty="0" err="1">
                <a:solidFill>
                  <a:schemeClr val="bg1"/>
                </a:solidFill>
              </a:rPr>
              <a:t>fabrication</a:t>
            </a:r>
            <a:r>
              <a:rPr lang="it-IT" sz="2400" dirty="0">
                <a:solidFill>
                  <a:schemeClr val="bg1"/>
                </a:solidFill>
              </a:rPr>
              <a:t> (FBK </a:t>
            </a:r>
            <a:r>
              <a:rPr lang="it-IT" sz="2400" dirty="0" err="1">
                <a:solidFill>
                  <a:schemeClr val="bg1"/>
                </a:solidFill>
              </a:rPr>
              <a:t>microfab</a:t>
            </a:r>
            <a:r>
              <a:rPr lang="it-IT" sz="2400" dirty="0">
                <a:solidFill>
                  <a:schemeClr val="bg1"/>
                </a:solidFill>
              </a:rPr>
              <a:t>) 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288B6B5B-0A99-65BF-CB02-63BC3AF2C7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240845"/>
            <a:ext cx="6134099" cy="3450431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69D5E29F-598F-61BD-C36B-7A25B7969E1C}"/>
              </a:ext>
            </a:extLst>
          </p:cNvPr>
          <p:cNvSpPr txBox="1"/>
          <p:nvPr/>
        </p:nvSpPr>
        <p:spPr>
          <a:xfrm>
            <a:off x="1371600" y="3810000"/>
            <a:ext cx="66095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rgbClr val="FFFF00"/>
                </a:solidFill>
              </a:rPr>
              <a:t>The </a:t>
            </a:r>
            <a:r>
              <a:rPr lang="it-IT" dirty="0" err="1">
                <a:solidFill>
                  <a:srgbClr val="FFFF00"/>
                </a:solidFill>
              </a:rPr>
              <a:t>Cryo</a:t>
            </a:r>
            <a:r>
              <a:rPr lang="it-IT" dirty="0">
                <a:solidFill>
                  <a:srgbClr val="FFFF00"/>
                </a:solidFill>
              </a:rPr>
              <a:t> &amp; Quantum team in Trento: CNR-IFN + FBK + </a:t>
            </a:r>
            <a:r>
              <a:rPr lang="it-IT" dirty="0" err="1">
                <a:solidFill>
                  <a:srgbClr val="FFFF00"/>
                </a:solidFill>
              </a:rPr>
              <a:t>UniTN</a:t>
            </a:r>
            <a:endParaRPr lang="it-IT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9022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10780" y="146446"/>
            <a:ext cx="90204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FF00"/>
                </a:solidFill>
              </a:rPr>
              <a:t>Collapse models can be tested (= falsified) </a:t>
            </a:r>
            <a:endParaRPr lang="it-IT" sz="3600" dirty="0">
              <a:solidFill>
                <a:srgbClr val="FFFF00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201775" y="1260777"/>
            <a:ext cx="89915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l">
              <a:buAutoNum type="arabicParenR"/>
            </a:pPr>
            <a:r>
              <a:rPr lang="en-US" sz="2400" u="sng" dirty="0">
                <a:solidFill>
                  <a:srgbClr val="FFFF00"/>
                </a:solidFill>
              </a:rPr>
              <a:t>QUANTUM INTERFERENCE</a:t>
            </a:r>
            <a:r>
              <a:rPr lang="en-US" sz="2400" dirty="0">
                <a:solidFill>
                  <a:schemeClr val="bg1"/>
                </a:solidFill>
              </a:rPr>
              <a:t>: collapse of massive quantum  superpositions</a:t>
            </a:r>
          </a:p>
          <a:p>
            <a:pPr marL="457200" indent="-457200" algn="l">
              <a:buAutoNum type="arabicParenR"/>
            </a:pPr>
            <a:endParaRPr lang="en-US" sz="2400" dirty="0">
              <a:solidFill>
                <a:schemeClr val="bg1"/>
              </a:solidFill>
            </a:endParaRPr>
          </a:p>
          <a:p>
            <a:pPr algn="l"/>
            <a:r>
              <a:rPr lang="en-US" sz="2400" dirty="0">
                <a:solidFill>
                  <a:schemeClr val="bg1"/>
                </a:solidFill>
              </a:rPr>
              <a:t>Experimentally </a:t>
            </a:r>
          </a:p>
          <a:p>
            <a:pPr algn="l"/>
            <a:r>
              <a:rPr lang="en-US" sz="2400" dirty="0">
                <a:solidFill>
                  <a:schemeClr val="bg1"/>
                </a:solidFill>
              </a:rPr>
              <a:t>very demanding !   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902524" y="5260343"/>
            <a:ext cx="5955476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endParaRPr lang="en-US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X-ray spontaneous emission from free electrons</a:t>
            </a:r>
            <a:endParaRPr lang="it-IT" sz="2000" dirty="0">
              <a:solidFill>
                <a:schemeClr val="bg1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886066" y="5840713"/>
            <a:ext cx="84451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FF00"/>
                </a:solidFill>
              </a:rPr>
              <a:t>Spontaneous diffusion / heating / force noise in mechanical resonators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C000"/>
                </a:solidFill>
              </a:rPr>
              <a:t>Spontaneous heating of solid matter</a:t>
            </a:r>
            <a:endParaRPr lang="it-IT" sz="2000" dirty="0">
              <a:solidFill>
                <a:srgbClr val="FFC000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1506620" y="642715"/>
            <a:ext cx="66287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chemeClr val="bg1"/>
                </a:solidFill>
              </a:rPr>
              <a:t>(unlike “interpretations” of quantum mechanics)</a:t>
            </a:r>
            <a:endParaRPr lang="it-IT" sz="2400" dirty="0">
              <a:solidFill>
                <a:schemeClr val="bg1"/>
              </a:solidFill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213967" y="5003138"/>
            <a:ext cx="9906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400" dirty="0">
                <a:solidFill>
                  <a:schemeClr val="bg1"/>
                </a:solidFill>
              </a:rPr>
              <a:t>2) </a:t>
            </a:r>
            <a:r>
              <a:rPr lang="en-US" sz="2400" u="sng" dirty="0">
                <a:solidFill>
                  <a:srgbClr val="FFFF00"/>
                </a:solidFill>
              </a:rPr>
              <a:t>INDIRECT</a:t>
            </a:r>
            <a:r>
              <a:rPr lang="en-US" sz="2400" dirty="0">
                <a:solidFill>
                  <a:schemeClr val="bg1"/>
                </a:solidFill>
              </a:rPr>
              <a:t> (</a:t>
            </a:r>
            <a:r>
              <a:rPr lang="en-US" sz="2400" dirty="0" err="1">
                <a:solidFill>
                  <a:schemeClr val="bg1"/>
                </a:solidFill>
              </a:rPr>
              <a:t>noninterferometric</a:t>
            </a:r>
            <a:r>
              <a:rPr lang="en-US" sz="2400" dirty="0">
                <a:solidFill>
                  <a:schemeClr val="bg1"/>
                </a:solidFill>
              </a:rPr>
              <a:t>):  </a:t>
            </a:r>
            <a:r>
              <a:rPr lang="en-US" sz="2400" u="sng" dirty="0">
                <a:solidFill>
                  <a:schemeClr val="bg1"/>
                </a:solidFill>
              </a:rPr>
              <a:t>violation of energy conservation </a:t>
            </a:r>
            <a:endParaRPr lang="it-IT" sz="2400" u="sng" dirty="0">
              <a:solidFill>
                <a:schemeClr val="bg1"/>
              </a:solidFill>
            </a:endParaRP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1EB984C1-A2D0-8DE9-2BB0-3ED4B3E7EA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8767" y="3394390"/>
            <a:ext cx="1943268" cy="1219306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27352E68-052F-1957-44BA-CB4A8B8CC312}"/>
              </a:ext>
            </a:extLst>
          </p:cNvPr>
          <p:cNvSpPr txBox="1"/>
          <p:nvPr/>
        </p:nvSpPr>
        <p:spPr>
          <a:xfrm>
            <a:off x="5797858" y="3463433"/>
            <a:ext cx="354520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it-IT" sz="2000" i="1" u="sng" dirty="0">
                <a:solidFill>
                  <a:srgbClr val="00FF00"/>
                </a:solidFill>
                <a:latin typeface="Arial Narrow" panose="020B0606020202030204" pitchFamily="34" charset="0"/>
              </a:rPr>
              <a:t>Acoustic bulk </a:t>
            </a:r>
            <a:r>
              <a:rPr lang="it-IT" sz="2000" i="1" u="sng" dirty="0" err="1">
                <a:solidFill>
                  <a:srgbClr val="00FF00"/>
                </a:solidFill>
                <a:latin typeface="Arial Narrow" panose="020B0606020202030204" pitchFamily="34" charset="0"/>
              </a:rPr>
              <a:t>resonator</a:t>
            </a:r>
            <a:r>
              <a:rPr lang="it-IT" sz="2000" i="1" u="sng" dirty="0">
                <a:solidFill>
                  <a:srgbClr val="00FF00"/>
                </a:solidFill>
                <a:latin typeface="Arial Narrow" panose="020B0606020202030204" pitchFamily="34" charset="0"/>
              </a:rPr>
              <a:t> + SC </a:t>
            </a:r>
            <a:r>
              <a:rPr lang="it-IT" sz="2000" i="1" u="sng" dirty="0" err="1">
                <a:solidFill>
                  <a:srgbClr val="00FF00"/>
                </a:solidFill>
                <a:latin typeface="Arial Narrow" panose="020B0606020202030204" pitchFamily="34" charset="0"/>
              </a:rPr>
              <a:t>qubit</a:t>
            </a:r>
            <a:r>
              <a:rPr lang="it-IT" sz="2000" i="1" u="sng" dirty="0">
                <a:solidFill>
                  <a:srgbClr val="00FF00"/>
                </a:solidFill>
                <a:latin typeface="Arial Narrow" panose="020B0606020202030204" pitchFamily="34" charset="0"/>
              </a:rPr>
              <a:t>  </a:t>
            </a:r>
          </a:p>
          <a:p>
            <a:pPr algn="l"/>
            <a:r>
              <a:rPr lang="it-IT" sz="2000" dirty="0">
                <a:solidFill>
                  <a:srgbClr val="00FF00"/>
                </a:solidFill>
                <a:latin typeface="Arial Narrow" panose="020B0606020202030204" pitchFamily="34" charset="0"/>
              </a:rPr>
              <a:t>(M. Fadel et al,  ETH )</a:t>
            </a:r>
          </a:p>
          <a:p>
            <a:pPr algn="l"/>
            <a:r>
              <a:rPr lang="it-IT" sz="2000" b="0" i="0" dirty="0" err="1">
                <a:solidFill>
                  <a:srgbClr val="00FF00"/>
                </a:solidFill>
                <a:effectLst/>
                <a:latin typeface="Arial Narrow" panose="020B0606020202030204" pitchFamily="34" charset="0"/>
              </a:rPr>
              <a:t>Phys</a:t>
            </a:r>
            <a:r>
              <a:rPr lang="it-IT" sz="2000" b="0" i="0" dirty="0">
                <a:solidFill>
                  <a:srgbClr val="00FF00"/>
                </a:solidFill>
                <a:effectLst/>
                <a:latin typeface="Arial Narrow" panose="020B0606020202030204" pitchFamily="34" charset="0"/>
              </a:rPr>
              <a:t>. Rev. Lett. 130, 133604 (2023)</a:t>
            </a:r>
            <a:endParaRPr lang="it-IT" sz="2000" dirty="0">
              <a:solidFill>
                <a:srgbClr val="00FF00"/>
              </a:solidFill>
              <a:latin typeface="Arial Narrow" panose="020B0606020202030204" pitchFamily="34" charset="0"/>
            </a:endParaRPr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D4CC6026-49A7-4F83-DBA5-66C5ACF36F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8767" y="2191405"/>
            <a:ext cx="2833829" cy="1120296"/>
          </a:xfrm>
          <a:prstGeom prst="rect">
            <a:avLst/>
          </a:prstGeom>
        </p:spPr>
      </p:pic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04A13DB4-DF1D-01B2-2DDE-DA53216951FD}"/>
              </a:ext>
            </a:extLst>
          </p:cNvPr>
          <p:cNvSpPr txBox="1"/>
          <p:nvPr/>
        </p:nvSpPr>
        <p:spPr>
          <a:xfrm>
            <a:off x="6172200" y="2061376"/>
            <a:ext cx="517550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fr-FR" sz="2000" b="0" i="1" dirty="0" err="1">
                <a:solidFill>
                  <a:srgbClr val="00FF00"/>
                </a:solidFill>
                <a:effectLst/>
                <a:latin typeface="Arial Narrow" panose="020B060602020203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Molecular</a:t>
            </a:r>
            <a:r>
              <a:rPr lang="fr-FR" sz="2000" b="0" i="1" dirty="0">
                <a:solidFill>
                  <a:srgbClr val="00FF00"/>
                </a:solidFill>
                <a:effectLst/>
                <a:latin typeface="Arial Narrow" panose="020B060602020203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fr-FR" sz="2000" b="0" i="1" dirty="0" err="1">
                <a:solidFill>
                  <a:srgbClr val="00FF00"/>
                </a:solidFill>
                <a:effectLst/>
                <a:latin typeface="Arial Narrow" panose="020B060602020203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Interferometry</a:t>
            </a:r>
            <a:r>
              <a:rPr lang="fr-FR" sz="2000" b="0" i="1" dirty="0">
                <a:solidFill>
                  <a:srgbClr val="00FF00"/>
                </a:solidFill>
                <a:effectLst/>
                <a:latin typeface="Arial Narrow" panose="020B060602020203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endParaRPr lang="fr-FR" sz="2000" b="0" dirty="0">
              <a:solidFill>
                <a:srgbClr val="00FF00"/>
              </a:solidFill>
              <a:effectLst/>
              <a:latin typeface="Arial Narrow" panose="020B0606020202030204" pitchFamily="34" charset="0"/>
              <a:hlinkClick r:id="rId5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algn="l"/>
            <a:r>
              <a:rPr lang="fr-FR" sz="2000" b="0" dirty="0">
                <a:solidFill>
                  <a:srgbClr val="00FF00"/>
                </a:solidFill>
                <a:effectLst/>
                <a:latin typeface="Arial Narrow" panose="020B0606020202030204" pitchFamily="34" charset="0"/>
              </a:rPr>
              <a:t>(M. Arndt et al, Vienna)</a:t>
            </a:r>
          </a:p>
          <a:p>
            <a:pPr algn="l"/>
            <a:r>
              <a:rPr lang="fr-FR" sz="2000" dirty="0">
                <a:solidFill>
                  <a:srgbClr val="00FF00"/>
                </a:solidFill>
                <a:latin typeface="Arial Narrow" panose="020B0606020202030204" pitchFamily="34" charset="0"/>
              </a:rPr>
              <a:t>Nature Phys. </a:t>
            </a:r>
            <a:r>
              <a:rPr lang="fr-FR" sz="2000" b="0" dirty="0">
                <a:solidFill>
                  <a:srgbClr val="00FF00"/>
                </a:solidFill>
                <a:effectLst/>
                <a:latin typeface="Arial Narrow" panose="020B0606020202030204" pitchFamily="34" charset="0"/>
              </a:rPr>
              <a:t>10, 271 (2014)</a:t>
            </a:r>
            <a:endParaRPr lang="it-IT" sz="2000" dirty="0">
              <a:solidFill>
                <a:srgbClr val="00FF0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7154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ttangolo 16"/>
              <p:cNvSpPr/>
              <p:nvPr/>
            </p:nvSpPr>
            <p:spPr>
              <a:xfrm>
                <a:off x="189593" y="1173163"/>
                <a:ext cx="9487807" cy="560863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a:fld id="{825F15A7-03F4-43D7-82C5-3E23DA2F108C}" type="mathplaceholder">
                        <a:rPr lang="it-IT" i="1" smtClean="0">
                          <a:latin typeface="Cambria Math"/>
                        </a:rPr>
                        <a:t>Digitare l'equazione qui.</a:t>
                      </a:fld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17" name="Rettangolo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593" y="1173163"/>
                <a:ext cx="9487807" cy="5608637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CasellaDiTesto 1"/>
          <p:cNvSpPr txBox="1"/>
          <p:nvPr/>
        </p:nvSpPr>
        <p:spPr>
          <a:xfrm>
            <a:off x="216241" y="311445"/>
            <a:ext cx="91486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Random Collapses                         Momentum kicks                     Stochastic driving force</a:t>
            </a:r>
            <a:endParaRPr lang="it-IT" dirty="0">
              <a:solidFill>
                <a:srgbClr val="FFFF00"/>
              </a:solidFill>
            </a:endParaRPr>
          </a:p>
        </p:txBody>
      </p:sp>
      <p:sp>
        <p:nvSpPr>
          <p:cNvPr id="3" name="Freccia a destra 2"/>
          <p:cNvSpPr/>
          <p:nvPr/>
        </p:nvSpPr>
        <p:spPr>
          <a:xfrm>
            <a:off x="2776910" y="363165"/>
            <a:ext cx="685800" cy="265889"/>
          </a:xfrm>
          <a:prstGeom prst="rightArrow">
            <a:avLst/>
          </a:prstGeom>
          <a:solidFill>
            <a:srgbClr val="FFFF0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Text Box 96"/>
          <p:cNvSpPr txBox="1">
            <a:spLocks noChangeArrowheads="1"/>
          </p:cNvSpPr>
          <p:nvPr/>
        </p:nvSpPr>
        <p:spPr bwMode="auto">
          <a:xfrm>
            <a:off x="2574926" y="99060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it-IT" alt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082" y="1706563"/>
            <a:ext cx="4067557" cy="2425101"/>
          </a:xfrm>
          <a:prstGeom prst="rect">
            <a:avLst/>
          </a:prstGeom>
        </p:spPr>
      </p:pic>
      <p:pic>
        <p:nvPicPr>
          <p:cNvPr id="16" name="Immagin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716" y="1719533"/>
            <a:ext cx="4051285" cy="2412131"/>
          </a:xfrm>
          <a:prstGeom prst="rect">
            <a:avLst/>
          </a:prstGeom>
        </p:spPr>
      </p:pic>
      <p:sp>
        <p:nvSpPr>
          <p:cNvPr id="19" name="Text Box 95"/>
          <p:cNvSpPr txBox="1">
            <a:spLocks noChangeArrowheads="1"/>
          </p:cNvSpPr>
          <p:nvPr/>
        </p:nvSpPr>
        <p:spPr bwMode="auto">
          <a:xfrm>
            <a:off x="2953967" y="2697163"/>
            <a:ext cx="458780" cy="625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it-IT" altLang="it-IT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</a:p>
          <a:p>
            <a:pPr algn="l"/>
            <a:endParaRPr lang="it-IT" altLang="it-IT" sz="1600" b="1" i="1" baseline="-25000" dirty="0">
              <a:latin typeface="Symbol" pitchFamily="18" charset="2"/>
            </a:endParaRPr>
          </a:p>
        </p:txBody>
      </p:sp>
      <p:sp>
        <p:nvSpPr>
          <p:cNvPr id="18" name="Rettangolo 17"/>
          <p:cNvSpPr/>
          <p:nvPr/>
        </p:nvSpPr>
        <p:spPr>
          <a:xfrm>
            <a:off x="1392354" y="2925598"/>
            <a:ext cx="12089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it-IT" altLang="it-IT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it-IT" altLang="it-IT" sz="2400" b="1" i="1" dirty="0"/>
              <a:t>=</a:t>
            </a:r>
            <a:r>
              <a:rPr lang="it-IT" altLang="it-IT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it-IT" altLang="it-IT" sz="2400" b="1" i="1" dirty="0">
                <a:latin typeface="Symbol" pitchFamily="18" charset="2"/>
              </a:rPr>
              <a:t>w</a:t>
            </a:r>
            <a:r>
              <a:rPr lang="it-IT" altLang="it-IT" sz="2400" b="1" baseline="-25000" dirty="0">
                <a:latin typeface="Symbol" pitchFamily="18" charset="2"/>
              </a:rPr>
              <a:t>0</a:t>
            </a:r>
            <a:r>
              <a:rPr lang="it-IT" altLang="it-IT" sz="2400" b="1" baseline="30000" dirty="0">
                <a:latin typeface="Symbol" pitchFamily="18" charset="2"/>
              </a:rPr>
              <a:t>2</a:t>
            </a:r>
            <a:endParaRPr lang="it-IT" altLang="it-IT" sz="2400" b="1" baseline="-25000" dirty="0">
              <a:latin typeface="Symbol" pitchFamily="18" charset="2"/>
            </a:endParaRPr>
          </a:p>
        </p:txBody>
      </p:sp>
      <p:sp>
        <p:nvSpPr>
          <p:cNvPr id="20" name="Rettangolo 19"/>
          <p:cNvSpPr/>
          <p:nvPr/>
        </p:nvSpPr>
        <p:spPr>
          <a:xfrm>
            <a:off x="4000496" y="3005365"/>
            <a:ext cx="7649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it-IT" altLang="it-IT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it-IT" altLang="it-IT" sz="2400" b="1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CSL</a:t>
            </a:r>
            <a:endParaRPr lang="it-IT" altLang="it-IT" sz="2400" b="1" i="1" baseline="-25000" dirty="0">
              <a:latin typeface="Symbol" pitchFamily="18" charset="2"/>
            </a:endParaRPr>
          </a:p>
        </p:txBody>
      </p:sp>
      <p:sp>
        <p:nvSpPr>
          <p:cNvPr id="22" name="Rettangolo 21"/>
          <p:cNvSpPr/>
          <p:nvPr/>
        </p:nvSpPr>
        <p:spPr>
          <a:xfrm>
            <a:off x="1295401" y="1630363"/>
            <a:ext cx="2438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it-IT" altLang="it-IT" sz="2400" b="1" i="1" dirty="0">
                <a:solidFill>
                  <a:srgbClr val="0505FF"/>
                </a:solidFill>
                <a:latin typeface="Symbol" pitchFamily="18" charset="2"/>
              </a:rPr>
              <a:t>t=</a:t>
            </a:r>
            <a:r>
              <a:rPr lang="it-IT" altLang="it-IT" sz="2400" b="1" i="1" dirty="0">
                <a:solidFill>
                  <a:srgbClr val="0505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Q/</a:t>
            </a:r>
            <a:r>
              <a:rPr lang="it-IT" altLang="it-IT" sz="2400" b="1" i="1" dirty="0">
                <a:solidFill>
                  <a:srgbClr val="0505FF"/>
                </a:solidFill>
                <a:latin typeface="Symbol" pitchFamily="18" charset="2"/>
              </a:rPr>
              <a:t>w</a:t>
            </a:r>
            <a:r>
              <a:rPr lang="it-IT" altLang="it-IT" sz="2400" b="1" baseline="-25000" dirty="0">
                <a:solidFill>
                  <a:srgbClr val="0505FF"/>
                </a:solidFill>
                <a:latin typeface="Symbol" pitchFamily="18" charset="2"/>
              </a:rPr>
              <a:t>0</a:t>
            </a:r>
            <a:endParaRPr lang="it-IT" altLang="it-IT" sz="2400" b="1" baseline="-25000" dirty="0">
              <a:solidFill>
                <a:srgbClr val="0505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ttangolo 22"/>
          <p:cNvSpPr/>
          <p:nvPr/>
        </p:nvSpPr>
        <p:spPr>
          <a:xfrm>
            <a:off x="4000495" y="1873554"/>
            <a:ext cx="8931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it-IT" altLang="it-IT" sz="2400" b="1" i="1" dirty="0">
                <a:solidFill>
                  <a:srgbClr val="0505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it-IT" altLang="it-IT" sz="2400" b="1" i="1" baseline="-25000" dirty="0">
                <a:solidFill>
                  <a:srgbClr val="0505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therm</a:t>
            </a:r>
            <a:endParaRPr lang="it-IT" altLang="it-IT" sz="2400" b="1" i="1" baseline="-25000" dirty="0">
              <a:solidFill>
                <a:srgbClr val="0505FF"/>
              </a:solidFill>
              <a:latin typeface="Symbol" pitchFamily="18" charset="2"/>
            </a:endParaRPr>
          </a:p>
        </p:txBody>
      </p:sp>
      <p:sp>
        <p:nvSpPr>
          <p:cNvPr id="24" name="Freccia a destra 23"/>
          <p:cNvSpPr/>
          <p:nvPr/>
        </p:nvSpPr>
        <p:spPr>
          <a:xfrm>
            <a:off x="5867400" y="382620"/>
            <a:ext cx="685800" cy="265889"/>
          </a:xfrm>
          <a:prstGeom prst="rightArrow">
            <a:avLst/>
          </a:prstGeom>
          <a:solidFill>
            <a:srgbClr val="FFFF0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CasellaDiTesto 28"/>
              <p:cNvSpPr txBox="1"/>
              <p:nvPr/>
            </p:nvSpPr>
            <p:spPr>
              <a:xfrm>
                <a:off x="456742" y="4104361"/>
                <a:ext cx="9449258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sz="2800" dirty="0">
                  <a:solidFill>
                    <a:srgbClr val="0505FF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sz="2800" i="1">
                              <a:solidFill>
                                <a:srgbClr val="0505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rgbClr val="0505FF"/>
                              </a:solidFill>
                              <a:latin typeface="Cambria Math"/>
                            </a:rPr>
                            <m:t>𝐸</m:t>
                          </m:r>
                        </m:e>
                      </m:d>
                      <m:r>
                        <a:rPr lang="en-US" sz="2800" i="1">
                          <a:solidFill>
                            <a:srgbClr val="0505FF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800" i="1">
                              <a:solidFill>
                                <a:srgbClr val="0505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rgbClr val="0505FF"/>
                              </a:solidFill>
                              <a:latin typeface="Cambria Math"/>
                            </a:rPr>
                            <m:t>𝑘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rgbClr val="0505FF"/>
                              </a:solidFill>
                              <a:latin typeface="Cambria Math"/>
                            </a:rPr>
                            <m:t>𝐵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n-US" sz="2800">
                          <a:solidFill>
                            <a:srgbClr val="0505FF"/>
                          </a:solidFill>
                          <a:latin typeface="Cambria Math"/>
                        </a:rPr>
                        <m:t>T</m:t>
                      </m:r>
                      <m:r>
                        <a:rPr lang="en-US" sz="2800">
                          <a:solidFill>
                            <a:srgbClr val="0505FF"/>
                          </a:solidFill>
                          <a:latin typeface="Cambria Math"/>
                        </a:rPr>
                        <m:t>+</m:t>
                      </m:r>
                      <m:r>
                        <m:rPr>
                          <m:sty m:val="p"/>
                        </m:rPr>
                        <a:rPr lang="el-GR" sz="2800" i="1">
                          <a:solidFill>
                            <a:srgbClr val="0505FF"/>
                          </a:solidFill>
                          <a:latin typeface="Cambria Math"/>
                          <a:ea typeface="Cambria Math"/>
                        </a:rPr>
                        <m:t>Δ</m:t>
                      </m:r>
                      <m:sSub>
                        <m:sSubPr>
                          <m:ctrlPr>
                            <a:rPr lang="el-GR" sz="2800" i="1">
                              <a:solidFill>
                                <a:srgbClr val="0505FF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rgbClr val="0505FF"/>
                              </a:solidFill>
                              <a:latin typeface="Cambria Math"/>
                              <a:ea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rgbClr val="0505FF"/>
                              </a:solidFill>
                              <a:latin typeface="Cambria Math"/>
                              <a:ea typeface="Cambria Math"/>
                            </a:rPr>
                            <m:t>𝐶𝑆𝐿</m:t>
                          </m:r>
                        </m:sub>
                      </m:sSub>
                      <m:r>
                        <a:rPr lang="en-US" sz="2800" i="1">
                          <a:solidFill>
                            <a:srgbClr val="0505FF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800" i="1">
                              <a:solidFill>
                                <a:srgbClr val="0505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rgbClr val="0505FF"/>
                              </a:solidFill>
                              <a:latin typeface="Cambria Math"/>
                            </a:rPr>
                            <m:t>𝑘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rgbClr val="0505FF"/>
                              </a:solidFill>
                              <a:latin typeface="Cambria Math"/>
                            </a:rPr>
                            <m:t>𝐵</m:t>
                          </m:r>
                        </m:sub>
                      </m:sSub>
                      <m:d>
                        <m:dPr>
                          <m:ctrlPr>
                            <a:rPr lang="en-US" sz="2800" i="1">
                              <a:solidFill>
                                <a:srgbClr val="0505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rgbClr val="0505FF"/>
                              </a:solidFill>
                              <a:latin typeface="Cambria Math"/>
                            </a:rPr>
                            <m:t>𝑇</m:t>
                          </m:r>
                          <m:r>
                            <a:rPr lang="en-US" sz="2800" i="1">
                              <a:solidFill>
                                <a:srgbClr val="0505FF"/>
                              </a:solidFill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800" i="1">
                                  <a:solidFill>
                                    <a:srgbClr val="0505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sz="2800" i="1">
                                  <a:solidFill>
                                    <a:srgbClr val="0505FF"/>
                                  </a:solidFill>
                                  <a:latin typeface="Cambria Math"/>
                                  <a:ea typeface="Cambria Math"/>
                                </a:rPr>
                                <m:t>Δ</m:t>
                              </m:r>
                              <m:r>
                                <a:rPr lang="en-US" sz="2800" i="1">
                                  <a:solidFill>
                                    <a:srgbClr val="0505FF"/>
                                  </a:solidFill>
                                  <a:latin typeface="Cambria Math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rgbClr val="0505FF"/>
                                  </a:solidFill>
                                  <a:latin typeface="Cambria Math"/>
                                </a:rPr>
                                <m:t>𝐶𝑆𝐿</m:t>
                              </m:r>
                            </m:sub>
                          </m:sSub>
                        </m:e>
                      </m:d>
                      <m:r>
                        <a:rPr lang="it-IT" sz="2800" dirty="0">
                          <a:solidFill>
                            <a:srgbClr val="0505FF"/>
                          </a:solidFill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sz="2800" dirty="0">
                  <a:solidFill>
                    <a:srgbClr val="0505FF"/>
                  </a:solidFill>
                </a:endParaRPr>
              </a:p>
              <a:p>
                <a:endParaRPr lang="en-US" sz="2800" dirty="0">
                  <a:solidFill>
                    <a:srgbClr val="0505FF"/>
                  </a:solidFill>
                </a:endParaRPr>
              </a:p>
            </p:txBody>
          </p:sp>
        </mc:Choice>
        <mc:Fallback xmlns="">
          <p:sp>
            <p:nvSpPr>
              <p:cNvPr id="29" name="CasellaDiTesto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742" y="4104361"/>
                <a:ext cx="9449258" cy="138499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asellaDiTesto 4"/>
          <p:cNvSpPr txBox="1"/>
          <p:nvPr/>
        </p:nvSpPr>
        <p:spPr>
          <a:xfrm>
            <a:off x="514322" y="5943600"/>
            <a:ext cx="426866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600" dirty="0"/>
              <a:t>S. </a:t>
            </a:r>
            <a:r>
              <a:rPr lang="en-US" sz="1600" dirty="0" err="1"/>
              <a:t>Nimmrichter</a:t>
            </a:r>
            <a:r>
              <a:rPr lang="en-US" sz="1600" dirty="0"/>
              <a:t> et al, PRL 113 020045 (2014)</a:t>
            </a:r>
          </a:p>
          <a:p>
            <a:pPr algn="l"/>
            <a:r>
              <a:rPr lang="en-US" sz="1600" dirty="0"/>
              <a:t>L. </a:t>
            </a:r>
            <a:r>
              <a:rPr lang="en-US" sz="1600" dirty="0" err="1"/>
              <a:t>Diosi</a:t>
            </a:r>
            <a:r>
              <a:rPr lang="en-US" sz="1600" dirty="0"/>
              <a:t>, PRL</a:t>
            </a:r>
            <a:r>
              <a:rPr lang="it-IT" sz="1600" dirty="0"/>
              <a:t> 114, 050403 (2015)</a:t>
            </a:r>
            <a:endParaRPr lang="it-IT" dirty="0"/>
          </a:p>
          <a:p>
            <a:pPr algn="l"/>
            <a:r>
              <a:rPr lang="en-US" sz="1600" dirty="0"/>
              <a:t>A. </a:t>
            </a:r>
            <a:r>
              <a:rPr lang="en-US" sz="1600" dirty="0" err="1"/>
              <a:t>Vinante</a:t>
            </a:r>
            <a:r>
              <a:rPr lang="en-US" sz="1600" dirty="0"/>
              <a:t> et al, PRL 116, 090402 (2016)</a:t>
            </a:r>
            <a:endParaRPr lang="it-IT" sz="1600" dirty="0"/>
          </a:p>
        </p:txBody>
      </p:sp>
    </p:spTree>
    <p:extLst>
      <p:ext uri="{BB962C8B-B14F-4D97-AF65-F5344CB8AC3E}">
        <p14:creationId xmlns:p14="http://schemas.microsoft.com/office/powerpoint/2010/main" val="2584895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9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1487596" y="152400"/>
            <a:ext cx="72891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</a:rPr>
              <a:t>CSL-heating of a mechanical resonator</a:t>
            </a:r>
            <a:endParaRPr lang="it-IT" sz="3200" dirty="0">
              <a:solidFill>
                <a:srgbClr val="FFFF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sellaDiTesto 6"/>
              <p:cNvSpPr txBox="1"/>
              <p:nvPr/>
            </p:nvSpPr>
            <p:spPr>
              <a:xfrm>
                <a:off x="224895" y="2895600"/>
                <a:ext cx="9341019" cy="29549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2400" dirty="0">
                    <a:solidFill>
                      <a:schemeClr val="bg1"/>
                    </a:solidFill>
                  </a:rPr>
                  <a:t>MAXIMIZATION of </a:t>
                </a:r>
                <a:r>
                  <a:rPr lang="en-US" sz="2400" dirty="0">
                    <a:solidFill>
                      <a:srgbClr val="FFFF00"/>
                    </a:solidFill>
                  </a:rPr>
                  <a:t>Signal to Noise </a:t>
                </a:r>
                <a:r>
                  <a:rPr lang="en-US" sz="2400" dirty="0">
                    <a:solidFill>
                      <a:schemeClr val="bg1"/>
                    </a:solidFill>
                  </a:rPr>
                  <a:t>(actually Noise to Noise):</a:t>
                </a:r>
              </a:p>
              <a:p>
                <a:pPr algn="l"/>
                <a:endParaRPr lang="en-US" dirty="0">
                  <a:solidFill>
                    <a:schemeClr val="bg1"/>
                  </a:solidFill>
                </a:endParaRPr>
              </a:p>
              <a:p>
                <a:pPr algn="l"/>
                <a:r>
                  <a:rPr lang="en-US" sz="2000" dirty="0">
                    <a:solidFill>
                      <a:schemeClr val="bg1"/>
                    </a:solidFill>
                  </a:rPr>
                  <a:t>High 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𝜏</m:t>
                    </m:r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GB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𝑄</m:t>
                        </m:r>
                      </m:num>
                      <m:den>
                        <m:sSub>
                          <m:sSubPr>
                            <m:ctrlPr>
                              <a:rPr lang="en-US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</a:rPr>
                              <m:t>𝜔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</a:rPr>
                              <m:t>0</m:t>
                            </m:r>
                          </m:sub>
                        </m:sSub>
                      </m:den>
                    </m:f>
                  </m:oMath>
                </a14:m>
                <a:endParaRPr lang="en-US" sz="2000" dirty="0">
                  <a:solidFill>
                    <a:schemeClr val="bg1"/>
                  </a:solidFill>
                </a:endParaRPr>
              </a:p>
              <a:p>
                <a:pPr algn="l"/>
                <a:r>
                  <a:rPr lang="en-US" sz="2000" dirty="0">
                    <a:solidFill>
                      <a:schemeClr val="bg1"/>
                    </a:solidFill>
                  </a:rPr>
                  <a:t>			         </a:t>
                </a:r>
                <a:r>
                  <a:rPr lang="en-US" sz="2000" dirty="0">
                    <a:solidFill>
                      <a:srgbClr val="FFFF00"/>
                    </a:solidFill>
                  </a:rPr>
                  <a:t>Low frequency are better!   </a:t>
                </a:r>
                <a:r>
                  <a:rPr lang="en-US" sz="2000" dirty="0">
                    <a:solidFill>
                      <a:schemeClr val="bg1"/>
                    </a:solidFill>
                  </a:rPr>
                  <a:t>(unlike </a:t>
                </a:r>
                <a:r>
                  <a:rPr lang="en-US" sz="2000" dirty="0" err="1">
                    <a:solidFill>
                      <a:schemeClr val="bg1"/>
                    </a:solidFill>
                  </a:rPr>
                  <a:t>optomechanics</a:t>
                </a:r>
                <a:r>
                  <a:rPr lang="en-US" sz="2000" dirty="0">
                    <a:solidFill>
                      <a:schemeClr val="bg1"/>
                    </a:solidFill>
                  </a:rPr>
                  <a:t>)</a:t>
                </a:r>
              </a:p>
              <a:p>
                <a:pPr algn="l"/>
                <a:r>
                  <a:rPr lang="en-US" sz="2000" dirty="0">
                    <a:solidFill>
                      <a:schemeClr val="bg1"/>
                    </a:solidFill>
                  </a:rPr>
                  <a:t>Low  </a:t>
                </a:r>
                <a:r>
                  <a:rPr lang="en-US" sz="2400" i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</a:p>
              <a:p>
                <a:pPr algn="l"/>
                <a:endParaRPr lang="en-US" sz="2000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/>
                <a:r>
                  <a:rPr lang="en-US" sz="2000" dirty="0">
                    <a:solidFill>
                      <a:schemeClr val="bg1"/>
                    </a:solidFill>
                    <a:latin typeface="+mn-lt"/>
                    <a:cs typeface="Times New Roman" panose="02020603050405020304" pitchFamily="18" charset="0"/>
                  </a:rPr>
                  <a:t>High </a:t>
                </a:r>
                <a:r>
                  <a:rPr lang="en-US" sz="2000" i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sz="32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𝜂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𝑚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schemeClr val="bg1"/>
                    </a:solidFill>
                  </a:rPr>
                  <a:t>		 </a:t>
                </a:r>
                <a14:m>
                  <m:oMath xmlns:m="http://schemas.openxmlformats.org/officeDocument/2006/math">
                    <m:r>
                      <a:rPr lang="en-GB" sz="320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</m:t>
                    </m:r>
                    <m:r>
                      <a:rPr lang="en-US" sz="32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3200" dirty="0">
                    <a:solidFill>
                      <a:schemeClr val="bg1"/>
                    </a:solidFill>
                  </a:rPr>
                  <a:t> </a:t>
                </a:r>
                <a:r>
                  <a:rPr lang="en-US" sz="2000" dirty="0">
                    <a:solidFill>
                      <a:schemeClr val="bg1"/>
                    </a:solidFill>
                  </a:rPr>
                  <a:t>Geometrical factors </a:t>
                </a:r>
              </a:p>
            </p:txBody>
          </p:sp>
        </mc:Choice>
        <mc:Fallback xmlns="">
          <p:sp>
            <p:nvSpPr>
              <p:cNvPr id="7" name="CasellaDiTesto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895" y="2895600"/>
                <a:ext cx="9341019" cy="2954976"/>
              </a:xfrm>
              <a:prstGeom prst="rect">
                <a:avLst/>
              </a:prstGeom>
              <a:blipFill>
                <a:blip r:embed="rId2"/>
                <a:stretch>
                  <a:fillRect l="-1044" t="-14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reccia a destra 2"/>
          <p:cNvSpPr/>
          <p:nvPr/>
        </p:nvSpPr>
        <p:spPr>
          <a:xfrm>
            <a:off x="2756316" y="4143038"/>
            <a:ext cx="768976" cy="32505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6063" y="804862"/>
            <a:ext cx="5819775" cy="15144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5841" y="762000"/>
            <a:ext cx="2920791" cy="969289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286000" y="762000"/>
            <a:ext cx="940632" cy="97010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5841" y="1833661"/>
            <a:ext cx="2920791" cy="791716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2514600" y="1833661"/>
            <a:ext cx="712032" cy="7917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Freccia a destra 2"/>
          <p:cNvSpPr/>
          <p:nvPr/>
        </p:nvSpPr>
        <p:spPr>
          <a:xfrm>
            <a:off x="1974224" y="5334000"/>
            <a:ext cx="768976" cy="32505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ectangle 5"/>
          <p:cNvSpPr/>
          <p:nvPr/>
        </p:nvSpPr>
        <p:spPr>
          <a:xfrm>
            <a:off x="66964" y="3505200"/>
            <a:ext cx="2362200" cy="1496292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CasellaDiTesto 4"/>
          <p:cNvSpPr txBox="1"/>
          <p:nvPr/>
        </p:nvSpPr>
        <p:spPr>
          <a:xfrm>
            <a:off x="5410200" y="6013077"/>
            <a:ext cx="426866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600" dirty="0">
                <a:solidFill>
                  <a:srgbClr val="FFFF00"/>
                </a:solidFill>
              </a:rPr>
              <a:t>S. </a:t>
            </a:r>
            <a:r>
              <a:rPr lang="en-US" sz="1600" dirty="0" err="1">
                <a:solidFill>
                  <a:srgbClr val="FFFF00"/>
                </a:solidFill>
              </a:rPr>
              <a:t>Nimmrichter</a:t>
            </a:r>
            <a:r>
              <a:rPr lang="en-US" sz="1600" dirty="0">
                <a:solidFill>
                  <a:srgbClr val="FFFF00"/>
                </a:solidFill>
              </a:rPr>
              <a:t> et al, PRL 113 020045 (2014)</a:t>
            </a:r>
          </a:p>
          <a:p>
            <a:pPr algn="l"/>
            <a:r>
              <a:rPr lang="en-US" sz="1600" dirty="0">
                <a:solidFill>
                  <a:srgbClr val="FFFF00"/>
                </a:solidFill>
              </a:rPr>
              <a:t>L. </a:t>
            </a:r>
            <a:r>
              <a:rPr lang="en-US" sz="1600" dirty="0" err="1">
                <a:solidFill>
                  <a:srgbClr val="FFFF00"/>
                </a:solidFill>
              </a:rPr>
              <a:t>Diosi</a:t>
            </a:r>
            <a:r>
              <a:rPr lang="en-US" sz="1600" dirty="0">
                <a:solidFill>
                  <a:srgbClr val="FFFF00"/>
                </a:solidFill>
              </a:rPr>
              <a:t>, PRL</a:t>
            </a:r>
            <a:r>
              <a:rPr lang="it-IT" sz="1600" dirty="0">
                <a:solidFill>
                  <a:srgbClr val="FFFF00"/>
                </a:solidFill>
              </a:rPr>
              <a:t> 114, 050403 (2015)</a:t>
            </a:r>
            <a:endParaRPr lang="it-IT" dirty="0">
              <a:solidFill>
                <a:srgbClr val="FFFF00"/>
              </a:solidFill>
            </a:endParaRPr>
          </a:p>
          <a:p>
            <a:pPr algn="l"/>
            <a:r>
              <a:rPr lang="en-US" sz="1600" dirty="0">
                <a:solidFill>
                  <a:srgbClr val="FFFF00"/>
                </a:solidFill>
              </a:rPr>
              <a:t>A. </a:t>
            </a:r>
            <a:r>
              <a:rPr lang="en-US" sz="1600" dirty="0" err="1">
                <a:solidFill>
                  <a:srgbClr val="FFFF00"/>
                </a:solidFill>
              </a:rPr>
              <a:t>Vinante</a:t>
            </a:r>
            <a:r>
              <a:rPr lang="en-US" sz="1600" dirty="0">
                <a:solidFill>
                  <a:srgbClr val="FFFF00"/>
                </a:solidFill>
              </a:rPr>
              <a:t> et al, PRL 116, 090402 (2016)</a:t>
            </a:r>
            <a:endParaRPr lang="it-IT" sz="1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3659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 animBg="1"/>
      <p:bldP spid="19" grpId="0" animBg="1"/>
      <p:bldP spid="6" grpId="0" animBg="1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543467" y="113490"/>
            <a:ext cx="63161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</a:rPr>
              <a:t>Cantilever-magnet-SQUID </a:t>
            </a:r>
            <a:endParaRPr lang="it-IT" sz="4000" dirty="0">
              <a:solidFill>
                <a:srgbClr val="FFFF00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5" y="994096"/>
            <a:ext cx="4572000" cy="3297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Oggetto 6"/>
          <p:cNvGraphicFramePr>
            <a:graphicFrameLocks noChangeAspect="1"/>
          </p:cNvGraphicFramePr>
          <p:nvPr/>
        </p:nvGraphicFramePr>
        <p:xfrm>
          <a:off x="3161627" y="3581400"/>
          <a:ext cx="1536258" cy="4574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596641" imgH="177723" progId="Equation.3">
                  <p:embed/>
                </p:oleObj>
              </mc:Choice>
              <mc:Fallback>
                <p:oleObj name="Equation" r:id="rId3" imgW="596641" imgH="177723" progId="Equation.3">
                  <p:embed/>
                  <p:pic>
                    <p:nvPicPr>
                      <p:cNvPr id="7" name="Oggetto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61627" y="3581400"/>
                        <a:ext cx="1536258" cy="45744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5" descr="vertical approach zoom.jpg">
            <a:extLst>
              <a:ext uri="{FF2B5EF4-FFF2-40B4-BE49-F238E27FC236}">
                <a16:creationId xmlns:a16="http://schemas.microsoft.com/office/drawing/2014/main" id="{5469197A-953D-490B-87F4-BEA752702C0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0687" y="3638791"/>
            <a:ext cx="3276600" cy="2764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7">
            <a:extLst>
              <a:ext uri="{FF2B5EF4-FFF2-40B4-BE49-F238E27FC236}">
                <a16:creationId xmlns:a16="http://schemas.microsoft.com/office/drawing/2014/main" id="{0FB96C20-1FAB-4EED-BAD7-754426D670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976" y="4745184"/>
            <a:ext cx="450565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it-IT" dirty="0">
                <a:solidFill>
                  <a:schemeClr val="bg1"/>
                </a:solidFill>
                <a:latin typeface="Arial Narrow" panose="020B0606020202030204" pitchFamily="34" charset="0"/>
                <a:sym typeface="Symbol" panose="05050102010706020507" pitchFamily="18" charset="2"/>
              </a:rPr>
              <a:t>A. Vinante et al, </a:t>
            </a:r>
            <a:r>
              <a:rPr lang="en-US" altLang="it-IT" dirty="0">
                <a:solidFill>
                  <a:schemeClr val="bg1"/>
                </a:solidFill>
                <a:latin typeface="Arial Narrow" panose="020B0606020202030204" pitchFamily="34" charset="0"/>
              </a:rPr>
              <a:t>Appl Phys Lett </a:t>
            </a:r>
            <a:r>
              <a:rPr lang="fr-FR" altLang="it-IT" dirty="0">
                <a:solidFill>
                  <a:schemeClr val="bg1"/>
                </a:solidFill>
                <a:latin typeface="Arial Narrow" panose="020B0606020202030204" pitchFamily="34" charset="0"/>
              </a:rPr>
              <a:t>101, 123101 (2012)</a:t>
            </a:r>
            <a:endParaRPr lang="en-US" altLang="it-IT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63C73E4F-ABD0-4BA4-9484-D26D6F60A617}"/>
              </a:ext>
            </a:extLst>
          </p:cNvPr>
          <p:cNvSpPr txBox="1"/>
          <p:nvPr/>
        </p:nvSpPr>
        <p:spPr>
          <a:xfrm>
            <a:off x="-152400" y="4463998"/>
            <a:ext cx="381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>
                <a:solidFill>
                  <a:srgbClr val="FFFF00"/>
                </a:solidFill>
              </a:rPr>
              <a:t>Initial</a:t>
            </a:r>
            <a:r>
              <a:rPr lang="it-IT" dirty="0">
                <a:solidFill>
                  <a:srgbClr val="FFFF00"/>
                </a:solidFill>
              </a:rPr>
              <a:t> work </a:t>
            </a:r>
            <a:r>
              <a:rPr lang="it-IT" dirty="0" err="1">
                <a:solidFill>
                  <a:srgbClr val="FFFF00"/>
                </a:solidFill>
              </a:rPr>
              <a:t>at</a:t>
            </a:r>
            <a:r>
              <a:rPr lang="it-IT" dirty="0">
                <a:solidFill>
                  <a:srgbClr val="FFFF00"/>
                </a:solidFill>
              </a:rPr>
              <a:t> Leiden University</a:t>
            </a:r>
          </a:p>
        </p:txBody>
      </p:sp>
      <p:grpSp>
        <p:nvGrpSpPr>
          <p:cNvPr id="13" name="Gruppo 12">
            <a:extLst>
              <a:ext uri="{FF2B5EF4-FFF2-40B4-BE49-F238E27FC236}">
                <a16:creationId xmlns:a16="http://schemas.microsoft.com/office/drawing/2014/main" id="{99538939-E5B7-45C9-96F2-B63C15DE6FDC}"/>
              </a:ext>
            </a:extLst>
          </p:cNvPr>
          <p:cNvGrpSpPr/>
          <p:nvPr/>
        </p:nvGrpSpPr>
        <p:grpSpPr>
          <a:xfrm>
            <a:off x="5722686" y="914400"/>
            <a:ext cx="4057650" cy="2285760"/>
            <a:chOff x="742950" y="1828800"/>
            <a:chExt cx="8831131" cy="4572000"/>
          </a:xfrm>
        </p:grpSpPr>
        <p:pic>
          <p:nvPicPr>
            <p:cNvPr id="14" name="Picture 10" descr="20100209_Cantilever29_004">
              <a:extLst>
                <a:ext uri="{FF2B5EF4-FFF2-40B4-BE49-F238E27FC236}">
                  <a16:creationId xmlns:a16="http://schemas.microsoft.com/office/drawing/2014/main" id="{84E75341-DF22-459A-BDD3-DEE387DD2D8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lum bright="30000" contras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9305"/>
            <a:stretch>
              <a:fillRect/>
            </a:stretch>
          </p:blipFill>
          <p:spPr bwMode="auto">
            <a:xfrm>
              <a:off x="742950" y="1828800"/>
              <a:ext cx="8831131" cy="457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6" descr="20100209_Cantilever29_004">
              <a:extLst>
                <a:ext uri="{FF2B5EF4-FFF2-40B4-BE49-F238E27FC236}">
                  <a16:creationId xmlns:a16="http://schemas.microsoft.com/office/drawing/2014/main" id="{89066519-16CB-46EB-9436-BB79EA9FF5E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571" t="92151" b="2824"/>
            <a:stretch>
              <a:fillRect/>
            </a:stretch>
          </p:blipFill>
          <p:spPr bwMode="auto">
            <a:xfrm>
              <a:off x="5943601" y="5410200"/>
              <a:ext cx="3486018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ADAE9F23-FABC-4F42-8DEB-17D63E245A7C}"/>
              </a:ext>
            </a:extLst>
          </p:cNvPr>
          <p:cNvSpPr txBox="1"/>
          <p:nvPr/>
        </p:nvSpPr>
        <p:spPr>
          <a:xfrm flipH="1">
            <a:off x="6477000" y="1013146"/>
            <a:ext cx="3792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dirty="0" err="1">
                <a:solidFill>
                  <a:schemeClr val="bg1"/>
                </a:solidFill>
              </a:rPr>
              <a:t>Very</a:t>
            </a:r>
            <a:r>
              <a:rPr lang="it-IT" dirty="0">
                <a:solidFill>
                  <a:schemeClr val="bg1"/>
                </a:solidFill>
              </a:rPr>
              <a:t> soft AFM cantilevers</a:t>
            </a:r>
          </a:p>
          <a:p>
            <a:pPr algn="l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892744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asellaDiTesto 1"/>
              <p:cNvSpPr txBox="1"/>
              <p:nvPr/>
            </p:nvSpPr>
            <p:spPr>
              <a:xfrm>
                <a:off x="932067" y="76200"/>
                <a:ext cx="7212552" cy="9815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dirty="0">
                    <a:solidFill>
                      <a:srgbClr val="FFFF00"/>
                    </a:solidFill>
                  </a:rPr>
                  <a:t>Mean Energy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⟨"/>
                            <m:endChr m:val="⟩"/>
                            <m:ctrlPr>
                              <a:rPr lang="en-US" sz="360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600" b="0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𝐸</m:t>
                            </m:r>
                          </m:e>
                        </m:d>
                      </m:num>
                      <m:den>
                        <m:sSub>
                          <m:sSubPr>
                            <m:ctrlPr>
                              <a:rPr lang="en-US" sz="360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𝑘</m:t>
                            </m:r>
                          </m:e>
                          <m:sub>
                            <m:r>
                              <a:rPr lang="en-US" sz="3600" b="0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𝐵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3600" dirty="0">
                    <a:solidFill>
                      <a:srgbClr val="FFFF00"/>
                    </a:solidFill>
                  </a:rPr>
                  <a:t>  vs  Temperature</a:t>
                </a:r>
                <a:endParaRPr lang="it-IT" sz="3600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2" name="CasellaDiTesto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067" y="76200"/>
                <a:ext cx="7212552" cy="981551"/>
              </a:xfrm>
              <a:prstGeom prst="rect">
                <a:avLst/>
              </a:prstGeom>
              <a:blipFill rotWithShape="1">
                <a:blip r:embed="rId2"/>
                <a:stretch>
                  <a:fillRect l="-2198" r="-2113" b="-2484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Immagin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11730"/>
            <a:ext cx="6897078" cy="5212712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900007" y="6378422"/>
            <a:ext cx="7276672" cy="461665"/>
          </a:xfrm>
          <a:prstGeom prst="rect">
            <a:avLst/>
          </a:prstGeom>
          <a:noFill/>
          <a:ln w="158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FF00"/>
                </a:solidFill>
              </a:rPr>
              <a:t>Force noise         </a:t>
            </a:r>
            <a:r>
              <a:rPr lang="en-US" sz="2400" dirty="0" err="1">
                <a:solidFill>
                  <a:srgbClr val="FFFF00"/>
                </a:solidFill>
                <a:sym typeface="Symbol"/>
              </a:rPr>
              <a:t>S</a:t>
            </a:r>
            <a:r>
              <a:rPr lang="en-US" sz="2400" baseline="-25000" dirty="0" err="1">
                <a:solidFill>
                  <a:srgbClr val="FFFF00"/>
                </a:solidFill>
                <a:sym typeface="Symbol"/>
              </a:rPr>
              <a:t>ff</a:t>
            </a:r>
            <a:r>
              <a:rPr lang="en-US" sz="2400" dirty="0">
                <a:solidFill>
                  <a:srgbClr val="FFFF00"/>
                </a:solidFill>
                <a:sym typeface="Symbol"/>
              </a:rPr>
              <a:t>=5x10</a:t>
            </a:r>
            <a:r>
              <a:rPr lang="en-US" sz="2400" baseline="30000" dirty="0">
                <a:solidFill>
                  <a:srgbClr val="FFFF00"/>
                </a:solidFill>
                <a:sym typeface="Symbol"/>
              </a:rPr>
              <a:t>-19</a:t>
            </a:r>
            <a:r>
              <a:rPr lang="en-US" sz="2400" dirty="0">
                <a:solidFill>
                  <a:srgbClr val="FFFF00"/>
                </a:solidFill>
                <a:sym typeface="Symbol"/>
              </a:rPr>
              <a:t> N/√Hz     @</a:t>
            </a:r>
            <a:r>
              <a:rPr lang="en-US" sz="2400" dirty="0">
                <a:solidFill>
                  <a:srgbClr val="FFFF00"/>
                </a:solidFill>
              </a:rPr>
              <a:t> T</a:t>
            </a:r>
            <a:r>
              <a:rPr lang="en-US" sz="2400" baseline="-25000" dirty="0">
                <a:solidFill>
                  <a:srgbClr val="FFFF00"/>
                </a:solidFill>
              </a:rPr>
              <a:t>m</a:t>
            </a:r>
            <a:r>
              <a:rPr lang="en-US" sz="2400" dirty="0">
                <a:solidFill>
                  <a:srgbClr val="FFFF00"/>
                </a:solidFill>
                <a:sym typeface="Symbol"/>
              </a:rPr>
              <a:t>25 </a:t>
            </a:r>
            <a:r>
              <a:rPr lang="en-US" sz="2400" dirty="0" err="1">
                <a:solidFill>
                  <a:srgbClr val="FFFF00"/>
                </a:solidFill>
                <a:sym typeface="Symbol"/>
              </a:rPr>
              <a:t>mK</a:t>
            </a:r>
            <a:r>
              <a:rPr lang="en-US" sz="2400" dirty="0">
                <a:solidFill>
                  <a:srgbClr val="FFFF00"/>
                </a:solidFill>
                <a:sym typeface="Symbol"/>
              </a:rPr>
              <a:t> </a:t>
            </a:r>
            <a:endParaRPr lang="it-IT" sz="2400" dirty="0">
              <a:solidFill>
                <a:srgbClr val="FFFF00"/>
              </a:solidFill>
            </a:endParaRPr>
          </a:p>
        </p:txBody>
      </p:sp>
      <p:pic>
        <p:nvPicPr>
          <p:cNvPr id="5" name="Picture 5" descr="vertical approach zoom.jpg">
            <a:extLst>
              <a:ext uri="{FF2B5EF4-FFF2-40B4-BE49-F238E27FC236}">
                <a16:creationId xmlns:a16="http://schemas.microsoft.com/office/drawing/2014/main" id="{3B450CDB-A0BA-4540-8C62-ACF60F0A8D7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966705"/>
            <a:ext cx="2743200" cy="231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 descr="20121005_094103">
            <a:extLst>
              <a:ext uri="{FF2B5EF4-FFF2-40B4-BE49-F238E27FC236}">
                <a16:creationId xmlns:a16="http://schemas.microsoft.com/office/drawing/2014/main" id="{F232FA6A-9EBA-42C3-998D-9950470345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3328634"/>
            <a:ext cx="2251825" cy="3002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1987230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77373</TotalTime>
  <Words>1785</Words>
  <Application>Microsoft Office PowerPoint</Application>
  <PresentationFormat>A4 (21x29,7 cm)</PresentationFormat>
  <Paragraphs>303</Paragraphs>
  <Slides>45</Slides>
  <Notes>10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2</vt:i4>
      </vt:variant>
      <vt:variant>
        <vt:lpstr>Server OLE incorporati</vt:lpstr>
      </vt:variant>
      <vt:variant>
        <vt:i4>2</vt:i4>
      </vt:variant>
      <vt:variant>
        <vt:lpstr>Titoli diapositive</vt:lpstr>
      </vt:variant>
      <vt:variant>
        <vt:i4>45</vt:i4>
      </vt:variant>
    </vt:vector>
  </HeadingPairs>
  <TitlesOfParts>
    <vt:vector size="56" baseType="lpstr">
      <vt:lpstr>Arial</vt:lpstr>
      <vt:lpstr>Arial Narrow</vt:lpstr>
      <vt:lpstr>Calibri</vt:lpstr>
      <vt:lpstr>Cambria Math</vt:lpstr>
      <vt:lpstr>Proxima Nova</vt:lpstr>
      <vt:lpstr>Symbol</vt:lpstr>
      <vt:lpstr>Times New Roman</vt:lpstr>
      <vt:lpstr>Default Design</vt:lpstr>
      <vt:lpstr>4_Office Theme</vt:lpstr>
      <vt:lpstr>Equation</vt:lpstr>
      <vt:lpstr>Acrobat Document</vt:lpstr>
      <vt:lpstr>Andrea Vinante CNR - Istituto di Fotonica e Nanotecnologie - Trento  “Progress in testing collapse models using mechanical and thermal effects   COLMO – ECT* 2023</vt:lpstr>
      <vt:lpstr>Outline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Most recent experiment in Trento</vt:lpstr>
      <vt:lpstr>Presentazione standard di PowerPoint</vt:lpstr>
      <vt:lpstr>Presentazione standard di PowerPoint</vt:lpstr>
      <vt:lpstr>Noise vs Temperature</vt:lpstr>
      <vt:lpstr>Presentazione standard di PowerPoint</vt:lpstr>
      <vt:lpstr>Presentazione standard di PowerPoint</vt:lpstr>
      <vt:lpstr>Levitated micromagnets: motivations</vt:lpstr>
      <vt:lpstr>Presentazione standard di PowerPoint</vt:lpstr>
      <vt:lpstr>Presentazione standard di PowerPoint</vt:lpstr>
      <vt:lpstr> Mechanical damping - Q factor</vt:lpstr>
      <vt:lpstr>Torque Magnetometry</vt:lpstr>
      <vt:lpstr>Noise: a mode (horizontal torsional) </vt:lpstr>
      <vt:lpstr>ac torque Magnetometry</vt:lpstr>
      <vt:lpstr>Presentazione standard di PowerPoint</vt:lpstr>
      <vt:lpstr>Credits</vt:lpstr>
      <vt:lpstr>Presentazione standard di PowerPoint</vt:lpstr>
      <vt:lpstr>From mechanical to thermal tests  </vt:lpstr>
      <vt:lpstr>Heating of a solid body by CSL</vt:lpstr>
      <vt:lpstr>The Diosi-Penrose (DP) model</vt:lpstr>
      <vt:lpstr>Parameter-free DP model</vt:lpstr>
      <vt:lpstr>Heating of a solid body by DP model</vt:lpstr>
      <vt:lpstr>Classical Channel Gravity</vt:lpstr>
      <vt:lpstr>Spontaneous heating of matter experimental bounds</vt:lpstr>
      <vt:lpstr>Presentazione standard di PowerPoint</vt:lpstr>
      <vt:lpstr>Bounds on DP from heating</vt:lpstr>
      <vt:lpstr>Presentazione standard di PowerPoint</vt:lpstr>
      <vt:lpstr>Experimental Setup  (Design by Ján Nyéki – Royal Holloway London) 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Conclusions</vt:lpstr>
      <vt:lpstr>Presentazione standard di PowerPoint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UltraMagLev</dc:title>
  <dc:creator>Vinante</dc:creator>
  <cp:lastModifiedBy>ANDREA VINANTE</cp:lastModifiedBy>
  <cp:revision>1070</cp:revision>
  <cp:lastPrinted>2021-05-20T12:44:37Z</cp:lastPrinted>
  <dcterms:created xsi:type="dcterms:W3CDTF">2007-10-01T19:33:50Z</dcterms:created>
  <dcterms:modified xsi:type="dcterms:W3CDTF">2023-07-07T06:45:19Z</dcterms:modified>
</cp:coreProperties>
</file>