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921" r:id="rId3"/>
    <p:sldId id="318" r:id="rId4"/>
    <p:sldId id="937" r:id="rId5"/>
    <p:sldId id="346" r:id="rId6"/>
    <p:sldId id="367" r:id="rId7"/>
    <p:sldId id="930" r:id="rId8"/>
    <p:sldId id="475" r:id="rId9"/>
    <p:sldId id="957" r:id="rId10"/>
    <p:sldId id="959" r:id="rId11"/>
    <p:sldId id="958" r:id="rId12"/>
    <p:sldId id="932" r:id="rId13"/>
    <p:sldId id="934" r:id="rId14"/>
    <p:sldId id="352" r:id="rId15"/>
    <p:sldId id="916" r:id="rId16"/>
    <p:sldId id="961" r:id="rId17"/>
    <p:sldId id="962" r:id="rId18"/>
    <p:sldId id="939" r:id="rId19"/>
    <p:sldId id="284" r:id="rId20"/>
    <p:sldId id="938" r:id="rId21"/>
    <p:sldId id="940" r:id="rId22"/>
    <p:sldId id="963" r:id="rId23"/>
    <p:sldId id="964" r:id="rId24"/>
    <p:sldId id="966" r:id="rId25"/>
    <p:sldId id="965" r:id="rId26"/>
    <p:sldId id="924" r:id="rId27"/>
    <p:sldId id="929" r:id="rId28"/>
    <p:sldId id="969" r:id="rId29"/>
    <p:sldId id="972" r:id="rId30"/>
    <p:sldId id="973" r:id="rId31"/>
    <p:sldId id="925" r:id="rId32"/>
    <p:sldId id="971" r:id="rId33"/>
    <p:sldId id="976" r:id="rId34"/>
    <p:sldId id="913" r:id="rId35"/>
    <p:sldId id="956" r:id="rId36"/>
    <p:sldId id="967" r:id="rId37"/>
    <p:sldId id="968" r:id="rId38"/>
    <p:sldId id="926" r:id="rId39"/>
    <p:sldId id="928" r:id="rId40"/>
    <p:sldId id="970" r:id="rId41"/>
    <p:sldId id="931" r:id="rId42"/>
    <p:sldId id="933" r:id="rId43"/>
    <p:sldId id="935" r:id="rId44"/>
    <p:sldId id="975" r:id="rId45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A44"/>
    <a:srgbClr val="EFA720"/>
    <a:srgbClr val="EA7600"/>
    <a:srgbClr val="0000FF"/>
    <a:srgbClr val="00FFFF"/>
    <a:srgbClr val="B2B3B2"/>
    <a:srgbClr val="361C64"/>
    <a:srgbClr val="9F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3907" autoAdjust="0"/>
  </p:normalViewPr>
  <p:slideViewPr>
    <p:cSldViewPr snapToGrid="0" snapToObjects="1">
      <p:cViewPr varScale="1">
        <p:scale>
          <a:sx n="80" d="100"/>
          <a:sy n="80" d="100"/>
        </p:scale>
        <p:origin x="1428" y="56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7A848-CEE9-2E4C-88D4-3A15E34C9D1F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2AD9B-210B-A545-8A1E-463FED09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5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start giving a brief overview of the experimental activities in our group. We mainly focus on testing fundamental physics with levitated oscillators.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pursued with different platforms. We use and optical levitation both in tweezers and Fabry-Perot cavities, but we also use electrodynamic traps for charged nanoparticles.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systems offer great sensitivities for both force and acceleration detection, depending on the parameter regime, with a number of potential applications.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Ultimately, we are interested in exploring quantum mechanics with these mesoscopic oscillators.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2AD9B-210B-A545-8A1E-463FED0920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5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5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2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" y="4785997"/>
            <a:ext cx="350658" cy="33884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8" name="Immagine 1"/>
          <p:cNvPicPr>
            <a:picLocks noChangeAspect="1"/>
          </p:cNvPicPr>
          <p:nvPr userDrawn="1"/>
        </p:nvPicPr>
        <p:blipFill>
          <a:blip r:embed="rId4">
            <a:alphaModFix amt="3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1" y="4677984"/>
            <a:ext cx="445550" cy="4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7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9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6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3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A461-EA6A-5444-9DB9-803F995328F6}" type="datetimeFigureOut">
              <a:rPr lang="en-US" smtClean="0"/>
              <a:t>03-Jul-23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EFE0-9312-8047-8AD2-458D356D5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obelprize.org/prizes/physics/2018/ashkin/facts/" TargetMode="External"/><Relationship Id="rId5" Type="http://schemas.openxmlformats.org/officeDocument/2006/relationships/hyperlink" Target="https://www.nobelprize.org/prizes/physics/2018/summary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1.jpg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12" Type="http://schemas.microsoft.com/office/2007/relationships/hdphoto" Target="../media/hdphoto4.wdp"/><Relationship Id="rId2" Type="http://schemas.openxmlformats.org/officeDocument/2006/relationships/image" Target="../media/image82.gif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image" Target="../media/image93.jpg"/><Relationship Id="rId10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image" Target="../media/image88.wmf"/><Relationship Id="rId1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10" y="1302521"/>
            <a:ext cx="2864790" cy="27178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72344" y="1685886"/>
            <a:ext cx="3820866" cy="945827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numCol="1" spcCol="7200000">
            <a:noAutofit/>
          </a:bodyPr>
          <a:lstStyle/>
          <a:p>
            <a:pPr algn="l"/>
            <a:r>
              <a:rPr lang="en-GB" b="1" i="0" dirty="0">
                <a:solidFill>
                  <a:srgbClr val="000000"/>
                </a:solidFill>
                <a:effectLst/>
                <a:latin typeface="Gotham A"/>
              </a:rPr>
              <a:t>Fundamental physics with levitated optomechanics at UCL</a:t>
            </a:r>
          </a:p>
          <a:p>
            <a:pPr algn="l"/>
            <a:endParaRPr lang="en-GB" sz="2700" baseline="30000" dirty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GB" sz="1500" baseline="30000" dirty="0">
                <a:latin typeface="Arial" charset="0"/>
                <a:ea typeface="Arial" charset="0"/>
                <a:cs typeface="Arial" charset="0"/>
              </a:rPr>
              <a:t>A. Pontin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08" y="113428"/>
            <a:ext cx="1952458" cy="1269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825" b="1" dirty="0">
                <a:solidFill>
                  <a:schemeClr val="bg1"/>
                </a:solidFill>
                <a:latin typeface="Arial"/>
                <a:cs typeface="Arial"/>
              </a:rPr>
              <a:t>Department of Physics and Astronomy</a:t>
            </a:r>
          </a:p>
        </p:txBody>
      </p: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EF6A92-ACA7-4EA6-A91D-106AFA6608A2}"/>
              </a:ext>
            </a:extLst>
          </p:cNvPr>
          <p:cNvSpPr txBox="1"/>
          <p:nvPr/>
        </p:nvSpPr>
        <p:spPr>
          <a:xfrm>
            <a:off x="2506801" y="4502269"/>
            <a:ext cx="1844398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COLMO, Trento July 2023</a:t>
            </a:r>
          </a:p>
        </p:txBody>
      </p:sp>
    </p:spTree>
    <p:extLst>
      <p:ext uri="{BB962C8B-B14F-4D97-AF65-F5344CB8AC3E}">
        <p14:creationId xmlns:p14="http://schemas.microsoft.com/office/powerpoint/2010/main" val="3903566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Paul trap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68176" y="1075134"/>
            <a:ext cx="1832342" cy="4308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Strong suppression of photon recoil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6E950-B80D-AF5F-3D27-E0290FE10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74" y="2009369"/>
            <a:ext cx="1889212" cy="215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403F6-75C6-DBDE-D489-1980594E7C7F}"/>
              </a:ext>
            </a:extLst>
          </p:cNvPr>
          <p:cNvSpPr txBox="1"/>
          <p:nvPr/>
        </p:nvSpPr>
        <p:spPr>
          <a:xfrm>
            <a:off x="68176" y="4117203"/>
            <a:ext cx="2495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From: </a:t>
            </a:r>
            <a:r>
              <a:rPr lang="en-US" sz="900" dirty="0" err="1">
                <a:latin typeface="Arial" pitchFamily="34" charset="0"/>
                <a:cs typeface="Arial" pitchFamily="34" charset="0"/>
              </a:rPr>
              <a:t>J.Appl.Phys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83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, 5025(1998)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C3F37-DD4F-7B74-9A6A-FC9C625D2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49" y="1075134"/>
            <a:ext cx="2216193" cy="2159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A27A4E-B1FA-55B5-6F54-3DD3E5EB3A65}"/>
                  </a:ext>
                </a:extLst>
              </p:cNvPr>
              <p:cNvSpPr txBox="1"/>
              <p:nvPr/>
            </p:nvSpPr>
            <p:spPr>
              <a:xfrm>
                <a:off x="2572968" y="942658"/>
                <a:ext cx="389058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400" dirty="0">
                    <a:ea typeface="Cambria Math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A27A4E-B1FA-55B5-6F54-3DD3E5EB3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968" y="942658"/>
                <a:ext cx="3890585" cy="215444"/>
              </a:xfrm>
              <a:prstGeom prst="rect">
                <a:avLst/>
              </a:prstGeom>
              <a:blipFill>
                <a:blip r:embed="rId6"/>
                <a:stretch>
                  <a:fillRect l="-2821" t="-25714" b="-5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DEE71F-032D-23D1-684E-48293198F2AD}"/>
                  </a:ext>
                </a:extLst>
              </p:cNvPr>
              <p:cNvSpPr txBox="1"/>
              <p:nvPr/>
            </p:nvSpPr>
            <p:spPr>
              <a:xfrm>
                <a:off x="3023126" y="1296218"/>
                <a:ext cx="13333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′+ 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′+ 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DEE71F-032D-23D1-684E-48293198F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126" y="1296218"/>
                <a:ext cx="1333314" cy="215444"/>
              </a:xfrm>
              <a:prstGeom prst="rect">
                <a:avLst/>
              </a:prstGeom>
              <a:blipFill>
                <a:blip r:embed="rId7"/>
                <a:stretch>
                  <a:fillRect l="-3653" t="-8571" r="-2283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CF810-44D4-A921-3E17-A91CB86C7D7C}"/>
                  </a:ext>
                </a:extLst>
              </p:cNvPr>
              <p:cNvSpPr txBox="1"/>
              <p:nvPr/>
            </p:nvSpPr>
            <p:spPr>
              <a:xfrm>
                <a:off x="2748512" y="3314620"/>
                <a:ext cx="1573957" cy="405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GB" sz="1400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CF810-44D4-A921-3E17-A91CB86C7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512" y="3314620"/>
                <a:ext cx="1573957" cy="405304"/>
              </a:xfrm>
              <a:prstGeom prst="rect">
                <a:avLst/>
              </a:prstGeom>
              <a:blipFill>
                <a:blip r:embed="rId8"/>
                <a:stretch>
                  <a:fillRect l="-3876" t="-3030" r="-2326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0EA941-5F9E-ED43-4CD1-9436795FB8AD}"/>
              </a:ext>
            </a:extLst>
          </p:cNvPr>
          <p:cNvCxnSpPr>
            <a:cxnSpLocks/>
          </p:cNvCxnSpPr>
          <p:nvPr/>
        </p:nvCxnSpPr>
        <p:spPr>
          <a:xfrm>
            <a:off x="3535490" y="1715000"/>
            <a:ext cx="0" cy="13742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35689F-1573-7DBC-9CDE-01B5E5764F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69" y="3050178"/>
            <a:ext cx="2148111" cy="20933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20FF73-6C0A-0129-B226-87B645EBD4ED}"/>
              </a:ext>
            </a:extLst>
          </p:cNvPr>
          <p:cNvSpPr txBox="1"/>
          <p:nvPr/>
        </p:nvSpPr>
        <p:spPr>
          <a:xfrm>
            <a:off x="2619319" y="3982622"/>
            <a:ext cx="1832342" cy="4308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Typical trap frequencies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0.1 – 1 kHz</a:t>
            </a:r>
          </a:p>
        </p:txBody>
      </p:sp>
    </p:spTree>
    <p:extLst>
      <p:ext uri="{BB962C8B-B14F-4D97-AF65-F5344CB8AC3E}">
        <p14:creationId xmlns:p14="http://schemas.microsoft.com/office/powerpoint/2010/main" val="117703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A36E9-6BA4-564E-0C26-AF5677B44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" y="1241932"/>
            <a:ext cx="4714875" cy="28670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What problems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4258103" y="2675444"/>
            <a:ext cx="2309673" cy="129266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Absorption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Additional heating rates</a:t>
            </a:r>
          </a:p>
          <a:p>
            <a:r>
              <a:rPr lang="en-US" sz="1300" dirty="0">
                <a:latin typeface="Arial" pitchFamily="34" charset="0"/>
                <a:cs typeface="Arial" pitchFamily="34" charset="0"/>
              </a:rPr>
              <a:t>    (force noise)</a:t>
            </a:r>
          </a:p>
        </p:txBody>
      </p:sp>
    </p:spTree>
    <p:extLst>
      <p:ext uri="{BB962C8B-B14F-4D97-AF65-F5344CB8AC3E}">
        <p14:creationId xmlns:p14="http://schemas.microsoft.com/office/powerpoint/2010/main" val="164710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00" y="1292155"/>
            <a:ext cx="3039386" cy="2557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529" y="855883"/>
            <a:ext cx="50095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Internal temperature: determines gas collision effective temperature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698" y="1768636"/>
            <a:ext cx="1572866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/>
              <a:t>Low pressure</a:t>
            </a:r>
          </a:p>
          <a:p>
            <a:r>
              <a:rPr lang="en-GB" sz="1125" dirty="0"/>
              <a:t>High power</a:t>
            </a:r>
          </a:p>
          <a:p>
            <a:endParaRPr lang="en-GB" sz="1125" dirty="0"/>
          </a:p>
          <a:p>
            <a:r>
              <a:rPr lang="en-GB" sz="1125" dirty="0"/>
              <a:t>Cooling dominated by</a:t>
            </a:r>
          </a:p>
          <a:p>
            <a:r>
              <a:rPr lang="en-GB" sz="1125" dirty="0"/>
              <a:t>blackbody emission</a:t>
            </a:r>
          </a:p>
          <a:p>
            <a:endParaRPr lang="en-GB" sz="1125" dirty="0"/>
          </a:p>
          <a:p>
            <a:r>
              <a:rPr lang="en-GB" sz="1125" dirty="0">
                <a:solidFill>
                  <a:srgbClr val="FF0000"/>
                </a:solidFill>
              </a:rPr>
              <a:t>NEED TO WORK IN THIS</a:t>
            </a:r>
            <a:br>
              <a:rPr lang="en-GB" sz="1125" dirty="0">
                <a:solidFill>
                  <a:srgbClr val="FF0000"/>
                </a:solidFill>
              </a:rPr>
            </a:br>
            <a:r>
              <a:rPr lang="en-GB" sz="1125" dirty="0">
                <a:solidFill>
                  <a:srgbClr val="FF0000"/>
                </a:solidFill>
              </a:rPr>
              <a:t>REGIME!</a:t>
            </a:r>
          </a:p>
          <a:p>
            <a:endParaRPr lang="en-GB" sz="1350" dirty="0"/>
          </a:p>
        </p:txBody>
      </p:sp>
      <p:sp>
        <p:nvSpPr>
          <p:cNvPr id="6" name="Right Arrow 5"/>
          <p:cNvSpPr/>
          <p:nvPr/>
        </p:nvSpPr>
        <p:spPr>
          <a:xfrm>
            <a:off x="1238195" y="2001770"/>
            <a:ext cx="891099" cy="197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TextBox 6"/>
          <p:cNvSpPr txBox="1"/>
          <p:nvPr/>
        </p:nvSpPr>
        <p:spPr>
          <a:xfrm>
            <a:off x="4887163" y="2571751"/>
            <a:ext cx="1467068" cy="1113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/>
              <a:t>High pressure</a:t>
            </a:r>
          </a:p>
          <a:p>
            <a:r>
              <a:rPr lang="en-GB" sz="1125" dirty="0"/>
              <a:t>Low power</a:t>
            </a:r>
          </a:p>
          <a:p>
            <a:endParaRPr lang="en-GB" sz="1125" dirty="0"/>
          </a:p>
          <a:p>
            <a:r>
              <a:rPr lang="en-GB" sz="1125" dirty="0"/>
              <a:t>Cooling dominated by</a:t>
            </a:r>
          </a:p>
          <a:p>
            <a:r>
              <a:rPr lang="en-GB" sz="1125" dirty="0"/>
              <a:t>Gas collisions</a:t>
            </a:r>
          </a:p>
          <a:p>
            <a:endParaRPr lang="en-GB" sz="1013" dirty="0"/>
          </a:p>
        </p:txBody>
      </p:sp>
      <p:sp>
        <p:nvSpPr>
          <p:cNvPr id="8" name="Right Arrow 7"/>
          <p:cNvSpPr/>
          <p:nvPr/>
        </p:nvSpPr>
        <p:spPr>
          <a:xfrm flipH="1">
            <a:off x="3834044" y="3033960"/>
            <a:ext cx="997821" cy="2263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0" name="TextBox 9"/>
          <p:cNvSpPr txBox="1"/>
          <p:nvPr/>
        </p:nvSpPr>
        <p:spPr>
          <a:xfrm>
            <a:off x="4382219" y="1509623"/>
            <a:ext cx="2279513" cy="5599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60735" indent="-160735">
              <a:buFont typeface="Arial"/>
              <a:buChar char="•"/>
            </a:pPr>
            <a:r>
              <a:rPr lang="en-US" sz="1013" b="1" dirty="0"/>
              <a:t>Optical trapping is not an option</a:t>
            </a:r>
          </a:p>
          <a:p>
            <a:pPr marL="160735" indent="-160735">
              <a:buFont typeface="Arial"/>
              <a:buChar char="•"/>
            </a:pPr>
            <a:r>
              <a:rPr lang="en-US" sz="1013" b="1" dirty="0"/>
              <a:t>Noise in Paul trap + electronics </a:t>
            </a:r>
          </a:p>
          <a:p>
            <a:r>
              <a:rPr lang="en-US" sz="1013" b="1" dirty="0"/>
              <a:t>      needs to be very low </a:t>
            </a:r>
          </a:p>
        </p:txBody>
      </p:sp>
      <p:sp>
        <p:nvSpPr>
          <p:cNvPr id="11" name="Rettangolo 2">
            <a:extLst>
              <a:ext uri="{FF2B5EF4-FFF2-40B4-BE49-F238E27FC236}">
                <a16:creationId xmlns:a16="http://schemas.microsoft.com/office/drawing/2014/main" id="{86344774-416B-4F0A-BD99-A61B4AD5DCF9}"/>
              </a:ext>
            </a:extLst>
          </p:cNvPr>
          <p:cNvSpPr/>
          <p:nvPr/>
        </p:nvSpPr>
        <p:spPr>
          <a:xfrm>
            <a:off x="1" y="-25262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-74017"/>
            <a:ext cx="4831864" cy="745629"/>
          </a:xfrm>
        </p:spPr>
        <p:txBody>
          <a:bodyPr>
            <a:normAutofit/>
          </a:bodyPr>
          <a:lstStyle/>
          <a:p>
            <a:r>
              <a:rPr lang="en-GB" sz="2325" dirty="0">
                <a:solidFill>
                  <a:schemeClr val="bg1"/>
                </a:solidFill>
              </a:rPr>
              <a:t>Absorption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7E242-6333-4DF6-AA04-0BA485DB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5" y="3862488"/>
            <a:ext cx="5753819" cy="12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4" y="1357687"/>
            <a:ext cx="3046808" cy="1254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464" y="1160821"/>
            <a:ext cx="30290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AutoNum type="arabicParenR"/>
            </a:pPr>
            <a:r>
              <a:rPr lang="en-GB" sz="1350" dirty="0"/>
              <a:t>Low-finesse (~1000) </a:t>
            </a:r>
            <a:r>
              <a:rPr lang="en-GB" sz="1350" dirty="0">
                <a:solidFill>
                  <a:srgbClr val="FF0000"/>
                </a:solidFill>
              </a:rPr>
              <a:t>OPTICAL CAVITY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23" y="1589367"/>
            <a:ext cx="3285107" cy="20760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5824" y="1246535"/>
            <a:ext cx="324479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/>
              <a:t>NOISE BUDGET @ P=10</a:t>
            </a:r>
            <a:r>
              <a:rPr lang="en-GB" sz="1013" baseline="30000" dirty="0"/>
              <a:t>-13 </a:t>
            </a:r>
            <a:r>
              <a:rPr lang="en-GB" sz="1013" dirty="0"/>
              <a:t>mbar, 10</a:t>
            </a:r>
            <a:r>
              <a:rPr lang="en-GB" sz="1013" baseline="30000" dirty="0"/>
              <a:t>-6 </a:t>
            </a:r>
            <a:r>
              <a:rPr lang="en-GB" sz="1013" dirty="0"/>
              <a:t>W cavity input power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4196" y="3057804"/>
            <a:ext cx="625492" cy="1962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675" b="1" dirty="0"/>
              <a:t>SHOT NOISE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1044" y="2433577"/>
            <a:ext cx="9797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rgbClr val="00B050"/>
                </a:solidFill>
              </a:rPr>
              <a:t>Laser Frequency noise</a:t>
            </a:r>
          </a:p>
          <a:p>
            <a:r>
              <a:rPr lang="en-GB" sz="675" b="1" dirty="0">
                <a:solidFill>
                  <a:srgbClr val="00B050"/>
                </a:solidFill>
              </a:rPr>
              <a:t>(commercial)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0501" y="3708778"/>
            <a:ext cx="310950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dirty="0"/>
              <a:t>GOOD EFFECTIVE BANDWIDTH </a:t>
            </a:r>
            <a:r>
              <a:rPr lang="en-GB" sz="1575" dirty="0">
                <a:sym typeface="Symbol" panose="05050102010706020507" pitchFamily="18" charset="2"/>
              </a:rPr>
              <a:t> Hz</a:t>
            </a:r>
          </a:p>
          <a:p>
            <a:r>
              <a:rPr lang="en-GB" sz="1575" dirty="0">
                <a:sym typeface="Symbol" panose="05050102010706020507" pitchFamily="18" charset="2"/>
              </a:rPr>
              <a:t>(Photon recoil dominated) </a:t>
            </a:r>
            <a:endParaRPr lang="en-GB" sz="1575" dirty="0"/>
          </a:p>
        </p:txBody>
      </p:sp>
      <p:sp>
        <p:nvSpPr>
          <p:cNvPr id="15" name="TextBox 14"/>
          <p:cNvSpPr txBox="1"/>
          <p:nvPr/>
        </p:nvSpPr>
        <p:spPr>
          <a:xfrm>
            <a:off x="32962" y="2464772"/>
            <a:ext cx="3401912" cy="128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Issues: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/>
              <a:t>Locking at low power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/>
              <a:t>Requires very accurate alignment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/>
              <a:t>Requires feedback to stabilise particle position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013" dirty="0"/>
          </a:p>
        </p:txBody>
      </p:sp>
      <p:sp>
        <p:nvSpPr>
          <p:cNvPr id="16" name="TextBox 15"/>
          <p:cNvSpPr txBox="1"/>
          <p:nvPr/>
        </p:nvSpPr>
        <p:spPr>
          <a:xfrm>
            <a:off x="188641" y="3989409"/>
            <a:ext cx="32576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SIMILAR FOR OPTICAL TWEEZER APPROACH</a:t>
            </a:r>
          </a:p>
          <a:p>
            <a:r>
              <a:rPr lang="en-GB" sz="1350" dirty="0">
                <a:solidFill>
                  <a:srgbClr val="FF0000"/>
                </a:solidFill>
              </a:rPr>
              <a:t>(limited by NEP of detector </a:t>
            </a:r>
            <a:r>
              <a:rPr lang="mr-IN" sz="1350" dirty="0">
                <a:solidFill>
                  <a:srgbClr val="FF0000"/>
                </a:solidFill>
              </a:rPr>
              <a:t>…</a:t>
            </a:r>
            <a:r>
              <a:rPr lang="en-GB" sz="135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5234" y="1670851"/>
            <a:ext cx="1053117" cy="5768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5737757" y="1670851"/>
            <a:ext cx="971741" cy="698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total noise</a:t>
            </a:r>
          </a:p>
          <a:p>
            <a:r>
              <a:rPr lang="en-US" sz="788" dirty="0"/>
              <a:t>back action noise</a:t>
            </a:r>
          </a:p>
          <a:p>
            <a:r>
              <a:rPr lang="en-US" sz="788" dirty="0"/>
              <a:t>Thermal noise</a:t>
            </a:r>
          </a:p>
          <a:p>
            <a:r>
              <a:rPr lang="en-US" sz="788" dirty="0"/>
              <a:t>Photon recoil noise</a:t>
            </a:r>
          </a:p>
          <a:p>
            <a:endParaRPr lang="en-US" sz="788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75739" y="1761660"/>
            <a:ext cx="182885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75739" y="1883174"/>
            <a:ext cx="182885" cy="0"/>
          </a:xfrm>
          <a:prstGeom prst="line">
            <a:avLst/>
          </a:prstGeom>
          <a:ln w="28575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75739" y="2004687"/>
            <a:ext cx="18288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75739" y="2126201"/>
            <a:ext cx="182885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">
            <a:extLst>
              <a:ext uri="{FF2B5EF4-FFF2-40B4-BE49-F238E27FC236}">
                <a16:creationId xmlns:a16="http://schemas.microsoft.com/office/drawing/2014/main" id="{77F47760-9FA5-4CAD-8B61-434B1B9D9A71}"/>
              </a:ext>
            </a:extLst>
          </p:cNvPr>
          <p:cNvSpPr/>
          <p:nvPr/>
        </p:nvSpPr>
        <p:spPr>
          <a:xfrm>
            <a:off x="-19244" y="-4984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19" y="20675"/>
            <a:ext cx="6516911" cy="636979"/>
          </a:xfrm>
        </p:spPr>
        <p:txBody>
          <a:bodyPr>
            <a:normAutofit/>
          </a:bodyPr>
          <a:lstStyle/>
          <a:p>
            <a:r>
              <a:rPr lang="en-GB" sz="2100" dirty="0">
                <a:solidFill>
                  <a:schemeClr val="bg1"/>
                </a:solidFill>
                <a:latin typeface="Arial Black" pitchFamily="34" charset="0"/>
                <a:ea typeface="+mn-ea"/>
                <a:cs typeface="Arial" pitchFamily="34" charset="0"/>
              </a:rPr>
              <a:t>Detection at ultralow absorbed power</a:t>
            </a:r>
          </a:p>
        </p:txBody>
      </p:sp>
    </p:spTree>
    <p:extLst>
      <p:ext uri="{BB962C8B-B14F-4D97-AF65-F5344CB8AC3E}">
        <p14:creationId xmlns:p14="http://schemas.microsoft.com/office/powerpoint/2010/main" val="252113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41A3C-D9BC-4704-8617-668B5DCF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858" y="1141843"/>
            <a:ext cx="3628724" cy="2280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32" y="1113588"/>
            <a:ext cx="22231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2) Electrical readout + </a:t>
            </a:r>
            <a:r>
              <a:rPr lang="en-GB" sz="1350" dirty="0">
                <a:solidFill>
                  <a:srgbClr val="FF0000"/>
                </a:solidFill>
              </a:rPr>
              <a:t>SQUID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5" y="1366657"/>
            <a:ext cx="2895119" cy="1117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29566"/>
            <a:ext cx="147348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/>
              <a:t>PAUL TRAP ELECTRODES</a:t>
            </a:r>
          </a:p>
        </p:txBody>
      </p:sp>
      <p:sp>
        <p:nvSpPr>
          <p:cNvPr id="6" name="Down Arrow 5"/>
          <p:cNvSpPr/>
          <p:nvPr/>
        </p:nvSpPr>
        <p:spPr>
          <a:xfrm flipV="1">
            <a:off x="310153" y="2207210"/>
            <a:ext cx="121514" cy="324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TextBox 6"/>
          <p:cNvSpPr txBox="1"/>
          <p:nvPr/>
        </p:nvSpPr>
        <p:spPr>
          <a:xfrm>
            <a:off x="148136" y="2934982"/>
            <a:ext cx="3401912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Issues: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/>
              <a:t>Needs a huge superconducting transformer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/>
              <a:t>Paul trap bias drive could saturate SQUID</a:t>
            </a:r>
          </a:p>
          <a:p>
            <a:r>
              <a:rPr lang="en-GB" sz="1350" dirty="0"/>
              <a:t>Advantages: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GB" sz="1350" dirty="0"/>
              <a:t>No alignment issues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No power dissipated </a:t>
            </a:r>
            <a:r>
              <a:rPr lang="en-GB" sz="1350" dirty="0"/>
              <a:t>in particle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Lower thermal noise </a:t>
            </a:r>
            <a:r>
              <a:rPr lang="en-GB" sz="1350" dirty="0"/>
              <a:t>achievable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013" dirty="0"/>
          </a:p>
        </p:txBody>
      </p:sp>
      <p:sp>
        <p:nvSpPr>
          <p:cNvPr id="9" name="Rectangle 8"/>
          <p:cNvSpPr/>
          <p:nvPr/>
        </p:nvSpPr>
        <p:spPr>
          <a:xfrm>
            <a:off x="3753036" y="3422345"/>
            <a:ext cx="3429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dirty="0"/>
              <a:t>VERY NARROW BANDWIDTH </a:t>
            </a:r>
            <a:r>
              <a:rPr lang="en-GB" sz="1350" dirty="0">
                <a:sym typeface="Symbol" panose="05050102010706020507" pitchFamily="18" charset="2"/>
              </a:rPr>
              <a:t> </a:t>
            </a:r>
            <a:r>
              <a:rPr lang="en-GB" sz="1350" dirty="0" err="1">
                <a:sym typeface="Symbol" panose="05050102010706020507" pitchFamily="18" charset="2"/>
              </a:rPr>
              <a:t>mHz</a:t>
            </a:r>
            <a:endParaRPr lang="en-GB" sz="1350" dirty="0">
              <a:sym typeface="Symbol" panose="05050102010706020507" pitchFamily="18" charset="2"/>
            </a:endParaRPr>
          </a:p>
          <a:p>
            <a:r>
              <a:rPr lang="en-GB" sz="1350" dirty="0">
                <a:sym typeface="Symbol" panose="05050102010706020507" pitchFamily="18" charset="2"/>
              </a:rPr>
              <a:t>(low coupling, thermal noise dominated)</a:t>
            </a:r>
          </a:p>
          <a:p>
            <a:endParaRPr lang="en-GB" sz="1350" dirty="0">
              <a:sym typeface="Symbol" panose="05050102010706020507" pitchFamily="18" charset="2"/>
            </a:endParaRPr>
          </a:p>
          <a:p>
            <a:r>
              <a:rPr lang="en-GB" sz="1350" dirty="0">
                <a:sym typeface="Symbol" panose="05050102010706020507" pitchFamily="18" charset="2"/>
              </a:rPr>
              <a:t>LOWER FORCE NOISE BUT</a:t>
            </a:r>
          </a:p>
          <a:p>
            <a:r>
              <a:rPr lang="en-GB" sz="1350" dirty="0">
                <a:sym typeface="Symbol" panose="05050102010706020507" pitchFamily="18" charset="2"/>
              </a:rPr>
              <a:t>NEEDS VERY HIGH FREQUENCY STABILITY!</a:t>
            </a:r>
          </a:p>
          <a:p>
            <a:endParaRPr lang="en-GB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5869025" y="2080752"/>
            <a:ext cx="85632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rgbClr val="FF0000"/>
                </a:solidFill>
              </a:rPr>
              <a:t>SQUID imprecision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2033" y="1262727"/>
            <a:ext cx="1255033" cy="61562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91585" y="1409822"/>
            <a:ext cx="18288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23973" y="1301011"/>
            <a:ext cx="1157689" cy="577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total noise</a:t>
            </a:r>
          </a:p>
          <a:p>
            <a:r>
              <a:rPr lang="en-US" sz="788" dirty="0"/>
              <a:t>electrical noise</a:t>
            </a:r>
          </a:p>
          <a:p>
            <a:r>
              <a:rPr lang="en-US" sz="788" dirty="0"/>
              <a:t>thermal gas coll. noise</a:t>
            </a:r>
          </a:p>
          <a:p>
            <a:r>
              <a:rPr lang="en-US" sz="788" dirty="0"/>
              <a:t>SQUID backaction noise</a:t>
            </a:r>
          </a:p>
        </p:txBody>
      </p:sp>
      <p:sp>
        <p:nvSpPr>
          <p:cNvPr id="18" name="Rettangolo 2">
            <a:extLst>
              <a:ext uri="{FF2B5EF4-FFF2-40B4-BE49-F238E27FC236}">
                <a16:creationId xmlns:a16="http://schemas.microsoft.com/office/drawing/2014/main" id="{1C4D3913-6112-4F56-BA8F-818FEA8E6D50}"/>
              </a:ext>
            </a:extLst>
          </p:cNvPr>
          <p:cNvSpPr/>
          <p:nvPr/>
        </p:nvSpPr>
        <p:spPr>
          <a:xfrm>
            <a:off x="-19244" y="-4984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7E1645-D326-40C2-84A8-97F6E655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09" y="-108516"/>
            <a:ext cx="6516911" cy="745629"/>
          </a:xfrm>
        </p:spPr>
        <p:txBody>
          <a:bodyPr>
            <a:normAutofit/>
          </a:bodyPr>
          <a:lstStyle/>
          <a:p>
            <a:r>
              <a:rPr lang="en-GB" sz="2100" dirty="0">
                <a:solidFill>
                  <a:schemeClr val="bg1"/>
                </a:solidFill>
                <a:latin typeface="Arial Black" pitchFamily="34" charset="0"/>
                <a:ea typeface="+mn-ea"/>
                <a:cs typeface="Arial" pitchFamily="34" charset="0"/>
              </a:rPr>
              <a:t>Detection at ultralow absorbed power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C8E89F-F660-4BEE-82F7-BFB1721A489A}"/>
              </a:ext>
            </a:extLst>
          </p:cNvPr>
          <p:cNvCxnSpPr/>
          <p:nvPr/>
        </p:nvCxnSpPr>
        <p:spPr>
          <a:xfrm>
            <a:off x="5391585" y="1541052"/>
            <a:ext cx="182885" cy="0"/>
          </a:xfrm>
          <a:prstGeom prst="line">
            <a:avLst/>
          </a:prstGeom>
          <a:ln w="28575" cmpd="sng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322D69-A8A6-4D8B-8B8E-190D32DB9C2E}"/>
              </a:ext>
            </a:extLst>
          </p:cNvPr>
          <p:cNvCxnSpPr/>
          <p:nvPr/>
        </p:nvCxnSpPr>
        <p:spPr>
          <a:xfrm>
            <a:off x="5391585" y="1653235"/>
            <a:ext cx="18288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D7DA3E-1BE7-4DED-9BE0-BB8779394B30}"/>
              </a:ext>
            </a:extLst>
          </p:cNvPr>
          <p:cNvCxnSpPr/>
          <p:nvPr/>
        </p:nvCxnSpPr>
        <p:spPr>
          <a:xfrm>
            <a:off x="5391585" y="1769655"/>
            <a:ext cx="182885" cy="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E7B64E-1170-46A9-8F0E-953D5CFBF047}"/>
              </a:ext>
            </a:extLst>
          </p:cNvPr>
          <p:cNvCxnSpPr/>
          <p:nvPr/>
        </p:nvCxnSpPr>
        <p:spPr>
          <a:xfrm>
            <a:off x="5391587" y="1397120"/>
            <a:ext cx="182885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44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/>
        </p:nvSpPr>
        <p:spPr bwMode="auto">
          <a:xfrm>
            <a:off x="0" y="-598"/>
            <a:ext cx="6858000" cy="554831"/>
          </a:xfrm>
          <a:custGeom>
            <a:avLst/>
            <a:gdLst>
              <a:gd name="T0" fmla="*/ 0 w 1123"/>
              <a:gd name="T1" fmla="*/ 0 h 90"/>
              <a:gd name="T2" fmla="*/ 0 w 1123"/>
              <a:gd name="T3" fmla="*/ 90 h 90"/>
              <a:gd name="T4" fmla="*/ 957 w 1123"/>
              <a:gd name="T5" fmla="*/ 90 h 90"/>
              <a:gd name="T6" fmla="*/ 955 w 1123"/>
              <a:gd name="T7" fmla="*/ 89 h 90"/>
              <a:gd name="T8" fmla="*/ 949 w 1123"/>
              <a:gd name="T9" fmla="*/ 73 h 90"/>
              <a:gd name="T10" fmla="*/ 949 w 1123"/>
              <a:gd name="T11" fmla="*/ 43 h 90"/>
              <a:gd name="T12" fmla="*/ 966 w 1123"/>
              <a:gd name="T13" fmla="*/ 43 h 90"/>
              <a:gd name="T14" fmla="*/ 966 w 1123"/>
              <a:gd name="T15" fmla="*/ 74 h 90"/>
              <a:gd name="T16" fmla="*/ 967 w 1123"/>
              <a:gd name="T17" fmla="*/ 80 h 90"/>
              <a:gd name="T18" fmla="*/ 973 w 1123"/>
              <a:gd name="T19" fmla="*/ 82 h 90"/>
              <a:gd name="T20" fmla="*/ 978 w 1123"/>
              <a:gd name="T21" fmla="*/ 80 h 90"/>
              <a:gd name="T22" fmla="*/ 980 w 1123"/>
              <a:gd name="T23" fmla="*/ 74 h 90"/>
              <a:gd name="T24" fmla="*/ 980 w 1123"/>
              <a:gd name="T25" fmla="*/ 43 h 90"/>
              <a:gd name="T26" fmla="*/ 996 w 1123"/>
              <a:gd name="T27" fmla="*/ 43 h 90"/>
              <a:gd name="T28" fmla="*/ 996 w 1123"/>
              <a:gd name="T29" fmla="*/ 70 h 90"/>
              <a:gd name="T30" fmla="*/ 990 w 1123"/>
              <a:gd name="T31" fmla="*/ 89 h 90"/>
              <a:gd name="T32" fmla="*/ 988 w 1123"/>
              <a:gd name="T33" fmla="*/ 90 h 90"/>
              <a:gd name="T34" fmla="*/ 1012 w 1123"/>
              <a:gd name="T35" fmla="*/ 90 h 90"/>
              <a:gd name="T36" fmla="*/ 1002 w 1123"/>
              <a:gd name="T37" fmla="*/ 68 h 90"/>
              <a:gd name="T38" fmla="*/ 1028 w 1123"/>
              <a:gd name="T39" fmla="*/ 41 h 90"/>
              <a:gd name="T40" fmla="*/ 1048 w 1123"/>
              <a:gd name="T41" fmla="*/ 49 h 90"/>
              <a:gd name="T42" fmla="*/ 1052 w 1123"/>
              <a:gd name="T43" fmla="*/ 55 h 90"/>
              <a:gd name="T44" fmla="*/ 1039 w 1123"/>
              <a:gd name="T45" fmla="*/ 62 h 90"/>
              <a:gd name="T46" fmla="*/ 1028 w 1123"/>
              <a:gd name="T47" fmla="*/ 53 h 90"/>
              <a:gd name="T48" fmla="*/ 1022 w 1123"/>
              <a:gd name="T49" fmla="*/ 56 h 90"/>
              <a:gd name="T50" fmla="*/ 1018 w 1123"/>
              <a:gd name="T51" fmla="*/ 67 h 90"/>
              <a:gd name="T52" fmla="*/ 1028 w 1123"/>
              <a:gd name="T53" fmla="*/ 82 h 90"/>
              <a:gd name="T54" fmla="*/ 1039 w 1123"/>
              <a:gd name="T55" fmla="*/ 74 h 90"/>
              <a:gd name="T56" fmla="*/ 1052 w 1123"/>
              <a:gd name="T57" fmla="*/ 80 h 90"/>
              <a:gd name="T58" fmla="*/ 1047 w 1123"/>
              <a:gd name="T59" fmla="*/ 87 h 90"/>
              <a:gd name="T60" fmla="*/ 1044 w 1123"/>
              <a:gd name="T61" fmla="*/ 90 h 90"/>
              <a:gd name="T62" fmla="*/ 1059 w 1123"/>
              <a:gd name="T63" fmla="*/ 90 h 90"/>
              <a:gd name="T64" fmla="*/ 1059 w 1123"/>
              <a:gd name="T65" fmla="*/ 43 h 90"/>
              <a:gd name="T66" fmla="*/ 1075 w 1123"/>
              <a:gd name="T67" fmla="*/ 43 h 90"/>
              <a:gd name="T68" fmla="*/ 1075 w 1123"/>
              <a:gd name="T69" fmla="*/ 80 h 90"/>
              <a:gd name="T70" fmla="*/ 1096 w 1123"/>
              <a:gd name="T71" fmla="*/ 80 h 90"/>
              <a:gd name="T72" fmla="*/ 1096 w 1123"/>
              <a:gd name="T73" fmla="*/ 90 h 90"/>
              <a:gd name="T74" fmla="*/ 1123 w 1123"/>
              <a:gd name="T75" fmla="*/ 90 h 90"/>
              <a:gd name="T76" fmla="*/ 1123 w 1123"/>
              <a:gd name="T77" fmla="*/ 0 h 90"/>
              <a:gd name="T78" fmla="*/ 0 w 1123"/>
              <a:gd name="T7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23" h="9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957" y="90"/>
                  <a:pt x="957" y="90"/>
                  <a:pt x="957" y="90"/>
                </a:cubicBezTo>
                <a:cubicBezTo>
                  <a:pt x="956" y="90"/>
                  <a:pt x="955" y="89"/>
                  <a:pt x="955" y="89"/>
                </a:cubicBezTo>
                <a:cubicBezTo>
                  <a:pt x="950" y="84"/>
                  <a:pt x="950" y="78"/>
                  <a:pt x="949" y="73"/>
                </a:cubicBezTo>
                <a:cubicBezTo>
                  <a:pt x="949" y="43"/>
                  <a:pt x="949" y="43"/>
                  <a:pt x="949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74"/>
                  <a:pt x="966" y="74"/>
                  <a:pt x="966" y="74"/>
                </a:cubicBezTo>
                <a:cubicBezTo>
                  <a:pt x="966" y="76"/>
                  <a:pt x="966" y="79"/>
                  <a:pt x="967" y="80"/>
                </a:cubicBezTo>
                <a:cubicBezTo>
                  <a:pt x="969" y="82"/>
                  <a:pt x="971" y="82"/>
                  <a:pt x="973" y="82"/>
                </a:cubicBezTo>
                <a:cubicBezTo>
                  <a:pt x="975" y="82"/>
                  <a:pt x="977" y="81"/>
                  <a:pt x="978" y="80"/>
                </a:cubicBezTo>
                <a:cubicBezTo>
                  <a:pt x="979" y="79"/>
                  <a:pt x="980" y="76"/>
                  <a:pt x="980" y="74"/>
                </a:cubicBezTo>
                <a:cubicBezTo>
                  <a:pt x="980" y="43"/>
                  <a:pt x="980" y="43"/>
                  <a:pt x="980" y="43"/>
                </a:cubicBezTo>
                <a:cubicBezTo>
                  <a:pt x="996" y="43"/>
                  <a:pt x="996" y="43"/>
                  <a:pt x="996" y="43"/>
                </a:cubicBezTo>
                <a:cubicBezTo>
                  <a:pt x="996" y="70"/>
                  <a:pt x="996" y="70"/>
                  <a:pt x="996" y="70"/>
                </a:cubicBezTo>
                <a:cubicBezTo>
                  <a:pt x="996" y="75"/>
                  <a:pt x="996" y="83"/>
                  <a:pt x="990" y="89"/>
                </a:cubicBezTo>
                <a:cubicBezTo>
                  <a:pt x="989" y="89"/>
                  <a:pt x="989" y="90"/>
                  <a:pt x="988" y="90"/>
                </a:cubicBezTo>
                <a:cubicBezTo>
                  <a:pt x="1012" y="90"/>
                  <a:pt x="1012" y="90"/>
                  <a:pt x="1012" y="90"/>
                </a:cubicBezTo>
                <a:cubicBezTo>
                  <a:pt x="1005" y="85"/>
                  <a:pt x="1002" y="76"/>
                  <a:pt x="1002" y="68"/>
                </a:cubicBezTo>
                <a:cubicBezTo>
                  <a:pt x="1002" y="55"/>
                  <a:pt x="1011" y="41"/>
                  <a:pt x="1028" y="41"/>
                </a:cubicBezTo>
                <a:cubicBezTo>
                  <a:pt x="1035" y="41"/>
                  <a:pt x="1043" y="44"/>
                  <a:pt x="1048" y="49"/>
                </a:cubicBezTo>
                <a:cubicBezTo>
                  <a:pt x="1050" y="51"/>
                  <a:pt x="1051" y="53"/>
                  <a:pt x="1052" y="55"/>
                </a:cubicBezTo>
                <a:cubicBezTo>
                  <a:pt x="1039" y="62"/>
                  <a:pt x="1039" y="62"/>
                  <a:pt x="1039" y="62"/>
                </a:cubicBezTo>
                <a:cubicBezTo>
                  <a:pt x="1038" y="59"/>
                  <a:pt x="1035" y="53"/>
                  <a:pt x="1028" y="53"/>
                </a:cubicBezTo>
                <a:cubicBezTo>
                  <a:pt x="1025" y="53"/>
                  <a:pt x="1023" y="55"/>
                  <a:pt x="1022" y="56"/>
                </a:cubicBezTo>
                <a:cubicBezTo>
                  <a:pt x="1018" y="60"/>
                  <a:pt x="1018" y="65"/>
                  <a:pt x="1018" y="67"/>
                </a:cubicBezTo>
                <a:cubicBezTo>
                  <a:pt x="1018" y="75"/>
                  <a:pt x="1021" y="82"/>
                  <a:pt x="1028" y="82"/>
                </a:cubicBezTo>
                <a:cubicBezTo>
                  <a:pt x="1036" y="82"/>
                  <a:pt x="1038" y="75"/>
                  <a:pt x="1039" y="74"/>
                </a:cubicBezTo>
                <a:cubicBezTo>
                  <a:pt x="1052" y="80"/>
                  <a:pt x="1052" y="80"/>
                  <a:pt x="1052" y="80"/>
                </a:cubicBezTo>
                <a:cubicBezTo>
                  <a:pt x="1051" y="83"/>
                  <a:pt x="1050" y="85"/>
                  <a:pt x="1047" y="87"/>
                </a:cubicBezTo>
                <a:cubicBezTo>
                  <a:pt x="1046" y="88"/>
                  <a:pt x="1045" y="89"/>
                  <a:pt x="1044" y="90"/>
                </a:cubicBezTo>
                <a:cubicBezTo>
                  <a:pt x="1059" y="90"/>
                  <a:pt x="1059" y="90"/>
                  <a:pt x="1059" y="90"/>
                </a:cubicBezTo>
                <a:cubicBezTo>
                  <a:pt x="1059" y="43"/>
                  <a:pt x="1059" y="43"/>
                  <a:pt x="1059" y="43"/>
                </a:cubicBezTo>
                <a:cubicBezTo>
                  <a:pt x="1075" y="43"/>
                  <a:pt x="1075" y="43"/>
                  <a:pt x="1075" y="43"/>
                </a:cubicBezTo>
                <a:cubicBezTo>
                  <a:pt x="1075" y="80"/>
                  <a:pt x="1075" y="80"/>
                  <a:pt x="1075" y="80"/>
                </a:cubicBezTo>
                <a:cubicBezTo>
                  <a:pt x="1096" y="80"/>
                  <a:pt x="1096" y="80"/>
                  <a:pt x="1096" y="80"/>
                </a:cubicBezTo>
                <a:cubicBezTo>
                  <a:pt x="1096" y="90"/>
                  <a:pt x="1096" y="90"/>
                  <a:pt x="1096" y="90"/>
                </a:cubicBezTo>
                <a:cubicBezTo>
                  <a:pt x="1123" y="90"/>
                  <a:pt x="1123" y="90"/>
                  <a:pt x="1123" y="90"/>
                </a:cubicBezTo>
                <a:cubicBezTo>
                  <a:pt x="1123" y="0"/>
                  <a:pt x="1123" y="0"/>
                  <a:pt x="11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000" y="277445"/>
            <a:ext cx="110298" cy="1293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3FC1480-A444-4FDB-9EB8-662D8E06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" y="38362"/>
            <a:ext cx="3734616" cy="53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Electric field noise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DB3C55-F7BA-4BBC-AAFB-EE48AAB05FBB}"/>
              </a:ext>
            </a:extLst>
          </p:cNvPr>
          <p:cNvSpPr txBox="1"/>
          <p:nvPr/>
        </p:nvSpPr>
        <p:spPr>
          <a:xfrm>
            <a:off x="73707" y="730695"/>
            <a:ext cx="27595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itchFamily="34" charset="0"/>
                <a:cs typeface="Arial" pitchFamily="34" charset="0"/>
              </a:rPr>
              <a:t>Initial testing on UCL trap</a:t>
            </a:r>
          </a:p>
        </p:txBody>
      </p:sp>
      <p:pic>
        <p:nvPicPr>
          <p:cNvPr id="30" name="Immagine 9">
            <a:extLst>
              <a:ext uri="{FF2B5EF4-FFF2-40B4-BE49-F238E27FC236}">
                <a16:creationId xmlns:a16="http://schemas.microsoft.com/office/drawing/2014/main" id="{8406C58F-8BE9-4450-8290-4EE02C958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806190"/>
            <a:ext cx="730970" cy="292388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87C040A6-86B7-4FE8-9A2F-E6038BBC3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74" y="4685515"/>
            <a:ext cx="577351" cy="41843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E34FB4-EEDB-4C09-BEAD-3AA31F9CAC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53" b="26223"/>
          <a:stretch/>
        </p:blipFill>
        <p:spPr>
          <a:xfrm>
            <a:off x="127000" y="1441515"/>
            <a:ext cx="1952602" cy="2410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5CE00-FE1C-4836-85C0-D7E922F23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602" y="1441516"/>
            <a:ext cx="1264781" cy="12412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D0647B-600E-4D14-B73A-98974B954B6B}"/>
              </a:ext>
            </a:extLst>
          </p:cNvPr>
          <p:cNvSpPr txBox="1"/>
          <p:nvPr/>
        </p:nvSpPr>
        <p:spPr>
          <a:xfrm>
            <a:off x="1499492" y="1119228"/>
            <a:ext cx="1017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End cap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EDA5620-34EA-4176-A57A-0E117C46E0C8}"/>
              </a:ext>
            </a:extLst>
          </p:cNvPr>
          <p:cNvCxnSpPr>
            <a:cxnSpLocks/>
          </p:cNvCxnSpPr>
          <p:nvPr/>
        </p:nvCxnSpPr>
        <p:spPr>
          <a:xfrm>
            <a:off x="2273890" y="1286617"/>
            <a:ext cx="120227" cy="2936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A932A52-FE5F-4081-8418-FEA54EB99E5E}"/>
              </a:ext>
            </a:extLst>
          </p:cNvPr>
          <p:cNvSpPr txBox="1"/>
          <p:nvPr/>
        </p:nvSpPr>
        <p:spPr>
          <a:xfrm>
            <a:off x="2497052" y="3440173"/>
            <a:ext cx="787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Guide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0D23C77-B4C5-45D0-BFB6-3B8EFF60474D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722797" y="3261771"/>
            <a:ext cx="1774255" cy="3169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A8100EC-430F-4836-8913-98E2FB0C2D1D}"/>
              </a:ext>
            </a:extLst>
          </p:cNvPr>
          <p:cNvSpPr txBox="1"/>
          <p:nvPr/>
        </p:nvSpPr>
        <p:spPr>
          <a:xfrm>
            <a:off x="2517372" y="3038853"/>
            <a:ext cx="787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Rods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5E3244-3C80-44BF-84EE-418A82658955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1332398" y="2377085"/>
            <a:ext cx="1184974" cy="8002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606C3E0-CBA6-4D78-B992-26E04A8FB8D4}"/>
              </a:ext>
            </a:extLst>
          </p:cNvPr>
          <p:cNvSpPr txBox="1"/>
          <p:nvPr/>
        </p:nvSpPr>
        <p:spPr>
          <a:xfrm>
            <a:off x="73707" y="4114602"/>
            <a:ext cx="251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AC distance: 	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1200" baseline="-25000" dirty="0" err="1">
                <a:latin typeface="Arial" pitchFamily="34" charset="0"/>
                <a:cs typeface="Arial" pitchFamily="34" charset="0"/>
              </a:rPr>
              <a:t>o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1.1 mm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DC distance: 	d</a:t>
            </a:r>
            <a:r>
              <a:rPr lang="en-US" sz="1200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= 3.5 mm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141BEE-80D9-4B96-A423-7A5CDC48795B}"/>
              </a:ext>
            </a:extLst>
          </p:cNvPr>
          <p:cNvGrpSpPr/>
          <p:nvPr/>
        </p:nvGrpSpPr>
        <p:grpSpPr>
          <a:xfrm rot="2611553">
            <a:off x="1156638" y="1837822"/>
            <a:ext cx="611162" cy="261910"/>
            <a:chOff x="2979533" y="789553"/>
            <a:chExt cx="611162" cy="26191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102370B-126B-48CA-9168-F890651A71BD}"/>
                </a:ext>
              </a:extLst>
            </p:cNvPr>
            <p:cNvCxnSpPr>
              <a:cxnSpLocks/>
            </p:cNvCxnSpPr>
            <p:nvPr/>
          </p:nvCxnSpPr>
          <p:spPr>
            <a:xfrm>
              <a:off x="3035279" y="1051463"/>
              <a:ext cx="555414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D34DC5-15A7-4B8F-9B87-D480BAEF29F6}"/>
                </a:ext>
              </a:extLst>
            </p:cNvPr>
            <p:cNvSpPr txBox="1"/>
            <p:nvPr/>
          </p:nvSpPr>
          <p:spPr>
            <a:xfrm>
              <a:off x="2979533" y="789553"/>
              <a:ext cx="6111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10 mm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47D0AB-0FA7-EF3C-2EBB-1BE0D3615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725" y="1622158"/>
            <a:ext cx="3233294" cy="2205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FDC25-5A7B-5887-C432-C331B108CF93}"/>
              </a:ext>
            </a:extLst>
          </p:cNvPr>
          <p:cNvSpPr txBox="1"/>
          <p:nvPr/>
        </p:nvSpPr>
        <p:spPr>
          <a:xfrm>
            <a:off x="4231065" y="1137010"/>
            <a:ext cx="1812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Voltage noise induced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CoM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heating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E3420-444E-0EC1-2CC9-83041CA8E55B}"/>
              </a:ext>
            </a:extLst>
          </p:cNvPr>
          <p:cNvSpPr txBox="1"/>
          <p:nvPr/>
        </p:nvSpPr>
        <p:spPr>
          <a:xfrm>
            <a:off x="4933266" y="2043342"/>
            <a:ext cx="164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Excess force noise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~ 1 10</a:t>
            </a:r>
            <a:r>
              <a:rPr lang="en-US" sz="1200" baseline="30000" dirty="0">
                <a:latin typeface="Arial" pitchFamily="34" charset="0"/>
                <a:cs typeface="Arial" pitchFamily="34" charset="0"/>
              </a:rPr>
              <a:t>-38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N</a:t>
            </a:r>
            <a:r>
              <a:rPr lang="en-US" sz="12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/Hz</a:t>
            </a:r>
            <a:endParaRPr lang="en-US" sz="12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B1A32-715F-A222-F228-77F1649B644C}"/>
              </a:ext>
            </a:extLst>
          </p:cNvPr>
          <p:cNvSpPr txBox="1"/>
          <p:nvPr/>
        </p:nvSpPr>
        <p:spPr>
          <a:xfrm>
            <a:off x="4156410" y="4048862"/>
            <a:ext cx="17347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solidFill>
                  <a:srgbClr val="0070C0"/>
                </a:solidFill>
              </a:rPr>
              <a:t>CSL noise @ </a:t>
            </a:r>
            <a:r>
              <a:rPr lang="en-GB" sz="13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sz="1300" dirty="0">
                <a:solidFill>
                  <a:srgbClr val="0070C0"/>
                </a:solidFill>
              </a:rPr>
              <a:t>=10</a:t>
            </a:r>
            <a:r>
              <a:rPr lang="en-GB" sz="1300" baseline="30000" dirty="0">
                <a:solidFill>
                  <a:srgbClr val="0070C0"/>
                </a:solidFill>
              </a:rPr>
              <a:t>-10 </a:t>
            </a:r>
            <a:r>
              <a:rPr lang="en-GB" sz="1300" dirty="0">
                <a:solidFill>
                  <a:srgbClr val="0070C0"/>
                </a:solidFill>
              </a:rPr>
              <a:t>Hz</a:t>
            </a:r>
          </a:p>
          <a:p>
            <a:r>
              <a:rPr lang="en-GB" sz="1300" dirty="0">
                <a:solidFill>
                  <a:srgbClr val="0070C0"/>
                </a:solidFill>
              </a:rPr>
              <a:t>~10</a:t>
            </a:r>
            <a:r>
              <a:rPr lang="en-GB" sz="1300" baseline="30000" dirty="0">
                <a:solidFill>
                  <a:srgbClr val="0070C0"/>
                </a:solidFill>
              </a:rPr>
              <a:t>-44</a:t>
            </a:r>
            <a:r>
              <a:rPr lang="en-GB" sz="1300" dirty="0">
                <a:solidFill>
                  <a:srgbClr val="0070C0"/>
                </a:solidFill>
              </a:rPr>
              <a:t> N</a:t>
            </a:r>
            <a:r>
              <a:rPr lang="en-GB" sz="1300" baseline="30000" dirty="0">
                <a:solidFill>
                  <a:srgbClr val="0070C0"/>
                </a:solidFill>
              </a:rPr>
              <a:t>2</a:t>
            </a:r>
            <a:r>
              <a:rPr lang="en-GB" sz="1300" dirty="0">
                <a:solidFill>
                  <a:srgbClr val="0070C0"/>
                </a:solidFill>
              </a:rPr>
              <a:t>/Hz</a:t>
            </a:r>
          </a:p>
        </p:txBody>
      </p:sp>
    </p:spTree>
    <p:extLst>
      <p:ext uri="{BB962C8B-B14F-4D97-AF65-F5344CB8AC3E}">
        <p14:creationId xmlns:p14="http://schemas.microsoft.com/office/powerpoint/2010/main" val="261145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11220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New driving electronics 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68175" y="1075134"/>
            <a:ext cx="248813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Developed by LNF, M.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Bazzi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20220502_101648_resized">
            <a:extLst>
              <a:ext uri="{FF2B5EF4-FFF2-40B4-BE49-F238E27FC236}">
                <a16:creationId xmlns:a16="http://schemas.microsoft.com/office/drawing/2014/main" id="{DD44F2BB-E72A-CE4F-FF5A-474BB4E62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9" y="1516959"/>
            <a:ext cx="2946950" cy="165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202A69-A790-D1E8-9F1F-EB78E4B99182}"/>
              </a:ext>
            </a:extLst>
          </p:cNvPr>
          <p:cNvSpPr txBox="1"/>
          <p:nvPr/>
        </p:nvSpPr>
        <p:spPr>
          <a:xfrm>
            <a:off x="157889" y="3488394"/>
            <a:ext cx="1150211" cy="9387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DC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AC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AC amplifier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CB903-93AD-E2BC-F2DF-5BA11096CAF6}"/>
              </a:ext>
            </a:extLst>
          </p:cNvPr>
          <p:cNvSpPr txBox="1"/>
          <p:nvPr/>
        </p:nvSpPr>
        <p:spPr>
          <a:xfrm>
            <a:off x="1538516" y="3488394"/>
            <a:ext cx="2339462" cy="10618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4 orders of magnitude improvement in desired BW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2-4 orders of magnitude improvement in desired BW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5E7E3-DC40-BAAB-B169-3DA6A4FBAABA}"/>
              </a:ext>
            </a:extLst>
          </p:cNvPr>
          <p:cNvCxnSpPr>
            <a:cxnSpLocks/>
          </p:cNvCxnSpPr>
          <p:nvPr/>
        </p:nvCxnSpPr>
        <p:spPr>
          <a:xfrm>
            <a:off x="1181100" y="3634144"/>
            <a:ext cx="3574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4A3D16-0CD6-8DC2-3B97-1C91A6DA6B04}"/>
              </a:ext>
            </a:extLst>
          </p:cNvPr>
          <p:cNvCxnSpPr>
            <a:cxnSpLocks/>
          </p:cNvCxnSpPr>
          <p:nvPr/>
        </p:nvCxnSpPr>
        <p:spPr>
          <a:xfrm>
            <a:off x="1308100" y="4267200"/>
            <a:ext cx="2730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E5204A9-2B91-0266-DBA3-B99A5227D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388313"/>
            <a:ext cx="3184792" cy="2100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CB02E4-CF00-5E53-60F5-EC804F3A6130}"/>
              </a:ext>
            </a:extLst>
          </p:cNvPr>
          <p:cNvSpPr txBox="1"/>
          <p:nvPr/>
        </p:nvSpPr>
        <p:spPr>
          <a:xfrm>
            <a:off x="4141802" y="3742309"/>
            <a:ext cx="2179485" cy="4308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No heating consistent with voltage noise observed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8A657-0950-1E43-BC25-28C5C2D102BC}"/>
              </a:ext>
            </a:extLst>
          </p:cNvPr>
          <p:cNvSpPr txBox="1"/>
          <p:nvPr/>
        </p:nvSpPr>
        <p:spPr>
          <a:xfrm>
            <a:off x="3720518" y="1055697"/>
            <a:ext cx="2725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Voltage noise heating now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absent</a:t>
            </a:r>
          </a:p>
        </p:txBody>
      </p:sp>
    </p:spTree>
    <p:extLst>
      <p:ext uri="{BB962C8B-B14F-4D97-AF65-F5344CB8AC3E}">
        <p14:creationId xmlns:p14="http://schemas.microsoft.com/office/powerpoint/2010/main" val="2466964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What does it mean for CLS bounds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4C921-4FBE-0184-F572-38AEA604E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1594516"/>
            <a:ext cx="3473798" cy="3076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B8D275-7EFC-69C6-099B-537859B6D87E}"/>
              </a:ext>
            </a:extLst>
          </p:cNvPr>
          <p:cNvSpPr/>
          <p:nvPr/>
        </p:nvSpPr>
        <p:spPr>
          <a:xfrm>
            <a:off x="3331497" y="3490741"/>
            <a:ext cx="2708884" cy="827629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7774B-9477-83E0-A420-A1B2BAC2A0B8}"/>
              </a:ext>
            </a:extLst>
          </p:cNvPr>
          <p:cNvSpPr txBox="1"/>
          <p:nvPr/>
        </p:nvSpPr>
        <p:spPr>
          <a:xfrm>
            <a:off x="3331496" y="1972699"/>
            <a:ext cx="2833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GRW predictions, Vertical Black bars – Adler predictions</a:t>
            </a:r>
          </a:p>
          <a:p>
            <a:r>
              <a:rPr lang="en-GB" sz="1000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cold atoms</a:t>
            </a:r>
          </a:p>
          <a:p>
            <a:r>
              <a:rPr lang="en-GB" sz="1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cantilever experiments</a:t>
            </a:r>
            <a:b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LISA pathfinder </a:t>
            </a:r>
          </a:p>
          <a:p>
            <a:r>
              <a:rPr lang="en-GB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dashed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bulk heating</a:t>
            </a:r>
          </a:p>
          <a:p>
            <a:r>
              <a:rPr lang="en-GB" sz="1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dashed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x-ray</a:t>
            </a:r>
          </a:p>
          <a:p>
            <a:r>
              <a:rPr lang="en-GB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red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previous best measurements with a levitated spheres</a:t>
            </a:r>
          </a:p>
          <a:p>
            <a:endParaRPr lang="en-GB" sz="1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Yellow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bounds from initial experiment</a:t>
            </a:r>
          </a:p>
          <a:p>
            <a:r>
              <a:rPr lang="en-GB" sz="1000" i="1" u="sng" dirty="0">
                <a:latin typeface="Arial" panose="020B0604020202020204" pitchFamily="34" charset="0"/>
                <a:cs typeface="Arial" panose="020B0604020202020204" pitchFamily="34" charset="0"/>
              </a:rPr>
              <a:t>Black line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prediction for TEQ using a particle with a charge of 50e</a:t>
            </a:r>
          </a:p>
          <a:p>
            <a:r>
              <a:rPr lang="en-GB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Cyan </a:t>
            </a:r>
            <a:r>
              <a:rPr lang="en-GB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prediction for TEQ using a particle with a charge of 1e.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786AC-501A-D63E-A7B2-2050C758C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788" y="1380528"/>
            <a:ext cx="4361847" cy="5921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405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095A8F-E31A-44E0-8CF9-AD4687EDD76F}"/>
              </a:ext>
            </a:extLst>
          </p:cNvPr>
          <p:cNvGrpSpPr/>
          <p:nvPr/>
        </p:nvGrpSpPr>
        <p:grpSpPr>
          <a:xfrm>
            <a:off x="0" y="-133848"/>
            <a:ext cx="6858000" cy="822960"/>
            <a:chOff x="0" y="-66258"/>
            <a:chExt cx="9144012" cy="1235073"/>
          </a:xfrm>
        </p:grpSpPr>
        <p:sp>
          <p:nvSpPr>
            <p:cNvPr id="5" name="Freeform 24">
              <a:extLst>
                <a:ext uri="{FF2B5EF4-FFF2-40B4-BE49-F238E27FC236}">
                  <a16:creationId xmlns:a16="http://schemas.microsoft.com/office/drawing/2014/main" id="{36FA8AAD-0132-4451-BDAC-64D0F06C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66258"/>
              <a:ext cx="9144012" cy="1235073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2187DE-73F4-4964-B3B5-150DA4DF2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3" y="514785"/>
              <a:ext cx="257987" cy="30313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9E2CBE-AA99-4846-AE44-940C52D8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70" y="26577"/>
            <a:ext cx="4252226" cy="5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Dissipative CSL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BC63C-B0C3-4A59-8D65-1B97FB734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71" y="1582785"/>
            <a:ext cx="4577415" cy="1539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10CA0-1ADA-40CA-8595-B6AE1FD7A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32" b="-1"/>
          <a:stretch/>
        </p:blipFill>
        <p:spPr>
          <a:xfrm>
            <a:off x="4644660" y="1755381"/>
            <a:ext cx="2144329" cy="240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7C7F3-200A-4B32-B0CA-65A69075D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16" y="3161801"/>
            <a:ext cx="2841143" cy="391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02DDA3-E0ED-48A4-96D1-FD99427FE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29" y="3161802"/>
            <a:ext cx="1102028" cy="329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62624C-6E57-4079-AF37-213C2BC4A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17" y="751181"/>
            <a:ext cx="4209691" cy="769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AB27C-7919-49CC-9796-219067509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71" y="3840444"/>
            <a:ext cx="4630225" cy="3724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761B7B-AB07-4A13-E193-77100A54569B}"/>
              </a:ext>
            </a:extLst>
          </p:cNvPr>
          <p:cNvSpPr/>
          <p:nvPr/>
        </p:nvSpPr>
        <p:spPr>
          <a:xfrm>
            <a:off x="190271" y="4354845"/>
            <a:ext cx="2392742" cy="55297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B2493D-AAB9-48C8-8CE3-1C11CFE25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74" y="4490437"/>
            <a:ext cx="2053088" cy="3304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ED2575-ED2F-4204-998E-30452642B5D8}"/>
              </a:ext>
            </a:extLst>
          </p:cNvPr>
          <p:cNvSpPr txBox="1"/>
          <p:nvPr/>
        </p:nvSpPr>
        <p:spPr>
          <a:xfrm>
            <a:off x="2960123" y="4543857"/>
            <a:ext cx="3662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Now Characterised by linewidth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147663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C9148C-B3B3-4DBA-9A76-2004E3CA9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B73DE-9840-402D-84F7-F8F5B073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" y="1412573"/>
            <a:ext cx="5725056" cy="3686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A0577-B34E-49EE-A26F-00751479D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641" y="2562226"/>
            <a:ext cx="2757624" cy="1792405"/>
          </a:xfrm>
          <a:prstGeom prst="rect">
            <a:avLst/>
          </a:prstGeom>
          <a:ln w="19050">
            <a:solidFill>
              <a:srgbClr val="0C1A44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F1904-3231-4473-B4A2-1F4A2A53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02" y="963279"/>
            <a:ext cx="4578760" cy="244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3CC3E9-BF5E-48F9-B596-D7E8445703E4}"/>
              </a:ext>
            </a:extLst>
          </p:cNvPr>
          <p:cNvGrpSpPr/>
          <p:nvPr/>
        </p:nvGrpSpPr>
        <p:grpSpPr>
          <a:xfrm>
            <a:off x="0" y="-133848"/>
            <a:ext cx="6858000" cy="822960"/>
            <a:chOff x="0" y="-66258"/>
            <a:chExt cx="9144012" cy="1235073"/>
          </a:xfrm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7911FE0C-257F-46D0-8961-FBEB7ACB2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66258"/>
              <a:ext cx="9144012" cy="1235073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207EE5-7535-4FB2-A73E-4A09B34F2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3" y="514785"/>
              <a:ext cx="257987" cy="30313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F795D-7C23-42A5-8C1B-94446C3C2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970" y="26577"/>
            <a:ext cx="4252226" cy="5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Maximum linewidth offset</a:t>
            </a:r>
          </a:p>
        </p:txBody>
      </p:sp>
    </p:spTree>
    <p:extLst>
      <p:ext uri="{BB962C8B-B14F-4D97-AF65-F5344CB8AC3E}">
        <p14:creationId xmlns:p14="http://schemas.microsoft.com/office/powerpoint/2010/main" val="319567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7F1EA-CE83-4E10-B6F9-F298E8F23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90" y="722517"/>
            <a:ext cx="4596332" cy="421610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GB" sz="3375" dirty="0"/>
          </a:p>
          <a:p>
            <a:pPr marL="0" indent="0">
              <a:buNone/>
            </a:pPr>
            <a:r>
              <a:rPr lang="en-GB" sz="3375" dirty="0"/>
              <a:t>Exploring macroscopic quantum systems </a:t>
            </a:r>
          </a:p>
          <a:p>
            <a:r>
              <a:rPr lang="en-GB" sz="3375" dirty="0"/>
              <a:t>Cooling and manipulation of nanoparticles in optical and electric traps</a:t>
            </a:r>
          </a:p>
          <a:p>
            <a:endParaRPr lang="en-GB" sz="3375" u="sng" dirty="0"/>
          </a:p>
          <a:p>
            <a:pPr marL="0" indent="0">
              <a:buNone/>
            </a:pPr>
            <a:r>
              <a:rPr lang="en-GB" sz="3375" dirty="0"/>
              <a:t>Quantum and classical noise in low frequency narrow linewidth oscillators</a:t>
            </a:r>
          </a:p>
          <a:p>
            <a:r>
              <a:rPr lang="en-GB" sz="3375" dirty="0"/>
              <a:t>Wave function collapse noise </a:t>
            </a:r>
          </a:p>
          <a:p>
            <a:endParaRPr lang="en-GB" sz="3375" dirty="0"/>
          </a:p>
          <a:p>
            <a:pPr marL="0" indent="0">
              <a:buNone/>
            </a:pPr>
            <a:r>
              <a:rPr lang="en-GB" sz="3375" dirty="0"/>
              <a:t>Laser refrigeration – cooling internal degrees of freedom</a:t>
            </a:r>
          </a:p>
          <a:p>
            <a:r>
              <a:rPr lang="en-GB" sz="3375" dirty="0"/>
              <a:t>Controlling motional heating </a:t>
            </a:r>
          </a:p>
          <a:p>
            <a:endParaRPr lang="en-GB" sz="3375" dirty="0"/>
          </a:p>
          <a:p>
            <a:pPr marL="0" indent="0">
              <a:buNone/>
            </a:pPr>
            <a:r>
              <a:rPr lang="en-GB" sz="3375" dirty="0"/>
              <a:t>Force detection</a:t>
            </a:r>
          </a:p>
          <a:p>
            <a:r>
              <a:rPr lang="en-GB" sz="3375" dirty="0"/>
              <a:t>Fibre cavity optomechanics</a:t>
            </a:r>
          </a:p>
          <a:p>
            <a:pPr lvl="1"/>
            <a:r>
              <a:rPr lang="en-GB" sz="3375" dirty="0"/>
              <a:t> (High frequency GW detector)</a:t>
            </a:r>
          </a:p>
          <a:p>
            <a:pPr marL="0" indent="0">
              <a:buNone/>
            </a:pPr>
            <a:endParaRPr lang="en-GB" sz="3375" dirty="0"/>
          </a:p>
          <a:p>
            <a:pPr marL="0" indent="0">
              <a:buNone/>
            </a:pPr>
            <a:r>
              <a:rPr lang="en-GB" sz="3375" dirty="0"/>
              <a:t>Plus some applications</a:t>
            </a:r>
          </a:p>
          <a:p>
            <a:r>
              <a:rPr lang="en-GB" sz="3375" dirty="0"/>
              <a:t>Whispering gallery mode accelerometers and gyroscope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Picture 13" descr="C:\Users\James\Documents\Talks\Windsor April 2012\grey_banner.png">
            <a:extLst>
              <a:ext uri="{FF2B5EF4-FFF2-40B4-BE49-F238E27FC236}">
                <a16:creationId xmlns:a16="http://schemas.microsoft.com/office/drawing/2014/main" id="{4416B5C8-AEF9-4187-ADAA-5A5C796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712"/>
            <a:ext cx="6857999" cy="8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0C81FD79-4806-4C69-8D9B-54AE68545C84}"/>
              </a:ext>
            </a:extLst>
          </p:cNvPr>
          <p:cNvSpPr txBox="1">
            <a:spLocks noChangeArrowheads="1"/>
          </p:cNvSpPr>
          <p:nvPr/>
        </p:nvSpPr>
        <p:spPr>
          <a:xfrm>
            <a:off x="56273" y="70762"/>
            <a:ext cx="6237693" cy="5400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Testing fundamental physics with levitated optomechanics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5" name="Immagine 12" descr="Figure1.pdf">
            <a:extLst>
              <a:ext uri="{FF2B5EF4-FFF2-40B4-BE49-F238E27FC236}">
                <a16:creationId xmlns:a16="http://schemas.microsoft.com/office/drawing/2014/main" id="{C6411314-37E9-447C-9EAF-4D6BFAB36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27" y="801201"/>
            <a:ext cx="1015213" cy="843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71ABED-CFD5-4D89-B50F-BAF686CC7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295" y="2703582"/>
            <a:ext cx="1554677" cy="1201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832C4-2055-40D6-9835-8C5FC2D30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185" y="1771650"/>
            <a:ext cx="1718897" cy="873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7F838-6613-4E75-BB8C-C0F9CCB31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359" y="3963178"/>
            <a:ext cx="2197687" cy="11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5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7BAC32-5125-7668-41C8-93AAA4D48B07}"/>
              </a:ext>
            </a:extLst>
          </p:cNvPr>
          <p:cNvGrpSpPr/>
          <p:nvPr/>
        </p:nvGrpSpPr>
        <p:grpSpPr>
          <a:xfrm>
            <a:off x="1885879" y="184351"/>
            <a:ext cx="5049134" cy="4959149"/>
            <a:chOff x="1885879" y="184351"/>
            <a:chExt cx="5049134" cy="49591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333CF9-FABC-4312-874D-C43654D7F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5879" y="184351"/>
              <a:ext cx="5049134" cy="49591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E88F1F-DAEA-6872-DCD0-2EC426FAFCD2}"/>
                </a:ext>
              </a:extLst>
            </p:cNvPr>
            <p:cNvSpPr/>
            <p:nvPr/>
          </p:nvSpPr>
          <p:spPr>
            <a:xfrm>
              <a:off x="1944809" y="233606"/>
              <a:ext cx="272275" cy="247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D9FEA3-46CB-4B9C-8001-9B0193A83F01}"/>
              </a:ext>
            </a:extLst>
          </p:cNvPr>
          <p:cNvSpPr txBox="1"/>
          <p:nvPr/>
        </p:nvSpPr>
        <p:spPr>
          <a:xfrm>
            <a:off x="3516054" y="481172"/>
            <a:ext cx="562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Adler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C1C2D-C26C-4CA2-8BF8-468220917C00}"/>
              </a:ext>
            </a:extLst>
          </p:cNvPr>
          <p:cNvSpPr txBox="1"/>
          <p:nvPr/>
        </p:nvSpPr>
        <p:spPr>
          <a:xfrm>
            <a:off x="3516054" y="3029312"/>
            <a:ext cx="5405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GRW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0ED97-8926-4B5B-A9BE-28DCA026ACDD}"/>
              </a:ext>
            </a:extLst>
          </p:cNvPr>
          <p:cNvSpPr txBox="1"/>
          <p:nvPr/>
        </p:nvSpPr>
        <p:spPr>
          <a:xfrm>
            <a:off x="4311242" y="676220"/>
            <a:ext cx="4010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1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7126EB-5419-4E74-ACA3-65CACE5A10AC}"/>
              </a:ext>
            </a:extLst>
          </p:cNvPr>
          <p:cNvSpPr txBox="1"/>
          <p:nvPr/>
        </p:nvSpPr>
        <p:spPr>
          <a:xfrm>
            <a:off x="6088107" y="1442291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10</a:t>
            </a:r>
            <a:r>
              <a:rPr lang="en-GB" sz="1350" baseline="30000" dirty="0"/>
              <a:t>-7</a:t>
            </a:r>
            <a:r>
              <a:rPr lang="en-GB" sz="1350" dirty="0"/>
              <a:t>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E0029-0772-41B5-87A0-BAFAEBF4BE0C}"/>
              </a:ext>
            </a:extLst>
          </p:cNvPr>
          <p:cNvSpPr txBox="1"/>
          <p:nvPr/>
        </p:nvSpPr>
        <p:spPr>
          <a:xfrm>
            <a:off x="5241200" y="1165292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10</a:t>
            </a:r>
            <a:r>
              <a:rPr lang="en-GB" sz="1350" baseline="30000" dirty="0"/>
              <a:t>-4</a:t>
            </a:r>
            <a:r>
              <a:rPr lang="en-GB" sz="1350" dirty="0"/>
              <a:t>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1D4AD-968B-482F-89E3-711EB6A7CC0E}"/>
              </a:ext>
            </a:extLst>
          </p:cNvPr>
          <p:cNvSpPr txBox="1"/>
          <p:nvPr/>
        </p:nvSpPr>
        <p:spPr>
          <a:xfrm>
            <a:off x="4755311" y="962572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10</a:t>
            </a:r>
            <a:r>
              <a:rPr lang="en-GB" sz="1350" baseline="30000" dirty="0"/>
              <a:t>-2</a:t>
            </a:r>
            <a:r>
              <a:rPr lang="en-GB" sz="1350" dirty="0"/>
              <a:t> 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32FD66-7926-469F-8BBD-905173C51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6172" y="0"/>
            <a:ext cx="4252226" cy="5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latin typeface="Arial Black" pitchFamily="34" charset="0"/>
                <a:cs typeface="Arial" pitchFamily="34" charset="0"/>
              </a:rPr>
              <a:t>Limits on </a:t>
            </a:r>
            <a:r>
              <a:rPr lang="en-US" sz="2100" dirty="0" err="1">
                <a:latin typeface="Arial Black" pitchFamily="34" charset="0"/>
                <a:cs typeface="Arial" pitchFamily="34" charset="0"/>
              </a:rPr>
              <a:t>dCSL</a:t>
            </a:r>
            <a:endParaRPr lang="en-US" sz="21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A0FC4-E3E6-4DF3-B6DE-C54665F634F4}"/>
              </a:ext>
            </a:extLst>
          </p:cNvPr>
          <p:cNvSpPr txBox="1"/>
          <p:nvPr/>
        </p:nvSpPr>
        <p:spPr>
          <a:xfrm>
            <a:off x="133709" y="3029312"/>
            <a:ext cx="2454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Dashed lines – 10 000 nm radius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1EF93-FFC8-43C4-A62D-3B103393939E}"/>
              </a:ext>
            </a:extLst>
          </p:cNvPr>
          <p:cNvSpPr txBox="1"/>
          <p:nvPr/>
        </p:nvSpPr>
        <p:spPr>
          <a:xfrm>
            <a:off x="194094" y="1442291"/>
            <a:ext cx="20229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Solid lines - 231 nm radius</a:t>
            </a:r>
          </a:p>
        </p:txBody>
      </p:sp>
    </p:spTree>
    <p:extLst>
      <p:ext uri="{BB962C8B-B14F-4D97-AF65-F5344CB8AC3E}">
        <p14:creationId xmlns:p14="http://schemas.microsoft.com/office/powerpoint/2010/main" val="332213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86860-4A3E-4E03-A379-E578B376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51" y="897484"/>
            <a:ext cx="4430091" cy="42460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3D3CFD-2118-4072-9E10-3AD9E40C2FA2}"/>
              </a:ext>
            </a:extLst>
          </p:cNvPr>
          <p:cNvGrpSpPr/>
          <p:nvPr/>
        </p:nvGrpSpPr>
        <p:grpSpPr>
          <a:xfrm>
            <a:off x="0" y="-133848"/>
            <a:ext cx="6858000" cy="822960"/>
            <a:chOff x="0" y="-66258"/>
            <a:chExt cx="9144012" cy="1235073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0407FFD2-DD9E-4745-A6DB-2FCEC5A1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66258"/>
              <a:ext cx="9144012" cy="1235073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FEFD5B-54A7-4DF7-A922-51033CC07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3" y="514785"/>
              <a:ext cx="257987" cy="303133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C0F1965-B46B-49E2-906F-41211FED3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" y="27275"/>
            <a:ext cx="4252226" cy="5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Dissipative </a:t>
            </a:r>
            <a:r>
              <a:rPr lang="en-US" sz="2100" dirty="0" err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Diósi</a:t>
            </a:r>
            <a:r>
              <a:rPr lang="en-US" sz="2100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-Penrose</a:t>
            </a:r>
          </a:p>
        </p:txBody>
      </p:sp>
    </p:spTree>
    <p:extLst>
      <p:ext uri="{BB962C8B-B14F-4D97-AF65-F5344CB8AC3E}">
        <p14:creationId xmlns:p14="http://schemas.microsoft.com/office/powerpoint/2010/main" val="547617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F32FD66-7926-469F-8BBD-905173C51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6172" y="0"/>
            <a:ext cx="5282414" cy="5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68" indent="-257168" algn="ctr">
              <a:spcBef>
                <a:spcPct val="20000"/>
              </a:spcBef>
            </a:pPr>
            <a:r>
              <a:rPr lang="en-US" sz="2100" dirty="0">
                <a:latin typeface="Arial Black" pitchFamily="34" charset="0"/>
                <a:cs typeface="Arial" pitchFamily="34" charset="0"/>
              </a:rPr>
              <a:t>Improved limits on </a:t>
            </a:r>
            <a:r>
              <a:rPr lang="en-US" sz="2100" dirty="0" err="1">
                <a:latin typeface="Arial Black" pitchFamily="34" charset="0"/>
                <a:cs typeface="Arial" pitchFamily="34" charset="0"/>
              </a:rPr>
              <a:t>dCSL</a:t>
            </a:r>
            <a:r>
              <a:rPr lang="en-US" sz="2100" dirty="0"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A0FC4-E3E6-4DF3-B6DE-C54665F634F4}"/>
              </a:ext>
            </a:extLst>
          </p:cNvPr>
          <p:cNvSpPr txBox="1"/>
          <p:nvPr/>
        </p:nvSpPr>
        <p:spPr>
          <a:xfrm>
            <a:off x="122" y="4681835"/>
            <a:ext cx="408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Vinante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Phys Rev. Research </a:t>
            </a:r>
            <a:r>
              <a:rPr lang="en-GB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043229 (2020)</a:t>
            </a:r>
            <a:b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1EF93-FFC8-43C4-A62D-3B103393939E}"/>
              </a:ext>
            </a:extLst>
          </p:cNvPr>
          <p:cNvSpPr txBox="1"/>
          <p:nvPr/>
        </p:nvSpPr>
        <p:spPr>
          <a:xfrm>
            <a:off x="194094" y="733953"/>
            <a:ext cx="2461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Levitation of permanent magnet</a:t>
            </a:r>
          </a:p>
          <a:p>
            <a:endParaRPr lang="en-GB" sz="1350" dirty="0"/>
          </a:p>
          <a:p>
            <a:r>
              <a:rPr lang="en-GB" sz="1350" dirty="0"/>
              <a:t>27 µm radius </a:t>
            </a:r>
          </a:p>
          <a:p>
            <a:r>
              <a:rPr lang="en-GB" sz="1350" dirty="0"/>
              <a:t>(density 4 times larger)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D086E0-C934-9230-F984-DEB9501AD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93" y="1091047"/>
            <a:ext cx="3752850" cy="3533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2A3990-A2CF-2C00-BF4D-7BE64559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4" y="1819724"/>
            <a:ext cx="2478460" cy="18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8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Topic 1 summary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FE9AB-E4C9-E10D-3CAB-7B30570BEC70}"/>
              </a:ext>
            </a:extLst>
          </p:cNvPr>
          <p:cNvSpPr txBox="1"/>
          <p:nvPr/>
        </p:nvSpPr>
        <p:spPr>
          <a:xfrm>
            <a:off x="68175" y="1198618"/>
            <a:ext cx="4190059" cy="229293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New trap and </a:t>
            </a:r>
            <a:r>
              <a:rPr lang="en-US" sz="1300" b="1" dirty="0"/>
              <a:t>electronic</a:t>
            </a:r>
            <a:r>
              <a:rPr lang="en-US" sz="1300" dirty="0"/>
              <a:t> developed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Tests confirm that electronic noise </a:t>
            </a:r>
            <a:r>
              <a:rPr lang="en-US" sz="1300" u="sng" dirty="0"/>
              <a:t>is not </a:t>
            </a:r>
            <a:r>
              <a:rPr lang="en-US" sz="1300" dirty="0"/>
              <a:t>the dominant noise down to approximately 10</a:t>
            </a:r>
            <a:r>
              <a:rPr lang="en-US" sz="1300" baseline="30000" dirty="0"/>
              <a:t>-13</a:t>
            </a:r>
            <a:r>
              <a:rPr lang="en-US" sz="1300" dirty="0"/>
              <a:t> mbar and has reached TEQ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Placed new bounds on dissipative variants of collapse models both at UCL and </a:t>
            </a:r>
            <a:r>
              <a:rPr lang="en-US" sz="1300" dirty="0" err="1"/>
              <a:t>UoS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Trap now at </a:t>
            </a:r>
            <a:r>
              <a:rPr lang="en-US" sz="1300" dirty="0" err="1"/>
              <a:t>UoS</a:t>
            </a:r>
            <a:endParaRPr lang="en-US" sz="1300" dirty="0"/>
          </a:p>
          <a:p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2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143576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Sympathetic cooling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9CCC4-ECAB-F5E9-E586-B97ECC4E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1347861"/>
            <a:ext cx="3481358" cy="1966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AEE55-5B6E-AA99-EFD6-8C705ED445ED}"/>
              </a:ext>
            </a:extLst>
          </p:cNvPr>
          <p:cNvSpPr txBox="1"/>
          <p:nvPr/>
        </p:nvSpPr>
        <p:spPr>
          <a:xfrm>
            <a:off x="130929" y="1009344"/>
            <a:ext cx="29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Strong Coulomb coupling allow sympathetic cooling of one particle by another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67F64A-06CE-6AFD-31CF-E7AE33A60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388" y="1471009"/>
            <a:ext cx="2872248" cy="718063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27A328C-B405-ACB1-CB5B-18AE771B0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384" y="2178663"/>
            <a:ext cx="2872252" cy="71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6B1B3-634C-9682-B302-AA7B9B0CD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" y="3539926"/>
            <a:ext cx="2791565" cy="1377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732438-3CF3-09BF-E8AA-3221DD448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467" y="3594814"/>
            <a:ext cx="2958643" cy="14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143576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Sympathetic cooling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9CCC4-ECAB-F5E9-E586-B97ECC4E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1347861"/>
            <a:ext cx="3481358" cy="1966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AEE55-5B6E-AA99-EFD6-8C705ED445ED}"/>
              </a:ext>
            </a:extLst>
          </p:cNvPr>
          <p:cNvSpPr txBox="1"/>
          <p:nvPr/>
        </p:nvSpPr>
        <p:spPr>
          <a:xfrm>
            <a:off x="130929" y="1009344"/>
            <a:ext cx="293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Strong Coulomb coupling allow sympathetic cooling of one particle by another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B088F-15FC-A29C-034B-39E35E5C0038}"/>
              </a:ext>
            </a:extLst>
          </p:cNvPr>
          <p:cNvSpPr txBox="1"/>
          <p:nvPr/>
        </p:nvSpPr>
        <p:spPr>
          <a:xfrm>
            <a:off x="4073629" y="2529375"/>
            <a:ext cx="23338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Classical sympathetic squeezing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E2869-9567-F302-8A28-97ABA0DEE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168" y="2819835"/>
            <a:ext cx="2343305" cy="217931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67F64A-06CE-6AFD-31CF-E7AE33A60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823" y="968815"/>
            <a:ext cx="2872248" cy="718063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427A328C-B405-ACB1-CB5B-18AE771B0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819" y="1676469"/>
            <a:ext cx="2872252" cy="71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6B1B3-634C-9682-B302-AA7B9B0CD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" y="3539926"/>
            <a:ext cx="2791565" cy="13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0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Coherent scattering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397768" y="1281069"/>
            <a:ext cx="1709739" cy="4308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Optical tweezer linearly polarized along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ED3F3-80BA-4D40-AA53-0822BFF5B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600" y="2168718"/>
            <a:ext cx="1709738" cy="5048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EB2E45-8197-432B-9E64-722EB8B45DCA}"/>
              </a:ext>
            </a:extLst>
          </p:cNvPr>
          <p:cNvSpPr txBox="1"/>
          <p:nvPr/>
        </p:nvSpPr>
        <p:spPr>
          <a:xfrm>
            <a:off x="2131153" y="1217461"/>
            <a:ext cx="1709739" cy="6001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Scattered light can populate the cavity field depending on angle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ϴ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C0DA1-F7E6-4B5A-801B-7B395C56AA0B}"/>
              </a:ext>
            </a:extLst>
          </p:cNvPr>
          <p:cNvSpPr txBox="1"/>
          <p:nvPr/>
        </p:nvSpPr>
        <p:spPr>
          <a:xfrm>
            <a:off x="4732555" y="1766307"/>
            <a:ext cx="1709739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Total Hamiltonian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141B68-A50A-4750-A0E1-CBA9088C7C26}"/>
              </a:ext>
            </a:extLst>
          </p:cNvPr>
          <p:cNvSpPr txBox="1"/>
          <p:nvPr/>
        </p:nvSpPr>
        <p:spPr>
          <a:xfrm>
            <a:off x="214888" y="3767959"/>
            <a:ext cx="1709739" cy="4308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If the tweezer field is resonant with the cavity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04AAED-0F71-46FF-B293-6797C2878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507" y="3732051"/>
            <a:ext cx="4440903" cy="51229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E6DB5-27D9-47EE-A5F2-ADD447146A9C}"/>
              </a:ext>
            </a:extLst>
          </p:cNvPr>
          <p:cNvGrpSpPr/>
          <p:nvPr/>
        </p:nvGrpSpPr>
        <p:grpSpPr>
          <a:xfrm>
            <a:off x="214888" y="1772744"/>
            <a:ext cx="3832530" cy="1617201"/>
            <a:chOff x="214888" y="1772744"/>
            <a:chExt cx="3832530" cy="16172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1E1663-C0F9-44E9-9C7E-14978C130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888" y="1772744"/>
              <a:ext cx="3832530" cy="14333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1FD4F3-3697-4EB9-8040-EF744F4C3A19}"/>
                </a:ext>
              </a:extLst>
            </p:cNvPr>
            <p:cNvSpPr txBox="1"/>
            <p:nvPr/>
          </p:nvSpPr>
          <p:spPr>
            <a:xfrm>
              <a:off x="214888" y="1812719"/>
              <a:ext cx="249213" cy="29238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latin typeface="Arial" pitchFamily="34" charset="0"/>
                  <a:cs typeface="Arial" pitchFamily="34" charset="0"/>
                </a:rPr>
                <a:t>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8E3E46-539E-4022-9828-73606DCBE5C9}"/>
                </a:ext>
              </a:extLst>
            </p:cNvPr>
            <p:cNvSpPr txBox="1"/>
            <p:nvPr/>
          </p:nvSpPr>
          <p:spPr>
            <a:xfrm>
              <a:off x="430247" y="3143724"/>
              <a:ext cx="3354519" cy="24622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itchFamily="34" charset="0"/>
                  <a:cs typeface="Arial" pitchFamily="34" charset="0"/>
                </a:rPr>
                <a:t>From: </a:t>
              </a:r>
              <a:r>
                <a:rPr lang="en-US" sz="1000" dirty="0" err="1">
                  <a:latin typeface="Arial" pitchFamily="34" charset="0"/>
                  <a:cs typeface="Arial" pitchFamily="34" charset="0"/>
                </a:rPr>
                <a:t>Toroš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 and Monteiro </a:t>
              </a:r>
              <a:r>
                <a:rPr lang="en-US" sz="1000" dirty="0" err="1">
                  <a:latin typeface="Arial" pitchFamily="34" charset="0"/>
                  <a:cs typeface="Arial" pitchFamily="34" charset="0"/>
                </a:rPr>
                <a:t>PRReserch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00" b="1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, 023228 (2020)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A95B597-1E08-413B-9859-0A78FBEB7E51}"/>
              </a:ext>
            </a:extLst>
          </p:cNvPr>
          <p:cNvSpPr txBox="1"/>
          <p:nvPr/>
        </p:nvSpPr>
        <p:spPr>
          <a:xfrm>
            <a:off x="4816147" y="4324840"/>
            <a:ext cx="1244074" cy="261610"/>
          </a:xfrm>
          <a:prstGeom prst="rec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Interference term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050D8E-8D81-497B-BE26-A2FBCD3D475C}"/>
              </a:ext>
            </a:extLst>
          </p:cNvPr>
          <p:cNvCxnSpPr>
            <a:cxnSpLocks/>
          </p:cNvCxnSpPr>
          <p:nvPr/>
        </p:nvCxnSpPr>
        <p:spPr>
          <a:xfrm>
            <a:off x="4327959" y="4244344"/>
            <a:ext cx="22204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1758015-8FF0-5343-1149-C304079BE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0" y="4378276"/>
            <a:ext cx="3354520" cy="7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5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7D350E-732F-B40C-B2CC-317AB080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3" y="2279362"/>
            <a:ext cx="3029693" cy="1829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AF24E-D9CC-F032-4526-B57BAFF99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835" y="2279362"/>
            <a:ext cx="3029693" cy="1824758"/>
          </a:xfrm>
          <a:prstGeom prst="rect">
            <a:avLst/>
          </a:prstGeom>
        </p:spPr>
      </p:pic>
      <p:sp>
        <p:nvSpPr>
          <p:cNvPr id="16" name="Freeform 5"/>
          <p:cNvSpPr>
            <a:spLocks/>
          </p:cNvSpPr>
          <p:nvPr/>
        </p:nvSpPr>
        <p:spPr bwMode="auto">
          <a:xfrm>
            <a:off x="0" y="-599"/>
            <a:ext cx="6858000" cy="554831"/>
          </a:xfrm>
          <a:custGeom>
            <a:avLst/>
            <a:gdLst>
              <a:gd name="T0" fmla="*/ 0 w 1123"/>
              <a:gd name="T1" fmla="*/ 0 h 90"/>
              <a:gd name="T2" fmla="*/ 0 w 1123"/>
              <a:gd name="T3" fmla="*/ 90 h 90"/>
              <a:gd name="T4" fmla="*/ 957 w 1123"/>
              <a:gd name="T5" fmla="*/ 90 h 90"/>
              <a:gd name="T6" fmla="*/ 955 w 1123"/>
              <a:gd name="T7" fmla="*/ 89 h 90"/>
              <a:gd name="T8" fmla="*/ 949 w 1123"/>
              <a:gd name="T9" fmla="*/ 73 h 90"/>
              <a:gd name="T10" fmla="*/ 949 w 1123"/>
              <a:gd name="T11" fmla="*/ 43 h 90"/>
              <a:gd name="T12" fmla="*/ 966 w 1123"/>
              <a:gd name="T13" fmla="*/ 43 h 90"/>
              <a:gd name="T14" fmla="*/ 966 w 1123"/>
              <a:gd name="T15" fmla="*/ 74 h 90"/>
              <a:gd name="T16" fmla="*/ 967 w 1123"/>
              <a:gd name="T17" fmla="*/ 80 h 90"/>
              <a:gd name="T18" fmla="*/ 973 w 1123"/>
              <a:gd name="T19" fmla="*/ 82 h 90"/>
              <a:gd name="T20" fmla="*/ 978 w 1123"/>
              <a:gd name="T21" fmla="*/ 80 h 90"/>
              <a:gd name="T22" fmla="*/ 980 w 1123"/>
              <a:gd name="T23" fmla="*/ 74 h 90"/>
              <a:gd name="T24" fmla="*/ 980 w 1123"/>
              <a:gd name="T25" fmla="*/ 43 h 90"/>
              <a:gd name="T26" fmla="*/ 996 w 1123"/>
              <a:gd name="T27" fmla="*/ 43 h 90"/>
              <a:gd name="T28" fmla="*/ 996 w 1123"/>
              <a:gd name="T29" fmla="*/ 70 h 90"/>
              <a:gd name="T30" fmla="*/ 990 w 1123"/>
              <a:gd name="T31" fmla="*/ 89 h 90"/>
              <a:gd name="T32" fmla="*/ 988 w 1123"/>
              <a:gd name="T33" fmla="*/ 90 h 90"/>
              <a:gd name="T34" fmla="*/ 1012 w 1123"/>
              <a:gd name="T35" fmla="*/ 90 h 90"/>
              <a:gd name="T36" fmla="*/ 1002 w 1123"/>
              <a:gd name="T37" fmla="*/ 68 h 90"/>
              <a:gd name="T38" fmla="*/ 1028 w 1123"/>
              <a:gd name="T39" fmla="*/ 41 h 90"/>
              <a:gd name="T40" fmla="*/ 1048 w 1123"/>
              <a:gd name="T41" fmla="*/ 49 h 90"/>
              <a:gd name="T42" fmla="*/ 1052 w 1123"/>
              <a:gd name="T43" fmla="*/ 55 h 90"/>
              <a:gd name="T44" fmla="*/ 1039 w 1123"/>
              <a:gd name="T45" fmla="*/ 62 h 90"/>
              <a:gd name="T46" fmla="*/ 1028 w 1123"/>
              <a:gd name="T47" fmla="*/ 53 h 90"/>
              <a:gd name="T48" fmla="*/ 1022 w 1123"/>
              <a:gd name="T49" fmla="*/ 56 h 90"/>
              <a:gd name="T50" fmla="*/ 1018 w 1123"/>
              <a:gd name="T51" fmla="*/ 67 h 90"/>
              <a:gd name="T52" fmla="*/ 1028 w 1123"/>
              <a:gd name="T53" fmla="*/ 82 h 90"/>
              <a:gd name="T54" fmla="*/ 1039 w 1123"/>
              <a:gd name="T55" fmla="*/ 74 h 90"/>
              <a:gd name="T56" fmla="*/ 1052 w 1123"/>
              <a:gd name="T57" fmla="*/ 80 h 90"/>
              <a:gd name="T58" fmla="*/ 1047 w 1123"/>
              <a:gd name="T59" fmla="*/ 87 h 90"/>
              <a:gd name="T60" fmla="*/ 1044 w 1123"/>
              <a:gd name="T61" fmla="*/ 90 h 90"/>
              <a:gd name="T62" fmla="*/ 1059 w 1123"/>
              <a:gd name="T63" fmla="*/ 90 h 90"/>
              <a:gd name="T64" fmla="*/ 1059 w 1123"/>
              <a:gd name="T65" fmla="*/ 43 h 90"/>
              <a:gd name="T66" fmla="*/ 1075 w 1123"/>
              <a:gd name="T67" fmla="*/ 43 h 90"/>
              <a:gd name="T68" fmla="*/ 1075 w 1123"/>
              <a:gd name="T69" fmla="*/ 80 h 90"/>
              <a:gd name="T70" fmla="*/ 1096 w 1123"/>
              <a:gd name="T71" fmla="*/ 80 h 90"/>
              <a:gd name="T72" fmla="*/ 1096 w 1123"/>
              <a:gd name="T73" fmla="*/ 90 h 90"/>
              <a:gd name="T74" fmla="*/ 1123 w 1123"/>
              <a:gd name="T75" fmla="*/ 90 h 90"/>
              <a:gd name="T76" fmla="*/ 1123 w 1123"/>
              <a:gd name="T77" fmla="*/ 0 h 90"/>
              <a:gd name="T78" fmla="*/ 0 w 1123"/>
              <a:gd name="T7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23" h="9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957" y="90"/>
                  <a:pt x="957" y="90"/>
                  <a:pt x="957" y="90"/>
                </a:cubicBezTo>
                <a:cubicBezTo>
                  <a:pt x="956" y="90"/>
                  <a:pt x="955" y="89"/>
                  <a:pt x="955" y="89"/>
                </a:cubicBezTo>
                <a:cubicBezTo>
                  <a:pt x="950" y="84"/>
                  <a:pt x="950" y="78"/>
                  <a:pt x="949" y="73"/>
                </a:cubicBezTo>
                <a:cubicBezTo>
                  <a:pt x="949" y="43"/>
                  <a:pt x="949" y="43"/>
                  <a:pt x="949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74"/>
                  <a:pt x="966" y="74"/>
                  <a:pt x="966" y="74"/>
                </a:cubicBezTo>
                <a:cubicBezTo>
                  <a:pt x="966" y="76"/>
                  <a:pt x="966" y="79"/>
                  <a:pt x="967" y="80"/>
                </a:cubicBezTo>
                <a:cubicBezTo>
                  <a:pt x="969" y="82"/>
                  <a:pt x="971" y="82"/>
                  <a:pt x="973" y="82"/>
                </a:cubicBezTo>
                <a:cubicBezTo>
                  <a:pt x="975" y="82"/>
                  <a:pt x="977" y="81"/>
                  <a:pt x="978" y="80"/>
                </a:cubicBezTo>
                <a:cubicBezTo>
                  <a:pt x="979" y="79"/>
                  <a:pt x="980" y="76"/>
                  <a:pt x="980" y="74"/>
                </a:cubicBezTo>
                <a:cubicBezTo>
                  <a:pt x="980" y="43"/>
                  <a:pt x="980" y="43"/>
                  <a:pt x="980" y="43"/>
                </a:cubicBezTo>
                <a:cubicBezTo>
                  <a:pt x="996" y="43"/>
                  <a:pt x="996" y="43"/>
                  <a:pt x="996" y="43"/>
                </a:cubicBezTo>
                <a:cubicBezTo>
                  <a:pt x="996" y="70"/>
                  <a:pt x="996" y="70"/>
                  <a:pt x="996" y="70"/>
                </a:cubicBezTo>
                <a:cubicBezTo>
                  <a:pt x="996" y="75"/>
                  <a:pt x="996" y="83"/>
                  <a:pt x="990" y="89"/>
                </a:cubicBezTo>
                <a:cubicBezTo>
                  <a:pt x="989" y="89"/>
                  <a:pt x="989" y="90"/>
                  <a:pt x="988" y="90"/>
                </a:cubicBezTo>
                <a:cubicBezTo>
                  <a:pt x="1012" y="90"/>
                  <a:pt x="1012" y="90"/>
                  <a:pt x="1012" y="90"/>
                </a:cubicBezTo>
                <a:cubicBezTo>
                  <a:pt x="1005" y="85"/>
                  <a:pt x="1002" y="76"/>
                  <a:pt x="1002" y="68"/>
                </a:cubicBezTo>
                <a:cubicBezTo>
                  <a:pt x="1002" y="55"/>
                  <a:pt x="1011" y="41"/>
                  <a:pt x="1028" y="41"/>
                </a:cubicBezTo>
                <a:cubicBezTo>
                  <a:pt x="1035" y="41"/>
                  <a:pt x="1043" y="44"/>
                  <a:pt x="1048" y="49"/>
                </a:cubicBezTo>
                <a:cubicBezTo>
                  <a:pt x="1050" y="51"/>
                  <a:pt x="1051" y="53"/>
                  <a:pt x="1052" y="55"/>
                </a:cubicBezTo>
                <a:cubicBezTo>
                  <a:pt x="1039" y="62"/>
                  <a:pt x="1039" y="62"/>
                  <a:pt x="1039" y="62"/>
                </a:cubicBezTo>
                <a:cubicBezTo>
                  <a:pt x="1038" y="59"/>
                  <a:pt x="1035" y="53"/>
                  <a:pt x="1028" y="53"/>
                </a:cubicBezTo>
                <a:cubicBezTo>
                  <a:pt x="1025" y="53"/>
                  <a:pt x="1023" y="55"/>
                  <a:pt x="1022" y="56"/>
                </a:cubicBezTo>
                <a:cubicBezTo>
                  <a:pt x="1018" y="60"/>
                  <a:pt x="1018" y="65"/>
                  <a:pt x="1018" y="67"/>
                </a:cubicBezTo>
                <a:cubicBezTo>
                  <a:pt x="1018" y="75"/>
                  <a:pt x="1021" y="82"/>
                  <a:pt x="1028" y="82"/>
                </a:cubicBezTo>
                <a:cubicBezTo>
                  <a:pt x="1036" y="82"/>
                  <a:pt x="1038" y="75"/>
                  <a:pt x="1039" y="74"/>
                </a:cubicBezTo>
                <a:cubicBezTo>
                  <a:pt x="1052" y="80"/>
                  <a:pt x="1052" y="80"/>
                  <a:pt x="1052" y="80"/>
                </a:cubicBezTo>
                <a:cubicBezTo>
                  <a:pt x="1051" y="83"/>
                  <a:pt x="1050" y="85"/>
                  <a:pt x="1047" y="87"/>
                </a:cubicBezTo>
                <a:cubicBezTo>
                  <a:pt x="1046" y="88"/>
                  <a:pt x="1045" y="89"/>
                  <a:pt x="1044" y="90"/>
                </a:cubicBezTo>
                <a:cubicBezTo>
                  <a:pt x="1059" y="90"/>
                  <a:pt x="1059" y="90"/>
                  <a:pt x="1059" y="90"/>
                </a:cubicBezTo>
                <a:cubicBezTo>
                  <a:pt x="1059" y="43"/>
                  <a:pt x="1059" y="43"/>
                  <a:pt x="1059" y="43"/>
                </a:cubicBezTo>
                <a:cubicBezTo>
                  <a:pt x="1075" y="43"/>
                  <a:pt x="1075" y="43"/>
                  <a:pt x="1075" y="43"/>
                </a:cubicBezTo>
                <a:cubicBezTo>
                  <a:pt x="1075" y="80"/>
                  <a:pt x="1075" y="80"/>
                  <a:pt x="1075" y="80"/>
                </a:cubicBezTo>
                <a:cubicBezTo>
                  <a:pt x="1096" y="80"/>
                  <a:pt x="1096" y="80"/>
                  <a:pt x="1096" y="80"/>
                </a:cubicBezTo>
                <a:cubicBezTo>
                  <a:pt x="1096" y="90"/>
                  <a:pt x="1096" y="90"/>
                  <a:pt x="1096" y="90"/>
                </a:cubicBezTo>
                <a:cubicBezTo>
                  <a:pt x="1123" y="90"/>
                  <a:pt x="1123" y="90"/>
                  <a:pt x="1123" y="90"/>
                </a:cubicBezTo>
                <a:cubicBezTo>
                  <a:pt x="1123" y="0"/>
                  <a:pt x="1123" y="0"/>
                  <a:pt x="11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000" y="277444"/>
            <a:ext cx="110298" cy="1293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3FC1480-A444-4FDB-9EB8-662D8E069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" y="38361"/>
            <a:ext cx="3734616" cy="53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257175" indent="-257175" algn="ctr">
              <a:spcBef>
                <a:spcPct val="20000"/>
              </a:spcBef>
            </a:pPr>
            <a:endParaRPr lang="en-US" sz="21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" name="Immagine 9">
            <a:extLst>
              <a:ext uri="{FF2B5EF4-FFF2-40B4-BE49-F238E27FC236}">
                <a16:creationId xmlns:a16="http://schemas.microsoft.com/office/drawing/2014/main" id="{758F02B2-F6AD-4929-AD2B-9863B696A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" y="4824217"/>
            <a:ext cx="730970" cy="292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420C3C-9ACC-4A09-840A-C887DA832A55}"/>
              </a:ext>
            </a:extLst>
          </p:cNvPr>
          <p:cNvSpPr txBox="1"/>
          <p:nvPr/>
        </p:nvSpPr>
        <p:spPr>
          <a:xfrm>
            <a:off x="1983794" y="2439356"/>
            <a:ext cx="670655" cy="2616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X mode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B6D83-8487-4A12-A9B3-F0C4D4C4D177}"/>
              </a:ext>
            </a:extLst>
          </p:cNvPr>
          <p:cNvSpPr txBox="1"/>
          <p:nvPr/>
        </p:nvSpPr>
        <p:spPr>
          <a:xfrm>
            <a:off x="4282991" y="2440945"/>
            <a:ext cx="670655" cy="2616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Y mode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34ED0B1-B9F2-4AFD-8109-559B8A8F8B05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307130" cy="4063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Effective Temperature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B393B0-714E-4F2D-844B-FE99B18F1A22}"/>
              </a:ext>
            </a:extLst>
          </p:cNvPr>
          <p:cNvSpPr txBox="1"/>
          <p:nvPr/>
        </p:nvSpPr>
        <p:spPr>
          <a:xfrm>
            <a:off x="1239274" y="4494439"/>
            <a:ext cx="2380466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Motion cooled by factor </a:t>
            </a:r>
            <a:r>
              <a:rPr lang="en-US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~10</a:t>
            </a:r>
            <a:r>
              <a:rPr lang="en-US" sz="11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DB8733-3051-43C3-9470-0ADA5BFCEA1C}"/>
              </a:ext>
            </a:extLst>
          </p:cNvPr>
          <p:cNvSpPr txBox="1"/>
          <p:nvPr/>
        </p:nvSpPr>
        <p:spPr>
          <a:xfrm>
            <a:off x="1870814" y="735531"/>
            <a:ext cx="3734616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We estimate the temperature from the peak area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7CE0C-DD54-4512-83D0-DF22386C9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814" y="1037791"/>
            <a:ext cx="3116372" cy="6395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3FC8BB-58D2-4239-8705-F9803B31807E}"/>
              </a:ext>
            </a:extLst>
          </p:cNvPr>
          <p:cNvSpPr txBox="1"/>
          <p:nvPr/>
        </p:nvSpPr>
        <p:spPr>
          <a:xfrm>
            <a:off x="3343835" y="4494439"/>
            <a:ext cx="2096095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Zero-point motion </a:t>
            </a:r>
            <a:r>
              <a:rPr lang="en-US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~ 7 pm</a:t>
            </a:r>
            <a:endParaRPr lang="en-US" sz="1100" baseline="30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5B7BD-5968-FF25-D565-109F9861C7E4}"/>
              </a:ext>
            </a:extLst>
          </p:cNvPr>
          <p:cNvSpPr txBox="1"/>
          <p:nvPr/>
        </p:nvSpPr>
        <p:spPr>
          <a:xfrm>
            <a:off x="143818" y="997651"/>
            <a:ext cx="1545453" cy="43088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Silica nanoparticle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R = 60 nm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77CAE0-C8F3-4F2D-430C-84C7E0056B54}"/>
              </a:ext>
            </a:extLst>
          </p:cNvPr>
          <p:cNvSpPr txBox="1"/>
          <p:nvPr/>
        </p:nvSpPr>
        <p:spPr>
          <a:xfrm>
            <a:off x="1870814" y="1822593"/>
            <a:ext cx="3734616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As the pressure is reduced</a:t>
            </a:r>
            <a:endParaRPr lang="en-US" sz="11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81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Ground state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3D126D-DCC8-5373-EABD-968248BC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61" y="1521924"/>
            <a:ext cx="1983487" cy="687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B607A3-999B-E57C-2BA1-5537BEF80FFF}"/>
              </a:ext>
            </a:extLst>
          </p:cNvPr>
          <p:cNvSpPr txBox="1"/>
          <p:nvPr/>
        </p:nvSpPr>
        <p:spPr>
          <a:xfrm>
            <a:off x="300599" y="1111163"/>
            <a:ext cx="34896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itchFamily="34" charset="0"/>
                <a:cs typeface="Arial" pitchFamily="34" charset="0"/>
              </a:rPr>
              <a:t>Ratio of Stokes to anti-Stokes transition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523CF-1545-6BF0-7825-51E327692177}"/>
              </a:ext>
            </a:extLst>
          </p:cNvPr>
          <p:cNvSpPr txBox="1"/>
          <p:nvPr/>
        </p:nvSpPr>
        <p:spPr>
          <a:xfrm>
            <a:off x="4339805" y="1521924"/>
            <a:ext cx="1646034" cy="49244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itchFamily="34" charset="0"/>
                <a:cs typeface="Arial" pitchFamily="34" charset="0"/>
              </a:rPr>
              <a:t>Clear signature of quantum behavior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D54E11-E3F6-8C5F-261E-CB98BD909EEB}"/>
              </a:ext>
            </a:extLst>
          </p:cNvPr>
          <p:cNvSpPr/>
          <p:nvPr/>
        </p:nvSpPr>
        <p:spPr>
          <a:xfrm>
            <a:off x="3196424" y="1695655"/>
            <a:ext cx="882595" cy="146947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B21D8F-3050-D7A2-7826-9682EAEFE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04" y="2359608"/>
            <a:ext cx="3428999" cy="2214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0B1E6E-86D3-2F05-99E8-BF0CE8D5FB6D}"/>
              </a:ext>
            </a:extLst>
          </p:cNvPr>
          <p:cNvSpPr txBox="1"/>
          <p:nvPr/>
        </p:nvSpPr>
        <p:spPr>
          <a:xfrm>
            <a:off x="3951259" y="2940319"/>
            <a:ext cx="1727755" cy="61555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itchFamily="34" charset="0"/>
                <a:cs typeface="Arial" pitchFamily="34" charset="0"/>
              </a:rPr>
              <a:t>At the ground state</a:t>
            </a:r>
          </a:p>
          <a:p>
            <a:pPr algn="ctr"/>
            <a:endParaRPr lang="en-US" sz="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1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100" baseline="-25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~ 1</a:t>
            </a:r>
          </a:p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177A-591F-B1F7-B5D9-6F08B29CACD0}"/>
              </a:ext>
            </a:extLst>
          </p:cNvPr>
          <p:cNvSpPr txBox="1"/>
          <p:nvPr/>
        </p:nvSpPr>
        <p:spPr>
          <a:xfrm>
            <a:off x="1948375" y="2903658"/>
            <a:ext cx="670655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X mode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D2255-E903-3E9A-92AF-C1D19BB33BEF}"/>
              </a:ext>
            </a:extLst>
          </p:cNvPr>
          <p:cNvSpPr txBox="1"/>
          <p:nvPr/>
        </p:nvSpPr>
        <p:spPr>
          <a:xfrm>
            <a:off x="799146" y="2295673"/>
            <a:ext cx="670655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Y mode</a:t>
            </a:r>
          </a:p>
        </p:txBody>
      </p:sp>
    </p:spTree>
    <p:extLst>
      <p:ext uri="{BB962C8B-B14F-4D97-AF65-F5344CB8AC3E}">
        <p14:creationId xmlns:p14="http://schemas.microsoft.com/office/powerpoint/2010/main" val="2852199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Century Gothic"/>
              </a:rPr>
              <a:t>Measuring particle shape by </a:t>
            </a:r>
            <a:r>
              <a:rPr lang="en-US" sz="2100" b="1" dirty="0" err="1">
                <a:solidFill>
                  <a:schemeClr val="bg1"/>
                </a:solidFill>
                <a:latin typeface="Century Gothic"/>
              </a:rPr>
              <a:t>scatteing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CF3ADB1-F017-661D-53EB-09E523628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02" t="16248" r="13893" b="11976"/>
          <a:stretch/>
        </p:blipFill>
        <p:spPr>
          <a:xfrm>
            <a:off x="68176" y="2002069"/>
            <a:ext cx="2716436" cy="2187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BB1030-7640-9B02-4EB8-F144AD2D3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642" y="2002069"/>
            <a:ext cx="3967503" cy="2187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2B446-9E95-826C-3A39-8D3567D3A364}"/>
              </a:ext>
            </a:extLst>
          </p:cNvPr>
          <p:cNvSpPr txBox="1"/>
          <p:nvPr/>
        </p:nvSpPr>
        <p:spPr>
          <a:xfrm>
            <a:off x="1808310" y="1351190"/>
            <a:ext cx="3633266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Particle trapped and aligned in an optical Tweezer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5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rawing of a person&#10;&#10;Description automatically generated">
            <a:extLst>
              <a:ext uri="{FF2B5EF4-FFF2-40B4-BE49-F238E27FC236}">
                <a16:creationId xmlns:a16="http://schemas.microsoft.com/office/drawing/2014/main" id="{5418E915-32D5-4C38-B725-6530DD90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353" y="1471774"/>
            <a:ext cx="1236850" cy="1855275"/>
          </a:xfrm>
        </p:spPr>
      </p:pic>
      <p:sp>
        <p:nvSpPr>
          <p:cNvPr id="4" name="Rectangle 3"/>
          <p:cNvSpPr/>
          <p:nvPr/>
        </p:nvSpPr>
        <p:spPr>
          <a:xfrm>
            <a:off x="187639" y="3558410"/>
            <a:ext cx="62441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100" dirty="0">
                <a:latin typeface="Arial" charset="0"/>
              </a:rPr>
              <a:t>Field insulates the particle from environment</a:t>
            </a:r>
          </a:p>
          <a:p>
            <a:pPr marL="257175" indent="-257175">
              <a:buFont typeface="Arial"/>
              <a:buChar char="•"/>
            </a:pPr>
            <a:r>
              <a:rPr lang="en-US" sz="2100" dirty="0">
                <a:latin typeface="Arial" charset="0"/>
              </a:rPr>
              <a:t>Tunable spring constant</a:t>
            </a:r>
          </a:p>
          <a:p>
            <a:pPr marL="257175" indent="-257175">
              <a:buFont typeface="Arial"/>
              <a:buChar char="•"/>
            </a:pPr>
            <a:r>
              <a:rPr lang="en-US" sz="2100" dirty="0">
                <a:latin typeface="Arial" charset="0"/>
              </a:rPr>
              <a:t>High mechanical Q~10</a:t>
            </a:r>
            <a:r>
              <a:rPr lang="en-US" sz="2100" baseline="30000" dirty="0">
                <a:latin typeface="Arial" charset="0"/>
              </a:rPr>
              <a:t>12</a:t>
            </a:r>
            <a:r>
              <a:rPr lang="en-US" sz="2100" dirty="0">
                <a:latin typeface="Arial" charset="0"/>
              </a:rPr>
              <a:t> </a:t>
            </a:r>
          </a:p>
          <a:p>
            <a:pPr marL="257175" indent="-257175">
              <a:buFont typeface="Arial"/>
              <a:buChar char="•"/>
            </a:pPr>
            <a:r>
              <a:rPr lang="en-US" sz="2100" dirty="0">
                <a:latin typeface="Arial" charset="0"/>
              </a:rPr>
              <a:t>Cooling achieved by feedback and cavity cooling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27548"/>
            <a:ext cx="4381130" cy="2464385"/>
          </a:xfrm>
          <a:prstGeom prst="rect">
            <a:avLst/>
          </a:prstGeom>
          <a:effectLst/>
        </p:spPr>
      </p:pic>
      <p:pic>
        <p:nvPicPr>
          <p:cNvPr id="6" name="Picture 5" descr="C:\Users\James\Documents\Talks\Windsor April 2012\grey_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4142"/>
            <a:ext cx="6857999" cy="8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36214F0-5791-4F24-884A-F9BCDCF49F72}"/>
              </a:ext>
            </a:extLst>
          </p:cNvPr>
          <p:cNvSpPr txBox="1">
            <a:spLocks noChangeArrowheads="1"/>
          </p:cNvSpPr>
          <p:nvPr/>
        </p:nvSpPr>
        <p:spPr>
          <a:xfrm>
            <a:off x="189618" y="25502"/>
            <a:ext cx="6179380" cy="54006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700" b="1" dirty="0">
                <a:solidFill>
                  <a:schemeClr val="bg1"/>
                </a:solidFill>
                <a:latin typeface="Century Gothic"/>
              </a:rPr>
              <a:t>Macroscopic QM with levitation </a:t>
            </a:r>
            <a:endParaRPr lang="en-US" sz="27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0DCC05-76A4-4146-B781-93C362A963C0}"/>
              </a:ext>
            </a:extLst>
          </p:cNvPr>
          <p:cNvSpPr/>
          <p:nvPr/>
        </p:nvSpPr>
        <p:spPr>
          <a:xfrm>
            <a:off x="4449995" y="824477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350" b="1" dirty="0">
                <a:hlinkClick r:id="rId5"/>
              </a:rPr>
              <a:t>The Nobel Prize in Physics 2018 </a:t>
            </a:r>
            <a:endParaRPr lang="en-GB" sz="1350" b="1" dirty="0"/>
          </a:p>
          <a:p>
            <a:r>
              <a:rPr lang="en-GB" sz="1350" dirty="0">
                <a:hlinkClick r:id="rId6" tooltip="Arthur Ashkin"/>
              </a:rPr>
              <a:t>Arthur </a:t>
            </a:r>
            <a:r>
              <a:rPr lang="en-GB" sz="1350" dirty="0" err="1">
                <a:hlinkClick r:id="rId6" tooltip="Arthur Ashkin"/>
              </a:rPr>
              <a:t>Ashkin</a:t>
            </a:r>
            <a:r>
              <a:rPr lang="en-GB" sz="1350" dirty="0">
                <a:hlinkClick r:id="rId6" tooltip="Arthur Ashkin"/>
              </a:rPr>
              <a:t> 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6855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chemeClr val="bg1"/>
                </a:solidFill>
                <a:latin typeface="Century Gothic"/>
              </a:rPr>
              <a:t>Measuring particle shape by </a:t>
            </a:r>
            <a:r>
              <a:rPr lang="en-US" sz="2100" b="1" dirty="0" err="1">
                <a:solidFill>
                  <a:schemeClr val="bg1"/>
                </a:solidFill>
                <a:latin typeface="Century Gothic"/>
              </a:rPr>
              <a:t>scatteing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2B446-9E95-826C-3A39-8D3567D3A364}"/>
              </a:ext>
            </a:extLst>
          </p:cNvPr>
          <p:cNvSpPr txBox="1"/>
          <p:nvPr/>
        </p:nvSpPr>
        <p:spPr>
          <a:xfrm>
            <a:off x="231200" y="1089580"/>
            <a:ext cx="3633266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Particle trapped and aligned in an optical Tweezer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DB71E-FB29-4C1F-12CA-A4AB237E9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0" y="1537286"/>
            <a:ext cx="4062172" cy="3366441"/>
          </a:xfrm>
          <a:prstGeom prst="rect">
            <a:avLst/>
          </a:prstGeom>
        </p:spPr>
      </p:pic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BB5C4-9190-C822-209F-A532E5880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388" y="1685365"/>
            <a:ext cx="405064" cy="597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C505F-9145-698F-F9BA-52AAED075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303" y="2361382"/>
            <a:ext cx="344915" cy="701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1A2CB-7305-48B7-5354-9BDDF8103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641" y="3118108"/>
            <a:ext cx="436389" cy="56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3DC3F-16BE-8110-E71D-1FEC3820B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5741" y="3871979"/>
            <a:ext cx="374711" cy="4791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D435E6-2F98-0929-8B48-81A10FB65E3D}"/>
              </a:ext>
            </a:extLst>
          </p:cNvPr>
          <p:cNvSpPr txBox="1"/>
          <p:nvPr/>
        </p:nvSpPr>
        <p:spPr>
          <a:xfrm>
            <a:off x="5271139" y="1853064"/>
            <a:ext cx="849221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Dumbbell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D0054-C7DB-13AD-7432-5AFFC68B6E57}"/>
              </a:ext>
            </a:extLst>
          </p:cNvPr>
          <p:cNvSpPr txBox="1"/>
          <p:nvPr/>
        </p:nvSpPr>
        <p:spPr>
          <a:xfrm>
            <a:off x="5008627" y="2568124"/>
            <a:ext cx="1374244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YLF bi-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piramidal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17907-984A-B402-8DDF-0DF6093F3D37}"/>
              </a:ext>
            </a:extLst>
          </p:cNvPr>
          <p:cNvSpPr txBox="1"/>
          <p:nvPr/>
        </p:nvSpPr>
        <p:spPr>
          <a:xfrm>
            <a:off x="5271139" y="3271190"/>
            <a:ext cx="849221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Droplet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B2C0E-64F4-96AF-0515-00278C11F5B9}"/>
              </a:ext>
            </a:extLst>
          </p:cNvPr>
          <p:cNvSpPr txBox="1"/>
          <p:nvPr/>
        </p:nvSpPr>
        <p:spPr>
          <a:xfrm>
            <a:off x="5271139" y="3974256"/>
            <a:ext cx="849221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Sphere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76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91" y="4757402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448376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Coherent scattering for </a:t>
            </a:r>
          </a:p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non-spherical  nanoparticle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3995893" y="1914071"/>
            <a:ext cx="2862107" cy="6001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Need to consider 2 cavity modes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Elliptical TW polarization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F93FCB-0DDD-42CD-ADCD-4B272C0BD25B}"/>
              </a:ext>
            </a:extLst>
          </p:cNvPr>
          <p:cNvSpPr txBox="1"/>
          <p:nvPr/>
        </p:nvSpPr>
        <p:spPr>
          <a:xfrm>
            <a:off x="89558" y="2773052"/>
            <a:ext cx="3152082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Body to Lab frame: Euler angles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α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β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γ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 (z-y’-z’’)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643EC2-9F25-43E0-AD7E-7A4177033D95}"/>
              </a:ext>
            </a:extLst>
          </p:cNvPr>
          <p:cNvSpPr txBox="1"/>
          <p:nvPr/>
        </p:nvSpPr>
        <p:spPr>
          <a:xfrm>
            <a:off x="791537" y="3170560"/>
            <a:ext cx="2710408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u="sng" dirty="0">
                <a:latin typeface="Arial" pitchFamily="34" charset="0"/>
                <a:cs typeface="Arial" pitchFamily="34" charset="0"/>
              </a:rPr>
              <a:t>E.g.: Prolate geometry</a:t>
            </a: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l-GR" sz="1100" dirty="0">
                <a:latin typeface="Arial" pitchFamily="34" charset="0"/>
                <a:cs typeface="Arial" pitchFamily="34" charset="0"/>
              </a:rPr>
              <a:t>α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 rotation </a:t>
            </a:r>
            <a:r>
              <a:rPr lang="en-GB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TW polarization plane</a:t>
            </a: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l-GR" sz="1100" dirty="0">
                <a:latin typeface="Arial" pitchFamily="34" charset="0"/>
                <a:cs typeface="Arial" pitchFamily="34" charset="0"/>
              </a:rPr>
              <a:t>β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 rotation </a:t>
            </a:r>
            <a:r>
              <a:rPr lang="en-GB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outside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TW polarization plane</a:t>
            </a: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l-GR" sz="1100" dirty="0">
                <a:latin typeface="Arial" pitchFamily="34" charset="0"/>
                <a:cs typeface="Arial" pitchFamily="34" charset="0"/>
              </a:rPr>
              <a:t>γ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 rotation around the particle long axis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E2BB3C-91C1-4412-9563-013BA2CB1488}"/>
              </a:ext>
            </a:extLst>
          </p:cNvPr>
          <p:cNvSpPr txBox="1"/>
          <p:nvPr/>
        </p:nvSpPr>
        <p:spPr>
          <a:xfrm>
            <a:off x="3615410" y="3170559"/>
            <a:ext cx="2015106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100" u="sng" dirty="0">
                <a:latin typeface="Arial" pitchFamily="34" charset="0"/>
                <a:cs typeface="Arial" pitchFamily="34" charset="0"/>
              </a:rPr>
              <a:t>Steady state</a:t>
            </a: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→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θ</a:t>
            </a:r>
            <a:endParaRPr lang="en-GB" sz="1100" dirty="0">
              <a:latin typeface="Arial" pitchFamily="34" charset="0"/>
              <a:cs typeface="Arial" pitchFamily="34" charset="0"/>
            </a:endParaRP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→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π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/2</a:t>
            </a:r>
          </a:p>
          <a:p>
            <a:endParaRPr lang="en-GB" sz="400" dirty="0">
              <a:latin typeface="Arial" pitchFamily="34" charset="0"/>
              <a:cs typeface="Arial" pitchFamily="34" charset="0"/>
            </a:endParaRPr>
          </a:p>
          <a:p>
            <a:r>
              <a:rPr lang="en-GB" sz="1100" dirty="0">
                <a:latin typeface="Arial" pitchFamily="34" charset="0"/>
                <a:cs typeface="Arial" pitchFamily="34" charset="0"/>
              </a:rPr>
              <a:t>→ fixed only if no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cyl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en-GB" sz="1100" dirty="0" err="1">
                <a:latin typeface="Arial" pitchFamily="34" charset="0"/>
                <a:cs typeface="Arial" pitchFamily="34" charset="0"/>
              </a:rPr>
              <a:t>symm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.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E6A4F-D10B-45CA-9F62-660C8BF073FC}"/>
              </a:ext>
            </a:extLst>
          </p:cNvPr>
          <p:cNvSpPr txBox="1"/>
          <p:nvPr/>
        </p:nvSpPr>
        <p:spPr>
          <a:xfrm>
            <a:off x="758165" y="4241262"/>
            <a:ext cx="4872350" cy="2616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Couplings for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α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β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γ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 follow z		→	cooling rate optimal at </a:t>
            </a:r>
            <a:r>
              <a:rPr lang="en-GB" sz="1100" u="sng" dirty="0">
                <a:latin typeface="Arial" pitchFamily="34" charset="0"/>
                <a:cs typeface="Arial" pitchFamily="34" charset="0"/>
              </a:rPr>
              <a:t>antinode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FC5B07-EF67-E346-C744-3BA675603A6E}"/>
              </a:ext>
            </a:extLst>
          </p:cNvPr>
          <p:cNvSpPr txBox="1"/>
          <p:nvPr/>
        </p:nvSpPr>
        <p:spPr>
          <a:xfrm>
            <a:off x="2255560" y="4658281"/>
            <a:ext cx="2346881" cy="23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Arial" pitchFamily="34" charset="0"/>
                <a:cs typeface="Arial" pitchFamily="34" charset="0"/>
              </a:rPr>
              <a:t>H. Rudolph </a:t>
            </a:r>
            <a:r>
              <a:rPr lang="fr-FR" sz="900" i="1" dirty="0">
                <a:latin typeface="Arial" pitchFamily="34" charset="0"/>
                <a:cs typeface="Arial" pitchFamily="34" charset="0"/>
              </a:rPr>
              <a:t>et.al</a:t>
            </a:r>
            <a:r>
              <a:rPr lang="fr-FR" sz="900" dirty="0">
                <a:latin typeface="Arial" pitchFamily="34" charset="0"/>
                <a:cs typeface="Arial" pitchFamily="34" charset="0"/>
              </a:rPr>
              <a:t>, PRA </a:t>
            </a:r>
            <a:r>
              <a:rPr lang="fr-FR" sz="900" b="1" dirty="0">
                <a:latin typeface="Arial" pitchFamily="34" charset="0"/>
                <a:cs typeface="Arial" pitchFamily="34" charset="0"/>
              </a:rPr>
              <a:t>103</a:t>
            </a:r>
            <a:r>
              <a:rPr lang="fr-FR" sz="900" dirty="0">
                <a:latin typeface="Arial" pitchFamily="34" charset="0"/>
                <a:cs typeface="Arial" pitchFamily="34" charset="0"/>
              </a:rPr>
              <a:t>, 043514 (2021)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6641D-1FBC-2FE3-C237-7E37192F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557" y="969640"/>
            <a:ext cx="3364568" cy="789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DECA7-538C-D8FD-6C48-19A553000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8" y="958491"/>
            <a:ext cx="3428999" cy="16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7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536D06-5454-2B29-D60C-150E365E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" y="909579"/>
            <a:ext cx="2461837" cy="39046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Effective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64F5D1-D466-477A-9F01-19288F12253F}"/>
              </a:ext>
            </a:extLst>
          </p:cNvPr>
          <p:cNvSpPr txBox="1"/>
          <p:nvPr/>
        </p:nvSpPr>
        <p:spPr>
          <a:xfrm>
            <a:off x="2000908" y="2861897"/>
            <a:ext cx="351593" cy="116955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rgbClr val="EFA72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rgbClr val="EFA720"/>
                </a:solidFill>
                <a:latin typeface="Arial" pitchFamily="34" charset="0"/>
                <a:cs typeface="Arial" pitchFamily="34" charset="0"/>
              </a:rPr>
              <a:t>Y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</a:t>
            </a:r>
          </a:p>
          <a:p>
            <a:pPr algn="ctr"/>
            <a:r>
              <a:rPr lang="el-GR" sz="1400" dirty="0">
                <a:solidFill>
                  <a:srgbClr val="C00000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α</a:t>
            </a:r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>
                <a:solidFill>
                  <a:srgbClr val="7030A0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β</a:t>
            </a:r>
            <a:endParaRPr lang="en-US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BBBB0C-050A-4C97-89D4-28EF73031185}"/>
              </a:ext>
            </a:extLst>
          </p:cNvPr>
          <p:cNvSpPr txBox="1"/>
          <p:nvPr/>
        </p:nvSpPr>
        <p:spPr>
          <a:xfrm>
            <a:off x="2853196" y="1570277"/>
            <a:ext cx="1580848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Lowest temperatures 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@ 1x10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mbar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8968E-BED8-47DE-9AB3-9EAB59A07256}"/>
              </a:ext>
            </a:extLst>
          </p:cNvPr>
          <p:cNvSpPr txBox="1"/>
          <p:nvPr/>
        </p:nvSpPr>
        <p:spPr>
          <a:xfrm>
            <a:off x="4750868" y="1654915"/>
            <a:ext cx="1580848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Mean occupation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A7A60-45C9-4645-BB18-247FF222904F}"/>
              </a:ext>
            </a:extLst>
          </p:cNvPr>
          <p:cNvSpPr txBox="1"/>
          <p:nvPr/>
        </p:nvSpPr>
        <p:spPr>
          <a:xfrm>
            <a:off x="3074467" y="3522597"/>
            <a:ext cx="2499397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0C1A44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Motion along z remains fairly hot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Likely non-thermal</a:t>
            </a:r>
          </a:p>
          <a:p>
            <a:r>
              <a:rPr lang="en-US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But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could be affected by rotational motion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8FC969-BE1B-E4BD-471C-20A2654A0A4D}"/>
              </a:ext>
            </a:extLst>
          </p:cNvPr>
          <p:cNvGrpSpPr/>
          <p:nvPr/>
        </p:nvGrpSpPr>
        <p:grpSpPr>
          <a:xfrm>
            <a:off x="2853196" y="2076530"/>
            <a:ext cx="3557031" cy="1214725"/>
            <a:chOff x="2853196" y="2076530"/>
            <a:chExt cx="3557031" cy="12147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1EBE9D-01C4-3F73-FEEF-83085B7C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3196" y="2088530"/>
              <a:ext cx="1699334" cy="12027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607839-3301-E102-2CB3-98C9CFEE7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5008" y="2076530"/>
              <a:ext cx="1335219" cy="121028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08C8AE-43B2-9377-3C85-14E07FF4E988}"/>
                </a:ext>
              </a:extLst>
            </p:cNvPr>
            <p:cNvSpPr/>
            <p:nvPr/>
          </p:nvSpPr>
          <p:spPr>
            <a:xfrm>
              <a:off x="5008627" y="2571750"/>
              <a:ext cx="299973" cy="209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7267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Topic 2 summary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FE9AB-E4C9-E10D-3CAB-7B30570BEC70}"/>
              </a:ext>
            </a:extLst>
          </p:cNvPr>
          <p:cNvSpPr txBox="1"/>
          <p:nvPr/>
        </p:nvSpPr>
        <p:spPr>
          <a:xfrm>
            <a:off x="625078" y="1532573"/>
            <a:ext cx="4190059" cy="149271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“classical” state transfer on multiparticle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At the ground state – 1D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Demonstrated cooling of the rotational degrees of freedom</a:t>
            </a:r>
          </a:p>
          <a:p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44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9622" y="0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magine 3" descr="logo-UCL-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44" y="157013"/>
            <a:ext cx="1313508" cy="4633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9868" y="59447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it-IT" u="sng" kern="0" dirty="0">
                <a:solidFill>
                  <a:sysClr val="windowText" lastClr="000000"/>
                </a:solidFill>
              </a:rPr>
              <a:t>UCL optomechanics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EA0C1D0-EA33-4456-865F-6AB17F31DDC3}"/>
              </a:ext>
            </a:extLst>
          </p:cNvPr>
          <p:cNvSpPr txBox="1">
            <a:spLocks/>
          </p:cNvSpPr>
          <p:nvPr/>
        </p:nvSpPr>
        <p:spPr>
          <a:xfrm>
            <a:off x="-51684" y="2059183"/>
            <a:ext cx="6459858" cy="3586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500" dirty="0">
                <a:solidFill>
                  <a:srgbClr val="300EFA"/>
                </a:solidFill>
              </a:rPr>
              <a:t> Peter Barker                Tania Monteiro                   Antonio Pontin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C4D21FC-9B17-46BE-8810-0124F444B940}"/>
              </a:ext>
            </a:extLst>
          </p:cNvPr>
          <p:cNvSpPr txBox="1">
            <a:spLocks/>
          </p:cNvSpPr>
          <p:nvPr/>
        </p:nvSpPr>
        <p:spPr>
          <a:xfrm>
            <a:off x="68217" y="3543221"/>
            <a:ext cx="6789783" cy="3586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rgbClr val="300EFA"/>
                </a:solidFill>
              </a:rPr>
              <a:t>Jon Gosling     Markus Rademacher     Amy Hopper          Hayden Fu           Fiona Alder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C318F5D-AA09-40D1-B74D-93502F57B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8"/>
          <a:stretch/>
        </p:blipFill>
        <p:spPr>
          <a:xfrm>
            <a:off x="609868" y="976663"/>
            <a:ext cx="1468276" cy="10846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056A9C-8D0C-471F-93FB-270FEC9AC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93" y="976802"/>
            <a:ext cx="1209497" cy="110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2F016-ED46-45FA-9F85-87F125522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276" y="3883041"/>
            <a:ext cx="843514" cy="84351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44FE7E1-378F-4FEE-B0BF-5B13E6981049}"/>
              </a:ext>
            </a:extLst>
          </p:cNvPr>
          <p:cNvSpPr txBox="1">
            <a:spLocks/>
          </p:cNvSpPr>
          <p:nvPr/>
        </p:nvSpPr>
        <p:spPr>
          <a:xfrm>
            <a:off x="116793" y="2049663"/>
            <a:ext cx="7178634" cy="3586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500" dirty="0">
              <a:solidFill>
                <a:srgbClr val="300EFA"/>
              </a:solidFill>
            </a:endParaRPr>
          </a:p>
        </p:txBody>
      </p:sp>
      <p:pic>
        <p:nvPicPr>
          <p:cNvPr id="1026" name="Picture 2" descr="Image result for markus rademacher">
            <a:extLst>
              <a:ext uri="{FF2B5EF4-FFF2-40B4-BE49-F238E27FC236}">
                <a16:creationId xmlns:a16="http://schemas.microsoft.com/office/drawing/2014/main" id="{9EAE3A52-2FCF-4F01-86E7-E00F116D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60" y="2449731"/>
            <a:ext cx="1015741" cy="10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earing, dark&#10;&#10;Description automatically generated">
            <a:extLst>
              <a:ext uri="{FF2B5EF4-FFF2-40B4-BE49-F238E27FC236}">
                <a16:creationId xmlns:a16="http://schemas.microsoft.com/office/drawing/2014/main" id="{462D3138-DEB1-1732-8402-F1822AEA50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1" r="13530"/>
          <a:stretch/>
        </p:blipFill>
        <p:spPr>
          <a:xfrm>
            <a:off x="4509764" y="999334"/>
            <a:ext cx="962012" cy="10619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D3255A4-A287-CDC8-B844-07C6EA50FF96}"/>
              </a:ext>
            </a:extLst>
          </p:cNvPr>
          <p:cNvSpPr txBox="1">
            <a:spLocks/>
          </p:cNvSpPr>
          <p:nvPr/>
        </p:nvSpPr>
        <p:spPr>
          <a:xfrm>
            <a:off x="1302199" y="4734316"/>
            <a:ext cx="5187091" cy="3586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dirty="0">
                <a:solidFill>
                  <a:srgbClr val="300EFA"/>
                </a:solidFill>
              </a:rPr>
              <a:t>Tom Penny           Marko Toros       Nathanael </a:t>
            </a:r>
            <a:r>
              <a:rPr lang="en-GB" sz="1500" dirty="0" err="1">
                <a:solidFill>
                  <a:srgbClr val="300EFA"/>
                </a:solidFill>
              </a:rPr>
              <a:t>Bullier</a:t>
            </a:r>
            <a:r>
              <a:rPr lang="en-GB" sz="1500" dirty="0">
                <a:solidFill>
                  <a:srgbClr val="300EFA"/>
                </a:solidFill>
              </a:rPr>
              <a:t>         Ying 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B3B92B-F6AA-E324-3C8F-23D2F5A9FF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7" y="3901458"/>
            <a:ext cx="708721" cy="806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23AE0-B79A-E679-5596-AE1D3C080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804" y="3901458"/>
            <a:ext cx="705176" cy="806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2BD76-6B82-E665-0896-7C4D7374EA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5" t="32098"/>
          <a:stretch/>
        </p:blipFill>
        <p:spPr>
          <a:xfrm>
            <a:off x="5643549" y="3901458"/>
            <a:ext cx="568879" cy="806678"/>
          </a:xfrm>
          <a:prstGeom prst="rect">
            <a:avLst/>
          </a:prstGeom>
        </p:spPr>
      </p:pic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654DDA1B-F81A-4996-B519-5F244BEF70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0129" b="38957"/>
          <a:stretch/>
        </p:blipFill>
        <p:spPr>
          <a:xfrm>
            <a:off x="3038482" y="2483572"/>
            <a:ext cx="976661" cy="948059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48543FF-DE56-43E9-B0FF-61C40F3834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147" r="30997" b="40835"/>
          <a:stretch/>
        </p:blipFill>
        <p:spPr>
          <a:xfrm>
            <a:off x="4318735" y="2438237"/>
            <a:ext cx="1015742" cy="1038726"/>
          </a:xfrm>
          <a:prstGeom prst="rect">
            <a:avLst/>
          </a:prstGeom>
        </p:spPr>
      </p:pic>
      <p:pic>
        <p:nvPicPr>
          <p:cNvPr id="16" name="Picture 15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4C6C44E7-27CE-487F-A8A8-EF7650197B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24" t="21219" r="10695" b="18949"/>
          <a:stretch/>
        </p:blipFill>
        <p:spPr>
          <a:xfrm>
            <a:off x="5548623" y="2417857"/>
            <a:ext cx="1062886" cy="1079488"/>
          </a:xfrm>
          <a:prstGeom prst="rect">
            <a:avLst/>
          </a:prstGeom>
        </p:spPr>
      </p:pic>
      <p:sp>
        <p:nvSpPr>
          <p:cNvPr id="24" name="CasellaDiTesto 4">
            <a:extLst>
              <a:ext uri="{FF2B5EF4-FFF2-40B4-BE49-F238E27FC236}">
                <a16:creationId xmlns:a16="http://schemas.microsoft.com/office/drawing/2014/main" id="{A09B0328-2C14-48D8-BBA1-76EFE37370CF}"/>
              </a:ext>
            </a:extLst>
          </p:cNvPr>
          <p:cNvSpPr txBox="1"/>
          <p:nvPr/>
        </p:nvSpPr>
        <p:spPr>
          <a:xfrm>
            <a:off x="-22206" y="3986450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kern="0" dirty="0">
                <a:solidFill>
                  <a:sysClr val="windowText" lastClr="000000"/>
                </a:solidFill>
              </a:rPr>
              <a:t>Previous:</a:t>
            </a:r>
          </a:p>
          <a:p>
            <a:pPr defTabSz="685800">
              <a:defRPr/>
            </a:pPr>
            <a:endParaRPr lang="it-IT" u="sng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08324-3F74-816E-FF7A-FBE9688537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723" y="2449731"/>
            <a:ext cx="1010550" cy="10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2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/>
          <p:cNvSpPr>
            <a:spLocks/>
          </p:cNvSpPr>
          <p:nvPr/>
        </p:nvSpPr>
        <p:spPr bwMode="auto">
          <a:xfrm>
            <a:off x="0" y="-599"/>
            <a:ext cx="6858000" cy="554831"/>
          </a:xfrm>
          <a:custGeom>
            <a:avLst/>
            <a:gdLst>
              <a:gd name="T0" fmla="*/ 0 w 1123"/>
              <a:gd name="T1" fmla="*/ 0 h 90"/>
              <a:gd name="T2" fmla="*/ 0 w 1123"/>
              <a:gd name="T3" fmla="*/ 90 h 90"/>
              <a:gd name="T4" fmla="*/ 957 w 1123"/>
              <a:gd name="T5" fmla="*/ 90 h 90"/>
              <a:gd name="T6" fmla="*/ 955 w 1123"/>
              <a:gd name="T7" fmla="*/ 89 h 90"/>
              <a:gd name="T8" fmla="*/ 949 w 1123"/>
              <a:gd name="T9" fmla="*/ 73 h 90"/>
              <a:gd name="T10" fmla="*/ 949 w 1123"/>
              <a:gd name="T11" fmla="*/ 43 h 90"/>
              <a:gd name="T12" fmla="*/ 966 w 1123"/>
              <a:gd name="T13" fmla="*/ 43 h 90"/>
              <a:gd name="T14" fmla="*/ 966 w 1123"/>
              <a:gd name="T15" fmla="*/ 74 h 90"/>
              <a:gd name="T16" fmla="*/ 967 w 1123"/>
              <a:gd name="T17" fmla="*/ 80 h 90"/>
              <a:gd name="T18" fmla="*/ 973 w 1123"/>
              <a:gd name="T19" fmla="*/ 82 h 90"/>
              <a:gd name="T20" fmla="*/ 978 w 1123"/>
              <a:gd name="T21" fmla="*/ 80 h 90"/>
              <a:gd name="T22" fmla="*/ 980 w 1123"/>
              <a:gd name="T23" fmla="*/ 74 h 90"/>
              <a:gd name="T24" fmla="*/ 980 w 1123"/>
              <a:gd name="T25" fmla="*/ 43 h 90"/>
              <a:gd name="T26" fmla="*/ 996 w 1123"/>
              <a:gd name="T27" fmla="*/ 43 h 90"/>
              <a:gd name="T28" fmla="*/ 996 w 1123"/>
              <a:gd name="T29" fmla="*/ 70 h 90"/>
              <a:gd name="T30" fmla="*/ 990 w 1123"/>
              <a:gd name="T31" fmla="*/ 89 h 90"/>
              <a:gd name="T32" fmla="*/ 988 w 1123"/>
              <a:gd name="T33" fmla="*/ 90 h 90"/>
              <a:gd name="T34" fmla="*/ 1012 w 1123"/>
              <a:gd name="T35" fmla="*/ 90 h 90"/>
              <a:gd name="T36" fmla="*/ 1002 w 1123"/>
              <a:gd name="T37" fmla="*/ 68 h 90"/>
              <a:gd name="T38" fmla="*/ 1028 w 1123"/>
              <a:gd name="T39" fmla="*/ 41 h 90"/>
              <a:gd name="T40" fmla="*/ 1048 w 1123"/>
              <a:gd name="T41" fmla="*/ 49 h 90"/>
              <a:gd name="T42" fmla="*/ 1052 w 1123"/>
              <a:gd name="T43" fmla="*/ 55 h 90"/>
              <a:gd name="T44" fmla="*/ 1039 w 1123"/>
              <a:gd name="T45" fmla="*/ 62 h 90"/>
              <a:gd name="T46" fmla="*/ 1028 w 1123"/>
              <a:gd name="T47" fmla="*/ 53 h 90"/>
              <a:gd name="T48" fmla="*/ 1022 w 1123"/>
              <a:gd name="T49" fmla="*/ 56 h 90"/>
              <a:gd name="T50" fmla="*/ 1018 w 1123"/>
              <a:gd name="T51" fmla="*/ 67 h 90"/>
              <a:gd name="T52" fmla="*/ 1028 w 1123"/>
              <a:gd name="T53" fmla="*/ 82 h 90"/>
              <a:gd name="T54" fmla="*/ 1039 w 1123"/>
              <a:gd name="T55" fmla="*/ 74 h 90"/>
              <a:gd name="T56" fmla="*/ 1052 w 1123"/>
              <a:gd name="T57" fmla="*/ 80 h 90"/>
              <a:gd name="T58" fmla="*/ 1047 w 1123"/>
              <a:gd name="T59" fmla="*/ 87 h 90"/>
              <a:gd name="T60" fmla="*/ 1044 w 1123"/>
              <a:gd name="T61" fmla="*/ 90 h 90"/>
              <a:gd name="T62" fmla="*/ 1059 w 1123"/>
              <a:gd name="T63" fmla="*/ 90 h 90"/>
              <a:gd name="T64" fmla="*/ 1059 w 1123"/>
              <a:gd name="T65" fmla="*/ 43 h 90"/>
              <a:gd name="T66" fmla="*/ 1075 w 1123"/>
              <a:gd name="T67" fmla="*/ 43 h 90"/>
              <a:gd name="T68" fmla="*/ 1075 w 1123"/>
              <a:gd name="T69" fmla="*/ 80 h 90"/>
              <a:gd name="T70" fmla="*/ 1096 w 1123"/>
              <a:gd name="T71" fmla="*/ 80 h 90"/>
              <a:gd name="T72" fmla="*/ 1096 w 1123"/>
              <a:gd name="T73" fmla="*/ 90 h 90"/>
              <a:gd name="T74" fmla="*/ 1123 w 1123"/>
              <a:gd name="T75" fmla="*/ 90 h 90"/>
              <a:gd name="T76" fmla="*/ 1123 w 1123"/>
              <a:gd name="T77" fmla="*/ 0 h 90"/>
              <a:gd name="T78" fmla="*/ 0 w 1123"/>
              <a:gd name="T7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23" h="90">
                <a:moveTo>
                  <a:pt x="0" y="0"/>
                </a:moveTo>
                <a:cubicBezTo>
                  <a:pt x="0" y="90"/>
                  <a:pt x="0" y="90"/>
                  <a:pt x="0" y="90"/>
                </a:cubicBezTo>
                <a:cubicBezTo>
                  <a:pt x="957" y="90"/>
                  <a:pt x="957" y="90"/>
                  <a:pt x="957" y="90"/>
                </a:cubicBezTo>
                <a:cubicBezTo>
                  <a:pt x="956" y="90"/>
                  <a:pt x="955" y="89"/>
                  <a:pt x="955" y="89"/>
                </a:cubicBezTo>
                <a:cubicBezTo>
                  <a:pt x="950" y="84"/>
                  <a:pt x="950" y="78"/>
                  <a:pt x="949" y="73"/>
                </a:cubicBezTo>
                <a:cubicBezTo>
                  <a:pt x="949" y="43"/>
                  <a:pt x="949" y="43"/>
                  <a:pt x="949" y="43"/>
                </a:cubicBezTo>
                <a:cubicBezTo>
                  <a:pt x="966" y="43"/>
                  <a:pt x="966" y="43"/>
                  <a:pt x="966" y="43"/>
                </a:cubicBezTo>
                <a:cubicBezTo>
                  <a:pt x="966" y="74"/>
                  <a:pt x="966" y="74"/>
                  <a:pt x="966" y="74"/>
                </a:cubicBezTo>
                <a:cubicBezTo>
                  <a:pt x="966" y="76"/>
                  <a:pt x="966" y="79"/>
                  <a:pt x="967" y="80"/>
                </a:cubicBezTo>
                <a:cubicBezTo>
                  <a:pt x="969" y="82"/>
                  <a:pt x="971" y="82"/>
                  <a:pt x="973" y="82"/>
                </a:cubicBezTo>
                <a:cubicBezTo>
                  <a:pt x="975" y="82"/>
                  <a:pt x="977" y="81"/>
                  <a:pt x="978" y="80"/>
                </a:cubicBezTo>
                <a:cubicBezTo>
                  <a:pt x="979" y="79"/>
                  <a:pt x="980" y="76"/>
                  <a:pt x="980" y="74"/>
                </a:cubicBezTo>
                <a:cubicBezTo>
                  <a:pt x="980" y="43"/>
                  <a:pt x="980" y="43"/>
                  <a:pt x="980" y="43"/>
                </a:cubicBezTo>
                <a:cubicBezTo>
                  <a:pt x="996" y="43"/>
                  <a:pt x="996" y="43"/>
                  <a:pt x="996" y="43"/>
                </a:cubicBezTo>
                <a:cubicBezTo>
                  <a:pt x="996" y="70"/>
                  <a:pt x="996" y="70"/>
                  <a:pt x="996" y="70"/>
                </a:cubicBezTo>
                <a:cubicBezTo>
                  <a:pt x="996" y="75"/>
                  <a:pt x="996" y="83"/>
                  <a:pt x="990" y="89"/>
                </a:cubicBezTo>
                <a:cubicBezTo>
                  <a:pt x="989" y="89"/>
                  <a:pt x="989" y="90"/>
                  <a:pt x="988" y="90"/>
                </a:cubicBezTo>
                <a:cubicBezTo>
                  <a:pt x="1012" y="90"/>
                  <a:pt x="1012" y="90"/>
                  <a:pt x="1012" y="90"/>
                </a:cubicBezTo>
                <a:cubicBezTo>
                  <a:pt x="1005" y="85"/>
                  <a:pt x="1002" y="76"/>
                  <a:pt x="1002" y="68"/>
                </a:cubicBezTo>
                <a:cubicBezTo>
                  <a:pt x="1002" y="55"/>
                  <a:pt x="1011" y="41"/>
                  <a:pt x="1028" y="41"/>
                </a:cubicBezTo>
                <a:cubicBezTo>
                  <a:pt x="1035" y="41"/>
                  <a:pt x="1043" y="44"/>
                  <a:pt x="1048" y="49"/>
                </a:cubicBezTo>
                <a:cubicBezTo>
                  <a:pt x="1050" y="51"/>
                  <a:pt x="1051" y="53"/>
                  <a:pt x="1052" y="55"/>
                </a:cubicBezTo>
                <a:cubicBezTo>
                  <a:pt x="1039" y="62"/>
                  <a:pt x="1039" y="62"/>
                  <a:pt x="1039" y="62"/>
                </a:cubicBezTo>
                <a:cubicBezTo>
                  <a:pt x="1038" y="59"/>
                  <a:pt x="1035" y="53"/>
                  <a:pt x="1028" y="53"/>
                </a:cubicBezTo>
                <a:cubicBezTo>
                  <a:pt x="1025" y="53"/>
                  <a:pt x="1023" y="55"/>
                  <a:pt x="1022" y="56"/>
                </a:cubicBezTo>
                <a:cubicBezTo>
                  <a:pt x="1018" y="60"/>
                  <a:pt x="1018" y="65"/>
                  <a:pt x="1018" y="67"/>
                </a:cubicBezTo>
                <a:cubicBezTo>
                  <a:pt x="1018" y="75"/>
                  <a:pt x="1021" y="82"/>
                  <a:pt x="1028" y="82"/>
                </a:cubicBezTo>
                <a:cubicBezTo>
                  <a:pt x="1036" y="82"/>
                  <a:pt x="1038" y="75"/>
                  <a:pt x="1039" y="74"/>
                </a:cubicBezTo>
                <a:cubicBezTo>
                  <a:pt x="1052" y="80"/>
                  <a:pt x="1052" y="80"/>
                  <a:pt x="1052" y="80"/>
                </a:cubicBezTo>
                <a:cubicBezTo>
                  <a:pt x="1051" y="83"/>
                  <a:pt x="1050" y="85"/>
                  <a:pt x="1047" y="87"/>
                </a:cubicBezTo>
                <a:cubicBezTo>
                  <a:pt x="1046" y="88"/>
                  <a:pt x="1045" y="89"/>
                  <a:pt x="1044" y="90"/>
                </a:cubicBezTo>
                <a:cubicBezTo>
                  <a:pt x="1059" y="90"/>
                  <a:pt x="1059" y="90"/>
                  <a:pt x="1059" y="90"/>
                </a:cubicBezTo>
                <a:cubicBezTo>
                  <a:pt x="1059" y="43"/>
                  <a:pt x="1059" y="43"/>
                  <a:pt x="1059" y="43"/>
                </a:cubicBezTo>
                <a:cubicBezTo>
                  <a:pt x="1075" y="43"/>
                  <a:pt x="1075" y="43"/>
                  <a:pt x="1075" y="43"/>
                </a:cubicBezTo>
                <a:cubicBezTo>
                  <a:pt x="1075" y="80"/>
                  <a:pt x="1075" y="80"/>
                  <a:pt x="1075" y="80"/>
                </a:cubicBezTo>
                <a:cubicBezTo>
                  <a:pt x="1096" y="80"/>
                  <a:pt x="1096" y="80"/>
                  <a:pt x="1096" y="80"/>
                </a:cubicBezTo>
                <a:cubicBezTo>
                  <a:pt x="1096" y="90"/>
                  <a:pt x="1096" y="90"/>
                  <a:pt x="1096" y="90"/>
                </a:cubicBezTo>
                <a:cubicBezTo>
                  <a:pt x="1123" y="90"/>
                  <a:pt x="1123" y="90"/>
                  <a:pt x="1123" y="90"/>
                </a:cubicBezTo>
                <a:cubicBezTo>
                  <a:pt x="1123" y="0"/>
                  <a:pt x="1123" y="0"/>
                  <a:pt x="11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3000" y="277446"/>
            <a:ext cx="110298" cy="129323"/>
          </a:xfrm>
          <a:prstGeom prst="rect">
            <a:avLst/>
          </a:prstGeom>
        </p:spPr>
      </p:pic>
      <p:pic>
        <p:nvPicPr>
          <p:cNvPr id="38" name="Immagine 9">
            <a:extLst>
              <a:ext uri="{FF2B5EF4-FFF2-40B4-BE49-F238E27FC236}">
                <a16:creationId xmlns:a16="http://schemas.microsoft.com/office/drawing/2014/main" id="{DA1D051E-2222-4462-ADC4-4492440AB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72A8E5-B52E-415D-B132-B79ECAEF69F0}"/>
              </a:ext>
            </a:extLst>
          </p:cNvPr>
          <p:cNvSpPr txBox="1"/>
          <p:nvPr/>
        </p:nvSpPr>
        <p:spPr>
          <a:xfrm>
            <a:off x="2204968" y="2217807"/>
            <a:ext cx="244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149771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199" y="70762"/>
            <a:ext cx="4206329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Camera detection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A9FF0F-A81E-BE2A-0EC0-C7789489D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10" y="1814115"/>
            <a:ext cx="2018942" cy="1695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ED0900-4D28-7157-CA95-91F38097E270}"/>
              </a:ext>
            </a:extLst>
          </p:cNvPr>
          <p:cNvSpPr txBox="1"/>
          <p:nvPr/>
        </p:nvSpPr>
        <p:spPr>
          <a:xfrm>
            <a:off x="894236" y="3563430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Absolute calibration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Easy to extend to 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    3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DoF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A7A97-6A64-931F-7A9B-9D9D9B3B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6" y="981002"/>
            <a:ext cx="4623047" cy="779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F7A4B-11EF-EC91-A323-730F0D732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881" y="1557853"/>
            <a:ext cx="2966511" cy="32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6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199" y="70762"/>
            <a:ext cx="4493201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Imaging base feedback cooling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9C4F8-EF78-E86F-887A-A125C840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2045"/>
            <a:ext cx="2378302" cy="1575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DB211-6824-3B99-7D53-C98CB0588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605" y="1001885"/>
            <a:ext cx="4782671" cy="691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387E8-8B3A-6FB1-9086-62E880FD5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871" y="2761620"/>
            <a:ext cx="5719312" cy="2009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2338C5-91A9-9AB6-8F04-815A1AFF3F22}"/>
              </a:ext>
            </a:extLst>
          </p:cNvPr>
          <p:cNvSpPr txBox="1"/>
          <p:nvPr/>
        </p:nvSpPr>
        <p:spPr>
          <a:xfrm>
            <a:off x="3296777" y="19795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Real-time processing of camera images</a:t>
            </a:r>
          </a:p>
        </p:txBody>
      </p:sp>
    </p:spTree>
    <p:extLst>
      <p:ext uri="{BB962C8B-B14F-4D97-AF65-F5344CB8AC3E}">
        <p14:creationId xmlns:p14="http://schemas.microsoft.com/office/powerpoint/2010/main" val="3568112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Experimental setup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6EA9A6-BDCB-41C4-AD6A-E4309D6769F2}"/>
              </a:ext>
            </a:extLst>
          </p:cNvPr>
          <p:cNvGrpSpPr/>
          <p:nvPr/>
        </p:nvGrpSpPr>
        <p:grpSpPr>
          <a:xfrm>
            <a:off x="4307679" y="1388856"/>
            <a:ext cx="2246641" cy="1335024"/>
            <a:chOff x="3953933" y="1339267"/>
            <a:chExt cx="2246641" cy="1335024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3C30745-1B09-4E58-838F-675EBDD47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975" t="34733" r="41358" b="39095"/>
            <a:stretch/>
          </p:blipFill>
          <p:spPr>
            <a:xfrm>
              <a:off x="3953933" y="1339267"/>
              <a:ext cx="1133510" cy="133502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8" name="Picture 7" descr="A watch on a table&#10;&#10;Description automatically generated with low confidence">
              <a:extLst>
                <a:ext uri="{FF2B5EF4-FFF2-40B4-BE49-F238E27FC236}">
                  <a16:creationId xmlns:a16="http://schemas.microsoft.com/office/drawing/2014/main" id="{6CBAFFD9-2CF2-449D-83E9-705F65B0D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198" t="37531" r="42346" b="40576"/>
            <a:stretch/>
          </p:blipFill>
          <p:spPr>
            <a:xfrm>
              <a:off x="5106458" y="1339267"/>
              <a:ext cx="1094116" cy="133502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070A55-9D91-4F1B-B77E-D9CB1807AC21}"/>
              </a:ext>
            </a:extLst>
          </p:cNvPr>
          <p:cNvSpPr txBox="1"/>
          <p:nvPr/>
        </p:nvSpPr>
        <p:spPr>
          <a:xfrm>
            <a:off x="4366562" y="1037893"/>
            <a:ext cx="2149254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Monolithic tweezer assembly</a:t>
            </a:r>
          </a:p>
        </p:txBody>
      </p:sp>
      <p:pic>
        <p:nvPicPr>
          <p:cNvPr id="12" name="Picture 11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28566A25-6EFD-40F9-8CFF-15CBEB92E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153" y="2997779"/>
            <a:ext cx="2535570" cy="19470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CD9EF3-DF0E-4EE1-9ED7-C28AFF36CFA2}"/>
              </a:ext>
            </a:extLst>
          </p:cNvPr>
          <p:cNvSpPr txBox="1"/>
          <p:nvPr/>
        </p:nvSpPr>
        <p:spPr>
          <a:xfrm>
            <a:off x="339960" y="3202329"/>
            <a:ext cx="1566674" cy="29238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Cavity mirrors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2F19D-6A39-40B9-95C2-1511AB65AA82}"/>
              </a:ext>
            </a:extLst>
          </p:cNvPr>
          <p:cNvSpPr txBox="1"/>
          <p:nvPr/>
        </p:nvSpPr>
        <p:spPr>
          <a:xfrm>
            <a:off x="339960" y="3659732"/>
            <a:ext cx="1566674" cy="29238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High NA lens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D3C65F-5A04-41E6-8D92-223048A8A6A0}"/>
              </a:ext>
            </a:extLst>
          </p:cNvPr>
          <p:cNvSpPr txBox="1"/>
          <p:nvPr/>
        </p:nvSpPr>
        <p:spPr>
          <a:xfrm>
            <a:off x="339960" y="4114118"/>
            <a:ext cx="1566674" cy="49244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Collection lens</a:t>
            </a:r>
          </a:p>
          <a:p>
            <a:r>
              <a:rPr lang="en-US" sz="13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(imaging)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F8DC5-6CCB-40C5-AED0-B883DF07AB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90" t="45547"/>
          <a:stretch/>
        </p:blipFill>
        <p:spPr>
          <a:xfrm>
            <a:off x="38313" y="916865"/>
            <a:ext cx="3979707" cy="20675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6510E0-867B-4AC7-BFEB-D954E7CD92DD}"/>
              </a:ext>
            </a:extLst>
          </p:cNvPr>
          <p:cNvSpPr txBox="1"/>
          <p:nvPr/>
        </p:nvSpPr>
        <p:spPr>
          <a:xfrm>
            <a:off x="4334369" y="3074957"/>
            <a:ext cx="2146717" cy="17543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500" u="sng" dirty="0">
              <a:latin typeface="Arial" pitchFamily="34" charset="0"/>
              <a:cs typeface="Arial" pitchFamily="34" charset="0"/>
            </a:endParaRPr>
          </a:p>
          <a:p>
            <a:r>
              <a:rPr lang="en-US" sz="1100" u="sng" dirty="0">
                <a:latin typeface="Arial" pitchFamily="34" charset="0"/>
                <a:cs typeface="Arial" pitchFamily="34" charset="0"/>
              </a:rPr>
              <a:t>Silica nanoparticle</a:t>
            </a:r>
          </a:p>
          <a:p>
            <a:endParaRPr lang="en-US" sz="500" dirty="0">
              <a:latin typeface="Arial" pitchFamily="34" charset="0"/>
              <a:cs typeface="Arial" pitchFamily="34" charset="0"/>
            </a:endParaRP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100" baseline="-25000" dirty="0">
                <a:latin typeface="Arial" pitchFamily="34" charset="0"/>
                <a:cs typeface="Arial" pitchFamily="34" charset="0"/>
              </a:rPr>
              <a:t>TW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 ~200-500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mW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@ 1064nm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Lens NA~0.77 (single lens)</a:t>
            </a: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r>
              <a:rPr lang="en-US" sz="1100" u="sng" dirty="0">
                <a:latin typeface="Arial" pitchFamily="34" charset="0"/>
                <a:cs typeface="Arial" pitchFamily="34" charset="0"/>
              </a:rPr>
              <a:t>Cavity parameters</a:t>
            </a:r>
          </a:p>
          <a:p>
            <a:endParaRPr lang="en-US" sz="500" dirty="0">
              <a:latin typeface="Arial" pitchFamily="34" charset="0"/>
              <a:cs typeface="Arial" pitchFamily="34" charset="0"/>
            </a:endParaRPr>
          </a:p>
          <a:p>
            <a:r>
              <a:rPr lang="en-US" sz="1100" dirty="0" err="1">
                <a:latin typeface="Arial" pitchFamily="34" charset="0"/>
                <a:cs typeface="Arial" pitchFamily="34" charset="0"/>
              </a:rPr>
              <a:t>Lcav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=12.23 ± 0.02 mm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κ/2</a:t>
            </a:r>
            <a:r>
              <a:rPr lang="el-GR" sz="1100" dirty="0">
                <a:latin typeface="Arial" pitchFamily="34" charset="0"/>
                <a:cs typeface="Arial" pitchFamily="34" charset="0"/>
              </a:rPr>
              <a:t>π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=198 ± 1 kHz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Finesse ~ 31000</a:t>
            </a:r>
          </a:p>
          <a:p>
            <a:endParaRPr lang="en-US" sz="5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63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B43D9C-9380-479E-81A1-1D7F53C0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8" y="1022991"/>
            <a:ext cx="3576036" cy="23891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Tweezer only spectra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70A55-9D91-4F1B-B77E-D9CB1807AC21}"/>
              </a:ext>
            </a:extLst>
          </p:cNvPr>
          <p:cNvSpPr txBox="1"/>
          <p:nvPr/>
        </p:nvSpPr>
        <p:spPr>
          <a:xfrm>
            <a:off x="2641168" y="937151"/>
            <a:ext cx="1469655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2.5 mbar – No cavity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D47FE5-1210-4D72-86C9-243BAEAB5084}"/>
              </a:ext>
            </a:extLst>
          </p:cNvPr>
          <p:cNvSpPr txBox="1"/>
          <p:nvPr/>
        </p:nvSpPr>
        <p:spPr>
          <a:xfrm>
            <a:off x="2644603" y="1643746"/>
            <a:ext cx="73139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Split det.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2A3640-8B59-4724-B759-AEE169633DB7}"/>
              </a:ext>
            </a:extLst>
          </p:cNvPr>
          <p:cNvCxnSpPr>
            <a:stCxn id="23" idx="1"/>
          </p:cNvCxnSpPr>
          <p:nvPr/>
        </p:nvCxnSpPr>
        <p:spPr>
          <a:xfrm flipH="1">
            <a:off x="2053816" y="1774551"/>
            <a:ext cx="590787" cy="1308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1F98ED-4101-40CD-A168-AF7B61520606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943147" y="1774551"/>
            <a:ext cx="701456" cy="2832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954D315-0DFC-4930-847E-5FB69E807D9A}"/>
              </a:ext>
            </a:extLst>
          </p:cNvPr>
          <p:cNvSpPr txBox="1"/>
          <p:nvPr/>
        </p:nvSpPr>
        <p:spPr>
          <a:xfrm>
            <a:off x="1001575" y="2723895"/>
            <a:ext cx="79861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PBS det.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83E868-082B-4CB8-93B1-43BEE567038F}"/>
              </a:ext>
            </a:extLst>
          </p:cNvPr>
          <p:cNvCxnSpPr>
            <a:cxnSpLocks/>
          </p:cNvCxnSpPr>
          <p:nvPr/>
        </p:nvCxnSpPr>
        <p:spPr>
          <a:xfrm flipV="1">
            <a:off x="1800187" y="2723895"/>
            <a:ext cx="411949" cy="13080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EE771EA-18A3-4DFF-A96A-A4914EDC4838}"/>
              </a:ext>
            </a:extLst>
          </p:cNvPr>
          <p:cNvSpPr txBox="1"/>
          <p:nvPr/>
        </p:nvSpPr>
        <p:spPr>
          <a:xfrm>
            <a:off x="3441018" y="1933319"/>
            <a:ext cx="24578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Arial" pitchFamily="34" charset="0"/>
                <a:cs typeface="Arial" pitchFamily="34" charset="0"/>
              </a:rPr>
              <a:t>β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EE1799-B367-4747-ABE0-3CF6DA1856AC}"/>
              </a:ext>
            </a:extLst>
          </p:cNvPr>
          <p:cNvSpPr txBox="1"/>
          <p:nvPr/>
        </p:nvSpPr>
        <p:spPr>
          <a:xfrm>
            <a:off x="3686807" y="2224194"/>
            <a:ext cx="24578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Arial" pitchFamily="34" charset="0"/>
                <a:cs typeface="Arial" pitchFamily="34" charset="0"/>
              </a:rPr>
              <a:t>α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44C00F-2223-4D3E-9A4F-8E20EE4202AC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3375995" y="2194929"/>
            <a:ext cx="187918" cy="21334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3A4DD2-460E-4630-9747-C5838530A7AB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3469954" y="2485804"/>
            <a:ext cx="339747" cy="17365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0F12C401-2D05-4766-8FCC-7567A3431992}"/>
              </a:ext>
            </a:extLst>
          </p:cNvPr>
          <p:cNvSpPr/>
          <p:nvPr/>
        </p:nvSpPr>
        <p:spPr>
          <a:xfrm>
            <a:off x="4055489" y="1905356"/>
            <a:ext cx="108143" cy="63876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80D17A-4200-46C8-87C9-FD97193391E9}"/>
              </a:ext>
            </a:extLst>
          </p:cNvPr>
          <p:cNvSpPr txBox="1"/>
          <p:nvPr/>
        </p:nvSpPr>
        <p:spPr>
          <a:xfrm>
            <a:off x="4798766" y="2776478"/>
            <a:ext cx="171482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Arial" pitchFamily="34" charset="0"/>
                <a:cs typeface="Arial" pitchFamily="34" charset="0"/>
              </a:rPr>
              <a:t>Seberson&amp;Robicheaux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 PRA99,013821(2019)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B58BD2-4D82-44E7-812A-46A918FCB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794" y="1933867"/>
            <a:ext cx="1182389" cy="6387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6DCB2A-EB15-4381-9830-C24FD472DB26}"/>
              </a:ext>
            </a:extLst>
          </p:cNvPr>
          <p:cNvSpPr txBox="1"/>
          <p:nvPr/>
        </p:nvSpPr>
        <p:spPr>
          <a:xfrm>
            <a:off x="118310" y="3605917"/>
            <a:ext cx="2093826" cy="60016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Spectra exploited to calibrate each DoF assuming thermal equilibrium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092FE7-582A-47DB-A8F3-29D328F633F6}"/>
              </a:ext>
            </a:extLst>
          </p:cNvPr>
          <p:cNvSpPr txBox="1"/>
          <p:nvPr/>
        </p:nvSpPr>
        <p:spPr>
          <a:xfrm>
            <a:off x="4423585" y="1512941"/>
            <a:ext cx="2136241" cy="2616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u="sng" dirty="0">
                <a:latin typeface="Arial" pitchFamily="34" charset="0"/>
                <a:cs typeface="Arial" pitchFamily="34" charset="0"/>
              </a:rPr>
              <a:t>Valid for elliptical polarization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A338E2-7B46-4AD9-80C6-403324A1520D}"/>
              </a:ext>
            </a:extLst>
          </p:cNvPr>
          <p:cNvSpPr txBox="1"/>
          <p:nvPr/>
        </p:nvSpPr>
        <p:spPr>
          <a:xfrm>
            <a:off x="2479250" y="3530802"/>
            <a:ext cx="4080576" cy="1277273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Arial" pitchFamily="34" charset="0"/>
                <a:cs typeface="Arial" pitchFamily="34" charset="0"/>
              </a:rPr>
              <a:t>γ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→ free diffusion →  Redefine librational normal modes</a:t>
            </a: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  <a:p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39401-5DEE-4D57-ABA8-01F10C466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17" b="61495"/>
          <a:stretch/>
        </p:blipFill>
        <p:spPr>
          <a:xfrm>
            <a:off x="2585763" y="3824813"/>
            <a:ext cx="2440703" cy="3309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A9EB30C-4FF4-440C-B4DF-A72A591DEB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936"/>
          <a:stretch/>
        </p:blipFill>
        <p:spPr>
          <a:xfrm>
            <a:off x="3879152" y="4192927"/>
            <a:ext cx="2440703" cy="5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Outline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1328833" y="1417060"/>
            <a:ext cx="4881135" cy="95551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TEQ – Testing the large-scale limit of Quantum Mechanics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Testing CSL with a levitated nanoparticle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Overview and results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86804-1479-65F9-ADAA-9B368DBEB379}"/>
              </a:ext>
            </a:extLst>
          </p:cNvPr>
          <p:cNvSpPr txBox="1"/>
          <p:nvPr/>
        </p:nvSpPr>
        <p:spPr>
          <a:xfrm>
            <a:off x="231200" y="1480668"/>
            <a:ext cx="881983" cy="29238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300" u="sng" dirty="0">
                <a:latin typeface="Arial" pitchFamily="34" charset="0"/>
                <a:cs typeface="Arial" pitchFamily="34" charset="0"/>
              </a:rPr>
              <a:t>Topic 1: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AE5EB-E149-7D45-8AF2-617E7EA35208}"/>
              </a:ext>
            </a:extLst>
          </p:cNvPr>
          <p:cNvSpPr txBox="1"/>
          <p:nvPr/>
        </p:nvSpPr>
        <p:spPr>
          <a:xfrm>
            <a:off x="1306305" y="2722402"/>
            <a:ext cx="4881135" cy="15556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Towards the quantum regime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Sympathetic cooling of co-trapped particle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Coherent scattering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Rotational dynamics of non-spherical particles</a:t>
            </a:r>
          </a:p>
          <a:p>
            <a:pPr>
              <a:lnSpc>
                <a:spcPct val="150000"/>
              </a:lnSpc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9B199-CF69-63DB-606F-E57BAA2D013F}"/>
              </a:ext>
            </a:extLst>
          </p:cNvPr>
          <p:cNvSpPr txBox="1"/>
          <p:nvPr/>
        </p:nvSpPr>
        <p:spPr>
          <a:xfrm>
            <a:off x="208672" y="2786010"/>
            <a:ext cx="881983" cy="29238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300" u="sng" dirty="0">
                <a:latin typeface="Arial" pitchFamily="34" charset="0"/>
                <a:cs typeface="Arial" pitchFamily="34" charset="0"/>
              </a:rPr>
              <a:t>Topic 2: </a:t>
            </a:r>
          </a:p>
        </p:txBody>
      </p:sp>
    </p:spTree>
    <p:extLst>
      <p:ext uri="{BB962C8B-B14F-4D97-AF65-F5344CB8AC3E}">
        <p14:creationId xmlns:p14="http://schemas.microsoft.com/office/powerpoint/2010/main" val="1331856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008ED-F780-49EA-A295-40B09A5DF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938" r="3651" b="3184"/>
          <a:stretch/>
        </p:blipFill>
        <p:spPr>
          <a:xfrm>
            <a:off x="0" y="920411"/>
            <a:ext cx="3196424" cy="42230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49629" y="-64385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Roto-translational cavity cooling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70A55-9D91-4F1B-B77E-D9CB1807AC21}"/>
              </a:ext>
            </a:extLst>
          </p:cNvPr>
          <p:cNvSpPr txBox="1"/>
          <p:nvPr/>
        </p:nvSpPr>
        <p:spPr>
          <a:xfrm>
            <a:off x="2431780" y="920411"/>
            <a:ext cx="1469655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EFA720"/>
                </a:solidFill>
                <a:latin typeface="Arial" pitchFamily="34" charset="0"/>
                <a:cs typeface="Arial" pitchFamily="34" charset="0"/>
              </a:rPr>
              <a:t>2.5 mbar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11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 cavity</a:t>
            </a:r>
          </a:p>
          <a:p>
            <a:r>
              <a:rPr lang="en-US" sz="11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4x10</a:t>
            </a:r>
            <a:r>
              <a:rPr lang="en-US" sz="1100" baseline="30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-2</a:t>
            </a:r>
            <a:r>
              <a:rPr lang="en-US" sz="11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mbar</a:t>
            </a:r>
          </a:p>
          <a:p>
            <a:r>
              <a:rPr lang="en-US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6.9z10</a:t>
            </a:r>
            <a:r>
              <a:rPr lang="en-US" sz="11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-4</a:t>
            </a:r>
            <a:r>
              <a:rPr lang="en-US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mbar</a:t>
            </a:r>
          </a:p>
          <a:p>
            <a:r>
              <a:rPr lang="en-US" sz="1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1.1x10</a:t>
            </a:r>
            <a:r>
              <a:rPr lang="en-US" sz="1100" baseline="30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-6</a:t>
            </a:r>
            <a:r>
              <a:rPr lang="en-US" sz="1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mbar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5A3F39-0E7D-41B7-8AE7-A93E6C9A9931}"/>
              </a:ext>
            </a:extLst>
          </p:cNvPr>
          <p:cNvSpPr txBox="1"/>
          <p:nvPr/>
        </p:nvSpPr>
        <p:spPr>
          <a:xfrm>
            <a:off x="3350848" y="2673902"/>
            <a:ext cx="24578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Arial" pitchFamily="34" charset="0"/>
                <a:cs typeface="Arial" pitchFamily="34" charset="0"/>
              </a:rPr>
              <a:t>β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52EA50-B71A-406D-89E5-6AC964A9D7BB}"/>
              </a:ext>
            </a:extLst>
          </p:cNvPr>
          <p:cNvSpPr txBox="1"/>
          <p:nvPr/>
        </p:nvSpPr>
        <p:spPr>
          <a:xfrm>
            <a:off x="3336274" y="4200018"/>
            <a:ext cx="24578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Arial" pitchFamily="34" charset="0"/>
                <a:cs typeface="Arial" pitchFamily="34" charset="0"/>
              </a:rPr>
              <a:t>α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C98358-97B6-4FEB-894F-DA3AC9117EE4}"/>
              </a:ext>
            </a:extLst>
          </p:cNvPr>
          <p:cNvGrpSpPr/>
          <p:nvPr/>
        </p:nvGrpSpPr>
        <p:grpSpPr>
          <a:xfrm>
            <a:off x="2249858" y="1238865"/>
            <a:ext cx="4098898" cy="3759393"/>
            <a:chOff x="2234317" y="1238865"/>
            <a:chExt cx="4098898" cy="3759393"/>
          </a:xfrm>
        </p:grpSpPr>
        <p:pic>
          <p:nvPicPr>
            <p:cNvPr id="6" name="Picture 5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2E86F56B-8CE4-43A0-95FB-68F78ECD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7098" y="1238865"/>
              <a:ext cx="2286117" cy="37593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DE3E64-06B2-4B8B-A3FE-E37DF1AF7E20}"/>
                </a:ext>
              </a:extLst>
            </p:cNvPr>
            <p:cNvSpPr/>
            <p:nvPr/>
          </p:nvSpPr>
          <p:spPr>
            <a:xfrm>
              <a:off x="2234317" y="2838616"/>
              <a:ext cx="866692" cy="477078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9F4237-D1E8-4437-BE8E-3B3B5D0BB050}"/>
                </a:ext>
              </a:extLst>
            </p:cNvPr>
            <p:cNvSpPr/>
            <p:nvPr/>
          </p:nvSpPr>
          <p:spPr>
            <a:xfrm>
              <a:off x="2248892" y="4223089"/>
              <a:ext cx="866692" cy="477078"/>
            </a:xfrm>
            <a:prstGeom prst="rect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F7AEBE-5BB8-42D9-B159-7530AC3F25CA}"/>
                </a:ext>
              </a:extLst>
            </p:cNvPr>
            <p:cNvCxnSpPr/>
            <p:nvPr/>
          </p:nvCxnSpPr>
          <p:spPr>
            <a:xfrm flipV="1">
              <a:off x="3101009" y="1238865"/>
              <a:ext cx="1168841" cy="15997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FBD954-56C1-49ED-BD94-95728E2E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1009" y="2956224"/>
              <a:ext cx="962107" cy="3594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854107-FD14-40D3-877E-CD267742D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5584" y="3264302"/>
              <a:ext cx="962107" cy="9587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66C37B7-5A5B-4027-BF83-6C7B17627A07}"/>
                </a:ext>
              </a:extLst>
            </p:cNvPr>
            <p:cNvCxnSpPr>
              <a:cxnSpLocks/>
            </p:cNvCxnSpPr>
            <p:nvPr/>
          </p:nvCxnSpPr>
          <p:spPr>
            <a:xfrm>
              <a:off x="3115584" y="4700167"/>
              <a:ext cx="1378229" cy="2980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09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A6EF7F1-7917-40B6-BB7C-564A88E62216}"/>
              </a:ext>
            </a:extLst>
          </p:cNvPr>
          <p:cNvGrpSpPr/>
          <p:nvPr/>
        </p:nvGrpSpPr>
        <p:grpSpPr>
          <a:xfrm>
            <a:off x="20283" y="2095056"/>
            <a:ext cx="2826685" cy="3029414"/>
            <a:chOff x="20283" y="2095056"/>
            <a:chExt cx="2826685" cy="30294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F401E1-1ACD-4A92-80EE-0222DB3A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83" y="2164303"/>
              <a:ext cx="2826685" cy="296016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D88042-BD67-4212-9FBF-1398E6D87B7A}"/>
                </a:ext>
              </a:extLst>
            </p:cNvPr>
            <p:cNvSpPr txBox="1"/>
            <p:nvPr/>
          </p:nvSpPr>
          <p:spPr>
            <a:xfrm>
              <a:off x="1362983" y="2095056"/>
              <a:ext cx="942067" cy="2616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itchFamily="34" charset="0"/>
                  <a:cs typeface="Arial" pitchFamily="34" charset="0"/>
                </a:rPr>
                <a:t>4x10</a:t>
              </a:r>
              <a:r>
                <a:rPr lang="en-US" sz="1100" baseline="30000" dirty="0">
                  <a:latin typeface="Arial" pitchFamily="34" charset="0"/>
                  <a:cs typeface="Arial" pitchFamily="34" charset="0"/>
                </a:rPr>
                <a:t>-5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mbar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of </a:t>
            </a:r>
            <a:r>
              <a:rPr lang="el-GR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400C1-D967-4E09-AFFC-E2F8E0D32121}"/>
              </a:ext>
            </a:extLst>
          </p:cNvPr>
          <p:cNvSpPr txBox="1"/>
          <p:nvPr/>
        </p:nvSpPr>
        <p:spPr>
          <a:xfrm>
            <a:off x="231200" y="994697"/>
            <a:ext cx="4019648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→ rotation around long axis of the particle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DFB8A6-1EA4-434D-92D2-552C40775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58" t="65150" r="3651" b="3184"/>
          <a:stretch/>
        </p:blipFill>
        <p:spPr>
          <a:xfrm>
            <a:off x="3223644" y="994696"/>
            <a:ext cx="3614073" cy="157705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28DADC-EABB-48F5-A060-0DB6225BDE2E}"/>
              </a:ext>
            </a:extLst>
          </p:cNvPr>
          <p:cNvCxnSpPr>
            <a:cxnSpLocks/>
          </p:cNvCxnSpPr>
          <p:nvPr/>
        </p:nvCxnSpPr>
        <p:spPr>
          <a:xfrm flipH="1">
            <a:off x="2854518" y="1783222"/>
            <a:ext cx="1502797" cy="164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39F294F-CAAF-4288-B9A1-45EA3B8DE539}"/>
              </a:ext>
            </a:extLst>
          </p:cNvPr>
          <p:cNvSpPr txBox="1"/>
          <p:nvPr/>
        </p:nvSpPr>
        <p:spPr>
          <a:xfrm>
            <a:off x="1252735" y="1783222"/>
            <a:ext cx="1601783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Low frequency feature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F2ED9E-23A9-4A32-B4BE-E6CC9D62322B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647950" y="3086100"/>
            <a:ext cx="575694" cy="7965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04852DD-B82B-4E07-AE61-A5D65FD52F7B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2559121" y="3882683"/>
            <a:ext cx="664523" cy="6674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946AA39-A4E9-41D4-A9DA-A085C1B90F68}"/>
              </a:ext>
            </a:extLst>
          </p:cNvPr>
          <p:cNvSpPr txBox="1"/>
          <p:nvPr/>
        </p:nvSpPr>
        <p:spPr>
          <a:xfrm>
            <a:off x="3223644" y="3667239"/>
            <a:ext cx="2713606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Low frequency feature and </a:t>
            </a:r>
            <a:r>
              <a:rPr lang="el-GR" sz="1100" dirty="0">
                <a:latin typeface="GreekC" panose="00000400000000000000" pitchFamily="2" charset="0"/>
                <a:cs typeface="GreekC" panose="00000400000000000000" pitchFamily="2" charset="0"/>
              </a:rPr>
              <a:t>α</a:t>
            </a:r>
            <a:r>
              <a:rPr lang="en-US" sz="1100" dirty="0">
                <a:latin typeface="GreekC" panose="00000400000000000000" pitchFamily="2" charset="0"/>
                <a:cs typeface="GreekC" panose="00000400000000000000" pitchFamily="2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and </a:t>
            </a:r>
            <a:r>
              <a:rPr lang="el-GR" sz="1100" dirty="0">
                <a:latin typeface="GreekC" panose="00000400000000000000" pitchFamily="2" charset="0"/>
                <a:cs typeface="GreekC" panose="00000400000000000000" pitchFamily="2" charset="0"/>
              </a:rPr>
              <a:t>β</a:t>
            </a:r>
            <a:r>
              <a:rPr lang="en-US" sz="1100" dirty="0">
                <a:latin typeface="GreekC" panose="00000400000000000000" pitchFamily="2" charset="0"/>
                <a:cs typeface="GreekC" panose="00000400000000000000" pitchFamily="2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highly correlated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95AA32-110C-4A00-8D23-37784FAD66B1}"/>
              </a:ext>
            </a:extLst>
          </p:cNvPr>
          <p:cNvSpPr txBox="1"/>
          <p:nvPr/>
        </p:nvSpPr>
        <p:spPr>
          <a:xfrm>
            <a:off x="3223644" y="2634107"/>
            <a:ext cx="2713606" cy="56938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Typical behavior for a </a:t>
            </a:r>
            <a:r>
              <a:rPr lang="el-GR" sz="1100" dirty="0">
                <a:latin typeface="GreekC" panose="00000400000000000000" pitchFamily="2" charset="0"/>
                <a:cs typeface="GreekC" panose="00000400000000000000" pitchFamily="2" charset="0"/>
              </a:rPr>
              <a:t>α</a:t>
            </a:r>
            <a:r>
              <a:rPr lang="en-US" sz="1100" dirty="0">
                <a:latin typeface="GreekC" panose="00000400000000000000" pitchFamily="2" charset="0"/>
                <a:cs typeface="GreekC" panose="00000400000000000000" pitchFamily="2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and </a:t>
            </a:r>
            <a:r>
              <a:rPr lang="el-GR" sz="1100" dirty="0">
                <a:latin typeface="GreekC" panose="00000400000000000000" pitchFamily="2" charset="0"/>
                <a:cs typeface="GreekC" panose="00000400000000000000" pitchFamily="2" charset="0"/>
              </a:rPr>
              <a:t>β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affected by diffusion of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3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of </a:t>
            </a:r>
            <a:r>
              <a:rPr lang="el-GR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00A9BF-DAF5-452A-9B2A-B09C464F607D}"/>
              </a:ext>
            </a:extLst>
          </p:cNvPr>
          <p:cNvGrpSpPr/>
          <p:nvPr/>
        </p:nvGrpSpPr>
        <p:grpSpPr>
          <a:xfrm>
            <a:off x="115533" y="1155256"/>
            <a:ext cx="2826685" cy="3029414"/>
            <a:chOff x="20283" y="2095056"/>
            <a:chExt cx="2826685" cy="30294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774B83-C173-4EE5-9CEE-115DDB10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83" y="2164303"/>
              <a:ext cx="2826685" cy="29601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454E52-4322-4FEC-B61F-A70F7A30D007}"/>
                </a:ext>
              </a:extLst>
            </p:cNvPr>
            <p:cNvSpPr txBox="1"/>
            <p:nvPr/>
          </p:nvSpPr>
          <p:spPr>
            <a:xfrm>
              <a:off x="1362983" y="2095056"/>
              <a:ext cx="942067" cy="2616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itchFamily="34" charset="0"/>
                  <a:cs typeface="Arial" pitchFamily="34" charset="0"/>
                </a:rPr>
                <a:t>4x10</a:t>
              </a:r>
              <a:r>
                <a:rPr lang="en-US" sz="1100" baseline="30000" dirty="0">
                  <a:latin typeface="Arial" pitchFamily="34" charset="0"/>
                  <a:cs typeface="Arial" pitchFamily="34" charset="0"/>
                </a:rPr>
                <a:t>-5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mbar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53CEF94-4BC7-40D9-89FE-8C5F68D5C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570" y="1769104"/>
            <a:ext cx="3646330" cy="24155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9D3AC3-CAE1-4D0F-9E14-51A00BDA4041}"/>
              </a:ext>
            </a:extLst>
          </p:cNvPr>
          <p:cNvSpPr txBox="1"/>
          <p:nvPr/>
        </p:nvSpPr>
        <p:spPr>
          <a:xfrm>
            <a:off x="4537593" y="4053865"/>
            <a:ext cx="942067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5x10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-7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mbar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920DEB-C07E-4D01-B567-122AB8605619}"/>
              </a:ext>
            </a:extLst>
          </p:cNvPr>
          <p:cNvSpPr txBox="1"/>
          <p:nvPr/>
        </p:nvSpPr>
        <p:spPr>
          <a:xfrm>
            <a:off x="3319810" y="1123062"/>
            <a:ext cx="3099850" cy="56938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Very different dynamics at the lowest pressure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Consistent with a confined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18DA1-206A-48D7-BBBD-1965E61F472C}"/>
              </a:ext>
            </a:extLst>
          </p:cNvPr>
          <p:cNvSpPr txBox="1"/>
          <p:nvPr/>
        </p:nvSpPr>
        <p:spPr>
          <a:xfrm>
            <a:off x="1528875" y="4502296"/>
            <a:ext cx="416178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This transition is very well reproduced in numerical simulation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48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7787F2-4CB9-65A6-CF8E-73F5A159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153" y="1050260"/>
            <a:ext cx="2765525" cy="17860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19341F-584E-BCDD-1F50-E55E2345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67" y="2662953"/>
            <a:ext cx="2042222" cy="1335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simulations</a:t>
            </a:r>
            <a:endParaRPr lang="en-US" sz="3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920DEB-C07E-4D01-B567-122AB8605619}"/>
              </a:ext>
            </a:extLst>
          </p:cNvPr>
          <p:cNvSpPr txBox="1"/>
          <p:nvPr/>
        </p:nvSpPr>
        <p:spPr>
          <a:xfrm>
            <a:off x="5290540" y="1374611"/>
            <a:ext cx="1168095" cy="60016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Significantly shallower than center of mass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18DA1-206A-48D7-BBBD-1965E61F472C}"/>
              </a:ext>
            </a:extLst>
          </p:cNvPr>
          <p:cNvSpPr txBox="1"/>
          <p:nvPr/>
        </p:nvSpPr>
        <p:spPr>
          <a:xfrm>
            <a:off x="2597273" y="4502296"/>
            <a:ext cx="4161788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This transition is very well reproduced in numerical simulation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8F63E-C029-4541-058C-28E8119BD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3484"/>
            <a:ext cx="2249291" cy="1358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087CB-6656-0B66-1B85-1C64D37FB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93022"/>
            <a:ext cx="2249291" cy="135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8599F-BB7E-D054-D33B-5AD3F37A4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63095"/>
            <a:ext cx="2320408" cy="14014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4306C9-EC18-016D-C439-68A34645D9C0}"/>
              </a:ext>
            </a:extLst>
          </p:cNvPr>
          <p:cNvSpPr txBox="1"/>
          <p:nvPr/>
        </p:nvSpPr>
        <p:spPr>
          <a:xfrm>
            <a:off x="4678167" y="1119184"/>
            <a:ext cx="351593" cy="73866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1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α</a:t>
            </a:r>
            <a:endParaRPr lang="en-US" sz="1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>
                <a:solidFill>
                  <a:srgbClr val="FFC000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β</a:t>
            </a:r>
            <a:endParaRPr lang="en-GB" sz="1400" dirty="0">
              <a:solidFill>
                <a:srgbClr val="FFC000"/>
              </a:solidFill>
              <a:latin typeface="GreekC" panose="00000400000000000000" pitchFamily="2" charset="0"/>
              <a:cs typeface="GreekC" panose="00000400000000000000" pitchFamily="2" charset="0"/>
            </a:endParaRPr>
          </a:p>
          <a:p>
            <a:pPr algn="ctr"/>
            <a:r>
              <a:rPr lang="en-GB" sz="1400" dirty="0">
                <a:solidFill>
                  <a:srgbClr val="00B050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68421-9EF7-302A-D893-F5D829A5B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446" y="3169654"/>
            <a:ext cx="1890901" cy="1265146"/>
          </a:xfrm>
          <a:prstGeom prst="rect">
            <a:avLst/>
          </a:prstGeom>
        </p:spPr>
      </p:pic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730E7630-F04A-3DB8-B102-75583947872C}"/>
              </a:ext>
            </a:extLst>
          </p:cNvPr>
          <p:cNvSpPr/>
          <p:nvPr/>
        </p:nvSpPr>
        <p:spPr>
          <a:xfrm>
            <a:off x="2415309" y="2400243"/>
            <a:ext cx="276865" cy="12628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9D44A9-28DD-65FC-6608-3A1CCA6E5FA8}"/>
              </a:ext>
            </a:extLst>
          </p:cNvPr>
          <p:cNvCxnSpPr/>
          <p:nvPr/>
        </p:nvCxnSpPr>
        <p:spPr>
          <a:xfrm>
            <a:off x="3116969" y="3243784"/>
            <a:ext cx="17949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EA0B06-A209-5C7B-0AA1-A8931216B9E0}"/>
              </a:ext>
            </a:extLst>
          </p:cNvPr>
          <p:cNvCxnSpPr>
            <a:cxnSpLocks/>
          </p:cNvCxnSpPr>
          <p:nvPr/>
        </p:nvCxnSpPr>
        <p:spPr>
          <a:xfrm flipH="1" flipV="1">
            <a:off x="5226096" y="3270480"/>
            <a:ext cx="3821" cy="76724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51EBA0-A937-8F02-73BC-0B906C51FD01}"/>
              </a:ext>
            </a:extLst>
          </p:cNvPr>
          <p:cNvSpPr txBox="1"/>
          <p:nvPr/>
        </p:nvSpPr>
        <p:spPr>
          <a:xfrm>
            <a:off x="5226096" y="4037726"/>
            <a:ext cx="1168095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itchFamily="34" charset="0"/>
                <a:cs typeface="Arial" pitchFamily="34" charset="0"/>
              </a:rPr>
              <a:t>10</a:t>
            </a:r>
            <a:r>
              <a:rPr lang="en-GB" sz="11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en-GB" sz="1100" dirty="0">
                <a:latin typeface="Arial" pitchFamily="34" charset="0"/>
                <a:cs typeface="Arial" pitchFamily="34" charset="0"/>
              </a:rPr>
              <a:t> mbar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63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452368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Comparison with analytical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309A3-6B18-18E1-1C20-9AB9650B9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8865"/>
            <a:ext cx="6858000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5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154" y="386227"/>
            <a:ext cx="623769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75" dirty="0">
                <a:latin typeface="Avenir LT 45 Book"/>
                <a:cs typeface="Avenir LT 45 Book"/>
              </a:rPr>
              <a:t>Testing the macroscopic limits of quantum mechanics</a:t>
            </a:r>
          </a:p>
        </p:txBody>
      </p:sp>
      <p:sp>
        <p:nvSpPr>
          <p:cNvPr id="3" name="CasellaDiTesto 8"/>
          <p:cNvSpPr txBox="1"/>
          <p:nvPr/>
        </p:nvSpPr>
        <p:spPr>
          <a:xfrm>
            <a:off x="3550514" y="2079487"/>
            <a:ext cx="3159352" cy="172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19" dirty="0">
                <a:latin typeface="Avenir LT 45 book"/>
                <a:cs typeface="Avenir LT 45 book"/>
              </a:rPr>
              <a:t>Microscopic systems can be in a </a:t>
            </a:r>
            <a:r>
              <a:rPr lang="en-GB" sz="1519" b="1" dirty="0">
                <a:latin typeface="Avenir LT 45 book"/>
                <a:cs typeface="Avenir LT 45 book"/>
              </a:rPr>
              <a:t>quantum superposition</a:t>
            </a:r>
            <a:r>
              <a:rPr lang="en-GB" sz="1519" dirty="0">
                <a:latin typeface="Avenir LT 45 book"/>
                <a:cs typeface="Avenir LT 45 book"/>
              </a:rPr>
              <a:t>; macroscopic systems no… at least so far.</a:t>
            </a:r>
          </a:p>
          <a:p>
            <a:endParaRPr lang="en-GB" sz="1519" dirty="0">
              <a:latin typeface="Avenir LT 45 book"/>
              <a:cs typeface="Avenir LT 45 book"/>
            </a:endParaRPr>
          </a:p>
          <a:p>
            <a:r>
              <a:rPr lang="en-GB" sz="1519" dirty="0">
                <a:latin typeface="Avenir LT 45 book"/>
                <a:cs typeface="Avenir LT 45 book"/>
              </a:rPr>
              <a:t>How is </a:t>
            </a:r>
            <a:r>
              <a:rPr lang="en-GB" sz="1519" dirty="0" err="1">
                <a:latin typeface="Avenir LT 45 book"/>
                <a:cs typeface="Avenir LT 45 book"/>
              </a:rPr>
              <a:t>quantumness</a:t>
            </a:r>
            <a:r>
              <a:rPr lang="en-GB" sz="1519" dirty="0">
                <a:latin typeface="Avenir LT 45 book"/>
                <a:cs typeface="Avenir LT 45 book"/>
              </a:rPr>
              <a:t> lost when moving from the micro- to the macro-world?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88" y="2119991"/>
            <a:ext cx="2917199" cy="182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4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ot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04" y="1685482"/>
            <a:ext cx="2942885" cy="28304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14798" y="3955144"/>
            <a:ext cx="24265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/>
              <a:t>Lower bound: Collapse effective at the macroscopic level</a:t>
            </a:r>
          </a:p>
          <a:p>
            <a:pPr algn="ctr"/>
            <a:r>
              <a:rPr lang="en-US" sz="675" dirty="0" err="1"/>
              <a:t>Graphene</a:t>
            </a:r>
            <a:r>
              <a:rPr lang="en-US" sz="675" dirty="0"/>
              <a:t> disk: N = 10</a:t>
            </a:r>
            <a:r>
              <a:rPr lang="en-US" sz="675" baseline="30000" dirty="0"/>
              <a:t>11</a:t>
            </a:r>
            <a:r>
              <a:rPr lang="en-US" sz="675" dirty="0"/>
              <a:t> </a:t>
            </a:r>
            <a:r>
              <a:rPr lang="en-US" sz="675" dirty="0" err="1"/>
              <a:t>amu</a:t>
            </a:r>
            <a:r>
              <a:rPr lang="en-US" sz="675" dirty="0"/>
              <a:t>, d = 10</a:t>
            </a:r>
            <a:r>
              <a:rPr lang="en-US" sz="675" baseline="30000" dirty="0"/>
              <a:t>-5</a:t>
            </a:r>
            <a:r>
              <a:rPr lang="en-US" sz="675" dirty="0"/>
              <a:t> m, T = 10</a:t>
            </a:r>
            <a:r>
              <a:rPr lang="en-US" sz="675" baseline="30000" dirty="0"/>
              <a:t>-2</a:t>
            </a:r>
            <a:r>
              <a:rPr lang="en-US" sz="675" dirty="0"/>
              <a:t> 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5973" y="2601678"/>
            <a:ext cx="658482" cy="4966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6" b="1" dirty="0"/>
              <a:t>TEQ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136" y="1416854"/>
            <a:ext cx="1944216" cy="2170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r-IN" sz="1688" dirty="0">
                <a:latin typeface="Avenit lt"/>
                <a:cs typeface="Avenit lt"/>
              </a:rPr>
              <a:t>…</a:t>
            </a:r>
            <a:r>
              <a:rPr lang="en-US" sz="1688" dirty="0">
                <a:latin typeface="Avenit lt"/>
                <a:cs typeface="Avenit lt"/>
              </a:rPr>
              <a:t>test CSL in a parameter range which is two orders of magnitude beyond any other test performed so far – using </a:t>
            </a:r>
            <a:r>
              <a:rPr lang="en-US" sz="1688" u="sng" dirty="0">
                <a:latin typeface="Avenit lt"/>
                <a:cs typeface="Avenit lt"/>
              </a:rPr>
              <a:t>levitated nanoparticles</a:t>
            </a:r>
          </a:p>
        </p:txBody>
      </p:sp>
      <p:sp>
        <p:nvSpPr>
          <p:cNvPr id="7" name="Rettangolo 1">
            <a:extLst>
              <a:ext uri="{FF2B5EF4-FFF2-40B4-BE49-F238E27FC236}">
                <a16:creationId xmlns:a16="http://schemas.microsoft.com/office/drawing/2014/main" id="{D81A67DC-8866-4B98-93C8-FAD5BC2D2AC0}"/>
              </a:ext>
            </a:extLst>
          </p:cNvPr>
          <p:cNvSpPr/>
          <p:nvPr/>
        </p:nvSpPr>
        <p:spPr>
          <a:xfrm>
            <a:off x="-19244" y="1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05E6A0-7FB4-42F3-A7B5-1EB1307FE871}"/>
              </a:ext>
            </a:extLst>
          </p:cNvPr>
          <p:cNvSpPr txBox="1">
            <a:spLocks/>
          </p:cNvSpPr>
          <p:nvPr/>
        </p:nvSpPr>
        <p:spPr>
          <a:xfrm>
            <a:off x="333688" y="-43951"/>
            <a:ext cx="6472031" cy="97274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of TEQ project</a:t>
            </a:r>
          </a:p>
          <a:p>
            <a:endParaRPr lang="en-US" sz="3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C69019-254A-4A5A-8F72-4165ECB0D10A}"/>
              </a:ext>
            </a:extLst>
          </p:cNvPr>
          <p:cNvSpPr txBox="1"/>
          <p:nvPr/>
        </p:nvSpPr>
        <p:spPr>
          <a:xfrm>
            <a:off x="1470804" y="4541846"/>
            <a:ext cx="4921370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/>
              <a:buChar char="•"/>
            </a:pPr>
            <a:r>
              <a:rPr lang="en-US" sz="1350" b="1" i="1" dirty="0"/>
              <a:t>Levitation -</a:t>
            </a:r>
            <a:r>
              <a:rPr lang="en-US" sz="1350" b="1" dirty="0"/>
              <a:t> higher </a:t>
            </a:r>
            <a:r>
              <a:rPr lang="en-US" sz="1350" i="1" dirty="0"/>
              <a:t>Q </a:t>
            </a:r>
            <a:r>
              <a:rPr lang="en-US" sz="1350" b="1" dirty="0"/>
              <a:t>and lower frequency, few degrees of freedom</a:t>
            </a:r>
            <a:endParaRPr lang="en-US" sz="1350" i="1" dirty="0"/>
          </a:p>
          <a:p>
            <a:pPr marL="160735" indent="-160735">
              <a:buFont typeface="Arial"/>
              <a:buChar char="•"/>
            </a:pPr>
            <a:endParaRPr lang="en-US" sz="1013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815B31-1232-488E-AB0D-23BD72DB0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3054"/>
            <a:ext cx="6858000" cy="12666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5455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EA76119-1918-4593-AB86-624720E2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7" y="930267"/>
            <a:ext cx="6288907" cy="5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9187FD5F-5BF0-4657-B4F0-CBE282727A78}"/>
              </a:ext>
            </a:extLst>
          </p:cNvPr>
          <p:cNvSpPr/>
          <p:nvPr/>
        </p:nvSpPr>
        <p:spPr>
          <a:xfrm>
            <a:off x="181245" y="1681790"/>
            <a:ext cx="7047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CSL model</a:t>
            </a:r>
          </a:p>
          <a:p>
            <a:pPr algn="l"/>
            <a:r>
              <a:rPr lang="en-US" dirty="0"/>
              <a:t>2 </a:t>
            </a:r>
            <a:r>
              <a:rPr lang="en-US" u="sng" dirty="0"/>
              <a:t>phenomenological</a:t>
            </a:r>
            <a:r>
              <a:rPr lang="en-US" dirty="0"/>
              <a:t> constants (free parameters)</a:t>
            </a:r>
          </a:p>
          <a:p>
            <a:pPr algn="l"/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Correlation radius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Symbol" panose="05050102010706020507" pitchFamily="18" charset="2"/>
              </a:rPr>
              <a:t> </a:t>
            </a:r>
          </a:p>
          <a:p>
            <a:pPr algn="l"/>
            <a:r>
              <a:rPr lang="en-US" dirty="0">
                <a:latin typeface="Symbol" panose="05050102010706020507" pitchFamily="18" charset="2"/>
              </a:rPr>
              <a:t>     - </a:t>
            </a:r>
            <a:r>
              <a:rPr lang="en-US" sz="1350" dirty="0"/>
              <a:t>conventional “literature value”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/>
              <a:t>=10</a:t>
            </a:r>
            <a:r>
              <a:rPr lang="en-US" sz="1350" baseline="30000" dirty="0"/>
              <a:t>-7</a:t>
            </a:r>
            <a:r>
              <a:rPr lang="en-US" sz="1350" dirty="0"/>
              <a:t> m   </a:t>
            </a:r>
          </a:p>
          <a:p>
            <a:pPr algn="l"/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Collapse rate </a:t>
            </a:r>
            <a:r>
              <a:rPr lang="en-US" dirty="0">
                <a:latin typeface="Symbol" panose="05050102010706020507" pitchFamily="18" charset="2"/>
              </a:rPr>
              <a:t>l </a:t>
            </a:r>
            <a:r>
              <a:rPr lang="en-US" sz="1350" dirty="0"/>
              <a:t> </a:t>
            </a:r>
          </a:p>
          <a:p>
            <a:pPr lvl="2" algn="l"/>
            <a:endParaRPr lang="en-US" sz="1350" dirty="0"/>
          </a:p>
          <a:p>
            <a:pPr lvl="2" algn="l"/>
            <a:r>
              <a:rPr lang="en-US" sz="1350" dirty="0"/>
              <a:t>Lower bounds (to guarantee collapse at “macroscopic”  or “mesoscopic” scale)</a:t>
            </a:r>
          </a:p>
          <a:p>
            <a:pPr lvl="2" algn="l"/>
            <a:r>
              <a:rPr lang="en-US" dirty="0">
                <a:latin typeface="Symbol" panose="05050102010706020507" pitchFamily="18" charset="2"/>
                <a:sym typeface="Symbol"/>
              </a:rPr>
              <a:t>l</a:t>
            </a:r>
            <a:r>
              <a:rPr lang="en-US" sz="1350" dirty="0">
                <a:sym typeface="Symbol"/>
              </a:rPr>
              <a:t>   10</a:t>
            </a:r>
            <a:r>
              <a:rPr lang="en-US" sz="1350" baseline="30000" dirty="0">
                <a:sym typeface="Symbol"/>
              </a:rPr>
              <a:t>-16</a:t>
            </a:r>
            <a:r>
              <a:rPr lang="en-US" sz="1350" dirty="0">
                <a:sym typeface="Symbol"/>
              </a:rPr>
              <a:t> s</a:t>
            </a:r>
            <a:r>
              <a:rPr lang="en-US" sz="1350" baseline="30000" dirty="0">
                <a:sym typeface="Symbol"/>
              </a:rPr>
              <a:t>-1</a:t>
            </a:r>
            <a:r>
              <a:rPr lang="en-US" sz="1350" dirty="0"/>
              <a:t>  @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/>
              <a:t>=10</a:t>
            </a:r>
            <a:r>
              <a:rPr lang="en-US" sz="1350" baseline="30000" dirty="0"/>
              <a:t>-7</a:t>
            </a:r>
            <a:r>
              <a:rPr lang="en-US" sz="1350" dirty="0"/>
              <a:t> m       following  </a:t>
            </a:r>
            <a:r>
              <a:rPr lang="en-US" sz="1350" dirty="0" err="1"/>
              <a:t>Ghirardi</a:t>
            </a:r>
            <a:r>
              <a:rPr lang="en-US" sz="1350" dirty="0"/>
              <a:t>, Rimini, Weber (GRW)</a:t>
            </a:r>
          </a:p>
          <a:p>
            <a:pPr lvl="2" algn="l"/>
            <a:r>
              <a:rPr lang="en-US" dirty="0">
                <a:latin typeface="Symbol" panose="05050102010706020507" pitchFamily="18" charset="2"/>
                <a:sym typeface="Symbol"/>
              </a:rPr>
              <a:t>l</a:t>
            </a:r>
            <a:r>
              <a:rPr lang="en-US" sz="1350" dirty="0">
                <a:sym typeface="Symbol"/>
              </a:rPr>
              <a:t>   10</a:t>
            </a:r>
            <a:r>
              <a:rPr lang="en-US" sz="1350" baseline="30000" dirty="0">
                <a:sym typeface="Symbol"/>
              </a:rPr>
              <a:t>-8</a:t>
            </a:r>
            <a:r>
              <a:rPr lang="en-US" sz="1350" dirty="0">
                <a:sym typeface="Symbol"/>
              </a:rPr>
              <a:t> s</a:t>
            </a:r>
            <a:r>
              <a:rPr lang="en-US" sz="1350" baseline="30000" dirty="0">
                <a:sym typeface="Symbol"/>
              </a:rPr>
              <a:t>-1</a:t>
            </a:r>
            <a:r>
              <a:rPr lang="en-US" sz="1350" dirty="0"/>
              <a:t>   @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/>
              <a:t>=10</a:t>
            </a:r>
            <a:r>
              <a:rPr lang="en-US" sz="1350" baseline="30000" dirty="0"/>
              <a:t>-7</a:t>
            </a:r>
            <a:r>
              <a:rPr lang="en-US" sz="1350" dirty="0"/>
              <a:t> m        following  Adler</a:t>
            </a:r>
          </a:p>
        </p:txBody>
      </p:sp>
      <p:sp>
        <p:nvSpPr>
          <p:cNvPr id="8" name="Rettangolo 1">
            <a:extLst>
              <a:ext uri="{FF2B5EF4-FFF2-40B4-BE49-F238E27FC236}">
                <a16:creationId xmlns:a16="http://schemas.microsoft.com/office/drawing/2014/main" id="{DE40F1B0-338D-4DB6-80EB-2EA48A39F4DA}"/>
              </a:ext>
            </a:extLst>
          </p:cNvPr>
          <p:cNvSpPr/>
          <p:nvPr/>
        </p:nvSpPr>
        <p:spPr>
          <a:xfrm>
            <a:off x="1" y="-42474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>
              <a:defRPr/>
            </a:pPr>
            <a:endParaRPr lang="it-IT" sz="1350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5DEB7-32C5-4208-A27B-67C42B60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0" y="-222713"/>
            <a:ext cx="6472031" cy="97274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spontaneous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localisation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A15D4C-996A-48F0-A8E9-DE8FAB140168}"/>
              </a:ext>
            </a:extLst>
          </p:cNvPr>
          <p:cNvSpPr/>
          <p:nvPr/>
        </p:nvSpPr>
        <p:spPr>
          <a:xfrm>
            <a:off x="1647645" y="930267"/>
            <a:ext cx="4520242" cy="564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292226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686550" cy="644891"/>
          </a:xfrm>
        </p:spPr>
        <p:txBody>
          <a:bodyPr>
            <a:normAutofit/>
          </a:bodyPr>
          <a:lstStyle/>
          <a:p>
            <a:r>
              <a:rPr lang="en-US" dirty="0"/>
              <a:t>‘Cool and Release’ Protocol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308" y="1024913"/>
            <a:ext cx="6000750" cy="3779627"/>
          </a:xfrm>
        </p:spPr>
        <p:txBody>
          <a:bodyPr/>
          <a:lstStyle/>
          <a:p>
            <a:pPr marL="214313" indent="-214313" algn="l">
              <a:buFont typeface="Arial"/>
              <a:buChar char="•"/>
            </a:pPr>
            <a:r>
              <a:rPr lang="en-US" dirty="0"/>
              <a:t>Levitate a particle in vacuum</a:t>
            </a:r>
          </a:p>
        </p:txBody>
      </p:sp>
      <p:sp>
        <p:nvSpPr>
          <p:cNvPr id="5" name="Rettangolo 2"/>
          <p:cNvSpPr/>
          <p:nvPr/>
        </p:nvSpPr>
        <p:spPr>
          <a:xfrm>
            <a:off x="1091" y="-1098"/>
            <a:ext cx="6877244" cy="6122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sz="13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857" y="5769"/>
            <a:ext cx="700647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00"/>
            <a:r>
              <a:rPr lang="en-GB" sz="33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Collapse as excess noise – heating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D1E5A-1B8D-8F9E-8814-5EADB0242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1864101"/>
            <a:ext cx="47148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2822"/>
            <a:ext cx="6858000" cy="926306"/>
            <a:chOff x="0" y="-66259"/>
            <a:chExt cx="9144000" cy="1235075"/>
          </a:xfrm>
        </p:grpSpPr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9" name="Immagine 9">
            <a:extLst>
              <a:ext uri="{FF2B5EF4-FFF2-40B4-BE49-F238E27FC236}">
                <a16:creationId xmlns:a16="http://schemas.microsoft.com/office/drawing/2014/main" id="{FB75EBDA-F554-4926-8B73-4A6B2C32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" y="4771574"/>
            <a:ext cx="730970" cy="29238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874B48A-A279-4F08-87C1-CEAF3E2A9F0B}"/>
              </a:ext>
            </a:extLst>
          </p:cNvPr>
          <p:cNvSpPr txBox="1">
            <a:spLocks noChangeArrowheads="1"/>
          </p:cNvSpPr>
          <p:nvPr/>
        </p:nvSpPr>
        <p:spPr>
          <a:xfrm>
            <a:off x="231200" y="70762"/>
            <a:ext cx="3434350" cy="732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b="1" dirty="0">
                <a:solidFill>
                  <a:schemeClr val="bg1"/>
                </a:solidFill>
                <a:latin typeface="Century Gothic"/>
              </a:rPr>
              <a:t>TEQ experiment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EC850-EE9D-47F2-858A-D33AC5BF84AE}"/>
              </a:ext>
            </a:extLst>
          </p:cNvPr>
          <p:cNvSpPr txBox="1"/>
          <p:nvPr/>
        </p:nvSpPr>
        <p:spPr>
          <a:xfrm>
            <a:off x="-46919" y="2968733"/>
            <a:ext cx="3990588" cy="2616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Blade trap (Aarhus Univ., M.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Drewsen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F5438C-66D5-67E3-CA0A-8A5854D5070C}"/>
              </a:ext>
            </a:extLst>
          </p:cNvPr>
          <p:cNvGrpSpPr/>
          <p:nvPr/>
        </p:nvGrpSpPr>
        <p:grpSpPr>
          <a:xfrm>
            <a:off x="68176" y="3194367"/>
            <a:ext cx="2601647" cy="1949133"/>
            <a:chOff x="2405743" y="2319678"/>
            <a:chExt cx="4191001" cy="29044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AC5981-4FFB-7544-EDEB-50235E278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728" t="6214" r="25663" b="6671"/>
            <a:stretch/>
          </p:blipFill>
          <p:spPr>
            <a:xfrm>
              <a:off x="2405743" y="2405743"/>
              <a:ext cx="2579914" cy="273231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5C1A79-0ACA-D981-B3E7-39D33E0B7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280" r="26636"/>
            <a:stretch/>
          </p:blipFill>
          <p:spPr>
            <a:xfrm>
              <a:off x="5138058" y="2319678"/>
              <a:ext cx="1458686" cy="290444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9053FF-0291-1CB1-6554-1FE0D8C04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246" y="1156447"/>
            <a:ext cx="2458761" cy="451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8757F-415A-9CEE-8DDE-E941430B4122}"/>
              </a:ext>
            </a:extLst>
          </p:cNvPr>
          <p:cNvSpPr txBox="1"/>
          <p:nvPr/>
        </p:nvSpPr>
        <p:spPr>
          <a:xfrm>
            <a:off x="312008" y="1212833"/>
            <a:ext cx="290461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Nanoparticle 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ion Paul-trap with optical 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detection inside a 300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cryostat to test CSL.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Measurement of reheating rates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Final experiments at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UoS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41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12769</TotalTime>
  <Words>1653</Words>
  <Application>Microsoft Office PowerPoint</Application>
  <PresentationFormat>Custom</PresentationFormat>
  <Paragraphs>375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Arial Black</vt:lpstr>
      <vt:lpstr>Avenir LT 45 book</vt:lpstr>
      <vt:lpstr>Avenir LT 45 book</vt:lpstr>
      <vt:lpstr>Avenit lt</vt:lpstr>
      <vt:lpstr>Calibri</vt:lpstr>
      <vt:lpstr>Cambria Math</vt:lpstr>
      <vt:lpstr>Century Gothic</vt:lpstr>
      <vt:lpstr>Gotham A</vt:lpstr>
      <vt:lpstr>GreekC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spontaneous localisation</vt:lpstr>
      <vt:lpstr>‘Cool and Release’ Protocol</vt:lpstr>
      <vt:lpstr>PowerPoint Presentation</vt:lpstr>
      <vt:lpstr>PowerPoint Presentation</vt:lpstr>
      <vt:lpstr>PowerPoint Presentation</vt:lpstr>
      <vt:lpstr>Absorption</vt:lpstr>
      <vt:lpstr>Detection at ultralow absorbed power</vt:lpstr>
      <vt:lpstr>Detection at ultralow absorbed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Pontin, Antonio</cp:lastModifiedBy>
  <cp:revision>307</cp:revision>
  <dcterms:created xsi:type="dcterms:W3CDTF">2014-08-20T12:29:59Z</dcterms:created>
  <dcterms:modified xsi:type="dcterms:W3CDTF">2023-07-03T17:15:37Z</dcterms:modified>
</cp:coreProperties>
</file>