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75480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26164" y="0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5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26164" y="9371285"/>
            <a:ext cx="2927086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6bf1ffbc4_0_219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56bf1ffbc4_0_219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565f3b169_1_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5565f3b169_1_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a6755dd35d_0_4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a6755dd35d_0_4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6bf1ffbc4_0_21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256bf1ffbc4_0_21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432e8cead6_0_7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432e8cead6_0_7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436d84700a_1_13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1436d84700a_1_13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42da875224_0_26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142da875224_0_26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436d84700a_1_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1436d84700a_1_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432e8cead6_0_59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1432e8cead6_0_59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6bf1ffbc4_0_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56bf1ffbc4_0_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3465ae325_0_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e3465ae325_0_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6d8698a5e_0_30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56d8698a5e_0_30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2da875224_0_65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42da875224_0_65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75482" y="4686499"/>
            <a:ext cx="5403850" cy="443984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/>
          <p:nvPr>
            <p:ph idx="2" type="sldImg"/>
          </p:nvPr>
        </p:nvSpPr>
        <p:spPr>
          <a:xfrm>
            <a:off x="911225" y="739775"/>
            <a:ext cx="493236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429e841448_0_97:notes"/>
          <p:cNvSpPr txBox="1"/>
          <p:nvPr>
            <p:ph idx="1" type="body"/>
          </p:nvPr>
        </p:nvSpPr>
        <p:spPr>
          <a:xfrm>
            <a:off x="675482" y="4686499"/>
            <a:ext cx="5403900" cy="443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429e841448_0_97:notes"/>
          <p:cNvSpPr/>
          <p:nvPr>
            <p:ph idx="2" type="sldImg"/>
          </p:nvPr>
        </p:nvSpPr>
        <p:spPr>
          <a:xfrm>
            <a:off x="911225" y="739775"/>
            <a:ext cx="49323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5D8F1"/>
            </a:gs>
            <a:gs pos="62000">
              <a:srgbClr val="E8EEF8"/>
            </a:gs>
            <a:gs pos="100000">
              <a:srgbClr val="E0E8F4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11" Type="http://schemas.openxmlformats.org/officeDocument/2006/relationships/image" Target="../media/image47.png"/><Relationship Id="rId10" Type="http://schemas.openxmlformats.org/officeDocument/2006/relationships/image" Target="../media/image43.png"/><Relationship Id="rId12" Type="http://schemas.openxmlformats.org/officeDocument/2006/relationships/image" Target="../media/image1.png"/><Relationship Id="rId9" Type="http://schemas.openxmlformats.org/officeDocument/2006/relationships/image" Target="../media/image65.png"/><Relationship Id="rId5" Type="http://schemas.openxmlformats.org/officeDocument/2006/relationships/image" Target="../media/image36.png"/><Relationship Id="rId6" Type="http://schemas.openxmlformats.org/officeDocument/2006/relationships/image" Target="../media/image45.png"/><Relationship Id="rId7" Type="http://schemas.openxmlformats.org/officeDocument/2006/relationships/image" Target="../media/image77.png"/><Relationship Id="rId8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3.png"/><Relationship Id="rId4" Type="http://schemas.openxmlformats.org/officeDocument/2006/relationships/image" Target="../media/image44.png"/><Relationship Id="rId9" Type="http://schemas.openxmlformats.org/officeDocument/2006/relationships/image" Target="../media/image1.png"/><Relationship Id="rId5" Type="http://schemas.openxmlformats.org/officeDocument/2006/relationships/image" Target="../media/image76.png"/><Relationship Id="rId6" Type="http://schemas.openxmlformats.org/officeDocument/2006/relationships/image" Target="../media/image51.png"/><Relationship Id="rId7" Type="http://schemas.openxmlformats.org/officeDocument/2006/relationships/image" Target="../media/image60.png"/><Relationship Id="rId8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gif"/><Relationship Id="rId4" Type="http://schemas.openxmlformats.org/officeDocument/2006/relationships/image" Target="../media/image48.gif"/><Relationship Id="rId9" Type="http://schemas.openxmlformats.org/officeDocument/2006/relationships/image" Target="../media/image1.png"/><Relationship Id="rId5" Type="http://schemas.openxmlformats.org/officeDocument/2006/relationships/image" Target="../media/image50.gif"/><Relationship Id="rId6" Type="http://schemas.openxmlformats.org/officeDocument/2006/relationships/image" Target="../media/image52.gif"/><Relationship Id="rId7" Type="http://schemas.openxmlformats.org/officeDocument/2006/relationships/image" Target="../media/image59.gif"/><Relationship Id="rId8" Type="http://schemas.openxmlformats.org/officeDocument/2006/relationships/image" Target="../media/image6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gif"/><Relationship Id="rId4" Type="http://schemas.openxmlformats.org/officeDocument/2006/relationships/image" Target="../media/image62.gif"/><Relationship Id="rId11" Type="http://schemas.openxmlformats.org/officeDocument/2006/relationships/image" Target="../media/image1.png"/><Relationship Id="rId10" Type="http://schemas.openxmlformats.org/officeDocument/2006/relationships/image" Target="../media/image71.gif"/><Relationship Id="rId9" Type="http://schemas.openxmlformats.org/officeDocument/2006/relationships/image" Target="../media/image75.gif"/><Relationship Id="rId5" Type="http://schemas.openxmlformats.org/officeDocument/2006/relationships/image" Target="../media/image66.gif"/><Relationship Id="rId6" Type="http://schemas.openxmlformats.org/officeDocument/2006/relationships/image" Target="../media/image57.gif"/><Relationship Id="rId7" Type="http://schemas.openxmlformats.org/officeDocument/2006/relationships/image" Target="../media/image54.gif"/><Relationship Id="rId8" Type="http://schemas.openxmlformats.org/officeDocument/2006/relationships/image" Target="../media/image53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gif"/><Relationship Id="rId4" Type="http://schemas.openxmlformats.org/officeDocument/2006/relationships/image" Target="../media/image70.gif"/><Relationship Id="rId11" Type="http://schemas.openxmlformats.org/officeDocument/2006/relationships/image" Target="../media/image1.png"/><Relationship Id="rId10" Type="http://schemas.openxmlformats.org/officeDocument/2006/relationships/image" Target="../media/image72.gif"/><Relationship Id="rId9" Type="http://schemas.openxmlformats.org/officeDocument/2006/relationships/image" Target="../media/image74.gif"/><Relationship Id="rId5" Type="http://schemas.openxmlformats.org/officeDocument/2006/relationships/image" Target="../media/image80.gif"/><Relationship Id="rId6" Type="http://schemas.openxmlformats.org/officeDocument/2006/relationships/image" Target="../media/image67.gif"/><Relationship Id="rId7" Type="http://schemas.openxmlformats.org/officeDocument/2006/relationships/image" Target="../media/image69.gif"/><Relationship Id="rId8" Type="http://schemas.openxmlformats.org/officeDocument/2006/relationships/image" Target="../media/image73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1.gif"/><Relationship Id="rId4" Type="http://schemas.openxmlformats.org/officeDocument/2006/relationships/image" Target="../media/image79.gif"/><Relationship Id="rId5" Type="http://schemas.openxmlformats.org/officeDocument/2006/relationships/image" Target="../media/image54.gif"/><Relationship Id="rId6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8.png"/><Relationship Id="rId4" Type="http://schemas.openxmlformats.org/officeDocument/2006/relationships/image" Target="../media/image1.png"/><Relationship Id="rId5" Type="http://schemas.openxmlformats.org/officeDocument/2006/relationships/image" Target="../media/image64.jpg"/><Relationship Id="rId6" Type="http://schemas.openxmlformats.org/officeDocument/2006/relationships/image" Target="../media/image7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Relationship Id="rId9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6" Type="http://schemas.openxmlformats.org/officeDocument/2006/relationships/image" Target="../media/image10.gif"/><Relationship Id="rId7" Type="http://schemas.openxmlformats.org/officeDocument/2006/relationships/image" Target="../media/image19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image" Target="../media/image24.gif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23.gif"/><Relationship Id="rId8" Type="http://schemas.openxmlformats.org/officeDocument/2006/relationships/image" Target="../media/image2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openxmlformats.org/officeDocument/2006/relationships/image" Target="../media/image1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Relationship Id="rId7" Type="http://schemas.openxmlformats.org/officeDocument/2006/relationships/image" Target="../media/image22.png"/><Relationship Id="rId8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gif"/><Relationship Id="rId4" Type="http://schemas.openxmlformats.org/officeDocument/2006/relationships/image" Target="../media/image46.gif"/><Relationship Id="rId11" Type="http://schemas.openxmlformats.org/officeDocument/2006/relationships/image" Target="../media/image1.png"/><Relationship Id="rId10" Type="http://schemas.openxmlformats.org/officeDocument/2006/relationships/image" Target="../media/image34.gif"/><Relationship Id="rId9" Type="http://schemas.openxmlformats.org/officeDocument/2006/relationships/image" Target="../media/image29.gif"/><Relationship Id="rId5" Type="http://schemas.openxmlformats.org/officeDocument/2006/relationships/image" Target="../media/image32.gif"/><Relationship Id="rId6" Type="http://schemas.openxmlformats.org/officeDocument/2006/relationships/image" Target="../media/image38.gif"/><Relationship Id="rId7" Type="http://schemas.openxmlformats.org/officeDocument/2006/relationships/image" Target="../media/image30.gif"/><Relationship Id="rId8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22200" y="5391350"/>
            <a:ext cx="77724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it-IT" sz="2500">
                <a:latin typeface="Calibri"/>
                <a:ea typeface="Calibri"/>
                <a:cs typeface="Calibri"/>
                <a:sym typeface="Calibri"/>
              </a:rPr>
              <a:t>Centre for Quantum Materials and Technologies, School of Mathematics and Physics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29025" y="2380463"/>
            <a:ext cx="91695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843027" y="3511482"/>
            <a:ext cx="3425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Sandro Donadi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2647586" y="6312875"/>
            <a:ext cx="3816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b="0" i="0" lang="it-IT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/07/2023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925950" y="1204950"/>
            <a:ext cx="7292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latin typeface="Calibri"/>
                <a:ea typeface="Calibri"/>
                <a:cs typeface="Calibri"/>
                <a:sym typeface="Calibri"/>
              </a:rPr>
              <a:t>Colmo: Quantum collapse models investigated with particle, nuclear, atomic and macro systems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750" y="4177213"/>
            <a:ext cx="2484000" cy="8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1825" y="233363"/>
            <a:ext cx="2664000" cy="101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EXPERIMENTAL PART: SETUP AND MEASURED SPECTRUM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22"/>
          <p:cNvGrpSpPr/>
          <p:nvPr/>
        </p:nvGrpSpPr>
        <p:grpSpPr>
          <a:xfrm>
            <a:off x="1296900" y="1431842"/>
            <a:ext cx="6250175" cy="2390116"/>
            <a:chOff x="534900" y="1584242"/>
            <a:chExt cx="6250175" cy="2390116"/>
          </a:xfrm>
        </p:grpSpPr>
        <p:pic>
          <p:nvPicPr>
            <p:cNvPr id="316" name="Google Shape;31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8100" y="1855367"/>
              <a:ext cx="2466975" cy="184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4900" y="1584242"/>
              <a:ext cx="2054125" cy="239011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8" name="Google Shape;318;p22"/>
            <p:cNvCxnSpPr/>
            <p:nvPr/>
          </p:nvCxnSpPr>
          <p:spPr>
            <a:xfrm flipH="1" rot="10800000">
              <a:off x="1754675" y="1875300"/>
              <a:ext cx="2571900" cy="830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22"/>
            <p:cNvCxnSpPr/>
            <p:nvPr/>
          </p:nvCxnSpPr>
          <p:spPr>
            <a:xfrm>
              <a:off x="1781475" y="2692300"/>
              <a:ext cx="2544900" cy="10314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0" name="Google Shape;320;p22"/>
          <p:cNvGrpSpPr/>
          <p:nvPr/>
        </p:nvGrpSpPr>
        <p:grpSpPr>
          <a:xfrm>
            <a:off x="531068" y="1440276"/>
            <a:ext cx="7817481" cy="2151499"/>
            <a:chOff x="531068" y="4183476"/>
            <a:chExt cx="7817481" cy="2151499"/>
          </a:xfrm>
        </p:grpSpPr>
        <p:pic>
          <p:nvPicPr>
            <p:cNvPr id="321" name="Google Shape;321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24398" y="4183476"/>
              <a:ext cx="3624151" cy="215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068" y="4335876"/>
              <a:ext cx="3509864" cy="19383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22"/>
          <p:cNvSpPr txBox="1"/>
          <p:nvPr/>
        </p:nvSpPr>
        <p:spPr>
          <a:xfrm>
            <a:off x="642950" y="3654925"/>
            <a:ext cx="34557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1, germanium crystal; 2, electric contact; 3, plastic insulator; 4, copper cup; 5, copper end-cup; 6, copper block and plate; 7, inner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copper shield; 8, lead shield.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2"/>
          <p:cNvSpPr txBox="1"/>
          <p:nvPr/>
        </p:nvSpPr>
        <p:spPr>
          <a:xfrm>
            <a:off x="4714875" y="3636475"/>
            <a:ext cx="3696900" cy="1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Data collected in 62 days: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Grey line: measured, tot= 576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Green line: simulated, tot= 506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4550" y="4405800"/>
            <a:ext cx="4042924" cy="244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2"/>
          <p:cNvGrpSpPr/>
          <p:nvPr/>
        </p:nvGrpSpPr>
        <p:grpSpPr>
          <a:xfrm>
            <a:off x="261938" y="5628963"/>
            <a:ext cx="4574988" cy="998988"/>
            <a:chOff x="261938" y="5628963"/>
            <a:chExt cx="4574988" cy="998988"/>
          </a:xfrm>
        </p:grpSpPr>
        <p:pic>
          <p:nvPicPr>
            <p:cNvPr id="327" name="Google Shape;327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61938" y="6226063"/>
              <a:ext cx="1758696" cy="358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2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00025" y="5628963"/>
              <a:ext cx="1630680" cy="471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2"/>
            <p:cNvSpPr/>
            <p:nvPr/>
          </p:nvSpPr>
          <p:spPr>
            <a:xfrm>
              <a:off x="2055900" y="5746250"/>
              <a:ext cx="241200" cy="8817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0" name="Google Shape;330;p2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322325" y="6011350"/>
              <a:ext cx="2514600" cy="3515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Google Shape;331;p22"/>
          <p:cNvGrpSpPr/>
          <p:nvPr/>
        </p:nvGrpSpPr>
        <p:grpSpPr>
          <a:xfrm>
            <a:off x="187525" y="4929200"/>
            <a:ext cx="4031900" cy="583200"/>
            <a:chOff x="187525" y="4929200"/>
            <a:chExt cx="4031900" cy="583200"/>
          </a:xfrm>
        </p:grpSpPr>
        <p:pic>
          <p:nvPicPr>
            <p:cNvPr id="332" name="Google Shape;332;p2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0500" y="5027425"/>
              <a:ext cx="2559180" cy="360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22"/>
            <p:cNvSpPr/>
            <p:nvPr/>
          </p:nvSpPr>
          <p:spPr>
            <a:xfrm>
              <a:off x="187525" y="4929200"/>
              <a:ext cx="3696900" cy="5832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 txBox="1"/>
            <p:nvPr/>
          </p:nvSpPr>
          <p:spPr>
            <a:xfrm>
              <a:off x="2866425" y="5022950"/>
              <a:ext cx="1353000" cy="36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Times New Roman"/>
                  <a:ea typeface="Times New Roman"/>
                  <a:cs typeface="Times New Roman"/>
                  <a:sym typeface="Times New Roman"/>
                </a:rPr>
                <a:t>(95% c.l.)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5" name="Google Shape;335;p22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336" name="Google Shape;336;p22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337" name="Google Shape;337;p22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338" name="Google Shape;338;p22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339" name="Google Shape;339;p22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40" name="Google Shape;340;p22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1" name="Google Shape;341;p22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2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Radiation emission in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22"/>
          <p:cNvSpPr txBox="1"/>
          <p:nvPr/>
        </p:nvSpPr>
        <p:spPr>
          <a:xfrm>
            <a:off x="100250" y="1111625"/>
            <a:ext cx="89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S. Donadi, K. Piscicchia, C. Curceanu, L. Diósi, M. Laubenstein, and A. Bassi, Nat. Phys. 17, 74 (2021).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22"/>
          <p:cNvGrpSpPr/>
          <p:nvPr/>
        </p:nvGrpSpPr>
        <p:grpSpPr>
          <a:xfrm>
            <a:off x="5066525" y="5765975"/>
            <a:ext cx="3903900" cy="910225"/>
            <a:chOff x="5066525" y="5765975"/>
            <a:chExt cx="3903900" cy="910225"/>
          </a:xfrm>
        </p:grpSpPr>
        <p:sp>
          <p:nvSpPr>
            <p:cNvPr id="344" name="Google Shape;344;p22"/>
            <p:cNvSpPr/>
            <p:nvPr/>
          </p:nvSpPr>
          <p:spPr>
            <a:xfrm>
              <a:off x="8069475" y="5765975"/>
              <a:ext cx="127500" cy="1275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 txBox="1"/>
            <p:nvPr/>
          </p:nvSpPr>
          <p:spPr>
            <a:xfrm>
              <a:off x="5066525" y="6091200"/>
              <a:ext cx="3903900" cy="58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I. J. Arnquist, et al. (Majorana Collaboration), Phys. Rev. Lett. </a:t>
              </a:r>
              <a:r>
                <a:rPr b="1"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129</a:t>
              </a:r>
              <a:r>
                <a:rPr lang="it-IT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080401 (2022)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5097675" y="6223175"/>
              <a:ext cx="127500" cy="1275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875" y="1488900"/>
            <a:ext cx="5467849" cy="52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3"/>
          <p:cNvSpPr txBox="1"/>
          <p:nvPr/>
        </p:nvSpPr>
        <p:spPr>
          <a:xfrm>
            <a:off x="203200" y="878116"/>
            <a:ext cx="8940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EXCLUSION PLOT, LAST UPDATE!</a:t>
            </a:r>
            <a:endParaRPr/>
          </a:p>
        </p:txBody>
      </p:sp>
      <p:grpSp>
        <p:nvGrpSpPr>
          <p:cNvPr id="353" name="Google Shape;353;p23"/>
          <p:cNvGrpSpPr/>
          <p:nvPr/>
        </p:nvGrpSpPr>
        <p:grpSpPr>
          <a:xfrm>
            <a:off x="4472588" y="2627689"/>
            <a:ext cx="4730002" cy="369300"/>
            <a:chOff x="4429046" y="1909243"/>
            <a:chExt cx="4730002" cy="369300"/>
          </a:xfrm>
        </p:grpSpPr>
        <p:sp>
          <p:nvSpPr>
            <p:cNvPr id="354" name="Google Shape;354;p23"/>
            <p:cNvSpPr txBox="1"/>
            <p:nvPr/>
          </p:nvSpPr>
          <p:spPr>
            <a:xfrm>
              <a:off x="7387248" y="1909243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Cantilever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5" name="Google Shape;355;p23"/>
            <p:cNvCxnSpPr/>
            <p:nvPr/>
          </p:nvCxnSpPr>
          <p:spPr>
            <a:xfrm flipH="1" rot="10800000">
              <a:off x="4429046" y="2122766"/>
              <a:ext cx="2946900" cy="39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56" name="Google Shape;356;p23"/>
          <p:cNvGrpSpPr/>
          <p:nvPr/>
        </p:nvGrpSpPr>
        <p:grpSpPr>
          <a:xfrm>
            <a:off x="6726517" y="1906450"/>
            <a:ext cx="2695872" cy="369300"/>
            <a:chOff x="6052840" y="2721868"/>
            <a:chExt cx="2901908" cy="369300"/>
          </a:xfrm>
        </p:grpSpPr>
        <p:sp>
          <p:nvSpPr>
            <p:cNvPr id="357" name="Google Shape;357;p23"/>
            <p:cNvSpPr txBox="1"/>
            <p:nvPr/>
          </p:nvSpPr>
          <p:spPr>
            <a:xfrm>
              <a:off x="7387248" y="2721868"/>
              <a:ext cx="156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Auriga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8" name="Google Shape;358;p23"/>
            <p:cNvCxnSpPr/>
            <p:nvPr/>
          </p:nvCxnSpPr>
          <p:spPr>
            <a:xfrm flipH="1">
              <a:off x="6052840" y="2928922"/>
              <a:ext cx="1323000" cy="23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59" name="Google Shape;359;p23"/>
          <p:cNvGrpSpPr/>
          <p:nvPr/>
        </p:nvGrpSpPr>
        <p:grpSpPr>
          <a:xfrm>
            <a:off x="6520553" y="4290692"/>
            <a:ext cx="3025808" cy="369300"/>
            <a:chOff x="5921686" y="3106492"/>
            <a:chExt cx="3025808" cy="369300"/>
          </a:xfrm>
        </p:grpSpPr>
        <p:sp>
          <p:nvSpPr>
            <p:cNvPr id="360" name="Google Shape;360;p23"/>
            <p:cNvSpPr txBox="1"/>
            <p:nvPr/>
          </p:nvSpPr>
          <p:spPr>
            <a:xfrm>
              <a:off x="7379994" y="3106492"/>
              <a:ext cx="156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LIGO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1" name="Google Shape;361;p23"/>
            <p:cNvCxnSpPr/>
            <p:nvPr/>
          </p:nvCxnSpPr>
          <p:spPr>
            <a:xfrm rot="10800000">
              <a:off x="5921686" y="3313546"/>
              <a:ext cx="14469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2" name="Google Shape;362;p23"/>
          <p:cNvGrpSpPr/>
          <p:nvPr/>
        </p:nvGrpSpPr>
        <p:grpSpPr>
          <a:xfrm>
            <a:off x="6335602" y="5058634"/>
            <a:ext cx="3004994" cy="369300"/>
            <a:chOff x="6139660" y="3505630"/>
            <a:chExt cx="3004994" cy="369300"/>
          </a:xfrm>
        </p:grpSpPr>
        <p:sp>
          <p:nvSpPr>
            <p:cNvPr id="363" name="Google Shape;363;p23"/>
            <p:cNvSpPr txBox="1"/>
            <p:nvPr/>
          </p:nvSpPr>
          <p:spPr>
            <a:xfrm>
              <a:off x="7387254" y="3505630"/>
              <a:ext cx="175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LISA Pathfinder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4" name="Google Shape;364;p23"/>
            <p:cNvCxnSpPr/>
            <p:nvPr/>
          </p:nvCxnSpPr>
          <p:spPr>
            <a:xfrm rot="10800000">
              <a:off x="6139660" y="3712684"/>
              <a:ext cx="1250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65" name="Google Shape;365;p23"/>
          <p:cNvGrpSpPr/>
          <p:nvPr/>
        </p:nvGrpSpPr>
        <p:grpSpPr>
          <a:xfrm>
            <a:off x="6212113" y="5508171"/>
            <a:ext cx="2774769" cy="369300"/>
            <a:chOff x="6168571" y="5355771"/>
            <a:chExt cx="2774769" cy="369300"/>
          </a:xfrm>
        </p:grpSpPr>
        <p:sp>
          <p:nvSpPr>
            <p:cNvPr id="366" name="Google Shape;366;p23"/>
            <p:cNvSpPr txBox="1"/>
            <p:nvPr/>
          </p:nvSpPr>
          <p:spPr>
            <a:xfrm>
              <a:off x="7375840" y="5355771"/>
              <a:ext cx="156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Theoretical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7" name="Google Shape;367;p23"/>
            <p:cNvCxnSpPr/>
            <p:nvPr/>
          </p:nvCxnSpPr>
          <p:spPr>
            <a:xfrm>
              <a:off x="6168571" y="5540437"/>
              <a:ext cx="1207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68" name="Google Shape;368;p23"/>
          <p:cNvCxnSpPr/>
          <p:nvPr/>
        </p:nvCxnSpPr>
        <p:spPr>
          <a:xfrm>
            <a:off x="1727900" y="2018500"/>
            <a:ext cx="1830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9" name="Google Shape;369;p23"/>
          <p:cNvGrpSpPr/>
          <p:nvPr/>
        </p:nvGrpSpPr>
        <p:grpSpPr>
          <a:xfrm>
            <a:off x="345253" y="3765980"/>
            <a:ext cx="2789100" cy="369300"/>
            <a:chOff x="410028" y="3416149"/>
            <a:chExt cx="2789100" cy="369300"/>
          </a:xfrm>
        </p:grpSpPr>
        <p:sp>
          <p:nvSpPr>
            <p:cNvPr id="370" name="Google Shape;370;p23"/>
            <p:cNvSpPr txBox="1"/>
            <p:nvPr/>
          </p:nvSpPr>
          <p:spPr>
            <a:xfrm>
              <a:off x="410028" y="3416149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Neutron Star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1" name="Google Shape;371;p23"/>
            <p:cNvCxnSpPr/>
            <p:nvPr/>
          </p:nvCxnSpPr>
          <p:spPr>
            <a:xfrm>
              <a:off x="1800828" y="3600799"/>
              <a:ext cx="1398300" cy="210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2" name="Google Shape;372;p23"/>
          <p:cNvGrpSpPr/>
          <p:nvPr/>
        </p:nvGrpSpPr>
        <p:grpSpPr>
          <a:xfrm>
            <a:off x="337458" y="2556175"/>
            <a:ext cx="2695888" cy="369300"/>
            <a:chOff x="395514" y="2922667"/>
            <a:chExt cx="2695888" cy="369300"/>
          </a:xfrm>
        </p:grpSpPr>
        <p:sp>
          <p:nvSpPr>
            <p:cNvPr id="373" name="Google Shape;373;p23"/>
            <p:cNvSpPr txBox="1"/>
            <p:nvPr/>
          </p:nvSpPr>
          <p:spPr>
            <a:xfrm>
              <a:off x="395514" y="2922667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Cold gas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4" name="Google Shape;374;p23"/>
            <p:cNvCxnSpPr/>
            <p:nvPr/>
          </p:nvCxnSpPr>
          <p:spPr>
            <a:xfrm flipH="1" rot="10800000">
              <a:off x="1456102" y="3183481"/>
              <a:ext cx="1635300" cy="14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5" name="Google Shape;375;p23"/>
          <p:cNvGrpSpPr/>
          <p:nvPr/>
        </p:nvGrpSpPr>
        <p:grpSpPr>
          <a:xfrm>
            <a:off x="341086" y="4735663"/>
            <a:ext cx="2506807" cy="369300"/>
            <a:chOff x="355600" y="4307497"/>
            <a:chExt cx="2506807" cy="369300"/>
          </a:xfrm>
        </p:grpSpPr>
        <p:sp>
          <p:nvSpPr>
            <p:cNvPr id="376" name="Google Shape;376;p23"/>
            <p:cNvSpPr txBox="1"/>
            <p:nvPr/>
          </p:nvSpPr>
          <p:spPr>
            <a:xfrm>
              <a:off x="355600" y="4307497"/>
              <a:ext cx="1771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X-rays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7" name="Google Shape;377;p23"/>
            <p:cNvCxnSpPr/>
            <p:nvPr/>
          </p:nvCxnSpPr>
          <p:spPr>
            <a:xfrm flipH="1" rot="10800000">
              <a:off x="1129007" y="4481060"/>
              <a:ext cx="1733400" cy="23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78" name="Google Shape;378;p23"/>
          <p:cNvSpPr txBox="1"/>
          <p:nvPr/>
        </p:nvSpPr>
        <p:spPr>
          <a:xfrm>
            <a:off x="279390" y="1824089"/>
            <a:ext cx="177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Cantilever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Google Shape;379;p23"/>
          <p:cNvCxnSpPr/>
          <p:nvPr/>
        </p:nvCxnSpPr>
        <p:spPr>
          <a:xfrm flipH="1" rot="10800000">
            <a:off x="2514600" y="1494425"/>
            <a:ext cx="4143300" cy="46743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80" name="Google Shape;380;p23"/>
          <p:cNvSpPr txBox="1"/>
          <p:nvPr/>
        </p:nvSpPr>
        <p:spPr>
          <a:xfrm>
            <a:off x="2981325" y="5482925"/>
            <a:ext cx="90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Majorana </a:t>
            </a:r>
            <a:endParaRPr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-100" y="11195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Carlesso, S. Donadi, L. Ferialdi, M. Paternostro, H. Ulbricht, A. Bassi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. Nat. Phys.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, 243 (2022).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" name="Google Shape;382;p23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383" name="Google Shape;383;p23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384" name="Google Shape;384;p23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385" name="Google Shape;385;p23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386" name="Google Shape;386;p23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87" name="Google Shape;387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8" name="Google Shape;388;p23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2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Radiation emission in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 txBox="1"/>
          <p:nvPr/>
        </p:nvSpPr>
        <p:spPr>
          <a:xfrm>
            <a:off x="354050" y="1429300"/>
            <a:ext cx="8510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Non-interferometric tests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provide a powerful way to test collapse theories.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They are based on the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diffusive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 motion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induced by the noise responsible for  collapse to systems.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 txBox="1"/>
          <p:nvPr/>
        </p:nvSpPr>
        <p:spPr>
          <a:xfrm>
            <a:off x="355800" y="2884825"/>
            <a:ext cx="8075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INTERESTING QUESTIONS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a feature of collapse models or something more general?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possible to have collapse without diffusion?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 txBox="1"/>
          <p:nvPr/>
        </p:nvSpPr>
        <p:spPr>
          <a:xfrm>
            <a:off x="550750" y="5441825"/>
            <a:ext cx="763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This is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interesting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from a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phenomenological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(non-interferometric tests) as well as from a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more fundamental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(diffusion is there or not?)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point of view.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24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398" name="Google Shape;398;p24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399" name="Google Shape;399;p24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400" name="Google Shape;400;p24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401" name="Google Shape;401;p24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02" name="Google Shape;402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3" name="Google Shape;403;p24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 txBox="1"/>
          <p:nvPr/>
        </p:nvSpPr>
        <p:spPr>
          <a:xfrm>
            <a:off x="0" y="8690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COLLAPSE IMPLIES DIFFUSION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5"/>
          <p:cNvSpPr txBox="1"/>
          <p:nvPr/>
        </p:nvSpPr>
        <p:spPr>
          <a:xfrm>
            <a:off x="260406" y="1173513"/>
            <a:ext cx="8775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hypothesis:</a:t>
            </a:r>
            <a:endParaRPr/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probability the state collapses is Poissonian in time;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Translational covariance and momentum independence;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of decay is that given by Penrose;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244612"/>
            <a:ext cx="8662422" cy="70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878" y="3247473"/>
            <a:ext cx="6302194" cy="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92" y="5589025"/>
            <a:ext cx="8100018" cy="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5"/>
          <p:cNvSpPr/>
          <p:nvPr/>
        </p:nvSpPr>
        <p:spPr>
          <a:xfrm>
            <a:off x="107425" y="2760650"/>
            <a:ext cx="137700" cy="1377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107425" y="3522650"/>
            <a:ext cx="137700" cy="137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grpSp>
        <p:nvGrpSpPr>
          <p:cNvPr id="415" name="Google Shape;415;p25"/>
          <p:cNvGrpSpPr/>
          <p:nvPr/>
        </p:nvGrpSpPr>
        <p:grpSpPr>
          <a:xfrm>
            <a:off x="107425" y="4250051"/>
            <a:ext cx="8714021" cy="715686"/>
            <a:chOff x="107425" y="4250051"/>
            <a:chExt cx="8714021" cy="715686"/>
          </a:xfrm>
        </p:grpSpPr>
        <p:pic>
          <p:nvPicPr>
            <p:cNvPr id="416" name="Google Shape;416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98953" y="4256587"/>
              <a:ext cx="2322493" cy="709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7" name="Google Shape;417;p25"/>
            <p:cNvCxnSpPr/>
            <p:nvPr/>
          </p:nvCxnSpPr>
          <p:spPr>
            <a:xfrm>
              <a:off x="5156900" y="4607725"/>
              <a:ext cx="1151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18" name="Google Shape;418;p25"/>
            <p:cNvSpPr/>
            <p:nvPr/>
          </p:nvSpPr>
          <p:spPr>
            <a:xfrm>
              <a:off x="107425" y="4589450"/>
              <a:ext cx="137700" cy="1377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00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419" name="Google Shape;419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81000" y="4250051"/>
              <a:ext cx="4572000" cy="7045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0" name="Google Shape;42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6717" y="2471649"/>
            <a:ext cx="3300167" cy="57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25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422" name="Google Shape;422;p25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423" name="Google Shape;423;p25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424" name="Google Shape;424;p25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425" name="Google Shape;425;p25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26" name="Google Shape;426;p2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7" name="Google Shape;427;p25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6"/>
          <p:cNvSpPr txBox="1"/>
          <p:nvPr/>
        </p:nvSpPr>
        <p:spPr>
          <a:xfrm>
            <a:off x="354050" y="1429300"/>
            <a:ext cx="8510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We require that collapse cannot be used to do signalling in EPR-like setups. This implies the map must be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linear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 Gisin, Helv. Phys. Acta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62.4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363-371 (1989))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We also require the map to be </a:t>
            </a:r>
            <a:r>
              <a:rPr b="1" lang="it-IT" sz="1800">
                <a:latin typeface="Calibri"/>
                <a:ea typeface="Calibri"/>
                <a:cs typeface="Calibri"/>
                <a:sym typeface="Calibri"/>
              </a:rPr>
              <a:t>completely positive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→ Kraus form: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varPhi[\hat{\rho}]=\sum_{k}\hat{A}_{k}\hat{\rho} \hat{A}_{k}^{\dagger}&#10;" id="434" name="Google Shape;4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094" y="2867550"/>
            <a:ext cx="3224512" cy="104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5" name="Google Shape;435;p26"/>
          <p:cNvGrpSpPr/>
          <p:nvPr/>
        </p:nvGrpSpPr>
        <p:grpSpPr>
          <a:xfrm>
            <a:off x="354050" y="5010700"/>
            <a:ext cx="8510100" cy="1463805"/>
            <a:chOff x="354050" y="5010700"/>
            <a:chExt cx="8510100" cy="1463805"/>
          </a:xfrm>
        </p:grpSpPr>
        <p:sp>
          <p:nvSpPr>
            <p:cNvPr id="436" name="Google Shape;436;p26"/>
            <p:cNvSpPr txBox="1"/>
            <p:nvPr/>
          </p:nvSpPr>
          <p:spPr>
            <a:xfrm>
              <a:off x="354050" y="5010700"/>
              <a:ext cx="8510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SzPts val="1800"/>
                <a:buFont typeface="Calibri"/>
                <a:buChar char="●"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We require the map to be </a:t>
              </a:r>
              <a:r>
                <a:rPr b="1" lang="it-IT" sz="1800">
                  <a:latin typeface="Calibri"/>
                  <a:ea typeface="Calibri"/>
                  <a:cs typeface="Calibri"/>
                  <a:sym typeface="Calibri"/>
                </a:rPr>
                <a:t>space-translational covariant</a:t>
              </a: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e^{-\frac{i}{\hbar}\hat{\boldsymbol{p}}\cdot\boldsymbol{x}}\,\varPhi[\hat{\rho}]\,e^{\frac{i}{\hbar}\hat{\boldsymbol{p}}\cdot\boldsymbol{x}}=\varPhi\left[e^{-\frac{i}{\hbar}\hat{\boldsymbol{p}}\cdot\boldsymbol{x}}\,\hat{\rho}\, e^{\frac{i}{\hbar}\hat{\boldsymbol{p}}\cdot\boldsymbol{x}}\right]" id="437" name="Google Shape;437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7505" y="5582401"/>
              <a:ext cx="7477201" cy="8921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\hat{A}_{k}(\boldsymbol{x})=e^{\frac{i}{\hbar}\hat{\boldsymbol{p}}\cdot\boldsymbol{x}}\hat{A}_{k}e^{-\frac{i}{\hbar}\hat{\boldsymbol{p}}\cdot\boldsymbol{x}}" id="438" name="Google Shape;4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4526" y="4010750"/>
            <a:ext cx="4071600" cy="610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varPhi[\hat{\rho}]=\frac{1}{L^{3}}\int_{-\frac{L}{2}}^{+\frac{L}{2}}d\boldsymbol{x}\sum_{k}A_{k}(\boldsymbol{x})\hat{\rho} A_{k}^{\dagger}(\boldsymbol{x})" id="439" name="Google Shape;43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3475" y="2628400"/>
            <a:ext cx="5857051" cy="122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26"/>
          <p:cNvGrpSpPr/>
          <p:nvPr/>
        </p:nvGrpSpPr>
        <p:grpSpPr>
          <a:xfrm>
            <a:off x="1962150" y="4072350"/>
            <a:ext cx="5659925" cy="923400"/>
            <a:chOff x="2114550" y="4072350"/>
            <a:chExt cx="5659925" cy="923400"/>
          </a:xfrm>
        </p:grpSpPr>
        <p:pic>
          <p:nvPicPr>
            <p:cNvPr descr="\sum_{k}\hat{A}_{k}^{\dagger}\hat{A}_{k}=1&#10;" id="441" name="Google Shape;441;p2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14475" y="4072350"/>
              <a:ext cx="2160000" cy="92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hat{A}_{k}=\hat{A}_{k}(\hat{\boldsymbol{x}},\hat{\boldsymbol{p}})&#10;&#10;" id="442" name="Google Shape;442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114550" y="4147575"/>
              <a:ext cx="2160000" cy="4333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p26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445" name="Google Shape;445;p26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446" name="Google Shape;446;p26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447" name="Google Shape;447;p26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48" name="Google Shape;448;p26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9" name="Google Shape;449;p26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26"/>
          <p:cNvSpPr txBox="1"/>
          <p:nvPr/>
        </p:nvSpPr>
        <p:spPr>
          <a:xfrm>
            <a:off x="121850" y="1149925"/>
            <a:ext cx="88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 S. Donadi, L. Ferialdi, A. Bassi, Phys. Rev. Lett.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130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230202 (2023).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7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7"/>
          <p:cNvSpPr txBox="1"/>
          <p:nvPr/>
        </p:nvSpPr>
        <p:spPr>
          <a:xfrm>
            <a:off x="354050" y="1429300"/>
            <a:ext cx="851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We focus on maps that does not change the average momentum.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Then the diffusion along the </a:t>
            </a:r>
            <a:r>
              <a:rPr i="1" lang="it-IT" sz="1800"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direction is quantified by: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hat{\boldsymbol{p}}|\boldsymbol{n}\rangle=\tilde{\boldsymbol{n}}|\boldsymbol{n}\rangle" id="457" name="Google Shape;4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3" y="4458937"/>
            <a:ext cx="1928185" cy="36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tilde{\boldsymbol{n}}=\frac{2\pi\hbar}{L}\boldsymbol{n}&#10;" id="458" name="Google Shape;4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2" y="4277850"/>
            <a:ext cx="1411722" cy="67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\boldsymbol{m},\boldsymbol{n})=\sum_{k}|\langle\boldsymbol{m}+\boldsymbol{n}|A_{k}|\boldsymbol{n}\rangle|^{2}" id="459" name="Google Shape;45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0675" y="5272534"/>
            <a:ext cx="5315049" cy="887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_{j}(\hat{\rho})=\textrm{Tr}\left[\hat{p}_{j}^{2}\Phi[\hat{\rho}]\right]-\textrm{Tr}\left[\hat{p}_{j}^{2}\hat{\rho}\right]&#10;" id="460" name="Google Shape;46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9901" y="2148146"/>
            <a:ext cx="4738098" cy="67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Delta_{j}(\hat{\rho})=\sum_{\boldsymbol{m},\boldsymbol{n}}P(\boldsymbol{m},\boldsymbol{n})\tilde{m}_{j}^{2}\langle\boldsymbol{n}|\hat{\rho}|\boldsymbol{n}\rangle&#10;&#10;" id="461" name="Google Shape;46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9907" y="3310225"/>
            <a:ext cx="5288768" cy="88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 txBox="1"/>
          <p:nvPr/>
        </p:nvSpPr>
        <p:spPr>
          <a:xfrm>
            <a:off x="354050" y="28009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which  takes the form: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27"/>
          <p:cNvGrpSpPr/>
          <p:nvPr/>
        </p:nvGrpSpPr>
        <p:grpSpPr>
          <a:xfrm>
            <a:off x="685800" y="6312325"/>
            <a:ext cx="6741850" cy="461700"/>
            <a:chOff x="685800" y="6312325"/>
            <a:chExt cx="6741850" cy="461700"/>
          </a:xfrm>
        </p:grpSpPr>
        <p:sp>
          <p:nvSpPr>
            <p:cNvPr id="464" name="Google Shape;464;p27"/>
            <p:cNvSpPr txBox="1"/>
            <p:nvPr/>
          </p:nvSpPr>
          <p:spPr>
            <a:xfrm>
              <a:off x="1678150" y="6312325"/>
              <a:ext cx="5749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 is a probability distribution for the variable 	      for all      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\boldsymbol{m}&#10;&#10;" id="465" name="Google Shape;465;p2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879625" y="6498425"/>
              <a:ext cx="262800" cy="123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(\boldsymbol{m},\boldsymbol{n})&#10;" id="466" name="Google Shape;466;p2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85800" y="6400800"/>
              <a:ext cx="1051200" cy="2958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boldsymbol{n}&#10;" id="467" name="Google Shape;467;p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830025" y="6488338"/>
              <a:ext cx="190800" cy="1362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27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469" name="Google Shape;469;p27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470" name="Google Shape;470;p27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471" name="Google Shape;471;p27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472" name="Google Shape;472;p27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73" name="Google Shape;473;p27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4" name="Google Shape;474;p27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Delta_{j}(\hat{\rho})=\sum_{\boldsymbol{m},\boldsymbol{n}}P(\boldsymbol{m},\boldsymbol{n})\tilde{m}_{j}^{2}\langle\boldsymbol{n}|\hat{\rho}|\boldsymbol{n}\rangle&#10;&#10;" id="480" name="Google Shape;4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907" y="1481425"/>
            <a:ext cx="4964401" cy="822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sum_{k}c_{k}(\boldsymbol{n}_{0})=1&#10;&#10;" id="481" name="Google Shape;4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8850" y="5104450"/>
            <a:ext cx="2269111" cy="839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langle\boldsymbol{m}+\boldsymbol{n}_{0}|A_{k}|\boldsymbol{n}_{0}\rangle=\sqrt{c_{k}(\boldsymbol{n}_{0})}\delta_{\boldsymbol{m},0}e^{i\varphi_{k}(\boldsymbol{m},\boldsymbol{n}_{0})}&#10;&#10;" id="482" name="Google Shape;48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181600"/>
            <a:ext cx="5453281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hat{A}_{k}=\sum_{\boldsymbol{n}}\sqrt{c_{k}(\boldsymbol{n})}e^{i\varphi_{k}(0,\boldsymbol{n})}|\boldsymbol{n}\rangle\langle\boldsymbol{n}|=L_{k}(\hat{\boldsymbol{p}})&#10;&#10;&#10;" id="483" name="Google Shape;48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9100" y="6069377"/>
            <a:ext cx="5760902" cy="7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4" name="Google Shape;484;p28"/>
          <p:cNvGrpSpPr/>
          <p:nvPr/>
        </p:nvGrpSpPr>
        <p:grpSpPr>
          <a:xfrm>
            <a:off x="354050" y="2267500"/>
            <a:ext cx="8510100" cy="2762575"/>
            <a:chOff x="354050" y="2267500"/>
            <a:chExt cx="8510100" cy="2762575"/>
          </a:xfrm>
        </p:grpSpPr>
        <p:grpSp>
          <p:nvGrpSpPr>
            <p:cNvPr id="485" name="Google Shape;485;p28"/>
            <p:cNvGrpSpPr/>
            <p:nvPr/>
          </p:nvGrpSpPr>
          <p:grpSpPr>
            <a:xfrm>
              <a:off x="354050" y="2267500"/>
              <a:ext cx="8510100" cy="1320188"/>
              <a:chOff x="354050" y="2267500"/>
              <a:chExt cx="8510100" cy="1320188"/>
            </a:xfrm>
          </p:grpSpPr>
          <p:sp>
            <p:nvSpPr>
              <p:cNvPr id="486" name="Google Shape;486;p28"/>
              <p:cNvSpPr txBox="1"/>
              <p:nvPr/>
            </p:nvSpPr>
            <p:spPr>
              <a:xfrm>
                <a:off x="354050" y="22675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Let us suppose that for all plane waves   	     		   one has: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\Delta_{j}(\boldsymbol{n}_{0})=\sum_{\boldsymbol{m}}P(\boldsymbol{m},\boldsymbol{n}_{0})\tilde{m}_{j}^{2}=0&#10;&#10;&#10;&#10;" id="487" name="Google Shape;487;p2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2209800" y="2819400"/>
                <a:ext cx="4842001" cy="7682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\hat{\rho}=|\boldsymbol{n}_{0}\rangle\langle\boldsymbol{n}_{0}|&#10;&#10;&#10;&#10;" id="488" name="Google Shape;488;p28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114800" y="2362200"/>
                <a:ext cx="1422000" cy="2703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9" name="Google Shape;489;p28"/>
            <p:cNvGrpSpPr/>
            <p:nvPr/>
          </p:nvGrpSpPr>
          <p:grpSpPr>
            <a:xfrm>
              <a:off x="354050" y="3639100"/>
              <a:ext cx="8510100" cy="1390975"/>
              <a:chOff x="354050" y="3639100"/>
              <a:chExt cx="8510100" cy="1390975"/>
            </a:xfrm>
          </p:grpSpPr>
          <p:pic>
            <p:nvPicPr>
              <p:cNvPr descr="\!\!\!\!P(\boldsymbol{m},\boldsymbol{n}_{0})\!=\!\!\sum_{k}\!|\langle\boldsymbol{m}+\boldsymbol{n}_{0}|A_{k}|\boldsymbol{n}_{0}\rangle|^{2}\!=\!\delta_{\boldsymbol{m},0}&#10;" id="490" name="Google Shape;490;p28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600200" y="4191000"/>
                <a:ext cx="6419430" cy="8390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1" name="Google Shape;491;p28"/>
              <p:cNvSpPr txBox="1"/>
              <p:nvPr/>
            </p:nvSpPr>
            <p:spPr>
              <a:xfrm>
                <a:off x="354050" y="36391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We can characterise the map: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\Phi[\hat{\rho}]=\sum_{k}L_{k}(\hat{\boldsymbol{p}})\hat{\rho}L_{k}^{\dagger}(\hat{\boldsymbol{p}})&#10;" id="492" name="Google Shape;492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14600" y="5331000"/>
            <a:ext cx="4170751" cy="10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8"/>
          <p:cNvSpPr txBox="1"/>
          <p:nvPr/>
        </p:nvSpPr>
        <p:spPr>
          <a:xfrm>
            <a:off x="354050" y="62299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This map cannot collapse in position.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28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495" name="Google Shape;495;p28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496" name="Google Shape;496;p28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497" name="Google Shape;497;p28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498" name="Google Shape;498;p28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99" name="Google Shape;499;p28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00" name="Google Shape;500;p28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9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COLLAPSE DYNAMICS ARE DIFFUSIVE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29"/>
          <p:cNvSpPr txBox="1"/>
          <p:nvPr/>
        </p:nvSpPr>
        <p:spPr>
          <a:xfrm>
            <a:off x="354050" y="17341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Let us suppose that for a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plane wave the map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induces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diffusion: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9"/>
          <p:cNvSpPr txBox="1"/>
          <p:nvPr/>
        </p:nvSpPr>
        <p:spPr>
          <a:xfrm>
            <a:off x="354050" y="55441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A model which collapses in space must affect all plane waves.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Delta_{j}(|\boldsymbol{n}_{0}\rangle\langle\boldsymbol{n}_{0}|)\!=\!\!\sum_{\boldsymbol{m}}P(\boldsymbol{m},\boldsymbol{n}_{0})\tilde{m}_{j}^{2}\neq0" id="508" name="Google Shape;5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800" y="2403498"/>
            <a:ext cx="5857200" cy="855144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9"/>
          <p:cNvSpPr txBox="1"/>
          <p:nvPr/>
        </p:nvSpPr>
        <p:spPr>
          <a:xfrm>
            <a:off x="354050" y="6077500"/>
            <a:ext cx="85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u="sng">
                <a:latin typeface="Calibri"/>
                <a:ea typeface="Calibri"/>
                <a:cs typeface="Calibri"/>
                <a:sym typeface="Calibri"/>
              </a:rPr>
              <a:t>Conclusion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: Collapse in space comes together with diffusion in momentum.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29"/>
          <p:cNvGrpSpPr/>
          <p:nvPr/>
        </p:nvGrpSpPr>
        <p:grpSpPr>
          <a:xfrm>
            <a:off x="354050" y="3334300"/>
            <a:ext cx="8510100" cy="2214300"/>
            <a:chOff x="354050" y="3029500"/>
            <a:chExt cx="8510100" cy="2214300"/>
          </a:xfrm>
        </p:grpSpPr>
        <p:pic>
          <p:nvPicPr>
            <p:cNvPr descr="\langle\boldsymbol{n}_{0}|\hat{\rho}|\boldsymbol{n}_{0}\rangle\neq0" id="511" name="Google Shape;511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9829" y="4830475"/>
              <a:ext cx="1818000" cy="3141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2" name="Google Shape;512;p29"/>
            <p:cNvGrpSpPr/>
            <p:nvPr/>
          </p:nvGrpSpPr>
          <p:grpSpPr>
            <a:xfrm>
              <a:off x="354050" y="3029500"/>
              <a:ext cx="8510100" cy="2214300"/>
              <a:chOff x="354050" y="3029500"/>
              <a:chExt cx="8510100" cy="2214300"/>
            </a:xfrm>
          </p:grpSpPr>
          <p:sp>
            <p:nvSpPr>
              <p:cNvPr id="513" name="Google Shape;513;p29"/>
              <p:cNvSpPr txBox="1"/>
              <p:nvPr/>
            </p:nvSpPr>
            <p:spPr>
              <a:xfrm>
                <a:off x="354050" y="30295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Keeping in mind that for a generic state: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29"/>
              <p:cNvSpPr txBox="1"/>
              <p:nvPr/>
            </p:nvSpPr>
            <p:spPr>
              <a:xfrm>
                <a:off x="354050" y="4782100"/>
                <a:ext cx="851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>
                    <a:latin typeface="Calibri"/>
                    <a:ea typeface="Calibri"/>
                    <a:cs typeface="Calibri"/>
                    <a:sym typeface="Calibri"/>
                  </a:rPr>
                  <a:t> 		</a:t>
                </a:r>
                <a:r>
                  <a:rPr lang="it-IT" sz="1800">
                    <a:latin typeface="Calibri"/>
                    <a:ea typeface="Calibri"/>
                    <a:cs typeface="Calibri"/>
                    <a:sym typeface="Calibri"/>
                  </a:rPr>
                  <a:t>all states which has the component				     diffuse.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\Delta_{j}(\hat{\rho})=\sum_{\boldsymbol{m},\boldsymbol{n}}P(\boldsymbol{m},\boldsymbol{n})\tilde{m}_{j}^{2}\langle\boldsymbol{n}|\hat{\rho}|\boldsymbol{n}\rangle&#10;&#10;" id="515" name="Google Shape;515;p2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72307" y="3691225"/>
                <a:ext cx="5288768" cy="887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16" name="Google Shape;516;p29"/>
            <p:cNvCxnSpPr/>
            <p:nvPr/>
          </p:nvCxnSpPr>
          <p:spPr>
            <a:xfrm>
              <a:off x="608150" y="5006625"/>
              <a:ext cx="616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17" name="Google Shape;517;p29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518" name="Google Shape;518;p29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519" name="Google Shape;519;p29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520" name="Google Shape;520;p29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521" name="Google Shape;521;p29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522" name="Google Shape;522;p2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23" name="Google Shape;523;p29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29"/>
          <p:cNvSpPr txBox="1"/>
          <p:nvPr/>
        </p:nvSpPr>
        <p:spPr>
          <a:xfrm>
            <a:off x="369175" y="1325150"/>
            <a:ext cx="83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No diffusion ⇒ No collapse 		= 	Yes Collapse ⇒ Yes diffusion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0"/>
          <p:cNvSpPr txBox="1"/>
          <p:nvPr/>
        </p:nvSpPr>
        <p:spPr>
          <a:xfrm>
            <a:off x="254500" y="1295100"/>
            <a:ext cx="8626200" cy="3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Collapse models solve the measurement problem by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modifying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 Schrödinger equation, adding proper stochastic and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nonlinear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terms that induce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collapse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in space.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Several experiments set bounds on the CSL and DP model, narrowing the allowed parameter space. The strongest bounds are coming from non-interferometric experiments.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The diffusion in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momentum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, typical of the GRW, CSL and DP models, it is a general feature of collapse dynamics, as long as one requires no 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faster</a:t>
            </a: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 than light signalling and space translational covariance.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0"/>
          <p:cNvSpPr txBox="1"/>
          <p:nvPr/>
        </p:nvSpPr>
        <p:spPr>
          <a:xfrm>
            <a:off x="2661650" y="6062550"/>
            <a:ext cx="42945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it-IT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3525" y="4715475"/>
            <a:ext cx="1440000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3" name="Google Shape;533;p30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534" name="Google Shape;534;p30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535" name="Google Shape;535;p30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536" name="Google Shape;536;p30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537" name="Google Shape;537;p30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538" name="Google Shape;538;p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39" name="Google Shape;539;p30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Collapse  ⇒  diffusion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0" name="Google Shape;54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4702500"/>
            <a:ext cx="1641600" cy="1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6400" y="4921275"/>
            <a:ext cx="3438000" cy="101180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30"/>
          <p:cNvSpPr txBox="1"/>
          <p:nvPr/>
        </p:nvSpPr>
        <p:spPr>
          <a:xfrm>
            <a:off x="0" y="40694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SUPPORT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392550" y="1585950"/>
            <a:ext cx="72921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Introduction to collapse models;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Radiation emission in collapse models;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/>
            </a:pPr>
            <a:r>
              <a:rPr lang="it-IT" sz="2300">
                <a:latin typeface="Calibri"/>
                <a:ea typeface="Calibri"/>
                <a:cs typeface="Calibri"/>
                <a:sym typeface="Calibri"/>
              </a:rPr>
              <a:t>Collapse dynamics are diffusive.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185981" y="88830"/>
            <a:ext cx="8848240" cy="836021"/>
            <a:chOff x="185981" y="88830"/>
            <a:chExt cx="8848240" cy="836021"/>
          </a:xfrm>
        </p:grpSpPr>
        <p:grpSp>
          <p:nvGrpSpPr>
            <p:cNvPr id="101" name="Google Shape;101;p14"/>
            <p:cNvGrpSpPr/>
            <p:nvPr/>
          </p:nvGrpSpPr>
          <p:grpSpPr>
            <a:xfrm>
              <a:off x="185981" y="88830"/>
              <a:ext cx="8848240" cy="836021"/>
              <a:chOff x="255817" y="918030"/>
              <a:chExt cx="8848240" cy="836021"/>
            </a:xfrm>
          </p:grpSpPr>
          <p:sp>
            <p:nvSpPr>
              <p:cNvPr id="102" name="Google Shape;102;p14"/>
              <p:cNvSpPr txBox="1"/>
              <p:nvPr/>
            </p:nvSpPr>
            <p:spPr>
              <a:xfrm>
                <a:off x="947057" y="918030"/>
                <a:ext cx="81570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Collapse dynamics are diffusive</a:t>
                </a:r>
                <a:endParaRPr sz="1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Sandro Donadi</a:t>
                </a:r>
                <a:r>
                  <a:rPr lang="it-IT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 flipH="1" rot="10800000">
                <a:off x="255817" y="1698551"/>
                <a:ext cx="8708700" cy="55500"/>
              </a:xfrm>
              <a:prstGeom prst="rect">
                <a:avLst/>
              </a:prstGeom>
              <a:gradFill>
                <a:gsLst>
                  <a:gs pos="0">
                    <a:srgbClr val="002060">
                      <a:alpha val="78823"/>
                    </a:srgbClr>
                  </a:gs>
                  <a:gs pos="15000">
                    <a:srgbClr val="002060">
                      <a:alpha val="78823"/>
                    </a:srgbClr>
                  </a:gs>
                  <a:gs pos="50000">
                    <a:srgbClr val="BFCFEC"/>
                  </a:gs>
                  <a:gs pos="100000">
                    <a:srgbClr val="E0E8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4" name="Google Shape;10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6350" y="138613"/>
              <a:ext cx="1872000" cy="6569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4"/>
          <p:cNvSpPr txBox="1"/>
          <p:nvPr/>
        </p:nvSpPr>
        <p:spPr>
          <a:xfrm>
            <a:off x="540325" y="3631525"/>
            <a:ext cx="80070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u="sng">
                <a:latin typeface="Calibri"/>
                <a:ea typeface="Calibri"/>
                <a:cs typeface="Calibri"/>
                <a:sym typeface="Calibri"/>
              </a:rPr>
              <a:t>Main Take-Away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Any dynamics </a:t>
            </a: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which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arenR"/>
            </a:pP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Is space-translational covariant;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arenR"/>
            </a:pP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Does not allow for faster than light signalling;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rabicParenR"/>
            </a:pP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Collapses the wave function in space.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>
                <a:latin typeface="Calibri"/>
                <a:ea typeface="Calibri"/>
                <a:cs typeface="Calibri"/>
                <a:sym typeface="Calibri"/>
              </a:rPr>
              <a:t>⇒  diffusion in momentum.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6700" y="825500"/>
            <a:ext cx="863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 WILL PRESENT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21850" y="3969325"/>
            <a:ext cx="88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 S. Donadi, L. Ferialdi, A. Bassi, Phys. Rev. Lett.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130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230202 (2023).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266700" y="825500"/>
            <a:ext cx="86360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MEASUREMENT PROBLEM</a:t>
            </a:r>
            <a:endParaRPr/>
          </a:p>
        </p:txBody>
      </p:sp>
      <p:grpSp>
        <p:nvGrpSpPr>
          <p:cNvPr id="113" name="Google Shape;113;p15"/>
          <p:cNvGrpSpPr/>
          <p:nvPr/>
        </p:nvGrpSpPr>
        <p:grpSpPr>
          <a:xfrm>
            <a:off x="292100" y="1204691"/>
            <a:ext cx="6281672" cy="968377"/>
            <a:chOff x="292100" y="2870200"/>
            <a:chExt cx="6281672" cy="968377"/>
          </a:xfrm>
        </p:grpSpPr>
        <p:sp>
          <p:nvSpPr>
            <p:cNvPr id="114" name="Google Shape;114;p15"/>
            <p:cNvSpPr txBox="1"/>
            <p:nvPr/>
          </p:nvSpPr>
          <p:spPr>
            <a:xfrm>
              <a:off x="292100" y="2870200"/>
              <a:ext cx="2842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Schr</a:t>
              </a:r>
              <a:r>
                <a:rPr lang="it-IT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Ö</a:t>
              </a: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dinger equation:</a:t>
              </a:r>
              <a:endParaRPr/>
            </a:p>
          </p:txBody>
        </p:sp>
        <p:pic>
          <p:nvPicPr>
            <p:cNvPr descr="addin_tmp.png" id="115" name="Google Shape;11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45837" y="3314702"/>
              <a:ext cx="2527935" cy="523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5"/>
          <p:cNvSpPr txBox="1"/>
          <p:nvPr/>
        </p:nvSpPr>
        <p:spPr>
          <a:xfrm>
            <a:off x="284846" y="1589319"/>
            <a:ext cx="863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Deterministic</a:t>
            </a:r>
            <a:endParaRPr/>
          </a:p>
        </p:txBody>
      </p:sp>
      <p:grpSp>
        <p:nvGrpSpPr>
          <p:cNvPr id="117" name="Google Shape;117;p15"/>
          <p:cNvGrpSpPr/>
          <p:nvPr/>
        </p:nvGrpSpPr>
        <p:grpSpPr>
          <a:xfrm>
            <a:off x="920068" y="2452924"/>
            <a:ext cx="7141110" cy="2067503"/>
            <a:chOff x="920068" y="2452924"/>
            <a:chExt cx="7141110" cy="2067503"/>
          </a:xfrm>
        </p:grpSpPr>
        <p:pic>
          <p:nvPicPr>
            <p:cNvPr descr="cat.jpg" id="118" name="Google Shape;11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11224" y="2452924"/>
              <a:ext cx="2849954" cy="1718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o slit def.JPG" id="119" name="Google Shape;119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20068" y="2454056"/>
              <a:ext cx="2868157" cy="171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 txBox="1"/>
            <p:nvPr/>
          </p:nvSpPr>
          <p:spPr>
            <a:xfrm>
              <a:off x="2017484" y="4151095"/>
              <a:ext cx="5225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OK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6567716" y="4143839"/>
              <a:ext cx="5225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5"/>
          <p:cNvSpPr txBox="1"/>
          <p:nvPr/>
        </p:nvSpPr>
        <p:spPr>
          <a:xfrm>
            <a:off x="284846" y="4535726"/>
            <a:ext cx="38226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wave packet reduction postulate: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292106" y="4891325"/>
            <a:ext cx="863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Linear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-63500" y="5849254"/>
            <a:ext cx="8888186" cy="880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There are two different laws for the evolution of the state vectors but it is not clear when to use which one. </a:t>
            </a:r>
            <a:endParaRPr/>
          </a:p>
        </p:txBody>
      </p:sp>
      <p:pic>
        <p:nvPicPr>
          <p:cNvPr descr="addin_tmp.png" id="125" name="Google Shape;12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4841" y="4904020"/>
            <a:ext cx="1143000" cy="5981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5"/>
          <p:cNvCxnSpPr/>
          <p:nvPr/>
        </p:nvCxnSpPr>
        <p:spPr>
          <a:xfrm>
            <a:off x="5345584" y="5197710"/>
            <a:ext cx="838200" cy="15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7" name="Google Shape;127;p15"/>
          <p:cNvSpPr txBox="1"/>
          <p:nvPr/>
        </p:nvSpPr>
        <p:spPr>
          <a:xfrm>
            <a:off x="5143493" y="4775661"/>
            <a:ext cx="14369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measurement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ddin_tmp.png" id="128" name="Google Shape;12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19483" y="4821961"/>
            <a:ext cx="360045" cy="255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5"/>
          <p:cNvCxnSpPr/>
          <p:nvPr/>
        </p:nvCxnSpPr>
        <p:spPr>
          <a:xfrm flipH="1" rot="10800000">
            <a:off x="6423495" y="4943940"/>
            <a:ext cx="1919514" cy="2521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0" name="Google Shape;130;p15"/>
          <p:cNvSpPr txBox="1"/>
          <p:nvPr/>
        </p:nvSpPr>
        <p:spPr>
          <a:xfrm rot="-447991">
            <a:off x="6611454" y="4739785"/>
            <a:ext cx="16640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of total cases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ddin_tmp.png" id="131" name="Google Shape;13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19483" y="5302756"/>
            <a:ext cx="360045" cy="25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 rot="525703">
            <a:off x="6559918" y="5242603"/>
            <a:ext cx="16549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of total cases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15"/>
          <p:cNvCxnSpPr/>
          <p:nvPr/>
        </p:nvCxnSpPr>
        <p:spPr>
          <a:xfrm>
            <a:off x="6421679" y="5198163"/>
            <a:ext cx="1919514" cy="2521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134" name="Google Shape;134;p15"/>
          <p:cNvGrpSpPr/>
          <p:nvPr/>
        </p:nvGrpSpPr>
        <p:grpSpPr>
          <a:xfrm>
            <a:off x="682175" y="2573334"/>
            <a:ext cx="7983000" cy="1546471"/>
            <a:chOff x="2815768" y="2206208"/>
            <a:chExt cx="7983000" cy="2800564"/>
          </a:xfrm>
        </p:grpSpPr>
        <p:sp>
          <p:nvSpPr>
            <p:cNvPr id="135" name="Google Shape;135;p15"/>
            <p:cNvSpPr txBox="1"/>
            <p:nvPr/>
          </p:nvSpPr>
          <p:spPr>
            <a:xfrm>
              <a:off x="2815768" y="2220672"/>
              <a:ext cx="7983000" cy="278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exactly qualifies some physical systems to play the role of “measurer”?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Was the wave function of the world waiting to jump for thousands of millions of years until a single-celled living creature appeared? Or did it have to wait a little longer for some better qualified system...with a PhD?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										J. S. Bell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815768" y="2206208"/>
              <a:ext cx="7953900" cy="2786100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185981" y="88830"/>
            <a:ext cx="8848319" cy="836021"/>
            <a:chOff x="185981" y="88830"/>
            <a:chExt cx="8848319" cy="836021"/>
          </a:xfrm>
        </p:grpSpPr>
        <p:grpSp>
          <p:nvGrpSpPr>
            <p:cNvPr id="138" name="Google Shape;138;p15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139" name="Google Shape;139;p15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140" name="Google Shape;140;p15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141" name="Google Shape;141;p15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42" name="Google Shape;142;p15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3" name="Google Shape;143;p15"/>
            <p:cNvSpPr txBox="1"/>
            <p:nvPr/>
          </p:nvSpPr>
          <p:spPr>
            <a:xfrm>
              <a:off x="7239400" y="112050"/>
              <a:ext cx="179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1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to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/>
        </p:nvSpPr>
        <p:spPr>
          <a:xfrm>
            <a:off x="266700" y="829130"/>
            <a:ext cx="863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CSL MODEL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2286000" y="1104902"/>
            <a:ext cx="4610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it-IT" sz="12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SPONTANEOUS LOCALIZATIONS MODEL</a:t>
            </a:r>
            <a:r>
              <a:rPr lang="it-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1204692" y="1917688"/>
            <a:ext cx="939900" cy="749400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7466684" y="1907591"/>
            <a:ext cx="14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Schr</a:t>
            </a:r>
            <a:r>
              <a:rPr b="1" lang="it-IT" sz="13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</a:t>
            </a:r>
            <a:r>
              <a:rPr lang="it-IT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dinger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7462154" y="2554921"/>
            <a:ext cx="165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Non linearity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0" y="3962400"/>
            <a:ext cx="881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914" y="4405045"/>
            <a:ext cx="91440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First model valid also for identical particles;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Localization in space;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Amplification mechanism.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4341601" y="1970300"/>
            <a:ext cx="1173000" cy="638700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4653649" y="2910100"/>
            <a:ext cx="1173000" cy="638700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7473944" y="2226899"/>
            <a:ext cx="140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Stochasticity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5455550" y="2024725"/>
            <a:ext cx="939900" cy="6387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388" y="3904400"/>
            <a:ext cx="3201296" cy="23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915" y="1308853"/>
            <a:ext cx="9144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G.C. Ghirardi, P. Pearle and A. Rimini, Phys. Rev. A </a:t>
            </a:r>
            <a:r>
              <a:rPr b="1"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r>
              <a:rPr lang="it-IT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78 (1990).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|\psi_{t}\rangle=\Big[-\frac{i}{\hbar}\hat{H}dt-\frac{\sqrt{\lambda}}{m_{0}}\int d\boldsymbol{x}\left(\hat{\mu}(\boldsymbol{x})-\langle\hat{\mu}(\boldsymbol{x})\rangle_{\psi_{t}}\right)dW_{t}(\boldsymbol{x})" id="161" name="Google Shape;1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984" y="1956102"/>
            <a:ext cx="6176084" cy="66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-\frac{\lambda}{2m_{0}^{2}}\int d\boldsymbol{x}\int d\boldsymbol{y}g(\boldsymbol{x}-\boldsymbol{y})\left(\hat{\mu}(\boldsymbol{x})-\langle\hat{\mu}(\boldsymbol{x})\rangle_{\psi_{t}}\right)\left(\hat{\mu}(\boldsymbol{y})-\langle\hat{\mu}(\boldsymbol{y})\rangle_{\psi_{t}}\right)dt\Big]|\psi_{t}\rangle" id="162" name="Google Shape;16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037" y="2951899"/>
            <a:ext cx="7826725" cy="669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(\boldsymbol{x}-\boldsymbol{y})=e^{-(\boldsymbol{x}-\boldsymbol{y})^{2}/4r_{C}^{2}}" id="163" name="Google Shape;16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9618" y="3792763"/>
            <a:ext cx="2703165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6711049" y="2910100"/>
            <a:ext cx="1173000" cy="638700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16"/>
          <p:cNvGrpSpPr/>
          <p:nvPr/>
        </p:nvGrpSpPr>
        <p:grpSpPr>
          <a:xfrm>
            <a:off x="533400" y="5295902"/>
            <a:ext cx="8168161" cy="1409698"/>
            <a:chOff x="533400" y="5295902"/>
            <a:chExt cx="8168161" cy="1409698"/>
          </a:xfrm>
        </p:grpSpPr>
        <p:pic>
          <p:nvPicPr>
            <p:cNvPr id="166" name="Google Shape;166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33400" y="5696545"/>
              <a:ext cx="8168161" cy="10090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6"/>
            <p:cNvSpPr txBox="1"/>
            <p:nvPr/>
          </p:nvSpPr>
          <p:spPr>
            <a:xfrm>
              <a:off x="2286000" y="5295902"/>
              <a:ext cx="4610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>
                  <a:latin typeface="Calibri"/>
                  <a:ea typeface="Calibri"/>
                  <a:cs typeface="Calibri"/>
                  <a:sym typeface="Calibri"/>
                </a:rPr>
                <a:t>THE MASTER EQUATION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185981" y="88830"/>
            <a:ext cx="8848319" cy="836021"/>
            <a:chOff x="185981" y="88830"/>
            <a:chExt cx="8848319" cy="836021"/>
          </a:xfrm>
        </p:grpSpPr>
        <p:grpSp>
          <p:nvGrpSpPr>
            <p:cNvPr id="169" name="Google Shape;169;p16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170" name="Google Shape;170;p16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171" name="Google Shape;171;p16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172" name="Google Shape;172;p16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73" name="Google Shape;173;p1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4" name="Google Shape;174;p16"/>
            <p:cNvSpPr txBox="1"/>
            <p:nvPr/>
          </p:nvSpPr>
          <p:spPr>
            <a:xfrm>
              <a:off x="7239400" y="112050"/>
              <a:ext cx="179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1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to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/>
        </p:nvSpPr>
        <p:spPr>
          <a:xfrm>
            <a:off x="-13700" y="86429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PENROSE PROPOSAL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27" y="5432910"/>
            <a:ext cx="1982550" cy="8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>
            <a:off x="4829225" y="5246500"/>
            <a:ext cx="216000" cy="216000"/>
          </a:xfrm>
          <a:prstGeom prst="ellipse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5379275" y="4915800"/>
            <a:ext cx="36888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Proton: m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-27</a:t>
            </a:r>
            <a:r>
              <a:rPr lang="it-IT" sz="1600">
                <a:solidFill>
                  <a:schemeClr val="dk1"/>
                </a:solidFill>
              </a:rPr>
              <a:t> Kg,  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-15</a:t>
            </a:r>
            <a:r>
              <a:rPr lang="it-IT" sz="1600">
                <a:solidFill>
                  <a:schemeClr val="dk1"/>
                </a:solidFill>
              </a:rPr>
              <a:t> m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</a:rPr>
              <a:t>𝜏</a:t>
            </a:r>
            <a:r>
              <a:rPr baseline="-25000" lang="it-IT" sz="1600">
                <a:solidFill>
                  <a:schemeClr val="dk1"/>
                </a:solidFill>
              </a:rPr>
              <a:t>DP</a:t>
            </a:r>
            <a:r>
              <a:rPr lang="it-IT" sz="1600">
                <a:solidFill>
                  <a:schemeClr val="dk1"/>
                </a:solidFill>
              </a:rPr>
              <a:t>≃ 10</a:t>
            </a:r>
            <a:r>
              <a:rPr baseline="30000" lang="it-IT" sz="1600">
                <a:solidFill>
                  <a:schemeClr val="dk1"/>
                </a:solidFill>
              </a:rPr>
              <a:t>6</a:t>
            </a:r>
            <a:r>
              <a:rPr lang="it-IT" sz="1600">
                <a:solidFill>
                  <a:schemeClr val="dk1"/>
                </a:solidFill>
              </a:rPr>
              <a:t> years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83" name="Google Shape;1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784088"/>
            <a:ext cx="8839196" cy="94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175" y="1778701"/>
            <a:ext cx="2326412" cy="163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83775" y="1821600"/>
            <a:ext cx="2326400" cy="163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17"/>
          <p:cNvGrpSpPr/>
          <p:nvPr/>
        </p:nvGrpSpPr>
        <p:grpSpPr>
          <a:xfrm>
            <a:off x="4247850" y="2361708"/>
            <a:ext cx="669600" cy="669600"/>
            <a:chOff x="4019250" y="1980708"/>
            <a:chExt cx="669600" cy="669600"/>
          </a:xfrm>
        </p:grpSpPr>
        <p:cxnSp>
          <p:nvCxnSpPr>
            <p:cNvPr id="187" name="Google Shape;187;p17"/>
            <p:cNvCxnSpPr/>
            <p:nvPr/>
          </p:nvCxnSpPr>
          <p:spPr>
            <a:xfrm>
              <a:off x="4019250" y="2290475"/>
              <a:ext cx="6696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7"/>
            <p:cNvCxnSpPr/>
            <p:nvPr/>
          </p:nvCxnSpPr>
          <p:spPr>
            <a:xfrm rot="5400000">
              <a:off x="4019262" y="2315508"/>
              <a:ext cx="6696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9" name="Google Shape;189;p17"/>
          <p:cNvSpPr/>
          <p:nvPr/>
        </p:nvSpPr>
        <p:spPr>
          <a:xfrm>
            <a:off x="4600625" y="5932300"/>
            <a:ext cx="720000" cy="720000"/>
          </a:xfrm>
          <a:prstGeom prst="ellipse">
            <a:avLst/>
          </a:prstGeom>
          <a:gradFill>
            <a:gsLst>
              <a:gs pos="0">
                <a:srgbClr val="FABA86"/>
              </a:gs>
              <a:gs pos="100000">
                <a:srgbClr val="E97414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5379275" y="5906400"/>
            <a:ext cx="38898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latin typeface="Calibri"/>
                <a:ea typeface="Calibri"/>
                <a:cs typeface="Calibri"/>
                <a:sym typeface="Calibri"/>
              </a:rPr>
              <a:t>Dust grain: m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-12</a:t>
            </a:r>
            <a:r>
              <a:rPr lang="it-IT" sz="1600">
                <a:solidFill>
                  <a:schemeClr val="dk1"/>
                </a:solidFill>
              </a:rPr>
              <a:t> Kg,  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it-IT" sz="1100">
                <a:solidFill>
                  <a:schemeClr val="dk1"/>
                </a:solidFill>
              </a:rPr>
              <a:t>≃ </a:t>
            </a:r>
            <a:r>
              <a:rPr lang="it-IT" sz="1600">
                <a:solidFill>
                  <a:schemeClr val="dk1"/>
                </a:solidFill>
              </a:rPr>
              <a:t>10</a:t>
            </a:r>
            <a:r>
              <a:rPr baseline="30000" lang="it-IT" sz="1600">
                <a:solidFill>
                  <a:schemeClr val="dk1"/>
                </a:solidFill>
              </a:rPr>
              <a:t>-5</a:t>
            </a:r>
            <a:r>
              <a:rPr lang="it-IT" sz="1600">
                <a:solidFill>
                  <a:schemeClr val="dk1"/>
                </a:solidFill>
              </a:rPr>
              <a:t> m</a:t>
            </a:r>
            <a:endParaRPr sz="16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</a:rPr>
              <a:t>𝜏</a:t>
            </a:r>
            <a:r>
              <a:rPr baseline="-25000" lang="it-IT" sz="1600">
                <a:solidFill>
                  <a:schemeClr val="dk1"/>
                </a:solidFill>
              </a:rPr>
              <a:t>DP</a:t>
            </a:r>
            <a:r>
              <a:rPr lang="it-IT" sz="1600">
                <a:solidFill>
                  <a:schemeClr val="dk1"/>
                </a:solidFill>
              </a:rPr>
              <a:t>≃ 10</a:t>
            </a:r>
            <a:r>
              <a:rPr baseline="30000" lang="it-IT" sz="1600">
                <a:solidFill>
                  <a:schemeClr val="dk1"/>
                </a:solidFill>
              </a:rPr>
              <a:t>-8</a:t>
            </a:r>
            <a:r>
              <a:rPr lang="it-IT" sz="1600">
                <a:solidFill>
                  <a:schemeClr val="dk1"/>
                </a:solidFill>
              </a:rPr>
              <a:t> 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1061750" y="1608225"/>
            <a:ext cx="3885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7"/>
          <p:cNvSpPr txBox="1"/>
          <p:nvPr/>
        </p:nvSpPr>
        <p:spPr>
          <a:xfrm>
            <a:off x="5862350" y="1684425"/>
            <a:ext cx="3885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-50" y="1051750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R. Penrose, Gen. Relativ. Gravit.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581–600 (1996).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152350" y="1280350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R. Penrose, Found. Phys.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557–575 (2014).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17"/>
          <p:cNvCxnSpPr/>
          <p:nvPr/>
        </p:nvCxnSpPr>
        <p:spPr>
          <a:xfrm>
            <a:off x="891350" y="1794628"/>
            <a:ext cx="8700" cy="1618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6" name="Google Shape;196;p17"/>
          <p:cNvGrpSpPr/>
          <p:nvPr/>
        </p:nvGrpSpPr>
        <p:grpSpPr>
          <a:xfrm>
            <a:off x="3433875" y="1778656"/>
            <a:ext cx="216450" cy="1629933"/>
            <a:chOff x="766875" y="1654219"/>
            <a:chExt cx="216450" cy="1551431"/>
          </a:xfrm>
        </p:grpSpPr>
        <p:cxnSp>
          <p:nvCxnSpPr>
            <p:cNvPr id="197" name="Google Shape;197;p17"/>
            <p:cNvCxnSpPr/>
            <p:nvPr/>
          </p:nvCxnSpPr>
          <p:spPr>
            <a:xfrm>
              <a:off x="766875" y="1654219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17"/>
            <p:cNvCxnSpPr/>
            <p:nvPr/>
          </p:nvCxnSpPr>
          <p:spPr>
            <a:xfrm flipH="1" rot="10800000">
              <a:off x="767025" y="2416350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99" name="Google Shape;199;p17"/>
          <p:cNvCxnSpPr/>
          <p:nvPr/>
        </p:nvCxnSpPr>
        <p:spPr>
          <a:xfrm>
            <a:off x="5691950" y="1837525"/>
            <a:ext cx="8700" cy="1600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0" name="Google Shape;200;p17"/>
          <p:cNvGrpSpPr/>
          <p:nvPr/>
        </p:nvGrpSpPr>
        <p:grpSpPr>
          <a:xfrm>
            <a:off x="8234475" y="1821708"/>
            <a:ext cx="216450" cy="1612247"/>
            <a:chOff x="766875" y="1654219"/>
            <a:chExt cx="216450" cy="1551431"/>
          </a:xfrm>
        </p:grpSpPr>
        <p:cxnSp>
          <p:nvCxnSpPr>
            <p:cNvPr id="201" name="Google Shape;201;p17"/>
            <p:cNvCxnSpPr/>
            <p:nvPr/>
          </p:nvCxnSpPr>
          <p:spPr>
            <a:xfrm>
              <a:off x="766875" y="1654219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7"/>
            <p:cNvCxnSpPr/>
            <p:nvPr/>
          </p:nvCxnSpPr>
          <p:spPr>
            <a:xfrm flipH="1" rot="10800000">
              <a:off x="767025" y="2416350"/>
              <a:ext cx="216300" cy="7893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3" name="Google Shape;203;p17"/>
          <p:cNvGrpSpPr/>
          <p:nvPr/>
        </p:nvGrpSpPr>
        <p:grpSpPr>
          <a:xfrm>
            <a:off x="185981" y="88830"/>
            <a:ext cx="8848319" cy="836021"/>
            <a:chOff x="185981" y="88830"/>
            <a:chExt cx="8848319" cy="836021"/>
          </a:xfrm>
        </p:grpSpPr>
        <p:grpSp>
          <p:nvGrpSpPr>
            <p:cNvPr id="204" name="Google Shape;204;p17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205" name="Google Shape;205;p17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206" name="Google Shape;206;p17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207" name="Google Shape;207;p17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08" name="Google Shape;208;p1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" name="Google Shape;209;p17"/>
            <p:cNvSpPr txBox="1"/>
            <p:nvPr/>
          </p:nvSpPr>
          <p:spPr>
            <a:xfrm>
              <a:off x="7239400" y="112050"/>
              <a:ext cx="179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1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to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/>
        </p:nvSpPr>
        <p:spPr>
          <a:xfrm>
            <a:off x="0" y="8690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DIÓSI MODEL</a:t>
            </a:r>
            <a:endParaRPr/>
          </a:p>
        </p:txBody>
      </p:sp>
      <p:pic>
        <p:nvPicPr>
          <p:cNvPr id="215" name="Google Shape;2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12" y="3673275"/>
            <a:ext cx="7199999" cy="75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25" y="1384225"/>
            <a:ext cx="7590169" cy="95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2414600"/>
            <a:ext cx="6732190" cy="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256" y="4898890"/>
            <a:ext cx="3090687" cy="36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18"/>
          <p:cNvCxnSpPr/>
          <p:nvPr/>
        </p:nvCxnSpPr>
        <p:spPr>
          <a:xfrm>
            <a:off x="1397200" y="2246125"/>
            <a:ext cx="1044900" cy="13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18"/>
          <p:cNvCxnSpPr/>
          <p:nvPr/>
        </p:nvCxnSpPr>
        <p:spPr>
          <a:xfrm>
            <a:off x="106163" y="2718350"/>
            <a:ext cx="1044900" cy="135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18"/>
          <p:cNvSpPr txBox="1"/>
          <p:nvPr/>
        </p:nvSpPr>
        <p:spPr>
          <a:xfrm>
            <a:off x="133650" y="2339575"/>
            <a:ext cx="17814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Schrödinger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18"/>
          <p:cNvGrpSpPr/>
          <p:nvPr/>
        </p:nvGrpSpPr>
        <p:grpSpPr>
          <a:xfrm>
            <a:off x="106163" y="2299700"/>
            <a:ext cx="7925488" cy="990600"/>
            <a:chOff x="4830563" y="2985500"/>
            <a:chExt cx="7925488" cy="990600"/>
          </a:xfrm>
        </p:grpSpPr>
        <p:cxnSp>
          <p:nvCxnSpPr>
            <p:cNvPr id="223" name="Google Shape;223;p18"/>
            <p:cNvCxnSpPr/>
            <p:nvPr/>
          </p:nvCxnSpPr>
          <p:spPr>
            <a:xfrm>
              <a:off x="7387550" y="2985500"/>
              <a:ext cx="50472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18"/>
            <p:cNvCxnSpPr/>
            <p:nvPr/>
          </p:nvCxnSpPr>
          <p:spPr>
            <a:xfrm>
              <a:off x="6889250" y="3976100"/>
              <a:ext cx="5866800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18"/>
            <p:cNvCxnSpPr/>
            <p:nvPr/>
          </p:nvCxnSpPr>
          <p:spPr>
            <a:xfrm>
              <a:off x="4830563" y="3861350"/>
              <a:ext cx="1044900" cy="135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6" name="Google Shape;226;p18"/>
            <p:cNvSpPr txBox="1"/>
            <p:nvPr/>
          </p:nvSpPr>
          <p:spPr>
            <a:xfrm>
              <a:off x="5010450" y="3482575"/>
              <a:ext cx="17814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Collapse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8"/>
          <p:cNvSpPr txBox="1"/>
          <p:nvPr/>
        </p:nvSpPr>
        <p:spPr>
          <a:xfrm>
            <a:off x="-50" y="1051750"/>
            <a:ext cx="9144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L. Diósi, Phys. Rev. 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1165–1174 (1989).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tau^{-1}=\frac{G}{2\hbar}\int d\boldsymbol{x}d\boldsymbol{y}\frac{\left(\mu_{a}(\boldsymbol{x})-\mu_{b}(\boldsymbol{x})\right)\left(\mu_{a}(\boldsymbol{y})-\mu_{b}(\boldsymbol{y})\right)}{|\boldsymbol{x}-\boldsymbol{y}|}" id="228" name="Google Shape;22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575" y="5782751"/>
            <a:ext cx="6079548" cy="682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18"/>
          <p:cNvGrpSpPr/>
          <p:nvPr/>
        </p:nvGrpSpPr>
        <p:grpSpPr>
          <a:xfrm>
            <a:off x="7293200" y="5473000"/>
            <a:ext cx="1573500" cy="1046700"/>
            <a:chOff x="7369400" y="5625400"/>
            <a:chExt cx="1573500" cy="1046700"/>
          </a:xfrm>
        </p:grpSpPr>
        <p:sp>
          <p:nvSpPr>
            <p:cNvPr id="230" name="Google Shape;230;p18"/>
            <p:cNvSpPr txBox="1"/>
            <p:nvPr/>
          </p:nvSpPr>
          <p:spPr>
            <a:xfrm>
              <a:off x="7369400" y="5625400"/>
              <a:ext cx="1573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45720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cannot be point-like 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→ mass density with 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extension</a:t>
              </a:r>
              <a:r>
                <a:rPr lang="it-IT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\mu(\boldsymbol{x})" id="231" name="Google Shape;231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70973" y="5759375"/>
              <a:ext cx="359354" cy="194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_0" id="232" name="Google Shape;232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16258" y="6348200"/>
              <a:ext cx="232734" cy="194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18"/>
          <p:cNvSpPr txBox="1"/>
          <p:nvPr/>
        </p:nvSpPr>
        <p:spPr>
          <a:xfrm>
            <a:off x="-50" y="6538150"/>
            <a:ext cx="45720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R.Penrose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Gen. Relativ. Gravit.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28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581 (1996).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4392800" y="6538150"/>
            <a:ext cx="46749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Ghirardi, R.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Grassi &amp; A. Rimini, Phys. Rev. 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42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1057 (1990).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>
            <a:off x="185981" y="88830"/>
            <a:ext cx="8848319" cy="836021"/>
            <a:chOff x="185981" y="88830"/>
            <a:chExt cx="8848319" cy="836021"/>
          </a:xfrm>
        </p:grpSpPr>
        <p:grpSp>
          <p:nvGrpSpPr>
            <p:cNvPr id="236" name="Google Shape;236;p18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237" name="Google Shape;237;p18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238" name="Google Shape;238;p18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239" name="Google Shape;239;p18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40" name="Google Shape;240;p18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1" name="Google Shape;241;p18"/>
            <p:cNvSpPr txBox="1"/>
            <p:nvPr/>
          </p:nvSpPr>
          <p:spPr>
            <a:xfrm>
              <a:off x="7239400" y="112050"/>
              <a:ext cx="179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1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to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OF THE MODEL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908" y="4384188"/>
            <a:ext cx="2879484" cy="191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9"/>
          <p:cNvSpPr txBox="1"/>
          <p:nvPr/>
        </p:nvSpPr>
        <p:spPr>
          <a:xfrm>
            <a:off x="195050" y="4340275"/>
            <a:ext cx="55722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450000" spcFirstLastPara="1" rIns="91425" wrap="square" tIns="91425">
            <a:noAutofit/>
          </a:bodyPr>
          <a:lstStyle/>
          <a:p>
            <a:pPr indent="-384299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 system is charged, t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master equation implies </a:t>
            </a: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radiation emission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even when it is well localized!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4299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Continuous Spontaneous Localisation (CSL)  model this kind of test is quite effective.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194100" y="1249850"/>
            <a:ext cx="87756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Interferometric tests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there are interesting proposals: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Optomechanical devices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(W.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Marshall, et al. Phys. Rev. Lett.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130401 (2003))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B.E.C.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(R. Howl, R. Penrose, I. Fuentes, New J. Phys.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043047 (2019))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space: no gravity ---&gt; more time (MAQRO, CAL, etc..).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(A. Belenchia, et al. Nature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596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32–34 (2021), G. Gasbarri et al. Commun. Phys. </a:t>
            </a:r>
            <a:r>
              <a:rPr b="1"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155 (2021))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…but they are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hard to perform.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 txBox="1"/>
          <p:nvPr/>
        </p:nvSpPr>
        <p:spPr>
          <a:xfrm>
            <a:off x="195850" y="3716250"/>
            <a:ext cx="815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interferometric tests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require to create large superpositions!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19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252" name="Google Shape;252;p19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253" name="Google Shape;253;p19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254" name="Google Shape;254;p19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255" name="Google Shape;255;p19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56" name="Google Shape;256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7" name="Google Shape;257;p19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2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Radiation emission in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THEORETICAL CALCULATIONS: AN OUTLINE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759" y="1742450"/>
            <a:ext cx="3691265" cy="74861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0"/>
          <p:cNvSpPr txBox="1"/>
          <p:nvPr/>
        </p:nvSpPr>
        <p:spPr>
          <a:xfrm>
            <a:off x="308075" y="1294200"/>
            <a:ext cx="2571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Radiation emission rate: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" name="Google Shape;265;p20"/>
          <p:cNvGrpSpPr/>
          <p:nvPr/>
        </p:nvGrpSpPr>
        <p:grpSpPr>
          <a:xfrm>
            <a:off x="267900" y="2397625"/>
            <a:ext cx="8503803" cy="2158422"/>
            <a:chOff x="267900" y="2397625"/>
            <a:chExt cx="8503803" cy="2158422"/>
          </a:xfrm>
        </p:grpSpPr>
        <p:pic>
          <p:nvPicPr>
            <p:cNvPr id="266" name="Google Shape;266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7900" y="2984378"/>
              <a:ext cx="8353803" cy="6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2800" y="3980925"/>
              <a:ext cx="2947498" cy="5751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53250" y="4048750"/>
              <a:ext cx="2853950" cy="30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0"/>
            <p:cNvSpPr txBox="1"/>
            <p:nvPr/>
          </p:nvSpPr>
          <p:spPr>
            <a:xfrm>
              <a:off x="267900" y="2397625"/>
              <a:ext cx="3536100" cy="4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latin typeface="Calibri"/>
                  <a:ea typeface="Calibri"/>
                  <a:cs typeface="Calibri"/>
                  <a:sym typeface="Calibri"/>
                </a:rPr>
                <a:t>Adjoint Master Equation: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20"/>
          <p:cNvGrpSpPr/>
          <p:nvPr/>
        </p:nvGrpSpPr>
        <p:grpSpPr>
          <a:xfrm>
            <a:off x="191700" y="4759825"/>
            <a:ext cx="8545825" cy="1830200"/>
            <a:chOff x="191700" y="4683625"/>
            <a:chExt cx="8545825" cy="1830200"/>
          </a:xfrm>
        </p:grpSpPr>
        <p:grpSp>
          <p:nvGrpSpPr>
            <p:cNvPr id="271" name="Google Shape;271;p20"/>
            <p:cNvGrpSpPr/>
            <p:nvPr/>
          </p:nvGrpSpPr>
          <p:grpSpPr>
            <a:xfrm>
              <a:off x="191700" y="4683625"/>
              <a:ext cx="8545825" cy="1830200"/>
              <a:chOff x="267900" y="4683625"/>
              <a:chExt cx="8545825" cy="1830200"/>
            </a:xfrm>
          </p:grpSpPr>
          <p:pic>
            <p:nvPicPr>
              <p:cNvPr id="272" name="Google Shape;272;p2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72249" y="5546325"/>
                <a:ext cx="2993618" cy="901692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73" name="Google Shape;273;p20"/>
              <p:cNvGrpSpPr/>
              <p:nvPr/>
            </p:nvGrpSpPr>
            <p:grpSpPr>
              <a:xfrm>
                <a:off x="267900" y="4683625"/>
                <a:ext cx="8545825" cy="1830200"/>
                <a:chOff x="267900" y="4683625"/>
                <a:chExt cx="8545825" cy="1830200"/>
              </a:xfrm>
            </p:grpSpPr>
            <p:sp>
              <p:nvSpPr>
                <p:cNvPr id="274" name="Google Shape;274;p20"/>
                <p:cNvSpPr txBox="1"/>
                <p:nvPr/>
              </p:nvSpPr>
              <p:spPr>
                <a:xfrm>
                  <a:off x="267900" y="4683625"/>
                  <a:ext cx="8545800" cy="68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800">
                      <a:latin typeface="Calibri"/>
                      <a:ea typeface="Calibri"/>
                      <a:cs typeface="Calibri"/>
                      <a:sym typeface="Calibri"/>
                    </a:rPr>
                    <a:t>Perturbative treatment of the collapse and the EM interaction, calculation ….. and more calculation….. and finally:</a:t>
                  </a:r>
                  <a:endParaRPr sz="18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20"/>
                <p:cNvSpPr txBox="1"/>
                <p:nvPr/>
              </p:nvSpPr>
              <p:spPr>
                <a:xfrm>
                  <a:off x="3958825" y="5472025"/>
                  <a:ext cx="4854900" cy="93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2000">
                      <a:latin typeface="Calibri"/>
                      <a:ea typeface="Calibri"/>
                      <a:cs typeface="Calibri"/>
                      <a:sym typeface="Calibri"/>
                    </a:rPr>
                    <a:t>N = atomic number;  Na = number of atoms;</a:t>
                  </a:r>
                  <a:endParaRPr sz="2000"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20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</a:t>
                  </a:r>
                  <a:r>
                    <a:rPr baseline="-25000" lang="it-IT" sz="20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0</a:t>
                  </a:r>
                  <a:r>
                    <a:rPr lang="it-IT" sz="2000">
                      <a:latin typeface="Calibri"/>
                      <a:ea typeface="Calibri"/>
                      <a:cs typeface="Calibri"/>
                      <a:sym typeface="Calibri"/>
                    </a:rPr>
                    <a:t>= mass density size.</a:t>
                  </a:r>
                  <a:endParaRPr sz="2000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20"/>
                <p:cNvSpPr/>
                <p:nvPr/>
              </p:nvSpPr>
              <p:spPr>
                <a:xfrm>
                  <a:off x="328675" y="5467125"/>
                  <a:ext cx="3263700" cy="1046700"/>
                </a:xfrm>
                <a:prstGeom prst="rect">
                  <a:avLst/>
                </a:prstGeom>
                <a:noFill/>
                <a:ln cap="flat" cmpd="sng" w="2857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pic>
          <p:nvPicPr>
            <p:cNvPr id="277" name="Google Shape;27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58600" y="5335681"/>
              <a:ext cx="2571900" cy="392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20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279" name="Google Shape;279;p20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280" name="Google Shape;280;p20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281" name="Google Shape;281;p20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282" name="Google Shape;282;p20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83" name="Google Shape;283;p20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4" name="Google Shape;284;p20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2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Radiation emission in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0"/>
          <p:cNvSpPr txBox="1"/>
          <p:nvPr/>
        </p:nvSpPr>
        <p:spPr>
          <a:xfrm>
            <a:off x="100250" y="1111625"/>
            <a:ext cx="891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S. Donadi, K. Piscicchia, C. Curceanu, L. Diósi, M. Laubenstein, and A. Bassi, Nat. Phys. 17, 74 (2021).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"/>
          <p:cNvSpPr txBox="1"/>
          <p:nvPr/>
        </p:nvSpPr>
        <p:spPr>
          <a:xfrm>
            <a:off x="0" y="945242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EASIER APPROACH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\hbar\frac{d|\psi_{t}\rangle}{dt}=\left[\hat{H}+V_{cm}(t)\right]|\psi_{t}\rangle" id="291" name="Google Shape;2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275" y="1683550"/>
            <a:ext cx="4238625" cy="75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21"/>
          <p:cNvGrpSpPr/>
          <p:nvPr/>
        </p:nvGrpSpPr>
        <p:grpSpPr>
          <a:xfrm>
            <a:off x="133050" y="2614325"/>
            <a:ext cx="8901702" cy="1454296"/>
            <a:chOff x="133050" y="2614325"/>
            <a:chExt cx="8901702" cy="1454296"/>
          </a:xfrm>
        </p:grpSpPr>
        <p:pic>
          <p:nvPicPr>
            <p:cNvPr descr="V_{CSL}(t)=-\frac{\hbar\sqrt{\lambda}}{m_{0}}\int d\boldsymbol{y}\mu(\boldsymbol{y})w(\boldsymbol{y},t)" id="293" name="Google Shape;29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3050" y="2614325"/>
              <a:ext cx="4055840" cy="677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V_{DP}(t)=\sqrt{8\pi G\hbar}\int d\boldsymbol{y}\mu(\boldsymbol{y})\xi(\boldsymbol{y},t)" id="294" name="Google Shape;29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6034" y="3449086"/>
              <a:ext cx="3975164" cy="619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mathbb{E}[w(\boldsymbol{y},t)w(\boldsymbol{y}',t')]=e^{-\frac{(\boldsymbol{y}-\boldsymbol{y}')^{2}}{4r_{C}^{2}}}\delta(t-t')" id="295" name="Google Shape;295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90259" y="2616000"/>
              <a:ext cx="3944493" cy="528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mathbb{E}[\xi(\boldsymbol{y},t)\xi(\boldsymbol{y}',t')]=\frac{\delta(t-t')}{|\boldsymbol{y}-\boldsymbol{y}'|}&#10;" id="296" name="Google Shape;296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11050" y="3384773"/>
              <a:ext cx="2999804" cy="61950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\boldsymbol{a}_{cm}(t)=-\frac{\nabla V_{cm}}{m}" id="297" name="Google Shape;29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7050" y="4743450"/>
            <a:ext cx="2551176" cy="712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=\int_{0}^{+\infty}d\omega\,\,\hbar\omega\frac{d\Gamma(t)}{d\omega}&#10;" id="298" name="Google Shape;29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93000" y="5822450"/>
            <a:ext cx="2996374" cy="858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(t)=\frac{e^{2}}{6\pi\varepsilon_{0}c^{3}}\,\boldsymbol{a}_{cm}^{2}(t)" id="299" name="Google Shape;29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5175" y="5791225"/>
            <a:ext cx="3101433" cy="89019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/>
          <p:nvPr/>
        </p:nvSpPr>
        <p:spPr>
          <a:xfrm>
            <a:off x="97925" y="41296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Lead to the same master equation of the collapse equations —&gt; same radiation emission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100" y="11195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L. Diósi  and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 Lukács, Phys. Lett. A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181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, 366–368 (1993); S. L.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Adler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. J. Phys. A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, 2935–2957 (2007).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21"/>
          <p:cNvGrpSpPr/>
          <p:nvPr/>
        </p:nvGrpSpPr>
        <p:grpSpPr>
          <a:xfrm>
            <a:off x="185981" y="88830"/>
            <a:ext cx="8848269" cy="836021"/>
            <a:chOff x="185981" y="88830"/>
            <a:chExt cx="8848269" cy="836021"/>
          </a:xfrm>
        </p:grpSpPr>
        <p:grpSp>
          <p:nvGrpSpPr>
            <p:cNvPr id="303" name="Google Shape;303;p21"/>
            <p:cNvGrpSpPr/>
            <p:nvPr/>
          </p:nvGrpSpPr>
          <p:grpSpPr>
            <a:xfrm>
              <a:off x="185981" y="88830"/>
              <a:ext cx="8848240" cy="836021"/>
              <a:chOff x="185981" y="88830"/>
              <a:chExt cx="8848240" cy="836021"/>
            </a:xfrm>
          </p:grpSpPr>
          <p:grpSp>
            <p:nvGrpSpPr>
              <p:cNvPr id="304" name="Google Shape;304;p21"/>
              <p:cNvGrpSpPr/>
              <p:nvPr/>
            </p:nvGrpSpPr>
            <p:grpSpPr>
              <a:xfrm>
                <a:off x="185981" y="88830"/>
                <a:ext cx="8848240" cy="836021"/>
                <a:chOff x="255817" y="918030"/>
                <a:chExt cx="8848240" cy="836021"/>
              </a:xfrm>
            </p:grpSpPr>
            <p:sp>
              <p:nvSpPr>
                <p:cNvPr id="305" name="Google Shape;305;p21"/>
                <p:cNvSpPr txBox="1"/>
                <p:nvPr/>
              </p:nvSpPr>
              <p:spPr>
                <a:xfrm>
                  <a:off x="947057" y="918030"/>
                  <a:ext cx="8157000" cy="70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Collapse dynamics are diffusive</a:t>
                  </a:r>
                  <a:endParaRPr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Sandro Donadi	</a:t>
                  </a:r>
                  <a:r>
                    <a:rPr lang="it-IT" sz="160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</a:t>
                  </a:r>
                  <a:endParaRPr/>
                </a:p>
              </p:txBody>
            </p:sp>
            <p:sp>
              <p:nvSpPr>
                <p:cNvPr id="306" name="Google Shape;306;p21"/>
                <p:cNvSpPr/>
                <p:nvPr/>
              </p:nvSpPr>
              <p:spPr>
                <a:xfrm flipH="1" rot="10800000">
                  <a:off x="255817" y="1698551"/>
                  <a:ext cx="8708700" cy="55500"/>
                </a:xfrm>
                <a:prstGeom prst="rect">
                  <a:avLst/>
                </a:prstGeom>
                <a:gradFill>
                  <a:gsLst>
                    <a:gs pos="0">
                      <a:srgbClr val="002060">
                        <a:alpha val="78823"/>
                      </a:srgbClr>
                    </a:gs>
                    <a:gs pos="15000">
                      <a:srgbClr val="002060">
                        <a:alpha val="78823"/>
                      </a:srgbClr>
                    </a:gs>
                    <a:gs pos="50000">
                      <a:srgbClr val="BFCFEC"/>
                    </a:gs>
                    <a:gs pos="100000">
                      <a:srgbClr val="E0E8F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07" name="Google Shape;307;p21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96350" y="138613"/>
                <a:ext cx="1872000" cy="656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8" name="Google Shape;308;p21"/>
            <p:cNvSpPr txBox="1"/>
            <p:nvPr/>
          </p:nvSpPr>
          <p:spPr>
            <a:xfrm>
              <a:off x="6811550" y="112050"/>
              <a:ext cx="2222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PART 2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Radiation emission in CM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1"/>
          <p:cNvSpPr txBox="1"/>
          <p:nvPr/>
        </p:nvSpPr>
        <p:spPr>
          <a:xfrm>
            <a:off x="-100" y="1271950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S. Donadi, K. Piscicchia, R. Del Grande, C. Curceanu, M. Laubenstein, and A. Bassi, Eur. Phys. J. C </a:t>
            </a:r>
            <a:r>
              <a:rPr b="1" lang="it-IT" sz="1200">
                <a:latin typeface="Calibri"/>
                <a:ea typeface="Calibri"/>
                <a:cs typeface="Calibri"/>
                <a:sym typeface="Calibri"/>
              </a:rPr>
              <a:t>81</a:t>
            </a:r>
            <a:r>
              <a:rPr lang="it-IT" sz="1200">
                <a:latin typeface="Calibri"/>
                <a:ea typeface="Calibri"/>
                <a:cs typeface="Calibri"/>
                <a:sym typeface="Calibri"/>
              </a:rPr>
              <a:t>, 773 (2021).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