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419" r:id="rId2"/>
    <p:sldId id="420" r:id="rId3"/>
    <p:sldId id="421" r:id="rId4"/>
    <p:sldId id="422" r:id="rId5"/>
    <p:sldId id="424" r:id="rId6"/>
    <p:sldId id="425" r:id="rId7"/>
    <p:sldId id="426" r:id="rId8"/>
    <p:sldId id="427" r:id="rId9"/>
    <p:sldId id="444" r:id="rId10"/>
    <p:sldId id="448" r:id="rId11"/>
    <p:sldId id="429" r:id="rId12"/>
    <p:sldId id="428" r:id="rId13"/>
    <p:sldId id="423" r:id="rId14"/>
    <p:sldId id="433" r:id="rId15"/>
    <p:sldId id="432" r:id="rId16"/>
    <p:sldId id="439" r:id="rId17"/>
    <p:sldId id="440" r:id="rId18"/>
    <p:sldId id="441" r:id="rId19"/>
    <p:sldId id="442" r:id="rId20"/>
    <p:sldId id="443" r:id="rId21"/>
    <p:sldId id="434" r:id="rId22"/>
    <p:sldId id="435" r:id="rId23"/>
    <p:sldId id="436" r:id="rId24"/>
    <p:sldId id="437" r:id="rId25"/>
    <p:sldId id="438" r:id="rId26"/>
    <p:sldId id="431" r:id="rId27"/>
    <p:sldId id="445" r:id="rId28"/>
    <p:sldId id="447" r:id="rId29"/>
    <p:sldId id="446" r:id="rId30"/>
    <p:sldId id="449" r:id="rId31"/>
    <p:sldId id="430" r:id="rId32"/>
    <p:sldId id="451" r:id="rId33"/>
    <p:sldId id="450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2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4" orient="horz" pos="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ECFBFF"/>
    <a:srgbClr val="BBFAFF"/>
    <a:srgbClr val="C0E5FF"/>
    <a:srgbClr val="D4E0FE"/>
    <a:srgbClr val="BFC9E2"/>
    <a:srgbClr val="B6CADA"/>
    <a:srgbClr val="84CCE3"/>
    <a:srgbClr val="9CC1D3"/>
    <a:srgbClr val="88A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44"/>
    <p:restoredTop sz="94713"/>
  </p:normalViewPr>
  <p:slideViewPr>
    <p:cSldViewPr snapToGrid="0" snapToObjects="1" showGuides="1">
      <p:cViewPr varScale="1">
        <p:scale>
          <a:sx n="92" d="100"/>
          <a:sy n="92" d="100"/>
        </p:scale>
        <p:origin x="200" y="944"/>
      </p:cViewPr>
      <p:guideLst>
        <p:guide orient="horz" pos="2772"/>
        <p:guide pos="211"/>
        <p:guide orient="horz" pos="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B9504-C441-A34F-8341-6D82A13ECF27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50280-FB38-BC4A-8260-50F72200A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6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9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97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48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4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68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06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54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58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63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9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50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3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43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70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6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15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22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11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06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8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73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73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03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0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70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2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79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7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93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054AE-BAD2-7747-A64B-3B322CD5D5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4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F7039-64F4-6D46-8A4A-1E08C9C86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21BB6-8683-1C44-A84B-DD9548235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3167E-D90B-8E41-B8E6-E893FB88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93522-F15F-5F49-B612-A0F44D960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A72D0-9325-8A4B-8C42-F61DA61D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0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F709-84E6-404A-8AAA-201AD0A7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96B15D-66A2-564B-9249-7885F6DF0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9F9E4-6D17-0746-B497-68AC5A1A4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436BE-2900-4044-91CC-4CD064E8A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62E25-688C-AC42-8A8A-4F0DE7F8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62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D00E77-4B80-FF42-8750-FC9DECD80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F5F21-7B84-304C-A860-6713C125E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6C484-0E81-D14B-A4A8-215E8CCF9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ED127-C24D-A441-98C9-9A1A18E3C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29DFC-F94A-0C41-9088-B4ABE80A6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59EB5-97AA-D642-BB93-728E1569D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8D08C-11E7-D842-A99E-C67EC85E3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8A600-86BB-FA4B-A7F7-E84D2860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30082-BA2A-294D-9368-EF9EC045D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18C91-6C58-5C41-B91B-8FBA7ECD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06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D7FC-5872-0F45-B336-1A38F401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69308-E490-3E4D-98D2-3E95AA12B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6494D-E944-C54A-A07F-1EB2B8BB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CB635-D599-124F-AABB-F5F31878B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DC82E-CE39-8849-BDC3-25D1DB5A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8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A8A83-9675-E64C-8AA3-443CC88C4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AD3EB-D6B8-B142-A84A-ABB11EF5D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EAF13-C8E8-D740-A1B1-F8CBCAE70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679FF-B282-3746-81B3-CBECF124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BB2FF-3B4C-7748-B8FC-F755290C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444B3-6CA2-7642-9581-BEACD968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9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0F50-C3BA-C54F-A24C-EE4CB3C7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3C289-9F98-6741-ACB7-58B0A16B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1CA2D-5636-8A40-B152-17650940E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805FB6-FCAE-4A49-9B9F-1F77FFB3D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3940D8-95B7-FA47-8D59-5274A1D39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593361-5671-2747-BB06-D95DCBD5C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1BFD0-A20A-8D40-99FC-3ABDA1A5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ECA2B9-15FF-CD40-800E-39B77093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7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05B3B-AB71-CB4E-B409-429E4402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8F5D2-23DE-884C-9C91-100A5D36D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78614-7B23-3742-96E2-B96E08CD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8E51D-1E8B-C443-A0BE-49D7D0DC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3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34801-0030-8745-91A5-B89D63C9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2FFD7-F6C6-DD42-8F6B-31DED665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54DA8-082E-CB4B-8BBC-2BC4D6E5C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2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76B3-C091-4F46-B54A-46C67C1D3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57C9B-DDEB-9D41-89AA-B0D27A0BD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70057-6F86-524B-8014-673AC9D25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6FE4E-296C-5749-A66A-2D10E579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840E3-4A1C-9F48-9BDA-DF034239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36315-08D4-1B44-AF5D-F460BE66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7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540D-15EB-9A48-902B-1741368A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3C64C-0135-8D49-9A06-F84A8DB8D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EA7187-5DA1-7449-87EE-203DCEA72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A02DB-09C1-FB42-9233-D396EC59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11F6A-790E-5840-B913-7CE4C6DBD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6B430-0B4A-914E-AE7B-28687534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4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F281E4-6643-5E4B-983E-9F644C6E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51F52-DD2E-924A-8569-D39269651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71509-4FE5-0E47-B5E6-A2295257B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07209-0F65-064D-82D8-72FC428500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7D153-51B4-2F4B-B9D8-711A96229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078C0-FDF6-6240-AF7E-0900FDE11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BC34A-271B-0E4F-984F-E5DABA7E6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10" Type="http://schemas.openxmlformats.org/officeDocument/2006/relationships/image" Target="../media/image11.jpg"/><Relationship Id="rId4" Type="http://schemas.openxmlformats.org/officeDocument/2006/relationships/image" Target="../media/image5.tif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Relationship Id="rId9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2.emf"/><Relationship Id="rId4" Type="http://schemas.openxmlformats.org/officeDocument/2006/relationships/image" Target="../media/image7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7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1.gif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3.png"/><Relationship Id="rId10" Type="http://schemas.openxmlformats.org/officeDocument/2006/relationships/image" Target="../media/image91.png"/><Relationship Id="rId4" Type="http://schemas.openxmlformats.org/officeDocument/2006/relationships/image" Target="../media/image2.png"/><Relationship Id="rId9" Type="http://schemas.openxmlformats.org/officeDocument/2006/relationships/image" Target="../media/image9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1.gif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3.png"/><Relationship Id="rId10" Type="http://schemas.openxmlformats.org/officeDocument/2006/relationships/image" Target="../media/image91.png"/><Relationship Id="rId4" Type="http://schemas.openxmlformats.org/officeDocument/2006/relationships/image" Target="../media/image2.png"/><Relationship Id="rId9" Type="http://schemas.openxmlformats.org/officeDocument/2006/relationships/image" Target="../media/image9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1F2F61-20A0-F145-A3D8-CD65D140644A}"/>
              </a:ext>
            </a:extLst>
          </p:cNvPr>
          <p:cNvSpPr txBox="1">
            <a:spLocks/>
          </p:cNvSpPr>
          <p:nvPr/>
        </p:nvSpPr>
        <p:spPr>
          <a:xfrm>
            <a:off x="378941" y="1341438"/>
            <a:ext cx="11434117" cy="281229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Collapse models</a:t>
            </a:r>
          </a:p>
          <a:p>
            <a:pPr algn="ctr"/>
            <a:r>
              <a:rPr lang="en-GB" sz="3300" dirty="0"/>
              <a:t>an overview from theory to experimental endeavour</a:t>
            </a:r>
          </a:p>
          <a:p>
            <a:pPr algn="ctr"/>
            <a:endParaRPr lang="en-GB" sz="2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 fontAlgn="base"/>
            <a:r>
              <a:rPr lang="en-GB" sz="2700" dirty="0">
                <a:solidFill>
                  <a:schemeClr val="bg2">
                    <a:lumMod val="50000"/>
                  </a:schemeClr>
                </a:solidFill>
              </a:rPr>
              <a:t>ECT* COLMO workshop</a:t>
            </a:r>
            <a:br>
              <a:rPr lang="en-GB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en-GB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2900" dirty="0"/>
              <a:t>Matteo Carlesso</a:t>
            </a:r>
            <a:br>
              <a:rPr lang="en-GB" sz="3500" dirty="0"/>
            </a:br>
            <a:r>
              <a:rPr lang="en-GB" sz="1800" dirty="0"/>
              <a:t>(University of Trieste, INFN and Queen’s University Belfast)</a:t>
            </a:r>
            <a:endParaRPr lang="en-GB" sz="18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6285F5-D415-AF43-98EA-9151A6FA0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72" y="5850786"/>
            <a:ext cx="821155" cy="522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D650E0-8216-0B48-8B0B-85049B7334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694" y="5850786"/>
            <a:ext cx="2786528" cy="522845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B7E06569-2290-838A-1FFA-790683FE2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005" y="5850774"/>
            <a:ext cx="1449315" cy="5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7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2020504-5704-CADE-21B5-1033A0AA5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94" y="4386209"/>
            <a:ext cx="4088770" cy="2151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A6A01D-A947-CFB9-95E3-E47E08D7CB86}"/>
              </a:ext>
            </a:extLst>
          </p:cNvPr>
          <p:cNvSpPr txBox="1"/>
          <p:nvPr/>
        </p:nvSpPr>
        <p:spPr>
          <a:xfrm>
            <a:off x="-528736" y="2160661"/>
            <a:ext cx="6480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Interferometric</a:t>
            </a:r>
            <a:r>
              <a:rPr lang="en-US" sz="2600" dirty="0"/>
              <a:t> Experiments</a:t>
            </a:r>
            <a:endParaRPr lang="en-US" sz="2600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4A359-DA3F-AB81-EE20-3D5ABB281D75}"/>
              </a:ext>
            </a:extLst>
          </p:cNvPr>
          <p:cNvSpPr txBox="1"/>
          <p:nvPr/>
        </p:nvSpPr>
        <p:spPr>
          <a:xfrm>
            <a:off x="-546739" y="1621192"/>
            <a:ext cx="6480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Destruction of quantum superposition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75EDF-8638-BC7C-E2FA-CA1DC1EBDAC3}"/>
              </a:ext>
            </a:extLst>
          </p:cNvPr>
          <p:cNvSpPr txBox="1"/>
          <p:nvPr/>
        </p:nvSpPr>
        <p:spPr>
          <a:xfrm>
            <a:off x="281291" y="4266021"/>
            <a:ext cx="4860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Extra jiggling due to collapse noise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43109A-CC63-100B-A654-51246C1D7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18" y="2894134"/>
            <a:ext cx="2966606" cy="835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44B5D1-1C75-4110-E055-C49BA74BE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3" y="5496585"/>
            <a:ext cx="4825741" cy="7297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CD520-FBCE-1BAE-4136-EEE49068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927" y="1867413"/>
            <a:ext cx="3463566" cy="215160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3478E2C-B255-F7BF-4284-D341B878C2C5}"/>
              </a:ext>
            </a:extLst>
          </p:cNvPr>
          <p:cNvSpPr txBox="1">
            <a:spLocks/>
          </p:cNvSpPr>
          <p:nvPr/>
        </p:nvSpPr>
        <p:spPr>
          <a:xfrm>
            <a:off x="850726" y="899310"/>
            <a:ext cx="10515600" cy="527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Tw Cen MT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58070F5-3019-04AC-81DB-DACF2F6A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5073" y="1648300"/>
            <a:ext cx="4150540" cy="397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D91B9-D7A6-BC87-1478-BE14D39E7B5D}"/>
              </a:ext>
            </a:extLst>
          </p:cNvPr>
          <p:cNvSpPr txBox="1"/>
          <p:nvPr/>
        </p:nvSpPr>
        <p:spPr>
          <a:xfrm>
            <a:off x="4863487" y="927723"/>
            <a:ext cx="2465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Parameters’ space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B2360-096F-8F66-07B9-384EFF58FF3C}"/>
              </a:ext>
            </a:extLst>
          </p:cNvPr>
          <p:cNvSpPr txBox="1"/>
          <p:nvPr/>
        </p:nvSpPr>
        <p:spPr>
          <a:xfrm>
            <a:off x="161468" y="1308575"/>
            <a:ext cx="3730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Adler’s proposed values</a:t>
            </a:r>
          </a:p>
          <a:p>
            <a:pPr algn="ctr"/>
            <a:r>
              <a:rPr lang="en-US" sz="1200" dirty="0"/>
              <a:t>Adler</a:t>
            </a:r>
            <a:r>
              <a:rPr lang="en-US" sz="1200" i="1" dirty="0"/>
              <a:t>, </a:t>
            </a:r>
            <a:r>
              <a:rPr lang="en-US" sz="1200" dirty="0"/>
              <a:t>J. Phys. A </a:t>
            </a:r>
            <a:r>
              <a:rPr lang="en-US" sz="1200" b="1" dirty="0"/>
              <a:t>40</a:t>
            </a:r>
            <a:r>
              <a:rPr lang="en-US" sz="1200" dirty="0"/>
              <a:t>, 2935 (2007)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7A9120-3FC4-006C-8447-16C8561284AE}"/>
              </a:ext>
            </a:extLst>
          </p:cNvPr>
          <p:cNvSpPr txBox="1"/>
          <p:nvPr/>
        </p:nvSpPr>
        <p:spPr>
          <a:xfrm>
            <a:off x="161467" y="3267768"/>
            <a:ext cx="3730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GRW’s proposed values</a:t>
            </a:r>
          </a:p>
          <a:p>
            <a:pPr algn="ctr"/>
            <a:r>
              <a:rPr lang="en-US" sz="1200" dirty="0" err="1"/>
              <a:t>Ghirardi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US" sz="1200" dirty="0"/>
              <a:t>Phys. Rev. D </a:t>
            </a:r>
            <a:r>
              <a:rPr lang="en-US" sz="1200" b="1" dirty="0"/>
              <a:t>34</a:t>
            </a:r>
            <a:r>
              <a:rPr lang="en-US" sz="1200" dirty="0"/>
              <a:t>, 470 (1986)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E93DF-4065-50CA-0A71-B18CF353CCE1}"/>
              </a:ext>
            </a:extLst>
          </p:cNvPr>
          <p:cNvSpPr txBox="1"/>
          <p:nvPr/>
        </p:nvSpPr>
        <p:spPr>
          <a:xfrm>
            <a:off x="8307791" y="4249035"/>
            <a:ext cx="3730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Theoretical lower bound</a:t>
            </a:r>
          </a:p>
          <a:p>
            <a:pPr algn="ctr"/>
            <a:r>
              <a:rPr lang="en-US" sz="1200" dirty="0"/>
              <a:t>Toros </a:t>
            </a:r>
            <a:r>
              <a:rPr lang="en-US" sz="1200" i="1" dirty="0"/>
              <a:t>et al.,</a:t>
            </a:r>
            <a:r>
              <a:rPr lang="en-US" sz="1200" dirty="0"/>
              <a:t> Phys. Lett. A </a:t>
            </a:r>
            <a:r>
              <a:rPr lang="en-US" sz="1200" b="1" dirty="0"/>
              <a:t>381</a:t>
            </a:r>
            <a:r>
              <a:rPr lang="en-US" sz="1200" dirty="0"/>
              <a:t>, 3921 (2017)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A897FA-7341-04B5-6ADA-FE3D57B2CA27}"/>
              </a:ext>
            </a:extLst>
          </p:cNvPr>
          <p:cNvCxnSpPr>
            <a:cxnSpLocks/>
          </p:cNvCxnSpPr>
          <p:nvPr/>
        </p:nvCxnSpPr>
        <p:spPr>
          <a:xfrm flipH="1" flipV="1">
            <a:off x="3594970" y="1868161"/>
            <a:ext cx="1828800" cy="515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71FE82-9439-20A2-32B3-B2A530DB2CEF}"/>
              </a:ext>
            </a:extLst>
          </p:cNvPr>
          <p:cNvCxnSpPr>
            <a:cxnSpLocks/>
          </p:cNvCxnSpPr>
          <p:nvPr/>
        </p:nvCxnSpPr>
        <p:spPr>
          <a:xfrm flipV="1">
            <a:off x="6638795" y="4405948"/>
            <a:ext cx="2004164" cy="58175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0727C3-4981-17DD-B425-2C09DFEBF574}"/>
              </a:ext>
            </a:extLst>
          </p:cNvPr>
          <p:cNvCxnSpPr>
            <a:cxnSpLocks/>
          </p:cNvCxnSpPr>
          <p:nvPr/>
        </p:nvCxnSpPr>
        <p:spPr>
          <a:xfrm flipH="1" flipV="1">
            <a:off x="3692490" y="3783228"/>
            <a:ext cx="1731280" cy="46259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26B981-C7DA-E10E-A71E-C434BA4610BB}"/>
              </a:ext>
            </a:extLst>
          </p:cNvPr>
          <p:cNvGrpSpPr/>
          <p:nvPr/>
        </p:nvGrpSpPr>
        <p:grpSpPr>
          <a:xfrm>
            <a:off x="-177207" y="6220418"/>
            <a:ext cx="6835949" cy="402719"/>
            <a:chOff x="576339" y="6126247"/>
            <a:chExt cx="6835949" cy="40271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D623439-4813-3B8F-D401-2E4CB81BA730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8D604C-3430-BB68-E9F5-47837A2BD2E0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063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BA840F3-C12F-E108-2BC3-F91ECAF7B237}"/>
              </a:ext>
            </a:extLst>
          </p:cNvPr>
          <p:cNvSpPr txBox="1"/>
          <p:nvPr/>
        </p:nvSpPr>
        <p:spPr>
          <a:xfrm>
            <a:off x="4706073" y="927723"/>
            <a:ext cx="277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Interferometric Tests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1D24C7-2900-D714-5632-5E5034ECC71C}"/>
              </a:ext>
            </a:extLst>
          </p:cNvPr>
          <p:cNvSpPr txBox="1"/>
          <p:nvPr/>
        </p:nvSpPr>
        <p:spPr>
          <a:xfrm>
            <a:off x="-177207" y="6252500"/>
            <a:ext cx="6835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Review Paper: Arndt &amp; Hornberger,</a:t>
            </a:r>
            <a:r>
              <a:rPr lang="en-GB" sz="1600" i="1" dirty="0"/>
              <a:t> </a:t>
            </a:r>
            <a:r>
              <a:rPr lang="en-GB" sz="1600" dirty="0"/>
              <a:t>Nature Physics </a:t>
            </a:r>
            <a:r>
              <a:rPr lang="en-GB" sz="1600" b="1" dirty="0"/>
              <a:t>10</a:t>
            </a:r>
            <a:r>
              <a:rPr lang="en-GB" sz="1600" dirty="0"/>
              <a:t>, 271-277 (2014)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1396C91-995E-7081-F35F-DDC156537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072" y="1648300"/>
            <a:ext cx="4150539" cy="3977600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AF0D1E4-BFB4-9BDC-A52C-6F5028493544}"/>
              </a:ext>
            </a:extLst>
          </p:cNvPr>
          <p:cNvCxnSpPr>
            <a:cxnSpLocks/>
          </p:cNvCxnSpPr>
          <p:nvPr/>
        </p:nvCxnSpPr>
        <p:spPr>
          <a:xfrm flipH="1">
            <a:off x="3383354" y="2076458"/>
            <a:ext cx="1652230" cy="5672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43B2102-DE53-D79D-50BA-96B9949FCD5E}"/>
              </a:ext>
            </a:extLst>
          </p:cNvPr>
          <p:cNvCxnSpPr>
            <a:cxnSpLocks/>
          </p:cNvCxnSpPr>
          <p:nvPr/>
        </p:nvCxnSpPr>
        <p:spPr>
          <a:xfrm flipH="1">
            <a:off x="3017321" y="2386964"/>
            <a:ext cx="2199502" cy="187874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B496B7-0720-3CBE-509F-9958850D3CCE}"/>
              </a:ext>
            </a:extLst>
          </p:cNvPr>
          <p:cNvCxnSpPr>
            <a:cxnSpLocks/>
          </p:cNvCxnSpPr>
          <p:nvPr/>
        </p:nvCxnSpPr>
        <p:spPr>
          <a:xfrm>
            <a:off x="7661189" y="1847771"/>
            <a:ext cx="1828800" cy="41351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A16EF30-0AEF-C509-9F11-91CE47F3919B}"/>
              </a:ext>
            </a:extLst>
          </p:cNvPr>
          <p:cNvCxnSpPr>
            <a:cxnSpLocks/>
          </p:cNvCxnSpPr>
          <p:nvPr/>
        </p:nvCxnSpPr>
        <p:spPr>
          <a:xfrm>
            <a:off x="6400800" y="2015988"/>
            <a:ext cx="2265126" cy="1621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572B40D-4BA9-0206-9A04-949C8908E85C}"/>
              </a:ext>
            </a:extLst>
          </p:cNvPr>
          <p:cNvSpPr txBox="1"/>
          <p:nvPr/>
        </p:nvSpPr>
        <p:spPr>
          <a:xfrm>
            <a:off x="106608" y="2438045"/>
            <a:ext cx="4094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Kapitza</a:t>
            </a:r>
            <a:r>
              <a:rPr lang="en-GB" dirty="0"/>
              <a:t> Dirac Talbot Lau</a:t>
            </a:r>
            <a:endParaRPr lang="en-US" dirty="0"/>
          </a:p>
          <a:p>
            <a:pPr algn="ctr"/>
            <a:r>
              <a:rPr lang="en-GB" sz="1200" dirty="0" err="1"/>
              <a:t>Eibenberger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GB" sz="1200" dirty="0"/>
              <a:t>Phys. Chem. Chem. Phys. 15, 14696 (2013)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Toros 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J. Phys. A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51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115302 (2018)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A05005-B8D4-CBDB-9540-2806E24CC507}"/>
              </a:ext>
            </a:extLst>
          </p:cNvPr>
          <p:cNvSpPr txBox="1"/>
          <p:nvPr/>
        </p:nvSpPr>
        <p:spPr>
          <a:xfrm>
            <a:off x="194993" y="4265710"/>
            <a:ext cx="3730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Macromolecules</a:t>
            </a:r>
          </a:p>
          <a:p>
            <a:pPr algn="ctr"/>
            <a:r>
              <a:rPr lang="en-US" sz="1200" dirty="0"/>
              <a:t>Fein </a:t>
            </a:r>
            <a:r>
              <a:rPr lang="en-US" sz="1200" i="1" dirty="0"/>
              <a:t>et al., </a:t>
            </a:r>
            <a:r>
              <a:rPr lang="en-US" sz="1200" dirty="0"/>
              <a:t>Nat. Phys </a:t>
            </a:r>
            <a:r>
              <a:rPr lang="en-US" sz="1200" b="1" dirty="0"/>
              <a:t>15</a:t>
            </a:r>
            <a:r>
              <a:rPr lang="en-US" sz="1200" dirty="0"/>
              <a:t>, 1242 (2019)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107B15-9570-50DB-2A95-DA5819C1F931}"/>
              </a:ext>
            </a:extLst>
          </p:cNvPr>
          <p:cNvSpPr txBox="1"/>
          <p:nvPr/>
        </p:nvSpPr>
        <p:spPr>
          <a:xfrm>
            <a:off x="8555782" y="2161046"/>
            <a:ext cx="3730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Atom fountain</a:t>
            </a:r>
          </a:p>
          <a:p>
            <a:pPr algn="ctr"/>
            <a:r>
              <a:rPr lang="en-US" sz="1200" dirty="0" err="1"/>
              <a:t>Kovachy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US" sz="1200" dirty="0"/>
              <a:t>Nature </a:t>
            </a:r>
            <a:r>
              <a:rPr lang="en-US" sz="1200" b="1" dirty="0"/>
              <a:t>528</a:t>
            </a:r>
            <a:r>
              <a:rPr lang="en-US" sz="1200" dirty="0"/>
              <a:t>, 530 </a:t>
            </a:r>
            <a:r>
              <a:rPr lang="en-US" sz="1200"/>
              <a:t>(2016</a:t>
            </a:r>
            <a:r>
              <a:rPr lang="en-US" sz="1200" dirty="0"/>
              <a:t>)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DE424C7-8595-38BC-ED9E-BCFBCF4189D6}"/>
              </a:ext>
            </a:extLst>
          </p:cNvPr>
          <p:cNvSpPr txBox="1"/>
          <p:nvPr/>
        </p:nvSpPr>
        <p:spPr>
          <a:xfrm>
            <a:off x="8445638" y="3637100"/>
            <a:ext cx="3730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Diamonds</a:t>
            </a:r>
          </a:p>
          <a:p>
            <a:pPr algn="ctr"/>
            <a:r>
              <a:rPr lang="en-US" sz="1200" dirty="0"/>
              <a:t>Lee </a:t>
            </a:r>
            <a:r>
              <a:rPr lang="en-US" sz="1200" i="1" dirty="0"/>
              <a:t>et al., </a:t>
            </a:r>
            <a:r>
              <a:rPr lang="en-US" sz="1200" dirty="0"/>
              <a:t>Science </a:t>
            </a:r>
            <a:r>
              <a:rPr lang="en-US" sz="1200" b="1" dirty="0"/>
              <a:t>334</a:t>
            </a:r>
            <a:r>
              <a:rPr lang="en-US" sz="1200" dirty="0"/>
              <a:t>, 1253 (2011)</a:t>
            </a:r>
          </a:p>
          <a:p>
            <a:pPr algn="ctr"/>
            <a:r>
              <a:rPr lang="en-US" sz="1200" dirty="0"/>
              <a:t>Belli </a:t>
            </a:r>
            <a:r>
              <a:rPr lang="en-US" sz="1200" i="1" dirty="0"/>
              <a:t>et al., </a:t>
            </a:r>
            <a:r>
              <a:rPr lang="en-US" sz="1200" dirty="0"/>
              <a:t>Phys. Rev. A </a:t>
            </a:r>
            <a:r>
              <a:rPr lang="en-US" sz="1200" b="1" dirty="0"/>
              <a:t>94</a:t>
            </a:r>
            <a:r>
              <a:rPr lang="en-US" sz="1200" dirty="0"/>
              <a:t>,</a:t>
            </a:r>
            <a:r>
              <a:rPr lang="en-US" sz="1200" b="1" dirty="0"/>
              <a:t> </a:t>
            </a:r>
            <a:r>
              <a:rPr lang="en-US" sz="1200" dirty="0"/>
              <a:t>012108 (2016)</a:t>
            </a:r>
          </a:p>
        </p:txBody>
      </p:sp>
    </p:spTree>
    <p:extLst>
      <p:ext uri="{BB962C8B-B14F-4D97-AF65-F5344CB8AC3E}">
        <p14:creationId xmlns:p14="http://schemas.microsoft.com/office/powerpoint/2010/main" val="1942436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3239B37-A4E1-CAE7-2F05-2C98C2AA03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5073" y="1648300"/>
            <a:ext cx="4150540" cy="397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18FEB9-369D-1CDE-67B2-6C45A4CA6136}"/>
              </a:ext>
            </a:extLst>
          </p:cNvPr>
          <p:cNvSpPr txBox="1"/>
          <p:nvPr/>
        </p:nvSpPr>
        <p:spPr>
          <a:xfrm>
            <a:off x="4366168" y="927723"/>
            <a:ext cx="3459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Non-interferometric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76680-06D9-A51C-E2AD-2939008F3A17}"/>
              </a:ext>
            </a:extLst>
          </p:cNvPr>
          <p:cNvSpPr txBox="1"/>
          <p:nvPr/>
        </p:nvSpPr>
        <p:spPr>
          <a:xfrm>
            <a:off x="202984" y="1612210"/>
            <a:ext cx="3730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Cold Atoms</a:t>
            </a:r>
          </a:p>
          <a:p>
            <a:pPr algn="ctr"/>
            <a:r>
              <a:rPr lang="en-US" sz="1200" dirty="0" err="1"/>
              <a:t>Kovachy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US" sz="1200" dirty="0"/>
              <a:t>Phys. Rev. Lett. </a:t>
            </a:r>
            <a:r>
              <a:rPr lang="en-US" sz="1200" b="1" dirty="0"/>
              <a:t>114</a:t>
            </a:r>
            <a:r>
              <a:rPr lang="en-US" sz="1200" dirty="0"/>
              <a:t>, 143004 (2015)</a:t>
            </a:r>
          </a:p>
          <a:p>
            <a:pPr algn="ctr"/>
            <a:r>
              <a:rPr lang="en-US" sz="1200" dirty="0" err="1"/>
              <a:t>Bilardello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US" sz="1200" dirty="0" err="1"/>
              <a:t>Physica</a:t>
            </a:r>
            <a:r>
              <a:rPr lang="en-US" sz="1200" dirty="0"/>
              <a:t> A, </a:t>
            </a:r>
            <a:r>
              <a:rPr lang="en-US" sz="1200" b="1" dirty="0"/>
              <a:t>462</a:t>
            </a:r>
            <a:r>
              <a:rPr lang="en-US" sz="1200" dirty="0"/>
              <a:t>:764-782 (2016)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6F6B75F-4492-2153-3581-15075D31BEE4}"/>
              </a:ext>
            </a:extLst>
          </p:cNvPr>
          <p:cNvCxnSpPr>
            <a:cxnSpLocks/>
          </p:cNvCxnSpPr>
          <p:nvPr/>
        </p:nvCxnSpPr>
        <p:spPr>
          <a:xfrm flipH="1" flipV="1">
            <a:off x="3692490" y="2077925"/>
            <a:ext cx="1025284" cy="67070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F8CCC99E-F267-39F5-B826-EC583741B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4" y="2421990"/>
            <a:ext cx="3691128" cy="30268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3BB914-4B6E-5265-248C-47C7AAD68A7B}"/>
              </a:ext>
            </a:extLst>
          </p:cNvPr>
          <p:cNvGrpSpPr/>
          <p:nvPr/>
        </p:nvGrpSpPr>
        <p:grpSpPr>
          <a:xfrm>
            <a:off x="-177207" y="6220418"/>
            <a:ext cx="6835949" cy="402719"/>
            <a:chOff x="576339" y="6126247"/>
            <a:chExt cx="6835949" cy="40271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177F6C9-D89C-8E08-2496-D271F4CC25A0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0D7E19-D440-2525-482D-244E827F12BD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7080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0A0D815-B7B6-8939-7E67-2DB822B9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5073" y="1648300"/>
            <a:ext cx="4150540" cy="397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886742-78F9-C36D-3CC5-FEFB4AAAF77C}"/>
              </a:ext>
            </a:extLst>
          </p:cNvPr>
          <p:cNvSpPr txBox="1"/>
          <p:nvPr/>
        </p:nvSpPr>
        <p:spPr>
          <a:xfrm>
            <a:off x="4366168" y="927723"/>
            <a:ext cx="3459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Non-interferometric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94926-DEC3-816D-F611-C685C8469630}"/>
              </a:ext>
            </a:extLst>
          </p:cNvPr>
          <p:cNvSpPr txBox="1"/>
          <p:nvPr/>
        </p:nvSpPr>
        <p:spPr>
          <a:xfrm>
            <a:off x="8468156" y="3206973"/>
            <a:ext cx="3284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Nanomechanical cantilevers</a:t>
            </a:r>
            <a:endParaRPr lang="en-US" sz="900" dirty="0"/>
          </a:p>
          <a:p>
            <a:pPr algn="ctr"/>
            <a:r>
              <a:rPr lang="en-US" sz="1200" dirty="0" err="1"/>
              <a:t>Vinante</a:t>
            </a:r>
            <a:r>
              <a:rPr lang="en-US" sz="1200" i="1" dirty="0"/>
              <a:t> et al.</a:t>
            </a:r>
            <a:r>
              <a:rPr lang="en-US" sz="1200" dirty="0"/>
              <a:t>, Phys. Rev. Lett.</a:t>
            </a:r>
            <a:r>
              <a:rPr lang="en-US" sz="1200" i="1" dirty="0"/>
              <a:t> </a:t>
            </a:r>
            <a:r>
              <a:rPr lang="en-US" sz="1200" b="1" dirty="0"/>
              <a:t>116</a:t>
            </a:r>
            <a:r>
              <a:rPr lang="en-US" sz="1200" dirty="0"/>
              <a:t>, 090402 (2016)</a:t>
            </a:r>
          </a:p>
          <a:p>
            <a:pPr algn="ctr"/>
            <a:r>
              <a:rPr lang="en-US" sz="1200" dirty="0" err="1"/>
              <a:t>Vinante</a:t>
            </a:r>
            <a:r>
              <a:rPr lang="en-US" sz="1200" i="1" dirty="0"/>
              <a:t> et al.</a:t>
            </a:r>
            <a:r>
              <a:rPr lang="en-US" sz="1200" dirty="0"/>
              <a:t>, Phys. Rev. Lett.</a:t>
            </a:r>
            <a:r>
              <a:rPr lang="en-US" sz="1200" i="1" dirty="0"/>
              <a:t> </a:t>
            </a:r>
            <a:r>
              <a:rPr lang="is-IS" sz="1200" b="1" dirty="0"/>
              <a:t>119</a:t>
            </a:r>
            <a:r>
              <a:rPr lang="is-IS" sz="1200" dirty="0"/>
              <a:t>,</a:t>
            </a:r>
            <a:r>
              <a:rPr lang="is-IS" sz="1200" b="1" dirty="0"/>
              <a:t> </a:t>
            </a:r>
            <a:r>
              <a:rPr lang="is-IS" sz="1200" dirty="0"/>
              <a:t>110401 </a:t>
            </a:r>
            <a:r>
              <a:rPr lang="en-US" sz="1200" dirty="0"/>
              <a:t>(2017)</a:t>
            </a:r>
            <a:endParaRPr lang="en-US" sz="1200" dirty="0">
              <a:effectLst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C77182-EFC6-BCF3-024B-17097DD85472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6515100" y="2974146"/>
            <a:ext cx="1953056" cy="60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ABD74B8-E91D-9EFE-E0EE-C5C807E83E2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43000" contrast="37000"/>
          </a:blip>
          <a:stretch>
            <a:fillRect/>
          </a:stretch>
        </p:blipFill>
        <p:spPr>
          <a:xfrm>
            <a:off x="8075613" y="4178464"/>
            <a:ext cx="4025769" cy="2274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3688D4-2E89-D702-9979-13E6696D3997}"/>
              </a:ext>
            </a:extLst>
          </p:cNvPr>
          <p:cNvGrpSpPr/>
          <p:nvPr/>
        </p:nvGrpSpPr>
        <p:grpSpPr>
          <a:xfrm>
            <a:off x="-177207" y="6220418"/>
            <a:ext cx="6835949" cy="402719"/>
            <a:chOff x="576339" y="6126247"/>
            <a:chExt cx="6835949" cy="40271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6744582-0EDC-EDF3-1BF8-758FEED1FFA4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248A33-659A-6F8C-2954-32CE58227F55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79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21C472B-0284-F729-FD4F-6CE079436C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5073" y="1648300"/>
            <a:ext cx="4150540" cy="397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C2DB8-4794-21E4-8031-835979C7BB6E}"/>
              </a:ext>
            </a:extLst>
          </p:cNvPr>
          <p:cNvSpPr txBox="1"/>
          <p:nvPr/>
        </p:nvSpPr>
        <p:spPr>
          <a:xfrm>
            <a:off x="4366168" y="927723"/>
            <a:ext cx="3459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Non-interferometric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24B2C-FAEF-4B94-8DE3-78C3B36B0386}"/>
              </a:ext>
            </a:extLst>
          </p:cNvPr>
          <p:cNvSpPr txBox="1"/>
          <p:nvPr/>
        </p:nvSpPr>
        <p:spPr>
          <a:xfrm>
            <a:off x="8443897" y="4986401"/>
            <a:ext cx="3284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Gravitational wave detectors Auriga, LIGO, LISA Pathfinder</a:t>
            </a:r>
            <a:endParaRPr lang="en-US" sz="900" dirty="0"/>
          </a:p>
          <a:p>
            <a:pPr algn="ctr"/>
            <a:r>
              <a:rPr lang="en-US" sz="1200" dirty="0" err="1"/>
              <a:t>Carlesso</a:t>
            </a:r>
            <a:r>
              <a:rPr lang="en-US" sz="1200" b="1" dirty="0"/>
              <a:t> </a:t>
            </a:r>
            <a:r>
              <a:rPr lang="en-US" sz="1200" i="1" dirty="0"/>
              <a:t>et al, </a:t>
            </a:r>
            <a:r>
              <a:rPr lang="pl-PL" sz="1200" dirty="0" err="1"/>
              <a:t>Phys</a:t>
            </a:r>
            <a:r>
              <a:rPr lang="pl-PL" sz="1200" dirty="0"/>
              <a:t>. </a:t>
            </a:r>
            <a:r>
              <a:rPr lang="pl-PL" sz="1200" dirty="0" err="1"/>
              <a:t>Rev</a:t>
            </a:r>
            <a:r>
              <a:rPr lang="pl-PL" sz="1200" dirty="0"/>
              <a:t>. D </a:t>
            </a:r>
            <a:r>
              <a:rPr lang="pl-PL" sz="1200" b="1" i="1" dirty="0"/>
              <a:t>94</a:t>
            </a:r>
            <a:r>
              <a:rPr lang="pl-PL" sz="1200" dirty="0"/>
              <a:t>, 124036 (2016)</a:t>
            </a:r>
            <a:endParaRPr lang="en-US" sz="1200" dirty="0">
              <a:effectLst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CD9C95-51CE-5D99-61CA-C1473DA31C5E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7412288" y="4421236"/>
            <a:ext cx="1031609" cy="9806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1B159E9-D226-54B6-D6E8-E33C66F63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4" y="1389388"/>
            <a:ext cx="3758299" cy="2202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020800-812F-163C-7D72-B278EF5384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r="13620"/>
          <a:stretch/>
        </p:blipFill>
        <p:spPr>
          <a:xfrm>
            <a:off x="8443897" y="1920557"/>
            <a:ext cx="3465893" cy="2500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8022C-2A11-2F0C-2DA0-BA585210B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8" y="3713477"/>
            <a:ext cx="2896480" cy="21723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9D376A5-88D8-BE41-A989-732F07FCBC88}"/>
              </a:ext>
            </a:extLst>
          </p:cNvPr>
          <p:cNvGrpSpPr/>
          <p:nvPr/>
        </p:nvGrpSpPr>
        <p:grpSpPr>
          <a:xfrm>
            <a:off x="-177207" y="6220418"/>
            <a:ext cx="6835949" cy="402719"/>
            <a:chOff x="576339" y="6126247"/>
            <a:chExt cx="6835949" cy="40271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E866885-438E-D18A-2BF8-B4107A84293B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7485DD-6500-9452-0167-5C26616C6E2E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255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FC32712-9630-E4FE-966A-FD4275F13F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5073" y="1648300"/>
            <a:ext cx="4150540" cy="397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9F7E4F-A368-5C27-BAE2-F41923D35EA3}"/>
              </a:ext>
            </a:extLst>
          </p:cNvPr>
          <p:cNvSpPr txBox="1"/>
          <p:nvPr/>
        </p:nvSpPr>
        <p:spPr>
          <a:xfrm>
            <a:off x="4366168" y="927723"/>
            <a:ext cx="3459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Non-interferometric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4763B-F515-826D-8AAD-D2B7E33C7773}"/>
              </a:ext>
            </a:extLst>
          </p:cNvPr>
          <p:cNvSpPr txBox="1"/>
          <p:nvPr/>
        </p:nvSpPr>
        <p:spPr>
          <a:xfrm>
            <a:off x="8513317" y="1612210"/>
            <a:ext cx="3284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Levitated nano-oscillators</a:t>
            </a:r>
            <a:endParaRPr lang="en-US" sz="900" dirty="0"/>
          </a:p>
          <a:p>
            <a:pPr algn="ctr"/>
            <a:r>
              <a:rPr lang="en-US" sz="1200" dirty="0"/>
              <a:t>Pontin</a:t>
            </a:r>
            <a:r>
              <a:rPr lang="en-US" sz="1200" i="1" dirty="0"/>
              <a:t> et al.</a:t>
            </a:r>
            <a:r>
              <a:rPr lang="en-US" sz="1200" dirty="0"/>
              <a:t>, Phys. Rev. Res.</a:t>
            </a:r>
            <a:r>
              <a:rPr lang="en-US" sz="1200" i="1" dirty="0"/>
              <a:t> </a:t>
            </a:r>
            <a:r>
              <a:rPr lang="en-US" sz="1200" b="1" dirty="0"/>
              <a:t>2</a:t>
            </a:r>
            <a:r>
              <a:rPr lang="en-US" sz="1200" dirty="0"/>
              <a:t>, 023349 (2020)</a:t>
            </a:r>
          </a:p>
          <a:p>
            <a:pPr algn="ctr"/>
            <a:r>
              <a:rPr lang="en-US" sz="1200" dirty="0"/>
              <a:t>Zheng</a:t>
            </a:r>
            <a:r>
              <a:rPr lang="en-US" sz="1200" i="1" dirty="0"/>
              <a:t> et al.</a:t>
            </a:r>
            <a:r>
              <a:rPr lang="en-US" sz="1200" dirty="0"/>
              <a:t>, Phys. Rev. Res.</a:t>
            </a:r>
            <a:r>
              <a:rPr lang="en-US" sz="1200" i="1" dirty="0"/>
              <a:t> </a:t>
            </a:r>
            <a:r>
              <a:rPr lang="is-IS" sz="1200" b="1" dirty="0"/>
              <a:t>2</a:t>
            </a:r>
            <a:r>
              <a:rPr lang="is-IS" sz="1200" dirty="0"/>
              <a:t>,</a:t>
            </a:r>
            <a:r>
              <a:rPr lang="is-IS" sz="1200" b="1" dirty="0"/>
              <a:t> </a:t>
            </a:r>
            <a:r>
              <a:rPr lang="is-IS" sz="1200" dirty="0"/>
              <a:t>013057 </a:t>
            </a:r>
            <a:r>
              <a:rPr lang="en-US" sz="1200" dirty="0"/>
              <a:t>(2020)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24A9A1-98A7-B1AB-ECFA-ED9ED70E5176}"/>
              </a:ext>
            </a:extLst>
          </p:cNvPr>
          <p:cNvCxnSpPr>
            <a:cxnSpLocks/>
          </p:cNvCxnSpPr>
          <p:nvPr/>
        </p:nvCxnSpPr>
        <p:spPr>
          <a:xfrm flipV="1">
            <a:off x="6221777" y="1870209"/>
            <a:ext cx="2388380" cy="861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green&#10;&#10;Description automatically generated">
            <a:extLst>
              <a:ext uri="{FF2B5EF4-FFF2-40B4-BE49-F238E27FC236}">
                <a16:creationId xmlns:a16="http://schemas.microsoft.com/office/drawing/2014/main" id="{62D0023D-61B8-93A5-1DDF-DF8BCBC1D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13" y="1870209"/>
            <a:ext cx="3298989" cy="3229592"/>
          </a:xfrm>
          <a:prstGeom prst="rect">
            <a:avLst/>
          </a:prstGeom>
        </p:spPr>
      </p:pic>
      <p:pic>
        <p:nvPicPr>
          <p:cNvPr id="8" name="Picture 7" descr="A picture containing snack food, stone&#10;&#10;Description automatically generated">
            <a:extLst>
              <a:ext uri="{FF2B5EF4-FFF2-40B4-BE49-F238E27FC236}">
                <a16:creationId xmlns:a16="http://schemas.microsoft.com/office/drawing/2014/main" id="{72E8CFC9-EDE5-1483-26BD-D95D872D2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317" y="2608873"/>
            <a:ext cx="2973958" cy="29869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742A66-3533-BE41-9162-EAF0D43AEB75}"/>
              </a:ext>
            </a:extLst>
          </p:cNvPr>
          <p:cNvGrpSpPr/>
          <p:nvPr/>
        </p:nvGrpSpPr>
        <p:grpSpPr>
          <a:xfrm>
            <a:off x="-177207" y="6220418"/>
            <a:ext cx="6835949" cy="402719"/>
            <a:chOff x="576339" y="6126247"/>
            <a:chExt cx="6835949" cy="40271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55AD921-1A85-2DC9-5BA2-7F59C99CB0A2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69030E-F70E-6708-5875-402B55B154DB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72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8006AA6-0A53-5593-769E-614B4C9E02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5073" y="1648300"/>
            <a:ext cx="4150540" cy="397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8070AA-6CF7-1BB2-C16B-C9733FB6FDAE}"/>
              </a:ext>
            </a:extLst>
          </p:cNvPr>
          <p:cNvSpPr txBox="1"/>
          <p:nvPr/>
        </p:nvSpPr>
        <p:spPr>
          <a:xfrm>
            <a:off x="8468156" y="3206973"/>
            <a:ext cx="3284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Nanomechanical cantilevers</a:t>
            </a:r>
            <a:endParaRPr lang="en-US" sz="900" dirty="0"/>
          </a:p>
          <a:p>
            <a:pPr algn="ctr"/>
            <a:r>
              <a:rPr lang="en-US" sz="1200" dirty="0" err="1"/>
              <a:t>Vinante</a:t>
            </a:r>
            <a:r>
              <a:rPr lang="en-US" sz="1200" i="1" dirty="0"/>
              <a:t> et al.</a:t>
            </a:r>
            <a:r>
              <a:rPr lang="en-US" sz="1200" dirty="0"/>
              <a:t>, Phys. Rev. Lett.</a:t>
            </a:r>
            <a:r>
              <a:rPr lang="en-US" sz="1200" i="1" dirty="0"/>
              <a:t> </a:t>
            </a:r>
            <a:r>
              <a:rPr lang="is-IS" sz="1200" b="1" dirty="0"/>
              <a:t>125</a:t>
            </a:r>
            <a:r>
              <a:rPr lang="is-IS" sz="1200" dirty="0"/>
              <a:t>,</a:t>
            </a:r>
            <a:r>
              <a:rPr lang="is-IS" sz="1200" b="1" dirty="0"/>
              <a:t> </a:t>
            </a:r>
            <a:r>
              <a:rPr lang="is-IS" sz="1200" dirty="0"/>
              <a:t>100404 </a:t>
            </a:r>
            <a:r>
              <a:rPr lang="en-US" sz="1200" dirty="0"/>
              <a:t>(2020)   </a:t>
            </a:r>
            <a:endParaRPr lang="en-US" sz="1200" dirty="0">
              <a:effectLst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B85DCE-D31D-2290-FBD7-923D1E73970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400800" y="3306871"/>
            <a:ext cx="2067356" cy="177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1316B88-1B47-7B72-F50D-117902E32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207" y="1669539"/>
            <a:ext cx="3996745" cy="36395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657DEF-24B7-4F00-2CB5-A639B0894602}"/>
              </a:ext>
            </a:extLst>
          </p:cNvPr>
          <p:cNvGrpSpPr/>
          <p:nvPr/>
        </p:nvGrpSpPr>
        <p:grpSpPr>
          <a:xfrm>
            <a:off x="-177207" y="6220418"/>
            <a:ext cx="6835949" cy="402719"/>
            <a:chOff x="576339" y="6126247"/>
            <a:chExt cx="6835949" cy="40271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6F461BD-B29A-4110-6E82-477B480ECA99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36EBB4-F093-DD34-3A68-D579C383AFBB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8F3CF3C-6EF4-D1C0-393A-F2121DDE8E73}"/>
              </a:ext>
            </a:extLst>
          </p:cNvPr>
          <p:cNvSpPr txBox="1"/>
          <p:nvPr/>
        </p:nvSpPr>
        <p:spPr>
          <a:xfrm>
            <a:off x="4366168" y="927723"/>
            <a:ext cx="3459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Non-interferometric Tests</a:t>
            </a:r>
          </a:p>
        </p:txBody>
      </p:sp>
    </p:spTree>
    <p:extLst>
      <p:ext uri="{BB962C8B-B14F-4D97-AF65-F5344CB8AC3E}">
        <p14:creationId xmlns:p14="http://schemas.microsoft.com/office/powerpoint/2010/main" val="355339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C96F66B-960F-8A83-0F64-B27B652C4E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5073" y="1648300"/>
            <a:ext cx="4150540" cy="397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9ECF68-81ED-905F-F1C8-5A2560014FB1}"/>
              </a:ext>
            </a:extLst>
          </p:cNvPr>
          <p:cNvSpPr txBox="1"/>
          <p:nvPr/>
        </p:nvSpPr>
        <p:spPr>
          <a:xfrm>
            <a:off x="4366168" y="927723"/>
            <a:ext cx="3459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Non-interferometric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E91114-9A82-B5F7-9EF9-AA8B3E431904}"/>
              </a:ext>
            </a:extLst>
          </p:cNvPr>
          <p:cNvSpPr txBox="1"/>
          <p:nvPr/>
        </p:nvSpPr>
        <p:spPr>
          <a:xfrm>
            <a:off x="425832" y="4994293"/>
            <a:ext cx="3284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X-rays emission</a:t>
            </a:r>
            <a:endParaRPr lang="en-US" sz="900" dirty="0"/>
          </a:p>
          <a:p>
            <a:pPr algn="ctr"/>
            <a:r>
              <a:rPr lang="en-US" sz="1200" dirty="0" err="1"/>
              <a:t>Donadi</a:t>
            </a:r>
            <a:r>
              <a:rPr lang="en-US" sz="1200" b="1" dirty="0"/>
              <a:t> </a:t>
            </a:r>
            <a:r>
              <a:rPr lang="en-US" sz="1200" i="1" dirty="0"/>
              <a:t>et al, </a:t>
            </a:r>
            <a:r>
              <a:rPr lang="pl-PL" sz="1200" dirty="0" err="1"/>
              <a:t>Eur</a:t>
            </a:r>
            <a:r>
              <a:rPr lang="pl-PL" sz="1200" dirty="0"/>
              <a:t>. </a:t>
            </a:r>
            <a:r>
              <a:rPr lang="pl-PL" sz="1200" dirty="0" err="1"/>
              <a:t>Phys</a:t>
            </a:r>
            <a:r>
              <a:rPr lang="pl-PL" sz="1200" dirty="0"/>
              <a:t>. J. C </a:t>
            </a:r>
            <a:r>
              <a:rPr lang="pl-PL" sz="1200" b="1" i="1" dirty="0"/>
              <a:t>81</a:t>
            </a:r>
            <a:r>
              <a:rPr lang="pl-PL" sz="1200" dirty="0"/>
              <a:t>, 1 (2021)</a:t>
            </a:r>
            <a:endParaRPr lang="en-US" sz="12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F083FC-300D-887B-20C4-11389F9680F5}"/>
              </a:ext>
            </a:extLst>
          </p:cNvPr>
          <p:cNvCxnSpPr>
            <a:cxnSpLocks/>
          </p:cNvCxnSpPr>
          <p:nvPr/>
        </p:nvCxnSpPr>
        <p:spPr>
          <a:xfrm flipH="1">
            <a:off x="3471726" y="4510171"/>
            <a:ext cx="1079788" cy="71905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6571C8E-7032-E8A4-5346-F9678BAEC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471" y="2743358"/>
            <a:ext cx="3526159" cy="13712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A8682E5-A356-35B5-AFA4-5B4896D4379A}"/>
              </a:ext>
            </a:extLst>
          </p:cNvPr>
          <p:cNvGrpSpPr/>
          <p:nvPr/>
        </p:nvGrpSpPr>
        <p:grpSpPr>
          <a:xfrm>
            <a:off x="-177207" y="6220418"/>
            <a:ext cx="6835949" cy="402719"/>
            <a:chOff x="576339" y="6126247"/>
            <a:chExt cx="6835949" cy="40271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200C190-CE54-7F8B-57B3-E0EF464E8C8D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8ED7F6-62DA-0F70-D52F-FB4CE84ABFC2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9587BE5-8DAE-0DFE-2727-7CF3F2681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50" y="1434246"/>
            <a:ext cx="3781515" cy="21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75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C77CD7-A05C-D9D2-0609-690200BA8D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5073" y="1648300"/>
            <a:ext cx="4150540" cy="397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3F96C-EF2C-770D-3F27-C6C69ACD953A}"/>
              </a:ext>
            </a:extLst>
          </p:cNvPr>
          <p:cNvSpPr txBox="1"/>
          <p:nvPr/>
        </p:nvSpPr>
        <p:spPr>
          <a:xfrm>
            <a:off x="4366168" y="927723"/>
            <a:ext cx="3459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Non-interferometric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73D66-C186-0607-17FD-F46B1E63EAFB}"/>
              </a:ext>
            </a:extLst>
          </p:cNvPr>
          <p:cNvSpPr txBox="1"/>
          <p:nvPr/>
        </p:nvSpPr>
        <p:spPr>
          <a:xfrm>
            <a:off x="273534" y="3805376"/>
            <a:ext cx="3588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Phonon Spectrum</a:t>
            </a:r>
          </a:p>
          <a:p>
            <a:pPr algn="ctr"/>
            <a:r>
              <a:rPr lang="de-DE" sz="1200" dirty="0"/>
              <a:t>Adler </a:t>
            </a:r>
            <a:r>
              <a:rPr lang="de-DE" sz="1200" i="1" dirty="0"/>
              <a:t>et al., </a:t>
            </a:r>
            <a:r>
              <a:rPr lang="de-DE" sz="1200" dirty="0"/>
              <a:t>Phys. </a:t>
            </a:r>
            <a:r>
              <a:rPr lang="de-DE" sz="1200" dirty="0" err="1"/>
              <a:t>Rev</a:t>
            </a:r>
            <a:r>
              <a:rPr lang="de-DE" sz="1200" dirty="0"/>
              <a:t>. A </a:t>
            </a:r>
            <a:r>
              <a:rPr lang="de-DE" sz="1200" b="1" dirty="0"/>
              <a:t>97</a:t>
            </a:r>
            <a:r>
              <a:rPr lang="de-DE" sz="1200" dirty="0"/>
              <a:t>, 052119 (2018).</a:t>
            </a:r>
          </a:p>
          <a:p>
            <a:pPr algn="ctr"/>
            <a:r>
              <a:rPr lang="de-DE" sz="1200" dirty="0" err="1"/>
              <a:t>Bahrami</a:t>
            </a:r>
            <a:r>
              <a:rPr lang="de-DE" sz="1200" i="1" dirty="0"/>
              <a:t>, </a:t>
            </a:r>
            <a:r>
              <a:rPr lang="de-DE" sz="1200" dirty="0"/>
              <a:t>Phys. </a:t>
            </a:r>
            <a:r>
              <a:rPr lang="de-DE" sz="1200" dirty="0" err="1"/>
              <a:t>Rev</a:t>
            </a:r>
            <a:r>
              <a:rPr lang="de-DE" sz="1200" dirty="0"/>
              <a:t>. A </a:t>
            </a:r>
            <a:r>
              <a:rPr lang="de-DE" sz="1200" b="1" dirty="0"/>
              <a:t>97</a:t>
            </a:r>
            <a:r>
              <a:rPr lang="de-DE" sz="1200" dirty="0"/>
              <a:t>, 052118 (2018).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C7073F-457C-5F8D-19AA-C9F7E0FCEE9C}"/>
              </a:ext>
            </a:extLst>
          </p:cNvPr>
          <p:cNvCxnSpPr>
            <a:cxnSpLocks/>
          </p:cNvCxnSpPr>
          <p:nvPr/>
        </p:nvCxnSpPr>
        <p:spPr>
          <a:xfrm flipH="1" flipV="1">
            <a:off x="3471726" y="3932570"/>
            <a:ext cx="1334651" cy="6691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A3C0516-90F8-236E-E4A4-B9607E42F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649" y="1300647"/>
            <a:ext cx="2852896" cy="40166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C496B39-CF52-0EBE-3DC7-3D53E3B17C42}"/>
              </a:ext>
            </a:extLst>
          </p:cNvPr>
          <p:cNvGrpSpPr/>
          <p:nvPr/>
        </p:nvGrpSpPr>
        <p:grpSpPr>
          <a:xfrm>
            <a:off x="-177207" y="6220418"/>
            <a:ext cx="6835949" cy="402719"/>
            <a:chOff x="576339" y="6126247"/>
            <a:chExt cx="6835949" cy="40271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350D28A-0B3B-80A4-593F-64B576EA6519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FAF3B8-FAF1-CB2B-5302-15E7EB2D9B54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BC2EB16-E9A8-5960-5947-2BC97E94B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50" y="1434246"/>
            <a:ext cx="3781515" cy="21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15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DF314B4-6CD3-FD55-47AA-7779CBDC658A}"/>
              </a:ext>
            </a:extLst>
          </p:cNvPr>
          <p:cNvGrpSpPr/>
          <p:nvPr/>
        </p:nvGrpSpPr>
        <p:grpSpPr>
          <a:xfrm>
            <a:off x="880689" y="1490027"/>
            <a:ext cx="10465496" cy="2969675"/>
            <a:chOff x="-177207" y="1658381"/>
            <a:chExt cx="12591622" cy="35729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12FEB2-079A-D6A4-C94E-6F97F15B4670}"/>
                </a:ext>
              </a:extLst>
            </p:cNvPr>
            <p:cNvSpPr/>
            <p:nvPr/>
          </p:nvSpPr>
          <p:spPr>
            <a:xfrm>
              <a:off x="-72021" y="1692344"/>
              <a:ext cx="12486436" cy="503181"/>
            </a:xfrm>
            <a:prstGeom prst="rect">
              <a:avLst/>
            </a:prstGeom>
            <a:gradFill>
              <a:gsLst>
                <a:gs pos="0">
                  <a:srgbClr val="0070C0">
                    <a:alpha val="50000"/>
                    <a:lumMod val="50000"/>
                    <a:lumOff val="50000"/>
                  </a:srgbClr>
                </a:gs>
                <a:gs pos="99000">
                  <a:srgbClr val="FF0000">
                    <a:alpha val="50000"/>
                    <a:lumMod val="50000"/>
                    <a:lumOff val="5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F1C9B9-1448-6AD6-DD77-9D1923989E53}"/>
                </a:ext>
              </a:extLst>
            </p:cNvPr>
            <p:cNvGrpSpPr/>
            <p:nvPr/>
          </p:nvGrpSpPr>
          <p:grpSpPr>
            <a:xfrm>
              <a:off x="-177207" y="1658381"/>
              <a:ext cx="12579581" cy="3572982"/>
              <a:chOff x="-105186" y="705804"/>
              <a:chExt cx="12579581" cy="357298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2C7FDF6-CC25-9731-D5AC-6EDBEF9F765E}"/>
                  </a:ext>
                </a:extLst>
              </p:cNvPr>
              <p:cNvGrpSpPr/>
              <p:nvPr/>
            </p:nvGrpSpPr>
            <p:grpSpPr>
              <a:xfrm>
                <a:off x="-105186" y="705804"/>
                <a:ext cx="12579581" cy="3572982"/>
                <a:chOff x="-105186" y="705804"/>
                <a:chExt cx="12579581" cy="3572982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FE5B846-C139-1587-2A4B-268BC9B0BB3F}"/>
                    </a:ext>
                  </a:extLst>
                </p:cNvPr>
                <p:cNvGrpSpPr/>
                <p:nvPr/>
              </p:nvGrpSpPr>
              <p:grpSpPr>
                <a:xfrm>
                  <a:off x="-105186" y="705804"/>
                  <a:ext cx="12579581" cy="3572982"/>
                  <a:chOff x="-105186" y="2826191"/>
                  <a:chExt cx="12579581" cy="3572982"/>
                </a:xfrm>
              </p:grpSpPr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F71D075-5D5E-66B6-9C3C-3290561CD0A2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186" y="2826191"/>
                    <a:ext cx="403244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Quantum World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0445A75-C7F4-03CA-84A2-EDD7279EF181}"/>
                      </a:ext>
                    </a:extLst>
                  </p:cNvPr>
                  <p:cNvSpPr txBox="1"/>
                  <p:nvPr/>
                </p:nvSpPr>
                <p:spPr>
                  <a:xfrm>
                    <a:off x="8441947" y="2826191"/>
                    <a:ext cx="403244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Classical World</a:t>
                    </a:r>
                  </a:p>
                </p:txBody>
              </p:sp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9ACFECF5-CF91-43B0-69A7-E630268625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12580"/>
                  <a:stretch/>
                </p:blipFill>
                <p:spPr>
                  <a:xfrm>
                    <a:off x="1733829" y="3386609"/>
                    <a:ext cx="1731974" cy="1640267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E371B1FC-49CA-1DDC-F69C-6C5E7CDDDB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03642" y="3380634"/>
                    <a:ext cx="1135457" cy="1604058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20FFB622-372F-A179-46F9-ACE0BDD10D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243250" y="4666336"/>
                    <a:ext cx="1296986" cy="1232137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E6326876-4553-B09A-553A-E4C8271CF2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39193" y="4967787"/>
                    <a:ext cx="1544661" cy="1431386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4DB1E652-A9AA-1AE3-4762-784F693BB2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20136" y="3482967"/>
                    <a:ext cx="3082293" cy="258388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1AB6801-7149-4E1F-77EC-CB66B8FBC782}"/>
                    </a:ext>
                  </a:extLst>
                </p:cNvPr>
                <p:cNvSpPr txBox="1"/>
                <p:nvPr/>
              </p:nvSpPr>
              <p:spPr>
                <a:xfrm>
                  <a:off x="0" y="1518320"/>
                  <a:ext cx="25676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Micro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51D8EFC-DBE6-F1F9-A6FB-6DA854564369}"/>
                    </a:ext>
                  </a:extLst>
                </p:cNvPr>
                <p:cNvSpPr txBox="1"/>
                <p:nvPr/>
              </p:nvSpPr>
              <p:spPr>
                <a:xfrm>
                  <a:off x="9721080" y="1523415"/>
                  <a:ext cx="25676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Macro</a:t>
                  </a:r>
                </a:p>
              </p:txBody>
            </p:sp>
          </p:grpSp>
          <p:pic>
            <p:nvPicPr>
              <p:cNvPr id="10" name="Graphic 8">
                <a:extLst>
                  <a:ext uri="{FF2B5EF4-FFF2-40B4-BE49-F238E27FC236}">
                    <a16:creationId xmlns:a16="http://schemas.microsoft.com/office/drawing/2014/main" id="{44322B5C-1D09-6E25-8E60-F82CD4CDF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6988326" y="2845125"/>
                <a:ext cx="808073" cy="914400"/>
              </a:xfrm>
              <a:prstGeom prst="rect">
                <a:avLst/>
              </a:prstGeom>
            </p:spPr>
          </p:pic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9F7CEE4-D082-5011-5B4A-7B52F35496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688" y="4445497"/>
            <a:ext cx="3410617" cy="20116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9845DF-65DE-C224-2713-C51BE37C4AC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492259" y="4723021"/>
            <a:ext cx="3629687" cy="1584228"/>
          </a:xfrm>
          <a:prstGeom prst="rect">
            <a:avLst/>
          </a:prstGeom>
          <a:effectLst>
            <a:softEdge rad="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75F2F7-B5C9-8ECE-F4C6-BBA849976452}"/>
              </a:ext>
            </a:extLst>
          </p:cNvPr>
          <p:cNvSpPr txBox="1"/>
          <p:nvPr/>
        </p:nvSpPr>
        <p:spPr>
          <a:xfrm>
            <a:off x="3131507" y="1028258"/>
            <a:ext cx="5950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Limits of the Quantum Superposition Principle</a:t>
            </a:r>
          </a:p>
        </p:txBody>
      </p:sp>
    </p:spTree>
    <p:extLst>
      <p:ext uri="{BB962C8B-B14F-4D97-AF65-F5344CB8AC3E}">
        <p14:creationId xmlns:p14="http://schemas.microsoft.com/office/powerpoint/2010/main" val="36811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F3FCA45-377C-2CB9-6D13-C1D11B7FE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4" t="15669" r="2973" b="13526"/>
          <a:stretch/>
        </p:blipFill>
        <p:spPr>
          <a:xfrm>
            <a:off x="7601601" y="3995803"/>
            <a:ext cx="4471177" cy="25947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0A012C-2C79-57F6-DBFD-5AA2ED7C4186}"/>
              </a:ext>
            </a:extLst>
          </p:cNvPr>
          <p:cNvSpPr/>
          <p:nvPr/>
        </p:nvSpPr>
        <p:spPr>
          <a:xfrm>
            <a:off x="5022938" y="3170458"/>
            <a:ext cx="3052676" cy="2455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CAE1A-6540-954C-F789-2544B4FB81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25073" y="1648300"/>
            <a:ext cx="4150540" cy="397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3E1D4-A16A-FA2A-723A-FFB3A5AB0403}"/>
              </a:ext>
            </a:extLst>
          </p:cNvPr>
          <p:cNvSpPr txBox="1"/>
          <p:nvPr/>
        </p:nvSpPr>
        <p:spPr>
          <a:xfrm>
            <a:off x="32690" y="2616460"/>
            <a:ext cx="4070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Neptune</a:t>
            </a:r>
            <a:endParaRPr lang="en-US" sz="900" dirty="0"/>
          </a:p>
          <a:p>
            <a:pPr algn="ctr"/>
            <a:r>
              <a:rPr lang="de-DE" sz="1200" dirty="0"/>
              <a:t>S.L. Adler </a:t>
            </a:r>
            <a:r>
              <a:rPr lang="de-DE" sz="1200" i="1" dirty="0"/>
              <a:t>et al., </a:t>
            </a:r>
            <a:r>
              <a:rPr lang="it-IT" sz="1200" i="1" dirty="0" err="1"/>
              <a:t>Phys</a:t>
            </a:r>
            <a:r>
              <a:rPr lang="it-IT" sz="1200" i="1" dirty="0"/>
              <a:t>. Rev. D </a:t>
            </a:r>
            <a:r>
              <a:rPr lang="it-IT" sz="1200" b="1" i="1" dirty="0"/>
              <a:t>9</a:t>
            </a:r>
            <a:r>
              <a:rPr lang="it-IT" sz="1200" b="1" dirty="0"/>
              <a:t>9</a:t>
            </a:r>
            <a:r>
              <a:rPr lang="it-IT" sz="1200" dirty="0"/>
              <a:t>, 103001 (2019)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5AA695A-76DF-17CE-FE7C-A84C75F662DA}"/>
              </a:ext>
            </a:extLst>
          </p:cNvPr>
          <p:cNvCxnSpPr>
            <a:cxnSpLocks/>
          </p:cNvCxnSpPr>
          <p:nvPr/>
        </p:nvCxnSpPr>
        <p:spPr>
          <a:xfrm flipH="1" flipV="1">
            <a:off x="3783072" y="2879632"/>
            <a:ext cx="1146737" cy="60061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D4FB6327-F951-C66D-FDEA-05D2013698E5}"/>
              </a:ext>
            </a:extLst>
          </p:cNvPr>
          <p:cNvGrpSpPr/>
          <p:nvPr/>
        </p:nvGrpSpPr>
        <p:grpSpPr>
          <a:xfrm>
            <a:off x="-177207" y="6220418"/>
            <a:ext cx="6835949" cy="402719"/>
            <a:chOff x="576339" y="6126247"/>
            <a:chExt cx="6835949" cy="40271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AC0D120-6FE0-FD98-D6F5-F64C4AF10F4D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F1F829-D2CC-6797-1586-7D62F1FBD962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8E6D618-5DD4-E3F0-E923-15D40CE8E994}"/>
              </a:ext>
            </a:extLst>
          </p:cNvPr>
          <p:cNvSpPr/>
          <p:nvPr/>
        </p:nvSpPr>
        <p:spPr>
          <a:xfrm>
            <a:off x="10725665" y="3855308"/>
            <a:ext cx="827903" cy="790833"/>
          </a:xfrm>
          <a:prstGeom prst="roundRect">
            <a:avLst/>
          </a:prstGeom>
          <a:noFill/>
          <a:ln w="38100">
            <a:solidFill>
              <a:srgbClr val="AA5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34DACD-E073-0B90-FD3B-A32AC08CBDB9}"/>
              </a:ext>
            </a:extLst>
          </p:cNvPr>
          <p:cNvSpPr txBox="1"/>
          <p:nvPr/>
        </p:nvSpPr>
        <p:spPr>
          <a:xfrm>
            <a:off x="4366168" y="927723"/>
            <a:ext cx="3459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Non-interferometric Tests</a:t>
            </a:r>
          </a:p>
        </p:txBody>
      </p:sp>
    </p:spTree>
    <p:extLst>
      <p:ext uri="{BB962C8B-B14F-4D97-AF65-F5344CB8AC3E}">
        <p14:creationId xmlns:p14="http://schemas.microsoft.com/office/powerpoint/2010/main" val="301005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FD010E8-7004-AE77-8CCD-1EA5D502C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5073" y="1648300"/>
            <a:ext cx="4150540" cy="397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1F1364-F75B-2137-DD71-CE49FC1649DA}"/>
              </a:ext>
            </a:extLst>
          </p:cNvPr>
          <p:cNvSpPr txBox="1"/>
          <p:nvPr/>
        </p:nvSpPr>
        <p:spPr>
          <a:xfrm>
            <a:off x="4366168" y="927723"/>
            <a:ext cx="3459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Non-interferometric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7632C-1A46-B47E-70BE-B0C786039E16}"/>
              </a:ext>
            </a:extLst>
          </p:cNvPr>
          <p:cNvSpPr txBox="1"/>
          <p:nvPr/>
        </p:nvSpPr>
        <p:spPr>
          <a:xfrm>
            <a:off x="202984" y="1612210"/>
            <a:ext cx="3730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Cold Atoms</a:t>
            </a:r>
          </a:p>
          <a:p>
            <a:pPr algn="ctr"/>
            <a:r>
              <a:rPr lang="en-US" sz="1200" dirty="0" err="1"/>
              <a:t>Kovachy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US" sz="1200" dirty="0"/>
              <a:t>Phys. Rev. Lett. </a:t>
            </a:r>
            <a:r>
              <a:rPr lang="en-US" sz="1200" b="1" dirty="0"/>
              <a:t>114</a:t>
            </a:r>
            <a:r>
              <a:rPr lang="en-US" sz="1200" dirty="0"/>
              <a:t>, 143004 (2015)</a:t>
            </a:r>
          </a:p>
          <a:p>
            <a:pPr algn="ctr"/>
            <a:r>
              <a:rPr lang="en-US" sz="1200" dirty="0" err="1"/>
              <a:t>Bilardello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US" sz="1200" dirty="0" err="1"/>
              <a:t>Physica</a:t>
            </a:r>
            <a:r>
              <a:rPr lang="en-US" sz="1200" dirty="0"/>
              <a:t> A, </a:t>
            </a:r>
            <a:r>
              <a:rPr lang="en-US" sz="1200" b="1" dirty="0"/>
              <a:t>462</a:t>
            </a:r>
            <a:r>
              <a:rPr lang="en-US" sz="1200" dirty="0"/>
              <a:t>:764-782 (2016)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3862D-16B2-975D-0999-AC7F07AA8F8B}"/>
              </a:ext>
            </a:extLst>
          </p:cNvPr>
          <p:cNvSpPr txBox="1"/>
          <p:nvPr/>
        </p:nvSpPr>
        <p:spPr>
          <a:xfrm>
            <a:off x="32690" y="2616460"/>
            <a:ext cx="4070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Neptune</a:t>
            </a:r>
            <a:endParaRPr lang="en-US" sz="900" dirty="0"/>
          </a:p>
          <a:p>
            <a:pPr algn="ctr"/>
            <a:r>
              <a:rPr lang="de-DE" sz="1200" dirty="0"/>
              <a:t>S.L. Adler </a:t>
            </a:r>
            <a:r>
              <a:rPr lang="de-DE" sz="1200" i="1" dirty="0"/>
              <a:t>et al., </a:t>
            </a:r>
            <a:r>
              <a:rPr lang="it-IT" sz="1200" i="1" dirty="0" err="1"/>
              <a:t>Phys</a:t>
            </a:r>
            <a:r>
              <a:rPr lang="it-IT" sz="1200" i="1" dirty="0"/>
              <a:t>. Rev. D </a:t>
            </a:r>
            <a:r>
              <a:rPr lang="it-IT" sz="1200" b="1" i="1" dirty="0"/>
              <a:t>9</a:t>
            </a:r>
            <a:r>
              <a:rPr lang="it-IT" sz="1200" b="1" dirty="0"/>
              <a:t>9</a:t>
            </a:r>
            <a:r>
              <a:rPr lang="it-IT" sz="1200" dirty="0"/>
              <a:t>, 103001 (2019)</a:t>
            </a:r>
          </a:p>
          <a:p>
            <a:pPr algn="ctr"/>
            <a:r>
              <a:rPr lang="en" sz="1200" dirty="0"/>
              <a:t>A </a:t>
            </a:r>
            <a:r>
              <a:rPr lang="en" sz="1200" dirty="0" err="1"/>
              <a:t>Tilloy</a:t>
            </a:r>
            <a:r>
              <a:rPr lang="en" sz="1200" dirty="0"/>
              <a:t> and T. M. Stace, </a:t>
            </a:r>
            <a:r>
              <a:rPr lang="it-IT" sz="1200" i="1" dirty="0" err="1"/>
              <a:t>Phys</a:t>
            </a:r>
            <a:r>
              <a:rPr lang="it-IT" sz="1200" i="1" dirty="0"/>
              <a:t>. Rev. </a:t>
            </a:r>
            <a:r>
              <a:rPr lang="it-IT" sz="1200" i="1" dirty="0" err="1"/>
              <a:t>Lett</a:t>
            </a:r>
            <a:r>
              <a:rPr lang="it-IT" sz="1200" i="1" dirty="0"/>
              <a:t>. </a:t>
            </a:r>
            <a:r>
              <a:rPr lang="it-IT" sz="1200" b="1" dirty="0"/>
              <a:t>123</a:t>
            </a:r>
            <a:r>
              <a:rPr lang="it-IT" sz="1200" dirty="0"/>
              <a:t>, 080402 (2019)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DDF05-0ED8-53F3-ABD4-AC06DC19159A}"/>
              </a:ext>
            </a:extLst>
          </p:cNvPr>
          <p:cNvSpPr txBox="1"/>
          <p:nvPr/>
        </p:nvSpPr>
        <p:spPr>
          <a:xfrm>
            <a:off x="425832" y="4994293"/>
            <a:ext cx="3284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X-rays emission</a:t>
            </a:r>
            <a:endParaRPr lang="en-US" sz="900" dirty="0"/>
          </a:p>
          <a:p>
            <a:pPr algn="ctr"/>
            <a:r>
              <a:rPr lang="en-US" sz="1200" dirty="0" err="1"/>
              <a:t>Donadi</a:t>
            </a:r>
            <a:r>
              <a:rPr lang="en-US" sz="1200" b="1" dirty="0"/>
              <a:t> </a:t>
            </a:r>
            <a:r>
              <a:rPr lang="en-US" sz="1200" i="1" dirty="0"/>
              <a:t>et al, </a:t>
            </a:r>
            <a:r>
              <a:rPr lang="pl-PL" sz="1200" dirty="0" err="1"/>
              <a:t>Eur</a:t>
            </a:r>
            <a:r>
              <a:rPr lang="pl-PL" sz="1200" dirty="0"/>
              <a:t>. </a:t>
            </a:r>
            <a:r>
              <a:rPr lang="pl-PL" sz="1200" dirty="0" err="1"/>
              <a:t>Phys</a:t>
            </a:r>
            <a:r>
              <a:rPr lang="pl-PL" sz="1200" dirty="0"/>
              <a:t>. J. C </a:t>
            </a:r>
            <a:r>
              <a:rPr lang="pl-PL" sz="1200" b="1" i="1" dirty="0"/>
              <a:t>81</a:t>
            </a:r>
            <a:r>
              <a:rPr lang="pl-PL" sz="1200" dirty="0"/>
              <a:t>, 1 (2021)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1F79F-42EE-95AD-FE75-4031E85457C9}"/>
              </a:ext>
            </a:extLst>
          </p:cNvPr>
          <p:cNvSpPr txBox="1"/>
          <p:nvPr/>
        </p:nvSpPr>
        <p:spPr>
          <a:xfrm>
            <a:off x="273534" y="3805376"/>
            <a:ext cx="3588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Phonon Spectrum</a:t>
            </a:r>
          </a:p>
          <a:p>
            <a:pPr algn="ctr"/>
            <a:r>
              <a:rPr lang="de-DE" sz="1200" dirty="0"/>
              <a:t>Adler </a:t>
            </a:r>
            <a:r>
              <a:rPr lang="de-DE" sz="1200" i="1" dirty="0"/>
              <a:t>et al., </a:t>
            </a:r>
            <a:r>
              <a:rPr lang="de-DE" sz="1200" dirty="0"/>
              <a:t>Phys. </a:t>
            </a:r>
            <a:r>
              <a:rPr lang="de-DE" sz="1200" dirty="0" err="1"/>
              <a:t>Rev</a:t>
            </a:r>
            <a:r>
              <a:rPr lang="de-DE" sz="1200" dirty="0"/>
              <a:t>. A </a:t>
            </a:r>
            <a:r>
              <a:rPr lang="de-DE" sz="1200" b="1" dirty="0"/>
              <a:t>97</a:t>
            </a:r>
            <a:r>
              <a:rPr lang="de-DE" sz="1200" dirty="0"/>
              <a:t>, 052119 (2018).</a:t>
            </a:r>
          </a:p>
          <a:p>
            <a:pPr algn="ctr"/>
            <a:r>
              <a:rPr lang="de-DE" sz="1200" dirty="0" err="1"/>
              <a:t>Bahrami</a:t>
            </a:r>
            <a:r>
              <a:rPr lang="de-DE" sz="1200" i="1" dirty="0"/>
              <a:t>, </a:t>
            </a:r>
            <a:r>
              <a:rPr lang="de-DE" sz="1200" dirty="0"/>
              <a:t>Phys. </a:t>
            </a:r>
            <a:r>
              <a:rPr lang="de-DE" sz="1200" dirty="0" err="1"/>
              <a:t>Rev</a:t>
            </a:r>
            <a:r>
              <a:rPr lang="de-DE" sz="1200" dirty="0"/>
              <a:t>. A </a:t>
            </a:r>
            <a:r>
              <a:rPr lang="de-DE" sz="1200" b="1" dirty="0"/>
              <a:t>97</a:t>
            </a:r>
            <a:r>
              <a:rPr lang="de-DE" sz="1200" dirty="0"/>
              <a:t>, 052118 (2018).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A8E25-D34E-1EE0-F5F3-AADC3A62FC7C}"/>
              </a:ext>
            </a:extLst>
          </p:cNvPr>
          <p:cNvSpPr txBox="1"/>
          <p:nvPr/>
        </p:nvSpPr>
        <p:spPr>
          <a:xfrm>
            <a:off x="8443897" y="4986401"/>
            <a:ext cx="3284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Gravitational wave detectors Auriga, LIGO, LISA Pathfinder</a:t>
            </a:r>
            <a:endParaRPr lang="en-US" sz="900" dirty="0"/>
          </a:p>
          <a:p>
            <a:pPr algn="ctr"/>
            <a:r>
              <a:rPr lang="en-US" sz="1200" dirty="0" err="1"/>
              <a:t>Carlesso</a:t>
            </a:r>
            <a:r>
              <a:rPr lang="en-US" sz="1200" b="1" dirty="0"/>
              <a:t> </a:t>
            </a:r>
            <a:r>
              <a:rPr lang="en-US" sz="1200" i="1" dirty="0"/>
              <a:t>et al, </a:t>
            </a:r>
            <a:r>
              <a:rPr lang="pl-PL" sz="1200" dirty="0" err="1"/>
              <a:t>Phys</a:t>
            </a:r>
            <a:r>
              <a:rPr lang="pl-PL" sz="1200" dirty="0"/>
              <a:t>. </a:t>
            </a:r>
            <a:r>
              <a:rPr lang="pl-PL" sz="1200" dirty="0" err="1"/>
              <a:t>Rev</a:t>
            </a:r>
            <a:r>
              <a:rPr lang="pl-PL" sz="1200" dirty="0"/>
              <a:t>. D </a:t>
            </a:r>
            <a:r>
              <a:rPr lang="pl-PL" sz="1200" b="1" i="1" dirty="0"/>
              <a:t>94</a:t>
            </a:r>
            <a:r>
              <a:rPr lang="pl-PL" sz="1200" dirty="0"/>
              <a:t>, 124036 (2016)</a:t>
            </a:r>
            <a:endParaRPr lang="en-US" sz="120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AB634-F142-58D8-9905-B11616A571E7}"/>
              </a:ext>
            </a:extLst>
          </p:cNvPr>
          <p:cNvSpPr txBox="1"/>
          <p:nvPr/>
        </p:nvSpPr>
        <p:spPr>
          <a:xfrm>
            <a:off x="8468156" y="3206973"/>
            <a:ext cx="3284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Nanomechanical cantilevers</a:t>
            </a:r>
            <a:endParaRPr lang="en-US" sz="900" dirty="0"/>
          </a:p>
          <a:p>
            <a:pPr algn="ctr"/>
            <a:r>
              <a:rPr lang="en-US" sz="1200" dirty="0" err="1"/>
              <a:t>Vinante</a:t>
            </a:r>
            <a:r>
              <a:rPr lang="en-US" sz="1200" i="1" dirty="0"/>
              <a:t> et al.</a:t>
            </a:r>
            <a:r>
              <a:rPr lang="en-US" sz="1200" dirty="0"/>
              <a:t>, Phys. Rev. Lett.</a:t>
            </a:r>
            <a:r>
              <a:rPr lang="en-US" sz="1200" i="1" dirty="0"/>
              <a:t> </a:t>
            </a:r>
            <a:r>
              <a:rPr lang="en-US" sz="1200" b="1" dirty="0"/>
              <a:t>116</a:t>
            </a:r>
            <a:r>
              <a:rPr lang="en-US" sz="1200" dirty="0"/>
              <a:t>, 090402 (2016)</a:t>
            </a:r>
          </a:p>
          <a:p>
            <a:pPr algn="ctr"/>
            <a:r>
              <a:rPr lang="en-US" sz="1200" dirty="0" err="1"/>
              <a:t>Vinante</a:t>
            </a:r>
            <a:r>
              <a:rPr lang="en-US" sz="1200" i="1" dirty="0"/>
              <a:t> et al.</a:t>
            </a:r>
            <a:r>
              <a:rPr lang="en-US" sz="1200" dirty="0"/>
              <a:t>, Phys. Rev. Lett.</a:t>
            </a:r>
            <a:r>
              <a:rPr lang="en-US" sz="1200" i="1" dirty="0"/>
              <a:t> </a:t>
            </a:r>
            <a:r>
              <a:rPr lang="is-IS" sz="1200" b="1" dirty="0"/>
              <a:t>119</a:t>
            </a:r>
            <a:r>
              <a:rPr lang="is-IS" sz="1200" dirty="0"/>
              <a:t>,</a:t>
            </a:r>
            <a:r>
              <a:rPr lang="is-IS" sz="1200" b="1" dirty="0"/>
              <a:t> </a:t>
            </a:r>
            <a:r>
              <a:rPr lang="is-IS" sz="1200" dirty="0"/>
              <a:t>110401 </a:t>
            </a:r>
            <a:r>
              <a:rPr lang="en-US" sz="1200" dirty="0"/>
              <a:t>(2017) </a:t>
            </a:r>
            <a:r>
              <a:rPr lang="en-US" sz="1200" dirty="0" err="1"/>
              <a:t>Vinante</a:t>
            </a:r>
            <a:r>
              <a:rPr lang="en-US" sz="1200" i="1" dirty="0"/>
              <a:t> et al.</a:t>
            </a:r>
            <a:r>
              <a:rPr lang="en-US" sz="1200" dirty="0"/>
              <a:t>, Phys. Rev. Lett.</a:t>
            </a:r>
            <a:r>
              <a:rPr lang="en-US" sz="1200" i="1" dirty="0"/>
              <a:t> </a:t>
            </a:r>
            <a:r>
              <a:rPr lang="is-IS" sz="1200" b="1" dirty="0"/>
              <a:t>125</a:t>
            </a:r>
            <a:r>
              <a:rPr lang="is-IS" sz="1200" dirty="0"/>
              <a:t>,</a:t>
            </a:r>
            <a:r>
              <a:rPr lang="is-IS" sz="1200" b="1" dirty="0"/>
              <a:t> </a:t>
            </a:r>
            <a:r>
              <a:rPr lang="is-IS" sz="1200" dirty="0"/>
              <a:t>100404 </a:t>
            </a:r>
            <a:r>
              <a:rPr lang="en-US" sz="1200" dirty="0"/>
              <a:t>(2020)   </a:t>
            </a:r>
            <a:endParaRPr lang="en-US" sz="120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14785F-9FD1-3A0E-2C82-6D8416A155B9}"/>
              </a:ext>
            </a:extLst>
          </p:cNvPr>
          <p:cNvSpPr txBox="1"/>
          <p:nvPr/>
        </p:nvSpPr>
        <p:spPr>
          <a:xfrm>
            <a:off x="8513317" y="1612210"/>
            <a:ext cx="3284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Levitated nano-oscillators</a:t>
            </a:r>
            <a:endParaRPr lang="en-US" sz="900" dirty="0"/>
          </a:p>
          <a:p>
            <a:pPr algn="ctr"/>
            <a:r>
              <a:rPr lang="en-US" sz="1200" dirty="0"/>
              <a:t>Pontin</a:t>
            </a:r>
            <a:r>
              <a:rPr lang="en-US" sz="1200" i="1" dirty="0"/>
              <a:t> et al.</a:t>
            </a:r>
            <a:r>
              <a:rPr lang="en-US" sz="1200" dirty="0"/>
              <a:t>, Phys. Rev. Res.</a:t>
            </a:r>
            <a:r>
              <a:rPr lang="en-US" sz="1200" i="1" dirty="0"/>
              <a:t> </a:t>
            </a:r>
            <a:r>
              <a:rPr lang="en-US" sz="1200" b="1" dirty="0"/>
              <a:t>2</a:t>
            </a:r>
            <a:r>
              <a:rPr lang="en-US" sz="1200" dirty="0"/>
              <a:t>, 023349 (2020)</a:t>
            </a:r>
          </a:p>
          <a:p>
            <a:pPr algn="ctr"/>
            <a:r>
              <a:rPr lang="en-US" sz="1200" dirty="0"/>
              <a:t>Zheng</a:t>
            </a:r>
            <a:r>
              <a:rPr lang="en-US" sz="1200" i="1" dirty="0"/>
              <a:t> et al.</a:t>
            </a:r>
            <a:r>
              <a:rPr lang="en-US" sz="1200" dirty="0"/>
              <a:t>, Phys. Rev. Res.</a:t>
            </a:r>
            <a:r>
              <a:rPr lang="en-US" sz="1200" i="1" dirty="0"/>
              <a:t> </a:t>
            </a:r>
            <a:r>
              <a:rPr lang="is-IS" sz="1200" b="1" dirty="0"/>
              <a:t>2</a:t>
            </a:r>
            <a:r>
              <a:rPr lang="is-IS" sz="1200" dirty="0"/>
              <a:t>,</a:t>
            </a:r>
            <a:r>
              <a:rPr lang="is-IS" sz="1200" b="1" dirty="0"/>
              <a:t> </a:t>
            </a:r>
            <a:r>
              <a:rPr lang="is-IS" sz="1200" dirty="0"/>
              <a:t>013057 </a:t>
            </a:r>
            <a:r>
              <a:rPr lang="en-US" sz="1200" dirty="0"/>
              <a:t>(2020) 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39C088-234E-AEDE-B5CB-0B3CB6D6CC0C}"/>
              </a:ext>
            </a:extLst>
          </p:cNvPr>
          <p:cNvCxnSpPr>
            <a:cxnSpLocks/>
          </p:cNvCxnSpPr>
          <p:nvPr/>
        </p:nvCxnSpPr>
        <p:spPr>
          <a:xfrm flipH="1" flipV="1">
            <a:off x="3692490" y="2077925"/>
            <a:ext cx="1025284" cy="67070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D36CAC-B905-9A4F-7D9D-6601FA499F00}"/>
              </a:ext>
            </a:extLst>
          </p:cNvPr>
          <p:cNvCxnSpPr>
            <a:cxnSpLocks/>
          </p:cNvCxnSpPr>
          <p:nvPr/>
        </p:nvCxnSpPr>
        <p:spPr>
          <a:xfrm flipH="1" flipV="1">
            <a:off x="3783072" y="2879632"/>
            <a:ext cx="1146737" cy="60061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6392D6-9C81-0B94-260D-342F21DCD431}"/>
              </a:ext>
            </a:extLst>
          </p:cNvPr>
          <p:cNvCxnSpPr>
            <a:cxnSpLocks/>
          </p:cNvCxnSpPr>
          <p:nvPr/>
        </p:nvCxnSpPr>
        <p:spPr>
          <a:xfrm flipH="1" flipV="1">
            <a:off x="3471726" y="3932570"/>
            <a:ext cx="1334651" cy="6691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AC2E1E-BB89-A5C6-B443-9A1EBF9002DD}"/>
              </a:ext>
            </a:extLst>
          </p:cNvPr>
          <p:cNvCxnSpPr>
            <a:cxnSpLocks/>
          </p:cNvCxnSpPr>
          <p:nvPr/>
        </p:nvCxnSpPr>
        <p:spPr>
          <a:xfrm flipH="1">
            <a:off x="3471726" y="4510171"/>
            <a:ext cx="1079788" cy="71905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309E83-1D08-7D04-7764-B16CAEEE0534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412288" y="4421236"/>
            <a:ext cx="1031609" cy="9806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F12330-4D73-010A-2734-111049021C67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515100" y="2974146"/>
            <a:ext cx="1953056" cy="69449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BB73F4-C10E-EBA9-DEDC-33FF429DDF63}"/>
              </a:ext>
            </a:extLst>
          </p:cNvPr>
          <p:cNvCxnSpPr>
            <a:cxnSpLocks/>
          </p:cNvCxnSpPr>
          <p:nvPr/>
        </p:nvCxnSpPr>
        <p:spPr>
          <a:xfrm flipV="1">
            <a:off x="6221777" y="1870209"/>
            <a:ext cx="2388380" cy="861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952D0E-0BCC-C14C-2319-DB179856FE0E}"/>
              </a:ext>
            </a:extLst>
          </p:cNvPr>
          <p:cNvGrpSpPr/>
          <p:nvPr/>
        </p:nvGrpSpPr>
        <p:grpSpPr>
          <a:xfrm>
            <a:off x="-177207" y="6220418"/>
            <a:ext cx="6835949" cy="402719"/>
            <a:chOff x="576339" y="6126247"/>
            <a:chExt cx="6835949" cy="402719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318B3E-35C4-860D-C9A6-F8C02C315801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CB3500-0552-60EB-9FE6-C4743E014DDB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3743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9E871D4-5408-9812-E061-2E73397C191C}"/>
              </a:ext>
            </a:extLst>
          </p:cNvPr>
          <p:cNvSpPr txBox="1"/>
          <p:nvPr/>
        </p:nvSpPr>
        <p:spPr>
          <a:xfrm>
            <a:off x="4900900" y="927723"/>
            <a:ext cx="239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Future 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DB80D-889C-82E6-FDA7-CDE8FA856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77" y="1600199"/>
            <a:ext cx="3175000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05C48F-624A-3FD4-99DB-B4D0605C1AEE}"/>
              </a:ext>
            </a:extLst>
          </p:cNvPr>
          <p:cNvSpPr txBox="1"/>
          <p:nvPr/>
        </p:nvSpPr>
        <p:spPr>
          <a:xfrm>
            <a:off x="375636" y="6145411"/>
            <a:ext cx="3685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Goldwater </a:t>
            </a:r>
            <a:r>
              <a:rPr lang="en-GB" sz="1400" i="1" dirty="0"/>
              <a:t>et at., Phys. Rev. A </a:t>
            </a:r>
            <a:r>
              <a:rPr lang="en-GB" sz="1400" b="1" i="1" dirty="0"/>
              <a:t>94</a:t>
            </a:r>
            <a:r>
              <a:rPr lang="en-GB" sz="1400" i="1" dirty="0"/>
              <a:t>, 010104 (2016)</a:t>
            </a:r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0E963-EC38-0E80-8C28-282C1AE29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77" y="3777555"/>
            <a:ext cx="3175000" cy="20193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55B9926-98C5-1EB0-74CF-363576A6E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599" y="3823130"/>
            <a:ext cx="2844800" cy="1739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5B5B65-8095-018F-01F4-A6A1ADE55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9235" y="1821645"/>
            <a:ext cx="338997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518348-8DC3-4DDE-4600-922C6AF42FC7}"/>
              </a:ext>
            </a:extLst>
          </p:cNvPr>
          <p:cNvSpPr txBox="1"/>
          <p:nvPr/>
        </p:nvSpPr>
        <p:spPr>
          <a:xfrm>
            <a:off x="4444988" y="6145410"/>
            <a:ext cx="3518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Carlesso</a:t>
            </a:r>
            <a:r>
              <a:rPr lang="en-GB" sz="1400" dirty="0"/>
              <a:t> </a:t>
            </a:r>
            <a:r>
              <a:rPr lang="en-GB" sz="1400" i="1" dirty="0"/>
              <a:t>et at., New J. Phys </a:t>
            </a:r>
            <a:r>
              <a:rPr lang="en-GB" sz="1400" b="1" i="1" dirty="0"/>
              <a:t>20</a:t>
            </a:r>
            <a:r>
              <a:rPr lang="en-GB" sz="1400" i="1" dirty="0"/>
              <a:t>, 083022 (2018)</a:t>
            </a:r>
            <a:endParaRPr lang="en-GB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9FA487-7BD5-825C-D890-60348E156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6021" y="1810224"/>
            <a:ext cx="3521410" cy="1840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95071C-E0CA-4C7A-16BE-CB6BBF2AE3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6021" y="3777555"/>
            <a:ext cx="3521470" cy="21128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C431B0-B52A-3B2F-9FA7-1CA671119091}"/>
              </a:ext>
            </a:extLst>
          </p:cNvPr>
          <p:cNvSpPr txBox="1"/>
          <p:nvPr/>
        </p:nvSpPr>
        <p:spPr>
          <a:xfrm>
            <a:off x="8347115" y="6145409"/>
            <a:ext cx="3126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Belenchia</a:t>
            </a:r>
            <a:r>
              <a:rPr lang="en-GB" sz="1400" dirty="0"/>
              <a:t> </a:t>
            </a:r>
            <a:r>
              <a:rPr lang="en-GB" sz="1400" i="1" dirty="0"/>
              <a:t>et at., Nature </a:t>
            </a:r>
            <a:r>
              <a:rPr lang="en-GB" sz="1400" b="1" i="1" dirty="0"/>
              <a:t>596</a:t>
            </a:r>
            <a:r>
              <a:rPr lang="en-GB" sz="1400" i="1" dirty="0"/>
              <a:t>, 32 (2021)</a:t>
            </a:r>
          </a:p>
          <a:p>
            <a:r>
              <a:rPr lang="en-GB" sz="1400" dirty="0" err="1"/>
              <a:t>Belenchia</a:t>
            </a:r>
            <a:r>
              <a:rPr lang="en-GB" sz="1400" dirty="0"/>
              <a:t> </a:t>
            </a:r>
            <a:r>
              <a:rPr lang="en-GB" sz="1400" i="1" dirty="0"/>
              <a:t>et al., Phys. Rep. </a:t>
            </a:r>
            <a:r>
              <a:rPr lang="en-GB" sz="1400" b="1" dirty="0"/>
              <a:t>951</a:t>
            </a:r>
            <a:r>
              <a:rPr lang="en-GB" sz="1400" dirty="0"/>
              <a:t>, 1 (2022)</a:t>
            </a:r>
          </a:p>
        </p:txBody>
      </p:sp>
    </p:spTree>
    <p:extLst>
      <p:ext uri="{BB962C8B-B14F-4D97-AF65-F5344CB8AC3E}">
        <p14:creationId xmlns:p14="http://schemas.microsoft.com/office/powerpoint/2010/main" val="424497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C91DE2-C44E-B545-3794-EB3329AD644C}"/>
              </a:ext>
            </a:extLst>
          </p:cNvPr>
          <p:cNvSpPr txBox="1"/>
          <p:nvPr/>
        </p:nvSpPr>
        <p:spPr>
          <a:xfrm>
            <a:off x="4778368" y="927723"/>
            <a:ext cx="2635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Future experiments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FB26BF1-C766-5EDA-8A9F-6588B2CC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212" y="1103267"/>
            <a:ext cx="1872328" cy="1771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C8D24-6480-9424-5FE1-D50805BFF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07" y="1403336"/>
            <a:ext cx="2615985" cy="1471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B10DAD-4DF1-D259-76C9-AA2920550CDA}"/>
              </a:ext>
            </a:extLst>
          </p:cNvPr>
          <p:cNvSpPr txBox="1"/>
          <p:nvPr/>
        </p:nvSpPr>
        <p:spPr>
          <a:xfrm>
            <a:off x="8635813" y="2958276"/>
            <a:ext cx="356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STE-QUEST mission</a:t>
            </a:r>
          </a:p>
          <a:p>
            <a:r>
              <a:rPr lang="en-GB" sz="1400" dirty="0"/>
              <a:t>Atom interference testing the EEP, DM and limits of QM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9B0FF5-9735-CA57-ACBB-DB36F1CE0BA9}"/>
              </a:ext>
            </a:extLst>
          </p:cNvPr>
          <p:cNvSpPr txBox="1"/>
          <p:nvPr/>
        </p:nvSpPr>
        <p:spPr>
          <a:xfrm>
            <a:off x="4439888" y="2958276"/>
            <a:ext cx="356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MAQRO mission</a:t>
            </a:r>
          </a:p>
          <a:p>
            <a:r>
              <a:rPr lang="en-GB" sz="1400" dirty="0"/>
              <a:t>Matter-wave interference up to 10</a:t>
            </a:r>
            <a:r>
              <a:rPr lang="en-GB" sz="1400" baseline="30000" dirty="0"/>
              <a:t>10 </a:t>
            </a:r>
            <a:r>
              <a:rPr lang="en-GB" sz="1400" dirty="0"/>
              <a:t>amu testing limits of QM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4DE6F0B4-F9D2-5368-1B4B-66241920F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813" y="3696940"/>
            <a:ext cx="2783518" cy="2667538"/>
          </a:xfrm>
          <a:prstGeom prst="rect">
            <a:avLst/>
          </a:prstGeom>
        </p:spPr>
      </p:pic>
      <p:pic>
        <p:nvPicPr>
          <p:cNvPr id="9" name="Picture 8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89DE51E2-6FE9-9680-D638-022F52E79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213" y="3674858"/>
            <a:ext cx="3685084" cy="26206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C07BD7-CFC5-030A-7FD3-93FA967EE0AB}"/>
              </a:ext>
            </a:extLst>
          </p:cNvPr>
          <p:cNvSpPr txBox="1"/>
          <p:nvPr/>
        </p:nvSpPr>
        <p:spPr>
          <a:xfrm>
            <a:off x="8792506" y="6405252"/>
            <a:ext cx="2324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Carlesso</a:t>
            </a:r>
            <a:r>
              <a:rPr lang="en-GB" sz="1400" dirty="0"/>
              <a:t> </a:t>
            </a:r>
            <a:r>
              <a:rPr lang="en-GB" sz="1400" i="1" dirty="0"/>
              <a:t>et al., </a:t>
            </a:r>
            <a:r>
              <a:rPr lang="en-GB" sz="1400" dirty="0"/>
              <a:t>in preparation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A4D82-4E8B-86EB-1818-57C2B47319DD}"/>
              </a:ext>
            </a:extLst>
          </p:cNvPr>
          <p:cNvSpPr txBox="1"/>
          <p:nvPr/>
        </p:nvSpPr>
        <p:spPr>
          <a:xfrm>
            <a:off x="4622664" y="6405252"/>
            <a:ext cx="3381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Gasbarri</a:t>
            </a:r>
            <a:r>
              <a:rPr lang="en-GB" sz="1400" dirty="0"/>
              <a:t> </a:t>
            </a:r>
            <a:r>
              <a:rPr lang="en-GB" sz="1400" i="1" dirty="0"/>
              <a:t>et al., </a:t>
            </a:r>
            <a:r>
              <a:rPr lang="en-GB" sz="1400" dirty="0"/>
              <a:t>Comm. Physics </a:t>
            </a:r>
            <a:r>
              <a:rPr lang="en-GB" sz="1400" b="1" dirty="0"/>
              <a:t>4</a:t>
            </a:r>
            <a:r>
              <a:rPr lang="en-GB" sz="1400" dirty="0"/>
              <a:t>, 155 (2021)</a:t>
            </a:r>
          </a:p>
        </p:txBody>
      </p:sp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BDA0989-A341-F1FC-E116-3E8A9CACB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429" y="3683427"/>
            <a:ext cx="2783518" cy="2769761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3E3536B5-BDC0-0378-1ADC-CB200A8B0A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0" t="3769" r="1519" b="2416"/>
          <a:stretch/>
        </p:blipFill>
        <p:spPr>
          <a:xfrm>
            <a:off x="539660" y="890955"/>
            <a:ext cx="2615984" cy="2131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D50537-07FD-93F1-8E1F-4ED2BA9D7FF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30" y="2404459"/>
            <a:ext cx="841205" cy="6096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57B159-F8E0-F6B2-B905-D6CC324F2FA5}"/>
              </a:ext>
            </a:extLst>
          </p:cNvPr>
          <p:cNvSpPr txBox="1"/>
          <p:nvPr/>
        </p:nvSpPr>
        <p:spPr>
          <a:xfrm>
            <a:off x="411417" y="2958276"/>
            <a:ext cx="356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TEQ experiment</a:t>
            </a:r>
          </a:p>
          <a:p>
            <a:r>
              <a:rPr lang="en-GB" sz="1400" dirty="0"/>
              <a:t>Levitation in Paul trap @ 300mK, dedicated experiment testing collapse models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8B5A62-17A5-CA2C-938D-B4A61BAACFAC}"/>
              </a:ext>
            </a:extLst>
          </p:cNvPr>
          <p:cNvSpPr txBox="1"/>
          <p:nvPr/>
        </p:nvSpPr>
        <p:spPr>
          <a:xfrm>
            <a:off x="780736" y="6405252"/>
            <a:ext cx="3051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Experiment under run, results out soon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87EE83-AC83-CC00-63C8-4FCB9341D0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8368" y="2252527"/>
            <a:ext cx="787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F2A1C78-049B-8EE4-6038-FF67EE32ABF3}"/>
              </a:ext>
            </a:extLst>
          </p:cNvPr>
          <p:cNvSpPr txBox="1"/>
          <p:nvPr/>
        </p:nvSpPr>
        <p:spPr>
          <a:xfrm>
            <a:off x="4431452" y="927723"/>
            <a:ext cx="3329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Develop more the theory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A00A2-4E5F-0DED-686C-8528CD3FC933}"/>
              </a:ext>
            </a:extLst>
          </p:cNvPr>
          <p:cNvSpPr txBox="1"/>
          <p:nvPr/>
        </p:nvSpPr>
        <p:spPr>
          <a:xfrm>
            <a:off x="335430" y="1336426"/>
            <a:ext cx="7056120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Two weak points:</a:t>
            </a:r>
          </a:p>
          <a:p>
            <a:pPr>
              <a:spcAft>
                <a:spcPts val="1000"/>
              </a:spcAft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The noise spectrum is flat (white noise)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Approximation of a realistic noise, which is instead characterized by a frequency cutoff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dirty="0"/>
              <a:t>Colored extension of the model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noise leads to infinite energy for the system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Approximation of a finite temperature noise</a:t>
            </a:r>
          </a:p>
          <a:p>
            <a:pPr marL="971550" lvl="1" indent="-514350">
              <a:buFont typeface="Wingdings" charset="2"/>
              <a:buChar char="Ø"/>
            </a:pPr>
            <a:r>
              <a:rPr lang="en-US" dirty="0"/>
              <a:t>Dissipative extension of the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F47A8-3316-E6C0-FE90-96E1B3098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60" y="1196752"/>
            <a:ext cx="3718560" cy="2437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4B2CA-F9D9-6A52-E883-D81EBDEF5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60" y="4191677"/>
            <a:ext cx="3718560" cy="24377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F163E54-3A6E-E76F-9B88-3AEABCC1D9C5}"/>
              </a:ext>
            </a:extLst>
          </p:cNvPr>
          <p:cNvGrpSpPr/>
          <p:nvPr/>
        </p:nvGrpSpPr>
        <p:grpSpPr>
          <a:xfrm>
            <a:off x="659958" y="3671412"/>
            <a:ext cx="10288263" cy="934113"/>
            <a:chOff x="1085515" y="4286060"/>
            <a:chExt cx="10211018" cy="9271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4237E60-A39C-FC00-1C64-866257BA2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515" y="4286060"/>
              <a:ext cx="4978400" cy="9271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68F18E-775F-7F8A-824D-00C065114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383" y="4407790"/>
              <a:ext cx="5264150" cy="762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AD77024-7064-8417-7496-0C59646BC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87" y="5199453"/>
            <a:ext cx="4767349" cy="3155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9BD2AB-448E-95A6-B467-18ABCC37BAC6}"/>
              </a:ext>
            </a:extLst>
          </p:cNvPr>
          <p:cNvSpPr txBox="1"/>
          <p:nvPr/>
        </p:nvSpPr>
        <p:spPr>
          <a:xfrm>
            <a:off x="2636089" y="6057908"/>
            <a:ext cx="3630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Non-trivial time correlation function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9C58C7-237A-6A87-31A5-7891C939155A}"/>
              </a:ext>
            </a:extLst>
          </p:cNvPr>
          <p:cNvCxnSpPr>
            <a:cxnSpLocks/>
          </p:cNvCxnSpPr>
          <p:nvPr/>
        </p:nvCxnSpPr>
        <p:spPr>
          <a:xfrm flipV="1">
            <a:off x="4961600" y="5502967"/>
            <a:ext cx="1190413" cy="554941"/>
          </a:xfrm>
          <a:prstGeom prst="straightConnector1">
            <a:avLst/>
          </a:prstGeom>
          <a:ln w="25400">
            <a:solidFill>
              <a:srgbClr val="0096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5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2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5A0D14D-9D43-D543-F480-8FFFD5D01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5" y="951654"/>
            <a:ext cx="3323621" cy="6885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03D3A7-0800-456C-B0B5-3F4C91ACA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97" y="873314"/>
            <a:ext cx="3567544" cy="766936"/>
          </a:xfrm>
          <a:prstGeom prst="rect">
            <a:avLst/>
          </a:prstGeom>
        </p:spPr>
      </p:pic>
      <p:cxnSp>
        <p:nvCxnSpPr>
          <p:cNvPr id="30" name="Curved Connector 37">
            <a:extLst>
              <a:ext uri="{FF2B5EF4-FFF2-40B4-BE49-F238E27FC236}">
                <a16:creationId xmlns:a16="http://schemas.microsoft.com/office/drawing/2014/main" id="{054325AF-9ADA-FECA-A6FE-8DA578885452}"/>
              </a:ext>
            </a:extLst>
          </p:cNvPr>
          <p:cNvCxnSpPr/>
          <p:nvPr/>
        </p:nvCxnSpPr>
        <p:spPr>
          <a:xfrm>
            <a:off x="4648200" y="1280524"/>
            <a:ext cx="2042160" cy="0"/>
          </a:xfrm>
          <a:prstGeom prst="straightConnector1">
            <a:avLst/>
          </a:prstGeom>
          <a:ln w="38100">
            <a:solidFill>
              <a:srgbClr val="156A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A4F9D9AE-5631-B797-F218-4B131A662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97" y="1756094"/>
            <a:ext cx="4699868" cy="44632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B24E63-39EE-485D-7725-4469393BB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97" y="1756094"/>
            <a:ext cx="4699868" cy="44632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98696E-142A-710A-C1B1-BA529F5DE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75" y="2206038"/>
            <a:ext cx="4169945" cy="396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9FE1429-9316-F115-30B7-8F0B6CF02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97" y="1756094"/>
            <a:ext cx="4699868" cy="44632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9742E0D-8200-F7B6-D34F-7B3787B45D4D}"/>
              </a:ext>
            </a:extLst>
          </p:cNvPr>
          <p:cNvSpPr txBox="1"/>
          <p:nvPr/>
        </p:nvSpPr>
        <p:spPr>
          <a:xfrm>
            <a:off x="2299612" y="1573449"/>
            <a:ext cx="201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Adler</a:t>
            </a:r>
          </a:p>
          <a:p>
            <a:pPr algn="ctr"/>
            <a:r>
              <a:rPr lang="is-IS" sz="1200" dirty="0"/>
              <a:t>J. Phys. A </a:t>
            </a:r>
            <a:r>
              <a:rPr lang="is-IS" sz="1200" u="sng" dirty="0"/>
              <a:t>40</a:t>
            </a:r>
            <a:r>
              <a:rPr lang="is-IS" sz="1200" dirty="0"/>
              <a:t>, 2935 (2007),</a:t>
            </a:r>
          </a:p>
          <a:p>
            <a:pPr algn="ctr"/>
            <a:r>
              <a:rPr lang="is-IS" sz="1200" dirty="0"/>
              <a:t>J. Phys. A</a:t>
            </a:r>
            <a:r>
              <a:rPr lang="is-IS" sz="1200" i="1" dirty="0"/>
              <a:t> </a:t>
            </a:r>
            <a:r>
              <a:rPr lang="is-IS" sz="1200" u="sng" dirty="0"/>
              <a:t>40</a:t>
            </a:r>
            <a:r>
              <a:rPr lang="is-IS" sz="1200" dirty="0"/>
              <a:t>, 13501 (2007).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C0A3926-94D3-3AFD-4259-BD09D3FC2C8E}"/>
              </a:ext>
            </a:extLst>
          </p:cNvPr>
          <p:cNvCxnSpPr/>
          <p:nvPr/>
        </p:nvCxnSpPr>
        <p:spPr>
          <a:xfrm flipH="1">
            <a:off x="3404899" y="2137072"/>
            <a:ext cx="26992" cy="566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068A1E4-CFCD-B7CD-4CDB-AD6F89B4C7B5}"/>
              </a:ext>
            </a:extLst>
          </p:cNvPr>
          <p:cNvSpPr txBox="1"/>
          <p:nvPr/>
        </p:nvSpPr>
        <p:spPr>
          <a:xfrm>
            <a:off x="4485664" y="1526967"/>
            <a:ext cx="241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Nanomechanical</a:t>
            </a:r>
            <a:r>
              <a:rPr lang="en-US" sz="1200" dirty="0"/>
              <a:t> Cantilever</a:t>
            </a:r>
          </a:p>
          <a:p>
            <a:pPr algn="ctr"/>
            <a:r>
              <a:rPr lang="en-US" sz="1200" dirty="0" err="1"/>
              <a:t>Vinante</a:t>
            </a:r>
            <a:r>
              <a:rPr lang="en-US" sz="1200" i="1" dirty="0"/>
              <a:t> et al.</a:t>
            </a:r>
            <a:r>
              <a:rPr lang="en-US" sz="1200" dirty="0"/>
              <a:t>,</a:t>
            </a:r>
            <a:endParaRPr lang="en-US" sz="1200" i="1" dirty="0"/>
          </a:p>
          <a:p>
            <a:pPr algn="ctr"/>
            <a:r>
              <a:rPr lang="hr-HR" sz="1200" dirty="0" err="1"/>
              <a:t>Phys</a:t>
            </a:r>
            <a:r>
              <a:rPr lang="hr-HR" sz="1200" dirty="0"/>
              <a:t>. </a:t>
            </a:r>
            <a:r>
              <a:rPr lang="hr-HR" sz="1200" dirty="0" err="1"/>
              <a:t>Rev</a:t>
            </a:r>
            <a:r>
              <a:rPr lang="hr-HR" sz="1200" dirty="0"/>
              <a:t>. </a:t>
            </a:r>
            <a:r>
              <a:rPr lang="hr-HR" sz="1200" dirty="0" err="1"/>
              <a:t>Lett</a:t>
            </a:r>
            <a:r>
              <a:rPr lang="hr-HR" sz="1200" dirty="0"/>
              <a:t>.</a:t>
            </a:r>
            <a:r>
              <a:rPr lang="hr-HR" sz="1200" i="1" dirty="0"/>
              <a:t> </a:t>
            </a:r>
            <a:r>
              <a:rPr lang="cs-CZ" sz="1200" u="sng" dirty="0"/>
              <a:t>119</a:t>
            </a:r>
            <a:r>
              <a:rPr lang="cs-CZ" sz="1200" dirty="0"/>
              <a:t>, 110401 (2017)</a:t>
            </a:r>
            <a:r>
              <a:rPr lang="en-US" sz="1200" dirty="0"/>
              <a:t> </a:t>
            </a:r>
            <a:endParaRPr lang="en-US" sz="1200" dirty="0">
              <a:effectLst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CD9EB29-AFBE-BFD8-504A-3B290902204F}"/>
              </a:ext>
            </a:extLst>
          </p:cNvPr>
          <p:cNvCxnSpPr/>
          <p:nvPr/>
        </p:nvCxnSpPr>
        <p:spPr>
          <a:xfrm flipH="1">
            <a:off x="4324691" y="2124226"/>
            <a:ext cx="302069" cy="136960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746E9D3-0201-BAFF-602C-6E1D5FD3B12D}"/>
              </a:ext>
            </a:extLst>
          </p:cNvPr>
          <p:cNvSpPr txBox="1"/>
          <p:nvPr/>
        </p:nvSpPr>
        <p:spPr>
          <a:xfrm>
            <a:off x="265940" y="1640013"/>
            <a:ext cx="184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Cold Atoms</a:t>
            </a:r>
          </a:p>
          <a:p>
            <a:pPr algn="ctr"/>
            <a:r>
              <a:rPr lang="en-US" sz="1200" dirty="0" err="1"/>
              <a:t>Bilardello</a:t>
            </a:r>
            <a:r>
              <a:rPr lang="en-US" sz="1200" dirty="0"/>
              <a:t> </a:t>
            </a:r>
            <a:r>
              <a:rPr lang="en-US" sz="1200" i="1" dirty="0"/>
              <a:t>et al.,</a:t>
            </a:r>
          </a:p>
          <a:p>
            <a:pPr algn="ctr"/>
            <a:r>
              <a:rPr lang="en-US" sz="1200" dirty="0" err="1"/>
              <a:t>Physica</a:t>
            </a:r>
            <a:r>
              <a:rPr lang="en-US" sz="1200" dirty="0"/>
              <a:t> A</a:t>
            </a:r>
            <a:r>
              <a:rPr lang="en-US" sz="1200" i="1" dirty="0"/>
              <a:t> </a:t>
            </a:r>
            <a:r>
              <a:rPr lang="en-US" sz="1200" u="sng" dirty="0"/>
              <a:t>462</a:t>
            </a:r>
            <a:r>
              <a:rPr lang="en-US" sz="1200" dirty="0"/>
              <a:t>, 764 (2016).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84606B8-1F89-F2DA-F061-B358F4ECCA20}"/>
              </a:ext>
            </a:extLst>
          </p:cNvPr>
          <p:cNvCxnSpPr/>
          <p:nvPr/>
        </p:nvCxnSpPr>
        <p:spPr>
          <a:xfrm>
            <a:off x="2035555" y="2092334"/>
            <a:ext cx="506094" cy="73921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D4765B1-2EDC-6930-499A-01163C05270F}"/>
              </a:ext>
            </a:extLst>
          </p:cNvPr>
          <p:cNvSpPr txBox="1"/>
          <p:nvPr/>
        </p:nvSpPr>
        <p:spPr>
          <a:xfrm>
            <a:off x="5149548" y="6100198"/>
            <a:ext cx="228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Gravitational</a:t>
            </a:r>
            <a:r>
              <a:rPr lang="it-IT" sz="1200" dirty="0"/>
              <a:t> </a:t>
            </a:r>
            <a:r>
              <a:rPr lang="it-IT" sz="1200" dirty="0" err="1"/>
              <a:t>wave</a:t>
            </a:r>
            <a:r>
              <a:rPr lang="it-IT" sz="1200" dirty="0"/>
              <a:t> detectors</a:t>
            </a:r>
          </a:p>
          <a:p>
            <a:pPr algn="ctr"/>
            <a:r>
              <a:rPr lang="it-IT" sz="1200" dirty="0" err="1"/>
              <a:t>Carlesso</a:t>
            </a:r>
            <a:r>
              <a:rPr lang="it-IT" sz="1200" dirty="0"/>
              <a:t> </a:t>
            </a:r>
            <a:r>
              <a:rPr lang="it-IT" sz="1200" i="1" dirty="0"/>
              <a:t>et al.,</a:t>
            </a:r>
            <a:endParaRPr lang="it-IT" sz="1200" dirty="0"/>
          </a:p>
          <a:p>
            <a:pPr algn="ctr"/>
            <a:r>
              <a:rPr lang="it-IT" sz="1200" dirty="0" err="1"/>
              <a:t>Phys</a:t>
            </a:r>
            <a:r>
              <a:rPr lang="it-IT" sz="1200" dirty="0"/>
              <a:t>. Rev. D</a:t>
            </a:r>
            <a:r>
              <a:rPr lang="it-IT" sz="1200" i="1" dirty="0"/>
              <a:t> </a:t>
            </a:r>
            <a:r>
              <a:rPr lang="it-IT" sz="1200" u="sng" dirty="0"/>
              <a:t>94</a:t>
            </a:r>
            <a:r>
              <a:rPr lang="it-IT" sz="1200" dirty="0"/>
              <a:t>, 124036 (2016).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D57B7DC-18C0-9B1F-D5C9-BA07999D751F}"/>
              </a:ext>
            </a:extLst>
          </p:cNvPr>
          <p:cNvCxnSpPr/>
          <p:nvPr/>
        </p:nvCxnSpPr>
        <p:spPr>
          <a:xfrm flipH="1" flipV="1">
            <a:off x="4838817" y="4028260"/>
            <a:ext cx="1061829" cy="213777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3AB41AE-1A63-6ED2-9F8C-75A50984AB31}"/>
              </a:ext>
            </a:extLst>
          </p:cNvPr>
          <p:cNvSpPr txBox="1"/>
          <p:nvPr/>
        </p:nvSpPr>
        <p:spPr>
          <a:xfrm>
            <a:off x="3543557" y="6183650"/>
            <a:ext cx="188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X-rays emission</a:t>
            </a:r>
          </a:p>
          <a:p>
            <a:pPr algn="ctr"/>
            <a:r>
              <a:rPr lang="en-US" sz="1200" dirty="0"/>
              <a:t>K. </a:t>
            </a:r>
            <a:r>
              <a:rPr lang="en-US" sz="1200" dirty="0" err="1"/>
              <a:t>Piscicchia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</a:t>
            </a:r>
          </a:p>
          <a:p>
            <a:pPr algn="ctr"/>
            <a:r>
              <a:rPr lang="en-US" sz="1200" dirty="0"/>
              <a:t>Entropy </a:t>
            </a:r>
            <a:r>
              <a:rPr lang="en-US" sz="1200" u="sng" dirty="0"/>
              <a:t>19</a:t>
            </a:r>
            <a:r>
              <a:rPr lang="en-US" sz="1200" dirty="0"/>
              <a:t> (2017).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FBE5A8-B693-CB3A-758C-1C4FA9ABF4EA}"/>
              </a:ext>
            </a:extLst>
          </p:cNvPr>
          <p:cNvSpPr txBox="1"/>
          <p:nvPr/>
        </p:nvSpPr>
        <p:spPr>
          <a:xfrm>
            <a:off x="-60501" y="5198818"/>
            <a:ext cx="2165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Phonons</a:t>
            </a:r>
          </a:p>
          <a:p>
            <a:pPr algn="ctr"/>
            <a:r>
              <a:rPr lang="de-DE" sz="1200" dirty="0"/>
              <a:t>Adler </a:t>
            </a:r>
            <a:r>
              <a:rPr lang="de-DE" sz="1200" i="1" dirty="0"/>
              <a:t>et al.,</a:t>
            </a:r>
          </a:p>
          <a:p>
            <a:pPr algn="ctr"/>
            <a:r>
              <a:rPr lang="de-DE" sz="1200" dirty="0"/>
              <a:t>Phys. </a:t>
            </a:r>
            <a:r>
              <a:rPr lang="de-DE" sz="1200" dirty="0" err="1"/>
              <a:t>Rev</a:t>
            </a:r>
            <a:r>
              <a:rPr lang="de-DE" sz="1200" dirty="0"/>
              <a:t>. A </a:t>
            </a:r>
            <a:r>
              <a:rPr lang="de-DE" sz="1200" u="sng" dirty="0"/>
              <a:t>97</a:t>
            </a:r>
            <a:r>
              <a:rPr lang="de-DE" sz="1200" dirty="0"/>
              <a:t>, 052119 (2018).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48757F3-EF7F-A51B-2969-19DF2F4C6A3A}"/>
              </a:ext>
            </a:extLst>
          </p:cNvPr>
          <p:cNvCxnSpPr/>
          <p:nvPr/>
        </p:nvCxnSpPr>
        <p:spPr>
          <a:xfrm flipH="1" flipV="1">
            <a:off x="3465383" y="3357349"/>
            <a:ext cx="1079941" cy="281324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9CDF7A3-CF6D-09FF-D3FB-2D0AAC03FC32}"/>
              </a:ext>
            </a:extLst>
          </p:cNvPr>
          <p:cNvCxnSpPr>
            <a:cxnSpLocks/>
          </p:cNvCxnSpPr>
          <p:nvPr/>
        </p:nvCxnSpPr>
        <p:spPr>
          <a:xfrm flipV="1">
            <a:off x="1199456" y="3607532"/>
            <a:ext cx="1359263" cy="156308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5F571EE-14D4-B7B0-306B-43D586E2F76B}"/>
              </a:ext>
            </a:extLst>
          </p:cNvPr>
          <p:cNvSpPr txBox="1"/>
          <p:nvPr/>
        </p:nvSpPr>
        <p:spPr>
          <a:xfrm>
            <a:off x="1765513" y="6179098"/>
            <a:ext cx="2165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GRW</a:t>
            </a:r>
          </a:p>
          <a:p>
            <a:pPr algn="ctr"/>
            <a:r>
              <a:rPr lang="it-IT" sz="1200" dirty="0"/>
              <a:t>Ghirardi </a:t>
            </a:r>
            <a:r>
              <a:rPr lang="it-IT" sz="1200" i="1" dirty="0"/>
              <a:t>et al.</a:t>
            </a:r>
            <a:r>
              <a:rPr lang="it-IT" sz="1200" dirty="0"/>
              <a:t>,</a:t>
            </a:r>
          </a:p>
          <a:p>
            <a:pPr algn="ctr"/>
            <a:r>
              <a:rPr lang="it-IT" sz="1200" dirty="0" err="1"/>
              <a:t>Phys</a:t>
            </a:r>
            <a:r>
              <a:rPr lang="it-IT" sz="1200" dirty="0"/>
              <a:t>. Rev. D </a:t>
            </a:r>
            <a:r>
              <a:rPr lang="it-IT" sz="1200" u="sng" dirty="0"/>
              <a:t>34</a:t>
            </a:r>
            <a:r>
              <a:rPr lang="it-IT" sz="1200" dirty="0"/>
              <a:t>, 470 (1986).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829D83C-D21E-9D24-4671-B5E0E0F5C565}"/>
              </a:ext>
            </a:extLst>
          </p:cNvPr>
          <p:cNvCxnSpPr>
            <a:stCxn id="47" idx="0"/>
          </p:cNvCxnSpPr>
          <p:nvPr/>
        </p:nvCxnSpPr>
        <p:spPr>
          <a:xfrm flipV="1">
            <a:off x="2848257" y="4761695"/>
            <a:ext cx="442400" cy="141740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DE7E269-D507-22E0-B929-EAFAC89422CE}"/>
              </a:ext>
            </a:extLst>
          </p:cNvPr>
          <p:cNvSpPr txBox="1"/>
          <p:nvPr/>
        </p:nvSpPr>
        <p:spPr>
          <a:xfrm>
            <a:off x="6492237" y="6348124"/>
            <a:ext cx="625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Carlesso, </a:t>
            </a:r>
            <a:r>
              <a:rPr lang="it-IT" sz="1600" dirty="0" err="1"/>
              <a:t>Ferialdi</a:t>
            </a:r>
            <a:r>
              <a:rPr lang="it-IT" sz="1600" dirty="0"/>
              <a:t>, Bassi, Eur. </a:t>
            </a:r>
            <a:r>
              <a:rPr lang="it-IT" sz="1600" dirty="0" err="1"/>
              <a:t>Phys</a:t>
            </a:r>
            <a:r>
              <a:rPr lang="it-IT" sz="1600" dirty="0"/>
              <a:t>. </a:t>
            </a:r>
            <a:r>
              <a:rPr lang="it-IT" sz="1600" dirty="0" err="1"/>
              <a:t>J</a:t>
            </a:r>
            <a:r>
              <a:rPr lang="it-IT" sz="1600" dirty="0"/>
              <a:t>. D, 72, 159 (2018)</a:t>
            </a:r>
            <a:endParaRPr lang="it-IT" sz="1600" i="1" dirty="0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D1CE199-1962-264B-BC52-757B94AC4D2C}"/>
              </a:ext>
            </a:extLst>
          </p:cNvPr>
          <p:cNvSpPr/>
          <p:nvPr/>
        </p:nvSpPr>
        <p:spPr>
          <a:xfrm>
            <a:off x="758" y="5249792"/>
            <a:ext cx="2053411" cy="59535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5C22E6D-55BC-D72F-43EC-DC52FCD94D84}"/>
              </a:ext>
            </a:extLst>
          </p:cNvPr>
          <p:cNvSpPr/>
          <p:nvPr/>
        </p:nvSpPr>
        <p:spPr>
          <a:xfrm>
            <a:off x="3869741" y="6219723"/>
            <a:ext cx="1279807" cy="59535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3ABC9E0C-4E52-6BB8-2414-3E72860E4798}"/>
              </a:ext>
            </a:extLst>
          </p:cNvPr>
          <p:cNvSpPr/>
          <p:nvPr/>
        </p:nvSpPr>
        <p:spPr>
          <a:xfrm>
            <a:off x="4578552" y="1558530"/>
            <a:ext cx="2249070" cy="59535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4D70443F-66CD-208E-B910-8B9FBCF0964B}"/>
              </a:ext>
            </a:extLst>
          </p:cNvPr>
          <p:cNvSpPr/>
          <p:nvPr/>
        </p:nvSpPr>
        <p:spPr>
          <a:xfrm>
            <a:off x="4578552" y="1558530"/>
            <a:ext cx="2249070" cy="59535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2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  <p:bldP spid="43" grpId="0"/>
      <p:bldP spid="44" grpId="0"/>
      <p:bldP spid="47" grpId="0"/>
      <p:bldP spid="49" grpId="0"/>
      <p:bldP spid="50" grpId="0" animBg="1"/>
      <p:bldP spid="51" grpId="0" animBg="1"/>
      <p:bldP spid="52" grpId="0" animBg="1"/>
      <p:bldP spid="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223CB8-4775-3A22-F6CA-D707AC001FB4}"/>
              </a:ext>
            </a:extLst>
          </p:cNvPr>
          <p:cNvSpPr txBox="1"/>
          <p:nvPr/>
        </p:nvSpPr>
        <p:spPr>
          <a:xfrm>
            <a:off x="1199456" y="897760"/>
            <a:ext cx="979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Why a dissipative collapse models? CSL model predicts an infinite energy increment!</a:t>
            </a:r>
            <a:endParaRPr lang="en-US" u="sng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A8B174-7D56-E036-0F72-B8313EBE2DD4}"/>
              </a:ext>
            </a:extLst>
          </p:cNvPr>
          <p:cNvGrpSpPr/>
          <p:nvPr/>
        </p:nvGrpSpPr>
        <p:grpSpPr>
          <a:xfrm>
            <a:off x="839416" y="1664432"/>
            <a:ext cx="7809732" cy="377224"/>
            <a:chOff x="983432" y="3272566"/>
            <a:chExt cx="7809732" cy="3772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2C5EFD-1653-BC7C-9FD3-BA60DA22F81C}"/>
                </a:ext>
              </a:extLst>
            </p:cNvPr>
            <p:cNvSpPr txBox="1"/>
            <p:nvPr/>
          </p:nvSpPr>
          <p:spPr>
            <a:xfrm>
              <a:off x="983432" y="3272566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 a nucleon we have </a:t>
              </a:r>
              <a:endParaRPr lang="en-US" u="sng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DC6D7B-1002-FD1F-58CF-DAE7C40DA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989" y="3296206"/>
              <a:ext cx="1721891" cy="2514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2A52E5-9BDF-D58D-6AD3-45E7B24A2B7E}"/>
                </a:ext>
              </a:extLst>
            </p:cNvPr>
            <p:cNvSpPr txBox="1"/>
            <p:nvPr/>
          </p:nvSpPr>
          <p:spPr>
            <a:xfrm>
              <a:off x="5015880" y="3280458"/>
              <a:ext cx="3777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one year with GRW parameters</a:t>
              </a:r>
              <a:endParaRPr lang="en-US" u="sng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264213A-6492-4998-DE9B-0DE650545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04" y="3510180"/>
            <a:ext cx="3908721" cy="358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9C025E-0145-7388-6FDB-144B3035C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003" y="3412986"/>
            <a:ext cx="1937951" cy="634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2D5CAA-A5FF-1C67-824A-52958E30D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04" y="4530942"/>
            <a:ext cx="1860185" cy="6456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78FB06-F6CF-8F9B-E3FF-9DAB7CFDD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04" y="5333675"/>
            <a:ext cx="2346383" cy="7409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2890EF0-BDCA-858F-D44C-513436C8220E}"/>
              </a:ext>
            </a:extLst>
          </p:cNvPr>
          <p:cNvGrpSpPr/>
          <p:nvPr/>
        </p:nvGrpSpPr>
        <p:grpSpPr>
          <a:xfrm>
            <a:off x="227348" y="2360479"/>
            <a:ext cx="10141991" cy="369332"/>
            <a:chOff x="263352" y="3861253"/>
            <a:chExt cx="10141991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6DA5C0-93F0-1FE7-C22A-425F1F609EA8}"/>
                </a:ext>
              </a:extLst>
            </p:cNvPr>
            <p:cNvSpPr txBox="1"/>
            <p:nvPr/>
          </p:nvSpPr>
          <p:spPr>
            <a:xfrm>
              <a:off x="263352" y="3861253"/>
              <a:ext cx="10141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 new parameter is introduced to solve the problem: the CSL temperature</a:t>
              </a:r>
              <a:endParaRPr lang="en-US" u="sng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138C564-6301-97E9-260E-06AF4D038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25"/>
            <a:stretch/>
          </p:blipFill>
          <p:spPr>
            <a:xfrm>
              <a:off x="7383640" y="3903941"/>
              <a:ext cx="731496" cy="283956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E4AF0F6-6542-0993-B44D-7A2C3B5C65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4313078"/>
            <a:ext cx="3718560" cy="24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8EA03C5-42D9-A6A3-49E3-B07307C38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3767955"/>
            <a:ext cx="8524756" cy="759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A25466-D0B2-F9D0-2530-D69CD4AE3615}"/>
              </a:ext>
            </a:extLst>
          </p:cNvPr>
          <p:cNvSpPr txBox="1"/>
          <p:nvPr/>
        </p:nvSpPr>
        <p:spPr>
          <a:xfrm>
            <a:off x="416569" y="779344"/>
            <a:ext cx="11399675" cy="39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A. Smirne and A. Bassi, </a:t>
            </a:r>
            <a:r>
              <a:rPr lang="it-IT" sz="2000" i="1" dirty="0"/>
              <a:t>Sci. Rep.</a:t>
            </a:r>
            <a:r>
              <a:rPr lang="it-IT" sz="2000" dirty="0"/>
              <a:t> 5, 12518 (2015). </a:t>
            </a:r>
            <a:endParaRPr lang="it-IT" sz="2000" dirty="0"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95DF26-EBF6-C357-58DF-D357C931A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4" y="2572881"/>
            <a:ext cx="3494807" cy="3106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D125F8-3979-45EE-6FC4-A391E5BD0062}"/>
              </a:ext>
            </a:extLst>
          </p:cNvPr>
          <p:cNvSpPr txBox="1"/>
          <p:nvPr/>
        </p:nvSpPr>
        <p:spPr>
          <a:xfrm>
            <a:off x="1762867" y="5119554"/>
            <a:ext cx="37613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/>
              <a:t>CSL Temperature dependence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FF7B69-229C-0DFD-B003-E6C934071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94" y="5040527"/>
            <a:ext cx="2349222" cy="7418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DC80DD5-046B-B2B2-DCB3-1F35FC9C0905}"/>
              </a:ext>
            </a:extLst>
          </p:cNvPr>
          <p:cNvGrpSpPr/>
          <p:nvPr/>
        </p:nvGrpSpPr>
        <p:grpSpPr>
          <a:xfrm>
            <a:off x="335115" y="1446543"/>
            <a:ext cx="11521770" cy="688443"/>
            <a:chOff x="334963" y="793519"/>
            <a:chExt cx="13110200" cy="7833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06C2DDA-5699-92E9-2632-116856C79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0" b="50168"/>
            <a:stretch/>
          </p:blipFill>
          <p:spPr>
            <a:xfrm>
              <a:off x="334963" y="855226"/>
              <a:ext cx="6439061" cy="72164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1633E3-8335-D6F2-30FA-1C75F14EF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8"/>
            <a:stretch/>
          </p:blipFill>
          <p:spPr>
            <a:xfrm>
              <a:off x="6789790" y="793519"/>
              <a:ext cx="6655373" cy="721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16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5A5E6E-ED79-7E01-0883-E0AC13B29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51" y="1337736"/>
            <a:ext cx="4714152" cy="4501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4F6191-63EE-7978-BADE-4B8A34A55570}"/>
              </a:ext>
            </a:extLst>
          </p:cNvPr>
          <p:cNvSpPr txBox="1"/>
          <p:nvPr/>
        </p:nvSpPr>
        <p:spPr>
          <a:xfrm>
            <a:off x="2014439" y="709300"/>
            <a:ext cx="201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Adler</a:t>
            </a:r>
          </a:p>
          <a:p>
            <a:pPr algn="ctr"/>
            <a:r>
              <a:rPr lang="is-IS" sz="1200" dirty="0"/>
              <a:t>J. Phys. A </a:t>
            </a:r>
            <a:r>
              <a:rPr lang="is-IS" sz="1200" u="sng" dirty="0"/>
              <a:t>40</a:t>
            </a:r>
            <a:r>
              <a:rPr lang="is-IS" sz="1200" dirty="0"/>
              <a:t>, 2935 (2007),</a:t>
            </a:r>
          </a:p>
          <a:p>
            <a:pPr algn="ctr"/>
            <a:r>
              <a:rPr lang="is-IS" sz="1200" dirty="0"/>
              <a:t>J. Phys. A</a:t>
            </a:r>
            <a:r>
              <a:rPr lang="is-IS" sz="1200" i="1" dirty="0"/>
              <a:t> </a:t>
            </a:r>
            <a:r>
              <a:rPr lang="is-IS" sz="1200" u="sng" dirty="0"/>
              <a:t>40</a:t>
            </a:r>
            <a:r>
              <a:rPr lang="is-IS" sz="1200" dirty="0"/>
              <a:t>, 13501 (2007).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097918-009A-BBCE-525D-6D813FB95E94}"/>
              </a:ext>
            </a:extLst>
          </p:cNvPr>
          <p:cNvCxnSpPr/>
          <p:nvPr/>
        </p:nvCxnSpPr>
        <p:spPr>
          <a:xfrm>
            <a:off x="2653564" y="1320124"/>
            <a:ext cx="378047" cy="34296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499CFD5-2C3E-88FC-893B-3A8C81FABB09}"/>
              </a:ext>
            </a:extLst>
          </p:cNvPr>
          <p:cNvSpPr txBox="1"/>
          <p:nvPr/>
        </p:nvSpPr>
        <p:spPr>
          <a:xfrm>
            <a:off x="4107158" y="709300"/>
            <a:ext cx="241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Nanomechanical</a:t>
            </a:r>
            <a:r>
              <a:rPr lang="en-US" sz="1200" dirty="0"/>
              <a:t> Cantilever</a:t>
            </a:r>
          </a:p>
          <a:p>
            <a:pPr algn="ctr"/>
            <a:r>
              <a:rPr lang="en-US" sz="1200" dirty="0" err="1"/>
              <a:t>Vinante</a:t>
            </a:r>
            <a:r>
              <a:rPr lang="en-US" sz="1200" i="1" dirty="0"/>
              <a:t> et al.</a:t>
            </a:r>
            <a:r>
              <a:rPr lang="en-US" sz="1200" dirty="0"/>
              <a:t>,</a:t>
            </a:r>
            <a:endParaRPr lang="en-US" sz="1200" i="1" dirty="0"/>
          </a:p>
          <a:p>
            <a:pPr algn="ctr"/>
            <a:r>
              <a:rPr lang="hr-HR" sz="1200" dirty="0" err="1"/>
              <a:t>Phys</a:t>
            </a:r>
            <a:r>
              <a:rPr lang="hr-HR" sz="1200" dirty="0"/>
              <a:t>. </a:t>
            </a:r>
            <a:r>
              <a:rPr lang="hr-HR" sz="1200" dirty="0" err="1"/>
              <a:t>Rev</a:t>
            </a:r>
            <a:r>
              <a:rPr lang="hr-HR" sz="1200" dirty="0"/>
              <a:t>. </a:t>
            </a:r>
            <a:r>
              <a:rPr lang="hr-HR" sz="1200" dirty="0" err="1"/>
              <a:t>Lett</a:t>
            </a:r>
            <a:r>
              <a:rPr lang="hr-HR" sz="1200" dirty="0"/>
              <a:t>.</a:t>
            </a:r>
            <a:r>
              <a:rPr lang="hr-HR" sz="1200" i="1" dirty="0"/>
              <a:t> </a:t>
            </a:r>
            <a:r>
              <a:rPr lang="cs-CZ" sz="1200" u="sng" dirty="0"/>
              <a:t>119</a:t>
            </a:r>
            <a:r>
              <a:rPr lang="cs-CZ" sz="1200" dirty="0"/>
              <a:t>, 110401 (2017)</a:t>
            </a:r>
            <a:r>
              <a:rPr lang="en-US" sz="1200" dirty="0"/>
              <a:t> </a:t>
            </a:r>
            <a:endParaRPr lang="en-US" sz="1200" dirty="0">
              <a:effectLst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D9D53D-C2B2-5894-BA11-361411400B13}"/>
              </a:ext>
            </a:extLst>
          </p:cNvPr>
          <p:cNvCxnSpPr/>
          <p:nvPr/>
        </p:nvCxnSpPr>
        <p:spPr>
          <a:xfrm flipH="1">
            <a:off x="3789245" y="1038454"/>
            <a:ext cx="457480" cy="136363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1C0BDCF-C914-84E7-8438-F75E11A76159}"/>
              </a:ext>
            </a:extLst>
          </p:cNvPr>
          <p:cNvSpPr txBox="1"/>
          <p:nvPr/>
        </p:nvSpPr>
        <p:spPr>
          <a:xfrm>
            <a:off x="87006" y="709300"/>
            <a:ext cx="184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Cold Atoms</a:t>
            </a:r>
          </a:p>
          <a:p>
            <a:pPr algn="ctr"/>
            <a:r>
              <a:rPr lang="en-US" sz="1200" dirty="0" err="1"/>
              <a:t>Bilardello</a:t>
            </a:r>
            <a:r>
              <a:rPr lang="en-US" sz="1200" dirty="0"/>
              <a:t> </a:t>
            </a:r>
            <a:r>
              <a:rPr lang="en-US" sz="1200" i="1" dirty="0"/>
              <a:t>et al.,</a:t>
            </a:r>
          </a:p>
          <a:p>
            <a:pPr algn="ctr"/>
            <a:r>
              <a:rPr lang="en-US" sz="1200" dirty="0" err="1"/>
              <a:t>Physica</a:t>
            </a:r>
            <a:r>
              <a:rPr lang="en-US" sz="1200" dirty="0"/>
              <a:t> A</a:t>
            </a:r>
            <a:r>
              <a:rPr lang="en-US" sz="1200" i="1" dirty="0"/>
              <a:t> </a:t>
            </a:r>
            <a:r>
              <a:rPr lang="en-US" sz="1200" u="sng" dirty="0"/>
              <a:t>462</a:t>
            </a:r>
            <a:r>
              <a:rPr lang="en-US" sz="1200" dirty="0"/>
              <a:t>, 764 (2016).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D753B0-ADE8-9E2E-6662-DC4510C0EB71}"/>
              </a:ext>
            </a:extLst>
          </p:cNvPr>
          <p:cNvCxnSpPr/>
          <p:nvPr/>
        </p:nvCxnSpPr>
        <p:spPr>
          <a:xfrm>
            <a:off x="887679" y="1409093"/>
            <a:ext cx="1800375" cy="43093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BD4188-B44B-0342-EC41-FF44A3C32BF7}"/>
              </a:ext>
            </a:extLst>
          </p:cNvPr>
          <p:cNvSpPr txBox="1"/>
          <p:nvPr/>
        </p:nvSpPr>
        <p:spPr>
          <a:xfrm>
            <a:off x="57711" y="4801833"/>
            <a:ext cx="228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Gravitational</a:t>
            </a:r>
            <a:r>
              <a:rPr lang="it-IT" sz="1200" dirty="0"/>
              <a:t> </a:t>
            </a:r>
            <a:r>
              <a:rPr lang="it-IT" sz="1200" dirty="0" err="1"/>
              <a:t>wave</a:t>
            </a:r>
            <a:r>
              <a:rPr lang="it-IT" sz="1200" dirty="0"/>
              <a:t> detectors</a:t>
            </a:r>
          </a:p>
          <a:p>
            <a:pPr algn="ctr"/>
            <a:r>
              <a:rPr lang="it-IT" sz="1200" dirty="0" err="1"/>
              <a:t>Carlesso</a:t>
            </a:r>
            <a:r>
              <a:rPr lang="it-IT" sz="1200" dirty="0"/>
              <a:t> </a:t>
            </a:r>
            <a:r>
              <a:rPr lang="it-IT" sz="1200" i="1" dirty="0"/>
              <a:t>et al.,</a:t>
            </a:r>
            <a:endParaRPr lang="it-IT" sz="1200" dirty="0"/>
          </a:p>
          <a:p>
            <a:pPr algn="ctr"/>
            <a:r>
              <a:rPr lang="it-IT" sz="1200" dirty="0" err="1"/>
              <a:t>Phys</a:t>
            </a:r>
            <a:r>
              <a:rPr lang="it-IT" sz="1200" dirty="0"/>
              <a:t>. Rev. D</a:t>
            </a:r>
            <a:r>
              <a:rPr lang="it-IT" sz="1200" i="1" dirty="0"/>
              <a:t> </a:t>
            </a:r>
            <a:r>
              <a:rPr lang="it-IT" sz="1200" u="sng" dirty="0"/>
              <a:t>94</a:t>
            </a:r>
            <a:r>
              <a:rPr lang="it-IT" sz="1200" dirty="0"/>
              <a:t>, 124036 (2016).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13ED4E-39F7-F03B-1E4F-A5A4881BD0F7}"/>
              </a:ext>
            </a:extLst>
          </p:cNvPr>
          <p:cNvCxnSpPr/>
          <p:nvPr/>
        </p:nvCxnSpPr>
        <p:spPr>
          <a:xfrm flipV="1">
            <a:off x="1895051" y="3729118"/>
            <a:ext cx="2927137" cy="107271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2DB5A1-768E-D86D-9E3B-73A5E3FE80D8}"/>
              </a:ext>
            </a:extLst>
          </p:cNvPr>
          <p:cNvSpPr txBox="1"/>
          <p:nvPr/>
        </p:nvSpPr>
        <p:spPr>
          <a:xfrm>
            <a:off x="-204043" y="2230957"/>
            <a:ext cx="188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X-rays emission</a:t>
            </a:r>
          </a:p>
          <a:p>
            <a:pPr algn="ctr"/>
            <a:r>
              <a:rPr lang="en-US" sz="1200" dirty="0"/>
              <a:t>K. </a:t>
            </a:r>
            <a:r>
              <a:rPr lang="en-US" sz="1200" dirty="0" err="1"/>
              <a:t>Piscicchia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</a:t>
            </a:r>
          </a:p>
          <a:p>
            <a:pPr algn="ctr"/>
            <a:r>
              <a:rPr lang="en-US" sz="1200" dirty="0"/>
              <a:t>Entropy </a:t>
            </a:r>
            <a:r>
              <a:rPr lang="en-US" sz="1200" u="sng" dirty="0"/>
              <a:t>19</a:t>
            </a:r>
            <a:r>
              <a:rPr lang="en-US" sz="1200" dirty="0"/>
              <a:t> (2017).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376313-5790-A4A5-4024-A33BB066C310}"/>
              </a:ext>
            </a:extLst>
          </p:cNvPr>
          <p:cNvCxnSpPr/>
          <p:nvPr/>
        </p:nvCxnSpPr>
        <p:spPr>
          <a:xfrm>
            <a:off x="1391473" y="2595851"/>
            <a:ext cx="1451114" cy="11949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C7CAC3B-569B-FD3E-3598-7808D8EACD26}"/>
              </a:ext>
            </a:extLst>
          </p:cNvPr>
          <p:cNvSpPr txBox="1"/>
          <p:nvPr/>
        </p:nvSpPr>
        <p:spPr>
          <a:xfrm>
            <a:off x="-84550" y="3405953"/>
            <a:ext cx="2165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GRW</a:t>
            </a:r>
          </a:p>
          <a:p>
            <a:pPr algn="ctr"/>
            <a:r>
              <a:rPr lang="it-IT" sz="1200" dirty="0"/>
              <a:t>Ghirardi </a:t>
            </a:r>
            <a:r>
              <a:rPr lang="it-IT" sz="1200" i="1" dirty="0"/>
              <a:t>et al.</a:t>
            </a:r>
            <a:r>
              <a:rPr lang="it-IT" sz="1200" dirty="0"/>
              <a:t>,</a:t>
            </a:r>
          </a:p>
          <a:p>
            <a:pPr algn="ctr"/>
            <a:r>
              <a:rPr lang="it-IT" sz="1200" dirty="0" err="1"/>
              <a:t>Phys</a:t>
            </a:r>
            <a:r>
              <a:rPr lang="it-IT" sz="1200" dirty="0"/>
              <a:t>. Rev. D </a:t>
            </a:r>
            <a:r>
              <a:rPr lang="it-IT" sz="1200" u="sng" dirty="0"/>
              <a:t>34</a:t>
            </a:r>
            <a:r>
              <a:rPr lang="it-IT" sz="1200" dirty="0"/>
              <a:t>, 470 (1986).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57E624-AE04-D2BE-5B62-D0690AE48D7B}"/>
              </a:ext>
            </a:extLst>
          </p:cNvPr>
          <p:cNvCxnSpPr/>
          <p:nvPr/>
        </p:nvCxnSpPr>
        <p:spPr>
          <a:xfrm>
            <a:off x="1610053" y="3721473"/>
            <a:ext cx="1410212" cy="33081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90F6208-095F-3508-A82F-7149F7095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70" y="885864"/>
            <a:ext cx="5385680" cy="51425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B7EDA6-CA3B-3A25-8B35-8539DED86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70" y="885864"/>
            <a:ext cx="5385680" cy="5142576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0FCBEB9-928A-68BB-15E7-7AFD007149FC}"/>
              </a:ext>
            </a:extLst>
          </p:cNvPr>
          <p:cNvSpPr/>
          <p:nvPr/>
        </p:nvSpPr>
        <p:spPr>
          <a:xfrm>
            <a:off x="124439" y="2256443"/>
            <a:ext cx="1209346" cy="595357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6895068-D5EE-3DDD-EC16-3DFF0823EF90}"/>
              </a:ext>
            </a:extLst>
          </p:cNvPr>
          <p:cNvSpPr/>
          <p:nvPr/>
        </p:nvSpPr>
        <p:spPr>
          <a:xfrm>
            <a:off x="124439" y="766113"/>
            <a:ext cx="1728388" cy="595357"/>
          </a:xfrm>
          <a:prstGeom prst="roundRect">
            <a:avLst/>
          </a:prstGeom>
          <a:noFill/>
          <a:ln w="25400">
            <a:solidFill>
              <a:srgbClr val="EE462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9E34665-408A-AF90-4B7B-D7FE50D72C35}"/>
              </a:ext>
            </a:extLst>
          </p:cNvPr>
          <p:cNvSpPr/>
          <p:nvPr/>
        </p:nvSpPr>
        <p:spPr>
          <a:xfrm>
            <a:off x="164574" y="4852807"/>
            <a:ext cx="2088431" cy="595357"/>
          </a:xfrm>
          <a:prstGeom prst="roundRect">
            <a:avLst/>
          </a:prstGeom>
          <a:noFill/>
          <a:ln w="25400">
            <a:solidFill>
              <a:srgbClr val="EE462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2D0BDF0-F40C-B435-E638-F22076E6F6BE}"/>
              </a:ext>
            </a:extLst>
          </p:cNvPr>
          <p:cNvSpPr/>
          <p:nvPr/>
        </p:nvSpPr>
        <p:spPr>
          <a:xfrm>
            <a:off x="4169269" y="741106"/>
            <a:ext cx="2213748" cy="595357"/>
          </a:xfrm>
          <a:prstGeom prst="roundRect">
            <a:avLst/>
          </a:prstGeom>
          <a:noFill/>
          <a:ln w="25400">
            <a:solidFill>
              <a:srgbClr val="EE462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4913AA-6CEC-FCD0-7827-53F97E7518E8}"/>
              </a:ext>
            </a:extLst>
          </p:cNvPr>
          <p:cNvSpPr txBox="1"/>
          <p:nvPr/>
        </p:nvSpPr>
        <p:spPr>
          <a:xfrm>
            <a:off x="7574621" y="2009910"/>
            <a:ext cx="348373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5B57FC"/>
                </a:solidFill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1710AD-AB76-2B55-B13F-E9B80F555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70" y="885864"/>
            <a:ext cx="5385680" cy="514257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64AD6A0-D666-1DCF-240B-8B8FCAF27F73}"/>
              </a:ext>
            </a:extLst>
          </p:cNvPr>
          <p:cNvSpPr txBox="1"/>
          <p:nvPr/>
        </p:nvSpPr>
        <p:spPr>
          <a:xfrm>
            <a:off x="6609203" y="6288264"/>
            <a:ext cx="625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Nobakht</a:t>
            </a:r>
            <a:r>
              <a:rPr lang="it-IT" dirty="0"/>
              <a:t>, </a:t>
            </a:r>
            <a:r>
              <a:rPr lang="it-IT" dirty="0" err="1"/>
              <a:t>Phys</a:t>
            </a:r>
            <a:r>
              <a:rPr lang="it-IT" dirty="0"/>
              <a:t>. Rev. A 98, 042109 (2018)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3781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A4F812-B4DE-D7A4-C7D6-322177EAA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51" y="1337736"/>
            <a:ext cx="4714152" cy="4501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76C94F-839E-1CE2-B2F9-173EA8627BD5}"/>
              </a:ext>
            </a:extLst>
          </p:cNvPr>
          <p:cNvSpPr txBox="1"/>
          <p:nvPr/>
        </p:nvSpPr>
        <p:spPr>
          <a:xfrm>
            <a:off x="2014439" y="709300"/>
            <a:ext cx="201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Adler</a:t>
            </a:r>
          </a:p>
          <a:p>
            <a:pPr algn="ctr"/>
            <a:r>
              <a:rPr lang="is-IS" sz="1200" dirty="0"/>
              <a:t>J. Phys. A </a:t>
            </a:r>
            <a:r>
              <a:rPr lang="is-IS" sz="1200" u="sng" dirty="0"/>
              <a:t>40</a:t>
            </a:r>
            <a:r>
              <a:rPr lang="is-IS" sz="1200" dirty="0"/>
              <a:t>, 2935 (2007),</a:t>
            </a:r>
          </a:p>
          <a:p>
            <a:pPr algn="ctr"/>
            <a:r>
              <a:rPr lang="is-IS" sz="1200" dirty="0"/>
              <a:t>J. Phys. A</a:t>
            </a:r>
            <a:r>
              <a:rPr lang="is-IS" sz="1200" i="1" dirty="0"/>
              <a:t> </a:t>
            </a:r>
            <a:r>
              <a:rPr lang="is-IS" sz="1200" u="sng" dirty="0"/>
              <a:t>40</a:t>
            </a:r>
            <a:r>
              <a:rPr lang="is-IS" sz="1200" dirty="0"/>
              <a:t>, 13501 (2007).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A5F1353-073E-03FB-03A7-7813F322E515}"/>
              </a:ext>
            </a:extLst>
          </p:cNvPr>
          <p:cNvCxnSpPr/>
          <p:nvPr/>
        </p:nvCxnSpPr>
        <p:spPr>
          <a:xfrm>
            <a:off x="2653564" y="1320124"/>
            <a:ext cx="378047" cy="34296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6C141E1-7674-3860-3123-1A7BFE49657E}"/>
              </a:ext>
            </a:extLst>
          </p:cNvPr>
          <p:cNvSpPr txBox="1"/>
          <p:nvPr/>
        </p:nvSpPr>
        <p:spPr>
          <a:xfrm>
            <a:off x="4107158" y="709300"/>
            <a:ext cx="241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Nanomechanical</a:t>
            </a:r>
            <a:r>
              <a:rPr lang="en-US" sz="1200" dirty="0"/>
              <a:t> Cantilever</a:t>
            </a:r>
          </a:p>
          <a:p>
            <a:pPr algn="ctr"/>
            <a:r>
              <a:rPr lang="en-US" sz="1200" dirty="0" err="1"/>
              <a:t>Vinante</a:t>
            </a:r>
            <a:r>
              <a:rPr lang="en-US" sz="1200" i="1" dirty="0"/>
              <a:t> et al.</a:t>
            </a:r>
            <a:r>
              <a:rPr lang="en-US" sz="1200" dirty="0"/>
              <a:t>,</a:t>
            </a:r>
            <a:endParaRPr lang="en-US" sz="1200" i="1" dirty="0"/>
          </a:p>
          <a:p>
            <a:pPr algn="ctr"/>
            <a:r>
              <a:rPr lang="hr-HR" sz="1200" dirty="0" err="1"/>
              <a:t>Phys</a:t>
            </a:r>
            <a:r>
              <a:rPr lang="hr-HR" sz="1200" dirty="0"/>
              <a:t>. </a:t>
            </a:r>
            <a:r>
              <a:rPr lang="hr-HR" sz="1200" dirty="0" err="1"/>
              <a:t>Rev</a:t>
            </a:r>
            <a:r>
              <a:rPr lang="hr-HR" sz="1200" dirty="0"/>
              <a:t>. </a:t>
            </a:r>
            <a:r>
              <a:rPr lang="hr-HR" sz="1200" dirty="0" err="1"/>
              <a:t>Lett</a:t>
            </a:r>
            <a:r>
              <a:rPr lang="hr-HR" sz="1200" dirty="0"/>
              <a:t>.</a:t>
            </a:r>
            <a:r>
              <a:rPr lang="hr-HR" sz="1200" i="1" dirty="0"/>
              <a:t> </a:t>
            </a:r>
            <a:r>
              <a:rPr lang="cs-CZ" sz="1200" u="sng" dirty="0"/>
              <a:t>119</a:t>
            </a:r>
            <a:r>
              <a:rPr lang="cs-CZ" sz="1200" dirty="0"/>
              <a:t>, 110401 (2017)</a:t>
            </a:r>
            <a:r>
              <a:rPr lang="en-US" sz="1200" dirty="0"/>
              <a:t> </a:t>
            </a:r>
            <a:endParaRPr lang="en-US" sz="1200" dirty="0">
              <a:effectLst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078560-B623-285E-845D-3AD31BFB4E7B}"/>
              </a:ext>
            </a:extLst>
          </p:cNvPr>
          <p:cNvCxnSpPr/>
          <p:nvPr/>
        </p:nvCxnSpPr>
        <p:spPr>
          <a:xfrm flipH="1">
            <a:off x="3789245" y="1038454"/>
            <a:ext cx="457480" cy="136363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E5F97E5-6456-6F29-C114-94B7CAA4EEDB}"/>
              </a:ext>
            </a:extLst>
          </p:cNvPr>
          <p:cNvSpPr txBox="1"/>
          <p:nvPr/>
        </p:nvSpPr>
        <p:spPr>
          <a:xfrm>
            <a:off x="87006" y="709300"/>
            <a:ext cx="184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Cold Atoms</a:t>
            </a:r>
          </a:p>
          <a:p>
            <a:pPr algn="ctr"/>
            <a:r>
              <a:rPr lang="en-US" sz="1200" dirty="0" err="1"/>
              <a:t>Bilardello</a:t>
            </a:r>
            <a:r>
              <a:rPr lang="en-US" sz="1200" dirty="0"/>
              <a:t> </a:t>
            </a:r>
            <a:r>
              <a:rPr lang="en-US" sz="1200" i="1" dirty="0"/>
              <a:t>et al.,</a:t>
            </a:r>
          </a:p>
          <a:p>
            <a:pPr algn="ctr"/>
            <a:r>
              <a:rPr lang="en-US" sz="1200" dirty="0" err="1"/>
              <a:t>Physica</a:t>
            </a:r>
            <a:r>
              <a:rPr lang="en-US" sz="1200" dirty="0"/>
              <a:t> A</a:t>
            </a:r>
            <a:r>
              <a:rPr lang="en-US" sz="1200" i="1" dirty="0"/>
              <a:t> </a:t>
            </a:r>
            <a:r>
              <a:rPr lang="en-US" sz="1200" u="sng" dirty="0"/>
              <a:t>462</a:t>
            </a:r>
            <a:r>
              <a:rPr lang="en-US" sz="1200" dirty="0"/>
              <a:t>, 764 (2016).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BE84E6-CBD1-5E68-471B-1D88F37BBDDF}"/>
              </a:ext>
            </a:extLst>
          </p:cNvPr>
          <p:cNvCxnSpPr/>
          <p:nvPr/>
        </p:nvCxnSpPr>
        <p:spPr>
          <a:xfrm>
            <a:off x="887679" y="1409093"/>
            <a:ext cx="1800375" cy="43093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764AB8-CA06-D636-C5FD-F7D532CC81B1}"/>
              </a:ext>
            </a:extLst>
          </p:cNvPr>
          <p:cNvSpPr txBox="1"/>
          <p:nvPr/>
        </p:nvSpPr>
        <p:spPr>
          <a:xfrm>
            <a:off x="57711" y="4801833"/>
            <a:ext cx="228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Gravitational</a:t>
            </a:r>
            <a:r>
              <a:rPr lang="it-IT" sz="1200" dirty="0"/>
              <a:t> </a:t>
            </a:r>
            <a:r>
              <a:rPr lang="it-IT" sz="1200" dirty="0" err="1"/>
              <a:t>wave</a:t>
            </a:r>
            <a:r>
              <a:rPr lang="it-IT" sz="1200" dirty="0"/>
              <a:t> detectors</a:t>
            </a:r>
          </a:p>
          <a:p>
            <a:pPr algn="ctr"/>
            <a:r>
              <a:rPr lang="it-IT" sz="1200" dirty="0" err="1"/>
              <a:t>Carlesso</a:t>
            </a:r>
            <a:r>
              <a:rPr lang="it-IT" sz="1200" dirty="0"/>
              <a:t> </a:t>
            </a:r>
            <a:r>
              <a:rPr lang="it-IT" sz="1200" i="1" dirty="0"/>
              <a:t>et al.,</a:t>
            </a:r>
            <a:endParaRPr lang="it-IT" sz="1200" dirty="0"/>
          </a:p>
          <a:p>
            <a:pPr algn="ctr"/>
            <a:r>
              <a:rPr lang="it-IT" sz="1200" dirty="0" err="1"/>
              <a:t>Phys</a:t>
            </a:r>
            <a:r>
              <a:rPr lang="it-IT" sz="1200" dirty="0"/>
              <a:t>. Rev. D</a:t>
            </a:r>
            <a:r>
              <a:rPr lang="it-IT" sz="1200" i="1" dirty="0"/>
              <a:t> </a:t>
            </a:r>
            <a:r>
              <a:rPr lang="it-IT" sz="1200" u="sng" dirty="0"/>
              <a:t>94</a:t>
            </a:r>
            <a:r>
              <a:rPr lang="it-IT" sz="1200" dirty="0"/>
              <a:t>, 124036 (2016).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C48FAC-A892-2694-0118-7E7B53CB7CC6}"/>
              </a:ext>
            </a:extLst>
          </p:cNvPr>
          <p:cNvCxnSpPr/>
          <p:nvPr/>
        </p:nvCxnSpPr>
        <p:spPr>
          <a:xfrm flipV="1">
            <a:off x="1895051" y="3729118"/>
            <a:ext cx="2927137" cy="107271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F053043-797E-75D9-860D-EBBF6D100BFE}"/>
              </a:ext>
            </a:extLst>
          </p:cNvPr>
          <p:cNvSpPr txBox="1"/>
          <p:nvPr/>
        </p:nvSpPr>
        <p:spPr>
          <a:xfrm>
            <a:off x="-204043" y="2230957"/>
            <a:ext cx="188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X-rays emission</a:t>
            </a:r>
          </a:p>
          <a:p>
            <a:pPr algn="ctr"/>
            <a:r>
              <a:rPr lang="en-US" sz="1200" dirty="0"/>
              <a:t>K. </a:t>
            </a:r>
            <a:r>
              <a:rPr lang="en-US" sz="1200" dirty="0" err="1"/>
              <a:t>Piscicchia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</a:t>
            </a:r>
          </a:p>
          <a:p>
            <a:pPr algn="ctr"/>
            <a:r>
              <a:rPr lang="en-US" sz="1200" dirty="0"/>
              <a:t>Entropy </a:t>
            </a:r>
            <a:r>
              <a:rPr lang="en-US" sz="1200" u="sng" dirty="0"/>
              <a:t>19</a:t>
            </a:r>
            <a:r>
              <a:rPr lang="en-US" sz="1200" dirty="0"/>
              <a:t> (2017).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3E99BA-E4C3-148B-2F10-A0B455811F49}"/>
              </a:ext>
            </a:extLst>
          </p:cNvPr>
          <p:cNvCxnSpPr/>
          <p:nvPr/>
        </p:nvCxnSpPr>
        <p:spPr>
          <a:xfrm>
            <a:off x="1391473" y="2595851"/>
            <a:ext cx="1451114" cy="11949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B48D83-40D3-C882-F323-DB825D512907}"/>
              </a:ext>
            </a:extLst>
          </p:cNvPr>
          <p:cNvSpPr txBox="1"/>
          <p:nvPr/>
        </p:nvSpPr>
        <p:spPr>
          <a:xfrm>
            <a:off x="-84550" y="3405953"/>
            <a:ext cx="2165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GRW</a:t>
            </a:r>
          </a:p>
          <a:p>
            <a:pPr algn="ctr"/>
            <a:r>
              <a:rPr lang="it-IT" sz="1200" dirty="0"/>
              <a:t>Ghirardi </a:t>
            </a:r>
            <a:r>
              <a:rPr lang="it-IT" sz="1200" i="1" dirty="0"/>
              <a:t>et al.</a:t>
            </a:r>
            <a:r>
              <a:rPr lang="it-IT" sz="1200" dirty="0"/>
              <a:t>,</a:t>
            </a:r>
          </a:p>
          <a:p>
            <a:pPr algn="ctr"/>
            <a:r>
              <a:rPr lang="it-IT" sz="1200" dirty="0" err="1"/>
              <a:t>Phys</a:t>
            </a:r>
            <a:r>
              <a:rPr lang="it-IT" sz="1200" dirty="0"/>
              <a:t>. Rev. D </a:t>
            </a:r>
            <a:r>
              <a:rPr lang="it-IT" sz="1200" u="sng" dirty="0"/>
              <a:t>34</a:t>
            </a:r>
            <a:r>
              <a:rPr lang="it-IT" sz="1200" dirty="0"/>
              <a:t>, 470 (1986).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57ABE4-5696-4EE4-3EBC-4A959820CE49}"/>
              </a:ext>
            </a:extLst>
          </p:cNvPr>
          <p:cNvCxnSpPr/>
          <p:nvPr/>
        </p:nvCxnSpPr>
        <p:spPr>
          <a:xfrm>
            <a:off x="1610053" y="3721473"/>
            <a:ext cx="1410212" cy="33081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D9227E2-39E6-3E78-B964-85E5484E526C}"/>
              </a:ext>
            </a:extLst>
          </p:cNvPr>
          <p:cNvSpPr/>
          <p:nvPr/>
        </p:nvSpPr>
        <p:spPr>
          <a:xfrm>
            <a:off x="124439" y="2256443"/>
            <a:ext cx="1209346" cy="595357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2CF97C-376C-B073-6B19-4992B3854C3B}"/>
              </a:ext>
            </a:extLst>
          </p:cNvPr>
          <p:cNvSpPr/>
          <p:nvPr/>
        </p:nvSpPr>
        <p:spPr>
          <a:xfrm>
            <a:off x="124439" y="766113"/>
            <a:ext cx="1728388" cy="595357"/>
          </a:xfrm>
          <a:prstGeom prst="roundRect">
            <a:avLst/>
          </a:prstGeom>
          <a:noFill/>
          <a:ln w="25400">
            <a:solidFill>
              <a:srgbClr val="EE462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891E0BD-B1D1-BE56-9B5F-8C24B2BE7528}"/>
              </a:ext>
            </a:extLst>
          </p:cNvPr>
          <p:cNvSpPr/>
          <p:nvPr/>
        </p:nvSpPr>
        <p:spPr>
          <a:xfrm>
            <a:off x="164574" y="4852807"/>
            <a:ext cx="2088431" cy="595357"/>
          </a:xfrm>
          <a:prstGeom prst="roundRect">
            <a:avLst/>
          </a:prstGeom>
          <a:noFill/>
          <a:ln w="25400">
            <a:solidFill>
              <a:srgbClr val="EE462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B92A726-791E-6ACD-6709-F6E5928EDC75}"/>
              </a:ext>
            </a:extLst>
          </p:cNvPr>
          <p:cNvSpPr/>
          <p:nvPr/>
        </p:nvSpPr>
        <p:spPr>
          <a:xfrm>
            <a:off x="4169269" y="741106"/>
            <a:ext cx="2213748" cy="595357"/>
          </a:xfrm>
          <a:prstGeom prst="roundRect">
            <a:avLst/>
          </a:prstGeom>
          <a:noFill/>
          <a:ln w="25400">
            <a:solidFill>
              <a:srgbClr val="EE462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C7AD79-4346-18C9-0AB1-9FDCFF87A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8"/>
          <a:stretch/>
        </p:blipFill>
        <p:spPr>
          <a:xfrm>
            <a:off x="6889974" y="1150156"/>
            <a:ext cx="5175748" cy="48776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0ECAE9-3CDF-53FC-6526-7B0D1B6A56CD}"/>
              </a:ext>
            </a:extLst>
          </p:cNvPr>
          <p:cNvSpPr txBox="1"/>
          <p:nvPr/>
        </p:nvSpPr>
        <p:spPr>
          <a:xfrm rot="19494677">
            <a:off x="8901761" y="122442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 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F7EEA-17BD-A7CA-F474-B26A42892EB5}"/>
              </a:ext>
            </a:extLst>
          </p:cNvPr>
          <p:cNvSpPr txBox="1"/>
          <p:nvPr/>
        </p:nvSpPr>
        <p:spPr>
          <a:xfrm rot="19494677">
            <a:off x="9283540" y="151384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-2</a:t>
            </a:r>
            <a:r>
              <a:rPr lang="en-US" b="1" dirty="0"/>
              <a:t> 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9D83C-A22A-5F6D-E9A1-777F5CC08598}"/>
              </a:ext>
            </a:extLst>
          </p:cNvPr>
          <p:cNvSpPr txBox="1"/>
          <p:nvPr/>
        </p:nvSpPr>
        <p:spPr>
          <a:xfrm rot="19494677">
            <a:off x="9687316" y="180421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-4</a:t>
            </a:r>
            <a:r>
              <a:rPr lang="en-US" b="1" dirty="0"/>
              <a:t> 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9ADA00-A84C-3700-EDDB-046E414BC6DB}"/>
              </a:ext>
            </a:extLst>
          </p:cNvPr>
          <p:cNvSpPr txBox="1"/>
          <p:nvPr/>
        </p:nvSpPr>
        <p:spPr>
          <a:xfrm rot="19494677">
            <a:off x="10198086" y="236945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-7</a:t>
            </a:r>
            <a:r>
              <a:rPr lang="en-US" b="1" dirty="0"/>
              <a:t> 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BCAF8B-8E70-7BC6-FAD4-62A76E2EC65A}"/>
              </a:ext>
            </a:extLst>
          </p:cNvPr>
          <p:cNvSpPr txBox="1"/>
          <p:nvPr/>
        </p:nvSpPr>
        <p:spPr>
          <a:xfrm>
            <a:off x="8259451" y="3994502"/>
            <a:ext cx="65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596A2F-8C9B-5C12-97F4-2D849CCE6D1F}"/>
              </a:ext>
            </a:extLst>
          </p:cNvPr>
          <p:cNvSpPr txBox="1"/>
          <p:nvPr/>
        </p:nvSpPr>
        <p:spPr>
          <a:xfrm>
            <a:off x="7890788" y="1293758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Adler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536799-B674-2F50-4961-85D7C8D8BA0E}"/>
              </a:ext>
            </a:extLst>
          </p:cNvPr>
          <p:cNvCxnSpPr>
            <a:cxnSpLocks/>
          </p:cNvCxnSpPr>
          <p:nvPr/>
        </p:nvCxnSpPr>
        <p:spPr>
          <a:xfrm flipV="1">
            <a:off x="8567766" y="1171257"/>
            <a:ext cx="0" cy="960039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141435DD-D89D-633B-40E1-ED997F3EB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8"/>
          <a:stretch/>
        </p:blipFill>
        <p:spPr>
          <a:xfrm>
            <a:off x="6859697" y="1171257"/>
            <a:ext cx="5175748" cy="48776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042FB04-820C-17A7-1E01-B4CD754296FC}"/>
              </a:ext>
            </a:extLst>
          </p:cNvPr>
          <p:cNvSpPr txBox="1"/>
          <p:nvPr/>
        </p:nvSpPr>
        <p:spPr>
          <a:xfrm>
            <a:off x="7267074" y="6208295"/>
            <a:ext cx="40911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Pontin </a:t>
            </a:r>
            <a:r>
              <a:rPr lang="en-IT" sz="1500" i="1" dirty="0"/>
              <a:t>et al., Phys. Rev. Research </a:t>
            </a:r>
            <a:r>
              <a:rPr lang="en-IT" sz="1500" b="1" dirty="0"/>
              <a:t>2</a:t>
            </a:r>
            <a:r>
              <a:rPr lang="en-IT" sz="1500" dirty="0"/>
              <a:t>, 023349 (2020)</a:t>
            </a:r>
          </a:p>
        </p:txBody>
      </p:sp>
    </p:spTree>
    <p:extLst>
      <p:ext uri="{BB962C8B-B14F-4D97-AF65-F5344CB8AC3E}">
        <p14:creationId xmlns:p14="http://schemas.microsoft.com/office/powerpoint/2010/main" val="231455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146980-F9D1-FD54-7175-6FBC5C9B934F}"/>
              </a:ext>
            </a:extLst>
          </p:cNvPr>
          <p:cNvGrpSpPr/>
          <p:nvPr/>
        </p:nvGrpSpPr>
        <p:grpSpPr>
          <a:xfrm>
            <a:off x="880689" y="1490027"/>
            <a:ext cx="10465496" cy="2969675"/>
            <a:chOff x="-177207" y="1658381"/>
            <a:chExt cx="12591622" cy="357298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AF3781-3694-A55E-3BE6-35BEAC341C34}"/>
                </a:ext>
              </a:extLst>
            </p:cNvPr>
            <p:cNvSpPr/>
            <p:nvPr/>
          </p:nvSpPr>
          <p:spPr>
            <a:xfrm>
              <a:off x="-72021" y="1692344"/>
              <a:ext cx="12486436" cy="503181"/>
            </a:xfrm>
            <a:prstGeom prst="rect">
              <a:avLst/>
            </a:prstGeom>
            <a:gradFill>
              <a:gsLst>
                <a:gs pos="0">
                  <a:srgbClr val="0070C0">
                    <a:alpha val="50000"/>
                    <a:lumMod val="50000"/>
                    <a:lumOff val="50000"/>
                  </a:srgbClr>
                </a:gs>
                <a:gs pos="99000">
                  <a:srgbClr val="FF0000">
                    <a:alpha val="50000"/>
                    <a:lumMod val="50000"/>
                    <a:lumOff val="5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B2FBC2-24A0-AF6A-2034-55BCB99E06F6}"/>
                </a:ext>
              </a:extLst>
            </p:cNvPr>
            <p:cNvGrpSpPr/>
            <p:nvPr/>
          </p:nvGrpSpPr>
          <p:grpSpPr>
            <a:xfrm>
              <a:off x="-177207" y="1658381"/>
              <a:ext cx="12579581" cy="3572982"/>
              <a:chOff x="-105186" y="705804"/>
              <a:chExt cx="12579581" cy="357298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9E667C8-CA30-F560-4E86-D04646498140}"/>
                  </a:ext>
                </a:extLst>
              </p:cNvPr>
              <p:cNvGrpSpPr/>
              <p:nvPr/>
            </p:nvGrpSpPr>
            <p:grpSpPr>
              <a:xfrm>
                <a:off x="-105186" y="705804"/>
                <a:ext cx="12579581" cy="3572982"/>
                <a:chOff x="-105186" y="705804"/>
                <a:chExt cx="12579581" cy="3572982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1DCD3346-3FE5-8ED6-AC09-D88788BB9E08}"/>
                    </a:ext>
                  </a:extLst>
                </p:cNvPr>
                <p:cNvGrpSpPr/>
                <p:nvPr/>
              </p:nvGrpSpPr>
              <p:grpSpPr>
                <a:xfrm>
                  <a:off x="-105186" y="705804"/>
                  <a:ext cx="12579581" cy="3572982"/>
                  <a:chOff x="-105186" y="2826191"/>
                  <a:chExt cx="12579581" cy="3572982"/>
                </a:xfrm>
              </p:grpSpPr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A0F773A4-D7B2-66C9-0DED-9D525E0BDFBA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186" y="2826191"/>
                    <a:ext cx="403244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Quantum World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797ABFE-8A77-5C27-7A9D-3B06A78F8BF1}"/>
                      </a:ext>
                    </a:extLst>
                  </p:cNvPr>
                  <p:cNvSpPr txBox="1"/>
                  <p:nvPr/>
                </p:nvSpPr>
                <p:spPr>
                  <a:xfrm>
                    <a:off x="8441947" y="2826191"/>
                    <a:ext cx="403244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Classical World</a:t>
                    </a:r>
                  </a:p>
                </p:txBody>
              </p:sp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900F6718-D9D8-3107-D203-293F39DEAD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12580"/>
                  <a:stretch/>
                </p:blipFill>
                <p:spPr>
                  <a:xfrm>
                    <a:off x="1733829" y="3386609"/>
                    <a:ext cx="1731974" cy="1640267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A25657D3-FFEC-16D9-88EE-AD2F7757D2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03642" y="3380634"/>
                    <a:ext cx="1135457" cy="1604058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ED9E9AF0-B17D-BAD2-2EC5-E2F2F521EB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243250" y="4666336"/>
                    <a:ext cx="1296986" cy="1232137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1AD273DB-0302-0ACC-7652-FF0EBB3005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39193" y="4967787"/>
                    <a:ext cx="1544661" cy="14313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9C0236D4-464A-62D3-DE92-D5B93263C7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20136" y="3482967"/>
                    <a:ext cx="3082293" cy="258388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164360A-E355-7A26-C85A-7CBA7641BF59}"/>
                    </a:ext>
                  </a:extLst>
                </p:cNvPr>
                <p:cNvSpPr txBox="1"/>
                <p:nvPr/>
              </p:nvSpPr>
              <p:spPr>
                <a:xfrm>
                  <a:off x="0" y="1518320"/>
                  <a:ext cx="25676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Micro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9E8A688-30AF-4A41-35A5-D705BA559A9C}"/>
                    </a:ext>
                  </a:extLst>
                </p:cNvPr>
                <p:cNvSpPr txBox="1"/>
                <p:nvPr/>
              </p:nvSpPr>
              <p:spPr>
                <a:xfrm>
                  <a:off x="9721080" y="1523415"/>
                  <a:ext cx="25676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Macro</a:t>
                  </a:r>
                </a:p>
              </p:txBody>
            </p:sp>
          </p:grpSp>
          <p:pic>
            <p:nvPicPr>
              <p:cNvPr id="7" name="Graphic 8">
                <a:extLst>
                  <a:ext uri="{FF2B5EF4-FFF2-40B4-BE49-F238E27FC236}">
                    <a16:creationId xmlns:a16="http://schemas.microsoft.com/office/drawing/2014/main" id="{538D3BA0-C9E9-F089-B363-ECB43C11D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6988326" y="2845125"/>
                <a:ext cx="808073" cy="914400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74D6A32-5896-2B8F-9801-261CD3EAE33D}"/>
              </a:ext>
            </a:extLst>
          </p:cNvPr>
          <p:cNvSpPr txBox="1"/>
          <p:nvPr/>
        </p:nvSpPr>
        <p:spPr>
          <a:xfrm>
            <a:off x="4111162" y="1028258"/>
            <a:ext cx="396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Standard Quantum Mechanics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D98E1A-B5F9-00D0-D082-75B8AE136B1E}"/>
              </a:ext>
            </a:extLst>
          </p:cNvPr>
          <p:cNvGrpSpPr/>
          <p:nvPr/>
        </p:nvGrpSpPr>
        <p:grpSpPr>
          <a:xfrm>
            <a:off x="313592" y="4696936"/>
            <a:ext cx="11002988" cy="1796470"/>
            <a:chOff x="313592" y="822178"/>
            <a:chExt cx="11002988" cy="179647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A43925-7D60-83CA-C1C0-2C2B19EA3664}"/>
                </a:ext>
              </a:extLst>
            </p:cNvPr>
            <p:cNvSpPr txBox="1"/>
            <p:nvPr/>
          </p:nvSpPr>
          <p:spPr>
            <a:xfrm>
              <a:off x="875420" y="822178"/>
              <a:ext cx="104411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/>
                <a:t>“The Copenhagen interpretation assumes a mysterious division</a:t>
              </a:r>
              <a:r>
                <a:rPr lang="en-US" sz="2000" b="1" dirty="0"/>
                <a:t> </a:t>
              </a:r>
              <a:r>
                <a:rPr lang="en-US" sz="2000" dirty="0"/>
                <a:t>between the microscopic world governed by quantum mechanics and a macroscopic world of apparatus and observers that obeys classical physics.”</a:t>
              </a:r>
              <a:endParaRPr lang="en-US" sz="2000" dirty="0">
                <a:effectLst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F000B0-6CCE-BE26-D902-30B665863829}"/>
                </a:ext>
              </a:extLst>
            </p:cNvPr>
            <p:cNvSpPr txBox="1"/>
            <p:nvPr/>
          </p:nvSpPr>
          <p:spPr>
            <a:xfrm>
              <a:off x="313592" y="2218538"/>
              <a:ext cx="110029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2000" dirty="0"/>
                <a:t>S.</a:t>
              </a:r>
              <a:r>
                <a:rPr lang="de-DE" sz="2000" dirty="0"/>
                <a:t> Weinberg, Phys. </a:t>
              </a:r>
              <a:r>
                <a:rPr lang="de-DE" sz="2000" dirty="0" err="1"/>
                <a:t>Rev</a:t>
              </a:r>
              <a:r>
                <a:rPr lang="de-DE" sz="2000" dirty="0"/>
                <a:t>. A 85, 062116 (2012) 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3A32B64-3956-0895-A122-82D9C1E15C35}"/>
              </a:ext>
            </a:extLst>
          </p:cNvPr>
          <p:cNvSpPr/>
          <p:nvPr/>
        </p:nvSpPr>
        <p:spPr>
          <a:xfrm>
            <a:off x="1010172" y="2035904"/>
            <a:ext cx="4617775" cy="2580546"/>
          </a:xfrm>
          <a:prstGeom prst="roundRect">
            <a:avLst/>
          </a:prstGeom>
          <a:noFill/>
          <a:ln w="38100">
            <a:solidFill>
              <a:srgbClr val="009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CA2BCE1-2A14-7940-AA91-4D21848584E9}"/>
              </a:ext>
            </a:extLst>
          </p:cNvPr>
          <p:cNvSpPr/>
          <p:nvPr/>
        </p:nvSpPr>
        <p:spPr>
          <a:xfrm>
            <a:off x="6564052" y="2035904"/>
            <a:ext cx="4752528" cy="2580546"/>
          </a:xfrm>
          <a:prstGeom prst="roundRect">
            <a:avLst/>
          </a:prstGeom>
          <a:noFill/>
          <a:ln w="38100">
            <a:solidFill>
              <a:srgbClr val="E40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06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A4F812-B4DE-D7A4-C7D6-322177EAA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51" y="1337736"/>
            <a:ext cx="4714152" cy="4501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76C94F-839E-1CE2-B2F9-173EA8627BD5}"/>
              </a:ext>
            </a:extLst>
          </p:cNvPr>
          <p:cNvSpPr txBox="1"/>
          <p:nvPr/>
        </p:nvSpPr>
        <p:spPr>
          <a:xfrm>
            <a:off x="2014439" y="709300"/>
            <a:ext cx="201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Adler</a:t>
            </a:r>
          </a:p>
          <a:p>
            <a:pPr algn="ctr"/>
            <a:r>
              <a:rPr lang="is-IS" sz="1200" dirty="0"/>
              <a:t>J. Phys. A </a:t>
            </a:r>
            <a:r>
              <a:rPr lang="is-IS" sz="1200" u="sng" dirty="0"/>
              <a:t>40</a:t>
            </a:r>
            <a:r>
              <a:rPr lang="is-IS" sz="1200" dirty="0"/>
              <a:t>, 2935 (2007),</a:t>
            </a:r>
          </a:p>
          <a:p>
            <a:pPr algn="ctr"/>
            <a:r>
              <a:rPr lang="is-IS" sz="1200" dirty="0"/>
              <a:t>J. Phys. A</a:t>
            </a:r>
            <a:r>
              <a:rPr lang="is-IS" sz="1200" i="1" dirty="0"/>
              <a:t> </a:t>
            </a:r>
            <a:r>
              <a:rPr lang="is-IS" sz="1200" u="sng" dirty="0"/>
              <a:t>40</a:t>
            </a:r>
            <a:r>
              <a:rPr lang="is-IS" sz="1200" dirty="0"/>
              <a:t>, 13501 (2007).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A5F1353-073E-03FB-03A7-7813F322E515}"/>
              </a:ext>
            </a:extLst>
          </p:cNvPr>
          <p:cNvCxnSpPr/>
          <p:nvPr/>
        </p:nvCxnSpPr>
        <p:spPr>
          <a:xfrm>
            <a:off x="2653564" y="1320124"/>
            <a:ext cx="378047" cy="34296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6C141E1-7674-3860-3123-1A7BFE49657E}"/>
              </a:ext>
            </a:extLst>
          </p:cNvPr>
          <p:cNvSpPr txBox="1"/>
          <p:nvPr/>
        </p:nvSpPr>
        <p:spPr>
          <a:xfrm>
            <a:off x="4107158" y="709300"/>
            <a:ext cx="241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Nanomechanical</a:t>
            </a:r>
            <a:r>
              <a:rPr lang="en-US" sz="1200" dirty="0"/>
              <a:t> Cantilever</a:t>
            </a:r>
          </a:p>
          <a:p>
            <a:pPr algn="ctr"/>
            <a:r>
              <a:rPr lang="en-US" sz="1200" dirty="0" err="1"/>
              <a:t>Vinante</a:t>
            </a:r>
            <a:r>
              <a:rPr lang="en-US" sz="1200" i="1" dirty="0"/>
              <a:t> et al.</a:t>
            </a:r>
            <a:r>
              <a:rPr lang="en-US" sz="1200" dirty="0"/>
              <a:t>,</a:t>
            </a:r>
            <a:endParaRPr lang="en-US" sz="1200" i="1" dirty="0"/>
          </a:p>
          <a:p>
            <a:pPr algn="ctr"/>
            <a:r>
              <a:rPr lang="hr-HR" sz="1200" dirty="0" err="1"/>
              <a:t>Phys</a:t>
            </a:r>
            <a:r>
              <a:rPr lang="hr-HR" sz="1200" dirty="0"/>
              <a:t>. </a:t>
            </a:r>
            <a:r>
              <a:rPr lang="hr-HR" sz="1200" dirty="0" err="1"/>
              <a:t>Rev</a:t>
            </a:r>
            <a:r>
              <a:rPr lang="hr-HR" sz="1200" dirty="0"/>
              <a:t>. </a:t>
            </a:r>
            <a:r>
              <a:rPr lang="hr-HR" sz="1200" dirty="0" err="1"/>
              <a:t>Lett</a:t>
            </a:r>
            <a:r>
              <a:rPr lang="hr-HR" sz="1200" dirty="0"/>
              <a:t>.</a:t>
            </a:r>
            <a:r>
              <a:rPr lang="hr-HR" sz="1200" i="1" dirty="0"/>
              <a:t> </a:t>
            </a:r>
            <a:r>
              <a:rPr lang="cs-CZ" sz="1200" u="sng" dirty="0"/>
              <a:t>119</a:t>
            </a:r>
            <a:r>
              <a:rPr lang="cs-CZ" sz="1200" dirty="0"/>
              <a:t>, 110401 (2017)</a:t>
            </a:r>
            <a:r>
              <a:rPr lang="en-US" sz="1200" dirty="0"/>
              <a:t> </a:t>
            </a:r>
            <a:endParaRPr lang="en-US" sz="1200" dirty="0">
              <a:effectLst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078560-B623-285E-845D-3AD31BFB4E7B}"/>
              </a:ext>
            </a:extLst>
          </p:cNvPr>
          <p:cNvCxnSpPr/>
          <p:nvPr/>
        </p:nvCxnSpPr>
        <p:spPr>
          <a:xfrm flipH="1">
            <a:off x="3789245" y="1038454"/>
            <a:ext cx="457480" cy="136363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E5F97E5-6456-6F29-C114-94B7CAA4EEDB}"/>
              </a:ext>
            </a:extLst>
          </p:cNvPr>
          <p:cNvSpPr txBox="1"/>
          <p:nvPr/>
        </p:nvSpPr>
        <p:spPr>
          <a:xfrm>
            <a:off x="87006" y="709300"/>
            <a:ext cx="184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Cold Atoms</a:t>
            </a:r>
          </a:p>
          <a:p>
            <a:pPr algn="ctr"/>
            <a:r>
              <a:rPr lang="en-US" sz="1200" dirty="0" err="1"/>
              <a:t>Bilardello</a:t>
            </a:r>
            <a:r>
              <a:rPr lang="en-US" sz="1200" dirty="0"/>
              <a:t> </a:t>
            </a:r>
            <a:r>
              <a:rPr lang="en-US" sz="1200" i="1" dirty="0"/>
              <a:t>et al.,</a:t>
            </a:r>
          </a:p>
          <a:p>
            <a:pPr algn="ctr"/>
            <a:r>
              <a:rPr lang="en-US" sz="1200" dirty="0" err="1"/>
              <a:t>Physica</a:t>
            </a:r>
            <a:r>
              <a:rPr lang="en-US" sz="1200" dirty="0"/>
              <a:t> A</a:t>
            </a:r>
            <a:r>
              <a:rPr lang="en-US" sz="1200" i="1" dirty="0"/>
              <a:t> </a:t>
            </a:r>
            <a:r>
              <a:rPr lang="en-US" sz="1200" u="sng" dirty="0"/>
              <a:t>462</a:t>
            </a:r>
            <a:r>
              <a:rPr lang="en-US" sz="1200" dirty="0"/>
              <a:t>, 764 (2016).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BE84E6-CBD1-5E68-471B-1D88F37BBDDF}"/>
              </a:ext>
            </a:extLst>
          </p:cNvPr>
          <p:cNvCxnSpPr/>
          <p:nvPr/>
        </p:nvCxnSpPr>
        <p:spPr>
          <a:xfrm>
            <a:off x="887679" y="1409093"/>
            <a:ext cx="1800375" cy="43093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764AB8-CA06-D636-C5FD-F7D532CC81B1}"/>
              </a:ext>
            </a:extLst>
          </p:cNvPr>
          <p:cNvSpPr txBox="1"/>
          <p:nvPr/>
        </p:nvSpPr>
        <p:spPr>
          <a:xfrm>
            <a:off x="57711" y="4801833"/>
            <a:ext cx="228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Gravitational</a:t>
            </a:r>
            <a:r>
              <a:rPr lang="it-IT" sz="1200" dirty="0"/>
              <a:t> </a:t>
            </a:r>
            <a:r>
              <a:rPr lang="it-IT" sz="1200" dirty="0" err="1"/>
              <a:t>wave</a:t>
            </a:r>
            <a:r>
              <a:rPr lang="it-IT" sz="1200" dirty="0"/>
              <a:t> detectors</a:t>
            </a:r>
          </a:p>
          <a:p>
            <a:pPr algn="ctr"/>
            <a:r>
              <a:rPr lang="it-IT" sz="1200" dirty="0" err="1"/>
              <a:t>Carlesso</a:t>
            </a:r>
            <a:r>
              <a:rPr lang="it-IT" sz="1200" dirty="0"/>
              <a:t> </a:t>
            </a:r>
            <a:r>
              <a:rPr lang="it-IT" sz="1200" i="1" dirty="0"/>
              <a:t>et al.,</a:t>
            </a:r>
            <a:endParaRPr lang="it-IT" sz="1200" dirty="0"/>
          </a:p>
          <a:p>
            <a:pPr algn="ctr"/>
            <a:r>
              <a:rPr lang="it-IT" sz="1200" dirty="0" err="1"/>
              <a:t>Phys</a:t>
            </a:r>
            <a:r>
              <a:rPr lang="it-IT" sz="1200" dirty="0"/>
              <a:t>. Rev. D</a:t>
            </a:r>
            <a:r>
              <a:rPr lang="it-IT" sz="1200" i="1" dirty="0"/>
              <a:t> </a:t>
            </a:r>
            <a:r>
              <a:rPr lang="it-IT" sz="1200" u="sng" dirty="0"/>
              <a:t>94</a:t>
            </a:r>
            <a:r>
              <a:rPr lang="it-IT" sz="1200" dirty="0"/>
              <a:t>, 124036 (2016).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C48FAC-A892-2694-0118-7E7B53CB7CC6}"/>
              </a:ext>
            </a:extLst>
          </p:cNvPr>
          <p:cNvCxnSpPr/>
          <p:nvPr/>
        </p:nvCxnSpPr>
        <p:spPr>
          <a:xfrm flipV="1">
            <a:off x="1895051" y="3729118"/>
            <a:ext cx="2927137" cy="107271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F053043-797E-75D9-860D-EBBF6D100BFE}"/>
              </a:ext>
            </a:extLst>
          </p:cNvPr>
          <p:cNvSpPr txBox="1"/>
          <p:nvPr/>
        </p:nvSpPr>
        <p:spPr>
          <a:xfrm>
            <a:off x="-204043" y="2230957"/>
            <a:ext cx="188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X-rays emission</a:t>
            </a:r>
          </a:p>
          <a:p>
            <a:pPr algn="ctr"/>
            <a:r>
              <a:rPr lang="en-US" sz="1200" dirty="0"/>
              <a:t>K. </a:t>
            </a:r>
            <a:r>
              <a:rPr lang="en-US" sz="1200" dirty="0" err="1"/>
              <a:t>Piscicchia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</a:t>
            </a:r>
          </a:p>
          <a:p>
            <a:pPr algn="ctr"/>
            <a:r>
              <a:rPr lang="en-US" sz="1200" dirty="0"/>
              <a:t>Entropy </a:t>
            </a:r>
            <a:r>
              <a:rPr lang="en-US" sz="1200" u="sng" dirty="0"/>
              <a:t>19</a:t>
            </a:r>
            <a:r>
              <a:rPr lang="en-US" sz="1200" dirty="0"/>
              <a:t> (2017).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3E99BA-E4C3-148B-2F10-A0B455811F49}"/>
              </a:ext>
            </a:extLst>
          </p:cNvPr>
          <p:cNvCxnSpPr/>
          <p:nvPr/>
        </p:nvCxnSpPr>
        <p:spPr>
          <a:xfrm>
            <a:off x="1391473" y="2595851"/>
            <a:ext cx="1451114" cy="11949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B48D83-40D3-C882-F323-DB825D512907}"/>
              </a:ext>
            </a:extLst>
          </p:cNvPr>
          <p:cNvSpPr txBox="1"/>
          <p:nvPr/>
        </p:nvSpPr>
        <p:spPr>
          <a:xfrm>
            <a:off x="-84550" y="3405953"/>
            <a:ext cx="2165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GRW</a:t>
            </a:r>
          </a:p>
          <a:p>
            <a:pPr algn="ctr"/>
            <a:r>
              <a:rPr lang="it-IT" sz="1200" dirty="0"/>
              <a:t>Ghirardi </a:t>
            </a:r>
            <a:r>
              <a:rPr lang="it-IT" sz="1200" i="1" dirty="0"/>
              <a:t>et al.</a:t>
            </a:r>
            <a:r>
              <a:rPr lang="it-IT" sz="1200" dirty="0"/>
              <a:t>,</a:t>
            </a:r>
          </a:p>
          <a:p>
            <a:pPr algn="ctr"/>
            <a:r>
              <a:rPr lang="it-IT" sz="1200" dirty="0" err="1"/>
              <a:t>Phys</a:t>
            </a:r>
            <a:r>
              <a:rPr lang="it-IT" sz="1200" dirty="0"/>
              <a:t>. Rev. D </a:t>
            </a:r>
            <a:r>
              <a:rPr lang="it-IT" sz="1200" u="sng" dirty="0"/>
              <a:t>34</a:t>
            </a:r>
            <a:r>
              <a:rPr lang="it-IT" sz="1200" dirty="0"/>
              <a:t>, 470 (1986).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57ABE4-5696-4EE4-3EBC-4A959820CE49}"/>
              </a:ext>
            </a:extLst>
          </p:cNvPr>
          <p:cNvCxnSpPr/>
          <p:nvPr/>
        </p:nvCxnSpPr>
        <p:spPr>
          <a:xfrm>
            <a:off x="1610053" y="3721473"/>
            <a:ext cx="1410212" cy="33081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D9227E2-39E6-3E78-B964-85E5484E526C}"/>
              </a:ext>
            </a:extLst>
          </p:cNvPr>
          <p:cNvSpPr/>
          <p:nvPr/>
        </p:nvSpPr>
        <p:spPr>
          <a:xfrm>
            <a:off x="124439" y="2256443"/>
            <a:ext cx="1209346" cy="595357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2CF97C-376C-B073-6B19-4992B3854C3B}"/>
              </a:ext>
            </a:extLst>
          </p:cNvPr>
          <p:cNvSpPr/>
          <p:nvPr/>
        </p:nvSpPr>
        <p:spPr>
          <a:xfrm>
            <a:off x="124439" y="766113"/>
            <a:ext cx="1728388" cy="595357"/>
          </a:xfrm>
          <a:prstGeom prst="roundRect">
            <a:avLst/>
          </a:prstGeom>
          <a:noFill/>
          <a:ln w="25400">
            <a:solidFill>
              <a:srgbClr val="EE462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891E0BD-B1D1-BE56-9B5F-8C24B2BE7528}"/>
              </a:ext>
            </a:extLst>
          </p:cNvPr>
          <p:cNvSpPr/>
          <p:nvPr/>
        </p:nvSpPr>
        <p:spPr>
          <a:xfrm>
            <a:off x="164574" y="4852807"/>
            <a:ext cx="2088431" cy="595357"/>
          </a:xfrm>
          <a:prstGeom prst="roundRect">
            <a:avLst/>
          </a:prstGeom>
          <a:noFill/>
          <a:ln w="25400">
            <a:solidFill>
              <a:srgbClr val="EE462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B92A726-791E-6ACD-6709-F6E5928EDC75}"/>
              </a:ext>
            </a:extLst>
          </p:cNvPr>
          <p:cNvSpPr/>
          <p:nvPr/>
        </p:nvSpPr>
        <p:spPr>
          <a:xfrm>
            <a:off x="4169269" y="741106"/>
            <a:ext cx="2213748" cy="595357"/>
          </a:xfrm>
          <a:prstGeom prst="roundRect">
            <a:avLst/>
          </a:prstGeom>
          <a:noFill/>
          <a:ln w="25400">
            <a:solidFill>
              <a:srgbClr val="EE462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C7AD79-4346-18C9-0AB1-9FDCFF87A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8"/>
          <a:stretch/>
        </p:blipFill>
        <p:spPr>
          <a:xfrm>
            <a:off x="6889974" y="1150156"/>
            <a:ext cx="5175748" cy="48776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0ECAE9-3CDF-53FC-6526-7B0D1B6A56CD}"/>
              </a:ext>
            </a:extLst>
          </p:cNvPr>
          <p:cNvSpPr txBox="1"/>
          <p:nvPr/>
        </p:nvSpPr>
        <p:spPr>
          <a:xfrm rot="19494677">
            <a:off x="8901761" y="122442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 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F7EEA-17BD-A7CA-F474-B26A42892EB5}"/>
              </a:ext>
            </a:extLst>
          </p:cNvPr>
          <p:cNvSpPr txBox="1"/>
          <p:nvPr/>
        </p:nvSpPr>
        <p:spPr>
          <a:xfrm rot="19494677">
            <a:off x="9283540" y="151384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-2</a:t>
            </a:r>
            <a:r>
              <a:rPr lang="en-US" b="1" dirty="0"/>
              <a:t> 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9D83C-A22A-5F6D-E9A1-777F5CC08598}"/>
              </a:ext>
            </a:extLst>
          </p:cNvPr>
          <p:cNvSpPr txBox="1"/>
          <p:nvPr/>
        </p:nvSpPr>
        <p:spPr>
          <a:xfrm rot="19494677">
            <a:off x="9687316" y="180421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-4</a:t>
            </a:r>
            <a:r>
              <a:rPr lang="en-US" b="1" dirty="0"/>
              <a:t> 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9ADA00-A84C-3700-EDDB-046E414BC6DB}"/>
              </a:ext>
            </a:extLst>
          </p:cNvPr>
          <p:cNvSpPr txBox="1"/>
          <p:nvPr/>
        </p:nvSpPr>
        <p:spPr>
          <a:xfrm rot="19494677">
            <a:off x="10198086" y="236945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-7</a:t>
            </a:r>
            <a:r>
              <a:rPr lang="en-US" b="1" dirty="0"/>
              <a:t> 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BCAF8B-8E70-7BC6-FAD4-62A76E2EC65A}"/>
              </a:ext>
            </a:extLst>
          </p:cNvPr>
          <p:cNvSpPr txBox="1"/>
          <p:nvPr/>
        </p:nvSpPr>
        <p:spPr>
          <a:xfrm>
            <a:off x="8259451" y="3994502"/>
            <a:ext cx="65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596A2F-8C9B-5C12-97F4-2D849CCE6D1F}"/>
              </a:ext>
            </a:extLst>
          </p:cNvPr>
          <p:cNvSpPr txBox="1"/>
          <p:nvPr/>
        </p:nvSpPr>
        <p:spPr>
          <a:xfrm>
            <a:off x="7890788" y="1293758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Adler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536799-B674-2F50-4961-85D7C8D8BA0E}"/>
              </a:ext>
            </a:extLst>
          </p:cNvPr>
          <p:cNvCxnSpPr>
            <a:cxnSpLocks/>
          </p:cNvCxnSpPr>
          <p:nvPr/>
        </p:nvCxnSpPr>
        <p:spPr>
          <a:xfrm flipV="1">
            <a:off x="8567766" y="1171257"/>
            <a:ext cx="0" cy="960039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141435DD-D89D-633B-40E1-ED997F3EB5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7" r="977"/>
          <a:stretch/>
        </p:blipFill>
        <p:spPr>
          <a:xfrm>
            <a:off x="6859697" y="1171257"/>
            <a:ext cx="5175748" cy="48776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042FB04-820C-17A7-1E01-B4CD754296FC}"/>
              </a:ext>
            </a:extLst>
          </p:cNvPr>
          <p:cNvSpPr txBox="1"/>
          <p:nvPr/>
        </p:nvSpPr>
        <p:spPr>
          <a:xfrm>
            <a:off x="7267074" y="6208295"/>
            <a:ext cx="41891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Vinante </a:t>
            </a:r>
            <a:r>
              <a:rPr lang="en-IT" sz="1500" i="1" dirty="0"/>
              <a:t>et al., Phys. Rev. Research </a:t>
            </a:r>
            <a:r>
              <a:rPr lang="en-IT" sz="1500" b="1" dirty="0"/>
              <a:t>2</a:t>
            </a:r>
            <a:r>
              <a:rPr lang="en-IT" sz="1500" dirty="0"/>
              <a:t>, 043229 (2020)</a:t>
            </a:r>
          </a:p>
        </p:txBody>
      </p:sp>
    </p:spTree>
    <p:extLst>
      <p:ext uri="{BB962C8B-B14F-4D97-AF65-F5344CB8AC3E}">
        <p14:creationId xmlns:p14="http://schemas.microsoft.com/office/powerpoint/2010/main" val="2486899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picture containing font, typography, text, white&#10;&#10;Description automatically generated">
            <a:extLst>
              <a:ext uri="{FF2B5EF4-FFF2-40B4-BE49-F238E27FC236}">
                <a16:creationId xmlns:a16="http://schemas.microsoft.com/office/drawing/2014/main" id="{C5B93E0B-D740-2841-8133-0F948314A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991" y="3001947"/>
            <a:ext cx="3194844" cy="5759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6AE7C02-4DA4-4328-B11E-D3769B8FDD14}"/>
              </a:ext>
            </a:extLst>
          </p:cNvPr>
          <p:cNvGrpSpPr/>
          <p:nvPr/>
        </p:nvGrpSpPr>
        <p:grpSpPr>
          <a:xfrm>
            <a:off x="335115" y="1446543"/>
            <a:ext cx="11521770" cy="688443"/>
            <a:chOff x="334963" y="793519"/>
            <a:chExt cx="13110200" cy="7833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903DF7F-CFE3-A4F9-F13D-9C27D8AF7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0" b="50168"/>
            <a:stretch/>
          </p:blipFill>
          <p:spPr>
            <a:xfrm>
              <a:off x="334963" y="855226"/>
              <a:ext cx="6439061" cy="72164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17F7171-8326-0956-D5D4-0D7E2ADB6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8"/>
            <a:stretch/>
          </p:blipFill>
          <p:spPr>
            <a:xfrm>
              <a:off x="6789790" y="793519"/>
              <a:ext cx="6655373" cy="721647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CC82CE-E62F-5BF5-554B-B294E39A5F82}"/>
              </a:ext>
            </a:extLst>
          </p:cNvPr>
          <p:cNvSpPr txBox="1"/>
          <p:nvPr/>
        </p:nvSpPr>
        <p:spPr>
          <a:xfrm>
            <a:off x="3707193" y="927723"/>
            <a:ext cx="4777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Alternative dissipative generalisation</a:t>
            </a:r>
          </a:p>
        </p:txBody>
      </p:sp>
      <p:pic>
        <p:nvPicPr>
          <p:cNvPr id="40" name="Picture 39" descr="A picture containing font, white, text, handwriting&#10;&#10;Description automatically generated">
            <a:extLst>
              <a:ext uri="{FF2B5EF4-FFF2-40B4-BE49-F238E27FC236}">
                <a16:creationId xmlns:a16="http://schemas.microsoft.com/office/drawing/2014/main" id="{D1318B5E-0CB2-D120-B892-984DB2331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580" y="2842241"/>
            <a:ext cx="2893427" cy="74610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262E0EF-F2A8-F506-757F-886771E86976}"/>
              </a:ext>
            </a:extLst>
          </p:cNvPr>
          <p:cNvSpPr txBox="1"/>
          <p:nvPr/>
        </p:nvSpPr>
        <p:spPr>
          <a:xfrm>
            <a:off x="4639134" y="312048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with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73B228-7AD4-BF2E-3CF6-3D46030EDCD7}"/>
              </a:ext>
            </a:extLst>
          </p:cNvPr>
          <p:cNvSpPr txBox="1"/>
          <p:nvPr/>
        </p:nvSpPr>
        <p:spPr>
          <a:xfrm>
            <a:off x="1489479" y="3906362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mass density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8224AB-EC70-14F5-03C5-5BBB320C2C9C}"/>
              </a:ext>
            </a:extLst>
          </p:cNvPr>
          <p:cNvSpPr txBox="1"/>
          <p:nvPr/>
        </p:nvSpPr>
        <p:spPr>
          <a:xfrm>
            <a:off x="7620294" y="3806893"/>
            <a:ext cx="92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current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5AE56C-8A20-CD39-5581-361F4914D9BF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2186946" y="3511278"/>
            <a:ext cx="388129" cy="395084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D8D299-949A-1AA6-D0FA-46791C685D31}"/>
              </a:ext>
            </a:extLst>
          </p:cNvPr>
          <p:cNvCxnSpPr>
            <a:cxnSpLocks/>
          </p:cNvCxnSpPr>
          <p:nvPr/>
        </p:nvCxnSpPr>
        <p:spPr>
          <a:xfrm flipH="1" flipV="1">
            <a:off x="7593750" y="3416751"/>
            <a:ext cx="360172" cy="43166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79153AC-E8B0-731B-CCFC-5009FF13CCAC}"/>
              </a:ext>
            </a:extLst>
          </p:cNvPr>
          <p:cNvSpPr txBox="1"/>
          <p:nvPr/>
        </p:nvSpPr>
        <p:spPr>
          <a:xfrm>
            <a:off x="698500" y="4723015"/>
            <a:ext cx="469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Now the model has a more fundamental flavour</a:t>
            </a:r>
          </a:p>
        </p:txBody>
      </p:sp>
      <p:pic>
        <p:nvPicPr>
          <p:cNvPr id="47" name="Picture 46" descr="A picture containing font, white, typography, design&#10;&#10;Description automatically generated">
            <a:extLst>
              <a:ext uri="{FF2B5EF4-FFF2-40B4-BE49-F238E27FC236}">
                <a16:creationId xmlns:a16="http://schemas.microsoft.com/office/drawing/2014/main" id="{A5EADE7A-01AE-DF61-BE01-F09A4EB82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00" y="5523826"/>
            <a:ext cx="2605034" cy="71720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074D66-7A64-96A3-78C4-7B3340BD3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633" y="5742537"/>
            <a:ext cx="1046960" cy="34623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8F376E0-5E9D-F993-2962-BF8BB8B2832F}"/>
              </a:ext>
            </a:extLst>
          </p:cNvPr>
          <p:cNvSpPr txBox="1"/>
          <p:nvPr/>
        </p:nvSpPr>
        <p:spPr>
          <a:xfrm>
            <a:off x="3386860" y="5733388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with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4FA62B-F87C-68F9-0C47-102F96083B6F}"/>
              </a:ext>
            </a:extLst>
          </p:cNvPr>
          <p:cNvSpPr txBox="1"/>
          <p:nvPr/>
        </p:nvSpPr>
        <p:spPr>
          <a:xfrm>
            <a:off x="5240580" y="5733388"/>
            <a:ext cx="374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which gives a finite asymptotic energy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08EE6F-5B26-7703-E12E-24826A2C8E6B}"/>
              </a:ext>
            </a:extLst>
          </p:cNvPr>
          <p:cNvSpPr txBox="1"/>
          <p:nvPr/>
        </p:nvSpPr>
        <p:spPr>
          <a:xfrm>
            <a:off x="9297567" y="3066374"/>
            <a:ext cx="2398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Di Bartolomeo </a:t>
            </a:r>
            <a:r>
              <a:rPr lang="en-IT" i="1" dirty="0"/>
              <a:t>et al.,</a:t>
            </a:r>
          </a:p>
          <a:p>
            <a:r>
              <a:rPr lang="en-IT" i="1" dirty="0"/>
              <a:t>ArXiv 2301.07661;</a:t>
            </a:r>
          </a:p>
          <a:p>
            <a:r>
              <a:rPr lang="en-IT" i="1" dirty="0"/>
              <a:t>accepted in Phys. Rev. A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2540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6" grpId="0"/>
      <p:bldP spid="49" grpId="0"/>
      <p:bldP spid="50" grpId="0"/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1BF9B7-C9B8-B2C9-D2F2-2413295E616A}"/>
              </a:ext>
            </a:extLst>
          </p:cNvPr>
          <p:cNvGrpSpPr/>
          <p:nvPr/>
        </p:nvGrpSpPr>
        <p:grpSpPr>
          <a:xfrm>
            <a:off x="-177207" y="-3928"/>
            <a:ext cx="12546414" cy="1250969"/>
            <a:chOff x="-177207" y="-3928"/>
            <a:chExt cx="12546414" cy="125096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2FD946-ADE1-D3F2-9ACE-17C98D4D8395}"/>
                </a:ext>
              </a:extLst>
            </p:cNvPr>
            <p:cNvSpPr/>
            <p:nvPr/>
          </p:nvSpPr>
          <p:spPr>
            <a:xfrm>
              <a:off x="-177207" y="-3928"/>
              <a:ext cx="12546414" cy="125096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352C858-BCC3-B9CA-E726-1C34FCE00C85}"/>
                </a:ext>
              </a:extLst>
            </p:cNvPr>
            <p:cNvSpPr txBox="1">
              <a:spLocks/>
            </p:cNvSpPr>
            <p:nvPr/>
          </p:nvSpPr>
          <p:spPr>
            <a:xfrm>
              <a:off x="1981200" y="478941"/>
              <a:ext cx="10003539" cy="39735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8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5704AC3-B1AC-C260-7D51-E83114F7E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54" y="6064431"/>
            <a:ext cx="821155" cy="522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28ABAF-99BE-E544-EBC0-A64CB75E8F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4273" y="6064431"/>
            <a:ext cx="2786528" cy="522845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1FBB2512-3AC5-4E7C-719D-07B706069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041" y="6064419"/>
            <a:ext cx="1449315" cy="52286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85AE249-86D1-B623-F7AE-56D337901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1989" y="6079188"/>
            <a:ext cx="1971272" cy="49333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A5E417A-B463-C30C-897F-E7E07D9DC3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847"/>
          <a:stretch/>
        </p:blipFill>
        <p:spPr>
          <a:xfrm>
            <a:off x="4902307" y="6050648"/>
            <a:ext cx="1449315" cy="55041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1E1ACAF-9E51-0A46-F8F6-7F8931019AFC}"/>
              </a:ext>
            </a:extLst>
          </p:cNvPr>
          <p:cNvGrpSpPr>
            <a:grpSpLocks noChangeAspect="1"/>
          </p:cNvGrpSpPr>
          <p:nvPr/>
        </p:nvGrpSpPr>
        <p:grpSpPr>
          <a:xfrm>
            <a:off x="2571509" y="3291439"/>
            <a:ext cx="5264392" cy="2031140"/>
            <a:chOff x="308279" y="1420867"/>
            <a:chExt cx="6443250" cy="24859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167ABA-E11D-2D9E-CA1B-6FE0E0B9B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17047"/>
            <a:stretch/>
          </p:blipFill>
          <p:spPr>
            <a:xfrm>
              <a:off x="308279" y="1420867"/>
              <a:ext cx="6443250" cy="248597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73FEB6-C17E-225C-F1C8-E4753B25B5D4}"/>
                </a:ext>
              </a:extLst>
            </p:cNvPr>
            <p:cNvSpPr/>
            <p:nvPr/>
          </p:nvSpPr>
          <p:spPr>
            <a:xfrm>
              <a:off x="6413326" y="1420867"/>
              <a:ext cx="338203" cy="50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5BC9F9-7356-0080-B837-DBD642BE1067}"/>
              </a:ext>
            </a:extLst>
          </p:cNvPr>
          <p:cNvGrpSpPr/>
          <p:nvPr/>
        </p:nvGrpSpPr>
        <p:grpSpPr>
          <a:xfrm>
            <a:off x="-435753" y="5316859"/>
            <a:ext cx="6835949" cy="402719"/>
            <a:chOff x="576339" y="6126247"/>
            <a:chExt cx="6835949" cy="40271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D5A15FD-0A08-E2EA-9857-C6275B17C15D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EC2DBD-873C-C22A-C00E-A7B4DD4A3720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0FD2138-A32B-B823-82A7-FB82763B031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581406" y="1577046"/>
            <a:ext cx="4150540" cy="3977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8344FD-E7E2-F2EB-2DA5-06D523682691}"/>
              </a:ext>
            </a:extLst>
          </p:cNvPr>
          <p:cNvSpPr txBox="1"/>
          <p:nvPr/>
        </p:nvSpPr>
        <p:spPr>
          <a:xfrm>
            <a:off x="757453" y="1498064"/>
            <a:ext cx="60137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Strong improvement of the bounds when moving to indirect (non-interferometric) tests</a:t>
            </a:r>
          </a:p>
          <a:p>
            <a:endParaRPr lang="en-GB" dirty="0"/>
          </a:p>
          <a:p>
            <a:r>
              <a:rPr lang="en-GB" dirty="0"/>
              <a:t>Different possible approaches have been considered</a:t>
            </a:r>
          </a:p>
          <a:p>
            <a:endParaRPr lang="en-GB" dirty="0"/>
          </a:p>
          <a:p>
            <a:r>
              <a:rPr lang="en-GB" dirty="0"/>
              <a:t>There are still other option that can be exploited</a:t>
            </a:r>
          </a:p>
          <a:p>
            <a:endParaRPr lang="en-GB" dirty="0"/>
          </a:p>
          <a:p>
            <a:r>
              <a:rPr lang="en-GB" dirty="0"/>
              <a:t>New ideas?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01DB92-DB03-14A3-3193-B688DBE0E4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3219"/>
          <a:stretch/>
        </p:blipFill>
        <p:spPr>
          <a:xfrm>
            <a:off x="3367433" y="5843253"/>
            <a:ext cx="1108242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1BF9B7-C9B8-B2C9-D2F2-2413295E616A}"/>
              </a:ext>
            </a:extLst>
          </p:cNvPr>
          <p:cNvGrpSpPr/>
          <p:nvPr/>
        </p:nvGrpSpPr>
        <p:grpSpPr>
          <a:xfrm>
            <a:off x="-177207" y="-3928"/>
            <a:ext cx="12546414" cy="1250969"/>
            <a:chOff x="-177207" y="-3928"/>
            <a:chExt cx="12546414" cy="125096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2FD946-ADE1-D3F2-9ACE-17C98D4D8395}"/>
                </a:ext>
              </a:extLst>
            </p:cNvPr>
            <p:cNvSpPr/>
            <p:nvPr/>
          </p:nvSpPr>
          <p:spPr>
            <a:xfrm>
              <a:off x="-177207" y="-3928"/>
              <a:ext cx="12546414" cy="125096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352C858-BCC3-B9CA-E726-1C34FCE00C85}"/>
                </a:ext>
              </a:extLst>
            </p:cNvPr>
            <p:cNvSpPr txBox="1">
              <a:spLocks/>
            </p:cNvSpPr>
            <p:nvPr/>
          </p:nvSpPr>
          <p:spPr>
            <a:xfrm>
              <a:off x="1981200" y="478941"/>
              <a:ext cx="10003539" cy="39735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800" dirty="0"/>
                <a:t>Collapse models, an overview from theory to experimental endeavour – Matteo Carlesso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5704AC3-B1AC-C260-7D51-E83114F7E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54" y="6064431"/>
            <a:ext cx="821155" cy="522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28ABAF-99BE-E544-EBC0-A64CB75E8F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4273" y="6064431"/>
            <a:ext cx="2786528" cy="522845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1FBB2512-3AC5-4E7C-719D-07B706069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041" y="6064419"/>
            <a:ext cx="1449315" cy="52286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85AE249-86D1-B623-F7AE-56D337901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1989" y="6079188"/>
            <a:ext cx="1971272" cy="49333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A5E417A-B463-C30C-897F-E7E07D9DC3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847"/>
          <a:stretch/>
        </p:blipFill>
        <p:spPr>
          <a:xfrm>
            <a:off x="4902307" y="6050648"/>
            <a:ext cx="1449315" cy="55041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1E1ACAF-9E51-0A46-F8F6-7F8931019AFC}"/>
              </a:ext>
            </a:extLst>
          </p:cNvPr>
          <p:cNvGrpSpPr>
            <a:grpSpLocks noChangeAspect="1"/>
          </p:cNvGrpSpPr>
          <p:nvPr/>
        </p:nvGrpSpPr>
        <p:grpSpPr>
          <a:xfrm>
            <a:off x="2571509" y="3291439"/>
            <a:ext cx="5264392" cy="2031140"/>
            <a:chOff x="308279" y="1420867"/>
            <a:chExt cx="6443250" cy="24859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167ABA-E11D-2D9E-CA1B-6FE0E0B9B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17047"/>
            <a:stretch/>
          </p:blipFill>
          <p:spPr>
            <a:xfrm>
              <a:off x="308279" y="1420867"/>
              <a:ext cx="6443250" cy="248597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73FEB6-C17E-225C-F1C8-E4753B25B5D4}"/>
                </a:ext>
              </a:extLst>
            </p:cNvPr>
            <p:cNvSpPr/>
            <p:nvPr/>
          </p:nvSpPr>
          <p:spPr>
            <a:xfrm>
              <a:off x="6413326" y="1420867"/>
              <a:ext cx="338203" cy="50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5BC9F9-7356-0080-B837-DBD642BE1067}"/>
              </a:ext>
            </a:extLst>
          </p:cNvPr>
          <p:cNvGrpSpPr/>
          <p:nvPr/>
        </p:nvGrpSpPr>
        <p:grpSpPr>
          <a:xfrm>
            <a:off x="-435753" y="5316859"/>
            <a:ext cx="6835949" cy="402719"/>
            <a:chOff x="576339" y="6126247"/>
            <a:chExt cx="6835949" cy="40271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D5A15FD-0A08-E2EA-9857-C6275B17C15D}"/>
                </a:ext>
              </a:extLst>
            </p:cNvPr>
            <p:cNvSpPr/>
            <p:nvPr/>
          </p:nvSpPr>
          <p:spPr>
            <a:xfrm>
              <a:off x="1304276" y="6126247"/>
              <a:ext cx="5380075" cy="402719"/>
            </a:xfrm>
            <a:prstGeom prst="roundRect">
              <a:avLst/>
            </a:prstGeom>
            <a:solidFill>
              <a:srgbClr val="00B0F0">
                <a:alpha val="2695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EC2DBD-873C-C22A-C00E-A7B4DD4A3720}"/>
                </a:ext>
              </a:extLst>
            </p:cNvPr>
            <p:cNvSpPr txBox="1"/>
            <p:nvPr/>
          </p:nvSpPr>
          <p:spPr>
            <a:xfrm>
              <a:off x="576339" y="6158329"/>
              <a:ext cx="6835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Review Paper: </a:t>
              </a:r>
              <a:r>
                <a:rPr lang="en-GB" sz="1600" dirty="0" err="1"/>
                <a:t>Carlesso</a:t>
              </a:r>
              <a:r>
                <a:rPr lang="en-GB" sz="1600" dirty="0"/>
                <a:t> </a:t>
              </a:r>
              <a:r>
                <a:rPr lang="en-GB" sz="1600" i="1" dirty="0"/>
                <a:t>et al. </a:t>
              </a:r>
              <a:r>
                <a:rPr lang="en-GB" sz="1600" dirty="0"/>
                <a:t>Nature Physics </a:t>
              </a:r>
              <a:r>
                <a:rPr lang="en-GB" sz="1600" b="1" dirty="0"/>
                <a:t>18</a:t>
              </a:r>
              <a:r>
                <a:rPr lang="en-GB" sz="1600" dirty="0"/>
                <a:t>, 243-250 (2022)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0FD2138-A32B-B823-82A7-FB82763B031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581406" y="1577046"/>
            <a:ext cx="4150540" cy="3977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8344FD-E7E2-F2EB-2DA5-06D523682691}"/>
              </a:ext>
            </a:extLst>
          </p:cNvPr>
          <p:cNvSpPr txBox="1"/>
          <p:nvPr/>
        </p:nvSpPr>
        <p:spPr>
          <a:xfrm>
            <a:off x="757453" y="1498064"/>
            <a:ext cx="60137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Strong improvement of the bounds when moving to indirect (non-interferometric) tests</a:t>
            </a:r>
          </a:p>
          <a:p>
            <a:endParaRPr lang="en-GB" dirty="0"/>
          </a:p>
          <a:p>
            <a:r>
              <a:rPr lang="en-GB" dirty="0"/>
              <a:t>Different possible approaches have been considered</a:t>
            </a:r>
          </a:p>
          <a:p>
            <a:endParaRPr lang="en-GB" dirty="0"/>
          </a:p>
          <a:p>
            <a:r>
              <a:rPr lang="en-GB" dirty="0"/>
              <a:t>There are still other option that can be exploited</a:t>
            </a:r>
          </a:p>
          <a:p>
            <a:endParaRPr lang="en-GB" dirty="0"/>
          </a:p>
          <a:p>
            <a:r>
              <a:rPr lang="en-GB" dirty="0"/>
              <a:t>New ideas?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01DB92-DB03-14A3-3193-B688DBE0E4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3219"/>
          <a:stretch/>
        </p:blipFill>
        <p:spPr>
          <a:xfrm>
            <a:off x="3367433" y="5843253"/>
            <a:ext cx="1108242" cy="9652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469375-4E63-5A77-685F-90B08EABE6AD}"/>
              </a:ext>
            </a:extLst>
          </p:cNvPr>
          <p:cNvSpPr/>
          <p:nvPr/>
        </p:nvSpPr>
        <p:spPr>
          <a:xfrm>
            <a:off x="334963" y="1341438"/>
            <a:ext cx="9013574" cy="3832141"/>
          </a:xfrm>
          <a:prstGeom prst="roundRect">
            <a:avLst>
              <a:gd name="adj" fmla="val 8818"/>
            </a:avLst>
          </a:prstGeom>
          <a:solidFill>
            <a:schemeClr val="bg1"/>
          </a:solidFill>
          <a:ln w="50800"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82553-3D17-FC28-F1F9-95E69917F405}"/>
              </a:ext>
            </a:extLst>
          </p:cNvPr>
          <p:cNvSpPr txBox="1"/>
          <p:nvPr/>
        </p:nvSpPr>
        <p:spPr>
          <a:xfrm>
            <a:off x="757453" y="1535421"/>
            <a:ext cx="8242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T" dirty="0"/>
              <a:t>We are organising a School in Foundations</a:t>
            </a:r>
          </a:p>
          <a:p>
            <a:pPr algn="ctr">
              <a:lnSpc>
                <a:spcPct val="150000"/>
              </a:lnSpc>
            </a:pPr>
            <a:r>
              <a:rPr lang="en-IT" sz="2400" dirty="0"/>
              <a:t>“Fundamental Problems in Quantum Physics 2023”</a:t>
            </a:r>
          </a:p>
          <a:p>
            <a:pPr>
              <a:lnSpc>
                <a:spcPct val="150000"/>
              </a:lnSpc>
            </a:pPr>
            <a:r>
              <a:rPr lang="en-IT" dirty="0"/>
              <a:t>in Trieste, from 13 to 15 September 2023.</a:t>
            </a:r>
          </a:p>
          <a:p>
            <a:endParaRPr lang="en-IT" dirty="0"/>
          </a:p>
          <a:p>
            <a:r>
              <a:rPr lang="en-IT" dirty="0"/>
              <a:t>Info and registration at </a:t>
            </a:r>
            <a:r>
              <a:rPr lang="en-GB" dirty="0" err="1"/>
              <a:t>www.qmts.it</a:t>
            </a:r>
            <a:r>
              <a:rPr lang="en-GB" dirty="0"/>
              <a:t>/?q=fpqp2023</a:t>
            </a:r>
            <a:endParaRPr lang="en-IT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79FB00-130B-4786-49EF-3BCAAEEA59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2462806"/>
            <a:ext cx="2483466" cy="25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9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AFBFF8-B29A-4F41-2CDC-0DCEB4C9DEB5}"/>
              </a:ext>
            </a:extLst>
          </p:cNvPr>
          <p:cNvGrpSpPr/>
          <p:nvPr/>
        </p:nvGrpSpPr>
        <p:grpSpPr>
          <a:xfrm>
            <a:off x="880689" y="1490027"/>
            <a:ext cx="10465496" cy="2969675"/>
            <a:chOff x="-177207" y="1658381"/>
            <a:chExt cx="12591622" cy="357298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A29F104-3CF6-FE75-604E-BAF981B54B51}"/>
                </a:ext>
              </a:extLst>
            </p:cNvPr>
            <p:cNvSpPr/>
            <p:nvPr/>
          </p:nvSpPr>
          <p:spPr>
            <a:xfrm>
              <a:off x="-72021" y="1692344"/>
              <a:ext cx="12486436" cy="503181"/>
            </a:xfrm>
            <a:prstGeom prst="rect">
              <a:avLst/>
            </a:prstGeom>
            <a:gradFill>
              <a:gsLst>
                <a:gs pos="0">
                  <a:srgbClr val="0070C0">
                    <a:alpha val="50000"/>
                    <a:lumMod val="50000"/>
                    <a:lumOff val="50000"/>
                  </a:srgbClr>
                </a:gs>
                <a:gs pos="99000">
                  <a:srgbClr val="FF0000">
                    <a:alpha val="50000"/>
                    <a:lumMod val="50000"/>
                    <a:lumOff val="5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92B118-D007-8A78-FD9C-C9C67E799AA6}"/>
                </a:ext>
              </a:extLst>
            </p:cNvPr>
            <p:cNvGrpSpPr/>
            <p:nvPr/>
          </p:nvGrpSpPr>
          <p:grpSpPr>
            <a:xfrm>
              <a:off x="-177207" y="1658381"/>
              <a:ext cx="12579581" cy="3572982"/>
              <a:chOff x="-105186" y="705804"/>
              <a:chExt cx="12579581" cy="357298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5ABD927-D1BD-2587-F791-88DE9C2D8C51}"/>
                  </a:ext>
                </a:extLst>
              </p:cNvPr>
              <p:cNvGrpSpPr/>
              <p:nvPr/>
            </p:nvGrpSpPr>
            <p:grpSpPr>
              <a:xfrm>
                <a:off x="-105186" y="705804"/>
                <a:ext cx="12579581" cy="3572982"/>
                <a:chOff x="-105186" y="705804"/>
                <a:chExt cx="12579581" cy="3572982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C581EE97-DE00-297C-713D-3265E034A00A}"/>
                    </a:ext>
                  </a:extLst>
                </p:cNvPr>
                <p:cNvGrpSpPr/>
                <p:nvPr/>
              </p:nvGrpSpPr>
              <p:grpSpPr>
                <a:xfrm>
                  <a:off x="-105186" y="705804"/>
                  <a:ext cx="12579581" cy="3572982"/>
                  <a:chOff x="-105186" y="2826191"/>
                  <a:chExt cx="12579581" cy="3572982"/>
                </a:xfrm>
              </p:grpSpPr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C2F4CEC3-639F-CBE9-AD15-9CEF854A8087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186" y="2826191"/>
                    <a:ext cx="403244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Quantum World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823E4FA1-8FA9-41F4-6BF9-48C3E5D201CC}"/>
                      </a:ext>
                    </a:extLst>
                  </p:cNvPr>
                  <p:cNvSpPr txBox="1"/>
                  <p:nvPr/>
                </p:nvSpPr>
                <p:spPr>
                  <a:xfrm>
                    <a:off x="8441947" y="2826191"/>
                    <a:ext cx="403244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Classical World</a:t>
                    </a:r>
                  </a:p>
                </p:txBody>
              </p:sp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A355126A-3F12-7351-A397-AB58AE5672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12580"/>
                  <a:stretch/>
                </p:blipFill>
                <p:spPr>
                  <a:xfrm>
                    <a:off x="1733829" y="3386609"/>
                    <a:ext cx="1731974" cy="1640267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73CB2277-6C38-6898-7420-BE2D9ACD38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03642" y="3380634"/>
                    <a:ext cx="1135457" cy="1604058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9D4B7A4E-6C63-7F28-996E-4EC84A1B58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243250" y="4666336"/>
                    <a:ext cx="1296986" cy="1232137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4FF9A4CE-9488-C688-1CC1-4AA5BC3ADA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39193" y="4967787"/>
                    <a:ext cx="1544661" cy="14313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12F3354A-28A6-B367-BCCF-2ED1C3E65F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20136" y="3482967"/>
                    <a:ext cx="3082293" cy="258388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ABE7D07-334A-B0FB-8E1D-3B30F7315580}"/>
                    </a:ext>
                  </a:extLst>
                </p:cNvPr>
                <p:cNvSpPr txBox="1"/>
                <p:nvPr/>
              </p:nvSpPr>
              <p:spPr>
                <a:xfrm>
                  <a:off x="0" y="1518320"/>
                  <a:ext cx="25676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Micro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0015EAD-6CCA-12D4-CD88-FBC8A61029ED}"/>
                    </a:ext>
                  </a:extLst>
                </p:cNvPr>
                <p:cNvSpPr txBox="1"/>
                <p:nvPr/>
              </p:nvSpPr>
              <p:spPr>
                <a:xfrm>
                  <a:off x="9721080" y="1523415"/>
                  <a:ext cx="25676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Macro</a:t>
                  </a:r>
                </a:p>
              </p:txBody>
            </p:sp>
          </p:grpSp>
          <p:pic>
            <p:nvPicPr>
              <p:cNvPr id="7" name="Graphic 8">
                <a:extLst>
                  <a:ext uri="{FF2B5EF4-FFF2-40B4-BE49-F238E27FC236}">
                    <a16:creationId xmlns:a16="http://schemas.microsoft.com/office/drawing/2014/main" id="{728D7615-6265-E745-0335-92166D56F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6988326" y="2845125"/>
                <a:ext cx="808073" cy="914400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3BFF362-1EF2-3872-CFA3-26957CF18255}"/>
              </a:ext>
            </a:extLst>
          </p:cNvPr>
          <p:cNvSpPr txBox="1"/>
          <p:nvPr/>
        </p:nvSpPr>
        <p:spPr>
          <a:xfrm>
            <a:off x="875420" y="4696389"/>
            <a:ext cx="10441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“What exactly qualifies some physical systems to play the role of 'measurer’?“</a:t>
            </a:r>
          </a:p>
          <a:p>
            <a:pPr algn="just"/>
            <a:endParaRPr lang="it-IT" sz="2000" dirty="0"/>
          </a:p>
          <a:p>
            <a:pPr algn="just"/>
            <a:endParaRPr lang="it-IT" sz="2000" dirty="0"/>
          </a:p>
          <a:p>
            <a:pPr algn="just"/>
            <a:endParaRPr lang="it-IT" sz="2000" dirty="0"/>
          </a:p>
          <a:p>
            <a:pPr algn="r"/>
            <a:r>
              <a:rPr lang="it-IT" sz="2000" dirty="0"/>
              <a:t>John Bell, </a:t>
            </a:r>
            <a:r>
              <a:rPr lang="it-IT" sz="2000" dirty="0" err="1"/>
              <a:t>Against</a:t>
            </a:r>
            <a:r>
              <a:rPr lang="it-IT" sz="2000" dirty="0"/>
              <a:t> ‘</a:t>
            </a:r>
            <a:r>
              <a:rPr lang="it-IT" sz="2000" dirty="0" err="1"/>
              <a:t>measurement</a:t>
            </a:r>
            <a:r>
              <a:rPr lang="it-IT" sz="2000" dirty="0"/>
              <a:t>’, </a:t>
            </a:r>
            <a:r>
              <a:rPr lang="it-IT" sz="2000" dirty="0" err="1"/>
              <a:t>Physics</a:t>
            </a:r>
            <a:r>
              <a:rPr lang="it-IT" sz="2000" dirty="0"/>
              <a:t> World, </a:t>
            </a:r>
            <a:r>
              <a:rPr lang="sk-SK" sz="2000" i="1" dirty="0" err="1"/>
              <a:t>Phys</a:t>
            </a:r>
            <a:r>
              <a:rPr lang="sk-SK" sz="2000" i="1" dirty="0"/>
              <a:t>. </a:t>
            </a:r>
            <a:r>
              <a:rPr lang="sk-SK" sz="2000" i="1" dirty="0" err="1"/>
              <a:t>World</a:t>
            </a:r>
            <a:r>
              <a:rPr lang="sk-SK" sz="2000" dirty="0"/>
              <a:t> </a:t>
            </a:r>
            <a:r>
              <a:rPr lang="sk-SK" sz="2000" b="1" dirty="0"/>
              <a:t>3</a:t>
            </a:r>
            <a:r>
              <a:rPr lang="sk-SK" sz="2000" dirty="0"/>
              <a:t> (8) 33 (1990)</a:t>
            </a:r>
            <a:endParaRPr lang="it-IT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8AC7A7-DAE5-D14C-01F3-C477775927E4}"/>
              </a:ext>
            </a:extLst>
          </p:cNvPr>
          <p:cNvSpPr txBox="1"/>
          <p:nvPr/>
        </p:nvSpPr>
        <p:spPr>
          <a:xfrm>
            <a:off x="4055701" y="1028258"/>
            <a:ext cx="4080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Quantum Mechanics wonna be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A7D66B7-3CDD-55A4-7360-8591BA434BC3}"/>
              </a:ext>
            </a:extLst>
          </p:cNvPr>
          <p:cNvSpPr/>
          <p:nvPr/>
        </p:nvSpPr>
        <p:spPr>
          <a:xfrm>
            <a:off x="1010172" y="2035904"/>
            <a:ext cx="10306408" cy="2580546"/>
          </a:xfrm>
          <a:prstGeom prst="roundRect">
            <a:avLst/>
          </a:prstGeom>
          <a:noFill/>
          <a:ln w="38100">
            <a:solidFill>
              <a:srgbClr val="009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3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F500DB3-F15F-D032-0A2A-5DD20E35FCF4}"/>
              </a:ext>
            </a:extLst>
          </p:cNvPr>
          <p:cNvGrpSpPr/>
          <p:nvPr/>
        </p:nvGrpSpPr>
        <p:grpSpPr>
          <a:xfrm>
            <a:off x="880689" y="1490027"/>
            <a:ext cx="10465496" cy="2969675"/>
            <a:chOff x="-177207" y="1658381"/>
            <a:chExt cx="12591622" cy="357298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7CB9E2-89B7-FEBF-3B37-CD0C241F4063}"/>
                </a:ext>
              </a:extLst>
            </p:cNvPr>
            <p:cNvSpPr/>
            <p:nvPr/>
          </p:nvSpPr>
          <p:spPr>
            <a:xfrm>
              <a:off x="-72021" y="1692344"/>
              <a:ext cx="12486436" cy="503181"/>
            </a:xfrm>
            <a:prstGeom prst="rect">
              <a:avLst/>
            </a:prstGeom>
            <a:gradFill>
              <a:gsLst>
                <a:gs pos="0">
                  <a:srgbClr val="0070C0">
                    <a:alpha val="50000"/>
                    <a:lumMod val="50000"/>
                    <a:lumOff val="50000"/>
                  </a:srgbClr>
                </a:gs>
                <a:gs pos="99000">
                  <a:srgbClr val="FF0000">
                    <a:alpha val="50000"/>
                    <a:lumMod val="50000"/>
                    <a:lumOff val="5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FFFE70-D94C-77C5-74A5-F159633CEF76}"/>
                </a:ext>
              </a:extLst>
            </p:cNvPr>
            <p:cNvGrpSpPr/>
            <p:nvPr/>
          </p:nvGrpSpPr>
          <p:grpSpPr>
            <a:xfrm>
              <a:off x="-177207" y="1658381"/>
              <a:ext cx="12579581" cy="3572982"/>
              <a:chOff x="-105186" y="705804"/>
              <a:chExt cx="12579581" cy="357298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F33A1ED-9CF3-351E-6269-8615BFFC4832}"/>
                  </a:ext>
                </a:extLst>
              </p:cNvPr>
              <p:cNvGrpSpPr/>
              <p:nvPr/>
            </p:nvGrpSpPr>
            <p:grpSpPr>
              <a:xfrm>
                <a:off x="-105186" y="705804"/>
                <a:ext cx="12579581" cy="3572982"/>
                <a:chOff x="-105186" y="705804"/>
                <a:chExt cx="12579581" cy="3572982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D92CA72A-3642-D2CA-2F1A-C7E0766C7B64}"/>
                    </a:ext>
                  </a:extLst>
                </p:cNvPr>
                <p:cNvGrpSpPr/>
                <p:nvPr/>
              </p:nvGrpSpPr>
              <p:grpSpPr>
                <a:xfrm>
                  <a:off x="-105186" y="705804"/>
                  <a:ext cx="12579581" cy="3572982"/>
                  <a:chOff x="-105186" y="2826191"/>
                  <a:chExt cx="12579581" cy="3572982"/>
                </a:xfrm>
              </p:grpSpPr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7C2E07F9-8C6F-8EF9-2B88-A4691543E09B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186" y="2826191"/>
                    <a:ext cx="403244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Quantum World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C81307E-2CA6-D1B5-C673-0C1C6920AB8C}"/>
                      </a:ext>
                    </a:extLst>
                  </p:cNvPr>
                  <p:cNvSpPr txBox="1"/>
                  <p:nvPr/>
                </p:nvSpPr>
                <p:spPr>
                  <a:xfrm>
                    <a:off x="8441947" y="2826191"/>
                    <a:ext cx="403244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Classical World</a:t>
                    </a:r>
                  </a:p>
                </p:txBody>
              </p:sp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C86F3844-6420-54F6-51BD-3EED45A738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12580"/>
                  <a:stretch/>
                </p:blipFill>
                <p:spPr>
                  <a:xfrm>
                    <a:off x="1733829" y="3386609"/>
                    <a:ext cx="1731974" cy="1640267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00D08D21-26DB-1445-0A40-0C826E1EE7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03642" y="3380634"/>
                    <a:ext cx="1135457" cy="1604058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AD35ECF1-D28D-B835-7361-BDB99B3EED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243250" y="4666336"/>
                    <a:ext cx="1296986" cy="1232137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B8A4C80A-01F8-2519-5799-30DBB79655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39193" y="4967787"/>
                    <a:ext cx="1544661" cy="14313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873A358B-0FDF-AD31-5258-7DEE76E97A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20136" y="3482967"/>
                    <a:ext cx="3082293" cy="258388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E0BD0B1-DE4F-6210-714B-A40B5B2E0B51}"/>
                    </a:ext>
                  </a:extLst>
                </p:cNvPr>
                <p:cNvSpPr txBox="1"/>
                <p:nvPr/>
              </p:nvSpPr>
              <p:spPr>
                <a:xfrm>
                  <a:off x="0" y="1518320"/>
                  <a:ext cx="25676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Micro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2109101-EF9D-B228-5B8E-92C4E5E51D74}"/>
                    </a:ext>
                  </a:extLst>
                </p:cNvPr>
                <p:cNvSpPr txBox="1"/>
                <p:nvPr/>
              </p:nvSpPr>
              <p:spPr>
                <a:xfrm>
                  <a:off x="9721080" y="1523415"/>
                  <a:ext cx="25676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Macro</a:t>
                  </a:r>
                </a:p>
              </p:txBody>
            </p:sp>
          </p:grpSp>
          <p:pic>
            <p:nvPicPr>
              <p:cNvPr id="7" name="Graphic 8">
                <a:extLst>
                  <a:ext uri="{FF2B5EF4-FFF2-40B4-BE49-F238E27FC236}">
                    <a16:creationId xmlns:a16="http://schemas.microsoft.com/office/drawing/2014/main" id="{C1A25AE0-2D46-651C-FD6B-8543318A2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6988326" y="2845125"/>
                <a:ext cx="808073" cy="914400"/>
              </a:xfrm>
              <a:prstGeom prst="rect">
                <a:avLst/>
              </a:prstGeom>
            </p:spPr>
          </p:pic>
        </p:grp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62F7E06-4416-525B-2E10-191F8E65222B}"/>
              </a:ext>
            </a:extLst>
          </p:cNvPr>
          <p:cNvSpPr/>
          <p:nvPr/>
        </p:nvSpPr>
        <p:spPr>
          <a:xfrm>
            <a:off x="1010172" y="2035904"/>
            <a:ext cx="10306408" cy="2580546"/>
          </a:xfrm>
          <a:prstGeom prst="roundRect">
            <a:avLst/>
          </a:prstGeom>
          <a:noFill/>
          <a:ln w="38100">
            <a:solidFill>
              <a:srgbClr val="009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9D3A7-3CAD-9D74-103C-601EB78D7429}"/>
              </a:ext>
            </a:extLst>
          </p:cNvPr>
          <p:cNvSpPr txBox="1"/>
          <p:nvPr/>
        </p:nvSpPr>
        <p:spPr>
          <a:xfrm>
            <a:off x="3736161" y="1028258"/>
            <a:ext cx="4719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Quantum Mechanics + Decoherence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EF7F1-7A0D-F493-8284-D7FE31FCD52D}"/>
              </a:ext>
            </a:extLst>
          </p:cNvPr>
          <p:cNvSpPr txBox="1"/>
          <p:nvPr/>
        </p:nvSpPr>
        <p:spPr>
          <a:xfrm>
            <a:off x="875420" y="4702001"/>
            <a:ext cx="10441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The division system-environment is arbitrary, and similarly to the division quantum-classical in the Copenhagen interpretation. </a:t>
            </a:r>
            <a:endParaRPr lang="en-US" sz="200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388B27-69DC-44C2-8CFB-24BD19FCA937}"/>
              </a:ext>
            </a:extLst>
          </p:cNvPr>
          <p:cNvSpPr txBox="1"/>
          <p:nvPr/>
        </p:nvSpPr>
        <p:spPr>
          <a:xfrm>
            <a:off x="4043165" y="4109155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49472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614277-86DF-BEEB-0316-9A4FAF3978AE}"/>
              </a:ext>
            </a:extLst>
          </p:cNvPr>
          <p:cNvGrpSpPr/>
          <p:nvPr/>
        </p:nvGrpSpPr>
        <p:grpSpPr>
          <a:xfrm>
            <a:off x="880689" y="1490027"/>
            <a:ext cx="10465496" cy="2969675"/>
            <a:chOff x="-177207" y="1658381"/>
            <a:chExt cx="12591622" cy="357298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6A03689-A203-AD88-CBF2-53374D2B7E04}"/>
                </a:ext>
              </a:extLst>
            </p:cNvPr>
            <p:cNvSpPr/>
            <p:nvPr/>
          </p:nvSpPr>
          <p:spPr>
            <a:xfrm>
              <a:off x="-72021" y="1692344"/>
              <a:ext cx="12486436" cy="503181"/>
            </a:xfrm>
            <a:prstGeom prst="rect">
              <a:avLst/>
            </a:prstGeom>
            <a:gradFill>
              <a:gsLst>
                <a:gs pos="0">
                  <a:srgbClr val="0070C0">
                    <a:alpha val="50000"/>
                    <a:lumMod val="50000"/>
                    <a:lumOff val="50000"/>
                  </a:srgbClr>
                </a:gs>
                <a:gs pos="99000">
                  <a:srgbClr val="FF0000">
                    <a:alpha val="50000"/>
                    <a:lumMod val="50000"/>
                    <a:lumOff val="5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7C37F63-1536-D44E-BFFE-F7FF924F3567}"/>
                </a:ext>
              </a:extLst>
            </p:cNvPr>
            <p:cNvGrpSpPr/>
            <p:nvPr/>
          </p:nvGrpSpPr>
          <p:grpSpPr>
            <a:xfrm>
              <a:off x="-177207" y="1658381"/>
              <a:ext cx="12579581" cy="3572982"/>
              <a:chOff x="-105186" y="705804"/>
              <a:chExt cx="12579581" cy="357298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8C1CC48-E7CB-FC9A-BF61-E8FE7D7FE0C7}"/>
                  </a:ext>
                </a:extLst>
              </p:cNvPr>
              <p:cNvGrpSpPr/>
              <p:nvPr/>
            </p:nvGrpSpPr>
            <p:grpSpPr>
              <a:xfrm>
                <a:off x="-105186" y="705804"/>
                <a:ext cx="12579581" cy="3572982"/>
                <a:chOff x="-105186" y="705804"/>
                <a:chExt cx="12579581" cy="3572982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793E77D8-5689-6E3D-D68B-AFE4E248BEF5}"/>
                    </a:ext>
                  </a:extLst>
                </p:cNvPr>
                <p:cNvGrpSpPr/>
                <p:nvPr/>
              </p:nvGrpSpPr>
              <p:grpSpPr>
                <a:xfrm>
                  <a:off x="-105186" y="705804"/>
                  <a:ext cx="12579581" cy="3572982"/>
                  <a:chOff x="-105186" y="2826191"/>
                  <a:chExt cx="12579581" cy="3572982"/>
                </a:xfrm>
              </p:grpSpPr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4AD3CCF-FE49-142F-713B-C5089BF4E3F7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186" y="2826191"/>
                    <a:ext cx="403244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Quantum World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1F69F43-C49D-B3D6-360D-11852FD8C502}"/>
                      </a:ext>
                    </a:extLst>
                  </p:cNvPr>
                  <p:cNvSpPr txBox="1"/>
                  <p:nvPr/>
                </p:nvSpPr>
                <p:spPr>
                  <a:xfrm>
                    <a:off x="8441947" y="2826191"/>
                    <a:ext cx="403244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Classical World</a:t>
                    </a:r>
                  </a:p>
                </p:txBody>
              </p:sp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A017B83C-9666-190F-57F2-3146897E66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12580"/>
                  <a:stretch/>
                </p:blipFill>
                <p:spPr>
                  <a:xfrm>
                    <a:off x="1733829" y="3386609"/>
                    <a:ext cx="1731974" cy="1640267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2A64C512-ECD4-6035-34CC-F30E4CC417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03642" y="3380634"/>
                    <a:ext cx="1135457" cy="1604058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415A7748-A686-460C-EAA3-41E8D14C9D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243250" y="4666336"/>
                    <a:ext cx="1296986" cy="1232137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7CE814E8-FE27-3946-3719-075E25F7F6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39193" y="4967787"/>
                    <a:ext cx="1544661" cy="14313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04374BF6-9847-C7EA-FBE7-753C2677AD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20136" y="3482967"/>
                    <a:ext cx="3082293" cy="258388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C1BE78C-DE53-E708-B11C-EF3E6782E284}"/>
                    </a:ext>
                  </a:extLst>
                </p:cNvPr>
                <p:cNvSpPr txBox="1"/>
                <p:nvPr/>
              </p:nvSpPr>
              <p:spPr>
                <a:xfrm>
                  <a:off x="0" y="1518320"/>
                  <a:ext cx="25676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Micro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7A143F7-53BD-FDDA-3B34-1F086E8CD841}"/>
                    </a:ext>
                  </a:extLst>
                </p:cNvPr>
                <p:cNvSpPr txBox="1"/>
                <p:nvPr/>
              </p:nvSpPr>
              <p:spPr>
                <a:xfrm>
                  <a:off x="9721080" y="1523415"/>
                  <a:ext cx="25676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Macro</a:t>
                  </a:r>
                </a:p>
              </p:txBody>
            </p:sp>
          </p:grpSp>
          <p:pic>
            <p:nvPicPr>
              <p:cNvPr id="7" name="Graphic 8">
                <a:extLst>
                  <a:ext uri="{FF2B5EF4-FFF2-40B4-BE49-F238E27FC236}">
                    <a16:creationId xmlns:a16="http://schemas.microsoft.com/office/drawing/2014/main" id="{DB53122D-1553-B435-FFE6-D0297FE60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6988326" y="2845125"/>
                <a:ext cx="808073" cy="914400"/>
              </a:xfrm>
              <a:prstGeom prst="rect">
                <a:avLst/>
              </a:prstGeom>
            </p:spPr>
          </p:pic>
        </p:grp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5A05563-0835-DBDC-82A8-6609E727D837}"/>
              </a:ext>
            </a:extLst>
          </p:cNvPr>
          <p:cNvSpPr/>
          <p:nvPr/>
        </p:nvSpPr>
        <p:spPr>
          <a:xfrm>
            <a:off x="1010172" y="2035904"/>
            <a:ext cx="10306408" cy="2580546"/>
          </a:xfrm>
          <a:prstGeom prst="roundRect">
            <a:avLst/>
          </a:prstGeom>
          <a:noFill/>
          <a:ln w="38100">
            <a:solidFill>
              <a:srgbClr val="009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D35084-EDE4-5F62-A5FD-D0207EF17714}"/>
              </a:ext>
            </a:extLst>
          </p:cNvPr>
          <p:cNvSpPr txBox="1"/>
          <p:nvPr/>
        </p:nvSpPr>
        <p:spPr>
          <a:xfrm>
            <a:off x="4897474" y="1028258"/>
            <a:ext cx="2397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Possible solutions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B8F3F2-660F-8394-135C-B9DFBD5E7780}"/>
              </a:ext>
            </a:extLst>
          </p:cNvPr>
          <p:cNvSpPr txBox="1"/>
          <p:nvPr/>
        </p:nvSpPr>
        <p:spPr>
          <a:xfrm>
            <a:off x="4043165" y="4109155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Environment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16BAEE-1F13-8DF5-58A3-EB4EF4A5112E}"/>
              </a:ext>
            </a:extLst>
          </p:cNvPr>
          <p:cNvSpPr txBox="1"/>
          <p:nvPr/>
        </p:nvSpPr>
        <p:spPr>
          <a:xfrm>
            <a:off x="875420" y="4702233"/>
            <a:ext cx="10441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Bohmian</a:t>
            </a:r>
            <a:r>
              <a:rPr lang="en-US" sz="2200" dirty="0"/>
              <a:t> Mechanics</a:t>
            </a:r>
          </a:p>
          <a:p>
            <a:pPr algn="just"/>
            <a:r>
              <a:rPr lang="en-US" sz="2200" dirty="0"/>
              <a:t>Many Worlds</a:t>
            </a:r>
          </a:p>
          <a:p>
            <a:pPr algn="just"/>
            <a:r>
              <a:rPr lang="en-US" sz="2200" dirty="0"/>
              <a:t>Collapse Models</a:t>
            </a:r>
          </a:p>
        </p:txBody>
      </p:sp>
    </p:spTree>
    <p:extLst>
      <p:ext uri="{BB962C8B-B14F-4D97-AF65-F5344CB8AC3E}">
        <p14:creationId xmlns:p14="http://schemas.microsoft.com/office/powerpoint/2010/main" val="1859294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295589-C7E0-481B-0182-393141B402B7}"/>
              </a:ext>
            </a:extLst>
          </p:cNvPr>
          <p:cNvSpPr/>
          <p:nvPr/>
        </p:nvSpPr>
        <p:spPr>
          <a:xfrm>
            <a:off x="2608287" y="1988111"/>
            <a:ext cx="2430951" cy="527504"/>
          </a:xfrm>
          <a:custGeom>
            <a:avLst/>
            <a:gdLst>
              <a:gd name="connsiteX0" fmla="*/ 0 w 2430951"/>
              <a:gd name="connsiteY0" fmla="*/ 87919 h 527504"/>
              <a:gd name="connsiteX1" fmla="*/ 87919 w 2430951"/>
              <a:gd name="connsiteY1" fmla="*/ 0 h 527504"/>
              <a:gd name="connsiteX2" fmla="*/ 674248 w 2430951"/>
              <a:gd name="connsiteY2" fmla="*/ 0 h 527504"/>
              <a:gd name="connsiteX3" fmla="*/ 1192924 w 2430951"/>
              <a:gd name="connsiteY3" fmla="*/ 0 h 527504"/>
              <a:gd name="connsiteX4" fmla="*/ 1801805 w 2430951"/>
              <a:gd name="connsiteY4" fmla="*/ 0 h 527504"/>
              <a:gd name="connsiteX5" fmla="*/ 2343032 w 2430951"/>
              <a:gd name="connsiteY5" fmla="*/ 0 h 527504"/>
              <a:gd name="connsiteX6" fmla="*/ 2430951 w 2430951"/>
              <a:gd name="connsiteY6" fmla="*/ 87919 h 527504"/>
              <a:gd name="connsiteX7" fmla="*/ 2430951 w 2430951"/>
              <a:gd name="connsiteY7" fmla="*/ 439585 h 527504"/>
              <a:gd name="connsiteX8" fmla="*/ 2343032 w 2430951"/>
              <a:gd name="connsiteY8" fmla="*/ 527504 h 527504"/>
              <a:gd name="connsiteX9" fmla="*/ 1734151 w 2430951"/>
              <a:gd name="connsiteY9" fmla="*/ 527504 h 527504"/>
              <a:gd name="connsiteX10" fmla="*/ 1147822 w 2430951"/>
              <a:gd name="connsiteY10" fmla="*/ 527504 h 527504"/>
              <a:gd name="connsiteX11" fmla="*/ 629146 w 2430951"/>
              <a:gd name="connsiteY11" fmla="*/ 527504 h 527504"/>
              <a:gd name="connsiteX12" fmla="*/ 87919 w 2430951"/>
              <a:gd name="connsiteY12" fmla="*/ 527504 h 527504"/>
              <a:gd name="connsiteX13" fmla="*/ 0 w 2430951"/>
              <a:gd name="connsiteY13" fmla="*/ 439585 h 527504"/>
              <a:gd name="connsiteX14" fmla="*/ 0 w 2430951"/>
              <a:gd name="connsiteY14" fmla="*/ 87919 h 52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0951" h="527504" fill="none" extrusionOk="0">
                <a:moveTo>
                  <a:pt x="0" y="87919"/>
                </a:moveTo>
                <a:cubicBezTo>
                  <a:pt x="-3920" y="31371"/>
                  <a:pt x="39831" y="-6326"/>
                  <a:pt x="87919" y="0"/>
                </a:cubicBezTo>
                <a:cubicBezTo>
                  <a:pt x="287217" y="-55680"/>
                  <a:pt x="535389" y="47457"/>
                  <a:pt x="674248" y="0"/>
                </a:cubicBezTo>
                <a:cubicBezTo>
                  <a:pt x="813107" y="-47457"/>
                  <a:pt x="1079451" y="38387"/>
                  <a:pt x="1192924" y="0"/>
                </a:cubicBezTo>
                <a:cubicBezTo>
                  <a:pt x="1306397" y="-38387"/>
                  <a:pt x="1523239" y="40594"/>
                  <a:pt x="1801805" y="0"/>
                </a:cubicBezTo>
                <a:cubicBezTo>
                  <a:pt x="2080371" y="-40594"/>
                  <a:pt x="2216096" y="20034"/>
                  <a:pt x="2343032" y="0"/>
                </a:cubicBezTo>
                <a:cubicBezTo>
                  <a:pt x="2395403" y="7553"/>
                  <a:pt x="2429447" y="40156"/>
                  <a:pt x="2430951" y="87919"/>
                </a:cubicBezTo>
                <a:cubicBezTo>
                  <a:pt x="2463603" y="232182"/>
                  <a:pt x="2395918" y="280792"/>
                  <a:pt x="2430951" y="439585"/>
                </a:cubicBezTo>
                <a:cubicBezTo>
                  <a:pt x="2433955" y="478901"/>
                  <a:pt x="2396370" y="532675"/>
                  <a:pt x="2343032" y="527504"/>
                </a:cubicBezTo>
                <a:cubicBezTo>
                  <a:pt x="2200654" y="567764"/>
                  <a:pt x="1874571" y="481715"/>
                  <a:pt x="1734151" y="527504"/>
                </a:cubicBezTo>
                <a:cubicBezTo>
                  <a:pt x="1593731" y="573293"/>
                  <a:pt x="1346763" y="464173"/>
                  <a:pt x="1147822" y="527504"/>
                </a:cubicBezTo>
                <a:cubicBezTo>
                  <a:pt x="948881" y="590835"/>
                  <a:pt x="883337" y="523942"/>
                  <a:pt x="629146" y="527504"/>
                </a:cubicBezTo>
                <a:cubicBezTo>
                  <a:pt x="374955" y="531066"/>
                  <a:pt x="318419" y="516263"/>
                  <a:pt x="87919" y="527504"/>
                </a:cubicBezTo>
                <a:cubicBezTo>
                  <a:pt x="30613" y="536361"/>
                  <a:pt x="-4042" y="496791"/>
                  <a:pt x="0" y="439585"/>
                </a:cubicBezTo>
                <a:cubicBezTo>
                  <a:pt x="-2131" y="337924"/>
                  <a:pt x="32086" y="222778"/>
                  <a:pt x="0" y="87919"/>
                </a:cubicBezTo>
                <a:close/>
              </a:path>
              <a:path w="2430951" h="527504" stroke="0" extrusionOk="0">
                <a:moveTo>
                  <a:pt x="0" y="87919"/>
                </a:moveTo>
                <a:cubicBezTo>
                  <a:pt x="-10233" y="33051"/>
                  <a:pt x="34423" y="1854"/>
                  <a:pt x="87919" y="0"/>
                </a:cubicBezTo>
                <a:cubicBezTo>
                  <a:pt x="315896" y="-72584"/>
                  <a:pt x="435151" y="64972"/>
                  <a:pt x="696800" y="0"/>
                </a:cubicBezTo>
                <a:cubicBezTo>
                  <a:pt x="958449" y="-64972"/>
                  <a:pt x="1114692" y="57261"/>
                  <a:pt x="1238027" y="0"/>
                </a:cubicBezTo>
                <a:cubicBezTo>
                  <a:pt x="1361362" y="-57261"/>
                  <a:pt x="1606120" y="3274"/>
                  <a:pt x="1756703" y="0"/>
                </a:cubicBezTo>
                <a:cubicBezTo>
                  <a:pt x="1907286" y="-3274"/>
                  <a:pt x="2161980" y="67971"/>
                  <a:pt x="2343032" y="0"/>
                </a:cubicBezTo>
                <a:cubicBezTo>
                  <a:pt x="2395222" y="-7479"/>
                  <a:pt x="2426563" y="38691"/>
                  <a:pt x="2430951" y="87919"/>
                </a:cubicBezTo>
                <a:cubicBezTo>
                  <a:pt x="2455209" y="169533"/>
                  <a:pt x="2404939" y="300201"/>
                  <a:pt x="2430951" y="439585"/>
                </a:cubicBezTo>
                <a:cubicBezTo>
                  <a:pt x="2429179" y="491072"/>
                  <a:pt x="2388802" y="524273"/>
                  <a:pt x="2343032" y="527504"/>
                </a:cubicBezTo>
                <a:cubicBezTo>
                  <a:pt x="2177964" y="539518"/>
                  <a:pt x="1970958" y="476993"/>
                  <a:pt x="1824356" y="527504"/>
                </a:cubicBezTo>
                <a:cubicBezTo>
                  <a:pt x="1677754" y="578015"/>
                  <a:pt x="1417334" y="484401"/>
                  <a:pt x="1260578" y="527504"/>
                </a:cubicBezTo>
                <a:cubicBezTo>
                  <a:pt x="1103822" y="570607"/>
                  <a:pt x="878358" y="498041"/>
                  <a:pt x="719351" y="527504"/>
                </a:cubicBezTo>
                <a:cubicBezTo>
                  <a:pt x="560344" y="556967"/>
                  <a:pt x="245066" y="490927"/>
                  <a:pt x="87919" y="527504"/>
                </a:cubicBezTo>
                <a:cubicBezTo>
                  <a:pt x="44168" y="521539"/>
                  <a:pt x="-9064" y="484637"/>
                  <a:pt x="0" y="439585"/>
                </a:cubicBezTo>
                <a:cubicBezTo>
                  <a:pt x="-35194" y="288212"/>
                  <a:pt x="2187" y="240686"/>
                  <a:pt x="0" y="87919"/>
                </a:cubicBezTo>
                <a:close/>
              </a:path>
            </a:pathLst>
          </a:custGeom>
          <a:solidFill>
            <a:srgbClr val="E3F3FF"/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Stochastic noise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30D3AA5-85C6-5DD0-99C4-874DE6D1F60E}"/>
              </a:ext>
            </a:extLst>
          </p:cNvPr>
          <p:cNvSpPr/>
          <p:nvPr/>
        </p:nvSpPr>
        <p:spPr>
          <a:xfrm>
            <a:off x="5390544" y="1982150"/>
            <a:ext cx="4465712" cy="527504"/>
          </a:xfrm>
          <a:custGeom>
            <a:avLst/>
            <a:gdLst>
              <a:gd name="connsiteX0" fmla="*/ 0 w 4465712"/>
              <a:gd name="connsiteY0" fmla="*/ 87919 h 527504"/>
              <a:gd name="connsiteX1" fmla="*/ 87919 w 4465712"/>
              <a:gd name="connsiteY1" fmla="*/ 0 h 527504"/>
              <a:gd name="connsiteX2" fmla="*/ 624153 w 4465712"/>
              <a:gd name="connsiteY2" fmla="*/ 0 h 527504"/>
              <a:gd name="connsiteX3" fmla="*/ 1074590 w 4465712"/>
              <a:gd name="connsiteY3" fmla="*/ 0 h 527504"/>
              <a:gd name="connsiteX4" fmla="*/ 1653723 w 4465712"/>
              <a:gd name="connsiteY4" fmla="*/ 0 h 527504"/>
              <a:gd name="connsiteX5" fmla="*/ 2104160 w 4465712"/>
              <a:gd name="connsiteY5" fmla="*/ 0 h 527504"/>
              <a:gd name="connsiteX6" fmla="*/ 2683293 w 4465712"/>
              <a:gd name="connsiteY6" fmla="*/ 0 h 527504"/>
              <a:gd name="connsiteX7" fmla="*/ 3090831 w 4465712"/>
              <a:gd name="connsiteY7" fmla="*/ 0 h 527504"/>
              <a:gd name="connsiteX8" fmla="*/ 3669964 w 4465712"/>
              <a:gd name="connsiteY8" fmla="*/ 0 h 527504"/>
              <a:gd name="connsiteX9" fmla="*/ 4377793 w 4465712"/>
              <a:gd name="connsiteY9" fmla="*/ 0 h 527504"/>
              <a:gd name="connsiteX10" fmla="*/ 4465712 w 4465712"/>
              <a:gd name="connsiteY10" fmla="*/ 87919 h 527504"/>
              <a:gd name="connsiteX11" fmla="*/ 4465712 w 4465712"/>
              <a:gd name="connsiteY11" fmla="*/ 439585 h 527504"/>
              <a:gd name="connsiteX12" fmla="*/ 4377793 w 4465712"/>
              <a:gd name="connsiteY12" fmla="*/ 527504 h 527504"/>
              <a:gd name="connsiteX13" fmla="*/ 3927356 w 4465712"/>
              <a:gd name="connsiteY13" fmla="*/ 527504 h 527504"/>
              <a:gd name="connsiteX14" fmla="*/ 3434021 w 4465712"/>
              <a:gd name="connsiteY14" fmla="*/ 527504 h 527504"/>
              <a:gd name="connsiteX15" fmla="*/ 2897786 w 4465712"/>
              <a:gd name="connsiteY15" fmla="*/ 527504 h 527504"/>
              <a:gd name="connsiteX16" fmla="*/ 2447350 w 4465712"/>
              <a:gd name="connsiteY16" fmla="*/ 527504 h 527504"/>
              <a:gd name="connsiteX17" fmla="*/ 1825318 w 4465712"/>
              <a:gd name="connsiteY17" fmla="*/ 527504 h 527504"/>
              <a:gd name="connsiteX18" fmla="*/ 1289084 w 4465712"/>
              <a:gd name="connsiteY18" fmla="*/ 527504 h 527504"/>
              <a:gd name="connsiteX19" fmla="*/ 667052 w 4465712"/>
              <a:gd name="connsiteY19" fmla="*/ 527504 h 527504"/>
              <a:gd name="connsiteX20" fmla="*/ 87919 w 4465712"/>
              <a:gd name="connsiteY20" fmla="*/ 527504 h 527504"/>
              <a:gd name="connsiteX21" fmla="*/ 0 w 4465712"/>
              <a:gd name="connsiteY21" fmla="*/ 439585 h 527504"/>
              <a:gd name="connsiteX22" fmla="*/ 0 w 4465712"/>
              <a:gd name="connsiteY22" fmla="*/ 87919 h 52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65712" h="527504" fill="none" extrusionOk="0">
                <a:moveTo>
                  <a:pt x="0" y="87919"/>
                </a:moveTo>
                <a:cubicBezTo>
                  <a:pt x="-7289" y="38951"/>
                  <a:pt x="50167" y="9302"/>
                  <a:pt x="87919" y="0"/>
                </a:cubicBezTo>
                <a:cubicBezTo>
                  <a:pt x="299549" y="-4129"/>
                  <a:pt x="422184" y="31080"/>
                  <a:pt x="624153" y="0"/>
                </a:cubicBezTo>
                <a:cubicBezTo>
                  <a:pt x="826122" y="-31080"/>
                  <a:pt x="924849" y="28921"/>
                  <a:pt x="1074590" y="0"/>
                </a:cubicBezTo>
                <a:cubicBezTo>
                  <a:pt x="1224331" y="-28921"/>
                  <a:pt x="1419930" y="3784"/>
                  <a:pt x="1653723" y="0"/>
                </a:cubicBezTo>
                <a:cubicBezTo>
                  <a:pt x="1887516" y="-3784"/>
                  <a:pt x="1926044" y="19809"/>
                  <a:pt x="2104160" y="0"/>
                </a:cubicBezTo>
                <a:cubicBezTo>
                  <a:pt x="2282276" y="-19809"/>
                  <a:pt x="2508441" y="53661"/>
                  <a:pt x="2683293" y="0"/>
                </a:cubicBezTo>
                <a:cubicBezTo>
                  <a:pt x="2858145" y="-53661"/>
                  <a:pt x="2905294" y="8199"/>
                  <a:pt x="3090831" y="0"/>
                </a:cubicBezTo>
                <a:cubicBezTo>
                  <a:pt x="3276368" y="-8199"/>
                  <a:pt x="3392853" y="3837"/>
                  <a:pt x="3669964" y="0"/>
                </a:cubicBezTo>
                <a:cubicBezTo>
                  <a:pt x="3947075" y="-3837"/>
                  <a:pt x="4234508" y="17343"/>
                  <a:pt x="4377793" y="0"/>
                </a:cubicBezTo>
                <a:cubicBezTo>
                  <a:pt x="4419801" y="3672"/>
                  <a:pt x="4469881" y="50659"/>
                  <a:pt x="4465712" y="87919"/>
                </a:cubicBezTo>
                <a:cubicBezTo>
                  <a:pt x="4502695" y="224841"/>
                  <a:pt x="4435275" y="346404"/>
                  <a:pt x="4465712" y="439585"/>
                </a:cubicBezTo>
                <a:cubicBezTo>
                  <a:pt x="4471766" y="486539"/>
                  <a:pt x="4424699" y="538933"/>
                  <a:pt x="4377793" y="527504"/>
                </a:cubicBezTo>
                <a:cubicBezTo>
                  <a:pt x="4185049" y="528870"/>
                  <a:pt x="4078370" y="515574"/>
                  <a:pt x="3927356" y="527504"/>
                </a:cubicBezTo>
                <a:cubicBezTo>
                  <a:pt x="3776342" y="539434"/>
                  <a:pt x="3539398" y="519195"/>
                  <a:pt x="3434021" y="527504"/>
                </a:cubicBezTo>
                <a:cubicBezTo>
                  <a:pt x="3328644" y="535813"/>
                  <a:pt x="3047542" y="496871"/>
                  <a:pt x="2897786" y="527504"/>
                </a:cubicBezTo>
                <a:cubicBezTo>
                  <a:pt x="2748031" y="558137"/>
                  <a:pt x="2603053" y="512253"/>
                  <a:pt x="2447350" y="527504"/>
                </a:cubicBezTo>
                <a:cubicBezTo>
                  <a:pt x="2291647" y="542755"/>
                  <a:pt x="1956558" y="503585"/>
                  <a:pt x="1825318" y="527504"/>
                </a:cubicBezTo>
                <a:cubicBezTo>
                  <a:pt x="1694078" y="551423"/>
                  <a:pt x="1549174" y="476202"/>
                  <a:pt x="1289084" y="527504"/>
                </a:cubicBezTo>
                <a:cubicBezTo>
                  <a:pt x="1028994" y="578806"/>
                  <a:pt x="908239" y="484020"/>
                  <a:pt x="667052" y="527504"/>
                </a:cubicBezTo>
                <a:cubicBezTo>
                  <a:pt x="425865" y="570988"/>
                  <a:pt x="271983" y="510115"/>
                  <a:pt x="87919" y="527504"/>
                </a:cubicBezTo>
                <a:cubicBezTo>
                  <a:pt x="38341" y="531248"/>
                  <a:pt x="1630" y="485396"/>
                  <a:pt x="0" y="439585"/>
                </a:cubicBezTo>
                <a:cubicBezTo>
                  <a:pt x="-5515" y="312556"/>
                  <a:pt x="7802" y="231817"/>
                  <a:pt x="0" y="87919"/>
                </a:cubicBezTo>
                <a:close/>
              </a:path>
              <a:path w="4465712" h="527504" stroke="0" extrusionOk="0">
                <a:moveTo>
                  <a:pt x="0" y="87919"/>
                </a:moveTo>
                <a:cubicBezTo>
                  <a:pt x="-10233" y="33051"/>
                  <a:pt x="34423" y="1854"/>
                  <a:pt x="87919" y="0"/>
                </a:cubicBezTo>
                <a:cubicBezTo>
                  <a:pt x="344335" y="-13604"/>
                  <a:pt x="563721" y="32022"/>
                  <a:pt x="709951" y="0"/>
                </a:cubicBezTo>
                <a:cubicBezTo>
                  <a:pt x="856181" y="-32022"/>
                  <a:pt x="1058633" y="16648"/>
                  <a:pt x="1203286" y="0"/>
                </a:cubicBezTo>
                <a:cubicBezTo>
                  <a:pt x="1347940" y="-16648"/>
                  <a:pt x="1442882" y="48399"/>
                  <a:pt x="1653723" y="0"/>
                </a:cubicBezTo>
                <a:cubicBezTo>
                  <a:pt x="1864564" y="-48399"/>
                  <a:pt x="2090335" y="43714"/>
                  <a:pt x="2232856" y="0"/>
                </a:cubicBezTo>
                <a:cubicBezTo>
                  <a:pt x="2375377" y="-43714"/>
                  <a:pt x="2559111" y="58881"/>
                  <a:pt x="2726192" y="0"/>
                </a:cubicBezTo>
                <a:cubicBezTo>
                  <a:pt x="2893273" y="-58881"/>
                  <a:pt x="3105982" y="21391"/>
                  <a:pt x="3348223" y="0"/>
                </a:cubicBezTo>
                <a:cubicBezTo>
                  <a:pt x="3590464" y="-21391"/>
                  <a:pt x="3690345" y="2238"/>
                  <a:pt x="3798660" y="0"/>
                </a:cubicBezTo>
                <a:cubicBezTo>
                  <a:pt x="3906975" y="-2238"/>
                  <a:pt x="4222055" y="68017"/>
                  <a:pt x="4377793" y="0"/>
                </a:cubicBezTo>
                <a:cubicBezTo>
                  <a:pt x="4434486" y="1956"/>
                  <a:pt x="4458808" y="38246"/>
                  <a:pt x="4465712" y="87919"/>
                </a:cubicBezTo>
                <a:cubicBezTo>
                  <a:pt x="4496513" y="189652"/>
                  <a:pt x="4446812" y="359432"/>
                  <a:pt x="4465712" y="439585"/>
                </a:cubicBezTo>
                <a:cubicBezTo>
                  <a:pt x="4475865" y="478109"/>
                  <a:pt x="4432037" y="523837"/>
                  <a:pt x="4377793" y="527504"/>
                </a:cubicBezTo>
                <a:cubicBezTo>
                  <a:pt x="4261251" y="544688"/>
                  <a:pt x="3981744" y="519584"/>
                  <a:pt x="3841559" y="527504"/>
                </a:cubicBezTo>
                <a:cubicBezTo>
                  <a:pt x="3701374" y="535424"/>
                  <a:pt x="3493848" y="475779"/>
                  <a:pt x="3391122" y="527504"/>
                </a:cubicBezTo>
                <a:cubicBezTo>
                  <a:pt x="3288396" y="579229"/>
                  <a:pt x="2986581" y="526331"/>
                  <a:pt x="2854888" y="527504"/>
                </a:cubicBezTo>
                <a:cubicBezTo>
                  <a:pt x="2723195" y="528677"/>
                  <a:pt x="2476389" y="457185"/>
                  <a:pt x="2232856" y="527504"/>
                </a:cubicBezTo>
                <a:cubicBezTo>
                  <a:pt x="1989323" y="597823"/>
                  <a:pt x="1882824" y="477111"/>
                  <a:pt x="1696622" y="527504"/>
                </a:cubicBezTo>
                <a:cubicBezTo>
                  <a:pt x="1510420" y="577897"/>
                  <a:pt x="1427112" y="502567"/>
                  <a:pt x="1289084" y="527504"/>
                </a:cubicBezTo>
                <a:cubicBezTo>
                  <a:pt x="1151056" y="552441"/>
                  <a:pt x="1027860" y="477163"/>
                  <a:pt x="838647" y="527504"/>
                </a:cubicBezTo>
                <a:cubicBezTo>
                  <a:pt x="649434" y="577845"/>
                  <a:pt x="314480" y="458182"/>
                  <a:pt x="87919" y="527504"/>
                </a:cubicBezTo>
                <a:cubicBezTo>
                  <a:pt x="50856" y="525072"/>
                  <a:pt x="925" y="496927"/>
                  <a:pt x="0" y="439585"/>
                </a:cubicBezTo>
                <a:cubicBezTo>
                  <a:pt x="-28194" y="288849"/>
                  <a:pt x="20735" y="257300"/>
                  <a:pt x="0" y="87919"/>
                </a:cubicBezTo>
                <a:close/>
              </a:path>
            </a:pathLst>
          </a:custGeom>
          <a:solidFill>
            <a:srgbClr val="E3F3FF"/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Non-linear wavefunction dynamics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400ECC7-4695-BFE4-7A4B-8FF5F9035C5E}"/>
              </a:ext>
            </a:extLst>
          </p:cNvPr>
          <p:cNvSpPr/>
          <p:nvPr/>
        </p:nvSpPr>
        <p:spPr>
          <a:xfrm>
            <a:off x="556487" y="2966465"/>
            <a:ext cx="3739313" cy="1149465"/>
          </a:xfrm>
          <a:custGeom>
            <a:avLst/>
            <a:gdLst>
              <a:gd name="connsiteX0" fmla="*/ 0 w 3739313"/>
              <a:gd name="connsiteY0" fmla="*/ 191581 h 1149465"/>
              <a:gd name="connsiteX1" fmla="*/ 191581 w 3739313"/>
              <a:gd name="connsiteY1" fmla="*/ 0 h 1149465"/>
              <a:gd name="connsiteX2" fmla="*/ 784501 w 3739313"/>
              <a:gd name="connsiteY2" fmla="*/ 0 h 1149465"/>
              <a:gd name="connsiteX3" fmla="*/ 1243175 w 3739313"/>
              <a:gd name="connsiteY3" fmla="*/ 0 h 1149465"/>
              <a:gd name="connsiteX4" fmla="*/ 1802533 w 3739313"/>
              <a:gd name="connsiteY4" fmla="*/ 0 h 1149465"/>
              <a:gd name="connsiteX5" fmla="*/ 2294769 w 3739313"/>
              <a:gd name="connsiteY5" fmla="*/ 0 h 1149465"/>
              <a:gd name="connsiteX6" fmla="*/ 2887689 w 3739313"/>
              <a:gd name="connsiteY6" fmla="*/ 0 h 1149465"/>
              <a:gd name="connsiteX7" fmla="*/ 3547732 w 3739313"/>
              <a:gd name="connsiteY7" fmla="*/ 0 h 1149465"/>
              <a:gd name="connsiteX8" fmla="*/ 3739313 w 3739313"/>
              <a:gd name="connsiteY8" fmla="*/ 191581 h 1149465"/>
              <a:gd name="connsiteX9" fmla="*/ 3739313 w 3739313"/>
              <a:gd name="connsiteY9" fmla="*/ 574733 h 1149465"/>
              <a:gd name="connsiteX10" fmla="*/ 3739313 w 3739313"/>
              <a:gd name="connsiteY10" fmla="*/ 957884 h 1149465"/>
              <a:gd name="connsiteX11" fmla="*/ 3547732 w 3739313"/>
              <a:gd name="connsiteY11" fmla="*/ 1149465 h 1149465"/>
              <a:gd name="connsiteX12" fmla="*/ 2921250 w 3739313"/>
              <a:gd name="connsiteY12" fmla="*/ 1149465 h 1149465"/>
              <a:gd name="connsiteX13" fmla="*/ 2429015 w 3739313"/>
              <a:gd name="connsiteY13" fmla="*/ 1149465 h 1149465"/>
              <a:gd name="connsiteX14" fmla="*/ 1970341 w 3739313"/>
              <a:gd name="connsiteY14" fmla="*/ 1149465 h 1149465"/>
              <a:gd name="connsiteX15" fmla="*/ 1478106 w 3739313"/>
              <a:gd name="connsiteY15" fmla="*/ 1149465 h 1149465"/>
              <a:gd name="connsiteX16" fmla="*/ 952309 w 3739313"/>
              <a:gd name="connsiteY16" fmla="*/ 1149465 h 1149465"/>
              <a:gd name="connsiteX17" fmla="*/ 191581 w 3739313"/>
              <a:gd name="connsiteY17" fmla="*/ 1149465 h 1149465"/>
              <a:gd name="connsiteX18" fmla="*/ 0 w 3739313"/>
              <a:gd name="connsiteY18" fmla="*/ 957884 h 1149465"/>
              <a:gd name="connsiteX19" fmla="*/ 0 w 3739313"/>
              <a:gd name="connsiteY19" fmla="*/ 559406 h 1149465"/>
              <a:gd name="connsiteX20" fmla="*/ 0 w 3739313"/>
              <a:gd name="connsiteY20" fmla="*/ 191581 h 114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39313" h="1149465" fill="none" extrusionOk="0">
                <a:moveTo>
                  <a:pt x="0" y="191581"/>
                </a:moveTo>
                <a:cubicBezTo>
                  <a:pt x="10580" y="106723"/>
                  <a:pt x="78037" y="4080"/>
                  <a:pt x="191581" y="0"/>
                </a:cubicBezTo>
                <a:cubicBezTo>
                  <a:pt x="452818" y="-2782"/>
                  <a:pt x="500345" y="69418"/>
                  <a:pt x="784501" y="0"/>
                </a:cubicBezTo>
                <a:cubicBezTo>
                  <a:pt x="1068657" y="-69418"/>
                  <a:pt x="1052324" y="8890"/>
                  <a:pt x="1243175" y="0"/>
                </a:cubicBezTo>
                <a:cubicBezTo>
                  <a:pt x="1434026" y="-8890"/>
                  <a:pt x="1526666" y="64924"/>
                  <a:pt x="1802533" y="0"/>
                </a:cubicBezTo>
                <a:cubicBezTo>
                  <a:pt x="2078400" y="-64924"/>
                  <a:pt x="2116170" y="56589"/>
                  <a:pt x="2294769" y="0"/>
                </a:cubicBezTo>
                <a:cubicBezTo>
                  <a:pt x="2473368" y="-56589"/>
                  <a:pt x="2665177" y="28505"/>
                  <a:pt x="2887689" y="0"/>
                </a:cubicBezTo>
                <a:cubicBezTo>
                  <a:pt x="3110201" y="-28505"/>
                  <a:pt x="3310206" y="68391"/>
                  <a:pt x="3547732" y="0"/>
                </a:cubicBezTo>
                <a:cubicBezTo>
                  <a:pt x="3651459" y="6485"/>
                  <a:pt x="3732620" y="64696"/>
                  <a:pt x="3739313" y="191581"/>
                </a:cubicBezTo>
                <a:cubicBezTo>
                  <a:pt x="3754428" y="304036"/>
                  <a:pt x="3699418" y="485170"/>
                  <a:pt x="3739313" y="574733"/>
                </a:cubicBezTo>
                <a:cubicBezTo>
                  <a:pt x="3779208" y="664296"/>
                  <a:pt x="3697723" y="851700"/>
                  <a:pt x="3739313" y="957884"/>
                </a:cubicBezTo>
                <a:cubicBezTo>
                  <a:pt x="3719854" y="1074602"/>
                  <a:pt x="3663313" y="1175948"/>
                  <a:pt x="3547732" y="1149465"/>
                </a:cubicBezTo>
                <a:cubicBezTo>
                  <a:pt x="3404365" y="1200245"/>
                  <a:pt x="3224425" y="1146994"/>
                  <a:pt x="2921250" y="1149465"/>
                </a:cubicBezTo>
                <a:cubicBezTo>
                  <a:pt x="2618075" y="1151936"/>
                  <a:pt x="2568030" y="1118191"/>
                  <a:pt x="2429015" y="1149465"/>
                </a:cubicBezTo>
                <a:cubicBezTo>
                  <a:pt x="2290000" y="1180739"/>
                  <a:pt x="2193105" y="1095726"/>
                  <a:pt x="1970341" y="1149465"/>
                </a:cubicBezTo>
                <a:cubicBezTo>
                  <a:pt x="1747577" y="1203204"/>
                  <a:pt x="1596527" y="1109146"/>
                  <a:pt x="1478106" y="1149465"/>
                </a:cubicBezTo>
                <a:cubicBezTo>
                  <a:pt x="1359686" y="1189784"/>
                  <a:pt x="1109789" y="1113508"/>
                  <a:pt x="952309" y="1149465"/>
                </a:cubicBezTo>
                <a:cubicBezTo>
                  <a:pt x="794829" y="1185422"/>
                  <a:pt x="416774" y="1106206"/>
                  <a:pt x="191581" y="1149465"/>
                </a:cubicBezTo>
                <a:cubicBezTo>
                  <a:pt x="77292" y="1157885"/>
                  <a:pt x="7697" y="1065419"/>
                  <a:pt x="0" y="957884"/>
                </a:cubicBezTo>
                <a:cubicBezTo>
                  <a:pt x="-1416" y="869289"/>
                  <a:pt x="4078" y="655206"/>
                  <a:pt x="0" y="559406"/>
                </a:cubicBezTo>
                <a:cubicBezTo>
                  <a:pt x="-4078" y="463606"/>
                  <a:pt x="20061" y="334908"/>
                  <a:pt x="0" y="191581"/>
                </a:cubicBezTo>
                <a:close/>
              </a:path>
              <a:path w="3739313" h="1149465" stroke="0" extrusionOk="0">
                <a:moveTo>
                  <a:pt x="0" y="191581"/>
                </a:moveTo>
                <a:cubicBezTo>
                  <a:pt x="-6647" y="81674"/>
                  <a:pt x="73831" y="4482"/>
                  <a:pt x="191581" y="0"/>
                </a:cubicBezTo>
                <a:cubicBezTo>
                  <a:pt x="395161" y="-58529"/>
                  <a:pt x="555004" y="664"/>
                  <a:pt x="818063" y="0"/>
                </a:cubicBezTo>
                <a:cubicBezTo>
                  <a:pt x="1081122" y="-664"/>
                  <a:pt x="1158950" y="43979"/>
                  <a:pt x="1343860" y="0"/>
                </a:cubicBezTo>
                <a:cubicBezTo>
                  <a:pt x="1528770" y="-43979"/>
                  <a:pt x="1647443" y="50881"/>
                  <a:pt x="1836095" y="0"/>
                </a:cubicBezTo>
                <a:cubicBezTo>
                  <a:pt x="2024748" y="-50881"/>
                  <a:pt x="2160125" y="50502"/>
                  <a:pt x="2429015" y="0"/>
                </a:cubicBezTo>
                <a:cubicBezTo>
                  <a:pt x="2697905" y="-50502"/>
                  <a:pt x="2748589" y="43560"/>
                  <a:pt x="2954812" y="0"/>
                </a:cubicBezTo>
                <a:cubicBezTo>
                  <a:pt x="3161035" y="-43560"/>
                  <a:pt x="3310600" y="13823"/>
                  <a:pt x="3547732" y="0"/>
                </a:cubicBezTo>
                <a:cubicBezTo>
                  <a:pt x="3650505" y="-28932"/>
                  <a:pt x="3732367" y="95427"/>
                  <a:pt x="3739313" y="191581"/>
                </a:cubicBezTo>
                <a:cubicBezTo>
                  <a:pt x="3768962" y="325621"/>
                  <a:pt x="3713244" y="434444"/>
                  <a:pt x="3739313" y="559406"/>
                </a:cubicBezTo>
                <a:cubicBezTo>
                  <a:pt x="3765382" y="684368"/>
                  <a:pt x="3703164" y="840620"/>
                  <a:pt x="3739313" y="957884"/>
                </a:cubicBezTo>
                <a:cubicBezTo>
                  <a:pt x="3756446" y="1089195"/>
                  <a:pt x="3654711" y="1161606"/>
                  <a:pt x="3547732" y="1149465"/>
                </a:cubicBezTo>
                <a:cubicBezTo>
                  <a:pt x="3384800" y="1202936"/>
                  <a:pt x="3306132" y="1141662"/>
                  <a:pt x="3089058" y="1149465"/>
                </a:cubicBezTo>
                <a:cubicBezTo>
                  <a:pt x="2871984" y="1157268"/>
                  <a:pt x="2649513" y="1135921"/>
                  <a:pt x="2462577" y="1149465"/>
                </a:cubicBezTo>
                <a:cubicBezTo>
                  <a:pt x="2275641" y="1163009"/>
                  <a:pt x="2215182" y="1100284"/>
                  <a:pt x="1970341" y="1149465"/>
                </a:cubicBezTo>
                <a:cubicBezTo>
                  <a:pt x="1725500" y="1198646"/>
                  <a:pt x="1564357" y="1105785"/>
                  <a:pt x="1410983" y="1149465"/>
                </a:cubicBezTo>
                <a:cubicBezTo>
                  <a:pt x="1257609" y="1193145"/>
                  <a:pt x="997892" y="1137918"/>
                  <a:pt x="784501" y="1149465"/>
                </a:cubicBezTo>
                <a:cubicBezTo>
                  <a:pt x="571110" y="1161012"/>
                  <a:pt x="311532" y="1094482"/>
                  <a:pt x="191581" y="1149465"/>
                </a:cubicBezTo>
                <a:cubicBezTo>
                  <a:pt x="76928" y="1165282"/>
                  <a:pt x="10069" y="1071173"/>
                  <a:pt x="0" y="957884"/>
                </a:cubicBezTo>
                <a:cubicBezTo>
                  <a:pt x="-13006" y="829620"/>
                  <a:pt x="36842" y="732943"/>
                  <a:pt x="0" y="590059"/>
                </a:cubicBezTo>
                <a:cubicBezTo>
                  <a:pt x="-36842" y="447175"/>
                  <a:pt x="1756" y="314416"/>
                  <a:pt x="0" y="191581"/>
                </a:cubicBezTo>
                <a:close/>
              </a:path>
            </a:pathLst>
          </a:custGeom>
          <a:solidFill>
            <a:srgbClr val="F3D6D1"/>
          </a:solidFill>
          <a:ln>
            <a:solidFill>
              <a:srgbClr val="EEC5BF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Negligible microscopic action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effective collapse</a:t>
            </a:r>
            <a:endParaRPr lang="it-IT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5E26EEA-8DAF-C096-0F18-9099AC80819C}"/>
              </a:ext>
            </a:extLst>
          </p:cNvPr>
          <p:cNvSpPr/>
          <p:nvPr/>
        </p:nvSpPr>
        <p:spPr>
          <a:xfrm>
            <a:off x="7826743" y="2984304"/>
            <a:ext cx="3739313" cy="1149465"/>
          </a:xfrm>
          <a:custGeom>
            <a:avLst/>
            <a:gdLst>
              <a:gd name="connsiteX0" fmla="*/ 0 w 3739313"/>
              <a:gd name="connsiteY0" fmla="*/ 191581 h 1149465"/>
              <a:gd name="connsiteX1" fmla="*/ 191581 w 3739313"/>
              <a:gd name="connsiteY1" fmla="*/ 0 h 1149465"/>
              <a:gd name="connsiteX2" fmla="*/ 784501 w 3739313"/>
              <a:gd name="connsiteY2" fmla="*/ 0 h 1149465"/>
              <a:gd name="connsiteX3" fmla="*/ 1243175 w 3739313"/>
              <a:gd name="connsiteY3" fmla="*/ 0 h 1149465"/>
              <a:gd name="connsiteX4" fmla="*/ 1802533 w 3739313"/>
              <a:gd name="connsiteY4" fmla="*/ 0 h 1149465"/>
              <a:gd name="connsiteX5" fmla="*/ 2294769 w 3739313"/>
              <a:gd name="connsiteY5" fmla="*/ 0 h 1149465"/>
              <a:gd name="connsiteX6" fmla="*/ 2887689 w 3739313"/>
              <a:gd name="connsiteY6" fmla="*/ 0 h 1149465"/>
              <a:gd name="connsiteX7" fmla="*/ 3547732 w 3739313"/>
              <a:gd name="connsiteY7" fmla="*/ 0 h 1149465"/>
              <a:gd name="connsiteX8" fmla="*/ 3739313 w 3739313"/>
              <a:gd name="connsiteY8" fmla="*/ 191581 h 1149465"/>
              <a:gd name="connsiteX9" fmla="*/ 3739313 w 3739313"/>
              <a:gd name="connsiteY9" fmla="*/ 574733 h 1149465"/>
              <a:gd name="connsiteX10" fmla="*/ 3739313 w 3739313"/>
              <a:gd name="connsiteY10" fmla="*/ 957884 h 1149465"/>
              <a:gd name="connsiteX11" fmla="*/ 3547732 w 3739313"/>
              <a:gd name="connsiteY11" fmla="*/ 1149465 h 1149465"/>
              <a:gd name="connsiteX12" fmla="*/ 2921250 w 3739313"/>
              <a:gd name="connsiteY12" fmla="*/ 1149465 h 1149465"/>
              <a:gd name="connsiteX13" fmla="*/ 2429015 w 3739313"/>
              <a:gd name="connsiteY13" fmla="*/ 1149465 h 1149465"/>
              <a:gd name="connsiteX14" fmla="*/ 1970341 w 3739313"/>
              <a:gd name="connsiteY14" fmla="*/ 1149465 h 1149465"/>
              <a:gd name="connsiteX15" fmla="*/ 1478106 w 3739313"/>
              <a:gd name="connsiteY15" fmla="*/ 1149465 h 1149465"/>
              <a:gd name="connsiteX16" fmla="*/ 952309 w 3739313"/>
              <a:gd name="connsiteY16" fmla="*/ 1149465 h 1149465"/>
              <a:gd name="connsiteX17" fmla="*/ 191581 w 3739313"/>
              <a:gd name="connsiteY17" fmla="*/ 1149465 h 1149465"/>
              <a:gd name="connsiteX18" fmla="*/ 0 w 3739313"/>
              <a:gd name="connsiteY18" fmla="*/ 957884 h 1149465"/>
              <a:gd name="connsiteX19" fmla="*/ 0 w 3739313"/>
              <a:gd name="connsiteY19" fmla="*/ 559406 h 1149465"/>
              <a:gd name="connsiteX20" fmla="*/ 0 w 3739313"/>
              <a:gd name="connsiteY20" fmla="*/ 191581 h 114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39313" h="1149465" fill="none" extrusionOk="0">
                <a:moveTo>
                  <a:pt x="0" y="191581"/>
                </a:moveTo>
                <a:cubicBezTo>
                  <a:pt x="10580" y="106723"/>
                  <a:pt x="78037" y="4080"/>
                  <a:pt x="191581" y="0"/>
                </a:cubicBezTo>
                <a:cubicBezTo>
                  <a:pt x="452818" y="-2782"/>
                  <a:pt x="500345" y="69418"/>
                  <a:pt x="784501" y="0"/>
                </a:cubicBezTo>
                <a:cubicBezTo>
                  <a:pt x="1068657" y="-69418"/>
                  <a:pt x="1052324" y="8890"/>
                  <a:pt x="1243175" y="0"/>
                </a:cubicBezTo>
                <a:cubicBezTo>
                  <a:pt x="1434026" y="-8890"/>
                  <a:pt x="1526666" y="64924"/>
                  <a:pt x="1802533" y="0"/>
                </a:cubicBezTo>
                <a:cubicBezTo>
                  <a:pt x="2078400" y="-64924"/>
                  <a:pt x="2116170" y="56589"/>
                  <a:pt x="2294769" y="0"/>
                </a:cubicBezTo>
                <a:cubicBezTo>
                  <a:pt x="2473368" y="-56589"/>
                  <a:pt x="2665177" y="28505"/>
                  <a:pt x="2887689" y="0"/>
                </a:cubicBezTo>
                <a:cubicBezTo>
                  <a:pt x="3110201" y="-28505"/>
                  <a:pt x="3310206" y="68391"/>
                  <a:pt x="3547732" y="0"/>
                </a:cubicBezTo>
                <a:cubicBezTo>
                  <a:pt x="3651459" y="6485"/>
                  <a:pt x="3732620" y="64696"/>
                  <a:pt x="3739313" y="191581"/>
                </a:cubicBezTo>
                <a:cubicBezTo>
                  <a:pt x="3754428" y="304036"/>
                  <a:pt x="3699418" y="485170"/>
                  <a:pt x="3739313" y="574733"/>
                </a:cubicBezTo>
                <a:cubicBezTo>
                  <a:pt x="3779208" y="664296"/>
                  <a:pt x="3697723" y="851700"/>
                  <a:pt x="3739313" y="957884"/>
                </a:cubicBezTo>
                <a:cubicBezTo>
                  <a:pt x="3719854" y="1074602"/>
                  <a:pt x="3663313" y="1175948"/>
                  <a:pt x="3547732" y="1149465"/>
                </a:cubicBezTo>
                <a:cubicBezTo>
                  <a:pt x="3404365" y="1200245"/>
                  <a:pt x="3224425" y="1146994"/>
                  <a:pt x="2921250" y="1149465"/>
                </a:cubicBezTo>
                <a:cubicBezTo>
                  <a:pt x="2618075" y="1151936"/>
                  <a:pt x="2568030" y="1118191"/>
                  <a:pt x="2429015" y="1149465"/>
                </a:cubicBezTo>
                <a:cubicBezTo>
                  <a:pt x="2290000" y="1180739"/>
                  <a:pt x="2193105" y="1095726"/>
                  <a:pt x="1970341" y="1149465"/>
                </a:cubicBezTo>
                <a:cubicBezTo>
                  <a:pt x="1747577" y="1203204"/>
                  <a:pt x="1596527" y="1109146"/>
                  <a:pt x="1478106" y="1149465"/>
                </a:cubicBezTo>
                <a:cubicBezTo>
                  <a:pt x="1359686" y="1189784"/>
                  <a:pt x="1109789" y="1113508"/>
                  <a:pt x="952309" y="1149465"/>
                </a:cubicBezTo>
                <a:cubicBezTo>
                  <a:pt x="794829" y="1185422"/>
                  <a:pt x="416774" y="1106206"/>
                  <a:pt x="191581" y="1149465"/>
                </a:cubicBezTo>
                <a:cubicBezTo>
                  <a:pt x="77292" y="1157885"/>
                  <a:pt x="7697" y="1065419"/>
                  <a:pt x="0" y="957884"/>
                </a:cubicBezTo>
                <a:cubicBezTo>
                  <a:pt x="-1416" y="869289"/>
                  <a:pt x="4078" y="655206"/>
                  <a:pt x="0" y="559406"/>
                </a:cubicBezTo>
                <a:cubicBezTo>
                  <a:pt x="-4078" y="463606"/>
                  <a:pt x="20061" y="334908"/>
                  <a:pt x="0" y="191581"/>
                </a:cubicBezTo>
                <a:close/>
              </a:path>
              <a:path w="3739313" h="1149465" stroke="0" extrusionOk="0">
                <a:moveTo>
                  <a:pt x="0" y="191581"/>
                </a:moveTo>
                <a:cubicBezTo>
                  <a:pt x="-6647" y="81674"/>
                  <a:pt x="73831" y="4482"/>
                  <a:pt x="191581" y="0"/>
                </a:cubicBezTo>
                <a:cubicBezTo>
                  <a:pt x="395161" y="-58529"/>
                  <a:pt x="555004" y="664"/>
                  <a:pt x="818063" y="0"/>
                </a:cubicBezTo>
                <a:cubicBezTo>
                  <a:pt x="1081122" y="-664"/>
                  <a:pt x="1158950" y="43979"/>
                  <a:pt x="1343860" y="0"/>
                </a:cubicBezTo>
                <a:cubicBezTo>
                  <a:pt x="1528770" y="-43979"/>
                  <a:pt x="1647443" y="50881"/>
                  <a:pt x="1836095" y="0"/>
                </a:cubicBezTo>
                <a:cubicBezTo>
                  <a:pt x="2024748" y="-50881"/>
                  <a:pt x="2160125" y="50502"/>
                  <a:pt x="2429015" y="0"/>
                </a:cubicBezTo>
                <a:cubicBezTo>
                  <a:pt x="2697905" y="-50502"/>
                  <a:pt x="2748589" y="43560"/>
                  <a:pt x="2954812" y="0"/>
                </a:cubicBezTo>
                <a:cubicBezTo>
                  <a:pt x="3161035" y="-43560"/>
                  <a:pt x="3310600" y="13823"/>
                  <a:pt x="3547732" y="0"/>
                </a:cubicBezTo>
                <a:cubicBezTo>
                  <a:pt x="3650505" y="-28932"/>
                  <a:pt x="3732367" y="95427"/>
                  <a:pt x="3739313" y="191581"/>
                </a:cubicBezTo>
                <a:cubicBezTo>
                  <a:pt x="3768962" y="325621"/>
                  <a:pt x="3713244" y="434444"/>
                  <a:pt x="3739313" y="559406"/>
                </a:cubicBezTo>
                <a:cubicBezTo>
                  <a:pt x="3765382" y="684368"/>
                  <a:pt x="3703164" y="840620"/>
                  <a:pt x="3739313" y="957884"/>
                </a:cubicBezTo>
                <a:cubicBezTo>
                  <a:pt x="3756446" y="1089195"/>
                  <a:pt x="3654711" y="1161606"/>
                  <a:pt x="3547732" y="1149465"/>
                </a:cubicBezTo>
                <a:cubicBezTo>
                  <a:pt x="3384800" y="1202936"/>
                  <a:pt x="3306132" y="1141662"/>
                  <a:pt x="3089058" y="1149465"/>
                </a:cubicBezTo>
                <a:cubicBezTo>
                  <a:pt x="2871984" y="1157268"/>
                  <a:pt x="2649513" y="1135921"/>
                  <a:pt x="2462577" y="1149465"/>
                </a:cubicBezTo>
                <a:cubicBezTo>
                  <a:pt x="2275641" y="1163009"/>
                  <a:pt x="2215182" y="1100284"/>
                  <a:pt x="1970341" y="1149465"/>
                </a:cubicBezTo>
                <a:cubicBezTo>
                  <a:pt x="1725500" y="1198646"/>
                  <a:pt x="1564357" y="1105785"/>
                  <a:pt x="1410983" y="1149465"/>
                </a:cubicBezTo>
                <a:cubicBezTo>
                  <a:pt x="1257609" y="1193145"/>
                  <a:pt x="997892" y="1137918"/>
                  <a:pt x="784501" y="1149465"/>
                </a:cubicBezTo>
                <a:cubicBezTo>
                  <a:pt x="571110" y="1161012"/>
                  <a:pt x="311532" y="1094482"/>
                  <a:pt x="191581" y="1149465"/>
                </a:cubicBezTo>
                <a:cubicBezTo>
                  <a:pt x="76928" y="1165282"/>
                  <a:pt x="10069" y="1071173"/>
                  <a:pt x="0" y="957884"/>
                </a:cubicBezTo>
                <a:cubicBezTo>
                  <a:pt x="-13006" y="829620"/>
                  <a:pt x="36842" y="732943"/>
                  <a:pt x="0" y="590059"/>
                </a:cubicBezTo>
                <a:cubicBezTo>
                  <a:pt x="-36842" y="447175"/>
                  <a:pt x="1756" y="314416"/>
                  <a:pt x="0" y="191581"/>
                </a:cubicBezTo>
                <a:close/>
              </a:path>
            </a:pathLst>
          </a:custGeom>
          <a:solidFill>
            <a:srgbClr val="F3D6D1"/>
          </a:solidFill>
          <a:ln>
            <a:solidFill>
              <a:srgbClr val="EEC5BF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macroscopic action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collapse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behave classically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CDADE0-2B40-1CD8-91AC-528558725E7B}"/>
              </a:ext>
            </a:extLst>
          </p:cNvPr>
          <p:cNvSpPr/>
          <p:nvPr/>
        </p:nvSpPr>
        <p:spPr>
          <a:xfrm>
            <a:off x="4499143" y="4170384"/>
            <a:ext cx="3124257" cy="527504"/>
          </a:xfrm>
          <a:custGeom>
            <a:avLst/>
            <a:gdLst>
              <a:gd name="connsiteX0" fmla="*/ 0 w 3124257"/>
              <a:gd name="connsiteY0" fmla="*/ 87919 h 527504"/>
              <a:gd name="connsiteX1" fmla="*/ 87919 w 3124257"/>
              <a:gd name="connsiteY1" fmla="*/ 0 h 527504"/>
              <a:gd name="connsiteX2" fmla="*/ 618634 w 3124257"/>
              <a:gd name="connsiteY2" fmla="*/ 0 h 527504"/>
              <a:gd name="connsiteX3" fmla="*/ 1208318 w 3124257"/>
              <a:gd name="connsiteY3" fmla="*/ 0 h 527504"/>
              <a:gd name="connsiteX4" fmla="*/ 1739034 w 3124257"/>
              <a:gd name="connsiteY4" fmla="*/ 0 h 527504"/>
              <a:gd name="connsiteX5" fmla="*/ 2328717 w 3124257"/>
              <a:gd name="connsiteY5" fmla="*/ 0 h 527504"/>
              <a:gd name="connsiteX6" fmla="*/ 3036338 w 3124257"/>
              <a:gd name="connsiteY6" fmla="*/ 0 h 527504"/>
              <a:gd name="connsiteX7" fmla="*/ 3124257 w 3124257"/>
              <a:gd name="connsiteY7" fmla="*/ 87919 h 527504"/>
              <a:gd name="connsiteX8" fmla="*/ 3124257 w 3124257"/>
              <a:gd name="connsiteY8" fmla="*/ 439585 h 527504"/>
              <a:gd name="connsiteX9" fmla="*/ 3036338 w 3124257"/>
              <a:gd name="connsiteY9" fmla="*/ 527504 h 527504"/>
              <a:gd name="connsiteX10" fmla="*/ 2476138 w 3124257"/>
              <a:gd name="connsiteY10" fmla="*/ 527504 h 527504"/>
              <a:gd name="connsiteX11" fmla="*/ 1974907 w 3124257"/>
              <a:gd name="connsiteY11" fmla="*/ 527504 h 527504"/>
              <a:gd name="connsiteX12" fmla="*/ 1355739 w 3124257"/>
              <a:gd name="connsiteY12" fmla="*/ 527504 h 527504"/>
              <a:gd name="connsiteX13" fmla="*/ 825024 w 3124257"/>
              <a:gd name="connsiteY13" fmla="*/ 527504 h 527504"/>
              <a:gd name="connsiteX14" fmla="*/ 87919 w 3124257"/>
              <a:gd name="connsiteY14" fmla="*/ 527504 h 527504"/>
              <a:gd name="connsiteX15" fmla="*/ 0 w 3124257"/>
              <a:gd name="connsiteY15" fmla="*/ 439585 h 527504"/>
              <a:gd name="connsiteX16" fmla="*/ 0 w 3124257"/>
              <a:gd name="connsiteY16" fmla="*/ 87919 h 52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24257" h="527504" fill="none" extrusionOk="0">
                <a:moveTo>
                  <a:pt x="0" y="87919"/>
                </a:moveTo>
                <a:cubicBezTo>
                  <a:pt x="-2425" y="43699"/>
                  <a:pt x="42240" y="2138"/>
                  <a:pt x="87919" y="0"/>
                </a:cubicBezTo>
                <a:cubicBezTo>
                  <a:pt x="222228" y="-51430"/>
                  <a:pt x="391312" y="4822"/>
                  <a:pt x="618634" y="0"/>
                </a:cubicBezTo>
                <a:cubicBezTo>
                  <a:pt x="845956" y="-4822"/>
                  <a:pt x="1030196" y="54002"/>
                  <a:pt x="1208318" y="0"/>
                </a:cubicBezTo>
                <a:cubicBezTo>
                  <a:pt x="1386440" y="-54002"/>
                  <a:pt x="1571293" y="39087"/>
                  <a:pt x="1739034" y="0"/>
                </a:cubicBezTo>
                <a:cubicBezTo>
                  <a:pt x="1906775" y="-39087"/>
                  <a:pt x="2050870" y="59825"/>
                  <a:pt x="2328717" y="0"/>
                </a:cubicBezTo>
                <a:cubicBezTo>
                  <a:pt x="2606564" y="-59825"/>
                  <a:pt x="2836723" y="4279"/>
                  <a:pt x="3036338" y="0"/>
                </a:cubicBezTo>
                <a:cubicBezTo>
                  <a:pt x="3087898" y="-9240"/>
                  <a:pt x="3129039" y="44534"/>
                  <a:pt x="3124257" y="87919"/>
                </a:cubicBezTo>
                <a:cubicBezTo>
                  <a:pt x="3160716" y="186012"/>
                  <a:pt x="3119361" y="320071"/>
                  <a:pt x="3124257" y="439585"/>
                </a:cubicBezTo>
                <a:cubicBezTo>
                  <a:pt x="3124165" y="486236"/>
                  <a:pt x="3093243" y="532764"/>
                  <a:pt x="3036338" y="527504"/>
                </a:cubicBezTo>
                <a:cubicBezTo>
                  <a:pt x="2779429" y="534898"/>
                  <a:pt x="2654401" y="493802"/>
                  <a:pt x="2476138" y="527504"/>
                </a:cubicBezTo>
                <a:cubicBezTo>
                  <a:pt x="2297875" y="561206"/>
                  <a:pt x="2169302" y="468695"/>
                  <a:pt x="1974907" y="527504"/>
                </a:cubicBezTo>
                <a:cubicBezTo>
                  <a:pt x="1780512" y="586313"/>
                  <a:pt x="1584598" y="489341"/>
                  <a:pt x="1355739" y="527504"/>
                </a:cubicBezTo>
                <a:cubicBezTo>
                  <a:pt x="1126880" y="565667"/>
                  <a:pt x="986914" y="481371"/>
                  <a:pt x="825024" y="527504"/>
                </a:cubicBezTo>
                <a:cubicBezTo>
                  <a:pt x="663134" y="573637"/>
                  <a:pt x="314453" y="501552"/>
                  <a:pt x="87919" y="527504"/>
                </a:cubicBezTo>
                <a:cubicBezTo>
                  <a:pt x="42295" y="514705"/>
                  <a:pt x="-5244" y="487972"/>
                  <a:pt x="0" y="439585"/>
                </a:cubicBezTo>
                <a:cubicBezTo>
                  <a:pt x="-12266" y="295892"/>
                  <a:pt x="16933" y="201864"/>
                  <a:pt x="0" y="87919"/>
                </a:cubicBezTo>
                <a:close/>
              </a:path>
              <a:path w="3124257" h="527504" stroke="0" extrusionOk="0">
                <a:moveTo>
                  <a:pt x="0" y="87919"/>
                </a:moveTo>
                <a:cubicBezTo>
                  <a:pt x="-10233" y="33051"/>
                  <a:pt x="34423" y="1854"/>
                  <a:pt x="87919" y="0"/>
                </a:cubicBezTo>
                <a:cubicBezTo>
                  <a:pt x="378246" y="-562"/>
                  <a:pt x="566266" y="55327"/>
                  <a:pt x="736571" y="0"/>
                </a:cubicBezTo>
                <a:cubicBezTo>
                  <a:pt x="906876" y="-55327"/>
                  <a:pt x="1144892" y="3764"/>
                  <a:pt x="1296771" y="0"/>
                </a:cubicBezTo>
                <a:cubicBezTo>
                  <a:pt x="1448650" y="-3764"/>
                  <a:pt x="1584503" y="17569"/>
                  <a:pt x="1827486" y="0"/>
                </a:cubicBezTo>
                <a:cubicBezTo>
                  <a:pt x="2070469" y="-17569"/>
                  <a:pt x="2238839" y="24406"/>
                  <a:pt x="2446654" y="0"/>
                </a:cubicBezTo>
                <a:cubicBezTo>
                  <a:pt x="2654469" y="-24406"/>
                  <a:pt x="2852889" y="19850"/>
                  <a:pt x="3036338" y="0"/>
                </a:cubicBezTo>
                <a:cubicBezTo>
                  <a:pt x="3086179" y="-2091"/>
                  <a:pt x="3117327" y="45453"/>
                  <a:pt x="3124257" y="87919"/>
                </a:cubicBezTo>
                <a:cubicBezTo>
                  <a:pt x="3161218" y="259078"/>
                  <a:pt x="3109682" y="359223"/>
                  <a:pt x="3124257" y="439585"/>
                </a:cubicBezTo>
                <a:cubicBezTo>
                  <a:pt x="3132394" y="490097"/>
                  <a:pt x="3077990" y="526387"/>
                  <a:pt x="3036338" y="527504"/>
                </a:cubicBezTo>
                <a:cubicBezTo>
                  <a:pt x="2910571" y="541673"/>
                  <a:pt x="2683695" y="507495"/>
                  <a:pt x="2446654" y="527504"/>
                </a:cubicBezTo>
                <a:cubicBezTo>
                  <a:pt x="2209613" y="547513"/>
                  <a:pt x="2119314" y="504074"/>
                  <a:pt x="1886455" y="527504"/>
                </a:cubicBezTo>
                <a:cubicBezTo>
                  <a:pt x="1653596" y="550934"/>
                  <a:pt x="1412258" y="483589"/>
                  <a:pt x="1237802" y="527504"/>
                </a:cubicBezTo>
                <a:cubicBezTo>
                  <a:pt x="1063346" y="571419"/>
                  <a:pt x="804578" y="482595"/>
                  <a:pt x="589150" y="527504"/>
                </a:cubicBezTo>
                <a:cubicBezTo>
                  <a:pt x="373722" y="572413"/>
                  <a:pt x="291858" y="505828"/>
                  <a:pt x="87919" y="527504"/>
                </a:cubicBezTo>
                <a:cubicBezTo>
                  <a:pt x="31747" y="520329"/>
                  <a:pt x="-2138" y="484944"/>
                  <a:pt x="0" y="439585"/>
                </a:cubicBezTo>
                <a:cubicBezTo>
                  <a:pt x="-14635" y="290173"/>
                  <a:pt x="3640" y="246982"/>
                  <a:pt x="0" y="87919"/>
                </a:cubicBezTo>
                <a:close/>
              </a:path>
            </a:pathLst>
          </a:custGeom>
          <a:solidFill>
            <a:srgbClr val="E3F3FF"/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Amplification mechanism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23D60F9-C170-58DF-087E-FAB71A5E1531}"/>
              </a:ext>
            </a:extLst>
          </p:cNvPr>
          <p:cNvSpPr/>
          <p:nvPr/>
        </p:nvSpPr>
        <p:spPr>
          <a:xfrm flipV="1">
            <a:off x="4658089" y="3522389"/>
            <a:ext cx="2806366" cy="191184"/>
          </a:xfrm>
          <a:custGeom>
            <a:avLst/>
            <a:gdLst>
              <a:gd name="connsiteX0" fmla="*/ 0 w 4886793"/>
              <a:gd name="connsiteY0" fmla="*/ 149917 h 317412"/>
              <a:gd name="connsiteX1" fmla="*/ 359763 w 4886793"/>
              <a:gd name="connsiteY1" fmla="*/ 149917 h 317412"/>
              <a:gd name="connsiteX2" fmla="*/ 629586 w 4886793"/>
              <a:gd name="connsiteY2" fmla="*/ 314809 h 317412"/>
              <a:gd name="connsiteX3" fmla="*/ 1154242 w 4886793"/>
              <a:gd name="connsiteY3" fmla="*/ 15 h 317412"/>
              <a:gd name="connsiteX4" fmla="*/ 1633927 w 4886793"/>
              <a:gd name="connsiteY4" fmla="*/ 299818 h 317412"/>
              <a:gd name="connsiteX5" fmla="*/ 2158583 w 4886793"/>
              <a:gd name="connsiteY5" fmla="*/ 29995 h 317412"/>
              <a:gd name="connsiteX6" fmla="*/ 2623278 w 4886793"/>
              <a:gd name="connsiteY6" fmla="*/ 284828 h 317412"/>
              <a:gd name="connsiteX7" fmla="*/ 3207895 w 4886793"/>
              <a:gd name="connsiteY7" fmla="*/ 15005 h 317412"/>
              <a:gd name="connsiteX8" fmla="*/ 3672590 w 4886793"/>
              <a:gd name="connsiteY8" fmla="*/ 314809 h 317412"/>
              <a:gd name="connsiteX9" fmla="*/ 4107304 w 4886793"/>
              <a:gd name="connsiteY9" fmla="*/ 15005 h 317412"/>
              <a:gd name="connsiteX10" fmla="*/ 4467068 w 4886793"/>
              <a:gd name="connsiteY10" fmla="*/ 179897 h 317412"/>
              <a:gd name="connsiteX11" fmla="*/ 4886793 w 4886793"/>
              <a:gd name="connsiteY11" fmla="*/ 179897 h 31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6793" h="317412">
                <a:moveTo>
                  <a:pt x="0" y="149917"/>
                </a:moveTo>
                <a:cubicBezTo>
                  <a:pt x="127416" y="136176"/>
                  <a:pt x="254832" y="122435"/>
                  <a:pt x="359763" y="149917"/>
                </a:cubicBezTo>
                <a:cubicBezTo>
                  <a:pt x="464694" y="177399"/>
                  <a:pt x="497173" y="339793"/>
                  <a:pt x="629586" y="314809"/>
                </a:cubicBezTo>
                <a:cubicBezTo>
                  <a:pt x="761999" y="289825"/>
                  <a:pt x="986852" y="2513"/>
                  <a:pt x="1154242" y="15"/>
                </a:cubicBezTo>
                <a:cubicBezTo>
                  <a:pt x="1321632" y="-2483"/>
                  <a:pt x="1466537" y="294821"/>
                  <a:pt x="1633927" y="299818"/>
                </a:cubicBezTo>
                <a:cubicBezTo>
                  <a:pt x="1801317" y="304815"/>
                  <a:pt x="1993691" y="32493"/>
                  <a:pt x="2158583" y="29995"/>
                </a:cubicBezTo>
                <a:cubicBezTo>
                  <a:pt x="2323475" y="27497"/>
                  <a:pt x="2448393" y="287326"/>
                  <a:pt x="2623278" y="284828"/>
                </a:cubicBezTo>
                <a:cubicBezTo>
                  <a:pt x="2798163" y="282330"/>
                  <a:pt x="3033010" y="10008"/>
                  <a:pt x="3207895" y="15005"/>
                </a:cubicBezTo>
                <a:cubicBezTo>
                  <a:pt x="3382780" y="20002"/>
                  <a:pt x="3522689" y="314809"/>
                  <a:pt x="3672590" y="314809"/>
                </a:cubicBezTo>
                <a:cubicBezTo>
                  <a:pt x="3822491" y="314809"/>
                  <a:pt x="3974891" y="37490"/>
                  <a:pt x="4107304" y="15005"/>
                </a:cubicBezTo>
                <a:cubicBezTo>
                  <a:pt x="4239717" y="-7480"/>
                  <a:pt x="4337153" y="152415"/>
                  <a:pt x="4467068" y="179897"/>
                </a:cubicBezTo>
                <a:cubicBezTo>
                  <a:pt x="4596983" y="207379"/>
                  <a:pt x="4741888" y="193638"/>
                  <a:pt x="4886793" y="179897"/>
                </a:cubicBezTo>
              </a:path>
            </a:pathLst>
          </a:custGeom>
          <a:noFill/>
          <a:ln w="25400">
            <a:solidFill>
              <a:schemeClr val="accent1">
                <a:lumMod val="40000"/>
                <a:lumOff val="60000"/>
              </a:schemeClr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5979C31-2E89-E501-CC38-76AF47AC1DBA}"/>
              </a:ext>
            </a:extLst>
          </p:cNvPr>
          <p:cNvSpPr txBox="1">
            <a:spLocks/>
          </p:cNvSpPr>
          <p:nvPr/>
        </p:nvSpPr>
        <p:spPr>
          <a:xfrm>
            <a:off x="838200" y="1022887"/>
            <a:ext cx="10515600" cy="527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Collapse models – a modified quantum theory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Tw Cen MT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928EC8-9D3C-86E0-9236-11548DF52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88" y="4445497"/>
            <a:ext cx="3410617" cy="2011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30DAF5-9A5C-6C04-B0C4-CA0AB3328E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92259" y="4723021"/>
            <a:ext cx="3629687" cy="158422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3404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100133-21BA-52AA-F453-95EBD273E9C7}"/>
              </a:ext>
            </a:extLst>
          </p:cNvPr>
          <p:cNvGrpSpPr/>
          <p:nvPr/>
        </p:nvGrpSpPr>
        <p:grpSpPr>
          <a:xfrm>
            <a:off x="275573" y="1426814"/>
            <a:ext cx="11670082" cy="1087201"/>
            <a:chOff x="229644" y="1190842"/>
            <a:chExt cx="11670082" cy="1087201"/>
          </a:xfrm>
        </p:grpSpPr>
        <p:pic>
          <p:nvPicPr>
            <p:cNvPr id="4" name="Picture 3" descr="Text, letter&#10;&#10;Description automatically generated">
              <a:extLst>
                <a:ext uri="{FF2B5EF4-FFF2-40B4-BE49-F238E27FC236}">
                  <a16:creationId xmlns:a16="http://schemas.microsoft.com/office/drawing/2014/main" id="{8A018BC2-8C5B-2FEA-E9BB-4BBAEF8B8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5" b="54621"/>
            <a:stretch/>
          </p:blipFill>
          <p:spPr>
            <a:xfrm>
              <a:off x="229644" y="1203368"/>
              <a:ext cx="6192381" cy="913531"/>
            </a:xfrm>
            <a:prstGeom prst="rect">
              <a:avLst/>
            </a:prstGeom>
          </p:spPr>
        </p:pic>
        <p:pic>
          <p:nvPicPr>
            <p:cNvPr id="5" name="Picture 4" descr="Text, letter&#10;&#10;Description automatically generated">
              <a:extLst>
                <a:ext uri="{FF2B5EF4-FFF2-40B4-BE49-F238E27FC236}">
                  <a16:creationId xmlns:a16="http://schemas.microsoft.com/office/drawing/2014/main" id="{68DF80F3-4B94-AB5A-1F86-933198A9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12" t="45994" r="4746"/>
            <a:stretch/>
          </p:blipFill>
          <p:spPr>
            <a:xfrm>
              <a:off x="6059428" y="1190842"/>
              <a:ext cx="5840298" cy="1087201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606F812-5128-CD26-DF07-CAF617291D02}"/>
              </a:ext>
            </a:extLst>
          </p:cNvPr>
          <p:cNvSpPr txBox="1">
            <a:spLocks/>
          </p:cNvSpPr>
          <p:nvPr/>
        </p:nvSpPr>
        <p:spPr>
          <a:xfrm>
            <a:off x="850726" y="1024928"/>
            <a:ext cx="10515600" cy="527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General structure of the dynamical equation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Tw Cen MT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A2E0A9-330A-5418-F63B-F6777DD450E8}"/>
              </a:ext>
            </a:extLst>
          </p:cNvPr>
          <p:cNvGrpSpPr/>
          <p:nvPr/>
        </p:nvGrpSpPr>
        <p:grpSpPr>
          <a:xfrm>
            <a:off x="1922951" y="2112651"/>
            <a:ext cx="2644441" cy="1321214"/>
            <a:chOff x="1572223" y="2112651"/>
            <a:chExt cx="2644441" cy="132121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EE0662-56A8-3896-69CE-F392BF8D4776}"/>
                </a:ext>
              </a:extLst>
            </p:cNvPr>
            <p:cNvSpPr txBox="1"/>
            <p:nvPr/>
          </p:nvSpPr>
          <p:spPr>
            <a:xfrm>
              <a:off x="1572223" y="2510535"/>
              <a:ext cx="26444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Measured</a:t>
              </a:r>
            </a:p>
            <a:p>
              <a:pPr algn="ctr"/>
              <a:r>
                <a:rPr lang="en-GB" dirty="0"/>
                <a:t>operator</a:t>
              </a:r>
            </a:p>
            <a:p>
              <a:pPr algn="ctr"/>
              <a:r>
                <a:rPr lang="en-GB" dirty="0"/>
                <a:t>(mass density, position, …)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578DACE-4F0E-4DF6-F488-F33F9D921602}"/>
                </a:ext>
              </a:extLst>
            </p:cNvPr>
            <p:cNvSpPr/>
            <p:nvPr/>
          </p:nvSpPr>
          <p:spPr>
            <a:xfrm rot="21051356">
              <a:off x="2311404" y="2112651"/>
              <a:ext cx="861136" cy="331566"/>
            </a:xfrm>
            <a:custGeom>
              <a:avLst/>
              <a:gdLst>
                <a:gd name="connsiteX0" fmla="*/ 45978 w 1624258"/>
                <a:gd name="connsiteY0" fmla="*/ 501041 h 501041"/>
                <a:gd name="connsiteX1" fmla="*/ 133661 w 1624258"/>
                <a:gd name="connsiteY1" fmla="*/ 225469 h 501041"/>
                <a:gd name="connsiteX2" fmla="*/ 1173321 w 1624258"/>
                <a:gd name="connsiteY2" fmla="*/ 488515 h 501041"/>
                <a:gd name="connsiteX3" fmla="*/ 1624258 w 1624258"/>
                <a:gd name="connsiteY3" fmla="*/ 0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258" h="501041">
                  <a:moveTo>
                    <a:pt x="45978" y="501041"/>
                  </a:moveTo>
                  <a:cubicBezTo>
                    <a:pt x="-4126" y="364299"/>
                    <a:pt x="-54229" y="227557"/>
                    <a:pt x="133661" y="225469"/>
                  </a:cubicBezTo>
                  <a:cubicBezTo>
                    <a:pt x="321551" y="223381"/>
                    <a:pt x="924888" y="526093"/>
                    <a:pt x="1173321" y="488515"/>
                  </a:cubicBezTo>
                  <a:cubicBezTo>
                    <a:pt x="1421754" y="450937"/>
                    <a:pt x="1523006" y="225468"/>
                    <a:pt x="1624258" y="0"/>
                  </a:cubicBezTo>
                </a:path>
              </a:pathLst>
            </a:custGeom>
            <a:noFill/>
            <a:ln w="25400">
              <a:solidFill>
                <a:srgbClr val="F13E32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437804-9BAE-49B5-78D0-ACD7A3150D67}"/>
              </a:ext>
            </a:extLst>
          </p:cNvPr>
          <p:cNvGrpSpPr/>
          <p:nvPr/>
        </p:nvGrpSpPr>
        <p:grpSpPr>
          <a:xfrm>
            <a:off x="4518275" y="2097148"/>
            <a:ext cx="1763245" cy="1082160"/>
            <a:chOff x="4280281" y="2097148"/>
            <a:chExt cx="1763245" cy="10821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FE7C43-4F30-E497-681B-8134FA9CDE2B}"/>
                </a:ext>
              </a:extLst>
            </p:cNvPr>
            <p:cNvSpPr txBox="1"/>
            <p:nvPr/>
          </p:nvSpPr>
          <p:spPr>
            <a:xfrm>
              <a:off x="4354537" y="2809976"/>
              <a:ext cx="1688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Non-linear term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B456ADB-0F8C-14C8-7B06-DE8B6B84E7D6}"/>
                </a:ext>
              </a:extLst>
            </p:cNvPr>
            <p:cNvSpPr/>
            <p:nvPr/>
          </p:nvSpPr>
          <p:spPr>
            <a:xfrm flipH="1">
              <a:off x="4280281" y="2097148"/>
              <a:ext cx="981737" cy="651353"/>
            </a:xfrm>
            <a:custGeom>
              <a:avLst/>
              <a:gdLst>
                <a:gd name="connsiteX0" fmla="*/ 42285 w 981737"/>
                <a:gd name="connsiteY0" fmla="*/ 651353 h 651353"/>
                <a:gd name="connsiteX1" fmla="*/ 79863 w 981737"/>
                <a:gd name="connsiteY1" fmla="*/ 501041 h 651353"/>
                <a:gd name="connsiteX2" fmla="*/ 768794 w 981737"/>
                <a:gd name="connsiteY2" fmla="*/ 613775 h 651353"/>
                <a:gd name="connsiteX3" fmla="*/ 981737 w 981737"/>
                <a:gd name="connsiteY3" fmla="*/ 0 h 65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737" h="651353">
                  <a:moveTo>
                    <a:pt x="42285" y="651353"/>
                  </a:moveTo>
                  <a:cubicBezTo>
                    <a:pt x="531" y="579328"/>
                    <a:pt x="-41222" y="507304"/>
                    <a:pt x="79863" y="501041"/>
                  </a:cubicBezTo>
                  <a:cubicBezTo>
                    <a:pt x="200948" y="494778"/>
                    <a:pt x="618482" y="697282"/>
                    <a:pt x="768794" y="613775"/>
                  </a:cubicBezTo>
                  <a:cubicBezTo>
                    <a:pt x="919106" y="530268"/>
                    <a:pt x="950421" y="265134"/>
                    <a:pt x="981737" y="0"/>
                  </a:cubicBezTo>
                </a:path>
              </a:pathLst>
            </a:custGeom>
            <a:noFill/>
            <a:ln w="25400">
              <a:solidFill>
                <a:srgbClr val="F13E32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C2D083-8830-98AC-1A99-EAE662140E54}"/>
              </a:ext>
            </a:extLst>
          </p:cNvPr>
          <p:cNvGrpSpPr/>
          <p:nvPr/>
        </p:nvGrpSpPr>
        <p:grpSpPr>
          <a:xfrm>
            <a:off x="5540489" y="2115669"/>
            <a:ext cx="1873944" cy="723006"/>
            <a:chOff x="5540489" y="2115669"/>
            <a:chExt cx="1873944" cy="72300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0F769E-7FBF-7CF2-10DE-D2BD9A28BFB8}"/>
                </a:ext>
              </a:extLst>
            </p:cNvPr>
            <p:cNvSpPr txBox="1"/>
            <p:nvPr/>
          </p:nvSpPr>
          <p:spPr>
            <a:xfrm>
              <a:off x="6105357" y="2469343"/>
              <a:ext cx="1309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White noise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81EE765-2307-5F6D-D23D-0E6761151CA3}"/>
                </a:ext>
              </a:extLst>
            </p:cNvPr>
            <p:cNvSpPr/>
            <p:nvPr/>
          </p:nvSpPr>
          <p:spPr>
            <a:xfrm rot="478879" flipH="1">
              <a:off x="5540489" y="2115669"/>
              <a:ext cx="960378" cy="287916"/>
            </a:xfrm>
            <a:custGeom>
              <a:avLst/>
              <a:gdLst>
                <a:gd name="connsiteX0" fmla="*/ 45978 w 1624258"/>
                <a:gd name="connsiteY0" fmla="*/ 501041 h 501041"/>
                <a:gd name="connsiteX1" fmla="*/ 133661 w 1624258"/>
                <a:gd name="connsiteY1" fmla="*/ 225469 h 501041"/>
                <a:gd name="connsiteX2" fmla="*/ 1173321 w 1624258"/>
                <a:gd name="connsiteY2" fmla="*/ 488515 h 501041"/>
                <a:gd name="connsiteX3" fmla="*/ 1624258 w 1624258"/>
                <a:gd name="connsiteY3" fmla="*/ 0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258" h="501041">
                  <a:moveTo>
                    <a:pt x="45978" y="501041"/>
                  </a:moveTo>
                  <a:cubicBezTo>
                    <a:pt x="-4126" y="364299"/>
                    <a:pt x="-54229" y="227557"/>
                    <a:pt x="133661" y="225469"/>
                  </a:cubicBezTo>
                  <a:cubicBezTo>
                    <a:pt x="321551" y="223381"/>
                    <a:pt x="924888" y="526093"/>
                    <a:pt x="1173321" y="488515"/>
                  </a:cubicBezTo>
                  <a:cubicBezTo>
                    <a:pt x="1421754" y="450937"/>
                    <a:pt x="1523006" y="225468"/>
                    <a:pt x="1624258" y="0"/>
                  </a:cubicBezTo>
                </a:path>
              </a:pathLst>
            </a:custGeom>
            <a:noFill/>
            <a:ln w="25400">
              <a:solidFill>
                <a:srgbClr val="F13E32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C98F8C-9E6F-0614-CCA8-542DF687DD72}"/>
              </a:ext>
            </a:extLst>
          </p:cNvPr>
          <p:cNvGrpSpPr/>
          <p:nvPr/>
        </p:nvGrpSpPr>
        <p:grpSpPr>
          <a:xfrm>
            <a:off x="7584904" y="2106979"/>
            <a:ext cx="2902604" cy="1060080"/>
            <a:chOff x="7584904" y="2106979"/>
            <a:chExt cx="2902604" cy="106008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3B1CEC-3F06-B8F4-201E-AA75C019A019}"/>
                </a:ext>
              </a:extLst>
            </p:cNvPr>
            <p:cNvSpPr txBox="1"/>
            <p:nvPr/>
          </p:nvSpPr>
          <p:spPr>
            <a:xfrm>
              <a:off x="7843066" y="2797727"/>
              <a:ext cx="2644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Noise’s spatial correlation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41D9977-A2C8-29E2-A000-832143C21BE3}"/>
                </a:ext>
              </a:extLst>
            </p:cNvPr>
            <p:cNvSpPr/>
            <p:nvPr/>
          </p:nvSpPr>
          <p:spPr>
            <a:xfrm rot="600415" flipH="1">
              <a:off x="7584904" y="2106979"/>
              <a:ext cx="981737" cy="651353"/>
            </a:xfrm>
            <a:custGeom>
              <a:avLst/>
              <a:gdLst>
                <a:gd name="connsiteX0" fmla="*/ 42285 w 981737"/>
                <a:gd name="connsiteY0" fmla="*/ 651353 h 651353"/>
                <a:gd name="connsiteX1" fmla="*/ 79863 w 981737"/>
                <a:gd name="connsiteY1" fmla="*/ 501041 h 651353"/>
                <a:gd name="connsiteX2" fmla="*/ 768794 w 981737"/>
                <a:gd name="connsiteY2" fmla="*/ 613775 h 651353"/>
                <a:gd name="connsiteX3" fmla="*/ 981737 w 981737"/>
                <a:gd name="connsiteY3" fmla="*/ 0 h 65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737" h="651353">
                  <a:moveTo>
                    <a:pt x="42285" y="651353"/>
                  </a:moveTo>
                  <a:cubicBezTo>
                    <a:pt x="531" y="579328"/>
                    <a:pt x="-41222" y="507304"/>
                    <a:pt x="79863" y="501041"/>
                  </a:cubicBezTo>
                  <a:cubicBezTo>
                    <a:pt x="200948" y="494778"/>
                    <a:pt x="618482" y="697282"/>
                    <a:pt x="768794" y="613775"/>
                  </a:cubicBezTo>
                  <a:cubicBezTo>
                    <a:pt x="919106" y="530268"/>
                    <a:pt x="950421" y="265134"/>
                    <a:pt x="981737" y="0"/>
                  </a:cubicBezTo>
                </a:path>
              </a:pathLst>
            </a:custGeom>
            <a:noFill/>
            <a:ln w="25400">
              <a:solidFill>
                <a:srgbClr val="F13E32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903F5A-96AF-2F2F-032A-DE8BB471EA57}"/>
              </a:ext>
            </a:extLst>
          </p:cNvPr>
          <p:cNvGrpSpPr/>
          <p:nvPr/>
        </p:nvGrpSpPr>
        <p:grpSpPr>
          <a:xfrm>
            <a:off x="514920" y="2146598"/>
            <a:ext cx="1599477" cy="1014943"/>
            <a:chOff x="5609814" y="1813093"/>
            <a:chExt cx="1599477" cy="101494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25FBF2-0EA2-AB22-7F3B-DA35ECA8900E}"/>
                </a:ext>
              </a:extLst>
            </p:cNvPr>
            <p:cNvSpPr txBox="1"/>
            <p:nvPr/>
          </p:nvSpPr>
          <p:spPr>
            <a:xfrm>
              <a:off x="5609814" y="2458704"/>
              <a:ext cx="1599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Q. Hamiltonian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BE60FDA-2213-2C02-060F-BEE3C5DA5210}"/>
                </a:ext>
              </a:extLst>
            </p:cNvPr>
            <p:cNvSpPr/>
            <p:nvPr/>
          </p:nvSpPr>
          <p:spPr>
            <a:xfrm rot="20750388">
              <a:off x="6007748" y="1813093"/>
              <a:ext cx="1155760" cy="559694"/>
            </a:xfrm>
            <a:custGeom>
              <a:avLst/>
              <a:gdLst>
                <a:gd name="connsiteX0" fmla="*/ 45978 w 1624258"/>
                <a:gd name="connsiteY0" fmla="*/ 501041 h 501041"/>
                <a:gd name="connsiteX1" fmla="*/ 133661 w 1624258"/>
                <a:gd name="connsiteY1" fmla="*/ 225469 h 501041"/>
                <a:gd name="connsiteX2" fmla="*/ 1173321 w 1624258"/>
                <a:gd name="connsiteY2" fmla="*/ 488515 h 501041"/>
                <a:gd name="connsiteX3" fmla="*/ 1624258 w 1624258"/>
                <a:gd name="connsiteY3" fmla="*/ 0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258" h="501041">
                  <a:moveTo>
                    <a:pt x="45978" y="501041"/>
                  </a:moveTo>
                  <a:cubicBezTo>
                    <a:pt x="-4126" y="364299"/>
                    <a:pt x="-54229" y="227557"/>
                    <a:pt x="133661" y="225469"/>
                  </a:cubicBezTo>
                  <a:cubicBezTo>
                    <a:pt x="321551" y="223381"/>
                    <a:pt x="924888" y="526093"/>
                    <a:pt x="1173321" y="488515"/>
                  </a:cubicBezTo>
                  <a:cubicBezTo>
                    <a:pt x="1421754" y="450937"/>
                    <a:pt x="1523006" y="225468"/>
                    <a:pt x="1624258" y="0"/>
                  </a:cubicBezTo>
                </a:path>
              </a:pathLst>
            </a:custGeom>
            <a:noFill/>
            <a:ln w="25400">
              <a:solidFill>
                <a:srgbClr val="F13E32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9E1B0F5-5E8D-65F4-EF68-1C3CC29F39F0}"/>
              </a:ext>
            </a:extLst>
          </p:cNvPr>
          <p:cNvSpPr txBox="1"/>
          <p:nvPr/>
        </p:nvSpPr>
        <p:spPr>
          <a:xfrm>
            <a:off x="609600" y="3695700"/>
            <a:ext cx="69290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The structure is fixed by the requests of:</a:t>
            </a:r>
          </a:p>
          <a:p>
            <a:r>
              <a:rPr lang="en-IT" dirty="0"/>
              <a:t>	1) having a collapse in an eigenstate of M(</a:t>
            </a:r>
            <a:r>
              <a:rPr lang="en-IT" b="1" dirty="0"/>
              <a:t>x</a:t>
            </a:r>
            <a:r>
              <a:rPr lang="en-IT" dirty="0"/>
              <a:t>)</a:t>
            </a:r>
          </a:p>
          <a:p>
            <a:r>
              <a:rPr lang="en-IT" dirty="0"/>
              <a:t>	2) preserving the normalisation of the state</a:t>
            </a:r>
          </a:p>
          <a:p>
            <a:r>
              <a:rPr lang="en-IT" dirty="0"/>
              <a:t>	3) not leading to faster-than-light signalling </a:t>
            </a:r>
          </a:p>
          <a:p>
            <a:endParaRPr lang="en-IT" dirty="0"/>
          </a:p>
          <a:p>
            <a:r>
              <a:rPr lang="en-IT" dirty="0"/>
              <a:t>In particular,</a:t>
            </a:r>
          </a:p>
          <a:p>
            <a:r>
              <a:rPr lang="en-IT" dirty="0"/>
              <a:t>	i) linear and stochastic equations do not lead to a collapse</a:t>
            </a:r>
          </a:p>
          <a:p>
            <a:r>
              <a:rPr lang="en-IT" dirty="0"/>
              <a:t>	ii) non-linear and deterministic equations lead to FTL signalling</a:t>
            </a:r>
          </a:p>
        </p:txBody>
      </p:sp>
    </p:spTree>
    <p:extLst>
      <p:ext uri="{BB962C8B-B14F-4D97-AF65-F5344CB8AC3E}">
        <p14:creationId xmlns:p14="http://schemas.microsoft.com/office/powerpoint/2010/main" val="59805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81722E-F580-9056-7BBE-C070642D0F25}"/>
              </a:ext>
            </a:extLst>
          </p:cNvPr>
          <p:cNvGrpSpPr/>
          <p:nvPr/>
        </p:nvGrpSpPr>
        <p:grpSpPr>
          <a:xfrm>
            <a:off x="-177207" y="-3927"/>
            <a:ext cx="12546414" cy="797446"/>
            <a:chOff x="-177207" y="-3927"/>
            <a:chExt cx="12546414" cy="7974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09F9F3C-2DD7-2A45-B926-D0F26B8EA516}"/>
                </a:ext>
              </a:extLst>
            </p:cNvPr>
            <p:cNvSpPr/>
            <p:nvPr/>
          </p:nvSpPr>
          <p:spPr>
            <a:xfrm>
              <a:off x="-177207" y="-3927"/>
              <a:ext cx="12546414" cy="7974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9000">
                  <a:schemeClr val="bg1"/>
                </a:gs>
                <a:gs pos="100000">
                  <a:srgbClr val="84CCE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7FE651CC-F1C0-7346-BC0D-AE6C99DF6E00}"/>
                </a:ext>
              </a:extLst>
            </p:cNvPr>
            <p:cNvSpPr txBox="1">
              <a:spLocks/>
            </p:cNvSpPr>
            <p:nvPr/>
          </p:nvSpPr>
          <p:spPr>
            <a:xfrm>
              <a:off x="4173145" y="279508"/>
              <a:ext cx="7811975" cy="29228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1400" dirty="0"/>
                <a:t>Collapse models, an overview from theory to experimental endeavour – Matteo Carlesso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100133-21BA-52AA-F453-95EBD273E9C7}"/>
              </a:ext>
            </a:extLst>
          </p:cNvPr>
          <p:cNvGrpSpPr/>
          <p:nvPr/>
        </p:nvGrpSpPr>
        <p:grpSpPr>
          <a:xfrm>
            <a:off x="275573" y="1426814"/>
            <a:ext cx="11670082" cy="1087201"/>
            <a:chOff x="229644" y="1190842"/>
            <a:chExt cx="11670082" cy="1087201"/>
          </a:xfrm>
        </p:grpSpPr>
        <p:pic>
          <p:nvPicPr>
            <p:cNvPr id="4" name="Picture 3" descr="Text, letter&#10;&#10;Description automatically generated">
              <a:extLst>
                <a:ext uri="{FF2B5EF4-FFF2-40B4-BE49-F238E27FC236}">
                  <a16:creationId xmlns:a16="http://schemas.microsoft.com/office/drawing/2014/main" id="{8A018BC2-8C5B-2FEA-E9BB-4BBAEF8B8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5" b="54621"/>
            <a:stretch/>
          </p:blipFill>
          <p:spPr>
            <a:xfrm>
              <a:off x="229644" y="1203368"/>
              <a:ext cx="6192381" cy="913531"/>
            </a:xfrm>
            <a:prstGeom prst="rect">
              <a:avLst/>
            </a:prstGeom>
          </p:spPr>
        </p:pic>
        <p:pic>
          <p:nvPicPr>
            <p:cNvPr id="5" name="Picture 4" descr="Text, letter&#10;&#10;Description automatically generated">
              <a:extLst>
                <a:ext uri="{FF2B5EF4-FFF2-40B4-BE49-F238E27FC236}">
                  <a16:creationId xmlns:a16="http://schemas.microsoft.com/office/drawing/2014/main" id="{68DF80F3-4B94-AB5A-1F86-933198A9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12" t="45994" r="4746"/>
            <a:stretch/>
          </p:blipFill>
          <p:spPr>
            <a:xfrm>
              <a:off x="6059428" y="1190842"/>
              <a:ext cx="5840298" cy="1087201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606F812-5128-CD26-DF07-CAF617291D02}"/>
              </a:ext>
            </a:extLst>
          </p:cNvPr>
          <p:cNvSpPr txBox="1">
            <a:spLocks/>
          </p:cNvSpPr>
          <p:nvPr/>
        </p:nvSpPr>
        <p:spPr>
          <a:xfrm>
            <a:off x="850726" y="1024928"/>
            <a:ext cx="10515600" cy="527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General structure of the dynamical equation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Tw Cen MT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66E740-4335-FFBC-B35F-E4B754D47232}"/>
              </a:ext>
            </a:extLst>
          </p:cNvPr>
          <p:cNvSpPr txBox="1"/>
          <p:nvPr/>
        </p:nvSpPr>
        <p:spPr>
          <a:xfrm>
            <a:off x="751562" y="3400984"/>
            <a:ext cx="2014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Two main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97120-9E98-E95C-FE35-8297CC98BEEC}"/>
              </a:ext>
            </a:extLst>
          </p:cNvPr>
          <p:cNvSpPr txBox="1"/>
          <p:nvPr/>
        </p:nvSpPr>
        <p:spPr>
          <a:xfrm>
            <a:off x="275573" y="3913099"/>
            <a:ext cx="58777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Continuous Spontaneous Localization (CSL)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6A2B1-1E48-0361-E36A-36AF942CC94E}"/>
              </a:ext>
            </a:extLst>
          </p:cNvPr>
          <p:cNvSpPr txBox="1"/>
          <p:nvPr/>
        </p:nvSpPr>
        <p:spPr>
          <a:xfrm>
            <a:off x="7752048" y="3913098"/>
            <a:ext cx="25469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/>
              <a:t>Diósi</a:t>
            </a:r>
            <a:r>
              <a:rPr lang="en-GB" sz="2200" dirty="0"/>
              <a:t>-Penrose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26FACC-8633-20F5-F9D0-7AB86A83EA2C}"/>
              </a:ext>
            </a:extLst>
          </p:cNvPr>
          <p:cNvSpPr txBox="1"/>
          <p:nvPr/>
        </p:nvSpPr>
        <p:spPr>
          <a:xfrm>
            <a:off x="850726" y="4447858"/>
            <a:ext cx="3066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Fully phenomenological model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A2E0A9-330A-5418-F63B-F6777DD450E8}"/>
              </a:ext>
            </a:extLst>
          </p:cNvPr>
          <p:cNvGrpSpPr/>
          <p:nvPr/>
        </p:nvGrpSpPr>
        <p:grpSpPr>
          <a:xfrm>
            <a:off x="1922951" y="2112651"/>
            <a:ext cx="2644441" cy="1321214"/>
            <a:chOff x="1572223" y="2112651"/>
            <a:chExt cx="2644441" cy="132121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EE0662-56A8-3896-69CE-F392BF8D4776}"/>
                </a:ext>
              </a:extLst>
            </p:cNvPr>
            <p:cNvSpPr txBox="1"/>
            <p:nvPr/>
          </p:nvSpPr>
          <p:spPr>
            <a:xfrm>
              <a:off x="1572223" y="2510535"/>
              <a:ext cx="26444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Measured</a:t>
              </a:r>
            </a:p>
            <a:p>
              <a:pPr algn="ctr"/>
              <a:r>
                <a:rPr lang="en-GB" dirty="0"/>
                <a:t>operator</a:t>
              </a:r>
            </a:p>
            <a:p>
              <a:pPr algn="ctr"/>
              <a:r>
                <a:rPr lang="en-GB" dirty="0"/>
                <a:t>(mass density, position, …)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578DACE-4F0E-4DF6-F488-F33F9D921602}"/>
                </a:ext>
              </a:extLst>
            </p:cNvPr>
            <p:cNvSpPr/>
            <p:nvPr/>
          </p:nvSpPr>
          <p:spPr>
            <a:xfrm rot="21051356">
              <a:off x="2311404" y="2112651"/>
              <a:ext cx="861136" cy="331566"/>
            </a:xfrm>
            <a:custGeom>
              <a:avLst/>
              <a:gdLst>
                <a:gd name="connsiteX0" fmla="*/ 45978 w 1624258"/>
                <a:gd name="connsiteY0" fmla="*/ 501041 h 501041"/>
                <a:gd name="connsiteX1" fmla="*/ 133661 w 1624258"/>
                <a:gd name="connsiteY1" fmla="*/ 225469 h 501041"/>
                <a:gd name="connsiteX2" fmla="*/ 1173321 w 1624258"/>
                <a:gd name="connsiteY2" fmla="*/ 488515 h 501041"/>
                <a:gd name="connsiteX3" fmla="*/ 1624258 w 1624258"/>
                <a:gd name="connsiteY3" fmla="*/ 0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258" h="501041">
                  <a:moveTo>
                    <a:pt x="45978" y="501041"/>
                  </a:moveTo>
                  <a:cubicBezTo>
                    <a:pt x="-4126" y="364299"/>
                    <a:pt x="-54229" y="227557"/>
                    <a:pt x="133661" y="225469"/>
                  </a:cubicBezTo>
                  <a:cubicBezTo>
                    <a:pt x="321551" y="223381"/>
                    <a:pt x="924888" y="526093"/>
                    <a:pt x="1173321" y="488515"/>
                  </a:cubicBezTo>
                  <a:cubicBezTo>
                    <a:pt x="1421754" y="450937"/>
                    <a:pt x="1523006" y="225468"/>
                    <a:pt x="1624258" y="0"/>
                  </a:cubicBezTo>
                </a:path>
              </a:pathLst>
            </a:custGeom>
            <a:noFill/>
            <a:ln w="25400">
              <a:solidFill>
                <a:srgbClr val="F13E32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437804-9BAE-49B5-78D0-ACD7A3150D67}"/>
              </a:ext>
            </a:extLst>
          </p:cNvPr>
          <p:cNvGrpSpPr/>
          <p:nvPr/>
        </p:nvGrpSpPr>
        <p:grpSpPr>
          <a:xfrm>
            <a:off x="4518275" y="2097148"/>
            <a:ext cx="1763245" cy="1082160"/>
            <a:chOff x="4280281" y="2097148"/>
            <a:chExt cx="1763245" cy="10821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FE7C43-4F30-E497-681B-8134FA9CDE2B}"/>
                </a:ext>
              </a:extLst>
            </p:cNvPr>
            <p:cNvSpPr txBox="1"/>
            <p:nvPr/>
          </p:nvSpPr>
          <p:spPr>
            <a:xfrm>
              <a:off x="4354537" y="2809976"/>
              <a:ext cx="1688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Non-linear term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B456ADB-0F8C-14C8-7B06-DE8B6B84E7D6}"/>
                </a:ext>
              </a:extLst>
            </p:cNvPr>
            <p:cNvSpPr/>
            <p:nvPr/>
          </p:nvSpPr>
          <p:spPr>
            <a:xfrm flipH="1">
              <a:off x="4280281" y="2097148"/>
              <a:ext cx="981737" cy="651353"/>
            </a:xfrm>
            <a:custGeom>
              <a:avLst/>
              <a:gdLst>
                <a:gd name="connsiteX0" fmla="*/ 42285 w 981737"/>
                <a:gd name="connsiteY0" fmla="*/ 651353 h 651353"/>
                <a:gd name="connsiteX1" fmla="*/ 79863 w 981737"/>
                <a:gd name="connsiteY1" fmla="*/ 501041 h 651353"/>
                <a:gd name="connsiteX2" fmla="*/ 768794 w 981737"/>
                <a:gd name="connsiteY2" fmla="*/ 613775 h 651353"/>
                <a:gd name="connsiteX3" fmla="*/ 981737 w 981737"/>
                <a:gd name="connsiteY3" fmla="*/ 0 h 65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737" h="651353">
                  <a:moveTo>
                    <a:pt x="42285" y="651353"/>
                  </a:moveTo>
                  <a:cubicBezTo>
                    <a:pt x="531" y="579328"/>
                    <a:pt x="-41222" y="507304"/>
                    <a:pt x="79863" y="501041"/>
                  </a:cubicBezTo>
                  <a:cubicBezTo>
                    <a:pt x="200948" y="494778"/>
                    <a:pt x="618482" y="697282"/>
                    <a:pt x="768794" y="613775"/>
                  </a:cubicBezTo>
                  <a:cubicBezTo>
                    <a:pt x="919106" y="530268"/>
                    <a:pt x="950421" y="265134"/>
                    <a:pt x="981737" y="0"/>
                  </a:cubicBezTo>
                </a:path>
              </a:pathLst>
            </a:custGeom>
            <a:noFill/>
            <a:ln w="25400">
              <a:solidFill>
                <a:srgbClr val="F13E32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C2D083-8830-98AC-1A99-EAE662140E54}"/>
              </a:ext>
            </a:extLst>
          </p:cNvPr>
          <p:cNvGrpSpPr/>
          <p:nvPr/>
        </p:nvGrpSpPr>
        <p:grpSpPr>
          <a:xfrm>
            <a:off x="5540489" y="2115669"/>
            <a:ext cx="1873944" cy="723006"/>
            <a:chOff x="5540489" y="2115669"/>
            <a:chExt cx="1873944" cy="72300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0F769E-7FBF-7CF2-10DE-D2BD9A28BFB8}"/>
                </a:ext>
              </a:extLst>
            </p:cNvPr>
            <p:cNvSpPr txBox="1"/>
            <p:nvPr/>
          </p:nvSpPr>
          <p:spPr>
            <a:xfrm>
              <a:off x="6105357" y="2469343"/>
              <a:ext cx="1309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White noise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81EE765-2307-5F6D-D23D-0E6761151CA3}"/>
                </a:ext>
              </a:extLst>
            </p:cNvPr>
            <p:cNvSpPr/>
            <p:nvPr/>
          </p:nvSpPr>
          <p:spPr>
            <a:xfrm rot="478879" flipH="1">
              <a:off x="5540489" y="2115669"/>
              <a:ext cx="960378" cy="287916"/>
            </a:xfrm>
            <a:custGeom>
              <a:avLst/>
              <a:gdLst>
                <a:gd name="connsiteX0" fmla="*/ 45978 w 1624258"/>
                <a:gd name="connsiteY0" fmla="*/ 501041 h 501041"/>
                <a:gd name="connsiteX1" fmla="*/ 133661 w 1624258"/>
                <a:gd name="connsiteY1" fmla="*/ 225469 h 501041"/>
                <a:gd name="connsiteX2" fmla="*/ 1173321 w 1624258"/>
                <a:gd name="connsiteY2" fmla="*/ 488515 h 501041"/>
                <a:gd name="connsiteX3" fmla="*/ 1624258 w 1624258"/>
                <a:gd name="connsiteY3" fmla="*/ 0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258" h="501041">
                  <a:moveTo>
                    <a:pt x="45978" y="501041"/>
                  </a:moveTo>
                  <a:cubicBezTo>
                    <a:pt x="-4126" y="364299"/>
                    <a:pt x="-54229" y="227557"/>
                    <a:pt x="133661" y="225469"/>
                  </a:cubicBezTo>
                  <a:cubicBezTo>
                    <a:pt x="321551" y="223381"/>
                    <a:pt x="924888" y="526093"/>
                    <a:pt x="1173321" y="488515"/>
                  </a:cubicBezTo>
                  <a:cubicBezTo>
                    <a:pt x="1421754" y="450937"/>
                    <a:pt x="1523006" y="225468"/>
                    <a:pt x="1624258" y="0"/>
                  </a:cubicBezTo>
                </a:path>
              </a:pathLst>
            </a:custGeom>
            <a:noFill/>
            <a:ln w="25400">
              <a:solidFill>
                <a:srgbClr val="F13E32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C98F8C-9E6F-0614-CCA8-542DF687DD72}"/>
              </a:ext>
            </a:extLst>
          </p:cNvPr>
          <p:cNvGrpSpPr/>
          <p:nvPr/>
        </p:nvGrpSpPr>
        <p:grpSpPr>
          <a:xfrm>
            <a:off x="7584904" y="2106979"/>
            <a:ext cx="2902604" cy="1060080"/>
            <a:chOff x="7584904" y="2106979"/>
            <a:chExt cx="2902604" cy="106008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3B1CEC-3F06-B8F4-201E-AA75C019A019}"/>
                </a:ext>
              </a:extLst>
            </p:cNvPr>
            <p:cNvSpPr txBox="1"/>
            <p:nvPr/>
          </p:nvSpPr>
          <p:spPr>
            <a:xfrm>
              <a:off x="7843066" y="2797727"/>
              <a:ext cx="2644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Noise’s spatial correlation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41D9977-A2C8-29E2-A000-832143C21BE3}"/>
                </a:ext>
              </a:extLst>
            </p:cNvPr>
            <p:cNvSpPr/>
            <p:nvPr/>
          </p:nvSpPr>
          <p:spPr>
            <a:xfrm rot="600415" flipH="1">
              <a:off x="7584904" y="2106979"/>
              <a:ext cx="981737" cy="651353"/>
            </a:xfrm>
            <a:custGeom>
              <a:avLst/>
              <a:gdLst>
                <a:gd name="connsiteX0" fmla="*/ 42285 w 981737"/>
                <a:gd name="connsiteY0" fmla="*/ 651353 h 651353"/>
                <a:gd name="connsiteX1" fmla="*/ 79863 w 981737"/>
                <a:gd name="connsiteY1" fmla="*/ 501041 h 651353"/>
                <a:gd name="connsiteX2" fmla="*/ 768794 w 981737"/>
                <a:gd name="connsiteY2" fmla="*/ 613775 h 651353"/>
                <a:gd name="connsiteX3" fmla="*/ 981737 w 981737"/>
                <a:gd name="connsiteY3" fmla="*/ 0 h 65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737" h="651353">
                  <a:moveTo>
                    <a:pt x="42285" y="651353"/>
                  </a:moveTo>
                  <a:cubicBezTo>
                    <a:pt x="531" y="579328"/>
                    <a:pt x="-41222" y="507304"/>
                    <a:pt x="79863" y="501041"/>
                  </a:cubicBezTo>
                  <a:cubicBezTo>
                    <a:pt x="200948" y="494778"/>
                    <a:pt x="618482" y="697282"/>
                    <a:pt x="768794" y="613775"/>
                  </a:cubicBezTo>
                  <a:cubicBezTo>
                    <a:pt x="919106" y="530268"/>
                    <a:pt x="950421" y="265134"/>
                    <a:pt x="981737" y="0"/>
                  </a:cubicBezTo>
                </a:path>
              </a:pathLst>
            </a:custGeom>
            <a:noFill/>
            <a:ln w="25400">
              <a:solidFill>
                <a:srgbClr val="F13E32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903F5A-96AF-2F2F-032A-DE8BB471EA57}"/>
              </a:ext>
            </a:extLst>
          </p:cNvPr>
          <p:cNvGrpSpPr/>
          <p:nvPr/>
        </p:nvGrpSpPr>
        <p:grpSpPr>
          <a:xfrm>
            <a:off x="514920" y="2146598"/>
            <a:ext cx="1599477" cy="1014943"/>
            <a:chOff x="5609814" y="1813093"/>
            <a:chExt cx="1599477" cy="101494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25FBF2-0EA2-AB22-7F3B-DA35ECA8900E}"/>
                </a:ext>
              </a:extLst>
            </p:cNvPr>
            <p:cNvSpPr txBox="1"/>
            <p:nvPr/>
          </p:nvSpPr>
          <p:spPr>
            <a:xfrm>
              <a:off x="5609814" y="2458704"/>
              <a:ext cx="1599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Q. Hamiltonian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BE60FDA-2213-2C02-060F-BEE3C5DA5210}"/>
                </a:ext>
              </a:extLst>
            </p:cNvPr>
            <p:cNvSpPr/>
            <p:nvPr/>
          </p:nvSpPr>
          <p:spPr>
            <a:xfrm rot="20750388">
              <a:off x="6007748" y="1813093"/>
              <a:ext cx="1155760" cy="559694"/>
            </a:xfrm>
            <a:custGeom>
              <a:avLst/>
              <a:gdLst>
                <a:gd name="connsiteX0" fmla="*/ 45978 w 1624258"/>
                <a:gd name="connsiteY0" fmla="*/ 501041 h 501041"/>
                <a:gd name="connsiteX1" fmla="*/ 133661 w 1624258"/>
                <a:gd name="connsiteY1" fmla="*/ 225469 h 501041"/>
                <a:gd name="connsiteX2" fmla="*/ 1173321 w 1624258"/>
                <a:gd name="connsiteY2" fmla="*/ 488515 h 501041"/>
                <a:gd name="connsiteX3" fmla="*/ 1624258 w 1624258"/>
                <a:gd name="connsiteY3" fmla="*/ 0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258" h="501041">
                  <a:moveTo>
                    <a:pt x="45978" y="501041"/>
                  </a:moveTo>
                  <a:cubicBezTo>
                    <a:pt x="-4126" y="364299"/>
                    <a:pt x="-54229" y="227557"/>
                    <a:pt x="133661" y="225469"/>
                  </a:cubicBezTo>
                  <a:cubicBezTo>
                    <a:pt x="321551" y="223381"/>
                    <a:pt x="924888" y="526093"/>
                    <a:pt x="1173321" y="488515"/>
                  </a:cubicBezTo>
                  <a:cubicBezTo>
                    <a:pt x="1421754" y="450937"/>
                    <a:pt x="1523006" y="225468"/>
                    <a:pt x="1624258" y="0"/>
                  </a:cubicBezTo>
                </a:path>
              </a:pathLst>
            </a:custGeom>
            <a:noFill/>
            <a:ln w="25400">
              <a:solidFill>
                <a:srgbClr val="F13E32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DC06CA6-1D4B-A691-CCFE-47DD03D0D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26" y="4844744"/>
            <a:ext cx="4803533" cy="57391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563C805-C999-97A9-5E96-95E0C3E13B70}"/>
              </a:ext>
            </a:extLst>
          </p:cNvPr>
          <p:cNvGrpSpPr/>
          <p:nvPr/>
        </p:nvGrpSpPr>
        <p:grpSpPr>
          <a:xfrm>
            <a:off x="850727" y="5347906"/>
            <a:ext cx="1953320" cy="493322"/>
            <a:chOff x="850727" y="5294898"/>
            <a:chExt cx="1953320" cy="49332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AE72835-9064-EC80-F98E-44322BF8B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194" t="3121" r="53052" b="56059"/>
            <a:stretch/>
          </p:blipFill>
          <p:spPr>
            <a:xfrm>
              <a:off x="850727" y="5294898"/>
              <a:ext cx="582048" cy="49332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0B120A-5D1C-9B3C-4EDC-30A5818A469F}"/>
                </a:ext>
              </a:extLst>
            </p:cNvPr>
            <p:cNvSpPr txBox="1"/>
            <p:nvPr/>
          </p:nvSpPr>
          <p:spPr>
            <a:xfrm>
              <a:off x="1432774" y="5409543"/>
              <a:ext cx="1371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collapse rate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E38AF8-2600-F24D-D094-10FB47A74A2E}"/>
              </a:ext>
            </a:extLst>
          </p:cNvPr>
          <p:cNvGrpSpPr/>
          <p:nvPr/>
        </p:nvGrpSpPr>
        <p:grpSpPr>
          <a:xfrm>
            <a:off x="900726" y="6011696"/>
            <a:ext cx="2394932" cy="372669"/>
            <a:chOff x="900726" y="5958688"/>
            <a:chExt cx="2394932" cy="37266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75031E-0595-0E36-6F7C-04B339A99E27}"/>
                </a:ext>
              </a:extLst>
            </p:cNvPr>
            <p:cNvSpPr txBox="1"/>
            <p:nvPr/>
          </p:nvSpPr>
          <p:spPr>
            <a:xfrm>
              <a:off x="1438355" y="5962025"/>
              <a:ext cx="1857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correlation length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C166219-FA82-B761-CD17-6037E6222C64}"/>
                </a:ext>
              </a:extLst>
            </p:cNvPr>
            <p:cNvGrpSpPr/>
            <p:nvPr/>
          </p:nvGrpSpPr>
          <p:grpSpPr>
            <a:xfrm>
              <a:off x="900726" y="5958688"/>
              <a:ext cx="374246" cy="369333"/>
              <a:chOff x="900726" y="5883006"/>
              <a:chExt cx="450936" cy="44501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627CB27-EEDA-9670-EFEB-85F96AC21C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9749" t="28190" r="3452" b="25206"/>
              <a:stretch/>
            </p:blipFill>
            <p:spPr>
              <a:xfrm>
                <a:off x="900726" y="5958690"/>
                <a:ext cx="450936" cy="369332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4605D9C-D4C9-D6DE-2018-C25F856BE7BD}"/>
                  </a:ext>
                </a:extLst>
              </p:cNvPr>
              <p:cNvSpPr/>
              <p:nvPr/>
            </p:nvSpPr>
            <p:spPr>
              <a:xfrm>
                <a:off x="1039881" y="5883006"/>
                <a:ext cx="172598" cy="1934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7B05E7-6408-B5E1-77AB-1B7EAA823BB0}"/>
              </a:ext>
            </a:extLst>
          </p:cNvPr>
          <p:cNvGrpSpPr/>
          <p:nvPr/>
        </p:nvGrpSpPr>
        <p:grpSpPr>
          <a:xfrm>
            <a:off x="7083274" y="4798883"/>
            <a:ext cx="3064983" cy="722599"/>
            <a:chOff x="6918890" y="4519246"/>
            <a:chExt cx="4784411" cy="1127971"/>
          </a:xfrm>
        </p:grpSpPr>
        <p:pic>
          <p:nvPicPr>
            <p:cNvPr id="36" name="Picture 35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8C41941D-96D6-466C-6551-45E684390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755"/>
            <a:stretch/>
          </p:blipFill>
          <p:spPr>
            <a:xfrm>
              <a:off x="6918890" y="4682037"/>
              <a:ext cx="4662711" cy="736371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78A1B1A-DE07-E72A-102A-941F83ECBE0E}"/>
                </a:ext>
              </a:extLst>
            </p:cNvPr>
            <p:cNvSpPr/>
            <p:nvPr/>
          </p:nvSpPr>
          <p:spPr>
            <a:xfrm>
              <a:off x="8615766" y="4519246"/>
              <a:ext cx="334803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FC57D55-6AF4-14D3-4AB7-0F357E4ADE53}"/>
                </a:ext>
              </a:extLst>
            </p:cNvPr>
            <p:cNvSpPr/>
            <p:nvPr/>
          </p:nvSpPr>
          <p:spPr>
            <a:xfrm>
              <a:off x="7752048" y="5304108"/>
              <a:ext cx="334803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38BFD74-159F-E85F-D1EF-20C93F4698D7}"/>
                </a:ext>
              </a:extLst>
            </p:cNvPr>
            <p:cNvSpPr/>
            <p:nvPr/>
          </p:nvSpPr>
          <p:spPr>
            <a:xfrm>
              <a:off x="8124167" y="5333165"/>
              <a:ext cx="334803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879CD4B-0952-63E9-DD5D-BF95AFA13A15}"/>
                </a:ext>
              </a:extLst>
            </p:cNvPr>
            <p:cNvSpPr/>
            <p:nvPr/>
          </p:nvSpPr>
          <p:spPr>
            <a:xfrm>
              <a:off x="9082843" y="5304108"/>
              <a:ext cx="334803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C219A4-F656-B05C-0CC9-99472ADD25E4}"/>
                </a:ext>
              </a:extLst>
            </p:cNvPr>
            <p:cNvSpPr/>
            <p:nvPr/>
          </p:nvSpPr>
          <p:spPr>
            <a:xfrm>
              <a:off x="10806977" y="5316886"/>
              <a:ext cx="334803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644BD32-8B81-3BE2-B84F-B0C95CFBEF67}"/>
                </a:ext>
              </a:extLst>
            </p:cNvPr>
            <p:cNvSpPr/>
            <p:nvPr/>
          </p:nvSpPr>
          <p:spPr>
            <a:xfrm>
              <a:off x="10496300" y="5316886"/>
              <a:ext cx="168769" cy="330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546F198-7F16-DD43-A32B-66DDF20A2FCC}"/>
                </a:ext>
              </a:extLst>
            </p:cNvPr>
            <p:cNvSpPr/>
            <p:nvPr/>
          </p:nvSpPr>
          <p:spPr>
            <a:xfrm>
              <a:off x="11534532" y="5050222"/>
              <a:ext cx="168769" cy="330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F3C9CAF-FA8A-F6C7-ADD4-2C71278170C6}"/>
              </a:ext>
            </a:extLst>
          </p:cNvPr>
          <p:cNvSpPr txBox="1"/>
          <p:nvPr/>
        </p:nvSpPr>
        <p:spPr>
          <a:xfrm>
            <a:off x="7061731" y="4395945"/>
            <a:ext cx="223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Gravity-related model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85E1E9-0EC9-4276-498B-28B5E8D7272C}"/>
              </a:ext>
            </a:extLst>
          </p:cNvPr>
          <p:cNvGrpSpPr/>
          <p:nvPr/>
        </p:nvGrpSpPr>
        <p:grpSpPr>
          <a:xfrm>
            <a:off x="7226951" y="5456311"/>
            <a:ext cx="4342566" cy="646331"/>
            <a:chOff x="7226951" y="5456311"/>
            <a:chExt cx="4342566" cy="646331"/>
          </a:xfrm>
        </p:grpSpPr>
        <p:pic>
          <p:nvPicPr>
            <p:cNvPr id="46" name="Picture 4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0AFA925-35C5-0CB8-0C76-FCE2FAE6A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6951" y="5529976"/>
              <a:ext cx="472768" cy="49332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ED8C4E9-C67F-9C49-52DF-CAFBFC501F0B}"/>
                </a:ext>
              </a:extLst>
            </p:cNvPr>
            <p:cNvSpPr txBox="1"/>
            <p:nvPr/>
          </p:nvSpPr>
          <p:spPr>
            <a:xfrm>
              <a:off x="7706985" y="5456311"/>
              <a:ext cx="3862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spatial </a:t>
              </a:r>
              <a:r>
                <a:rPr lang="en-GB" dirty="0" err="1"/>
                <a:t>cutoff</a:t>
              </a:r>
              <a:endParaRPr lang="en-GB" dirty="0"/>
            </a:p>
            <a:p>
              <a:r>
                <a:rPr lang="en-GB" dirty="0"/>
                <a:t>gravity regularization at small distances</a:t>
              </a:r>
            </a:p>
          </p:txBody>
        </p:sp>
      </p:grp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1BDD94E-137E-F8B5-CD2B-A4A8CD3EC22E}"/>
              </a:ext>
            </a:extLst>
          </p:cNvPr>
          <p:cNvSpPr/>
          <p:nvPr/>
        </p:nvSpPr>
        <p:spPr>
          <a:xfrm>
            <a:off x="184665" y="3871048"/>
            <a:ext cx="5920692" cy="2622517"/>
          </a:xfrm>
          <a:prstGeom prst="roundRect">
            <a:avLst>
              <a:gd name="adj" fmla="val 6293"/>
            </a:avLst>
          </a:prstGeom>
          <a:noFill/>
          <a:ln w="50800">
            <a:solidFill>
              <a:srgbClr val="F13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8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44" grpId="0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12427</TotalTime>
  <Words>2501</Words>
  <Application>Microsoft Macintosh PowerPoint</Application>
  <PresentationFormat>Widescreen</PresentationFormat>
  <Paragraphs>386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CARLESSO MATTEO</dc:creator>
  <cp:lastModifiedBy>CARLESSO MATTEO</cp:lastModifiedBy>
  <cp:revision>365</cp:revision>
  <dcterms:created xsi:type="dcterms:W3CDTF">2019-10-15T14:21:51Z</dcterms:created>
  <dcterms:modified xsi:type="dcterms:W3CDTF">2023-07-03T08:01:27Z</dcterms:modified>
</cp:coreProperties>
</file>