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19" r:id="rId2"/>
    <p:sldId id="623" r:id="rId3"/>
    <p:sldId id="493" r:id="rId4"/>
    <p:sldId id="622" r:id="rId5"/>
    <p:sldId id="625" r:id="rId6"/>
    <p:sldId id="627" r:id="rId7"/>
    <p:sldId id="621" r:id="rId8"/>
    <p:sldId id="513" r:id="rId9"/>
    <p:sldId id="630" r:id="rId10"/>
    <p:sldId id="547" r:id="rId11"/>
    <p:sldId id="557" r:id="rId12"/>
    <p:sldId id="598" r:id="rId13"/>
    <p:sldId id="387" r:id="rId14"/>
    <p:sldId id="381" r:id="rId15"/>
    <p:sldId id="548" r:id="rId16"/>
    <p:sldId id="628" r:id="rId17"/>
    <p:sldId id="549" r:id="rId18"/>
    <p:sldId id="275" r:id="rId19"/>
    <p:sldId id="430" r:id="rId20"/>
    <p:sldId id="427" r:id="rId21"/>
    <p:sldId id="584" r:id="rId22"/>
    <p:sldId id="596" r:id="rId23"/>
    <p:sldId id="631" r:id="rId24"/>
    <p:sldId id="626" r:id="rId25"/>
    <p:sldId id="397" r:id="rId26"/>
    <p:sldId id="375" r:id="rId27"/>
    <p:sldId id="384" r:id="rId28"/>
    <p:sldId id="556" r:id="rId29"/>
    <p:sldId id="554" r:id="rId30"/>
    <p:sldId id="555" r:id="rId31"/>
    <p:sldId id="597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 Math" panose="02040503050406030204" pitchFamily="18" charset="0"/>
      <p:regular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Univers Com 47 Light Condensed" panose="020B0306020502040204" pitchFamily="34" charset="0"/>
      <p:regular r:id="rId44"/>
      <p:bold r:id="rId45"/>
    </p:embeddedFont>
    <p:embeddedFont>
      <p:font typeface="Univers Com 57 Condensed" panose="020B0506020202050204" pitchFamily="34" charset="0"/>
      <p:regular r:id="rId46"/>
    </p:embeddedFont>
    <p:embeddedFont>
      <p:font typeface="等线" panose="02010600030101010101" pitchFamily="2" charset="-122"/>
      <p:regular r:id="rId47"/>
      <p:bold r:id="rId48"/>
    </p:embeddedFont>
    <p:embeddedFont>
      <p:font typeface="等线 Light" panose="02010600030101010101" pitchFamily="2" charset="-122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on3exicmm@goetheuniversitaet.onmicrosoft.com" initials="e" lastIdx="1" clrIdx="0">
    <p:extLst>
      <p:ext uri="{19B8F6BF-5375-455C-9EA6-DF929625EA0E}">
        <p15:presenceInfo xmlns:p15="http://schemas.microsoft.com/office/powerpoint/2012/main" userId="eon3exicmm@goetheuniversitaet.onmicrosoft.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2FF3"/>
    <a:srgbClr val="006190"/>
    <a:srgbClr val="00BEE3"/>
    <a:srgbClr val="818E5A"/>
    <a:srgbClr val="0079A6"/>
    <a:srgbClr val="FFFFFF"/>
    <a:srgbClr val="E10000"/>
    <a:srgbClr val="AAB668"/>
    <a:srgbClr val="F3C212"/>
    <a:srgbClr val="EF8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2" autoAdjust="0"/>
    <p:restoredTop sz="80205"/>
  </p:normalViewPr>
  <p:slideViewPr>
    <p:cSldViewPr snapToGrid="0" snapToObjects="1">
      <p:cViewPr varScale="1">
        <p:scale>
          <a:sx n="105" d="100"/>
          <a:sy n="105" d="100"/>
        </p:scale>
        <p:origin x="51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58C45B07-FD28-49B9-A046-00FECBA278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161D8EA-351C-4077-8712-AFB0B2ACD7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C5C94-9C55-4FF1-A1AE-8A0FDD920A9E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3742410-112A-42E4-AFC7-B6C7D37B85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7C05CBD-DBC1-4954-8168-29228CA988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8ADEB-CF81-49DE-B1D2-D80772651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8849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Univers Com 57 Condensed" charset="0"/>
              </a:defRPr>
            </a:lvl1pPr>
          </a:lstStyle>
          <a:p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Univers Com 57 Condensed" charset="0"/>
              </a:defRPr>
            </a:lvl1pPr>
          </a:lstStyle>
          <a:p>
            <a:fld id="{51ABB22D-2722-1142-83BE-2C25B1E160E8}" type="datetimeFigureOut">
              <a:rPr lang="de-DE" smtClean="0"/>
              <a:t>25.06.2023</a:t>
            </a:fld>
            <a:endParaRPr lang="de-D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Univers Com 57 Condensed" charset="0"/>
              </a:defRPr>
            </a:lvl1pPr>
          </a:lstStyle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Univers Com 57 Condensed" charset="0"/>
              </a:defRPr>
            </a:lvl1pPr>
          </a:lstStyle>
          <a:p>
            <a:fld id="{4796C33A-F884-E84A-8E22-45BB76919E23}" type="slidenum">
              <a:rPr lang="de-DE" smtClean="0"/>
              <a:t>‹#›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Univers Com 57 Condensed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Univers Com 57 Condensed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Univers Com 57 Condensed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Univers Com 57 Condensed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Univers Com 57 Condensed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099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320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744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223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583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43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646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518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85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52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310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367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392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87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449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083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6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808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6C33A-F884-E84A-8E22-45BB76919E2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m 57 Condense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m 57 Condense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368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Other, no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l="20862" r="7523"/>
          <a:stretch>
            <a:fillRect/>
          </a:stretch>
        </p:blipFill>
        <p:spPr>
          <a:xfrm>
            <a:off x="0" y="0"/>
            <a:ext cx="9144000" cy="4680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2420305"/>
            <a:ext cx="7611762" cy="2484000"/>
          </a:xfrm>
          <a:prstGeom prst="rect">
            <a:avLst/>
          </a:prstGeom>
          <a:solidFill>
            <a:schemeClr val="accent1">
              <a:alpha val="86000"/>
            </a:schemeClr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indent="0" algn="ctr" defTabSz="6858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de-DE" sz="10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" name="Subtitle 2"/>
          <p:cNvSpPr txBox="1"/>
          <p:nvPr userDrawn="1"/>
        </p:nvSpPr>
        <p:spPr>
          <a:xfrm>
            <a:off x="508103" y="4275000"/>
            <a:ext cx="6783451" cy="46910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sz="2400" kern="1200">
                <a:solidFill>
                  <a:schemeClr val="bg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2000" kern="1200">
                <a:solidFill>
                  <a:schemeClr val="tx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800" kern="1200">
                <a:solidFill>
                  <a:schemeClr val="tx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nivers Com 57 Condensed" charset="0"/>
            </a:endParaRPr>
          </a:p>
        </p:txBody>
      </p:sp>
      <p:sp>
        <p:nvSpPr>
          <p:cNvPr id="9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309738" y="2609953"/>
            <a:ext cx="7122340" cy="1309091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</a:lstStyle>
          <a:p>
            <a:r>
              <a:rPr lang="de-DE" dirty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0"/>
          </p:nvPr>
        </p:nvSpPr>
        <p:spPr>
          <a:xfrm>
            <a:off x="309738" y="4004073"/>
            <a:ext cx="5953558" cy="626367"/>
          </a:xfrm>
          <a:prstGeom prst="rect">
            <a:avLst/>
          </a:prstGeom>
        </p:spPr>
        <p:txBody>
          <a:bodyPr/>
          <a:lstStyle>
            <a:lvl1pPr algn="l">
              <a:defRPr sz="2100" b="0" i="0">
                <a:solidFill>
                  <a:schemeClr val="tx2">
                    <a:lumMod val="20000"/>
                    <a:lumOff val="80000"/>
                  </a:schemeClr>
                </a:solidFill>
                <a:latin typeface="Univers Com 47 Light Condensed" panose="020B030602050204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90013" y="129394"/>
            <a:ext cx="2214000" cy="540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Other, no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3846040"/>
            <a:ext cx="9144001" cy="1297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639462"/>
            <a:ext cx="3966609" cy="320207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</a:lstStyle>
          <a:p>
            <a:r>
              <a:rPr lang="de-D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297519"/>
            <a:ext cx="3965575" cy="284598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1pPr>
            <a:lvl2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2pPr>
            <a:lvl3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3pPr>
            <a:lvl4pPr marL="257175" indent="-257175" algn="l">
              <a:buFont typeface="Arial" charset="0"/>
              <a:buChar char="•"/>
              <a:defRPr sz="1350" b="0" i="0">
                <a:solidFill>
                  <a:schemeClr val="bg2"/>
                </a:solidFill>
                <a:latin typeface="Univers Com 57 Condensed" charset="0"/>
              </a:defRPr>
            </a:lvl4pPr>
            <a:lvl5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564617" cy="384604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Other, no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3846040"/>
            <a:ext cx="9144001" cy="12974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639462"/>
            <a:ext cx="3966609" cy="320207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5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</a:lstStyle>
          <a:p>
            <a:r>
              <a:rPr lang="de-D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297519"/>
            <a:ext cx="3965575" cy="284598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1pPr>
            <a:lvl2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2pPr>
            <a:lvl3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3pPr>
            <a:lvl4pPr marL="257175" indent="-257175" algn="l">
              <a:buFont typeface="Arial" charset="0"/>
              <a:buChar char="•"/>
              <a:defRPr sz="1350" b="0" i="0">
                <a:solidFill>
                  <a:schemeClr val="bg2"/>
                </a:solidFill>
                <a:latin typeface="Univers Com 57 Condensed" charset="0"/>
              </a:defRPr>
            </a:lvl4pPr>
            <a:lvl5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564617" cy="384604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Other, no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3846040"/>
            <a:ext cx="9144001" cy="12974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639462"/>
            <a:ext cx="3966609" cy="320207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3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</a:lstStyle>
          <a:p>
            <a:r>
              <a:rPr lang="de-D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297519"/>
            <a:ext cx="3965575" cy="284598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1pPr>
            <a:lvl2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2pPr>
            <a:lvl3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3pPr>
            <a:lvl4pPr marL="257175" indent="-257175" algn="l">
              <a:buFont typeface="Arial" charset="0"/>
              <a:buChar char="•"/>
              <a:defRPr sz="1350" b="0" i="0">
                <a:solidFill>
                  <a:schemeClr val="bg2"/>
                </a:solidFill>
                <a:latin typeface="Univers Com 57 Condensed" charset="0"/>
              </a:defRPr>
            </a:lvl4pPr>
            <a:lvl5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564617" cy="384604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Other, no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7385" y="3846040"/>
            <a:ext cx="9144001" cy="12974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639462"/>
            <a:ext cx="3966609" cy="320207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2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</a:lstStyle>
          <a:p>
            <a:r>
              <a:rPr lang="de-D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297519"/>
            <a:ext cx="3965575" cy="284598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1pPr>
            <a:lvl2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2pPr>
            <a:lvl3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3pPr>
            <a:lvl4pPr marL="257175" indent="-257175" algn="l">
              <a:buFont typeface="Arial" charset="0"/>
              <a:buChar char="•"/>
              <a:defRPr sz="1350" b="0" i="0">
                <a:solidFill>
                  <a:schemeClr val="bg2"/>
                </a:solidFill>
                <a:latin typeface="Univers Com 57 Condensed" charset="0"/>
              </a:defRPr>
            </a:lvl4pPr>
            <a:lvl5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564617" cy="384604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Other, no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931390"/>
            <a:ext cx="4565823" cy="4212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99606" y="1134338"/>
            <a:ext cx="3966609" cy="320207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3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</a:lstStyle>
          <a:p>
            <a:r>
              <a:rPr lang="de-D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52426" y="2297906"/>
            <a:ext cx="3965575" cy="220146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3"/>
                </a:solidFill>
                <a:latin typeface="Univers Com 57 Condensed" charset="0"/>
              </a:defRPr>
            </a:lvl1pPr>
            <a:lvl2pPr algn="l">
              <a:defRPr sz="1800" b="0" i="0">
                <a:solidFill>
                  <a:schemeClr val="accent3"/>
                </a:solidFill>
                <a:latin typeface="Univers Com 57 Condensed" charset="0"/>
              </a:defRPr>
            </a:lvl2pPr>
            <a:lvl3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3pPr>
            <a:lvl4pPr marL="257175" indent="-257175" algn="l">
              <a:buFont typeface="Arial" charset="0"/>
              <a:buChar char="•"/>
              <a:defRPr sz="1350" b="0" i="0">
                <a:solidFill>
                  <a:schemeClr val="accent3"/>
                </a:solidFill>
                <a:latin typeface="Univers Com 57 Condensed" charset="0"/>
              </a:defRPr>
            </a:lvl4pPr>
            <a:lvl5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65822" y="0"/>
            <a:ext cx="4578350" cy="93139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2528" y="0"/>
            <a:ext cx="4578350" cy="93139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Rectangle 6"/>
          <p:cNvSpPr/>
          <p:nvPr userDrawn="1"/>
        </p:nvSpPr>
        <p:spPr>
          <a:xfrm>
            <a:off x="4572086" y="931390"/>
            <a:ext cx="4565823" cy="42121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996507" y="2297906"/>
            <a:ext cx="3965575" cy="220146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1"/>
                </a:solidFill>
                <a:latin typeface="Univers Com 57 Condensed" charset="0"/>
              </a:defRPr>
            </a:lvl1pPr>
            <a:lvl2pPr algn="l">
              <a:defRPr sz="1800" b="0" i="0">
                <a:solidFill>
                  <a:schemeClr val="bg1"/>
                </a:solidFill>
                <a:latin typeface="Univers Com 57 Condensed" charset="0"/>
              </a:defRPr>
            </a:lvl2pPr>
            <a:lvl3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3pPr>
            <a:lvl4pPr marL="257175" indent="-257175" algn="l">
              <a:buFont typeface="Arial" charset="0"/>
              <a:buChar char="•"/>
              <a:defRPr sz="1350" b="0" i="0">
                <a:solidFill>
                  <a:schemeClr val="bg1"/>
                </a:solidFill>
                <a:latin typeface="Univers Com 57 Condensed" charset="0"/>
              </a:defRPr>
            </a:lvl4pPr>
            <a:lvl5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3"/>
            <a:r>
              <a:rPr lang="en-US" dirty="0"/>
              <a:t>Third level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Other, no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931390"/>
            <a:ext cx="4565823" cy="4212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99606" y="1134338"/>
            <a:ext cx="3966609" cy="320207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2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</a:lstStyle>
          <a:p>
            <a:r>
              <a:rPr lang="de-D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52426" y="2297906"/>
            <a:ext cx="3965575" cy="220146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2"/>
                </a:solidFill>
                <a:latin typeface="Univers Com 57 Condensed" charset="0"/>
              </a:defRPr>
            </a:lvl1pPr>
            <a:lvl2pPr algn="l">
              <a:defRPr sz="1800" b="0" i="0">
                <a:solidFill>
                  <a:schemeClr val="accent2"/>
                </a:solidFill>
                <a:latin typeface="Univers Com 57 Condensed" charset="0"/>
              </a:defRPr>
            </a:lvl2pPr>
            <a:lvl3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3pPr>
            <a:lvl4pPr marL="257175" indent="-257175" algn="l">
              <a:buFont typeface="Arial" charset="0"/>
              <a:buChar char="•"/>
              <a:defRPr sz="1350" b="0" i="0">
                <a:solidFill>
                  <a:schemeClr val="accent2"/>
                </a:solidFill>
                <a:latin typeface="Univers Com 57 Condensed" charset="0"/>
              </a:defRPr>
            </a:lvl4pPr>
            <a:lvl5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65822" y="0"/>
            <a:ext cx="4578350" cy="93139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2528" y="0"/>
            <a:ext cx="4578350" cy="93139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Rectangle 6"/>
          <p:cNvSpPr/>
          <p:nvPr userDrawn="1"/>
        </p:nvSpPr>
        <p:spPr>
          <a:xfrm>
            <a:off x="4572086" y="931390"/>
            <a:ext cx="4565823" cy="42121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996507" y="2297906"/>
            <a:ext cx="3965575" cy="220146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1"/>
                </a:solidFill>
                <a:latin typeface="Univers Com 57 Condensed" charset="0"/>
              </a:defRPr>
            </a:lvl1pPr>
            <a:lvl2pPr algn="l">
              <a:defRPr sz="1800" b="0" i="0">
                <a:solidFill>
                  <a:schemeClr val="bg1"/>
                </a:solidFill>
                <a:latin typeface="Univers Com 57 Condensed" charset="0"/>
              </a:defRPr>
            </a:lvl2pPr>
            <a:lvl3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3pPr>
            <a:lvl4pPr marL="257175" indent="-257175" algn="l">
              <a:buFont typeface="Arial" charset="0"/>
              <a:buChar char="•"/>
              <a:defRPr sz="1350" b="0" i="0">
                <a:solidFill>
                  <a:schemeClr val="bg1"/>
                </a:solidFill>
                <a:latin typeface="Univers Com 57 Condensed" charset="0"/>
              </a:defRPr>
            </a:lvl4pPr>
            <a:lvl5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9" name="Title 1"/>
          <p:cNvSpPr txBox="1"/>
          <p:nvPr userDrawn="1"/>
        </p:nvSpPr>
        <p:spPr>
          <a:xfrm>
            <a:off x="4764513" y="1134338"/>
            <a:ext cx="3966609" cy="320207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accent2"/>
                </a:solidFill>
                <a:latin typeface="Univers Com 57 Condensed" charset="0"/>
                <a:ea typeface="Univers Com 57 Condensed" charset="0"/>
                <a:cs typeface="Univers Com 57 Condensed" charset="0"/>
                <a:sym typeface="Arial" charset="0"/>
              </a:defRPr>
            </a:lvl1pPr>
            <a:lvl2pPr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indent="342900"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indent="685800"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indent="1028700"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indent="1371600"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r>
              <a:rPr lang="de-DE" sz="1800" kern="0" dirty="0">
                <a:solidFill>
                  <a:schemeClr val="bg1"/>
                </a:solidFill>
              </a:rPr>
              <a:t>CLICK TO EDIT MASTER TITLE STYLE</a:t>
            </a:r>
            <a:endParaRPr lang="en-US" sz="180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Other, no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931390"/>
            <a:ext cx="4565823" cy="4212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99606" y="1134338"/>
            <a:ext cx="3966609" cy="320207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5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</a:lstStyle>
          <a:p>
            <a:r>
              <a:rPr lang="de-D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52426" y="2297906"/>
            <a:ext cx="3965575" cy="220146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5"/>
                </a:solidFill>
                <a:latin typeface="Univers Com 57 Condensed" charset="0"/>
              </a:defRPr>
            </a:lvl1pPr>
            <a:lvl2pPr algn="l">
              <a:defRPr sz="1800" b="0" i="0">
                <a:solidFill>
                  <a:schemeClr val="accent5"/>
                </a:solidFill>
                <a:latin typeface="Univers Com 57 Condensed" charset="0"/>
              </a:defRPr>
            </a:lvl2pPr>
            <a:lvl3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3pPr>
            <a:lvl4pPr marL="257175" indent="-257175" algn="l">
              <a:buFont typeface="Arial" charset="0"/>
              <a:buChar char="•"/>
              <a:defRPr sz="1350" b="0" i="0">
                <a:solidFill>
                  <a:schemeClr val="accent5"/>
                </a:solidFill>
                <a:latin typeface="Univers Com 57 Condensed" charset="0"/>
              </a:defRPr>
            </a:lvl4pPr>
            <a:lvl5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65822" y="0"/>
            <a:ext cx="4578350" cy="93139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2528" y="0"/>
            <a:ext cx="4578350" cy="93139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Rectangle 6"/>
          <p:cNvSpPr/>
          <p:nvPr userDrawn="1"/>
        </p:nvSpPr>
        <p:spPr>
          <a:xfrm>
            <a:off x="4572086" y="931390"/>
            <a:ext cx="4565823" cy="42121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996507" y="2297906"/>
            <a:ext cx="3965575" cy="220146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1"/>
                </a:solidFill>
                <a:latin typeface="Univers Com 57 Condensed" charset="0"/>
              </a:defRPr>
            </a:lvl1pPr>
            <a:lvl2pPr algn="l">
              <a:defRPr sz="1800" b="0" i="0">
                <a:solidFill>
                  <a:schemeClr val="bg1"/>
                </a:solidFill>
                <a:latin typeface="Univers Com 57 Condensed" charset="0"/>
              </a:defRPr>
            </a:lvl2pPr>
            <a:lvl3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3pPr>
            <a:lvl4pPr marL="257175" indent="-257175" algn="l">
              <a:buFont typeface="Arial" charset="0"/>
              <a:buChar char="•"/>
              <a:defRPr sz="1350" b="0" i="0">
                <a:solidFill>
                  <a:schemeClr val="bg1"/>
                </a:solidFill>
                <a:latin typeface="Univers Com 57 Condensed" charset="0"/>
              </a:defRPr>
            </a:lvl4pPr>
            <a:lvl5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9" name="Title 1"/>
          <p:cNvSpPr txBox="1"/>
          <p:nvPr userDrawn="1"/>
        </p:nvSpPr>
        <p:spPr>
          <a:xfrm>
            <a:off x="4764513" y="1134338"/>
            <a:ext cx="3966609" cy="320207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accent2"/>
                </a:solidFill>
                <a:latin typeface="Univers Com 57 Condensed" charset="0"/>
                <a:ea typeface="Univers Com 57 Condensed" charset="0"/>
                <a:cs typeface="Univers Com 57 Condensed" charset="0"/>
                <a:sym typeface="Arial" charset="0"/>
              </a:defRPr>
            </a:lvl1pPr>
            <a:lvl2pPr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indent="342900"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indent="685800"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indent="1028700"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indent="1371600"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r>
              <a:rPr lang="de-DE" sz="1800" kern="0" dirty="0">
                <a:solidFill>
                  <a:schemeClr val="bg1"/>
                </a:solidFill>
              </a:rPr>
              <a:t>CLICK TO EDIT MASTER TITLE STYLE</a:t>
            </a:r>
            <a:endParaRPr lang="en-US" sz="180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Other, no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931390"/>
            <a:ext cx="4565823" cy="4212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99606" y="1134338"/>
            <a:ext cx="3966609" cy="320207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5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</a:lstStyle>
          <a:p>
            <a:r>
              <a:rPr lang="de-D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52426" y="2297906"/>
            <a:ext cx="3965575" cy="220146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5"/>
                </a:solidFill>
                <a:latin typeface="Univers Com 57 Condensed" charset="0"/>
              </a:defRPr>
            </a:lvl1pPr>
            <a:lvl2pPr algn="l">
              <a:defRPr sz="1800" b="0" i="0">
                <a:solidFill>
                  <a:schemeClr val="accent5"/>
                </a:solidFill>
                <a:latin typeface="Univers Com 57 Condensed" charset="0"/>
              </a:defRPr>
            </a:lvl2pPr>
            <a:lvl3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3pPr>
            <a:lvl4pPr marL="257175" indent="-257175" algn="l">
              <a:buFont typeface="Arial" charset="0"/>
              <a:buChar char="•"/>
              <a:defRPr sz="1350" b="0" i="0">
                <a:solidFill>
                  <a:schemeClr val="accent5"/>
                </a:solidFill>
                <a:latin typeface="Univers Com 57 Condensed" charset="0"/>
              </a:defRPr>
            </a:lvl4pPr>
            <a:lvl5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65822" y="0"/>
            <a:ext cx="4578350" cy="93139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2528" y="0"/>
            <a:ext cx="4578350" cy="93139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Rectangle 6"/>
          <p:cNvSpPr/>
          <p:nvPr userDrawn="1"/>
        </p:nvSpPr>
        <p:spPr>
          <a:xfrm>
            <a:off x="4572086" y="931390"/>
            <a:ext cx="4565823" cy="42121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996507" y="2297906"/>
            <a:ext cx="3965575" cy="220146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1"/>
                </a:solidFill>
                <a:latin typeface="Univers Com 57 Condensed" charset="0"/>
              </a:defRPr>
            </a:lvl1pPr>
            <a:lvl2pPr algn="l">
              <a:defRPr sz="1800" b="0" i="0">
                <a:solidFill>
                  <a:schemeClr val="bg1"/>
                </a:solidFill>
                <a:latin typeface="Univers Com 57 Condensed" charset="0"/>
              </a:defRPr>
            </a:lvl2pPr>
            <a:lvl3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3pPr>
            <a:lvl4pPr marL="257175" indent="-257175" algn="l">
              <a:buFont typeface="Arial" charset="0"/>
              <a:buChar char="•"/>
              <a:defRPr sz="1350" b="0" i="0">
                <a:solidFill>
                  <a:schemeClr val="bg1"/>
                </a:solidFill>
                <a:latin typeface="Univers Com 57 Condensed" charset="0"/>
              </a:defRPr>
            </a:lvl4pPr>
            <a:lvl5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9" name="Title 1"/>
          <p:cNvSpPr txBox="1"/>
          <p:nvPr userDrawn="1"/>
        </p:nvSpPr>
        <p:spPr>
          <a:xfrm>
            <a:off x="4764513" y="1134338"/>
            <a:ext cx="3966609" cy="320207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accent2"/>
                </a:solidFill>
                <a:latin typeface="Univers Com 57 Condensed" charset="0"/>
                <a:ea typeface="Univers Com 57 Condensed" charset="0"/>
                <a:cs typeface="Univers Com 57 Condensed" charset="0"/>
                <a:sym typeface="Arial" charset="0"/>
              </a:defRPr>
            </a:lvl1pPr>
            <a:lvl2pPr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indent="342900"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indent="685800"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indent="1028700"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indent="1371600"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r>
              <a:rPr lang="de-DE" sz="1800" kern="0" dirty="0">
                <a:solidFill>
                  <a:schemeClr val="bg1"/>
                </a:solidFill>
              </a:rPr>
              <a:t>CLICK TO EDIT MASTER TITLE STYLE</a:t>
            </a:r>
            <a:endParaRPr lang="en-US" sz="180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Other, no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931390"/>
            <a:ext cx="4565823" cy="4212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99606" y="1134338"/>
            <a:ext cx="3966609" cy="320207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3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</a:lstStyle>
          <a:p>
            <a:r>
              <a:rPr lang="de-D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52426" y="2297906"/>
            <a:ext cx="3965575" cy="220146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1pPr>
            <a:lvl2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2pPr>
            <a:lvl3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3pPr>
            <a:lvl4pPr marL="257175" indent="-257175" algn="l">
              <a:buFont typeface="Arial" charset="0"/>
              <a:buChar char="•"/>
              <a:defRPr sz="1350" b="0" i="0">
                <a:solidFill>
                  <a:schemeClr val="bg2"/>
                </a:solidFill>
                <a:latin typeface="Univers Com 57 Condensed" charset="0"/>
              </a:defRPr>
            </a:lvl4pPr>
            <a:lvl5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65822" y="0"/>
            <a:ext cx="4578350" cy="93139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2528" y="0"/>
            <a:ext cx="4578350" cy="93139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Rectangle 6"/>
          <p:cNvSpPr/>
          <p:nvPr userDrawn="1"/>
        </p:nvSpPr>
        <p:spPr>
          <a:xfrm>
            <a:off x="4572086" y="931390"/>
            <a:ext cx="4565823" cy="42121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996507" y="2297906"/>
            <a:ext cx="3965575" cy="220146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1"/>
                </a:solidFill>
                <a:latin typeface="Univers Com 57 Condensed" charset="0"/>
              </a:defRPr>
            </a:lvl1pPr>
            <a:lvl2pPr algn="l">
              <a:defRPr sz="1800" b="0" i="0">
                <a:solidFill>
                  <a:schemeClr val="bg1"/>
                </a:solidFill>
                <a:latin typeface="Univers Com 57 Condensed" charset="0"/>
              </a:defRPr>
            </a:lvl2pPr>
            <a:lvl3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3pPr>
            <a:lvl4pPr marL="257175" indent="-257175" algn="l">
              <a:buFont typeface="Arial" charset="0"/>
              <a:buChar char="•"/>
              <a:defRPr sz="1350" b="0" i="0">
                <a:solidFill>
                  <a:schemeClr val="bg1"/>
                </a:solidFill>
                <a:latin typeface="Univers Com 57 Condensed" charset="0"/>
              </a:defRPr>
            </a:lvl4pPr>
            <a:lvl5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9" name="Title 1"/>
          <p:cNvSpPr txBox="1"/>
          <p:nvPr userDrawn="1"/>
        </p:nvSpPr>
        <p:spPr>
          <a:xfrm>
            <a:off x="4764513" y="1134338"/>
            <a:ext cx="3966609" cy="320207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accent2"/>
                </a:solidFill>
                <a:latin typeface="Univers Com 57 Condensed" charset="0"/>
                <a:ea typeface="Univers Com 57 Condensed" charset="0"/>
                <a:cs typeface="Univers Com 57 Condensed" charset="0"/>
                <a:sym typeface="Arial" charset="0"/>
              </a:defRPr>
            </a:lvl1pPr>
            <a:lvl2pPr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indent="342900"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indent="685800"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indent="1028700"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indent="1371600" algn="ctr">
              <a:defRPr sz="1800" b="1"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r>
              <a:rPr lang="de-DE" sz="1800" kern="0" dirty="0">
                <a:solidFill>
                  <a:schemeClr val="bg1"/>
                </a:solidFill>
              </a:rPr>
              <a:t>CLICK TO EDIT MASTER TITLE STYLE</a:t>
            </a:r>
            <a:endParaRPr lang="en-US" sz="180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Other, no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2528" y="0"/>
            <a:ext cx="4565823" cy="9313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65822" y="0"/>
            <a:ext cx="4578350" cy="93139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" y="931390"/>
            <a:ext cx="4553295" cy="421211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565823" y="931390"/>
            <a:ext cx="4565823" cy="4212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996507" y="2297906"/>
            <a:ext cx="3965575" cy="220146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1pPr>
            <a:lvl2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2pPr>
            <a:lvl3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3pPr>
            <a:lvl4pPr marL="257175" indent="-257175" algn="l">
              <a:buFont typeface="Arial" charset="0"/>
              <a:buChar char="•"/>
              <a:defRPr sz="1350" b="0" i="0">
                <a:solidFill>
                  <a:schemeClr val="bg2"/>
                </a:solidFill>
                <a:latin typeface="Univers Com 57 Condensed" charset="0"/>
              </a:defRPr>
            </a:lvl4pPr>
            <a:lvl5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95863" y="1112044"/>
            <a:ext cx="3536950" cy="315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Other, no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9A6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l="20862" r="7523"/>
          <a:stretch>
            <a:fillRect/>
          </a:stretch>
        </p:blipFill>
        <p:spPr>
          <a:xfrm>
            <a:off x="0" y="0"/>
            <a:ext cx="9144000" cy="4680000"/>
          </a:xfrm>
          <a:prstGeom prst="rect">
            <a:avLst/>
          </a:prstGeom>
        </p:spPr>
      </p:pic>
      <p:sp>
        <p:nvSpPr>
          <p:cNvPr id="6" name="Subtitle 2"/>
          <p:cNvSpPr txBox="1"/>
          <p:nvPr userDrawn="1"/>
        </p:nvSpPr>
        <p:spPr>
          <a:xfrm>
            <a:off x="508103" y="4275000"/>
            <a:ext cx="6783451" cy="46910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sz="2400" kern="1200">
                <a:solidFill>
                  <a:schemeClr val="bg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2000" kern="1200">
                <a:solidFill>
                  <a:schemeClr val="tx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800" kern="1200">
                <a:solidFill>
                  <a:schemeClr val="tx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nivers Com 57 Condensed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2424545"/>
            <a:ext cx="7779327" cy="2417619"/>
          </a:xfrm>
          <a:prstGeom prst="rect">
            <a:avLst/>
          </a:prstGeom>
          <a:solidFill>
            <a:srgbClr val="FFFFFF">
              <a:alpha val="85000"/>
            </a:srgbClr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9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309738" y="2609953"/>
            <a:ext cx="7122340" cy="1309091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rgbClr val="0079A6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</a:lstStyle>
          <a:p>
            <a:r>
              <a:rPr lang="de-DE" dirty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0"/>
          </p:nvPr>
        </p:nvSpPr>
        <p:spPr>
          <a:xfrm>
            <a:off x="309738" y="4004073"/>
            <a:ext cx="5953558" cy="626367"/>
          </a:xfrm>
          <a:prstGeom prst="rect">
            <a:avLst/>
          </a:prstGeom>
        </p:spPr>
        <p:txBody>
          <a:bodyPr/>
          <a:lstStyle>
            <a:lvl1pPr algn="l">
              <a:defRPr sz="2100" b="0" i="0">
                <a:solidFill>
                  <a:schemeClr val="bg2"/>
                </a:solidFill>
                <a:latin typeface="Univers Com 47 Light Condensed" panose="020B030602050204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20450" y="129394"/>
            <a:ext cx="2317753" cy="540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Other, no pagenumber">
  <p:cSld name="19_Other, no pagenumb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0" y="-293299"/>
            <a:ext cx="9144000" cy="333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2">
            <a:alphaModFix/>
          </a:blip>
          <a:srcRect t="8786" b="71794"/>
          <a:stretch/>
        </p:blipFill>
        <p:spPr>
          <a:xfrm>
            <a:off x="0" y="-1"/>
            <a:ext cx="9144000" cy="64698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0" y="0"/>
            <a:ext cx="9144000" cy="648000"/>
          </a:xfrm>
          <a:prstGeom prst="rect">
            <a:avLst/>
          </a:prstGeom>
          <a:solidFill>
            <a:srgbClr val="EDEDED">
              <a:alpha val="68627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185351" y="139027"/>
            <a:ext cx="4936525" cy="31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87182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file-do not 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50" y="2402277"/>
            <a:ext cx="7886700" cy="697410"/>
          </a:xfrm>
          <a:prstGeom prst="rect">
            <a:avLst/>
          </a:prstGeom>
        </p:spPr>
        <p:txBody>
          <a:bodyPr/>
          <a:lstStyle>
            <a:lvl1pPr>
              <a:defRPr sz="3000" b="0" i="0">
                <a:solidFill>
                  <a:schemeClr val="accent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ther, no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/>
          <a:stretch>
            <a:fillRect/>
          </a:stretch>
        </p:blipFill>
        <p:spPr>
          <a:xfrm>
            <a:off x="0" y="-293300"/>
            <a:ext cx="9144000" cy="3338423"/>
          </a:xfrm>
          <a:prstGeom prst="rect">
            <a:avLst/>
          </a:prstGeom>
        </p:spPr>
      </p:pic>
      <p:pic>
        <p:nvPicPr>
          <p:cNvPr id="8" name="Picture 7"/>
          <p:cNvPicPr/>
          <p:nvPr userDrawn="1"/>
        </p:nvPicPr>
        <p:blipFill rotWithShape="1">
          <a:blip r:embed="rId3"/>
          <a:srcRect t="8786" b="71795"/>
          <a:stretch>
            <a:fillRect/>
          </a:stretch>
        </p:blipFill>
        <p:spPr>
          <a:xfrm>
            <a:off x="0" y="-1"/>
            <a:ext cx="9144000" cy="64698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648000"/>
          </a:xfrm>
          <a:prstGeom prst="rect">
            <a:avLst/>
          </a:prstGeom>
          <a:solidFill>
            <a:schemeClr val="tx2">
              <a:lumMod val="20000"/>
              <a:lumOff val="80000"/>
              <a:alpha val="69000"/>
            </a:schemeClr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indent="0" algn="ctr" defTabSz="6858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de-DE" sz="10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85350" y="139027"/>
            <a:ext cx="4936525" cy="315920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</a:lstStyle>
          <a:p>
            <a:r>
              <a:rPr lang="de-DE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Other, no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806"/>
            <a:ext cx="9144000" cy="51435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noAutofit/>
          </a:bodyPr>
          <a:lstStyle/>
          <a:p>
            <a:pPr marL="0" marR="0" indent="0" algn="ctr" defTabSz="6858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de-DE" sz="10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/>
          <a:stretch>
            <a:fillRect/>
          </a:stretch>
        </p:blipFill>
        <p:spPr>
          <a:xfrm>
            <a:off x="3132" y="0"/>
            <a:ext cx="9144000" cy="333842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132" y="822384"/>
            <a:ext cx="9134777" cy="3930919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1" y="2382564"/>
            <a:ext cx="4565823" cy="2370738"/>
          </a:xfrm>
          <a:prstGeom prst="rect">
            <a:avLst/>
          </a:prstGeom>
          <a:solidFill>
            <a:srgbClr val="FFFFFF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Rectangle 14"/>
          <p:cNvSpPr/>
          <p:nvPr userDrawn="1"/>
        </p:nvSpPr>
        <p:spPr>
          <a:xfrm>
            <a:off x="4572086" y="2382564"/>
            <a:ext cx="4565823" cy="2370739"/>
          </a:xfrm>
          <a:prstGeom prst="rect">
            <a:avLst/>
          </a:prstGeom>
          <a:solidFill>
            <a:schemeClr val="accent1">
              <a:lumMod val="7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6446" y="132562"/>
            <a:ext cx="2317753" cy="540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05991" y="947929"/>
            <a:ext cx="8423828" cy="1309091"/>
          </a:xfrm>
          <a:prstGeom prst="rect">
            <a:avLst/>
          </a:prstGeom>
        </p:spPr>
        <p:txBody>
          <a:bodyPr/>
          <a:lstStyle>
            <a:lvl1pPr algn="l">
              <a:defRPr sz="4000" b="0" i="0">
                <a:solidFill>
                  <a:schemeClr val="accent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</a:lstStyle>
          <a:p>
            <a:r>
              <a:rPr lang="de-DE" dirty="0"/>
              <a:t>CLICK TO EDIT MASTER TITLE STYLE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988624" y="3032891"/>
            <a:ext cx="3965575" cy="10820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atinLnBrk="0"/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2801" y="3032891"/>
            <a:ext cx="3965575" cy="115299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ther, no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4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indent="0" algn="ctr" defTabSz="6858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de-DE" sz="10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85351" y="179028"/>
            <a:ext cx="4936525" cy="315920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</a:lstStyle>
          <a:p>
            <a:r>
              <a:rPr lang="de-DE" dirty="0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2363" y="48988"/>
            <a:ext cx="586286" cy="57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Other, no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4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indent="0" algn="ctr" defTabSz="6858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de-DE" sz="10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85351" y="179028"/>
            <a:ext cx="4936525" cy="315920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</a:lstStyle>
          <a:p>
            <a:r>
              <a:rPr lang="de-DE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Other, no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85351" y="179028"/>
            <a:ext cx="4936525" cy="315920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</a:lstStyle>
          <a:p>
            <a:r>
              <a:rPr lang="de-DE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ther, no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0"/>
            <a:ext cx="4565823" cy="5143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52078" y="231690"/>
            <a:ext cx="3966609" cy="320207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1"/>
                </a:solidFill>
                <a:latin typeface="Univers Com 57 Condensed" charset="0"/>
                <a:ea typeface="Univers Com 57 Condensed" charset="0"/>
                <a:cs typeface="Univers Com 57 Condensed" charset="0"/>
              </a:defRPr>
            </a:lvl1pPr>
          </a:lstStyle>
          <a:p>
            <a:r>
              <a:rPr lang="de-D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52426" y="2297906"/>
            <a:ext cx="3965575" cy="220146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1pPr>
            <a:lvl2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2pPr>
            <a:lvl3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3pPr>
            <a:lvl4pPr marL="257175" indent="-257175" algn="l">
              <a:buFont typeface="Arial" charset="0"/>
              <a:buChar char="•"/>
              <a:defRPr sz="1350" b="0" i="0">
                <a:solidFill>
                  <a:schemeClr val="bg2"/>
                </a:solidFill>
                <a:latin typeface="Univers Com 57 Condensed" charset="0"/>
              </a:defRPr>
            </a:lvl4pPr>
            <a:lvl5pPr algn="l">
              <a:defRPr sz="1800" b="0" i="0">
                <a:solidFill>
                  <a:schemeClr val="bg2"/>
                </a:solidFill>
                <a:latin typeface="Univers Com 57 Condensed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65650" y="0"/>
            <a:ext cx="4578350" cy="51435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/>
          <p:nvPr/>
        </p:nvSpPr>
        <p:spPr>
          <a:xfrm>
            <a:off x="-1" y="602373"/>
            <a:ext cx="9144001" cy="6952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1600" b="1">
                <a:solidFill>
                  <a:srgbClr val="FFFFFF"/>
                </a:solidFill>
              </a:defRPr>
            </a:pPr>
            <a:endParaRPr sz="90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89498" y="62373"/>
            <a:ext cx="2214000" cy="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69702" y="2837203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3160503" y="2000250"/>
            <a:ext cx="0" cy="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hf hdr="0" ftr="0" dt="0"/>
  <p:txStyles>
    <p:titleStyle>
      <a:lvl1pPr algn="ctr">
        <a:defRPr sz="1350" b="1">
          <a:latin typeface="Arial" charset="0"/>
          <a:ea typeface="Arial" charset="0"/>
          <a:cs typeface="Arial" charset="0"/>
          <a:sym typeface="Arial" charset="0"/>
        </a:defRPr>
      </a:lvl1pPr>
      <a:lvl2pPr algn="ctr">
        <a:defRPr sz="1350" b="1">
          <a:latin typeface="Arial" charset="0"/>
          <a:ea typeface="Arial" charset="0"/>
          <a:cs typeface="Arial" charset="0"/>
          <a:sym typeface="Arial" charset="0"/>
        </a:defRPr>
      </a:lvl2pPr>
      <a:lvl3pPr algn="ctr">
        <a:defRPr sz="1350" b="1">
          <a:latin typeface="Arial" charset="0"/>
          <a:ea typeface="Arial" charset="0"/>
          <a:cs typeface="Arial" charset="0"/>
          <a:sym typeface="Arial" charset="0"/>
        </a:defRPr>
      </a:lvl3pPr>
      <a:lvl4pPr algn="ctr">
        <a:defRPr sz="1350" b="1">
          <a:latin typeface="Arial" charset="0"/>
          <a:ea typeface="Arial" charset="0"/>
          <a:cs typeface="Arial" charset="0"/>
          <a:sym typeface="Arial" charset="0"/>
        </a:defRPr>
      </a:lvl4pPr>
      <a:lvl5pPr algn="ctr">
        <a:defRPr sz="1350" b="1">
          <a:latin typeface="Arial" charset="0"/>
          <a:ea typeface="Arial" charset="0"/>
          <a:cs typeface="Arial" charset="0"/>
          <a:sym typeface="Arial" charset="0"/>
        </a:defRPr>
      </a:lvl5pPr>
      <a:lvl6pPr indent="257175" algn="ctr">
        <a:defRPr sz="1350" b="1">
          <a:latin typeface="Arial" charset="0"/>
          <a:ea typeface="Arial" charset="0"/>
          <a:cs typeface="Arial" charset="0"/>
          <a:sym typeface="Arial" charset="0"/>
        </a:defRPr>
      </a:lvl6pPr>
      <a:lvl7pPr indent="514350" algn="ctr">
        <a:defRPr sz="1350" b="1">
          <a:latin typeface="Arial" charset="0"/>
          <a:ea typeface="Arial" charset="0"/>
          <a:cs typeface="Arial" charset="0"/>
          <a:sym typeface="Arial" charset="0"/>
        </a:defRPr>
      </a:lvl7pPr>
      <a:lvl8pPr indent="771525" algn="ctr">
        <a:defRPr sz="1350" b="1">
          <a:latin typeface="Arial" charset="0"/>
          <a:ea typeface="Arial" charset="0"/>
          <a:cs typeface="Arial" charset="0"/>
          <a:sym typeface="Arial" charset="0"/>
        </a:defRPr>
      </a:lvl8pPr>
      <a:lvl9pPr indent="1028700" algn="ctr">
        <a:defRPr sz="1350" b="1">
          <a:latin typeface="Arial" charset="0"/>
          <a:ea typeface="Arial" charset="0"/>
          <a:cs typeface="Arial" charset="0"/>
          <a:sym typeface="Arial" charset="0"/>
        </a:defRPr>
      </a:lvl9pPr>
    </p:titleStyle>
    <p:bodyStyle>
      <a:lvl1pPr marL="0" marR="0" indent="0" algn="ctr" defTabSz="514350" rtl="0" fontAlgn="auto" latinLnBrk="1" hangingPunct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>
          <a:latin typeface="Arial" charset="0"/>
          <a:ea typeface="Arial" charset="0"/>
          <a:cs typeface="Arial" charset="0"/>
          <a:sym typeface="Arial" charset="0"/>
        </a:defRPr>
      </a:lvl1pPr>
      <a:lvl2pPr algn="ctr">
        <a:spcBef>
          <a:spcPts val="170"/>
        </a:spcBef>
        <a:buSzPct val="100000"/>
        <a:buChar char="•"/>
        <a:defRPr sz="900">
          <a:latin typeface="Arial" charset="0"/>
          <a:ea typeface="Arial" charset="0"/>
          <a:cs typeface="Arial" charset="0"/>
          <a:sym typeface="Arial" charset="0"/>
        </a:defRPr>
      </a:lvl2pPr>
      <a:lvl3pPr algn="ctr">
        <a:spcBef>
          <a:spcPts val="170"/>
        </a:spcBef>
        <a:buSzPct val="100000"/>
        <a:buChar char="–"/>
        <a:defRPr sz="900">
          <a:latin typeface="Arial" charset="0"/>
          <a:ea typeface="Arial" charset="0"/>
          <a:cs typeface="Arial" charset="0"/>
          <a:sym typeface="Arial" charset="0"/>
        </a:defRPr>
      </a:lvl3pPr>
      <a:lvl4pPr algn="ctr">
        <a:spcBef>
          <a:spcPts val="170"/>
        </a:spcBef>
        <a:buSzPct val="100000"/>
        <a:buChar char="–"/>
        <a:defRPr sz="900">
          <a:latin typeface="Arial" charset="0"/>
          <a:ea typeface="Arial" charset="0"/>
          <a:cs typeface="Arial" charset="0"/>
          <a:sym typeface="Arial" charset="0"/>
        </a:defRPr>
      </a:lvl4pPr>
      <a:lvl5pPr algn="ctr">
        <a:spcBef>
          <a:spcPts val="170"/>
        </a:spcBef>
        <a:defRPr sz="900">
          <a:latin typeface="Arial" charset="0"/>
          <a:ea typeface="Arial" charset="0"/>
          <a:cs typeface="Arial" charset="0"/>
          <a:sym typeface="Arial" charset="0"/>
        </a:defRPr>
      </a:lvl5pPr>
      <a:lvl6pPr marL="857250" indent="-151765" algn="ctr">
        <a:spcBef>
          <a:spcPts val="170"/>
        </a:spcBef>
        <a:buSzPct val="100000"/>
        <a:buChar char="–"/>
        <a:defRPr sz="900">
          <a:latin typeface="Arial" charset="0"/>
          <a:ea typeface="Arial" charset="0"/>
          <a:cs typeface="Arial" charset="0"/>
          <a:sym typeface="Arial" charset="0"/>
        </a:defRPr>
      </a:lvl6pPr>
      <a:lvl7pPr marL="1009015" indent="-151765" algn="ctr">
        <a:spcBef>
          <a:spcPts val="170"/>
        </a:spcBef>
        <a:buSzPct val="100000"/>
        <a:buChar char="–"/>
        <a:defRPr sz="900">
          <a:latin typeface="Arial" charset="0"/>
          <a:ea typeface="Arial" charset="0"/>
          <a:cs typeface="Arial" charset="0"/>
          <a:sym typeface="Arial" charset="0"/>
        </a:defRPr>
      </a:lvl7pPr>
      <a:lvl8pPr marL="1160780" indent="-151765" algn="ctr">
        <a:spcBef>
          <a:spcPts val="170"/>
        </a:spcBef>
        <a:buSzPct val="100000"/>
        <a:buChar char="–"/>
        <a:defRPr sz="900">
          <a:latin typeface="Arial" charset="0"/>
          <a:ea typeface="Arial" charset="0"/>
          <a:cs typeface="Arial" charset="0"/>
          <a:sym typeface="Arial" charset="0"/>
        </a:defRPr>
      </a:lvl8pPr>
      <a:lvl9pPr marL="1310640" indent="-149860" algn="ctr">
        <a:spcBef>
          <a:spcPts val="170"/>
        </a:spcBef>
        <a:buSzPct val="100000"/>
        <a:buChar char="–"/>
        <a:defRPr sz="900">
          <a:latin typeface="Arial" charset="0"/>
          <a:ea typeface="Arial" charset="0"/>
          <a:cs typeface="Arial" charset="0"/>
          <a:sym typeface="Arial" charset="0"/>
        </a:defRPr>
      </a:lvl9pPr>
    </p:bodyStyle>
    <p:otherStyle>
      <a:lvl1pPr algn="r">
        <a:defRPr sz="675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indent="257175" algn="r">
        <a:defRPr sz="675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indent="514350" algn="r">
        <a:defRPr sz="675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indent="771525" algn="r">
        <a:defRPr sz="675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indent="1028700" algn="r">
        <a:defRPr sz="675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indent="1285875" algn="r">
        <a:defRPr sz="675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indent="1543050" algn="r">
        <a:defRPr sz="675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indent="1800225" algn="r">
        <a:defRPr sz="675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indent="2057400" algn="r">
        <a:defRPr sz="675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10" Type="http://schemas.openxmlformats.org/officeDocument/2006/relationships/image" Target="../media/image67.jpg"/><Relationship Id="rId4" Type="http://schemas.openxmlformats.org/officeDocument/2006/relationships/image" Target="../media/image61.jpg"/><Relationship Id="rId9" Type="http://schemas.openxmlformats.org/officeDocument/2006/relationships/image" Target="../media/image6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7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tmp"/><Relationship Id="rId4" Type="http://schemas.openxmlformats.org/officeDocument/2006/relationships/image" Target="../media/image78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77.tm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4.emf"/><Relationship Id="rId11" Type="http://schemas.openxmlformats.org/officeDocument/2006/relationships/image" Target="../media/image87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6.emf"/><Relationship Id="rId4" Type="http://schemas.openxmlformats.org/officeDocument/2006/relationships/image" Target="../media/image83.emf"/><Relationship Id="rId9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8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4.emf"/><Relationship Id="rId11" Type="http://schemas.openxmlformats.org/officeDocument/2006/relationships/image" Target="../media/image89.e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7" Type="http://schemas.openxmlformats.org/officeDocument/2006/relationships/image" Target="../media/image9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99.jp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10" Type="http://schemas.openxmlformats.org/officeDocument/2006/relationships/image" Target="../media/image105.jpg"/><Relationship Id="rId4" Type="http://schemas.openxmlformats.org/officeDocument/2006/relationships/image" Target="../media/image100.jpg"/><Relationship Id="rId9" Type="http://schemas.openxmlformats.org/officeDocument/2006/relationships/image" Target="../media/image5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3" Type="http://schemas.openxmlformats.org/officeDocument/2006/relationships/image" Target="../media/image106.jpg"/><Relationship Id="rId7" Type="http://schemas.openxmlformats.org/officeDocument/2006/relationships/image" Target="../media/image1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jpg"/><Relationship Id="rId11" Type="http://schemas.openxmlformats.org/officeDocument/2006/relationships/image" Target="../media/image114.jpg"/><Relationship Id="rId5" Type="http://schemas.openxmlformats.org/officeDocument/2006/relationships/image" Target="../media/image108.jpg"/><Relationship Id="rId10" Type="http://schemas.openxmlformats.org/officeDocument/2006/relationships/image" Target="../media/image113.jpg"/><Relationship Id="rId4" Type="http://schemas.openxmlformats.org/officeDocument/2006/relationships/image" Target="../media/image107.jpg"/><Relationship Id="rId9" Type="http://schemas.openxmlformats.org/officeDocument/2006/relationships/image" Target="../media/image11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gif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11" Type="http://schemas.openxmlformats.org/officeDocument/2006/relationships/image" Target="../media/image310.pn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6.jpg"/><Relationship Id="rId3" Type="http://schemas.openxmlformats.org/officeDocument/2006/relationships/image" Target="../media/image38.png"/><Relationship Id="rId7" Type="http://schemas.openxmlformats.org/officeDocument/2006/relationships/image" Target="../media/image40.jpg"/><Relationship Id="rId12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jpg"/><Relationship Id="rId4" Type="http://schemas.openxmlformats.org/officeDocument/2006/relationships/image" Target="../media/image380.png"/><Relationship Id="rId9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051" y="2497538"/>
            <a:ext cx="4236447" cy="16526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</a:pPr>
            <a:r>
              <a:rPr lang="en-US" sz="2400" kern="1200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Deep Learning Inverse Problems in Extreme QCD Matter Studies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00344" y="3392910"/>
            <a:ext cx="3501397" cy="1163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Kai Zhou (FIAS)</a:t>
            </a:r>
          </a:p>
          <a:p>
            <a:pPr defTabSz="914400" latinLnBrk="0" hangingPunct="1">
              <a:lnSpc>
                <a:spcPct val="90000"/>
              </a:lnSpc>
              <a:spcBef>
                <a:spcPts val="1000"/>
              </a:spcBef>
            </a:pPr>
            <a:endParaRPr lang="en-US" altLang="en-US" sz="2400" kern="1200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042401" cy="4780901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7" descr="图片包含 游戏机, 灯光, 珊瑚, 动物&#10;&#10;描述已自动生成">
            <a:extLst>
              <a:ext uri="{FF2B5EF4-FFF2-40B4-BE49-F238E27FC236}">
                <a16:creationId xmlns:a16="http://schemas.microsoft.com/office/drawing/2014/main" id="{8B5CAFE4-1479-4279-95AA-86EADF1A2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18" r="9221"/>
          <a:stretch/>
        </p:blipFill>
        <p:spPr>
          <a:xfrm>
            <a:off x="20" y="10"/>
            <a:ext cx="3925869" cy="4657961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CA7C041-BEBA-6BE8-F82D-F3F9F490E1B7}"/>
              </a:ext>
            </a:extLst>
          </p:cNvPr>
          <p:cNvSpPr txBox="1"/>
          <p:nvPr/>
        </p:nvSpPr>
        <p:spPr>
          <a:xfrm>
            <a:off x="3000636" y="4431344"/>
            <a:ext cx="4787527" cy="3077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Machine learning for 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lattice field theory and beyond – ECT*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6925743" cy="31592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Flow chart for “DNN + Schrödinger Eq.”</a:t>
            </a:r>
            <a:endParaRPr lang="x-none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BF455FA-C19A-4707-8540-F696065BF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" y="606684"/>
            <a:ext cx="6752263" cy="32093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71446F1-D635-4070-90E7-428577828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42" y="3764748"/>
            <a:ext cx="3887889" cy="6260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E712988-1D4C-4CC9-93CA-8475012C6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44" y="4209807"/>
            <a:ext cx="2200284" cy="48895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212E79E-CFDB-4A7D-B1EF-B022CA2EF3DE}"/>
              </a:ext>
            </a:extLst>
          </p:cNvPr>
          <p:cNvSpPr/>
          <p:nvPr/>
        </p:nvSpPr>
        <p:spPr>
          <a:xfrm>
            <a:off x="5164182" y="3764749"/>
            <a:ext cx="3953691" cy="62601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11616ED-6A5A-4309-81E3-E854FC9EC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19" y="4454283"/>
            <a:ext cx="3237421" cy="2514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58649FA-46DA-4544-90BE-8D38CC3DA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19" y="4769285"/>
            <a:ext cx="2283124" cy="20876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8794498-1F4A-4BFB-8C1B-CD537EFC711F}"/>
              </a:ext>
            </a:extLst>
          </p:cNvPr>
          <p:cNvSpPr/>
          <p:nvPr/>
        </p:nvSpPr>
        <p:spPr>
          <a:xfrm>
            <a:off x="1960306" y="4112926"/>
            <a:ext cx="2370867" cy="62801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93E4349B-4413-40AC-8831-78E89C2BB45D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t>7/15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3F30C4B-EA95-4D27-9D3A-2A7FAA12B9F8}"/>
              </a:ext>
            </a:extLst>
          </p:cNvPr>
          <p:cNvSpPr txBox="1"/>
          <p:nvPr/>
        </p:nvSpPr>
        <p:spPr>
          <a:xfrm>
            <a:off x="2355411" y="2805423"/>
            <a:ext cx="20361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1100" b="1" dirty="0">
                <a:solidFill>
                  <a:srgbClr val="00B0F0"/>
                </a:solidFill>
                <a:latin typeface="等线" panose="020F0502020204030204"/>
                <a:ea typeface="等线" panose="02010600030101010101" pitchFamily="2" charset="-122"/>
              </a:rPr>
              <a:t>Hellmann-Feynman theorem</a:t>
            </a:r>
          </a:p>
          <a:p>
            <a:pPr>
              <a:defRPr/>
            </a:pPr>
            <a:r>
              <a:rPr lang="en-US" altLang="zh-CN" sz="1100" i="1" dirty="0">
                <a:solidFill>
                  <a:srgbClr val="00B0F0"/>
                </a:solidFill>
                <a:latin typeface="等线" panose="020F0502020204030204"/>
                <a:ea typeface="等线" panose="02010600030101010101" pitchFamily="2" charset="-122"/>
              </a:rPr>
              <a:t>                     Phys. Rev. (1939)</a:t>
            </a:r>
            <a:endParaRPr lang="zh-CN" altLang="en-US" sz="1100" b="1" dirty="0">
              <a:solidFill>
                <a:srgbClr val="00B0F0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911E512-340C-9C78-937C-F6B18796BE40}"/>
              </a:ext>
            </a:extLst>
          </p:cNvPr>
          <p:cNvSpPr txBox="1"/>
          <p:nvPr/>
        </p:nvSpPr>
        <p:spPr>
          <a:xfrm>
            <a:off x="72463" y="4761244"/>
            <a:ext cx="4578500" cy="2923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Phys. Rev. D 105 (2022) 1, 1 </a:t>
            </a:r>
            <a:endParaRPr kumimoji="0" lang="zh-CN" altLang="en-US" sz="13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69273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6925743" cy="31592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Proof of Concept</a:t>
            </a:r>
            <a:endParaRPr lang="x-none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D7D65F2-DF92-477C-8167-137AA7B1B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91" y="1297029"/>
            <a:ext cx="3775835" cy="384647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2671B79-B654-4753-825B-F6D02E6EA238}"/>
              </a:ext>
            </a:extLst>
          </p:cNvPr>
          <p:cNvSpPr txBox="1"/>
          <p:nvPr/>
        </p:nvSpPr>
        <p:spPr>
          <a:xfrm>
            <a:off x="6806808" y="966361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initial potential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A3CA8B1-2C2A-4ED6-A325-0AB1072A57A2}"/>
              </a:ext>
            </a:extLst>
          </p:cNvPr>
          <p:cNvSpPr txBox="1"/>
          <p:nvPr/>
        </p:nvSpPr>
        <p:spPr>
          <a:xfrm>
            <a:off x="187017" y="2202418"/>
            <a:ext cx="34612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Learn V(r) from 5 eigenvalues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{ 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En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} = {3/2, 7/2, 11/2, 15/12, 19/2} GeV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E5219E48-5BAD-4A43-94FA-A7D0433B4D05}"/>
              </a:ext>
            </a:extLst>
          </p:cNvPr>
          <p:cNvSpPr txBox="1">
            <a:spLocks/>
          </p:cNvSpPr>
          <p:nvPr/>
        </p:nvSpPr>
        <p:spPr>
          <a:xfrm>
            <a:off x="144191" y="431626"/>
            <a:ext cx="6176854" cy="92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limited spectrum { </a:t>
            </a:r>
            <a:r>
              <a:rPr kumimoji="0" lang="en-US" altLang="zh-CN" sz="2000" b="0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En</a:t>
            </a:r>
            <a:r>
              <a:rPr kumimoji="0" lang="en-US" altLang="zh-CN" sz="2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 }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   to  </a:t>
            </a:r>
            <a:r>
              <a:rPr kumimoji="0" lang="en-US" altLang="zh-CN" sz="2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continuous interaction V(r)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 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?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 Light" panose="020F0302020204030204"/>
              <a:ea typeface="等线 Light" panose="02010600030101010101" pitchFamily="2" charset="-122"/>
              <a:cs typeface="+mj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EEFE36C-D304-4798-8D3D-0C7DD41DD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776" y="3345049"/>
            <a:ext cx="1865538" cy="4999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3CA6CBF-69E7-4BFF-AD57-F03D28444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662" y="2893820"/>
            <a:ext cx="247911" cy="1380639"/>
          </a:xfrm>
          <a:prstGeom prst="rect">
            <a:avLst/>
          </a:prstGeom>
        </p:spPr>
      </p:pic>
      <p:sp>
        <p:nvSpPr>
          <p:cNvPr id="19" name="灯片编号占位符 2">
            <a:extLst>
              <a:ext uri="{FF2B5EF4-FFF2-40B4-BE49-F238E27FC236}">
                <a16:creationId xmlns:a16="http://schemas.microsoft.com/office/drawing/2014/main" id="{76610FBF-F13E-478C-9612-9990E7B2B951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t>8/15</a:t>
            </a:r>
          </a:p>
        </p:txBody>
      </p:sp>
    </p:spTree>
    <p:extLst>
      <p:ext uri="{BB962C8B-B14F-4D97-AF65-F5344CB8AC3E}">
        <p14:creationId xmlns:p14="http://schemas.microsoft.com/office/powerpoint/2010/main" val="22030645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6925743" cy="31592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Proof of Concept</a:t>
            </a:r>
            <a:endParaRPr lang="x-none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2671B79-B654-4753-825B-F6D02E6EA238}"/>
              </a:ext>
            </a:extLst>
          </p:cNvPr>
          <p:cNvSpPr txBox="1"/>
          <p:nvPr/>
        </p:nvSpPr>
        <p:spPr>
          <a:xfrm>
            <a:off x="6806808" y="966361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initial potential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A3CA8B1-2C2A-4ED6-A325-0AB1072A57A2}"/>
              </a:ext>
            </a:extLst>
          </p:cNvPr>
          <p:cNvSpPr txBox="1"/>
          <p:nvPr/>
        </p:nvSpPr>
        <p:spPr>
          <a:xfrm>
            <a:off x="187017" y="2202418"/>
            <a:ext cx="34612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Learn V(r) from 5 eigenvalues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{ 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En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} = {3/2, 7/2, 11/2, 15/12, 19/2} GeV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E5219E48-5BAD-4A43-94FA-A7D0433B4D05}"/>
              </a:ext>
            </a:extLst>
          </p:cNvPr>
          <p:cNvSpPr txBox="1">
            <a:spLocks/>
          </p:cNvSpPr>
          <p:nvPr/>
        </p:nvSpPr>
        <p:spPr>
          <a:xfrm>
            <a:off x="144191" y="431626"/>
            <a:ext cx="6176854" cy="92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limited spectrum { </a:t>
            </a:r>
            <a:r>
              <a:rPr kumimoji="0" lang="en-US" altLang="zh-CN" sz="2000" b="0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En</a:t>
            </a:r>
            <a:r>
              <a:rPr kumimoji="0" lang="en-US" altLang="zh-CN" sz="2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 }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   to  </a:t>
            </a:r>
            <a:r>
              <a:rPr kumimoji="0" lang="en-US" altLang="zh-CN" sz="2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continuous interaction V(r)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 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?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 Light" panose="020F0302020204030204"/>
              <a:ea typeface="等线 Light" panose="02010600030101010101" pitchFamily="2" charset="-122"/>
              <a:cs typeface="+mj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0CD3F0-A888-4388-B100-073AB2BE1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93" y="1462150"/>
            <a:ext cx="3746230" cy="37597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EEFE36C-D304-4798-8D3D-0C7DD41DD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776" y="3345049"/>
            <a:ext cx="1865538" cy="4999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3CA6CBF-69E7-4BFF-AD57-F03D28444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662" y="2893820"/>
            <a:ext cx="247911" cy="1380639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DB8EE7FE-A783-4366-80FC-4CD24B080758}"/>
              </a:ext>
            </a:extLst>
          </p:cNvPr>
          <p:cNvCxnSpPr>
            <a:cxnSpLocks/>
          </p:cNvCxnSpPr>
          <p:nvPr/>
        </p:nvCxnSpPr>
        <p:spPr>
          <a:xfrm flipH="1">
            <a:off x="7370091" y="1297029"/>
            <a:ext cx="337916" cy="546285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灯片编号占位符 2">
            <a:extLst>
              <a:ext uri="{FF2B5EF4-FFF2-40B4-BE49-F238E27FC236}">
                <a16:creationId xmlns:a16="http://schemas.microsoft.com/office/drawing/2014/main" id="{76610FBF-F13E-478C-9612-9990E7B2B951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t>8/15</a:t>
            </a:r>
          </a:p>
        </p:txBody>
      </p:sp>
      <p:pic>
        <p:nvPicPr>
          <p:cNvPr id="7" name="图片 6" descr="卡通画&#10;&#10;描述已自动生成">
            <a:extLst>
              <a:ext uri="{FF2B5EF4-FFF2-40B4-BE49-F238E27FC236}">
                <a16:creationId xmlns:a16="http://schemas.microsoft.com/office/drawing/2014/main" id="{BB75E4C1-ED69-9D43-2EE8-11D4E4A23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8531" y="4809258"/>
            <a:ext cx="920245" cy="350282"/>
          </a:xfrm>
          <a:prstGeom prst="rect">
            <a:avLst/>
          </a:prstGeom>
        </p:spPr>
      </p:pic>
      <p:pic>
        <p:nvPicPr>
          <p:cNvPr id="3" name="图片 2" descr="图标&#10;&#10;描述已自动生成">
            <a:extLst>
              <a:ext uri="{FF2B5EF4-FFF2-40B4-BE49-F238E27FC236}">
                <a16:creationId xmlns:a16="http://schemas.microsoft.com/office/drawing/2014/main" id="{F92153E3-35DE-FF6C-8EEF-4B024CC7F2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0159" y="1512109"/>
            <a:ext cx="289346" cy="23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4228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6925743" cy="31592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Proof of Concept</a:t>
            </a:r>
            <a:endParaRPr lang="x-none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D7D65F2-DF92-477C-8167-137AA7B1B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91" y="1297029"/>
            <a:ext cx="3775835" cy="384647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2671B79-B654-4753-825B-F6D02E6EA238}"/>
              </a:ext>
            </a:extLst>
          </p:cNvPr>
          <p:cNvSpPr txBox="1"/>
          <p:nvPr/>
        </p:nvSpPr>
        <p:spPr>
          <a:xfrm>
            <a:off x="6806808" y="966361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initial potential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1FDE6F5-5E13-41CC-A5CA-11AF82158B55}"/>
              </a:ext>
            </a:extLst>
          </p:cNvPr>
          <p:cNvSpPr txBox="1"/>
          <p:nvPr/>
        </p:nvSpPr>
        <p:spPr>
          <a:xfrm>
            <a:off x="3232618" y="3388859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target spectrum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A3CA8B1-2C2A-4ED6-A325-0AB1072A57A2}"/>
              </a:ext>
            </a:extLst>
          </p:cNvPr>
          <p:cNvSpPr txBox="1"/>
          <p:nvPr/>
        </p:nvSpPr>
        <p:spPr>
          <a:xfrm>
            <a:off x="187017" y="2202418"/>
            <a:ext cx="34612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Learn V(r) from 5 eigenvalues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{ 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En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} = {3/2, 7/2, 11/2, 15/12, 19/2} GeV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E5219E48-5BAD-4A43-94FA-A7D0433B4D05}"/>
              </a:ext>
            </a:extLst>
          </p:cNvPr>
          <p:cNvSpPr txBox="1">
            <a:spLocks/>
          </p:cNvSpPr>
          <p:nvPr/>
        </p:nvSpPr>
        <p:spPr>
          <a:xfrm>
            <a:off x="144191" y="431626"/>
            <a:ext cx="6176854" cy="92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limited spectrum { </a:t>
            </a:r>
            <a:r>
              <a:rPr kumimoji="0" lang="en-US" altLang="zh-CN" sz="2000" b="0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En</a:t>
            </a:r>
            <a:r>
              <a:rPr kumimoji="0" lang="en-US" altLang="zh-CN" sz="2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 }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   to  </a:t>
            </a:r>
            <a:r>
              <a:rPr kumimoji="0" lang="en-US" altLang="zh-CN" sz="2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continuous interaction V(r)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 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?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 Light" panose="020F0302020204030204"/>
              <a:ea typeface="等线 Light" panose="02010600030101010101" pitchFamily="2" charset="-122"/>
              <a:cs typeface="+mj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5B0F954-78B3-408B-B42C-FB115595E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94" y="1261610"/>
            <a:ext cx="3775835" cy="391634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422A5C1-1C3D-47BD-936C-01B552DE1479}"/>
              </a:ext>
            </a:extLst>
          </p:cNvPr>
          <p:cNvSpPr txBox="1"/>
          <p:nvPr/>
        </p:nvSpPr>
        <p:spPr>
          <a:xfrm>
            <a:off x="144191" y="3969577"/>
            <a:ext cx="5482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Deviation @ given states’ wavefunction vanishes</a:t>
            </a:r>
            <a:endParaRPr lang="zh-CN" altLang="en-US" sz="1400" b="1" dirty="0">
              <a:solidFill>
                <a:srgbClr val="FF0000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AD41B92-6C8B-4C65-8BEA-18A14CE57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6" y="4344616"/>
            <a:ext cx="2271325" cy="442070"/>
          </a:xfrm>
          <a:prstGeom prst="rect">
            <a:avLst/>
          </a:prstGeom>
        </p:spPr>
      </p:pic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66C2A32C-DAE7-4495-8335-301B657CDAF3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t>8/15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2295600-DD47-A49A-C9A1-51786DE32749}"/>
              </a:ext>
            </a:extLst>
          </p:cNvPr>
          <p:cNvSpPr txBox="1"/>
          <p:nvPr/>
        </p:nvSpPr>
        <p:spPr>
          <a:xfrm>
            <a:off x="144188" y="1155219"/>
            <a:ext cx="5482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-- Yes! But to some range decided by the used states. </a:t>
            </a:r>
            <a:endParaRPr lang="zh-CN" altLang="en-US" sz="1400" b="1" dirty="0">
              <a:solidFill>
                <a:srgbClr val="FF0000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18127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6925743" cy="31592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Closure Test – suppose HTL is true</a:t>
            </a:r>
            <a:endParaRPr lang="x-none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7472CE5-5ED6-4D72-A6CE-97432F029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73" y="589586"/>
            <a:ext cx="5092656" cy="445607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876BF50-EA56-4ECD-9D2A-922E1B8ED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1" y="719192"/>
            <a:ext cx="2605972" cy="7300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AEDC24D-D71C-452B-B387-388B99A8F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1" y="1431004"/>
            <a:ext cx="3455058" cy="7140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21C4161-D452-4F83-AB4C-0D99DB2B8A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05" y="2337003"/>
            <a:ext cx="2148996" cy="2735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AF9FC7E-1891-458D-8D97-5ED56F153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04" y="2650239"/>
            <a:ext cx="2148996" cy="2587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10FA25-BCAC-45CC-8E38-4F3BCDBCE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05" y="2882552"/>
            <a:ext cx="2288739" cy="235605"/>
          </a:xfrm>
          <a:prstGeom prst="rect">
            <a:avLst/>
          </a:prstGeom>
        </p:spPr>
      </p:pic>
      <p:sp>
        <p:nvSpPr>
          <p:cNvPr id="9" name="左大括号 8">
            <a:extLst>
              <a:ext uri="{FF2B5EF4-FFF2-40B4-BE49-F238E27FC236}">
                <a16:creationId xmlns:a16="http://schemas.microsoft.com/office/drawing/2014/main" id="{27217587-FA79-45E0-839C-2939A034DEB8}"/>
              </a:ext>
            </a:extLst>
          </p:cNvPr>
          <p:cNvSpPr/>
          <p:nvPr/>
        </p:nvSpPr>
        <p:spPr>
          <a:xfrm>
            <a:off x="429666" y="2423745"/>
            <a:ext cx="215339" cy="646029"/>
          </a:xfrm>
          <a:prstGeom prst="leftBrac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0" name="连接符: 曲线 9">
            <a:extLst>
              <a:ext uri="{FF2B5EF4-FFF2-40B4-BE49-F238E27FC236}">
                <a16:creationId xmlns:a16="http://schemas.microsoft.com/office/drawing/2014/main" id="{40292A8E-DE58-4190-9141-9606EC748E06}"/>
              </a:ext>
            </a:extLst>
          </p:cNvPr>
          <p:cNvCxnSpPr/>
          <p:nvPr/>
        </p:nvCxnSpPr>
        <p:spPr>
          <a:xfrm rot="16200000" flipV="1">
            <a:off x="-65687" y="2242163"/>
            <a:ext cx="814648" cy="186704"/>
          </a:xfrm>
          <a:prstGeom prst="curvedConnector3">
            <a:avLst>
              <a:gd name="adj1" fmla="val 53564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50682623-8CC8-42E6-A098-867EDD54A8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93" y="3863472"/>
            <a:ext cx="2717168" cy="229515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6243B2C-0A9E-4B1C-AE2A-FDD10AF1E4FE}"/>
              </a:ext>
            </a:extLst>
          </p:cNvPr>
          <p:cNvSpPr txBox="1"/>
          <p:nvPr/>
        </p:nvSpPr>
        <p:spPr>
          <a:xfrm>
            <a:off x="220873" y="3448019"/>
            <a:ext cx="3358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Provide mass and width of</a:t>
            </a:r>
          </a:p>
          <a:p>
            <a:endParaRPr lang="en-US" altLang="zh-CN" sz="1600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endParaRPr lang="en-US" altLang="zh-CN" sz="1600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r>
              <a:rPr lang="en-US" altLang="zh-CN" sz="16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@</a:t>
            </a:r>
            <a:endParaRPr lang="zh-CN" altLang="en-US" sz="1600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5E2D8402-284B-46F2-9B13-74F5373A18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90" y="4233091"/>
            <a:ext cx="2771940" cy="232814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F3511624-7C34-4F14-8EDF-194607FAB6B2}"/>
              </a:ext>
            </a:extLst>
          </p:cNvPr>
          <p:cNvSpPr/>
          <p:nvPr/>
        </p:nvSpPr>
        <p:spPr>
          <a:xfrm>
            <a:off x="178189" y="3456514"/>
            <a:ext cx="3189126" cy="1062969"/>
          </a:xfrm>
          <a:prstGeom prst="rect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灯片编号占位符 2">
            <a:extLst>
              <a:ext uri="{FF2B5EF4-FFF2-40B4-BE49-F238E27FC236}">
                <a16:creationId xmlns:a16="http://schemas.microsoft.com/office/drawing/2014/main" id="{8C83FE33-F43E-4DCD-A2EE-A21F3A5F3B2C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t>9/15</a:t>
            </a:r>
          </a:p>
        </p:txBody>
      </p:sp>
    </p:spTree>
    <p:extLst>
      <p:ext uri="{BB962C8B-B14F-4D97-AF65-F5344CB8AC3E}">
        <p14:creationId xmlns:p14="http://schemas.microsoft.com/office/powerpoint/2010/main" val="73205204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8958650" cy="31592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Best Fit of lQCD mass and width from HTL (open symbols) and DNNs (solid symbols)</a:t>
            </a:r>
            <a:endParaRPr lang="x-none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6998CC2-2872-4C7A-9C17-2C11DB619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35" y="991355"/>
            <a:ext cx="4564823" cy="28530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2C1CA3B-6608-4407-B2C9-148BA6F744AA}"/>
              </a:ext>
            </a:extLst>
          </p:cNvPr>
          <p:cNvSpPr txBox="1"/>
          <p:nvPr/>
        </p:nvSpPr>
        <p:spPr>
          <a:xfrm>
            <a:off x="961320" y="3844368"/>
            <a:ext cx="2092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Chi2-per-data=16.5/30</a:t>
            </a:r>
            <a:endParaRPr lang="zh-CN" altLang="en-US" sz="1400" b="1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2">
            <a:extLst>
              <a:ext uri="{FF2B5EF4-FFF2-40B4-BE49-F238E27FC236}">
                <a16:creationId xmlns:a16="http://schemas.microsoft.com/office/drawing/2014/main" id="{EDCE9592-CC23-44B9-8AF6-1BB7E1AE8D8F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t>10/15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F26219C-5AAC-3B92-8303-D1064BD504E5}"/>
              </a:ext>
            </a:extLst>
          </p:cNvPr>
          <p:cNvSpPr txBox="1"/>
          <p:nvPr/>
        </p:nvSpPr>
        <p:spPr>
          <a:xfrm>
            <a:off x="5102844" y="1425119"/>
            <a:ext cx="3676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The reconstructed T, r dependent potential</a:t>
            </a:r>
            <a:endParaRPr lang="zh-CN" altLang="en-US" sz="1400" b="1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1D55076-08D4-48D5-0D3C-4611AAD2B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948" y="1822041"/>
            <a:ext cx="2351964" cy="31122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D4D34C-81A0-28BC-7605-0D895BA58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945" y="2091614"/>
            <a:ext cx="2717491" cy="244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6305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8958650" cy="31592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Quasi-particle analysis of </a:t>
            </a:r>
            <a:r>
              <a:rPr lang="en-US" spc="-1" dirty="0" err="1">
                <a:solidFill>
                  <a:srgbClr val="006190"/>
                </a:solidFill>
                <a:sym typeface="+mn-ea"/>
              </a:rPr>
              <a:t>lQCD</a:t>
            </a:r>
            <a:r>
              <a:rPr lang="en-US" spc="-1" dirty="0">
                <a:solidFill>
                  <a:srgbClr val="006190"/>
                </a:solidFill>
                <a:sym typeface="+mn-ea"/>
              </a:rPr>
              <a:t> thermodynamics</a:t>
            </a:r>
            <a:endParaRPr lang="x-none" dirty="0"/>
          </a:p>
        </p:txBody>
      </p:sp>
      <p:sp>
        <p:nvSpPr>
          <p:cNvPr id="5" name="灯片编号占位符 2">
            <a:extLst>
              <a:ext uri="{FF2B5EF4-FFF2-40B4-BE49-F238E27FC236}">
                <a16:creationId xmlns:a16="http://schemas.microsoft.com/office/drawing/2014/main" id="{EDCE9592-CC23-44B9-8AF6-1BB7E1AE8D8F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11/15</a:t>
            </a:r>
          </a:p>
        </p:txBody>
      </p:sp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CBF172A3-036F-DF78-B240-4C2BDD9DA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50" y="612432"/>
            <a:ext cx="4015709" cy="2481043"/>
          </a:xfrm>
          <a:prstGeom prst="rect">
            <a:avLst/>
          </a:prstGeom>
        </p:spPr>
      </p:pic>
      <p:pic>
        <p:nvPicPr>
          <p:cNvPr id="20" name="图片 19" descr="文本, 信件&#10;&#10;描述已自动生成">
            <a:extLst>
              <a:ext uri="{FF2B5EF4-FFF2-40B4-BE49-F238E27FC236}">
                <a16:creationId xmlns:a16="http://schemas.microsoft.com/office/drawing/2014/main" id="{40115BB0-AF58-AE2A-C1B6-7E624EF4B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3" y="3093475"/>
            <a:ext cx="2806395" cy="1367371"/>
          </a:xfrm>
          <a:prstGeom prst="rect">
            <a:avLst/>
          </a:prstGeom>
        </p:spPr>
      </p:pic>
      <p:pic>
        <p:nvPicPr>
          <p:cNvPr id="22" name="图片 21" descr="图示&#10;&#10;描述已自动生成">
            <a:extLst>
              <a:ext uri="{FF2B5EF4-FFF2-40B4-BE49-F238E27FC236}">
                <a16:creationId xmlns:a16="http://schemas.microsoft.com/office/drawing/2014/main" id="{89C77005-8B90-E5B1-7AB0-538AB55DE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810" y="705537"/>
            <a:ext cx="2209404" cy="2169475"/>
          </a:xfrm>
          <a:prstGeom prst="rect">
            <a:avLst/>
          </a:prstGeom>
        </p:spPr>
      </p:pic>
      <p:pic>
        <p:nvPicPr>
          <p:cNvPr id="24" name="图片 23" descr="图形用户界面, 应用程序&#10;&#10;描述已自动生成">
            <a:extLst>
              <a:ext uri="{FF2B5EF4-FFF2-40B4-BE49-F238E27FC236}">
                <a16:creationId xmlns:a16="http://schemas.microsoft.com/office/drawing/2014/main" id="{06CE7774-CF48-FED8-FE2F-642D285D9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370" y="2515268"/>
            <a:ext cx="2540109" cy="2494478"/>
          </a:xfrm>
          <a:prstGeom prst="rect">
            <a:avLst/>
          </a:prstGeom>
        </p:spPr>
      </p:pic>
      <p:sp>
        <p:nvSpPr>
          <p:cNvPr id="25" name="Google Shape;344;p43">
            <a:extLst>
              <a:ext uri="{FF2B5EF4-FFF2-40B4-BE49-F238E27FC236}">
                <a16:creationId xmlns:a16="http://schemas.microsoft.com/office/drawing/2014/main" id="{74D23771-99C6-C60D-64FD-99624DD4F46F}"/>
              </a:ext>
            </a:extLst>
          </p:cNvPr>
          <p:cNvSpPr txBox="1"/>
          <p:nvPr/>
        </p:nvSpPr>
        <p:spPr>
          <a:xfrm>
            <a:off x="-466569" y="4545896"/>
            <a:ext cx="8728595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6032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619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F.Li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619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H. Lue, L. </a:t>
            </a:r>
            <a:r>
              <a:rPr lang="en-US" sz="1200" i="1" kern="0" dirty="0">
                <a:solidFill>
                  <a:srgbClr val="006190"/>
                </a:solidFill>
                <a:latin typeface="Arial"/>
                <a:cs typeface="Arial"/>
                <a:sym typeface="Arial"/>
              </a:rPr>
              <a:t>Pang and G. Qin, arXiv:2211.07994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619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                                                   </a:t>
            </a:r>
            <a:endParaRPr kumimoji="0" sz="1200" b="1" i="1" u="none" strike="noStrike" kern="0" cap="none" spc="0" normalizeH="0" baseline="0" noProof="0" dirty="0">
              <a:ln>
                <a:noFill/>
              </a:ln>
              <a:solidFill>
                <a:srgbClr val="00619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053938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F585A508-A013-48EC-AC71-DFCBB3FDA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250" y="1702622"/>
            <a:ext cx="7886700" cy="697410"/>
          </a:xfrm>
        </p:spPr>
        <p:txBody>
          <a:bodyPr/>
          <a:lstStyle/>
          <a:p>
            <a:r>
              <a:rPr lang="en-US" altLang="zh-CN" dirty="0"/>
              <a:t>3, Dense matter EoS reconstruction for Neutron Star from M-R observation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E930068-256B-4A16-A1B1-788B17CE5453}"/>
              </a:ext>
            </a:extLst>
          </p:cNvPr>
          <p:cNvSpPr txBox="1"/>
          <p:nvPr/>
        </p:nvSpPr>
        <p:spPr>
          <a:xfrm>
            <a:off x="1396518" y="4255157"/>
            <a:ext cx="4578500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JCAP08(2022)071   (</a:t>
            </a:r>
            <a:r>
              <a:rPr lang="en-US" altLang="zh-CN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黑体" panose="02010609060101010101" pitchFamily="49" charset="-122"/>
              </a:rPr>
              <a:t>arXiv:2201.01756)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arXiv:2209.0xxxx (soon)</a:t>
            </a:r>
            <a:endParaRPr kumimoji="0" lang="zh-CN" altLang="en-US" sz="13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85427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CF59D-E2AC-4223-8EDE-BFF591F7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Stellar Structure (MR)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2">
            <a:extLst>
              <a:ext uri="{FF2B5EF4-FFF2-40B4-BE49-F238E27FC236}">
                <a16:creationId xmlns:a16="http://schemas.microsoft.com/office/drawing/2014/main" id="{CBD57BB8-3234-4831-A6F1-32E9A48BAEC7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t>12/15</a:t>
            </a:r>
          </a:p>
        </p:txBody>
      </p:sp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05C5CB0C-931B-44E6-ACB0-C771677A9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9" y="2204941"/>
            <a:ext cx="3860819" cy="24338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CD99EBB-7536-43F9-B441-47A998B9E35F}"/>
              </a:ext>
            </a:extLst>
          </p:cNvPr>
          <p:cNvSpPr txBox="1"/>
          <p:nvPr/>
        </p:nvSpPr>
        <p:spPr>
          <a:xfrm>
            <a:off x="277544" y="1100775"/>
            <a:ext cx="2804612" cy="92332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Mass ~ 2 solar masses</a:t>
            </a: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Radii ~ 10 km</a:t>
            </a: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Densities ~ 8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F453B32-9F07-479C-9F55-D727EA59E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292" y="1838132"/>
            <a:ext cx="4401708" cy="733618"/>
          </a:xfrm>
          <a:prstGeom prst="rect">
            <a:avLst/>
          </a:prstGeom>
        </p:spPr>
      </p:pic>
      <p:pic>
        <p:nvPicPr>
          <p:cNvPr id="12" name="图片 11" descr="图示&#10;&#10;中度可信度描述已自动生成">
            <a:extLst>
              <a:ext uri="{FF2B5EF4-FFF2-40B4-BE49-F238E27FC236}">
                <a16:creationId xmlns:a16="http://schemas.microsoft.com/office/drawing/2014/main" id="{A12A4172-3D61-4710-BD9D-88C6AA64D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666" y="2673358"/>
            <a:ext cx="2501526" cy="62312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12EACA9-8EFC-441A-B428-E4EE5A5D213C}"/>
              </a:ext>
            </a:extLst>
          </p:cNvPr>
          <p:cNvSpPr txBox="1"/>
          <p:nvPr/>
        </p:nvSpPr>
        <p:spPr>
          <a:xfrm>
            <a:off x="4783060" y="1142516"/>
            <a:ext cx="3657409" cy="28623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Gravity </a:t>
            </a:r>
            <a:r>
              <a:rPr lang="en-US" altLang="zh-CN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  Pressure</a:t>
            </a: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</a:pPr>
            <a:endParaRPr lang="en-US" altLang="zh-CN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</a:pPr>
            <a:endParaRPr lang="en-US" altLang="zh-CN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</a:pPr>
            <a:endParaRPr lang="en-US" altLang="zh-CN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</a:pPr>
            <a:endParaRPr lang="en-US" altLang="zh-CN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</a:pPr>
            <a:endParaRPr lang="en-US" altLang="zh-CN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</a:pPr>
            <a:endParaRPr lang="en-US" altLang="zh-CN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</a:pPr>
            <a:endParaRPr lang="en-US" altLang="zh-CN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</a:pPr>
            <a:endParaRPr lang="en-US" altLang="zh-CN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  <a:p>
            <a:pPr marL="342900" marR="0" indent="-34290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Dense matter Equation of State</a:t>
            </a:r>
            <a:endParaRPr lang="en-US" altLang="zh-CN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7052B5B-5453-42A8-BCA1-0509BE27C51F}"/>
                  </a:ext>
                </a:extLst>
              </p:cNvPr>
              <p:cNvSpPr txBox="1"/>
              <p:nvPr/>
            </p:nvSpPr>
            <p:spPr>
              <a:xfrm>
                <a:off x="6197527" y="4106444"/>
                <a:ext cx="595804" cy="3077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CN" altLang="en-US" sz="20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Arial" charset="0"/>
                        </a:rPr>
                        <m:t>𝑃</m:t>
                      </m:r>
                      <m:d>
                        <m:dPr>
                          <m:ctrlPr>
                            <a:rPr kumimoji="0" lang="zh-CN" altLang="en-US" sz="2000" b="0" i="1" u="none" strike="noStrike" cap="none" spc="0" normalizeH="0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Arial" charset="0"/>
                            </a:rPr>
                          </m:ctrlPr>
                        </m:dPr>
                        <m:e>
                          <m:r>
                            <a:rPr kumimoji="0" lang="zh-CN" altLang="en-US" sz="2000" b="0" i="0" u="none" strike="noStrike" cap="none" spc="0" normalizeH="0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Arial" charset="0"/>
                            </a:rPr>
                            <m:t>𝜌</m:t>
                          </m:r>
                        </m:e>
                      </m:d>
                    </m:oMath>
                  </m:oMathPara>
                </a14:m>
                <a:endParaRPr kumimoji="0" lang="zh-CN" alt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Arial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7052B5B-5453-42A8-BCA1-0509BE27C5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527" y="4106444"/>
                <a:ext cx="595804" cy="307777"/>
              </a:xfrm>
              <a:prstGeom prst="rect">
                <a:avLst/>
              </a:prstGeom>
              <a:blipFill>
                <a:blip r:embed="rId5"/>
                <a:stretch>
                  <a:fillRect l="-9278" b="-30000"/>
                </a:stretch>
              </a:blipFill>
              <a:ln w="12700" cap="flat">
                <a:noFill/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A08E672-DC3F-4E18-BDDA-E2F6AFED41DB}"/>
                  </a:ext>
                </a:extLst>
              </p:cNvPr>
              <p:cNvSpPr txBox="1"/>
              <p:nvPr/>
            </p:nvSpPr>
            <p:spPr>
              <a:xfrm>
                <a:off x="2035559" y="1640017"/>
                <a:ext cx="326308" cy="3077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zh-CN" altLang="en-US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Arial" charset="0"/>
                            </a:rPr>
                          </m:ctrlPr>
                        </m:sSubPr>
                        <m:e>
                          <m:r>
                            <a:rPr kumimoji="0" lang="zh-CN" altLang="en-US" sz="2000" b="0" i="0" u="none" strike="noStrike" cap="none" spc="0" normalizeH="0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Arial" charset="0"/>
                            </a:rPr>
                            <m:t>𝜌</m:t>
                          </m:r>
                        </m:e>
                        <m:sub>
                          <m:r>
                            <a:rPr kumimoji="0" lang="zh-CN" altLang="en-US" sz="2000" b="0" i="0" u="none" strike="noStrike" cap="none" spc="0" normalizeH="0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Arial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0" lang="zh-CN" alt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Arial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A08E672-DC3F-4E18-BDDA-E2F6AFED4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559" y="1640017"/>
                <a:ext cx="326308" cy="307777"/>
              </a:xfrm>
              <a:prstGeom prst="rect">
                <a:avLst/>
              </a:prstGeom>
              <a:blipFill>
                <a:blip r:embed="rId6"/>
                <a:stretch>
                  <a:fillRect l="-16981" r="-7547" b="-27451"/>
                </a:stretch>
              </a:blipFill>
              <a:ln w="12700" cap="flat">
                <a:noFill/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4406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6925743" cy="31592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1-to-1 mapping from </a:t>
            </a:r>
            <a:r>
              <a:rPr lang="en-US" spc="-1" dirty="0" err="1">
                <a:solidFill>
                  <a:srgbClr val="006190"/>
                </a:solidFill>
                <a:sym typeface="+mn-ea"/>
              </a:rPr>
              <a:t>EoS</a:t>
            </a:r>
            <a:r>
              <a:rPr lang="en-US" spc="-1" dirty="0">
                <a:solidFill>
                  <a:srgbClr val="006190"/>
                </a:solidFill>
                <a:sym typeface="+mn-ea"/>
              </a:rPr>
              <a:t> to M(R)</a:t>
            </a:r>
            <a:endParaRPr lang="x-none" dirty="0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E5219E48-5BAD-4A43-94FA-A7D0433B4D05}"/>
              </a:ext>
            </a:extLst>
          </p:cNvPr>
          <p:cNvSpPr txBox="1">
            <a:spLocks/>
          </p:cNvSpPr>
          <p:nvPr/>
        </p:nvSpPr>
        <p:spPr>
          <a:xfrm>
            <a:off x="144191" y="431626"/>
            <a:ext cx="6176854" cy="92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Micro to Macro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 Light" panose="020F0302020204030204"/>
              <a:ea typeface="等线 Light" panose="02010600030101010101" pitchFamily="2" charset="-122"/>
              <a:cs typeface="+mj-cs"/>
            </a:endParaRPr>
          </a:p>
        </p:txBody>
      </p:sp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66C2A32C-DAE7-4495-8335-301B657CDAF3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t>13/15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B5411EC5-B936-479C-AB41-EFDCBEFDC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13" y="1863860"/>
            <a:ext cx="2426862" cy="125537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8C34B89-DEAA-4E45-914C-F6C6A4C0679D}"/>
              </a:ext>
            </a:extLst>
          </p:cNvPr>
          <p:cNvSpPr txBox="1"/>
          <p:nvPr/>
        </p:nvSpPr>
        <p:spPr>
          <a:xfrm>
            <a:off x="3858984" y="1422582"/>
            <a:ext cx="1426029" cy="46166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Univers Com 57 Condensed" panose="020B0506020202050204" pitchFamily="34" charset="0"/>
                <a:ea typeface="Arial" charset="0"/>
                <a:cs typeface="Arial" charset="0"/>
                <a:sym typeface="Arial" charset="0"/>
              </a:rPr>
              <a:t>TOV solver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Univers Com 57 Condensed" panose="020B0506020202050204" pitchFamily="34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B2AC932D-0CF2-44E2-B6C2-17982CDD5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" y="1747367"/>
            <a:ext cx="3393994" cy="3085448"/>
          </a:xfrm>
          <a:prstGeom prst="rect">
            <a:avLst/>
          </a:prstGeom>
        </p:spPr>
      </p:pic>
      <p:sp>
        <p:nvSpPr>
          <p:cNvPr id="14" name="箭头: 上弧形 13">
            <a:extLst>
              <a:ext uri="{FF2B5EF4-FFF2-40B4-BE49-F238E27FC236}">
                <a16:creationId xmlns:a16="http://schemas.microsoft.com/office/drawing/2014/main" id="{AD67A3F9-0461-4CB9-AF4B-287BAB8B82A3}"/>
              </a:ext>
            </a:extLst>
          </p:cNvPr>
          <p:cNvSpPr/>
          <p:nvPr/>
        </p:nvSpPr>
        <p:spPr>
          <a:xfrm>
            <a:off x="3402561" y="1354123"/>
            <a:ext cx="2422514" cy="441278"/>
          </a:xfrm>
          <a:prstGeom prst="curvedDownArrow">
            <a:avLst/>
          </a:prstGeom>
          <a:solidFill>
            <a:schemeClr val="bg1"/>
          </a:solidFill>
          <a:ln w="25400" cap="flat">
            <a:solidFill>
              <a:schemeClr val="tx1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F2E04DE3-F160-4E8E-8287-0774EBA0D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88" y="1713376"/>
            <a:ext cx="3359999" cy="31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7029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" y="139065"/>
            <a:ext cx="8825230" cy="31623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Overview : Inverse Problems Solving with ML</a:t>
            </a:r>
            <a:endParaRPr lang="x-none" dirty="0"/>
          </a:p>
        </p:txBody>
      </p:sp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10A1CD3A-9FCC-4AB6-A0A4-348D8B305933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t>1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/15</a:t>
            </a:r>
          </a:p>
        </p:txBody>
      </p:sp>
      <p:sp>
        <p:nvSpPr>
          <p:cNvPr id="7" name="箭头: 上弧形 6">
            <a:extLst>
              <a:ext uri="{FF2B5EF4-FFF2-40B4-BE49-F238E27FC236}">
                <a16:creationId xmlns:a16="http://schemas.microsoft.com/office/drawing/2014/main" id="{5768BD71-9EBE-F670-25CC-4ABF70304886}"/>
              </a:ext>
            </a:extLst>
          </p:cNvPr>
          <p:cNvSpPr/>
          <p:nvPr/>
        </p:nvSpPr>
        <p:spPr>
          <a:xfrm rot="16200000">
            <a:off x="760654" y="1878205"/>
            <a:ext cx="913232" cy="267888"/>
          </a:xfrm>
          <a:prstGeom prst="curvedDownArrow">
            <a:avLst/>
          </a:prstGeom>
          <a:noFill/>
          <a:ln w="25400" cap="flat">
            <a:solidFill>
              <a:srgbClr val="3D2FF3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8" name="箭头: 上弧形 7">
            <a:extLst>
              <a:ext uri="{FF2B5EF4-FFF2-40B4-BE49-F238E27FC236}">
                <a16:creationId xmlns:a16="http://schemas.microsoft.com/office/drawing/2014/main" id="{E4250624-FB26-8BBE-EB6C-4E3A7FFD7DB0}"/>
              </a:ext>
            </a:extLst>
          </p:cNvPr>
          <p:cNvSpPr/>
          <p:nvPr/>
        </p:nvSpPr>
        <p:spPr>
          <a:xfrm rot="5400000">
            <a:off x="1119316" y="1912256"/>
            <a:ext cx="913231" cy="259208"/>
          </a:xfrm>
          <a:prstGeom prst="curvedDownArrow">
            <a:avLst/>
          </a:prstGeom>
          <a:solidFill>
            <a:srgbClr val="FFFFFF"/>
          </a:solidFill>
          <a:ln w="25400" cap="flat">
            <a:solidFill>
              <a:srgbClr val="FF0000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CBB21C4-D6B6-0674-DBDD-92D2B88EDE92}"/>
              </a:ext>
            </a:extLst>
          </p:cNvPr>
          <p:cNvSpPr txBox="1"/>
          <p:nvPr/>
        </p:nvSpPr>
        <p:spPr>
          <a:xfrm>
            <a:off x="345535" y="1783747"/>
            <a:ext cx="956934" cy="52321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3D2FF3"/>
                </a:solidFill>
                <a:effectLst/>
                <a:uFillTx/>
                <a:latin typeface="Univers Com 57 Condensed" panose="020B0506020202050204" pitchFamily="34" charset="0"/>
                <a:ea typeface="Arial" charset="0"/>
                <a:cs typeface="Arial" charset="0"/>
                <a:sym typeface="Arial" charset="0"/>
              </a:rPr>
              <a:t>Explicit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3D2FF3"/>
                </a:solidFill>
                <a:effectLst/>
                <a:uFillTx/>
                <a:latin typeface="Univers Com 57 Condensed" panose="020B0506020202050204" pitchFamily="34" charset="0"/>
                <a:ea typeface="Arial" charset="0"/>
                <a:cs typeface="Arial" charset="0"/>
                <a:sym typeface="Arial" charset="0"/>
              </a:rPr>
              <a:t>mapping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3D2FF3"/>
              </a:solidFill>
              <a:effectLst/>
              <a:uFillTx/>
              <a:latin typeface="Univers Com 57 Condensed" panose="020B0506020202050204" pitchFamily="34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1" name="流程图: 终止 10">
            <a:extLst>
              <a:ext uri="{FF2B5EF4-FFF2-40B4-BE49-F238E27FC236}">
                <a16:creationId xmlns:a16="http://schemas.microsoft.com/office/drawing/2014/main" id="{C295EBB2-7620-E36B-4685-0B116DC52E31}"/>
              </a:ext>
            </a:extLst>
          </p:cNvPr>
          <p:cNvSpPr/>
          <p:nvPr/>
        </p:nvSpPr>
        <p:spPr>
          <a:xfrm>
            <a:off x="767376" y="2483755"/>
            <a:ext cx="1318949" cy="584729"/>
          </a:xfrm>
          <a:prstGeom prst="flowChartTerminator">
            <a:avLst/>
          </a:prstGeom>
          <a:solidFill>
            <a:srgbClr val="FFFF00"/>
          </a:solidFill>
          <a:ln w="25400" cap="flat">
            <a:solidFill>
              <a:schemeClr val="bg1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4" name="标题 2">
            <a:extLst>
              <a:ext uri="{FF2B5EF4-FFF2-40B4-BE49-F238E27FC236}">
                <a16:creationId xmlns:a16="http://schemas.microsoft.com/office/drawing/2014/main" id="{E70B1E74-0B24-3A4F-435E-496AEC022662}"/>
              </a:ext>
            </a:extLst>
          </p:cNvPr>
          <p:cNvSpPr txBox="1">
            <a:spLocks/>
          </p:cNvSpPr>
          <p:nvPr/>
        </p:nvSpPr>
        <p:spPr>
          <a:xfrm>
            <a:off x="648224" y="2522666"/>
            <a:ext cx="1588314" cy="423379"/>
          </a:xfrm>
          <a:prstGeom prst="rect">
            <a:avLst/>
          </a:prstGeom>
        </p:spPr>
        <p:txBody>
          <a:bodyPr/>
          <a:lstStyle>
            <a:lvl1pPr algn="ctr">
              <a:defRPr sz="3000" b="0" i="0">
                <a:solidFill>
                  <a:schemeClr val="accent1"/>
                </a:solidFill>
                <a:latin typeface="Univers Com 57 Condensed" charset="0"/>
                <a:ea typeface="Univers Com 57 Condensed" charset="0"/>
                <a:cs typeface="Univers Com 57 Condensed" charset="0"/>
                <a:sym typeface="Arial" charset="0"/>
              </a:defRPr>
            </a:lvl1pPr>
            <a:lvl2pPr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indent="257175"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indent="514350"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indent="771525"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indent="1028700"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r>
              <a:rPr lang="en-US" altLang="zh-CN" sz="1400" kern="0" dirty="0">
                <a:solidFill>
                  <a:schemeClr val="tx1"/>
                </a:solidFill>
              </a:rPr>
              <a:t>Quantity of</a:t>
            </a:r>
            <a:br>
              <a:rPr lang="en-US" altLang="zh-CN" sz="1400" kern="0" dirty="0">
                <a:solidFill>
                  <a:schemeClr val="tx1"/>
                </a:solidFill>
              </a:rPr>
            </a:br>
            <a:r>
              <a:rPr lang="en-US" altLang="zh-CN" sz="1400" kern="0" dirty="0">
                <a:solidFill>
                  <a:schemeClr val="tx1"/>
                </a:solidFill>
              </a:rPr>
              <a:t>Interest </a:t>
            </a:r>
            <a:r>
              <a:rPr lang="en-US" altLang="zh-CN" sz="1400" b="1" i="1" kern="0" dirty="0">
                <a:solidFill>
                  <a:schemeClr val="tx1"/>
                </a:solidFill>
              </a:rPr>
              <a:t>Q(x)</a:t>
            </a:r>
            <a:endParaRPr lang="zh-CN" altLang="en-US" sz="1400" b="1" i="1" kern="0" dirty="0">
              <a:solidFill>
                <a:schemeClr val="tx1"/>
              </a:solidFill>
            </a:endParaRPr>
          </a:p>
        </p:txBody>
      </p:sp>
      <p:sp>
        <p:nvSpPr>
          <p:cNvPr id="15" name="流程图: 终止 14">
            <a:extLst>
              <a:ext uri="{FF2B5EF4-FFF2-40B4-BE49-F238E27FC236}">
                <a16:creationId xmlns:a16="http://schemas.microsoft.com/office/drawing/2014/main" id="{842DDB90-8448-F646-E982-FF1010525D36}"/>
              </a:ext>
            </a:extLst>
          </p:cNvPr>
          <p:cNvSpPr/>
          <p:nvPr/>
        </p:nvSpPr>
        <p:spPr>
          <a:xfrm>
            <a:off x="742525" y="922200"/>
            <a:ext cx="1318949" cy="577906"/>
          </a:xfrm>
          <a:prstGeom prst="flowChartTerminator">
            <a:avLst/>
          </a:prstGeom>
          <a:solidFill>
            <a:srgbClr val="FFFF00"/>
          </a:solidFill>
          <a:ln w="25400" cap="flat">
            <a:solidFill>
              <a:schemeClr val="bg1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标题 2">
                <a:extLst>
                  <a:ext uri="{FF2B5EF4-FFF2-40B4-BE49-F238E27FC236}">
                    <a16:creationId xmlns:a16="http://schemas.microsoft.com/office/drawing/2014/main" id="{805950E3-56E0-B5B7-5FF9-75A572CFF6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907" y="931578"/>
                <a:ext cx="1588314" cy="423379"/>
              </a:xfrm>
              <a:prstGeom prst="rect">
                <a:avLst/>
              </a:prstGeom>
            </p:spPr>
            <p:txBody>
              <a:bodyPr/>
              <a:lstStyle>
                <a:lvl1pPr algn="ctr">
                  <a:defRPr sz="3000" b="0" i="0">
                    <a:solidFill>
                      <a:schemeClr val="accent1"/>
                    </a:solidFill>
                    <a:latin typeface="Univers Com 57 Condensed" charset="0"/>
                    <a:ea typeface="Univers Com 57 Condensed" charset="0"/>
                    <a:cs typeface="Univers Com 57 Condensed" charset="0"/>
                    <a:sym typeface="Arial" charset="0"/>
                  </a:defRPr>
                </a:lvl1pPr>
                <a:lvl2pPr algn="ctr">
                  <a:defRPr sz="1350" b="1"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2pPr>
                <a:lvl3pPr algn="ctr">
                  <a:defRPr sz="1350" b="1"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3pPr>
                <a:lvl4pPr algn="ctr">
                  <a:defRPr sz="1350" b="1"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4pPr>
                <a:lvl5pPr algn="ctr">
                  <a:defRPr sz="1350" b="1"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5pPr>
                <a:lvl6pPr indent="257175" algn="ctr">
                  <a:defRPr sz="1350" b="1"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6pPr>
                <a:lvl7pPr indent="514350" algn="ctr">
                  <a:defRPr sz="1350" b="1"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7pPr>
                <a:lvl8pPr indent="771525" algn="ctr">
                  <a:defRPr sz="1350" b="1"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8pPr>
                <a:lvl9pPr indent="1028700" algn="ctr">
                  <a:defRPr sz="1350" b="1"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9pPr>
              </a:lstStyle>
              <a:p>
                <a:r>
                  <a:rPr lang="en-US" altLang="zh-CN" sz="1400" kern="0" dirty="0">
                    <a:solidFill>
                      <a:schemeClr val="tx1"/>
                    </a:solidFill>
                  </a:rPr>
                  <a:t>Accessible</a:t>
                </a:r>
              </a:p>
              <a:p>
                <a:r>
                  <a:rPr lang="en-US" altLang="zh-CN" sz="1400" kern="0" dirty="0">
                    <a:solidFill>
                      <a:schemeClr val="tx1"/>
                    </a:solidFill>
                  </a:rPr>
                  <a:t>Observation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lang="en-US" altLang="zh-CN" sz="1400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</m:oMath>
                </a14:m>
                <a:endParaRPr lang="zh-CN" altLang="en-US" sz="1400" b="1" i="1" kern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标题 2">
                <a:extLst>
                  <a:ext uri="{FF2B5EF4-FFF2-40B4-BE49-F238E27FC236}">
                    <a16:creationId xmlns:a16="http://schemas.microsoft.com/office/drawing/2014/main" id="{805950E3-56E0-B5B7-5FF9-75A572CFF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07" y="931578"/>
                <a:ext cx="1588314" cy="423379"/>
              </a:xfrm>
              <a:prstGeom prst="rect">
                <a:avLst/>
              </a:prstGeom>
              <a:blipFill>
                <a:blip r:embed="rId2"/>
                <a:stretch>
                  <a:fillRect t="-2899" b="-376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000F9C37-53F5-87D8-638A-20289B8E75A3}"/>
              </a:ext>
            </a:extLst>
          </p:cNvPr>
          <p:cNvSpPr txBox="1"/>
          <p:nvPr/>
        </p:nvSpPr>
        <p:spPr>
          <a:xfrm>
            <a:off x="1745318" y="1785693"/>
            <a:ext cx="1544213" cy="52321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Univers Com 57 Condensed" panose="020B0506020202050204" pitchFamily="34" charset="0"/>
                <a:ea typeface="Arial" charset="0"/>
                <a:cs typeface="Arial" charset="0"/>
                <a:sym typeface="Arial" charset="0"/>
              </a:rPr>
              <a:t>Exist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Univers Com 57 Condensed" panose="020B0506020202050204" pitchFamily="34" charset="0"/>
                <a:ea typeface="Arial" charset="0"/>
                <a:cs typeface="Arial" charset="0"/>
                <a:sym typeface="Arial" charset="0"/>
              </a:rPr>
              <a:t>but implicit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Univers Com 57 Condensed" panose="020B0506020202050204" pitchFamily="34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6F9FA8F-1950-2F7F-D0B0-C4513D7A2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589" y="627599"/>
            <a:ext cx="2971330" cy="327711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B16E6CB-2BEE-F8E9-29E2-8B7DE9012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392" y="3774365"/>
            <a:ext cx="3884576" cy="386450"/>
          </a:xfrm>
          <a:prstGeom prst="rect">
            <a:avLst/>
          </a:prstGeom>
        </p:spPr>
      </p:pic>
      <p:pic>
        <p:nvPicPr>
          <p:cNvPr id="23" name="图片 22" descr="图示&#10;&#10;描述已自动生成">
            <a:extLst>
              <a:ext uri="{FF2B5EF4-FFF2-40B4-BE49-F238E27FC236}">
                <a16:creationId xmlns:a16="http://schemas.microsoft.com/office/drawing/2014/main" id="{377F3D4D-C934-DE1D-F63E-9E72D56E4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31" y="3022120"/>
            <a:ext cx="2149137" cy="2121380"/>
          </a:xfrm>
          <a:prstGeom prst="rect">
            <a:avLst/>
          </a:prstGeom>
        </p:spPr>
      </p:pic>
      <p:pic>
        <p:nvPicPr>
          <p:cNvPr id="25" name="图片 24" descr="徽标, 公司名称&#10;&#10;描述已自动生成">
            <a:extLst>
              <a:ext uri="{FF2B5EF4-FFF2-40B4-BE49-F238E27FC236}">
                <a16:creationId xmlns:a16="http://schemas.microsoft.com/office/drawing/2014/main" id="{3FE81C84-2AFD-CA4C-A510-F70A122E7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592" y="2256036"/>
            <a:ext cx="1800579" cy="4644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stomShape 2">
                <a:extLst>
                  <a:ext uri="{FF2B5EF4-FFF2-40B4-BE49-F238E27FC236}">
                    <a16:creationId xmlns:a16="http://schemas.microsoft.com/office/drawing/2014/main" id="{9F0F6E12-7E75-7AC2-CCAE-9F7FF4BC036C}"/>
                  </a:ext>
                </a:extLst>
              </p:cNvPr>
              <p:cNvSpPr/>
              <p:nvPr/>
            </p:nvSpPr>
            <p:spPr>
              <a:xfrm>
                <a:off x="5990614" y="764413"/>
                <a:ext cx="3131693" cy="3108543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 wrap="square" lIns="45720" rIns="4572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nivers Com 57 Condensed" panose="020B0506020202050204" pitchFamily="34" charset="0"/>
                    <a:ea typeface="Arial" charset="0"/>
                    <a:cs typeface="+mn-cs"/>
                  </a:rPr>
                  <a:t>Direct inverse mapping capturing :</a:t>
                </a:r>
                <a:endParaRPr lang="en-US" sz="1400" spc="-1" dirty="0">
                  <a:solidFill>
                    <a:srgbClr val="000000"/>
                  </a:solidFill>
                  <a:latin typeface="Univers Com 57 Condensed" panose="020B0506020202050204" pitchFamily="34" charset="0"/>
                  <a:ea typeface="Arial" charset="0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14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Com 57 Condensed" panose="020B0506020202050204" pitchFamily="34" charset="0"/>
                    <a:ea typeface="Arial" charset="0"/>
                    <a:cs typeface="+mn-cs"/>
                  </a:rPr>
                  <a:t>       with Supervised Learning</a:t>
                </a:r>
                <a:endParaRPr lang="en-US" sz="1400" spc="-1" dirty="0">
                  <a:solidFill>
                    <a:srgbClr val="000000"/>
                  </a:solidFill>
                  <a:latin typeface="Univers Com 57 Condensed" panose="020B0506020202050204" pitchFamily="34" charset="0"/>
                  <a:ea typeface="Arial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charset="0"/>
                  <a:buChar char="•"/>
                  <a:tabLst/>
                  <a:defRPr/>
                </a:pPr>
                <a:endParaRPr kumimoji="0" lang="en-US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Com 57 Condensed" panose="020B0506020202050204" pitchFamily="34" charset="0"/>
                  <a:ea typeface="Arial" charset="0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charset="0"/>
                  <a:buChar char="•"/>
                  <a:tabLst/>
                  <a:defRPr/>
                </a:pPr>
                <a:endParaRPr kumimoji="0" lang="en-US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Com 57 Condensed" panose="020B0506020202050204" pitchFamily="34" charset="0"/>
                  <a:ea typeface="Arial" charset="0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charset="0"/>
                  <a:buChar char="•"/>
                  <a:tabLst/>
                  <a:defRPr/>
                </a:pPr>
                <a:r>
                  <a:rPr lang="en-US" sz="1400" spc="-1" dirty="0">
                    <a:solidFill>
                      <a:srgbClr val="FF0000"/>
                    </a:solidFill>
                    <a:latin typeface="Univers Com 57 Condensed" panose="020B0506020202050204" pitchFamily="34" charset="0"/>
                    <a:ea typeface="Arial" charset="0"/>
                  </a:rPr>
                  <a:t>Statistical approach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 spc="-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1400" i="1" spc="-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1400" b="0" i="1" spc="-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spc="-1" dirty="0">
                    <a:solidFill>
                      <a:srgbClr val="FF0000"/>
                    </a:solidFill>
                    <a:latin typeface="Univers Com 57 Condensed" panose="020B0506020202050204" pitchFamily="34" charset="0"/>
                    <a:ea typeface="Arial" charset="0"/>
                  </a:rPr>
                  <a:t> fitting :  </a:t>
                </a:r>
                <a:r>
                  <a:rPr lang="en-US" sz="1400" spc="-1" dirty="0">
                    <a:solidFill>
                      <a:srgbClr val="000000"/>
                    </a:solidFill>
                    <a:latin typeface="Univers Com 57 Condensed" panose="020B0506020202050204" pitchFamily="34" charset="0"/>
                    <a:ea typeface="Arial" charset="0"/>
                  </a:rPr>
                  <a:t>   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lang="en-US" sz="1400" spc="-1" dirty="0">
                    <a:solidFill>
                      <a:srgbClr val="000000"/>
                    </a:solidFill>
                    <a:latin typeface="Univers Com 57 Condensed" panose="020B0506020202050204" pitchFamily="34" charset="0"/>
                    <a:ea typeface="Arial" charset="0"/>
                  </a:rPr>
                  <a:t>       Bayesian Reconstruction for posterior or Heuristic (Generic) Algorithm to min.</a:t>
                </a:r>
                <a:endParaRPr kumimoji="0" lang="en-US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Com 57 Condensed" panose="020B0506020202050204" pitchFamily="34" charset="0"/>
                  <a:ea typeface="Arial" charset="0"/>
                  <a:cs typeface="+mn-cs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endParaRPr kumimoji="0" lang="en-US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Com 57 Condensed" panose="020B0506020202050204" pitchFamily="34" charset="0"/>
                  <a:ea typeface="Arial" charset="0"/>
                  <a:cs typeface="+mn-cs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endParaRPr kumimoji="0" lang="en-US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Com 57 Condensed" panose="020B0506020202050204" pitchFamily="34" charset="0"/>
                  <a:ea typeface="Arial" charset="0"/>
                  <a:cs typeface="+mn-cs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endParaRPr kumimoji="0" lang="en-US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Com 57 Condensed" panose="020B0506020202050204" pitchFamily="34" charset="0"/>
                  <a:ea typeface="Arial" charset="0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charset="0"/>
                  <a:buChar char="•"/>
                  <a:tabLst/>
                  <a:defRPr/>
                </a:pPr>
                <a:r>
                  <a:rPr lang="en-US" sz="1400" spc="-1" dirty="0">
                    <a:solidFill>
                      <a:srgbClr val="FF0000"/>
                    </a:solidFill>
                    <a:latin typeface="Univers Com 57 Condensed" panose="020B0506020202050204" pitchFamily="34" charset="0"/>
                    <a:ea typeface="Arial" charset="0"/>
                  </a:rPr>
                  <a:t>Automatic Differentiation :</a:t>
                </a:r>
                <a:endParaRPr kumimoji="0" lang="en-US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Com 57 Condensed" panose="020B0506020202050204" pitchFamily="34" charset="0"/>
                  <a:ea typeface="Arial" charset="0"/>
                  <a:cs typeface="+mn-cs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lang="en-US" sz="1400" spc="-1" dirty="0">
                    <a:solidFill>
                      <a:srgbClr val="000000"/>
                    </a:solidFill>
                    <a:latin typeface="Univers Com 57 Condensed" panose="020B0506020202050204" pitchFamily="34" charset="0"/>
                    <a:ea typeface="Arial" charset="0"/>
                  </a:rPr>
                  <a:t>       fuse physical prior into reconstruction via differentiable programming strategy</a:t>
                </a:r>
                <a:endParaRPr kumimoji="0" lang="en-US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Com 57 Condensed" panose="020B0506020202050204" pitchFamily="34" charset="0"/>
                  <a:ea typeface="Arial" charset="0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charset="0"/>
                  <a:buChar char="•"/>
                  <a:tabLst/>
                  <a:defRPr/>
                </a:pPr>
                <a:endParaRPr kumimoji="0" lang="en-US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Com 57 Condensed" panose="020B0506020202050204" pitchFamily="34" charset="0"/>
                  <a:ea typeface="Arial" charset="0"/>
                  <a:cs typeface="+mn-cs"/>
                </a:endParaRPr>
              </a:p>
            </p:txBody>
          </p:sp>
        </mc:Choice>
        <mc:Fallback xmlns="">
          <p:sp>
            <p:nvSpPr>
              <p:cNvPr id="26" name="CustomShape 2">
                <a:extLst>
                  <a:ext uri="{FF2B5EF4-FFF2-40B4-BE49-F238E27FC236}">
                    <a16:creationId xmlns:a16="http://schemas.microsoft.com/office/drawing/2014/main" id="{9F0F6E12-7E75-7AC2-CCAE-9F7FF4BC0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0614" y="764413"/>
                <a:ext cx="3131693" cy="3108543"/>
              </a:xfrm>
              <a:prstGeom prst="rect">
                <a:avLst/>
              </a:prstGeom>
              <a:blipFill>
                <a:blip r:embed="rId7"/>
                <a:stretch>
                  <a:fillRect l="-2144" t="-196" r="-1365"/>
                </a:stretch>
              </a:blipFill>
              <a:ln w="126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ustomShape 2">
            <a:extLst>
              <a:ext uri="{FF2B5EF4-FFF2-40B4-BE49-F238E27FC236}">
                <a16:creationId xmlns:a16="http://schemas.microsoft.com/office/drawing/2014/main" id="{885BCFD7-7617-09A0-CE54-334EC3A9ED5A}"/>
              </a:ext>
            </a:extLst>
          </p:cNvPr>
          <p:cNvSpPr/>
          <p:nvPr/>
        </p:nvSpPr>
        <p:spPr>
          <a:xfrm>
            <a:off x="2517424" y="4273297"/>
            <a:ext cx="6237470" cy="738664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45720" rIns="4572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Char char="•"/>
              <a:tabLst/>
              <a:defRPr/>
            </a:pPr>
            <a:r>
              <a:rPr lang="en-US" sz="1400" spc="-1" dirty="0">
                <a:latin typeface="Univers Com 57 Condensed" panose="020B0506020202050204" pitchFamily="34" charset="0"/>
                <a:ea typeface="Arial" charset="0"/>
              </a:rPr>
              <a:t>Hot/Dense matter study from </a:t>
            </a:r>
            <a:r>
              <a:rPr lang="en-US" sz="1400" u="sng" spc="-1" dirty="0">
                <a:latin typeface="Univers Com 57 Condensed" panose="020B0506020202050204" pitchFamily="34" charset="0"/>
                <a:ea typeface="Arial" charset="0"/>
              </a:rPr>
              <a:t>Heavy Ion Collisions</a:t>
            </a:r>
            <a:endParaRPr kumimoji="0" lang="en-US" sz="1400" b="0" i="0" u="sng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Univers Com 57 Condensed" panose="020B0506020202050204" pitchFamily="34" charset="0"/>
              <a:ea typeface="Arial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Char char="•"/>
              <a:tabLst/>
              <a:defRPr/>
            </a:pPr>
            <a:r>
              <a:rPr lang="en-US" sz="1400" spc="-1" dirty="0">
                <a:solidFill>
                  <a:srgbClr val="000000"/>
                </a:solidFill>
                <a:latin typeface="Univers Com 57 Condensed" panose="020B0506020202050204" pitchFamily="34" charset="0"/>
                <a:ea typeface="Arial" charset="0"/>
              </a:rPr>
              <a:t>Physics Inference from </a:t>
            </a:r>
            <a:r>
              <a:rPr lang="en-US" sz="1400" u="sng" spc="-1" dirty="0">
                <a:solidFill>
                  <a:srgbClr val="000000"/>
                </a:solidFill>
                <a:latin typeface="Univers Com 57 Condensed" panose="020B0506020202050204" pitchFamily="34" charset="0"/>
                <a:ea typeface="Arial" charset="0"/>
              </a:rPr>
              <a:t>LQCD</a:t>
            </a:r>
            <a:r>
              <a:rPr lang="en-US" sz="1400" spc="-1" dirty="0">
                <a:solidFill>
                  <a:srgbClr val="000000"/>
                </a:solidFill>
                <a:latin typeface="Univers Com 57 Condensed" panose="020B0506020202050204" pitchFamily="34" charset="0"/>
                <a:ea typeface="Arial" charset="0"/>
              </a:rPr>
              <a:t>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Char char="•"/>
              <a:tabLst/>
              <a:defRPr/>
            </a:pPr>
            <a:r>
              <a:rPr lang="en-US" sz="1400" spc="-1" dirty="0">
                <a:solidFill>
                  <a:srgbClr val="000000"/>
                </a:solidFill>
                <a:latin typeface="Univers Com 57 Condensed" panose="020B0506020202050204" pitchFamily="34" charset="0"/>
                <a:ea typeface="Arial" charset="0"/>
              </a:rPr>
              <a:t>Dense matter study from </a:t>
            </a:r>
            <a:r>
              <a:rPr lang="en-US" sz="1400" u="sng" spc="-1" dirty="0">
                <a:solidFill>
                  <a:srgbClr val="000000"/>
                </a:solidFill>
                <a:latin typeface="Univers Com 57 Condensed" panose="020B0506020202050204" pitchFamily="34" charset="0"/>
                <a:ea typeface="Arial" charset="0"/>
              </a:rPr>
              <a:t>Neutron Star</a:t>
            </a:r>
            <a:r>
              <a:rPr lang="en-US" sz="1400" spc="-1" dirty="0">
                <a:solidFill>
                  <a:srgbClr val="000000"/>
                </a:solidFill>
                <a:latin typeface="Univers Com 57 Condensed" panose="020B0506020202050204" pitchFamily="34" charset="0"/>
                <a:ea typeface="Arial" charset="0"/>
              </a:rPr>
              <a:t> observational</a:t>
            </a:r>
          </a:p>
        </p:txBody>
      </p:sp>
    </p:spTree>
    <p:extLst>
      <p:ext uri="{BB962C8B-B14F-4D97-AF65-F5344CB8AC3E}">
        <p14:creationId xmlns:p14="http://schemas.microsoft.com/office/powerpoint/2010/main" val="421321118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6925743" cy="31592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Inverse TOV solver</a:t>
            </a:r>
            <a:endParaRPr lang="x-none" dirty="0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E5219E48-5BAD-4A43-94FA-A7D0433B4D05}"/>
              </a:ext>
            </a:extLst>
          </p:cNvPr>
          <p:cNvSpPr txBox="1">
            <a:spLocks/>
          </p:cNvSpPr>
          <p:nvPr/>
        </p:nvSpPr>
        <p:spPr>
          <a:xfrm>
            <a:off x="144191" y="431626"/>
            <a:ext cx="6176854" cy="92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Noisy NS </a:t>
            </a:r>
            <a:r>
              <a:rPr lang="en-US" altLang="zh-CN" sz="2000" u="sng" dirty="0">
                <a:solidFill>
                  <a:sysClr val="windowText" lastClr="000000"/>
                </a:solidFill>
                <a:latin typeface="等线 Light" panose="020F0302020204030204"/>
                <a:ea typeface="等线 Light" panose="02010600030101010101" pitchFamily="2" charset="-122"/>
              </a:rPr>
              <a:t>Observables</a:t>
            </a:r>
            <a:r>
              <a:rPr lang="en-US" altLang="zh-CN" sz="2000" dirty="0">
                <a:solidFill>
                  <a:sysClr val="windowText" lastClr="000000"/>
                </a:solidFill>
                <a:latin typeface="等线 Light" panose="020F0302020204030204"/>
                <a:ea typeface="等线 Light" panose="02010600030101010101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  to  </a:t>
            </a:r>
            <a:r>
              <a:rPr kumimoji="0" lang="en-US" altLang="zh-CN" sz="2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E</a:t>
            </a:r>
            <a:r>
              <a:rPr lang="en-US" altLang="zh-CN" sz="2000" u="sng" dirty="0" err="1">
                <a:solidFill>
                  <a:sysClr val="windowText" lastClr="000000"/>
                </a:solidFill>
                <a:latin typeface="等线 Light" panose="020F0302020204030204"/>
                <a:ea typeface="等线 Light" panose="02010600030101010101" pitchFamily="2" charset="-122"/>
              </a:rPr>
              <a:t>quation</a:t>
            </a:r>
            <a:r>
              <a:rPr lang="en-US" altLang="zh-CN" sz="2000" u="sng" dirty="0">
                <a:solidFill>
                  <a:sysClr val="windowText" lastClr="000000"/>
                </a:solidFill>
                <a:latin typeface="等线 Light" panose="020F0302020204030204"/>
                <a:ea typeface="等线 Light" panose="02010600030101010101" pitchFamily="2" charset="-122"/>
              </a:rPr>
              <a:t> of State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 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 Light" panose="020F0302020204030204"/>
                <a:ea typeface="等线 Light" panose="02010600030101010101" pitchFamily="2" charset="-122"/>
                <a:cs typeface="+mj-cs"/>
              </a:rPr>
              <a:t>?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 Light" panose="020F0302020204030204"/>
              <a:ea typeface="等线 Light" panose="02010600030101010101" pitchFamily="2" charset="-122"/>
              <a:cs typeface="+mj-cs"/>
            </a:endParaRPr>
          </a:p>
        </p:txBody>
      </p:sp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66C2A32C-DAE7-4495-8335-301B657CDAF3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t>13/15</a:t>
            </a:r>
          </a:p>
        </p:txBody>
      </p:sp>
      <p:sp>
        <p:nvSpPr>
          <p:cNvPr id="9" name="箭头: 上弧形 8">
            <a:extLst>
              <a:ext uri="{FF2B5EF4-FFF2-40B4-BE49-F238E27FC236}">
                <a16:creationId xmlns:a16="http://schemas.microsoft.com/office/drawing/2014/main" id="{6F8D0954-314D-48FE-B066-20FF6A75D72B}"/>
              </a:ext>
            </a:extLst>
          </p:cNvPr>
          <p:cNvSpPr/>
          <p:nvPr/>
        </p:nvSpPr>
        <p:spPr>
          <a:xfrm rot="10800000">
            <a:off x="3398292" y="4186798"/>
            <a:ext cx="2347416" cy="369330"/>
          </a:xfrm>
          <a:prstGeom prst="curvedDownArrow">
            <a:avLst/>
          </a:prstGeom>
          <a:solidFill>
            <a:srgbClr val="FFFFFF"/>
          </a:solidFill>
          <a:ln w="25400" cap="flat">
            <a:solidFill>
              <a:srgbClr val="FF0000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8C34B89-DEAA-4E45-914C-F6C6A4C0679D}"/>
              </a:ext>
            </a:extLst>
          </p:cNvPr>
          <p:cNvSpPr txBox="1"/>
          <p:nvPr/>
        </p:nvSpPr>
        <p:spPr>
          <a:xfrm>
            <a:off x="3858984" y="1422582"/>
            <a:ext cx="1426029" cy="46166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Univers Com 57 Condensed" panose="020B0506020202050204" pitchFamily="34" charset="0"/>
                <a:ea typeface="Arial" charset="0"/>
                <a:cs typeface="Arial" charset="0"/>
                <a:sym typeface="Arial" charset="0"/>
              </a:rPr>
              <a:t>TOV solver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Univers Com 57 Condensed" panose="020B0506020202050204" pitchFamily="34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6" name="箭头: 上弧形 15">
            <a:extLst>
              <a:ext uri="{FF2B5EF4-FFF2-40B4-BE49-F238E27FC236}">
                <a16:creationId xmlns:a16="http://schemas.microsoft.com/office/drawing/2014/main" id="{688F1B20-E9EA-4DBE-B3F0-07758A94A008}"/>
              </a:ext>
            </a:extLst>
          </p:cNvPr>
          <p:cNvSpPr/>
          <p:nvPr/>
        </p:nvSpPr>
        <p:spPr>
          <a:xfrm>
            <a:off x="3402561" y="1354123"/>
            <a:ext cx="2422514" cy="441278"/>
          </a:xfrm>
          <a:prstGeom prst="curvedDownArrow">
            <a:avLst/>
          </a:prstGeom>
          <a:solidFill>
            <a:schemeClr val="bg1"/>
          </a:solidFill>
          <a:ln w="25400" cap="flat">
            <a:solidFill>
              <a:schemeClr val="tx1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931F5468-E6C4-4668-953D-70612943D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" y="1684994"/>
            <a:ext cx="3431259" cy="3313221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42CDD422-AB5C-43B2-813B-73E298592E32}"/>
              </a:ext>
            </a:extLst>
          </p:cNvPr>
          <p:cNvSpPr txBox="1"/>
          <p:nvPr/>
        </p:nvSpPr>
        <p:spPr>
          <a:xfrm>
            <a:off x="1967500" y="2128158"/>
            <a:ext cx="303207" cy="120032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7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?</a:t>
            </a:r>
            <a:endParaRPr kumimoji="0" lang="zh-CN" altLang="en-US" sz="7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8" name="Picture 5">
            <a:extLst>
              <a:ext uri="{FF2B5EF4-FFF2-40B4-BE49-F238E27FC236}">
                <a16:creationId xmlns:a16="http://schemas.microsoft.com/office/drawing/2014/main" id="{C2ACEF6E-DBA1-43A1-8EF2-FC134F43F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13" y="1863860"/>
            <a:ext cx="2426862" cy="1255378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C0447936-F5DF-407A-80CA-16640464F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08" y="1714864"/>
            <a:ext cx="3431259" cy="289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2932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CF59D-E2AC-4223-8EDE-BFF591F7E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51" y="139027"/>
            <a:ext cx="6051676" cy="31592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 matter’s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inside NS from M(R)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B1866FA8-BF7B-4819-B859-C7B0CB38EE6D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14/15</a:t>
            </a:r>
          </a:p>
        </p:txBody>
      </p:sp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3BC5810B-7E91-9A02-1505-EC22683A2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" y="1061095"/>
            <a:ext cx="4170029" cy="2831278"/>
          </a:xfrm>
          <a:prstGeom prst="rect">
            <a:avLst/>
          </a:prstGeom>
        </p:spPr>
      </p:pic>
      <p:graphicFrame>
        <p:nvGraphicFramePr>
          <p:cNvPr id="28" name="对象 27">
            <a:extLst>
              <a:ext uri="{FF2B5EF4-FFF2-40B4-BE49-F238E27FC236}">
                <a16:creationId xmlns:a16="http://schemas.microsoft.com/office/drawing/2014/main" id="{70CF4F69-F3DC-1BB5-5FBF-6B8EE1278C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72233" y="1061781"/>
          <a:ext cx="1720522" cy="1720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428947" imgH="3428524" progId="AcroExch.Document.DC">
                  <p:embed/>
                </p:oleObj>
              </mc:Choice>
              <mc:Fallback>
                <p:oleObj name="Acrobat Document" r:id="rId3" imgW="3428947" imgH="3428524" progId="AcroExch.Document.DC">
                  <p:embed/>
                  <p:pic>
                    <p:nvPicPr>
                      <p:cNvPr id="28" name="对象 27">
                        <a:extLst>
                          <a:ext uri="{FF2B5EF4-FFF2-40B4-BE49-F238E27FC236}">
                            <a16:creationId xmlns:a16="http://schemas.microsoft.com/office/drawing/2014/main" id="{70CF4F69-F3DC-1BB5-5FBF-6B8EE1278C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72233" y="1061781"/>
                        <a:ext cx="1720522" cy="1720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对象 28">
            <a:extLst>
              <a:ext uri="{FF2B5EF4-FFF2-40B4-BE49-F238E27FC236}">
                <a16:creationId xmlns:a16="http://schemas.microsoft.com/office/drawing/2014/main" id="{ABEC7F02-B069-29E4-E1DF-C3BA58E483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82277" y="1061781"/>
          <a:ext cx="1720522" cy="1642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3428947" imgH="3428524" progId="AcroExch.Document.DC">
                  <p:embed/>
                </p:oleObj>
              </mc:Choice>
              <mc:Fallback>
                <p:oleObj name="Acrobat Document" r:id="rId5" imgW="3428947" imgH="3428524" progId="AcroExch.Document.DC">
                  <p:embed/>
                  <p:pic>
                    <p:nvPicPr>
                      <p:cNvPr id="29" name="对象 28">
                        <a:extLst>
                          <a:ext uri="{FF2B5EF4-FFF2-40B4-BE49-F238E27FC236}">
                            <a16:creationId xmlns:a16="http://schemas.microsoft.com/office/drawing/2014/main" id="{ABEC7F02-B069-29E4-E1DF-C3BA58E483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82277" y="1061781"/>
                        <a:ext cx="1720522" cy="1642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Google Shape;312;p40">
            <a:extLst>
              <a:ext uri="{FF2B5EF4-FFF2-40B4-BE49-F238E27FC236}">
                <a16:creationId xmlns:a16="http://schemas.microsoft.com/office/drawing/2014/main" id="{0FB79E6F-9ED7-1FCE-DECE-76C475AC4E49}"/>
              </a:ext>
            </a:extLst>
          </p:cNvPr>
          <p:cNvSpPr txBox="1"/>
          <p:nvPr/>
        </p:nvSpPr>
        <p:spPr>
          <a:xfrm>
            <a:off x="4865423" y="801710"/>
            <a:ext cx="4224020" cy="232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Well validated through 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Mock Tests </a:t>
            </a:r>
          </a:p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en-US"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en-US"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en-US"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en-US"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139700"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With 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real observable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 reconstruct the NS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EoS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also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5D89F63A-066C-310F-22DB-9533E8F0DA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56617" y="3082503"/>
          <a:ext cx="1831157" cy="157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7934320" imgH="5029113" progId="AcroExch.Document.DC">
                  <p:embed/>
                </p:oleObj>
              </mc:Choice>
              <mc:Fallback>
                <p:oleObj name="Acrobat Document" r:id="rId7" imgW="7934320" imgH="5029113" progId="AcroExch.Document.DC">
                  <p:embed/>
                  <p:pic>
                    <p:nvPicPr>
                      <p:cNvPr id="3" name="对象 2">
                        <a:extLst>
                          <a:ext uri="{FF2B5EF4-FFF2-40B4-BE49-F238E27FC236}">
                            <a16:creationId xmlns:a16="http://schemas.microsoft.com/office/drawing/2014/main" id="{5D89F63A-066C-310F-22DB-9533E8F0DA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56617" y="3082503"/>
                        <a:ext cx="1831157" cy="157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064F1908-E83A-C517-5C5B-AFC6C06EF2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39448" y="3079181"/>
          <a:ext cx="1909671" cy="148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7486552" imgH="5038536" progId="AcroExch.Document.DC">
                  <p:embed/>
                </p:oleObj>
              </mc:Choice>
              <mc:Fallback>
                <p:oleObj name="Acrobat Document" r:id="rId9" imgW="7486552" imgH="5038536" progId="AcroExch.Document.DC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064F1908-E83A-C517-5C5B-AFC6C06EF2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39448" y="3079181"/>
                        <a:ext cx="1909671" cy="148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E2BD2E92-8764-2978-4896-D639740031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4608" y="1996297"/>
            <a:ext cx="1050119" cy="10404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B5ADE83-7A5A-BD14-1D15-429AD0BF77F0}"/>
              </a:ext>
            </a:extLst>
          </p:cNvPr>
          <p:cNvSpPr txBox="1"/>
          <p:nvPr/>
        </p:nvSpPr>
        <p:spPr>
          <a:xfrm>
            <a:off x="99078" y="726628"/>
            <a:ext cx="4004915" cy="3077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lvl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Generalized Bayesian Inference with DNN+AD:</a:t>
            </a:r>
          </a:p>
        </p:txBody>
      </p:sp>
      <p:sp>
        <p:nvSpPr>
          <p:cNvPr id="10" name="Google Shape;344;p43">
            <a:extLst>
              <a:ext uri="{FF2B5EF4-FFF2-40B4-BE49-F238E27FC236}">
                <a16:creationId xmlns:a16="http://schemas.microsoft.com/office/drawing/2014/main" id="{4848A5C4-0C8F-914C-1066-D7B3FB9F6B04}"/>
              </a:ext>
            </a:extLst>
          </p:cNvPr>
          <p:cNvSpPr txBox="1"/>
          <p:nvPr/>
        </p:nvSpPr>
        <p:spPr>
          <a:xfrm>
            <a:off x="-466569" y="4545896"/>
            <a:ext cx="872859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6032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619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S.Soma</a:t>
            </a:r>
            <a:r>
              <a:rPr lang="en-US" sz="1400" i="1" kern="0" dirty="0">
                <a:solidFill>
                  <a:srgbClr val="006190"/>
                </a:solidFill>
                <a:latin typeface="Arial"/>
                <a:cs typeface="Arial"/>
                <a:sym typeface="Arial"/>
              </a:rPr>
              <a:t>,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619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K. Zhou*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619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et.al., JCAP98(2022)071, </a:t>
            </a:r>
          </a:p>
          <a:p>
            <a:pPr marL="6032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Tx/>
              <a:buNone/>
              <a:tabLst/>
              <a:defRPr/>
            </a:pPr>
            <a:r>
              <a:rPr lang="en-US" sz="1400" i="1" kern="0" dirty="0">
                <a:solidFill>
                  <a:srgbClr val="006190"/>
                </a:solidFill>
                <a:latin typeface="Arial"/>
                <a:cs typeface="Arial"/>
                <a:sym typeface="Arial"/>
              </a:rPr>
              <a:t>                                        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619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Phys.Rev.D107(2023)083028                                                          </a:t>
            </a:r>
            <a:endParaRPr kumimoji="0" sz="1500" b="1" i="1" u="none" strike="noStrike" kern="0" cap="none" spc="0" normalizeH="0" baseline="0" noProof="0" dirty="0">
              <a:ln>
                <a:noFill/>
              </a:ln>
              <a:solidFill>
                <a:srgbClr val="00619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9674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CF59D-E2AC-4223-8EDE-BFF591F7E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51" y="139027"/>
            <a:ext cx="6051676" cy="31592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 matter’s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inside NS from M(R)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B1866FA8-BF7B-4819-B859-C7B0CB38EE6D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14/15</a:t>
            </a:r>
          </a:p>
        </p:txBody>
      </p:sp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3BC5810B-7E91-9A02-1505-EC22683A2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" y="1061095"/>
            <a:ext cx="4170029" cy="2831278"/>
          </a:xfrm>
          <a:prstGeom prst="rect">
            <a:avLst/>
          </a:prstGeom>
        </p:spPr>
      </p:pic>
      <p:graphicFrame>
        <p:nvGraphicFramePr>
          <p:cNvPr id="28" name="对象 27">
            <a:extLst>
              <a:ext uri="{FF2B5EF4-FFF2-40B4-BE49-F238E27FC236}">
                <a16:creationId xmlns:a16="http://schemas.microsoft.com/office/drawing/2014/main" id="{70CF4F69-F3DC-1BB5-5FBF-6B8EE1278C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72233" y="1061781"/>
          <a:ext cx="1720522" cy="1720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428947" imgH="3428524" progId="AcroExch.Document.DC">
                  <p:embed/>
                </p:oleObj>
              </mc:Choice>
              <mc:Fallback>
                <p:oleObj name="Acrobat Document" r:id="rId3" imgW="3428947" imgH="3428524" progId="AcroExch.Document.DC">
                  <p:embed/>
                  <p:pic>
                    <p:nvPicPr>
                      <p:cNvPr id="28" name="对象 27">
                        <a:extLst>
                          <a:ext uri="{FF2B5EF4-FFF2-40B4-BE49-F238E27FC236}">
                            <a16:creationId xmlns:a16="http://schemas.microsoft.com/office/drawing/2014/main" id="{70CF4F69-F3DC-1BB5-5FBF-6B8EE1278C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72233" y="1061781"/>
                        <a:ext cx="1720522" cy="1720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对象 28">
            <a:extLst>
              <a:ext uri="{FF2B5EF4-FFF2-40B4-BE49-F238E27FC236}">
                <a16:creationId xmlns:a16="http://schemas.microsoft.com/office/drawing/2014/main" id="{ABEC7F02-B069-29E4-E1DF-C3BA58E483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82277" y="1061781"/>
          <a:ext cx="1720522" cy="1642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3428947" imgH="3428524" progId="AcroExch.Document.DC">
                  <p:embed/>
                </p:oleObj>
              </mc:Choice>
              <mc:Fallback>
                <p:oleObj name="Acrobat Document" r:id="rId5" imgW="3428947" imgH="3428524" progId="AcroExch.Document.DC">
                  <p:embed/>
                  <p:pic>
                    <p:nvPicPr>
                      <p:cNvPr id="29" name="对象 28">
                        <a:extLst>
                          <a:ext uri="{FF2B5EF4-FFF2-40B4-BE49-F238E27FC236}">
                            <a16:creationId xmlns:a16="http://schemas.microsoft.com/office/drawing/2014/main" id="{ABEC7F02-B069-29E4-E1DF-C3BA58E483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82277" y="1061781"/>
                        <a:ext cx="1720522" cy="1642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Google Shape;312;p40">
            <a:extLst>
              <a:ext uri="{FF2B5EF4-FFF2-40B4-BE49-F238E27FC236}">
                <a16:creationId xmlns:a16="http://schemas.microsoft.com/office/drawing/2014/main" id="{0FB79E6F-9ED7-1FCE-DECE-76C475AC4E49}"/>
              </a:ext>
            </a:extLst>
          </p:cNvPr>
          <p:cNvSpPr txBox="1"/>
          <p:nvPr/>
        </p:nvSpPr>
        <p:spPr>
          <a:xfrm>
            <a:off x="4865423" y="801710"/>
            <a:ext cx="4224020" cy="232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Well validated through Mock Tests </a:t>
            </a:r>
          </a:p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en-US"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en-US"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en-US"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en-US"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139700"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With real observable we reconstruct the NS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EoS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also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BD2E92-8764-2978-4896-D63974003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608" y="1996297"/>
            <a:ext cx="1050119" cy="10404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B5ADE83-7A5A-BD14-1D15-429AD0BF77F0}"/>
              </a:ext>
            </a:extLst>
          </p:cNvPr>
          <p:cNvSpPr txBox="1"/>
          <p:nvPr/>
        </p:nvSpPr>
        <p:spPr>
          <a:xfrm>
            <a:off x="99078" y="726628"/>
            <a:ext cx="4004915" cy="3077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lvl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Generalized Bayesian Inference with DNN+AD:</a:t>
            </a:r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A58FACF7-A995-7086-3B14-AEEDA8A03D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1625" y="3105425"/>
          <a:ext cx="1985409" cy="1346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8019995" imgH="5086175" progId="AcroExch.Document.DC">
                  <p:embed/>
                </p:oleObj>
              </mc:Choice>
              <mc:Fallback>
                <p:oleObj name="Acrobat Document" r:id="rId8" imgW="8019995" imgH="5086175" progId="AcroExch.Document.DC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A58FACF7-A995-7086-3B14-AEEDA8A03D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21625" y="3105425"/>
                        <a:ext cx="1985409" cy="1346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3770CFC0-9F09-2059-D6F6-5FEE6833F5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44090" y="3085211"/>
          <a:ext cx="1864623" cy="1295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0" imgW="7429434" imgH="5162346" progId="AcroExch.Document.DC">
                  <p:embed/>
                </p:oleObj>
              </mc:Choice>
              <mc:Fallback>
                <p:oleObj name="Acrobat Document" r:id="rId10" imgW="7429434" imgH="5162346" progId="AcroExch.Document.DC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3770CFC0-9F09-2059-D6F6-5FEE6833F5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44090" y="3085211"/>
                        <a:ext cx="1864623" cy="1295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Google Shape;344;p43">
            <a:extLst>
              <a:ext uri="{FF2B5EF4-FFF2-40B4-BE49-F238E27FC236}">
                <a16:creationId xmlns:a16="http://schemas.microsoft.com/office/drawing/2014/main" id="{AA36F982-3A66-2179-2EF2-001055BF5F93}"/>
              </a:ext>
            </a:extLst>
          </p:cNvPr>
          <p:cNvSpPr txBox="1"/>
          <p:nvPr/>
        </p:nvSpPr>
        <p:spPr>
          <a:xfrm>
            <a:off x="-466569" y="4545896"/>
            <a:ext cx="872859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6032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619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S.Soma</a:t>
            </a:r>
            <a:r>
              <a:rPr lang="en-US" sz="1400" i="1" kern="0" dirty="0">
                <a:solidFill>
                  <a:srgbClr val="006190"/>
                </a:solidFill>
                <a:latin typeface="Arial"/>
                <a:cs typeface="Arial"/>
                <a:sym typeface="Arial"/>
              </a:rPr>
              <a:t>,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619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K. Zhou*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619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et.al., JCAP98(2022)071, </a:t>
            </a:r>
          </a:p>
          <a:p>
            <a:pPr marL="6032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Tx/>
              <a:buNone/>
              <a:tabLst/>
              <a:defRPr/>
            </a:pPr>
            <a:r>
              <a:rPr lang="en-US" sz="1400" i="1" kern="0" dirty="0">
                <a:solidFill>
                  <a:srgbClr val="006190"/>
                </a:solidFill>
                <a:latin typeface="Arial"/>
                <a:cs typeface="Arial"/>
                <a:sym typeface="Arial"/>
              </a:rPr>
              <a:t>                                        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619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Phys.Rev.D107(2023)083028                                                          </a:t>
            </a:r>
            <a:endParaRPr kumimoji="0" sz="1500" b="1" i="1" u="none" strike="noStrike" kern="0" cap="none" spc="0" normalizeH="0" baseline="0" noProof="0" dirty="0">
              <a:ln>
                <a:noFill/>
              </a:ln>
              <a:solidFill>
                <a:srgbClr val="00619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2353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6925743" cy="31592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Summary : Inverse Problems</a:t>
            </a:r>
            <a:endParaRPr lang="x-none" dirty="0"/>
          </a:p>
        </p:txBody>
      </p:sp>
      <p:sp>
        <p:nvSpPr>
          <p:cNvPr id="7" name="Google Shape;98;p16">
            <a:extLst>
              <a:ext uri="{FF2B5EF4-FFF2-40B4-BE49-F238E27FC236}">
                <a16:creationId xmlns:a16="http://schemas.microsoft.com/office/drawing/2014/main" id="{0EDF0D35-B7C9-4562-9ED4-4562F9ED38DD}"/>
              </a:ext>
            </a:extLst>
          </p:cNvPr>
          <p:cNvSpPr txBox="1">
            <a:spLocks noGrp="1"/>
          </p:cNvSpPr>
          <p:nvPr/>
        </p:nvSpPr>
        <p:spPr>
          <a:xfrm>
            <a:off x="112029" y="1779947"/>
            <a:ext cx="9426406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Physics Priors are needed, coult be put into :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endParaRPr kumimoji="0" lang="e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1,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training data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(Implicit) :</a:t>
            </a: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DL (network) </a:t>
            </a: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learn the inverse mapping directly : 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</a:t>
            </a:r>
            <a:r>
              <a:rPr kumimoji="0" lang="en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general mapping</a:t>
            </a: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avoid case-specific retraining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2,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inference process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(Explicit) :</a:t>
            </a: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Chi2 fit+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Bayesian</a:t>
            </a: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inference+Gradient Descent :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</a:t>
            </a:r>
            <a:r>
              <a:rPr kumimoji="0" lang="en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Automatic differentiation </a:t>
            </a: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</a:t>
            </a:r>
            <a:r>
              <a:rPr kumimoji="0" lang="en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Network representation 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" sz="1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If interested, for more discussion for QCD matter exploration with ML see Review</a:t>
            </a:r>
            <a:r>
              <a:rPr kumimoji="0" lang="en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arXiv:2303.15136</a:t>
            </a:r>
            <a:endParaRPr kumimoji="0" sz="1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箭头: 上弧形 23">
            <a:extLst>
              <a:ext uri="{FF2B5EF4-FFF2-40B4-BE49-F238E27FC236}">
                <a16:creationId xmlns:a16="http://schemas.microsoft.com/office/drawing/2014/main" id="{2951A5C0-C92E-4DE7-93DC-3222947886B4}"/>
              </a:ext>
            </a:extLst>
          </p:cNvPr>
          <p:cNvSpPr/>
          <p:nvPr/>
        </p:nvSpPr>
        <p:spPr>
          <a:xfrm>
            <a:off x="2911057" y="1020685"/>
            <a:ext cx="1786797" cy="267888"/>
          </a:xfrm>
          <a:prstGeom prst="curvedDownArrow">
            <a:avLst/>
          </a:prstGeom>
          <a:solidFill>
            <a:schemeClr val="bg1"/>
          </a:solidFill>
          <a:ln w="25400" cap="flat">
            <a:solidFill>
              <a:schemeClr val="tx1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25" name="箭头: 上弧形 24">
            <a:extLst>
              <a:ext uri="{FF2B5EF4-FFF2-40B4-BE49-F238E27FC236}">
                <a16:creationId xmlns:a16="http://schemas.microsoft.com/office/drawing/2014/main" id="{B1F79976-5569-4A2E-9C72-8AA2FA078BEC}"/>
              </a:ext>
            </a:extLst>
          </p:cNvPr>
          <p:cNvSpPr/>
          <p:nvPr/>
        </p:nvSpPr>
        <p:spPr>
          <a:xfrm rot="10800000">
            <a:off x="2911057" y="1344950"/>
            <a:ext cx="1731406" cy="224211"/>
          </a:xfrm>
          <a:prstGeom prst="curvedDownArrow">
            <a:avLst/>
          </a:prstGeom>
          <a:solidFill>
            <a:srgbClr val="FFFFFF"/>
          </a:solidFill>
          <a:ln w="25400" cap="flat">
            <a:solidFill>
              <a:srgbClr val="FF0000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64FFF93-7C22-4C4C-BEAA-FB9EB2A0D1C3}"/>
              </a:ext>
            </a:extLst>
          </p:cNvPr>
          <p:cNvSpPr txBox="1"/>
          <p:nvPr/>
        </p:nvSpPr>
        <p:spPr>
          <a:xfrm>
            <a:off x="2911057" y="725212"/>
            <a:ext cx="2137437" cy="3077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m 57 Condensed" panose="020B0506020202050204" pitchFamily="34" charset="0"/>
                <a:ea typeface="Arial" charset="0"/>
                <a:cs typeface="Arial" charset="0"/>
                <a:sym typeface="Arial" charset="0"/>
              </a:rPr>
              <a:t>Explicit 1-to-1 mapping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m 57 Condensed" panose="020B0506020202050204" pitchFamily="34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68F2572-0E08-4CA9-A5F7-162F7407EF43}"/>
              </a:ext>
            </a:extLst>
          </p:cNvPr>
          <p:cNvSpPr txBox="1"/>
          <p:nvPr/>
        </p:nvSpPr>
        <p:spPr>
          <a:xfrm>
            <a:off x="3118705" y="1555699"/>
            <a:ext cx="1595924" cy="3077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nivers Com 57 Condensed" panose="020B0506020202050204" pitchFamily="34" charset="0"/>
                <a:ea typeface="Arial" charset="0"/>
                <a:cs typeface="Arial" charset="0"/>
                <a:sym typeface="Arial" charset="0"/>
              </a:rPr>
              <a:t>Exist, but implicit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nivers Com 57 Condensed" panose="020B0506020202050204" pitchFamily="34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28" name="流程图: 终止 27">
            <a:extLst>
              <a:ext uri="{FF2B5EF4-FFF2-40B4-BE49-F238E27FC236}">
                <a16:creationId xmlns:a16="http://schemas.microsoft.com/office/drawing/2014/main" id="{6F681BAE-4A88-4E4A-9917-9D215B4E4831}"/>
              </a:ext>
            </a:extLst>
          </p:cNvPr>
          <p:cNvSpPr/>
          <p:nvPr/>
        </p:nvSpPr>
        <p:spPr>
          <a:xfrm>
            <a:off x="1373767" y="988121"/>
            <a:ext cx="1482862" cy="689222"/>
          </a:xfrm>
          <a:prstGeom prst="flowChartTerminator">
            <a:avLst/>
          </a:prstGeom>
          <a:solidFill>
            <a:srgbClr val="FFFF00"/>
          </a:solidFill>
          <a:ln w="25400" cap="flat">
            <a:solidFill>
              <a:schemeClr val="bg1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29" name="标题 2">
            <a:extLst>
              <a:ext uri="{FF2B5EF4-FFF2-40B4-BE49-F238E27FC236}">
                <a16:creationId xmlns:a16="http://schemas.microsoft.com/office/drawing/2014/main" id="{4E217C20-8163-473D-930D-9B2BFD9FC898}"/>
              </a:ext>
            </a:extLst>
          </p:cNvPr>
          <p:cNvSpPr txBox="1">
            <a:spLocks/>
          </p:cNvSpPr>
          <p:nvPr/>
        </p:nvSpPr>
        <p:spPr>
          <a:xfrm>
            <a:off x="1267847" y="1073587"/>
            <a:ext cx="1641502" cy="423379"/>
          </a:xfrm>
          <a:prstGeom prst="rect">
            <a:avLst/>
          </a:prstGeom>
        </p:spPr>
        <p:txBody>
          <a:bodyPr/>
          <a:lstStyle>
            <a:lvl1pPr algn="ctr">
              <a:defRPr sz="3000" b="0" i="0">
                <a:solidFill>
                  <a:schemeClr val="accent1"/>
                </a:solidFill>
                <a:latin typeface="Univers Com 57 Condensed" charset="0"/>
                <a:ea typeface="Univers Com 57 Condensed" charset="0"/>
                <a:cs typeface="Univers Com 57 Condensed" charset="0"/>
                <a:sym typeface="Arial" charset="0"/>
              </a:defRPr>
            </a:lvl1pPr>
            <a:lvl2pPr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indent="257175"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indent="514350"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indent="771525"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indent="1028700"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m 57 Condensed" charset="0"/>
                <a:sym typeface="Arial" charset="0"/>
              </a:rPr>
              <a:t>Quantity of</a:t>
            </a:r>
            <a:b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m 57 Condensed" charset="0"/>
                <a:sym typeface="Arial" charset="0"/>
              </a:rPr>
            </a:b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m 57 Condensed" charset="0"/>
                <a:sym typeface="Arial" charset="0"/>
              </a:rPr>
              <a:t>Interest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m 57 Condensed" charset="0"/>
              <a:sym typeface="Arial" charset="0"/>
            </a:endParaRPr>
          </a:p>
        </p:txBody>
      </p:sp>
      <p:sp>
        <p:nvSpPr>
          <p:cNvPr id="30" name="流程图: 终止 29">
            <a:extLst>
              <a:ext uri="{FF2B5EF4-FFF2-40B4-BE49-F238E27FC236}">
                <a16:creationId xmlns:a16="http://schemas.microsoft.com/office/drawing/2014/main" id="{1BD2DCC0-3C85-49FA-8337-9AE40B6F52EE}"/>
              </a:ext>
            </a:extLst>
          </p:cNvPr>
          <p:cNvSpPr/>
          <p:nvPr/>
        </p:nvSpPr>
        <p:spPr>
          <a:xfrm>
            <a:off x="4718559" y="924098"/>
            <a:ext cx="1731406" cy="689222"/>
          </a:xfrm>
          <a:prstGeom prst="flowChartTerminator">
            <a:avLst/>
          </a:prstGeom>
          <a:solidFill>
            <a:srgbClr val="FFFF00"/>
          </a:solidFill>
          <a:ln w="25400" cap="flat">
            <a:solidFill>
              <a:schemeClr val="bg1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31" name="标题 2">
            <a:extLst>
              <a:ext uri="{FF2B5EF4-FFF2-40B4-BE49-F238E27FC236}">
                <a16:creationId xmlns:a16="http://schemas.microsoft.com/office/drawing/2014/main" id="{F01035BB-244B-41AF-8C83-8EADCE55DDCC}"/>
              </a:ext>
            </a:extLst>
          </p:cNvPr>
          <p:cNvSpPr txBox="1">
            <a:spLocks/>
          </p:cNvSpPr>
          <p:nvPr/>
        </p:nvSpPr>
        <p:spPr>
          <a:xfrm>
            <a:off x="4730733" y="987251"/>
            <a:ext cx="1641502" cy="423379"/>
          </a:xfrm>
          <a:prstGeom prst="rect">
            <a:avLst/>
          </a:prstGeom>
        </p:spPr>
        <p:txBody>
          <a:bodyPr/>
          <a:lstStyle>
            <a:lvl1pPr algn="ctr">
              <a:defRPr sz="3000" b="0" i="0">
                <a:solidFill>
                  <a:schemeClr val="accent1"/>
                </a:solidFill>
                <a:latin typeface="Univers Com 57 Condensed" charset="0"/>
                <a:ea typeface="Univers Com 57 Condensed" charset="0"/>
                <a:cs typeface="Univers Com 57 Condensed" charset="0"/>
                <a:sym typeface="Arial" charset="0"/>
              </a:defRPr>
            </a:lvl1pPr>
            <a:lvl2pPr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indent="257175"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indent="514350"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indent="771525"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indent="1028700"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m 57 Condensed" charset="0"/>
                <a:sym typeface="Arial" charset="0"/>
              </a:rPr>
              <a:t>Accessible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m 57 Condensed" charset="0"/>
                <a:sym typeface="Arial" charset="0"/>
              </a:rPr>
              <a:t>Observation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m 57 Condensed" charset="0"/>
              <a:sym typeface="Arial" charset="0"/>
            </a:endParaRPr>
          </a:p>
        </p:txBody>
      </p:sp>
      <p:pic>
        <p:nvPicPr>
          <p:cNvPr id="6" name="图片 5" descr="图形用户界面, 应用程序&#10;&#10;描述已自动生成">
            <a:extLst>
              <a:ext uri="{FF2B5EF4-FFF2-40B4-BE49-F238E27FC236}">
                <a16:creationId xmlns:a16="http://schemas.microsoft.com/office/drawing/2014/main" id="{96FDB2F9-0963-6367-1377-A732C391A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427" y="4122815"/>
            <a:ext cx="4066695" cy="928870"/>
          </a:xfrm>
          <a:prstGeom prst="rect">
            <a:avLst/>
          </a:prstGeom>
        </p:spPr>
      </p:pic>
      <p:sp>
        <p:nvSpPr>
          <p:cNvPr id="3" name="标题 4">
            <a:extLst>
              <a:ext uri="{FF2B5EF4-FFF2-40B4-BE49-F238E27FC236}">
                <a16:creationId xmlns:a16="http://schemas.microsoft.com/office/drawing/2014/main" id="{97A37E7C-DAC3-02ED-97DD-F4FB8DD9AB7B}"/>
              </a:ext>
            </a:extLst>
          </p:cNvPr>
          <p:cNvSpPr txBox="1">
            <a:spLocks/>
          </p:cNvSpPr>
          <p:nvPr/>
        </p:nvSpPr>
        <p:spPr>
          <a:xfrm>
            <a:off x="-91541" y="4238545"/>
            <a:ext cx="2355521" cy="697410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accent1"/>
                </a:solidFill>
                <a:latin typeface="Univers Com 57 Condensed" charset="0"/>
                <a:ea typeface="Univers Com 57 Condensed" charset="0"/>
                <a:cs typeface="Univers Com 57 Condensed" charset="0"/>
                <a:sym typeface="Arial" charset="0"/>
              </a:defRPr>
            </a:lvl1pPr>
            <a:lvl2pPr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indent="257175"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indent="514350"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indent="771525"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indent="1028700" algn="ctr">
              <a:defRPr sz="1350" b="1"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r>
              <a:rPr lang="en-US" altLang="zh-CN" sz="4800" kern="0" dirty="0"/>
              <a:t>Thanks</a:t>
            </a:r>
            <a:r>
              <a:rPr lang="zh-CN" altLang="en-US" sz="4800" kern="0" dirty="0"/>
              <a:t>！</a:t>
            </a:r>
          </a:p>
        </p:txBody>
      </p:sp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FE15C2C0-2762-C750-D034-BC3FCB35E7A3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15/15</a:t>
            </a:r>
          </a:p>
        </p:txBody>
      </p:sp>
    </p:spTree>
    <p:extLst>
      <p:ext uri="{BB962C8B-B14F-4D97-AF65-F5344CB8AC3E}">
        <p14:creationId xmlns:p14="http://schemas.microsoft.com/office/powerpoint/2010/main" val="224777000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" y="139065"/>
            <a:ext cx="8825230" cy="31623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Overview : Inverse Problems Solving</a:t>
            </a:r>
            <a:endParaRPr lang="x-none" dirty="0"/>
          </a:p>
        </p:txBody>
      </p:sp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10A1CD3A-9FCC-4AB6-A0A4-348D8B305933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15/15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2F84FBD-1AB5-218F-0982-3E5904632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64" y="622177"/>
            <a:ext cx="7722866" cy="399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123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F585A508-A013-48EC-AC71-DFCBB3FDA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76" y="2134064"/>
            <a:ext cx="7886700" cy="697410"/>
          </a:xfrm>
        </p:spPr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911630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6925743" cy="315920"/>
          </a:xfrm>
        </p:spPr>
        <p:txBody>
          <a:bodyPr/>
          <a:lstStyle/>
          <a:p>
            <a:r>
              <a:rPr kumimoji="0" lang="en-US" altLang="zh-CN" sz="1800" b="0" i="0" u="none" strike="noStrike" kern="0" cap="none" spc="-1" normalizeH="0" baseline="0" noProof="0" dirty="0">
                <a:ln>
                  <a:noFill/>
                </a:ln>
                <a:solidFill>
                  <a:srgbClr val="006190"/>
                </a:solidFill>
                <a:effectLst/>
                <a:uLnTx/>
                <a:uFillTx/>
                <a:latin typeface="Univers Com 57 Condensed" charset="0"/>
                <a:sym typeface="+mn-ea"/>
              </a:rPr>
              <a:t>Perturbation on Schroedinger Eq.</a:t>
            </a:r>
            <a:endParaRPr lang="x-none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9AC714D-D19F-4BBA-B55E-CEBE80E6E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82" y="798403"/>
            <a:ext cx="4432664" cy="125392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FD3A96B-5865-4A80-8D42-C570B39CFB16}"/>
              </a:ext>
            </a:extLst>
          </p:cNvPr>
          <p:cNvSpPr/>
          <p:nvPr/>
        </p:nvSpPr>
        <p:spPr>
          <a:xfrm>
            <a:off x="1956323" y="798404"/>
            <a:ext cx="4592524" cy="125392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EC5A3A0-0163-4DA9-B07E-006B45E33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224" y="2323452"/>
            <a:ext cx="2784488" cy="906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34E9115-0C6B-4937-A0A7-CDF2D4DA6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508" y="2353894"/>
            <a:ext cx="3849812" cy="8461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FCD35BE-639F-46B2-9F42-33ED6BEAC3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14" y="3479245"/>
            <a:ext cx="3088223" cy="12945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1B641E-3AB2-42E1-8C5B-BA5EA96444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4" y="3870497"/>
            <a:ext cx="2043515" cy="40052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C20131F-2FAC-41B6-95A5-168DCBEDE970}"/>
              </a:ext>
            </a:extLst>
          </p:cNvPr>
          <p:cNvSpPr/>
          <p:nvPr/>
        </p:nvSpPr>
        <p:spPr>
          <a:xfrm>
            <a:off x="4252585" y="3445519"/>
            <a:ext cx="3254204" cy="125392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AB1E54C5-F336-4E78-A974-8E39AEE51FBA}"/>
              </a:ext>
            </a:extLst>
          </p:cNvPr>
          <p:cNvSpPr/>
          <p:nvPr/>
        </p:nvSpPr>
        <p:spPr>
          <a:xfrm>
            <a:off x="3319975" y="3960056"/>
            <a:ext cx="714814" cy="24766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00C6AEF0-BE27-4DBD-9C94-508497FAA174}"/>
              </a:ext>
            </a:extLst>
          </p:cNvPr>
          <p:cNvSpPr/>
          <p:nvPr/>
        </p:nvSpPr>
        <p:spPr>
          <a:xfrm>
            <a:off x="673012" y="2653118"/>
            <a:ext cx="714814" cy="24766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59940E14-424B-4FF1-9D26-86CC5ACAD639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t>1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0F44ACB-5033-44CB-A2FE-B969CE29A7B0}"/>
              </a:ext>
            </a:extLst>
          </p:cNvPr>
          <p:cNvSpPr txBox="1"/>
          <p:nvPr/>
        </p:nvSpPr>
        <p:spPr>
          <a:xfrm>
            <a:off x="616418" y="3091173"/>
            <a:ext cx="2577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1400" b="1" dirty="0">
                <a:solidFill>
                  <a:srgbClr val="00B0F0"/>
                </a:solidFill>
                <a:latin typeface="等线" panose="020F0502020204030204"/>
                <a:ea typeface="等线" panose="02010600030101010101" pitchFamily="2" charset="-122"/>
              </a:rPr>
              <a:t>Hellmann-Feynman theorem</a:t>
            </a:r>
          </a:p>
          <a:p>
            <a:pPr>
              <a:defRPr/>
            </a:pPr>
            <a:r>
              <a:rPr lang="en-US" altLang="zh-CN" sz="1400" i="1" dirty="0">
                <a:solidFill>
                  <a:srgbClr val="00B0F0"/>
                </a:solidFill>
                <a:latin typeface="等线" panose="020F0502020204030204"/>
                <a:ea typeface="等线" panose="02010600030101010101" pitchFamily="2" charset="-122"/>
              </a:rPr>
              <a:t>                     Phys. Rev. (1939)</a:t>
            </a:r>
            <a:endParaRPr lang="zh-CN" altLang="en-US" sz="1400" b="1" dirty="0">
              <a:solidFill>
                <a:srgbClr val="00B0F0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184807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6925743" cy="31592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Uncertainty Estimation – Bayesian Inference</a:t>
            </a:r>
            <a:endParaRPr lang="x-none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9F01F70-0344-4B1D-AA6B-A4DB74C2E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207" y="757848"/>
            <a:ext cx="4010674" cy="5033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1B81505-F020-4185-B5B6-D8AC179AD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07" y="1380362"/>
            <a:ext cx="3816993" cy="4179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F1390CD-330F-41E8-A728-D261754D9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99" y="1229680"/>
            <a:ext cx="2508704" cy="5997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AA104C-365B-42DA-9895-1A4FC0FF41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86" y="1853112"/>
            <a:ext cx="4657665" cy="6164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42F0D63-F36E-4A1B-9B54-81BA23B64C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338" y="2680832"/>
            <a:ext cx="2755210" cy="435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F8E2C1-3132-4DE7-B562-7175A42965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46" y="3288853"/>
            <a:ext cx="3321267" cy="880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BEE0583-B49E-4980-B1C9-04A53A4D6BD6}"/>
                  </a:ext>
                </a:extLst>
              </p:cNvPr>
              <p:cNvSpPr txBox="1"/>
              <p:nvPr/>
            </p:nvSpPr>
            <p:spPr>
              <a:xfrm>
                <a:off x="707235" y="4466069"/>
                <a:ext cx="3549944" cy="2779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CN" alt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𝜔</m:t>
                      </m:r>
                      <m:d>
                        <m:dPr>
                          <m:ctrlPr>
                            <a:rPr kumimoji="0" lang="zh-CN" alt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zh-CN" alt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</m:d>
                      <m:r>
                        <a:rPr kumimoji="0" lang="zh-CN" alt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zh-CN" alt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𝑝</m:t>
                      </m:r>
                      <m:f>
                        <m:fPr>
                          <m:type m:val="lin"/>
                          <m:ctrlPr>
                            <a:rPr kumimoji="0" lang="zh-CN" alt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zh-CN" alt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zh-CN" alt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zh-CN" alt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kumimoji="0" lang="zh-CN" alt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zh-CN" alt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zh-CN" alt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𝑇</m:t>
                                  </m:r>
                                  <m:r>
                                    <a:rPr kumimoji="0" lang="zh-CN" altLang="en-US" sz="16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,</m:t>
                                  </m:r>
                                  <m:r>
                                    <a:rPr kumimoji="0" lang="zh-CN" alt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acc>
                            <m:accPr>
                              <m:chr m:val="̃"/>
                              <m:ctrlPr>
                                <a:rPr kumimoji="0" lang="zh-CN" alt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zh-CN" alt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𝑝</m:t>
                              </m:r>
                            </m:e>
                          </m:acc>
                        </m:den>
                      </m:f>
                      <m:d>
                        <m:dPr>
                          <m:ctrlPr>
                            <a:rPr kumimoji="0" lang="zh-CN" alt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zh-CN" alt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BEE0583-B49E-4980-B1C9-04A53A4D6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35" y="4466069"/>
                <a:ext cx="3549944" cy="277961"/>
              </a:xfrm>
              <a:prstGeom prst="rect">
                <a:avLst/>
              </a:prstGeom>
              <a:blipFill>
                <a:blip r:embed="rId9"/>
                <a:stretch>
                  <a:fillRect t="-135556" b="-2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6E1B7B9B-BB66-49DD-A47D-96A1B4BF1D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66" y="3581807"/>
            <a:ext cx="1082674" cy="46083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8963EBD-EB7F-46DC-9F2C-FBD308E6A9FB}"/>
              </a:ext>
            </a:extLst>
          </p:cNvPr>
          <p:cNvSpPr txBox="1"/>
          <p:nvPr/>
        </p:nvSpPr>
        <p:spPr>
          <a:xfrm>
            <a:off x="846480" y="2749932"/>
            <a:ext cx="79709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Sample potentials   ~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Reference Sampler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   ~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                                                                                                       (                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C00000"/>
                </a:solidFill>
                <a:latin typeface="Arial"/>
                <a:ea typeface="黑体" panose="02010609060101010101" pitchFamily="49" charset="-122"/>
              </a:rPr>
              <a:t>R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e-weighting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with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                                             to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grantee the sampling following posterior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68BFE72-D873-4B45-8E9F-9AB2A724049B}"/>
              </a:ext>
            </a:extLst>
          </p:cNvPr>
          <p:cNvSpPr/>
          <p:nvPr/>
        </p:nvSpPr>
        <p:spPr>
          <a:xfrm>
            <a:off x="2299763" y="1911192"/>
            <a:ext cx="4643151" cy="613171"/>
          </a:xfrm>
          <a:prstGeom prst="rect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1AD6AF7-67E3-43E5-9B61-0C7BC123634F}"/>
              </a:ext>
            </a:extLst>
          </p:cNvPr>
          <p:cNvSpPr/>
          <p:nvPr/>
        </p:nvSpPr>
        <p:spPr>
          <a:xfrm>
            <a:off x="2490157" y="785265"/>
            <a:ext cx="4121100" cy="475884"/>
          </a:xfrm>
          <a:prstGeom prst="rect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灯片编号占位符 2">
            <a:extLst>
              <a:ext uri="{FF2B5EF4-FFF2-40B4-BE49-F238E27FC236}">
                <a16:creationId xmlns:a16="http://schemas.microsoft.com/office/drawing/2014/main" id="{69D1085A-E910-49E2-80BF-87BC7B226799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211738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8958650" cy="31592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Eigenvalues of the Hamiltonian (with t-independent potential) : mass and width ?</a:t>
            </a:r>
            <a:endParaRPr lang="x-none" dirty="0"/>
          </a:p>
        </p:txBody>
      </p:sp>
      <p:sp>
        <p:nvSpPr>
          <p:cNvPr id="5" name="灯片编号占位符 2">
            <a:extLst>
              <a:ext uri="{FF2B5EF4-FFF2-40B4-BE49-F238E27FC236}">
                <a16:creationId xmlns:a16="http://schemas.microsoft.com/office/drawing/2014/main" id="{EDCE9592-CC23-44B9-8AF6-1BB7E1AE8D8F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t>3</a:t>
            </a:r>
          </a:p>
        </p:txBody>
      </p:sp>
      <p:pic>
        <p:nvPicPr>
          <p:cNvPr id="4" name="图片 3" descr="文本, 信件&#10;&#10;描述已自动生成">
            <a:extLst>
              <a:ext uri="{FF2B5EF4-FFF2-40B4-BE49-F238E27FC236}">
                <a16:creationId xmlns:a16="http://schemas.microsoft.com/office/drawing/2014/main" id="{8C0F634E-8300-8C99-F7BD-152402C30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389" y="1642109"/>
            <a:ext cx="3737978" cy="1032192"/>
          </a:xfrm>
          <a:prstGeom prst="rect">
            <a:avLst/>
          </a:prstGeom>
        </p:spPr>
      </p:pic>
      <p:pic>
        <p:nvPicPr>
          <p:cNvPr id="7" name="图片 6" descr="画着卡通人物&#10;&#10;中度可信度描述已自动生成">
            <a:extLst>
              <a:ext uri="{FF2B5EF4-FFF2-40B4-BE49-F238E27FC236}">
                <a16:creationId xmlns:a16="http://schemas.microsoft.com/office/drawing/2014/main" id="{B4A31BB3-95C8-28D7-FDE9-8FCCC7D9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40" y="1859578"/>
            <a:ext cx="3609976" cy="712172"/>
          </a:xfrm>
          <a:prstGeom prst="rect">
            <a:avLst/>
          </a:prstGeom>
        </p:spPr>
      </p:pic>
      <p:pic>
        <p:nvPicPr>
          <p:cNvPr id="9" name="图片 8" descr="文本, 信件&#10;&#10;描述已自动生成">
            <a:extLst>
              <a:ext uri="{FF2B5EF4-FFF2-40B4-BE49-F238E27FC236}">
                <a16:creationId xmlns:a16="http://schemas.microsoft.com/office/drawing/2014/main" id="{83B01828-7635-C729-5B73-77C14FD7E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090" y="686460"/>
            <a:ext cx="3804690" cy="953605"/>
          </a:xfrm>
          <a:prstGeom prst="rect">
            <a:avLst/>
          </a:prstGeom>
        </p:spPr>
      </p:pic>
      <p:pic>
        <p:nvPicPr>
          <p:cNvPr id="12" name="图片 11" descr="手机屏幕截图&#10;&#10;中度可信度描述已自动生成">
            <a:extLst>
              <a:ext uri="{FF2B5EF4-FFF2-40B4-BE49-F238E27FC236}">
                <a16:creationId xmlns:a16="http://schemas.microsoft.com/office/drawing/2014/main" id="{3FD3D68E-DB0C-47CC-E680-F9B369A85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34" y="876286"/>
            <a:ext cx="2140684" cy="541558"/>
          </a:xfrm>
          <a:prstGeom prst="rect">
            <a:avLst/>
          </a:prstGeom>
        </p:spPr>
      </p:pic>
      <p:pic>
        <p:nvPicPr>
          <p:cNvPr id="14" name="图片 13" descr="卡通画&#10;&#10;低可信度描述已自动生成">
            <a:extLst>
              <a:ext uri="{FF2B5EF4-FFF2-40B4-BE49-F238E27FC236}">
                <a16:creationId xmlns:a16="http://schemas.microsoft.com/office/drawing/2014/main" id="{04F45356-E08D-CD01-42F9-8AFF45239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389" y="4315961"/>
            <a:ext cx="2139607" cy="362004"/>
          </a:xfrm>
          <a:prstGeom prst="rect">
            <a:avLst/>
          </a:prstGeom>
        </p:spPr>
      </p:pic>
      <p:pic>
        <p:nvPicPr>
          <p:cNvPr id="17" name="图片 16" descr="图示&#10;&#10;描述已自动生成">
            <a:extLst>
              <a:ext uri="{FF2B5EF4-FFF2-40B4-BE49-F238E27FC236}">
                <a16:creationId xmlns:a16="http://schemas.microsoft.com/office/drawing/2014/main" id="{7EEE5EBC-6171-4376-1208-BC000F63D3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928" y="4200109"/>
            <a:ext cx="2861374" cy="676560"/>
          </a:xfrm>
          <a:prstGeom prst="rect">
            <a:avLst/>
          </a:prstGeom>
        </p:spPr>
      </p:pic>
      <p:pic>
        <p:nvPicPr>
          <p:cNvPr id="20" name="图片 19" descr="图片包含 图示&#10;&#10;描述已自动生成">
            <a:extLst>
              <a:ext uri="{FF2B5EF4-FFF2-40B4-BE49-F238E27FC236}">
                <a16:creationId xmlns:a16="http://schemas.microsoft.com/office/drawing/2014/main" id="{0E7AF785-40EF-44F5-E4AA-3328D6667A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6920" y="2882593"/>
            <a:ext cx="2022656" cy="624408"/>
          </a:xfrm>
          <a:prstGeom prst="rect">
            <a:avLst/>
          </a:prstGeom>
        </p:spPr>
      </p:pic>
      <p:pic>
        <p:nvPicPr>
          <p:cNvPr id="22" name="图片 21" descr="图片包含 文本&#10;&#10;描述已自动生成">
            <a:extLst>
              <a:ext uri="{FF2B5EF4-FFF2-40B4-BE49-F238E27FC236}">
                <a16:creationId xmlns:a16="http://schemas.microsoft.com/office/drawing/2014/main" id="{16547B06-8E98-B022-BCD6-DF7ABBED71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6739" y="2797858"/>
            <a:ext cx="2778505" cy="787820"/>
          </a:xfrm>
          <a:prstGeom prst="rect">
            <a:avLst/>
          </a:prstGeom>
        </p:spPr>
      </p:pic>
      <p:pic>
        <p:nvPicPr>
          <p:cNvPr id="24" name="图片 23" descr="图片包含 图表&#10;&#10;描述已自动生成">
            <a:extLst>
              <a:ext uri="{FF2B5EF4-FFF2-40B4-BE49-F238E27FC236}">
                <a16:creationId xmlns:a16="http://schemas.microsoft.com/office/drawing/2014/main" id="{3FA8235E-B848-D06F-073E-42C5505E5B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153" y="2782815"/>
            <a:ext cx="2921669" cy="841673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36855C11-CBD8-70E8-7330-E0BCBE9606E7}"/>
              </a:ext>
            </a:extLst>
          </p:cNvPr>
          <p:cNvSpPr/>
          <p:nvPr/>
        </p:nvSpPr>
        <p:spPr>
          <a:xfrm>
            <a:off x="719847" y="745787"/>
            <a:ext cx="6316493" cy="824758"/>
          </a:xfrm>
          <a:prstGeom prst="rect">
            <a:avLst/>
          </a:prstGeom>
          <a:noFill/>
          <a:ln w="25400" cap="flat">
            <a:solidFill>
              <a:srgbClr val="00498D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0820C37-D419-88C7-333B-EF9970B6D811}"/>
              </a:ext>
            </a:extLst>
          </p:cNvPr>
          <p:cNvSpPr/>
          <p:nvPr/>
        </p:nvSpPr>
        <p:spPr>
          <a:xfrm>
            <a:off x="137740" y="1736021"/>
            <a:ext cx="7665140" cy="952883"/>
          </a:xfrm>
          <a:prstGeom prst="rect">
            <a:avLst/>
          </a:prstGeom>
          <a:noFill/>
          <a:ln w="25400" cap="flat">
            <a:solidFill>
              <a:srgbClr val="00498D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DF91A20-0CBF-5619-9F71-F85FBD51A131}"/>
              </a:ext>
            </a:extLst>
          </p:cNvPr>
          <p:cNvSpPr/>
          <p:nvPr/>
        </p:nvSpPr>
        <p:spPr>
          <a:xfrm>
            <a:off x="6511800" y="2839777"/>
            <a:ext cx="1786380" cy="667224"/>
          </a:xfrm>
          <a:prstGeom prst="rect">
            <a:avLst/>
          </a:prstGeom>
          <a:noFill/>
          <a:ln w="25400" cap="flat">
            <a:solidFill>
              <a:srgbClr val="00498D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675054E2-EE28-3A7C-A7EE-6ACCDE250554}"/>
              </a:ext>
            </a:extLst>
          </p:cNvPr>
          <p:cNvSpPr/>
          <p:nvPr/>
        </p:nvSpPr>
        <p:spPr>
          <a:xfrm>
            <a:off x="6079996" y="3173389"/>
            <a:ext cx="310408" cy="148931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00498D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DBC5D5E-D0D6-F6DD-00B5-34EFA4988F49}"/>
              </a:ext>
            </a:extLst>
          </p:cNvPr>
          <p:cNvSpPr/>
          <p:nvPr/>
        </p:nvSpPr>
        <p:spPr>
          <a:xfrm>
            <a:off x="3878092" y="4187625"/>
            <a:ext cx="2324587" cy="510399"/>
          </a:xfrm>
          <a:prstGeom prst="rect">
            <a:avLst/>
          </a:prstGeom>
          <a:noFill/>
          <a:ln w="25400" cap="flat">
            <a:solidFill>
              <a:srgbClr val="00498D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12526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8958650" cy="31592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Potential model reproduce in-medium spectroscopy of others </a:t>
            </a:r>
            <a:endParaRPr lang="x-none" dirty="0"/>
          </a:p>
        </p:txBody>
      </p:sp>
      <p:sp>
        <p:nvSpPr>
          <p:cNvPr id="5" name="灯片编号占位符 2">
            <a:extLst>
              <a:ext uri="{FF2B5EF4-FFF2-40B4-BE49-F238E27FC236}">
                <a16:creationId xmlns:a16="http://schemas.microsoft.com/office/drawing/2014/main" id="{EDCE9592-CC23-44B9-8AF6-1BB7E1AE8D8F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t>4</a:t>
            </a:r>
          </a:p>
        </p:txBody>
      </p:sp>
      <p:pic>
        <p:nvPicPr>
          <p:cNvPr id="10" name="图片 9" descr="图表, 折线图&#10;&#10;描述已自动生成">
            <a:extLst>
              <a:ext uri="{FF2B5EF4-FFF2-40B4-BE49-F238E27FC236}">
                <a16:creationId xmlns:a16="http://schemas.microsoft.com/office/drawing/2014/main" id="{5C69DF72-6D30-F856-5906-A7ADC6674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60" y="965915"/>
            <a:ext cx="4329853" cy="4061675"/>
          </a:xfrm>
          <a:prstGeom prst="rect">
            <a:avLst/>
          </a:prstGeom>
        </p:spPr>
      </p:pic>
      <p:pic>
        <p:nvPicPr>
          <p:cNvPr id="16" name="图片 15" descr="图表&#10;&#10;描述已自动生成">
            <a:extLst>
              <a:ext uri="{FF2B5EF4-FFF2-40B4-BE49-F238E27FC236}">
                <a16:creationId xmlns:a16="http://schemas.microsoft.com/office/drawing/2014/main" id="{23446E5C-A523-EA8C-C16A-6A4B19EAE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092" y="637504"/>
            <a:ext cx="3580415" cy="256903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FEC9BAE-3111-2702-D025-FC9B4EE54F91}"/>
              </a:ext>
            </a:extLst>
          </p:cNvPr>
          <p:cNvSpPr txBox="1"/>
          <p:nvPr/>
        </p:nvSpPr>
        <p:spPr>
          <a:xfrm>
            <a:off x="4301544" y="4746723"/>
            <a:ext cx="4572000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1000" dirty="0"/>
              <a:t>D. Lafferty and A. Rothkopf, </a:t>
            </a:r>
            <a:r>
              <a:rPr lang="en-US" altLang="zh-CN" sz="1000" b="1" dirty="0"/>
              <a:t>Phys. Rev. D 101, 056010 (2020)</a:t>
            </a:r>
            <a:endParaRPr lang="zh-CN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73687942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F585A508-A013-48EC-AC71-DFCBB3FDA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1, QCD matter </a:t>
            </a:r>
            <a:r>
              <a:rPr lang="en-US" altLang="zh-CN" dirty="0">
                <a:solidFill>
                  <a:srgbClr val="FF0000"/>
                </a:solidFill>
              </a:rPr>
              <a:t>EoS identification from Heavy Ion Collisions </a:t>
            </a:r>
            <a:r>
              <a:rPr lang="en-US" altLang="zh-CN" dirty="0"/>
              <a:t>with Deep Learning</a:t>
            </a:r>
            <a:endParaRPr lang="zh-CN" altLang="en-US" dirty="0"/>
          </a:p>
        </p:txBody>
      </p:sp>
      <p:sp>
        <p:nvSpPr>
          <p:cNvPr id="2" name="Google Shape;357;p41">
            <a:extLst>
              <a:ext uri="{FF2B5EF4-FFF2-40B4-BE49-F238E27FC236}">
                <a16:creationId xmlns:a16="http://schemas.microsoft.com/office/drawing/2014/main" id="{900DF0B0-051A-4776-23DA-33DB2BB49A05}"/>
              </a:ext>
            </a:extLst>
          </p:cNvPr>
          <p:cNvSpPr txBox="1"/>
          <p:nvPr/>
        </p:nvSpPr>
        <p:spPr>
          <a:xfrm>
            <a:off x="939000" y="3475251"/>
            <a:ext cx="3971024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chemeClr val="accent5">
                    <a:lumMod val="50000"/>
                  </a:schemeClr>
                </a:solidFill>
              </a:rPr>
              <a:t>Nature Communications 9 (2018), no.1, 210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JHEP 12 (2019) 122</a:t>
            </a:r>
            <a:endParaRPr lang="fr-FR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Eur.Phys.J.C 80 (2020) 6, 516</a:t>
            </a:r>
          </a:p>
          <a:p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</a:rPr>
              <a:t>Phys. Lett. B 811 (2020)</a:t>
            </a:r>
            <a:endParaRPr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JHEP 21 (2021) 184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Phys. Rev. D 103 (2021) 11, 116023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arXiv:2211.11670</a:t>
            </a:r>
            <a:endParaRPr sz="1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6220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8958650" cy="315920"/>
          </a:xfrm>
        </p:spPr>
        <p:txBody>
          <a:bodyPr/>
          <a:lstStyle/>
          <a:p>
            <a:r>
              <a:rPr lang="en-US" altLang="zh-CN" spc="-1" dirty="0">
                <a:solidFill>
                  <a:srgbClr val="006190"/>
                </a:solidFill>
                <a:sym typeface="+mn-ea"/>
              </a:rPr>
              <a:t>Potential model reproduce in-medium spectroscopy of others </a:t>
            </a:r>
            <a:endParaRPr lang="x-none" dirty="0"/>
          </a:p>
        </p:txBody>
      </p:sp>
      <p:sp>
        <p:nvSpPr>
          <p:cNvPr id="5" name="灯片编号占位符 2">
            <a:extLst>
              <a:ext uri="{FF2B5EF4-FFF2-40B4-BE49-F238E27FC236}">
                <a16:creationId xmlns:a16="http://schemas.microsoft.com/office/drawing/2014/main" id="{EDCE9592-CC23-44B9-8AF6-1BB7E1AE8D8F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t>4</a:t>
            </a:r>
          </a:p>
        </p:txBody>
      </p:sp>
      <p:pic>
        <p:nvPicPr>
          <p:cNvPr id="10" name="图片 9" descr="图表, 折线图&#10;&#10;描述已自动生成">
            <a:extLst>
              <a:ext uri="{FF2B5EF4-FFF2-40B4-BE49-F238E27FC236}">
                <a16:creationId xmlns:a16="http://schemas.microsoft.com/office/drawing/2014/main" id="{5C69DF72-6D30-F856-5906-A7ADC6674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60" y="965915"/>
            <a:ext cx="4329853" cy="4061675"/>
          </a:xfrm>
          <a:prstGeom prst="rect">
            <a:avLst/>
          </a:prstGeom>
        </p:spPr>
      </p:pic>
      <p:pic>
        <p:nvPicPr>
          <p:cNvPr id="15" name="图片 14" descr="图表, 折线图&#10;&#10;描述已自动生成">
            <a:extLst>
              <a:ext uri="{FF2B5EF4-FFF2-40B4-BE49-F238E27FC236}">
                <a16:creationId xmlns:a16="http://schemas.microsoft.com/office/drawing/2014/main" id="{E2D849FE-E788-CCF2-E7F7-97D356CEB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835" y="2538454"/>
            <a:ext cx="3452201" cy="223992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9B3DB12-9FF1-4ED6-F9E2-7A24379EF0E5}"/>
              </a:ext>
            </a:extLst>
          </p:cNvPr>
          <p:cNvSpPr txBox="1"/>
          <p:nvPr/>
        </p:nvSpPr>
        <p:spPr>
          <a:xfrm>
            <a:off x="4301544" y="4746723"/>
            <a:ext cx="4572000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1000" dirty="0"/>
              <a:t>D. Lafferty and A. Rothkopf, </a:t>
            </a:r>
            <a:r>
              <a:rPr lang="en-US" altLang="zh-CN" sz="1000" b="1" dirty="0"/>
              <a:t>Phys. Rev. D 101, 056010 (2020)</a:t>
            </a:r>
            <a:endParaRPr lang="zh-CN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91063443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8958650" cy="315920"/>
          </a:xfrm>
        </p:spPr>
        <p:txBody>
          <a:bodyPr/>
          <a:lstStyle/>
          <a:p>
            <a:r>
              <a:rPr lang="en-US" altLang="zh-CN" spc="-1" dirty="0">
                <a:solidFill>
                  <a:srgbClr val="006190"/>
                </a:solidFill>
                <a:sym typeface="+mn-ea"/>
              </a:rPr>
              <a:t>Uncertainty estimation for NS </a:t>
            </a:r>
            <a:r>
              <a:rPr lang="en-US" altLang="zh-CN" spc="-1" dirty="0" err="1">
                <a:solidFill>
                  <a:srgbClr val="006190"/>
                </a:solidFill>
                <a:sym typeface="+mn-ea"/>
              </a:rPr>
              <a:t>EoS</a:t>
            </a:r>
            <a:r>
              <a:rPr lang="en-US" altLang="zh-CN" spc="-1" dirty="0">
                <a:solidFill>
                  <a:srgbClr val="006190"/>
                </a:solidFill>
                <a:sym typeface="+mn-ea"/>
              </a:rPr>
              <a:t> reconstruction-- reweighting</a:t>
            </a:r>
            <a:endParaRPr lang="x-none" dirty="0"/>
          </a:p>
        </p:txBody>
      </p:sp>
      <p:sp>
        <p:nvSpPr>
          <p:cNvPr id="5" name="灯片编号占位符 2">
            <a:extLst>
              <a:ext uri="{FF2B5EF4-FFF2-40B4-BE49-F238E27FC236}">
                <a16:creationId xmlns:a16="http://schemas.microsoft.com/office/drawing/2014/main" id="{EDCE9592-CC23-44B9-8AF6-1BB7E1AE8D8F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t>5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429634E-49B4-6491-AD3D-2E83029FC02B}"/>
              </a:ext>
            </a:extLst>
          </p:cNvPr>
          <p:cNvSpPr txBox="1"/>
          <p:nvPr/>
        </p:nvSpPr>
        <p:spPr>
          <a:xfrm>
            <a:off x="279736" y="986935"/>
            <a:ext cx="8889611" cy="203132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1, draw ensemble of M-R samples from measured likelihood (Gaussian approximated)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zh-CN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2, convert each set of M-R points into </a:t>
            </a:r>
            <a:r>
              <a:rPr kumimoji="0" lang="en-US" altLang="zh-CN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EoS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 via the reconstruction model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zh-CN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3, apply </a:t>
            </a:r>
            <a:r>
              <a:rPr kumimoji="0" lang="en-US" altLang="zh-CN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TOV-solver 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to convert the ensemble of </a:t>
            </a:r>
            <a:r>
              <a:rPr kumimoji="0" lang="en-US" altLang="zh-CN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EoSs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 to corresponding M-Rs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zh-CN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4, evaluate the 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weight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 for each </a:t>
            </a:r>
            <a:r>
              <a:rPr kumimoji="0" lang="en-US" altLang="zh-CN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EoS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 sample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7" name="图片 6" descr="卡通人物&#10;&#10;低可信度描述已自动生成">
            <a:extLst>
              <a:ext uri="{FF2B5EF4-FFF2-40B4-BE49-F238E27FC236}">
                <a16:creationId xmlns:a16="http://schemas.microsoft.com/office/drawing/2014/main" id="{E03EEBA2-45F7-A36D-0D3E-BB1738562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051" y="3239392"/>
            <a:ext cx="2600344" cy="3524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3F45AE-07CF-F94B-2BE0-DE9E59522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39" y="3115567"/>
            <a:ext cx="4905411" cy="60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717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" y="139065"/>
            <a:ext cx="8825230" cy="31623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Challenge in HIC and M</a:t>
            </a:r>
            <a:r>
              <a:rPr lang="en-US" altLang="zh-CN" spc="-1" dirty="0">
                <a:solidFill>
                  <a:srgbClr val="006190"/>
                </a:solidFill>
                <a:sym typeface="+mn-ea"/>
              </a:rPr>
              <a:t>achine</a:t>
            </a:r>
            <a:r>
              <a:rPr lang="en-US" spc="-1" dirty="0">
                <a:solidFill>
                  <a:srgbClr val="006190"/>
                </a:solidFill>
                <a:sym typeface="+mn-ea"/>
              </a:rPr>
              <a:t> Learning</a:t>
            </a:r>
            <a:endParaRPr lang="x-none" dirty="0"/>
          </a:p>
        </p:txBody>
      </p:sp>
      <p:pic>
        <p:nvPicPr>
          <p:cNvPr id="1026" name="Picture 2" descr="Quantifying Uncertainty with Bayesian Statistics - Open Data Science - Your  News Source for AI, Machine Learning &amp; more">
            <a:extLst>
              <a:ext uri="{FF2B5EF4-FFF2-40B4-BE49-F238E27FC236}">
                <a16:creationId xmlns:a16="http://schemas.microsoft.com/office/drawing/2014/main" id="{2AF731E7-BF3B-4ACE-8705-DC34B83EE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970" y="3559843"/>
            <a:ext cx="2669666" cy="13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DFF449B-6442-C122-25D4-D4FD5C913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54" y="1804537"/>
            <a:ext cx="4644186" cy="1376055"/>
          </a:xfrm>
          <a:prstGeom prst="rect">
            <a:avLst/>
          </a:prstGeom>
        </p:spPr>
      </p:pic>
      <p:pic>
        <p:nvPicPr>
          <p:cNvPr id="6" name="图片 5" descr="卡通人物&#10;&#10;中度可信度描述已自动生成">
            <a:extLst>
              <a:ext uri="{FF2B5EF4-FFF2-40B4-BE49-F238E27FC236}">
                <a16:creationId xmlns:a16="http://schemas.microsoft.com/office/drawing/2014/main" id="{33D9B4EC-CFC9-390F-4D67-635BF1FC5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176" y="631445"/>
            <a:ext cx="4295542" cy="1202026"/>
          </a:xfrm>
          <a:prstGeom prst="rect">
            <a:avLst/>
          </a:prstGeom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28F7E932-8D85-FDC8-936E-795989EDC6DC}"/>
              </a:ext>
            </a:extLst>
          </p:cNvPr>
          <p:cNvSpPr/>
          <p:nvPr/>
        </p:nvSpPr>
        <p:spPr>
          <a:xfrm>
            <a:off x="5497560" y="863155"/>
            <a:ext cx="3646440" cy="2062103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45720" rIns="4572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m 57 Condensed" panose="020B0506020202050204" pitchFamily="34" charset="0"/>
                <a:ea typeface="Arial" charset="0"/>
                <a:cs typeface="+mn-cs"/>
              </a:rPr>
              <a:t>Uncertainties in HIC modeling</a:t>
            </a:r>
            <a:endParaRPr kumimoji="0" lang="en-US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m 57 Condensed" panose="020B050602020205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m 57 Condensed" panose="020B050602020205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m 57 Condensed" panose="020B0506020202050204" pitchFamily="34" charset="0"/>
                <a:ea typeface="+mn-ea"/>
                <a:cs typeface="+mn-cs"/>
              </a:rPr>
              <a:t>Multiple parameters </a:t>
            </a:r>
            <a:r>
              <a:rPr kumimoji="0" lang="en-US" sz="1600" b="0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m 57 Condensed" panose="020B0506020202050204" pitchFamily="34" charset="0"/>
                <a:ea typeface="+mn-ea"/>
                <a:cs typeface="+mn-cs"/>
              </a:rPr>
              <a:t>entangle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m 57 Condensed" panose="020B0506020202050204" pitchFamily="34" charset="0"/>
                <a:ea typeface="+mn-ea"/>
                <a:cs typeface="+mn-cs"/>
              </a:rPr>
              <a:t> with multiple observables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Char char="•"/>
              <a:tabLst/>
              <a:defRPr/>
            </a:pPr>
            <a:endParaRPr kumimoji="0" lang="en-US" sz="16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m 57 Condensed" panose="020B050602020205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altLang="zh-CN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m 57 Condensed" panose="020B0506020202050204" pitchFamily="34" charset="0"/>
                <a:ea typeface="Arial" charset="0"/>
                <a:cs typeface="+mn-cs"/>
              </a:rPr>
              <a:t>How to disentangle different factors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m 57 Condensed" panose="020B0506020202050204" pitchFamily="34" charset="0"/>
                <a:ea typeface="Arial" charset="0"/>
                <a:cs typeface="+mn-cs"/>
              </a:rPr>
              <a:t>      to reveal fundamental physics from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m 57 Condensed" panose="020B0506020202050204" pitchFamily="34" charset="0"/>
                <a:ea typeface="Arial" charset="0"/>
                <a:cs typeface="+mn-cs"/>
              </a:rPr>
              <a:t>      the dynamical environment?</a:t>
            </a:r>
            <a:endParaRPr kumimoji="0" lang="en-US" altLang="zh-CN" sz="16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m 57 Condensed" panose="020B050602020205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7" name="Picture 2" descr="Thomas Bayes - Wikipedia">
            <a:extLst>
              <a:ext uri="{FF2B5EF4-FFF2-40B4-BE49-F238E27FC236}">
                <a16:creationId xmlns:a16="http://schemas.microsoft.com/office/drawing/2014/main" id="{4A1DE597-6C50-0EF1-F8C1-D28491477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2" y="3448563"/>
            <a:ext cx="1359976" cy="145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5F7E2B3-923D-E948-48F1-38731CF5B71C}"/>
              </a:ext>
            </a:extLst>
          </p:cNvPr>
          <p:cNvSpPr txBox="1"/>
          <p:nvPr/>
        </p:nvSpPr>
        <p:spPr>
          <a:xfrm>
            <a:off x="4025043" y="649321"/>
            <a:ext cx="1472517" cy="2616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619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Fig: arXiv:1804.04649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6190">
                  <a:lumMod val="60000"/>
                  <a:lumOff val="40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D82E498-DB56-7923-3A3C-1DC1CEE7A68C}"/>
              </a:ext>
            </a:extLst>
          </p:cNvPr>
          <p:cNvSpPr txBox="1"/>
          <p:nvPr/>
        </p:nvSpPr>
        <p:spPr>
          <a:xfrm>
            <a:off x="2340347" y="695188"/>
            <a:ext cx="435374" cy="27699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QGP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5" name="灯片编号占位符 2">
            <a:extLst>
              <a:ext uri="{FF2B5EF4-FFF2-40B4-BE49-F238E27FC236}">
                <a16:creationId xmlns:a16="http://schemas.microsoft.com/office/drawing/2014/main" id="{38BDC1F5-6B33-3EAB-FDA0-D80FAADE4CA7}"/>
              </a:ext>
            </a:extLst>
          </p:cNvPr>
          <p:cNvSpPr txBox="1">
            <a:spLocks/>
          </p:cNvSpPr>
          <p:nvPr/>
        </p:nvSpPr>
        <p:spPr>
          <a:xfrm>
            <a:off x="7532116" y="-6837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r>
          </a:p>
        </p:txBody>
      </p:sp>
      <p:pic>
        <p:nvPicPr>
          <p:cNvPr id="8" name="图片 7" descr="图示&#10;&#10;描述已自动生成">
            <a:extLst>
              <a:ext uri="{FF2B5EF4-FFF2-40B4-BE49-F238E27FC236}">
                <a16:creationId xmlns:a16="http://schemas.microsoft.com/office/drawing/2014/main" id="{161B46A8-E97F-71E8-28B2-CE718A66E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050" y="3452423"/>
            <a:ext cx="2299550" cy="1454535"/>
          </a:xfrm>
          <a:prstGeom prst="rect">
            <a:avLst/>
          </a:prstGeom>
        </p:spPr>
      </p:pic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E9A10DAE-45C7-1DCA-7E34-53A58F40C1BA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2/15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E47C810-93FC-E9FE-2F3F-0505BEAA3361}"/>
              </a:ext>
            </a:extLst>
          </p:cNvPr>
          <p:cNvSpPr txBox="1"/>
          <p:nvPr/>
        </p:nvSpPr>
        <p:spPr>
          <a:xfrm>
            <a:off x="7108076" y="3658903"/>
            <a:ext cx="2001508" cy="101566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Universal approximator</a:t>
            </a:r>
          </a:p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Differentiable programming</a:t>
            </a:r>
          </a:p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Gradient based optimization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68494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" y="139065"/>
            <a:ext cx="8825230" cy="31623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Direct inverse mapping? CNN make the road</a:t>
            </a:r>
            <a:endParaRPr lang="x-none" dirty="0"/>
          </a:p>
        </p:txBody>
      </p:sp>
      <p:sp>
        <p:nvSpPr>
          <p:cNvPr id="21" name="灯片编号占位符 2">
            <a:extLst>
              <a:ext uri="{FF2B5EF4-FFF2-40B4-BE49-F238E27FC236}">
                <a16:creationId xmlns:a16="http://schemas.microsoft.com/office/drawing/2014/main" id="{C91EECA0-9875-49E2-8965-8383C0FBFBAA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3/15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203DC1E-1994-AED2-F555-CE66D19BE05D}"/>
              </a:ext>
            </a:extLst>
          </p:cNvPr>
          <p:cNvSpPr txBox="1"/>
          <p:nvPr/>
        </p:nvSpPr>
        <p:spPr>
          <a:xfrm>
            <a:off x="141201" y="4778375"/>
            <a:ext cx="3654203" cy="2616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nivers Com 57 Condensed" panose="020B0506020202050204" charset="0"/>
                <a:ea typeface="Arial" charset="0"/>
                <a:cs typeface="Univers Com 57 Condensed" panose="020B0506020202050204" charset="0"/>
                <a:sym typeface="Arial" charset="0"/>
              </a:rPr>
              <a:t>L.G.Pang</a:t>
            </a: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nivers Com 57 Condensed" panose="020B0506020202050204" charset="0"/>
                <a:ea typeface="Arial" charset="0"/>
                <a:cs typeface="Univers Com 57 Condensed" panose="020B0506020202050204" charset="0"/>
                <a:sym typeface="Arial" charset="0"/>
              </a:rPr>
              <a:t>, K. Zhou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nivers Com 57 Condensed" panose="020B0506020202050204" charset="0"/>
                <a:ea typeface="Arial" charset="0"/>
                <a:cs typeface="Univers Com 57 Condensed" panose="020B0506020202050204" charset="0"/>
                <a:sym typeface="Arial" charset="0"/>
              </a:rPr>
              <a:t>, N.Su et al., </a:t>
            </a: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nivers Com 57 Condensed" panose="020B0506020202050204" charset="0"/>
                <a:ea typeface="Arial" charset="0"/>
                <a:cs typeface="Univers Com 57 Condensed" panose="020B0506020202050204" charset="0"/>
                <a:sym typeface="Arial" charset="0"/>
              </a:rPr>
              <a:t>Nature Commu.9 (2018), no.1, 210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nivers Com 57 Condensed" panose="020B0506020202050204" charset="0"/>
              <a:ea typeface="Arial" charset="0"/>
              <a:cs typeface="Univers Com 57 Condensed" panose="020B0506020202050204" charset="0"/>
              <a:sym typeface="Arial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18742F8-AD46-B33F-7A5B-ADD1092B8E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031" y="654874"/>
            <a:ext cx="4255334" cy="1302398"/>
          </a:xfrm>
          <a:prstGeom prst="rect">
            <a:avLst/>
          </a:prstGeom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B297F82-84EF-4F11-6C67-6BDD6164D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270" y="654874"/>
            <a:ext cx="1831935" cy="142267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D1439D8-3DE0-1814-007A-672B6A899192}"/>
              </a:ext>
            </a:extLst>
          </p:cNvPr>
          <p:cNvSpPr txBox="1"/>
          <p:nvPr/>
        </p:nvSpPr>
        <p:spPr>
          <a:xfrm>
            <a:off x="188900" y="4196432"/>
            <a:ext cx="8506243" cy="52321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Conclusion : </a:t>
            </a:r>
            <a:r>
              <a:rPr kumimoji="0" lang="en-US" altLang="zh-CN" sz="1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Information of early dynamics can </a:t>
            </a:r>
            <a:r>
              <a:rPr kumimoji="0" lang="en-US" altLang="zh-CN" sz="1400" b="0" u="none" strike="noStrike" kern="1200" cap="none" spc="0" normalizeH="0" baseline="0" noProof="0" dirty="0">
                <a:ln>
                  <a:noFill/>
                </a:ln>
                <a:solidFill>
                  <a:srgbClr val="E1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survive</a:t>
            </a:r>
            <a:r>
              <a:rPr kumimoji="0" lang="en-US" altLang="zh-CN" sz="1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 to the end of the hydrodynamics and encoded within the final state raw spectra, immune to evolution’s uncertainties, </a:t>
            </a:r>
            <a:r>
              <a:rPr kumimoji="0" lang="en-US" altLang="zh-CN" sz="1400" b="0" u="none" strike="noStrike" kern="1200" cap="none" spc="0" normalizeH="0" baseline="0" noProof="0" dirty="0">
                <a:ln>
                  <a:noFill/>
                </a:ln>
                <a:solidFill>
                  <a:srgbClr val="E1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with deep CNN we can decode it back.</a:t>
            </a:r>
            <a:endParaRPr kumimoji="0" lang="zh-CN" altLang="en-US" sz="1400" b="0" u="none" strike="noStrike" kern="1200" cap="none" spc="0" normalizeH="0" baseline="0" noProof="0" dirty="0">
              <a:ln>
                <a:noFill/>
              </a:ln>
              <a:solidFill>
                <a:srgbClr val="E1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F76BB79-CFD9-29B3-2CEB-EDA6AC5AE6C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0736" y="2159266"/>
            <a:ext cx="1643380" cy="139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80D1167-6694-4370-9AF1-4B8D73E468A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606821" y="2164222"/>
            <a:ext cx="1588333" cy="1408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580E882-5790-744E-58F4-7BDC06019CD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160482" y="2220105"/>
            <a:ext cx="2308520" cy="126214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CAD89D0-9E5D-CCB3-DDAA-8FF9C33870B6}"/>
              </a:ext>
            </a:extLst>
          </p:cNvPr>
          <p:cNvSpPr txBox="1"/>
          <p:nvPr/>
        </p:nvSpPr>
        <p:spPr>
          <a:xfrm>
            <a:off x="5661428" y="2252486"/>
            <a:ext cx="3160479" cy="156965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marR="0" lvl="0" indent="-28575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Conventional obs. hard to distinguish</a:t>
            </a:r>
          </a:p>
          <a:p>
            <a:pPr marL="285750" marR="0" lvl="0" indent="-28575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285750" marR="0" lvl="0" indent="-28575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Strongly influence from initial fluctuations</a:t>
            </a:r>
          </a:p>
          <a:p>
            <a:pPr marR="0" lvl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      and other uncertainties</a:t>
            </a:r>
          </a:p>
          <a:p>
            <a:pPr marR="0" lvl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1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285750" marR="0" lvl="0" indent="-28575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95% event-by-event accuracy!</a:t>
            </a:r>
          </a:p>
          <a:p>
            <a:pPr marR="0" lvl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285750" marR="0" lvl="0" indent="-28575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Robust to initial conditions, eta/s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5985F328-BCBD-61CD-09B2-A3756765D23E}"/>
              </a:ext>
            </a:extLst>
          </p:cNvPr>
          <p:cNvSpPr txBox="1">
            <a:spLocks/>
          </p:cNvSpPr>
          <p:nvPr/>
        </p:nvSpPr>
        <p:spPr>
          <a:xfrm>
            <a:off x="7532116" y="-6837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r>
          </a:p>
        </p:txBody>
      </p:sp>
      <p:pic>
        <p:nvPicPr>
          <p:cNvPr id="1026" name="Picture 2" descr="Image Classification using CNN (94%+ Accuracy) | Kaggle">
            <a:extLst>
              <a:ext uri="{FF2B5EF4-FFF2-40B4-BE49-F238E27FC236}">
                <a16:creationId xmlns:a16="http://schemas.microsoft.com/office/drawing/2014/main" id="{AD442BDE-4D2E-746E-42F7-1AC8B7133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18" y="653967"/>
            <a:ext cx="2669352" cy="150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5157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7836235" cy="31592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The EoS parameterization, the flow and transverse kinetic energy measurements</a:t>
            </a:r>
            <a:endParaRPr lang="x-none" dirty="0"/>
          </a:p>
        </p:txBody>
      </p:sp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66C2A32C-DAE7-4495-8335-301B657CDAF3}"/>
              </a:ext>
            </a:extLst>
          </p:cNvPr>
          <p:cNvSpPr txBox="1">
            <a:spLocks/>
          </p:cNvSpPr>
          <p:nvPr/>
        </p:nvSpPr>
        <p:spPr>
          <a:xfrm>
            <a:off x="758395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t>4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/15</a:t>
            </a:r>
          </a:p>
        </p:txBody>
      </p:sp>
      <p:pic>
        <p:nvPicPr>
          <p:cNvPr id="8" name="图片 7" descr="图表&#10;&#10;描述已自动生成">
            <a:extLst>
              <a:ext uri="{FF2B5EF4-FFF2-40B4-BE49-F238E27FC236}">
                <a16:creationId xmlns:a16="http://schemas.microsoft.com/office/drawing/2014/main" id="{D022AA1C-D58A-1423-A581-3B4066343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335" y="625520"/>
            <a:ext cx="2449680" cy="1905614"/>
          </a:xfrm>
          <a:prstGeom prst="rect">
            <a:avLst/>
          </a:prstGeom>
        </p:spPr>
      </p:pic>
      <p:pic>
        <p:nvPicPr>
          <p:cNvPr id="3" name="图片 2" descr="图片包含 形状&#10;&#10;描述已自动生成">
            <a:extLst>
              <a:ext uri="{FF2B5EF4-FFF2-40B4-BE49-F238E27FC236}">
                <a16:creationId xmlns:a16="http://schemas.microsoft.com/office/drawing/2014/main" id="{766A81DA-7A74-3D2C-E605-EE8CB7898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060" y="1386303"/>
            <a:ext cx="2873611" cy="1109383"/>
          </a:xfrm>
          <a:prstGeom prst="rect">
            <a:avLst/>
          </a:prstGeom>
        </p:spPr>
      </p:pic>
      <p:pic>
        <p:nvPicPr>
          <p:cNvPr id="4" name="图片 3" descr="图表, 图示&#10;&#10;描述已自动生成">
            <a:extLst>
              <a:ext uri="{FF2B5EF4-FFF2-40B4-BE49-F238E27FC236}">
                <a16:creationId xmlns:a16="http://schemas.microsoft.com/office/drawing/2014/main" id="{567113FD-5DC2-CDDB-BCAF-E55FFACFA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3041737"/>
            <a:ext cx="2217102" cy="1700161"/>
          </a:xfrm>
          <a:prstGeom prst="rect">
            <a:avLst/>
          </a:prstGeom>
        </p:spPr>
      </p:pic>
      <p:pic>
        <p:nvPicPr>
          <p:cNvPr id="7" name="图片 6" descr="图形用户界面, 图表&#10;&#10;描述已自动生成">
            <a:extLst>
              <a:ext uri="{FF2B5EF4-FFF2-40B4-BE49-F238E27FC236}">
                <a16:creationId xmlns:a16="http://schemas.microsoft.com/office/drawing/2014/main" id="{A87EF4BF-0284-AD13-122D-CF8D480F5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82" y="2988680"/>
            <a:ext cx="2301898" cy="1785856"/>
          </a:xfrm>
          <a:prstGeom prst="rect">
            <a:avLst/>
          </a:prstGeom>
        </p:spPr>
      </p:pic>
      <p:pic>
        <p:nvPicPr>
          <p:cNvPr id="12" name="图片 11" descr="图片包含 文本&#10;&#10;描述已自动生成">
            <a:extLst>
              <a:ext uri="{FF2B5EF4-FFF2-40B4-BE49-F238E27FC236}">
                <a16:creationId xmlns:a16="http://schemas.microsoft.com/office/drawing/2014/main" id="{D73D620C-1879-C0D2-C9CF-F22E3E13F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3428" y="693731"/>
            <a:ext cx="1783022" cy="55617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9E59077-6A12-581C-081E-972BC40C7D76}"/>
              </a:ext>
            </a:extLst>
          </p:cNvPr>
          <p:cNvSpPr txBox="1"/>
          <p:nvPr/>
        </p:nvSpPr>
        <p:spPr>
          <a:xfrm>
            <a:off x="139623" y="839334"/>
            <a:ext cx="5611397" cy="2185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Hadronic cascade dominant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UrQMD model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adapted to any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  density dependent EoS  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Wingdings" panose="05000000000000000000" pitchFamily="2" charset="2"/>
              </a:rPr>
              <a:t>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Wingdings" panose="05000000000000000000" pitchFamily="2" charset="2"/>
              </a:rPr>
              <a:t>  via density dependent potential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Wingdings" panose="05000000000000000000" pitchFamily="2" charset="2"/>
              </a:rPr>
              <a:t>                  </a:t>
            </a:r>
            <a:r>
              <a:rPr kumimoji="0" lang="en-US" altLang="zh-CN" sz="1000" b="0" i="1" u="none" strike="noStrike" kern="1200" cap="none" spc="0" normalizeH="0" baseline="0" noProof="0" dirty="0">
                <a:ln>
                  <a:noFill/>
                </a:ln>
                <a:solidFill>
                  <a:srgbClr val="00619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Wingdings" panose="05000000000000000000" pitchFamily="2" charset="2"/>
              </a:rPr>
              <a:t>Eur.Phys.J.C82(2022)5,417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Wingdings" panose="05000000000000000000" pitchFamily="2" charset="2"/>
              </a:rPr>
              <a:t>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DB9C3CE-52E1-C126-FB71-FC040E33C102}"/>
              </a:ext>
            </a:extLst>
          </p:cNvPr>
          <p:cNvSpPr txBox="1"/>
          <p:nvPr/>
        </p:nvSpPr>
        <p:spPr>
          <a:xfrm>
            <a:off x="6499436" y="1755162"/>
            <a:ext cx="1790131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-1" normalizeH="0" baseline="0" noProof="0" dirty="0">
                <a:ln>
                  <a:noFill/>
                </a:ln>
                <a:solidFill>
                  <a:srgbClr val="00619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  <a:sym typeface="+mn-ea"/>
              </a:rPr>
              <a:t>CMF +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94B8E37-E659-BC98-989A-9F7924AF8174}"/>
              </a:ext>
            </a:extLst>
          </p:cNvPr>
          <p:cNvSpPr txBox="1"/>
          <p:nvPr/>
        </p:nvSpPr>
        <p:spPr>
          <a:xfrm>
            <a:off x="7259270" y="1040000"/>
            <a:ext cx="1790131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-1" normalizeH="0" baseline="0" noProof="0" dirty="0">
                <a:ln>
                  <a:noFill/>
                </a:ln>
                <a:solidFill>
                  <a:srgbClr val="00619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  <a:sym typeface="+mn-ea"/>
              </a:rPr>
              <a:t>Polynomial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9AF244-B1D1-14E1-0056-5FCED0F880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208" y="3943544"/>
            <a:ext cx="1159548" cy="53113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39D71B0-1772-4586-30B4-1451E1658519}"/>
              </a:ext>
            </a:extLst>
          </p:cNvPr>
          <p:cNvSpPr txBox="1"/>
          <p:nvPr/>
        </p:nvSpPr>
        <p:spPr>
          <a:xfrm>
            <a:off x="186350" y="2794456"/>
            <a:ext cx="553212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Wingdings" panose="05000000000000000000" pitchFamily="2" charset="2"/>
              </a:rPr>
              <a:t>Evidence : 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Wingdings" panose="05000000000000000000" pitchFamily="2" charset="2"/>
              </a:rPr>
              <a:t>proton’s v2        and     transverse kinetic energy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7B94552-9A29-5976-F6DD-B8880A437B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7140" y="2848769"/>
            <a:ext cx="2486035" cy="13681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9A3F09E-757A-3CEE-98B7-831CE293CD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9598" y="2503561"/>
            <a:ext cx="2622995" cy="20621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B8D29AA-63CD-A8FC-5E84-F53B909950F6}"/>
                  </a:ext>
                </a:extLst>
              </p:cNvPr>
              <p:cNvSpPr txBox="1"/>
              <p:nvPr/>
            </p:nvSpPr>
            <p:spPr>
              <a:xfrm>
                <a:off x="4572000" y="4530102"/>
                <a:ext cx="4603096" cy="4966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黑体" panose="02010609060101010101" pitchFamily="49" charset="-122"/>
                    <a:cs typeface="+mn-cs"/>
                  </a:rPr>
                  <a:t> 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黑体" panose="02010609060101010101" pitchFamily="49" charset="-122"/>
                    <a:cs typeface="+mn-cs"/>
                  </a:rPr>
                  <a:t>Gaussian Process 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黑体" panose="02010609060101010101" pitchFamily="49" charset="-122"/>
                    <a:cs typeface="+mn-cs"/>
                  </a:rPr>
                  <a:t>Emulator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黑体" panose="02010609060101010101" pitchFamily="49" charset="-122"/>
                    <a:cs typeface="+mn-cs"/>
                  </a:rPr>
                  <a:t> :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𝑂𝑏𝑠</m:t>
                        </m:r>
                      </m:e>
                      <m:sub>
                        <m:r>
                          <a:rPr kumimoji="0" lang="en-US" altLang="zh-CN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kumimoji="0" lang="en-US" altLang="zh-CN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zh-CN" altLang="en-US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𝜽</m:t>
                        </m:r>
                      </m:e>
                    </m:d>
                    <m:r>
                      <a:rPr kumimoji="0" lang="en-US" altLang="zh-CN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~ </m:t>
                    </m:r>
                    <m:r>
                      <a:rPr kumimoji="0" lang="en-US" altLang="zh-CN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𝐺𝑃</m:t>
                    </m:r>
                    <m:r>
                      <a:rPr kumimoji="0" lang="en-US" altLang="zh-CN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zh-CN" alt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𝜇</m:t>
                    </m:r>
                    <m:r>
                      <a:rPr kumimoji="0" lang="en-US" altLang="zh-CN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zh-CN" altLang="en-US" sz="1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𝜽</m:t>
                    </m:r>
                  </m:oMath>
                </a14:m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  <a:cs typeface="+mn-cs"/>
                  </a:rPr>
                  <a:t>), </a:t>
                </a:r>
                <a14:m>
                  <m:oMath xmlns:m="http://schemas.openxmlformats.org/officeDocument/2006/math">
                    <m:r>
                      <a:rPr kumimoji="0" lang="en-US" altLang="zh-CN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𝜅</m:t>
                    </m:r>
                    <m:r>
                      <a:rPr kumimoji="0" lang="en-US" altLang="zh-CN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altLang="zh-CN" sz="1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𝜽</m:t>
                    </m:r>
                    <m:r>
                      <a:rPr kumimoji="0" lang="en-US" altLang="zh-CN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sSup>
                      <m:sSupPr>
                        <m:ctrlPr>
                          <a:rPr kumimoji="0" lang="en-US" altLang="zh-CN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𝜽</m:t>
                        </m:r>
                      </m:e>
                      <m:sup>
                        <m:r>
                          <a:rPr kumimoji="0" lang="en-US" altLang="zh-CN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altLang="zh-CN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))</m:t>
                    </m:r>
                  </m:oMath>
                </a14:m>
                <a:endParaRPr kumimoji="0" lang="en-US" altLang="zh-CN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zh-CN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 panose="02010609060101010101" pitchFamily="49" charset="-122"/>
                        <a:cs typeface="+mn-cs"/>
                      </a:rPr>
                      <m:t>The</m:t>
                    </m:r>
                    <m:r>
                      <m:rPr>
                        <m:nor/>
                      </m:rPr>
                      <a:rPr kumimoji="0" lang="en-US" altLang="zh-CN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 panose="02010609060101010101" pitchFamily="49" charset="-122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altLang="zh-CN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 panose="02010609060101010101" pitchFamily="49" charset="-122"/>
                        <a:cs typeface="+mn-cs"/>
                      </a:rPr>
                      <m:t>trained</m:t>
                    </m:r>
                    <m:r>
                      <m:rPr>
                        <m:nor/>
                      </m:rPr>
                      <a:rPr kumimoji="0" lang="en-US" altLang="zh-CN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 panose="02010609060101010101" pitchFamily="49" charset="-122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altLang="zh-CN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 panose="02010609060101010101" pitchFamily="49" charset="-122"/>
                        <a:cs typeface="+mn-cs"/>
                      </a:rPr>
                      <m:t>emulator</m:t>
                    </m:r>
                    <m:r>
                      <m:rPr>
                        <m:nor/>
                      </m:rPr>
                      <a:rPr kumimoji="0" lang="en-US" altLang="zh-CN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 panose="02010609060101010101" pitchFamily="49" charset="-122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altLang="zh-CN" sz="12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 panose="02010609060101010101" pitchFamily="49" charset="-122"/>
                        <a:cs typeface="+mn-cs"/>
                      </a:rPr>
                      <m:t>predict</m:t>
                    </m:r>
                    <m:r>
                      <m:rPr>
                        <m:nor/>
                      </m:rPr>
                      <a:rPr kumimoji="0" lang="en-US" altLang="zh-CN" sz="12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 panose="02010609060101010101" pitchFamily="49" charset="-122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altLang="zh-CN" sz="12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 panose="02010609060101010101" pitchFamily="49" charset="-122"/>
                        <a:cs typeface="+mn-cs"/>
                      </a:rPr>
                      <m:t>observables</m:t>
                    </m:r>
                    <m:r>
                      <m:rPr>
                        <m:nor/>
                      </m:rPr>
                      <a:rPr kumimoji="0" lang="en-US" altLang="zh-CN" sz="12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 panose="02010609060101010101" pitchFamily="49" charset="-122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altLang="zh-CN" sz="12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 panose="02010609060101010101" pitchFamily="49" charset="-122"/>
                        <a:cs typeface="+mn-cs"/>
                      </a:rPr>
                      <m:t>well</m:t>
                    </m:r>
                    <m:r>
                      <m:rPr>
                        <m:nor/>
                      </m:rPr>
                      <a:rPr kumimoji="0" lang="en-US" altLang="zh-CN" sz="12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 panose="02010609060101010101" pitchFamily="49" charset="-122"/>
                        <a:cs typeface="+mn-cs"/>
                      </a:rPr>
                      <m:t>:  </m:t>
                    </m:r>
                    <m:sSup>
                      <m:sSupPr>
                        <m:ctrlPr>
                          <a:rPr kumimoji="0" lang="en-US" altLang="zh-CN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𝑹</m:t>
                        </m:r>
                      </m:e>
                      <m:sup>
                        <m:r>
                          <a:rPr kumimoji="0" lang="en-US" altLang="zh-CN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altLang="zh-CN" sz="1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~</m:t>
                    </m:r>
                    <m:r>
                      <a:rPr kumimoji="0" lang="en-US" altLang="zh-CN" sz="1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𝟎</m:t>
                    </m:r>
                    <m:r>
                      <a:rPr kumimoji="0" lang="en-US" altLang="zh-CN" sz="1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altLang="zh-CN" sz="1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𝟗</m:t>
                    </m:r>
                  </m:oMath>
                </a14:m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B8D29AA-63CD-A8FC-5E84-F53B90995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530102"/>
                <a:ext cx="4603096" cy="496611"/>
              </a:xfrm>
              <a:prstGeom prst="rect">
                <a:avLst/>
              </a:prstGeom>
              <a:blipFill>
                <a:blip r:embed="rId11"/>
                <a:stretch>
                  <a:fillRect l="-132" b="-609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73D35F97-524B-77E7-2FC5-43A8E51C8CD1}"/>
              </a:ext>
            </a:extLst>
          </p:cNvPr>
          <p:cNvSpPr txBox="1"/>
          <p:nvPr/>
        </p:nvSpPr>
        <p:spPr>
          <a:xfrm>
            <a:off x="-9954" y="4814574"/>
            <a:ext cx="669417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E3BA05">
                    <a:lumMod val="50000"/>
                  </a:srgb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M.OK, J. Steinheimer, H. Stoecker, K. Zhou, arXiv:2211.11670</a:t>
            </a:r>
          </a:p>
        </p:txBody>
      </p:sp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2429E3A2-68AD-3B86-781A-7CA2331BE8A1}"/>
              </a:ext>
            </a:extLst>
          </p:cNvPr>
          <p:cNvSpPr txBox="1">
            <a:spLocks/>
          </p:cNvSpPr>
          <p:nvPr/>
        </p:nvSpPr>
        <p:spPr>
          <a:xfrm>
            <a:off x="7532116" y="-6837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3136557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6925743" cy="31592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EoS reconstruction Closure tests, </a:t>
            </a:r>
            <a:r>
              <a:rPr lang="en-US" altLang="zh-CN" spc="-1" dirty="0">
                <a:solidFill>
                  <a:srgbClr val="006190"/>
                </a:solidFill>
                <a:sym typeface="+mn-ea"/>
              </a:rPr>
              <a:t>with Exp. Data, </a:t>
            </a:r>
            <a:r>
              <a:rPr lang="en-US" altLang="zh-CN" spc="-1" dirty="0">
                <a:sym typeface="+mn-ea"/>
              </a:rPr>
              <a:t>Predictability</a:t>
            </a:r>
            <a:endParaRPr lang="x-none" dirty="0"/>
          </a:p>
        </p:txBody>
      </p:sp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66C2A32C-DAE7-4495-8335-301B657CDAF3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prstClr val="black">
                    <a:lumMod val="50000"/>
                    <a:lumOff val="50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t>5/15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Google Shape;98;p16">
            <a:extLst>
              <a:ext uri="{FF2B5EF4-FFF2-40B4-BE49-F238E27FC236}">
                <a16:creationId xmlns:a16="http://schemas.microsoft.com/office/drawing/2014/main" id="{7379CF37-C895-C9F3-DF55-7E2897F8E66D}"/>
              </a:ext>
            </a:extLst>
          </p:cNvPr>
          <p:cNvSpPr txBox="1">
            <a:spLocks noGrp="1"/>
          </p:cNvSpPr>
          <p:nvPr/>
        </p:nvSpPr>
        <p:spPr>
          <a:xfrm>
            <a:off x="0" y="673327"/>
            <a:ext cx="4236734" cy="56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Posterior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~ Likelihood * Prior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图片 4" descr="图表, 图示&#10;&#10;描述已自动生成">
            <a:extLst>
              <a:ext uri="{FF2B5EF4-FFF2-40B4-BE49-F238E27FC236}">
                <a16:creationId xmlns:a16="http://schemas.microsoft.com/office/drawing/2014/main" id="{D3372C84-60C8-D904-6640-F246679F1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895" y="4082657"/>
            <a:ext cx="1427560" cy="1094710"/>
          </a:xfrm>
          <a:prstGeom prst="rect">
            <a:avLst/>
          </a:prstGeom>
        </p:spPr>
      </p:pic>
      <p:pic>
        <p:nvPicPr>
          <p:cNvPr id="10" name="图片 9" descr="图形用户界面, 图表&#10;&#10;描述已自动生成">
            <a:extLst>
              <a:ext uri="{FF2B5EF4-FFF2-40B4-BE49-F238E27FC236}">
                <a16:creationId xmlns:a16="http://schemas.microsoft.com/office/drawing/2014/main" id="{477E8674-BFC6-C9F9-8400-8709F0F43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703" y="3006631"/>
            <a:ext cx="2273290" cy="1732357"/>
          </a:xfrm>
          <a:prstGeom prst="rect">
            <a:avLst/>
          </a:prstGeom>
        </p:spPr>
      </p:pic>
      <p:sp>
        <p:nvSpPr>
          <p:cNvPr id="14" name="Google Shape;98;p16">
            <a:extLst>
              <a:ext uri="{FF2B5EF4-FFF2-40B4-BE49-F238E27FC236}">
                <a16:creationId xmlns:a16="http://schemas.microsoft.com/office/drawing/2014/main" id="{8A84E1D8-5016-9D54-8BC6-F6DBD5157DAF}"/>
              </a:ext>
            </a:extLst>
          </p:cNvPr>
          <p:cNvSpPr txBox="1">
            <a:spLocks noGrp="1"/>
          </p:cNvSpPr>
          <p:nvPr/>
        </p:nvSpPr>
        <p:spPr>
          <a:xfrm>
            <a:off x="4429472" y="681269"/>
            <a:ext cx="4236734" cy="56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With real experimental data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2F36ED4D-061A-093E-9175-9C9F81CFCC38}"/>
              </a:ext>
            </a:extLst>
          </p:cNvPr>
          <p:cNvSpPr/>
          <p:nvPr/>
        </p:nvSpPr>
        <p:spPr>
          <a:xfrm>
            <a:off x="1604475" y="4421229"/>
            <a:ext cx="225350" cy="422976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4D98F7E-65E0-0385-08FA-A95B8739EE6D}"/>
              </a:ext>
            </a:extLst>
          </p:cNvPr>
          <p:cNvSpPr/>
          <p:nvPr/>
        </p:nvSpPr>
        <p:spPr>
          <a:xfrm>
            <a:off x="6637940" y="3016584"/>
            <a:ext cx="2312386" cy="1699122"/>
          </a:xfrm>
          <a:prstGeom prst="rect">
            <a:avLst/>
          </a:prstGeom>
          <a:noFill/>
          <a:ln w="25400" cap="flat">
            <a:solidFill>
              <a:srgbClr val="C00000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17" name="图片 16" descr="图表, 表面图&#10;&#10;描述已自动生成">
            <a:extLst>
              <a:ext uri="{FF2B5EF4-FFF2-40B4-BE49-F238E27FC236}">
                <a16:creationId xmlns:a16="http://schemas.microsoft.com/office/drawing/2014/main" id="{0D5D4772-5A2C-C4A9-76F8-AE8F2C5F3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839" y="1165856"/>
            <a:ext cx="2415676" cy="1818499"/>
          </a:xfrm>
          <a:prstGeom prst="rect">
            <a:avLst/>
          </a:prstGeom>
        </p:spPr>
      </p:pic>
      <p:pic>
        <p:nvPicPr>
          <p:cNvPr id="19" name="图片 18" descr="图表, 表面图&#10;&#10;描述已自动生成">
            <a:extLst>
              <a:ext uri="{FF2B5EF4-FFF2-40B4-BE49-F238E27FC236}">
                <a16:creationId xmlns:a16="http://schemas.microsoft.com/office/drawing/2014/main" id="{9EF10DDC-2408-2978-7B70-321DEE0A06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3245" y="1213457"/>
            <a:ext cx="2331905" cy="3012527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3A1BA0C8-224F-0CE0-5626-39C748906675}"/>
              </a:ext>
            </a:extLst>
          </p:cNvPr>
          <p:cNvSpPr txBox="1"/>
          <p:nvPr/>
        </p:nvSpPr>
        <p:spPr>
          <a:xfrm>
            <a:off x="3033230" y="4663780"/>
            <a:ext cx="10358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Test the extracted EoS on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different observables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(not used in Bayesian analysis)</a:t>
            </a:r>
          </a:p>
        </p:txBody>
      </p:sp>
      <p:cxnSp>
        <p:nvCxnSpPr>
          <p:cNvPr id="22" name="连接符: 曲线 21">
            <a:extLst>
              <a:ext uri="{FF2B5EF4-FFF2-40B4-BE49-F238E27FC236}">
                <a16:creationId xmlns:a16="http://schemas.microsoft.com/office/drawing/2014/main" id="{C535FA23-52A8-6871-C24F-4F37FA0A7E9D}"/>
              </a:ext>
            </a:extLst>
          </p:cNvPr>
          <p:cNvCxnSpPr>
            <a:cxnSpLocks/>
          </p:cNvCxnSpPr>
          <p:nvPr/>
        </p:nvCxnSpPr>
        <p:spPr>
          <a:xfrm flipV="1">
            <a:off x="6141251" y="4419422"/>
            <a:ext cx="496689" cy="308657"/>
          </a:xfrm>
          <a:prstGeom prst="curvedConnector3">
            <a:avLst/>
          </a:prstGeom>
          <a:noFill/>
          <a:ln w="25400" cap="flat">
            <a:solidFill>
              <a:srgbClr val="00498D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0DE35E2F-B79B-1E33-8237-5E51DE5123E3}"/>
              </a:ext>
            </a:extLst>
          </p:cNvPr>
          <p:cNvSpPr txBox="1"/>
          <p:nvPr/>
        </p:nvSpPr>
        <p:spPr>
          <a:xfrm>
            <a:off x="-9954" y="4814574"/>
            <a:ext cx="299868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E3BA05">
                    <a:lumMod val="50000"/>
                  </a:srgb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arXiv:2211.11670</a:t>
            </a:r>
          </a:p>
        </p:txBody>
      </p:sp>
      <p:pic>
        <p:nvPicPr>
          <p:cNvPr id="16" name="图片 15" descr="图形用户界面, 应用程序&#10;&#10;描述已自动生成">
            <a:extLst>
              <a:ext uri="{FF2B5EF4-FFF2-40B4-BE49-F238E27FC236}">
                <a16:creationId xmlns:a16="http://schemas.microsoft.com/office/drawing/2014/main" id="{06F27DCF-7183-6F3C-60E7-1D16CDF651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20" y="1080600"/>
            <a:ext cx="3699920" cy="3071714"/>
          </a:xfrm>
          <a:prstGeom prst="rect">
            <a:avLst/>
          </a:prstGeom>
        </p:spPr>
      </p:pic>
      <p:sp>
        <p:nvSpPr>
          <p:cNvPr id="21" name="TextBox 2">
            <a:extLst>
              <a:ext uri="{FF2B5EF4-FFF2-40B4-BE49-F238E27FC236}">
                <a16:creationId xmlns:a16="http://schemas.microsoft.com/office/drawing/2014/main" id="{63DE6A58-9A51-824C-C597-78D5753653D6}"/>
              </a:ext>
            </a:extLst>
          </p:cNvPr>
          <p:cNvSpPr txBox="1"/>
          <p:nvPr/>
        </p:nvSpPr>
        <p:spPr>
          <a:xfrm>
            <a:off x="6923665" y="1296154"/>
            <a:ext cx="11704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68% posterior</a:t>
            </a:r>
          </a:p>
        </p:txBody>
      </p:sp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5609FB49-4884-D716-E7D8-152002E00D73}"/>
              </a:ext>
            </a:extLst>
          </p:cNvPr>
          <p:cNvSpPr txBox="1">
            <a:spLocks/>
          </p:cNvSpPr>
          <p:nvPr/>
        </p:nvSpPr>
        <p:spPr>
          <a:xfrm>
            <a:off x="7532116" y="-6837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2662850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F585A508-A013-48EC-AC71-DFCBB3FDA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250" y="1429572"/>
            <a:ext cx="7886700" cy="697410"/>
          </a:xfrm>
        </p:spPr>
        <p:txBody>
          <a:bodyPr/>
          <a:lstStyle/>
          <a:p>
            <a:r>
              <a:rPr lang="en-US" altLang="zh-CN" dirty="0"/>
              <a:t>2, </a:t>
            </a:r>
            <a:r>
              <a:rPr lang="en-US" altLang="zh-CN" sz="3200" b="1" u="sng" dirty="0"/>
              <a:t>From LQCD to physics analysis</a:t>
            </a:r>
            <a:br>
              <a:rPr lang="en-US" altLang="zh-CN" dirty="0"/>
            </a:br>
            <a:br>
              <a:rPr lang="en-US" altLang="zh-CN" dirty="0"/>
            </a:b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6BB84B4-4E52-DFD4-2A7D-813961A255A8}"/>
              </a:ext>
            </a:extLst>
          </p:cNvPr>
          <p:cNvSpPr txBox="1"/>
          <p:nvPr/>
        </p:nvSpPr>
        <p:spPr>
          <a:xfrm>
            <a:off x="777550" y="2571750"/>
            <a:ext cx="8244530" cy="20159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Shuzhe Shi, Kai Zhou, Jiaxing Zhao, Swagato Mukherjee, Pengfei Zhuang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Phys. Rev. D 105 (2022) 1,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u="sng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黑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t>Fu-Peng Li, Hong-Liang Lue, Long-Gang Pang, Guang-You Qin,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黑体" panose="02010609060101010101" pitchFamily="49" charset="-122"/>
              </a:rPr>
              <a:t>arXiv:2211.07994</a:t>
            </a:r>
            <a:endParaRPr kumimoji="0" lang="en-US" altLang="zh-CN" sz="1600" b="1" i="0" u="sng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黑体" panose="02010609060101010101" pitchFamily="49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619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00702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0" y="273666"/>
            <a:ext cx="6925743" cy="315920"/>
          </a:xfrm>
        </p:spPr>
        <p:txBody>
          <a:bodyPr/>
          <a:lstStyle/>
          <a:p>
            <a:r>
              <a:rPr lang="en-US" spc="-1" dirty="0">
                <a:solidFill>
                  <a:srgbClr val="006190"/>
                </a:solidFill>
                <a:sym typeface="+mn-ea"/>
              </a:rPr>
              <a:t>Introduction, Potential Model, Inverse Shroedinger Eq.</a:t>
            </a:r>
            <a:endParaRPr lang="x-none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A1118E6-4894-4634-AAE7-DC76BB2B5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860" r="3631" b="-1"/>
          <a:stretch/>
        </p:blipFill>
        <p:spPr>
          <a:xfrm>
            <a:off x="3264793" y="575182"/>
            <a:ext cx="1611631" cy="1728541"/>
          </a:xfrm>
          <a:prstGeom prst="rect">
            <a:avLst/>
          </a:prstGeom>
        </p:spPr>
      </p:pic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568B0274-6A7F-41C5-9551-9646B24C3E7B}"/>
              </a:ext>
            </a:extLst>
          </p:cNvPr>
          <p:cNvSpPr txBox="1">
            <a:spLocks/>
          </p:cNvSpPr>
          <p:nvPr/>
        </p:nvSpPr>
        <p:spPr>
          <a:xfrm>
            <a:off x="103029" y="671229"/>
            <a:ext cx="2590048" cy="315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Large mass scale 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AF2905C-4EEB-4A3D-8260-31D1BC005A4A}"/>
                  </a:ext>
                </a:extLst>
              </p:cNvPr>
              <p:cNvSpPr txBox="1"/>
              <p:nvPr/>
            </p:nvSpPr>
            <p:spPr>
              <a:xfrm>
                <a:off x="969077" y="737177"/>
                <a:ext cx="2804065" cy="2746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zh-CN" altLang="en-US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zh-CN" altLang="en-US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zh-CN" altLang="en-US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𝑄</m:t>
                          </m:r>
                        </m:sub>
                      </m:sSub>
                      <m:r>
                        <a:rPr kumimoji="0" lang="zh-CN" alt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&gt;&gt;</m:t>
                      </m:r>
                      <m:sSub>
                        <m:sSubPr>
                          <m:ctrlPr>
                            <a:rPr kumimoji="0" lang="zh-CN" altLang="en-US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zh-CN" altLang="en-US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𝛬</m:t>
                          </m:r>
                        </m:e>
                        <m:sub>
                          <m:r>
                            <a:rPr kumimoji="0" lang="zh-CN" altLang="en-US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𝑄𝐶𝐷</m:t>
                          </m:r>
                        </m:sub>
                      </m:sSub>
                      <m:r>
                        <a:rPr kumimoji="0" lang="zh-CN" alt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</m:t>
                      </m:r>
                      <m:r>
                        <a:rPr kumimoji="0" lang="en-US" altLang="zh-CN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zh-CN" altLang="en-US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𝑇</m:t>
                      </m:r>
                      <m:r>
                        <a:rPr kumimoji="0" lang="en-US" altLang="zh-CN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</m:t>
                      </m:r>
                      <m:r>
                        <a:rPr kumimoji="0" lang="en-US" altLang="zh-CN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𝑝</m:t>
                      </m:r>
                    </m:oMath>
                  </m:oMathPara>
                </a14:m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AF2905C-4EEB-4A3D-8260-31D1BC005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77" y="737177"/>
                <a:ext cx="2804065" cy="2746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8198FBA6-715B-437A-B7B5-DA74107FE655}"/>
                  </a:ext>
                </a:extLst>
              </p:cNvPr>
              <p:cNvSpPr txBox="1"/>
              <p:nvPr/>
            </p:nvSpPr>
            <p:spPr>
              <a:xfrm>
                <a:off x="2487899" y="1715718"/>
                <a:ext cx="1916217" cy="314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CN" altLang="en-US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kumimoji="0" lang="zh-CN" altLang="en-US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zh-CN" altLang="en-US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</m:d>
                      <m:r>
                        <a:rPr kumimoji="0" lang="zh-CN" alt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kumimoji="0" lang="zh-CN" altLang="en-US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zh-CN" altLang="en-US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</m:num>
                        <m:den>
                          <m:r>
                            <a:rPr kumimoji="0" lang="zh-CN" altLang="en-US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den>
                      </m:f>
                      <m:r>
                        <a:rPr kumimoji="0" lang="zh-CN" alt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zh-CN" altLang="en-US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𝜎</m:t>
                      </m:r>
                      <m:r>
                        <a:rPr kumimoji="0" lang="zh-CN" altLang="en-US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𝑟</m:t>
                      </m:r>
                      <m:r>
                        <a:rPr kumimoji="0" lang="zh-CN" alt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zh-CN" altLang="en-US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𝐵</m:t>
                      </m:r>
                    </m:oMath>
                  </m:oMathPara>
                </a14:m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8198FBA6-715B-437A-B7B5-DA74107FE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99" y="1715718"/>
                <a:ext cx="1916217" cy="314958"/>
              </a:xfrm>
              <a:prstGeom prst="rect">
                <a:avLst/>
              </a:prstGeom>
              <a:blipFill>
                <a:blip r:embed="rId5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27">
            <a:extLst>
              <a:ext uri="{FF2B5EF4-FFF2-40B4-BE49-F238E27FC236}">
                <a16:creationId xmlns:a16="http://schemas.microsoft.com/office/drawing/2014/main" id="{018E25F4-0FAC-4045-B4CA-E18B3EF675CA}"/>
              </a:ext>
            </a:extLst>
          </p:cNvPr>
          <p:cNvSpPr txBox="1"/>
          <p:nvPr/>
        </p:nvSpPr>
        <p:spPr>
          <a:xfrm>
            <a:off x="2579122" y="2288764"/>
            <a:ext cx="1563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Laine, et.al, JHEP(2007)</a:t>
            </a:r>
            <a:endParaRPr kumimoji="0" lang="zh-CN" altLang="en-US" sz="11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灯片编号占位符 2">
            <a:extLst>
              <a:ext uri="{FF2B5EF4-FFF2-40B4-BE49-F238E27FC236}">
                <a16:creationId xmlns:a16="http://schemas.microsoft.com/office/drawing/2014/main" id="{85AEA6BE-6184-469D-A7AF-712710892E5A}"/>
              </a:ext>
            </a:extLst>
          </p:cNvPr>
          <p:cNvSpPr txBox="1">
            <a:spLocks/>
          </p:cNvSpPr>
          <p:nvPr/>
        </p:nvSpPr>
        <p:spPr>
          <a:xfrm>
            <a:off x="7576335" y="4778375"/>
            <a:ext cx="142646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6/15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A583E0B-A46F-6DD2-D7A3-346BE919842A}"/>
              </a:ext>
            </a:extLst>
          </p:cNvPr>
          <p:cNvSpPr txBox="1"/>
          <p:nvPr/>
        </p:nvSpPr>
        <p:spPr>
          <a:xfrm>
            <a:off x="62371" y="1023222"/>
            <a:ext cx="3301992" cy="138499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marR="0" lvl="0" indent="-28575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Hard Process production in early stage</a:t>
            </a:r>
          </a:p>
          <a:p>
            <a:pPr marL="285750" marR="0" lvl="0" indent="-28575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285750" marR="0" lvl="0" indent="-28575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‘Calibrated’ QCD Force – HQ interaction</a:t>
            </a:r>
          </a:p>
          <a:p>
            <a:pPr marL="285750" marR="0" lvl="0" indent="-28575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R="0" lvl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         Vacuum: NRQCD, Cornell-like</a:t>
            </a:r>
          </a:p>
          <a:p>
            <a:pPr marR="0" lvl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R="0" lvl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         Medium: Color Screening, Thermal width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D96F888-80B1-D93C-B720-0F11DE26BC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89" y="1039925"/>
            <a:ext cx="3392320" cy="59194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3684127-1A3E-0BA3-A962-869DFAA34F7A}"/>
              </a:ext>
            </a:extLst>
          </p:cNvPr>
          <p:cNvSpPr txBox="1"/>
          <p:nvPr/>
        </p:nvSpPr>
        <p:spPr>
          <a:xfrm>
            <a:off x="5322082" y="1611587"/>
            <a:ext cx="3366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M. Strickland, et.at., PRC(2015) PRD(2018), PLB(2020)</a:t>
            </a:r>
            <a:endParaRPr kumimoji="0" lang="zh-CN" altLang="en-US" sz="11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CB77948-5E4D-F326-CA68-44EF086F90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2" y="4124487"/>
            <a:ext cx="2223097" cy="31265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1F1403F-5394-FE17-B6B9-89F9B81AD763}"/>
              </a:ext>
            </a:extLst>
          </p:cNvPr>
          <p:cNvSpPr txBox="1"/>
          <p:nvPr/>
        </p:nvSpPr>
        <p:spPr>
          <a:xfrm>
            <a:off x="1909374" y="2946959"/>
            <a:ext cx="222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Inverse Power method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H.W.Crater, JCP(1994)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 descr="图示&#10;&#10;描述已自动生成">
            <a:extLst>
              <a:ext uri="{FF2B5EF4-FFF2-40B4-BE49-F238E27FC236}">
                <a16:creationId xmlns:a16="http://schemas.microsoft.com/office/drawing/2014/main" id="{CCBE855F-9799-FB15-0158-BAD6B92CE3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538" y="2683397"/>
            <a:ext cx="1234847" cy="1498280"/>
          </a:xfrm>
          <a:prstGeom prst="rect">
            <a:avLst/>
          </a:prstGeom>
        </p:spPr>
      </p:pic>
      <p:pic>
        <p:nvPicPr>
          <p:cNvPr id="12" name="图片 11" descr="图示&#10;&#10;中度可信度描述已自动生成">
            <a:extLst>
              <a:ext uri="{FF2B5EF4-FFF2-40B4-BE49-F238E27FC236}">
                <a16:creationId xmlns:a16="http://schemas.microsoft.com/office/drawing/2014/main" id="{9FC2116A-BF9E-289F-64D9-3BE6F8D269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6701" y="2327221"/>
            <a:ext cx="1218815" cy="1059839"/>
          </a:xfrm>
          <a:prstGeom prst="rect">
            <a:avLst/>
          </a:prstGeom>
        </p:spPr>
      </p:pic>
      <p:pic>
        <p:nvPicPr>
          <p:cNvPr id="13" name="图片 12" descr="图表&#10;&#10;描述已自动生成">
            <a:extLst>
              <a:ext uri="{FF2B5EF4-FFF2-40B4-BE49-F238E27FC236}">
                <a16:creationId xmlns:a16="http://schemas.microsoft.com/office/drawing/2014/main" id="{4F3BEF9E-8A18-EC7B-2A15-9E0FFC3D3D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7109" y="3404099"/>
            <a:ext cx="1126441" cy="933704"/>
          </a:xfrm>
          <a:prstGeom prst="rect">
            <a:avLst/>
          </a:prstGeom>
        </p:spPr>
      </p:pic>
      <p:sp>
        <p:nvSpPr>
          <p:cNvPr id="14" name="左大括号 13">
            <a:extLst>
              <a:ext uri="{FF2B5EF4-FFF2-40B4-BE49-F238E27FC236}">
                <a16:creationId xmlns:a16="http://schemas.microsoft.com/office/drawing/2014/main" id="{901AF087-5B47-CA46-4753-52FBB0855DF8}"/>
              </a:ext>
            </a:extLst>
          </p:cNvPr>
          <p:cNvSpPr/>
          <p:nvPr/>
        </p:nvSpPr>
        <p:spPr>
          <a:xfrm>
            <a:off x="4527750" y="3793787"/>
            <a:ext cx="114008" cy="412829"/>
          </a:xfrm>
          <a:prstGeom prst="leftBrac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箭头: 上弧形 14">
            <a:extLst>
              <a:ext uri="{FF2B5EF4-FFF2-40B4-BE49-F238E27FC236}">
                <a16:creationId xmlns:a16="http://schemas.microsoft.com/office/drawing/2014/main" id="{B9273ECF-5890-A1B7-0FB5-120642413956}"/>
              </a:ext>
            </a:extLst>
          </p:cNvPr>
          <p:cNvSpPr/>
          <p:nvPr/>
        </p:nvSpPr>
        <p:spPr>
          <a:xfrm>
            <a:off x="1783724" y="2761217"/>
            <a:ext cx="2150448" cy="441278"/>
          </a:xfrm>
          <a:prstGeom prst="curvedDownArrow">
            <a:avLst/>
          </a:prstGeom>
          <a:solidFill>
            <a:schemeClr val="bg1"/>
          </a:solidFill>
          <a:ln w="25400" cap="flat">
            <a:solidFill>
              <a:schemeClr val="tx1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6" name="箭头: 上弧形 15">
            <a:extLst>
              <a:ext uri="{FF2B5EF4-FFF2-40B4-BE49-F238E27FC236}">
                <a16:creationId xmlns:a16="http://schemas.microsoft.com/office/drawing/2014/main" id="{CD7D5E22-663C-9752-C058-CA34B6922FD0}"/>
              </a:ext>
            </a:extLst>
          </p:cNvPr>
          <p:cNvSpPr/>
          <p:nvPr/>
        </p:nvSpPr>
        <p:spPr>
          <a:xfrm rot="10800000">
            <a:off x="1732330" y="4400883"/>
            <a:ext cx="2113338" cy="369330"/>
          </a:xfrm>
          <a:prstGeom prst="curvedDownArrow">
            <a:avLst/>
          </a:prstGeom>
          <a:solidFill>
            <a:srgbClr val="FFFFFF"/>
          </a:solidFill>
          <a:ln w="25400" cap="flat">
            <a:solidFill>
              <a:srgbClr val="FF0000"/>
            </a:solidFill>
            <a:prstDash val="solid"/>
            <a:beve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068ED07-FBBD-CD58-B9C1-1DB70BD3104A}"/>
              </a:ext>
            </a:extLst>
          </p:cNvPr>
          <p:cNvSpPr txBox="1"/>
          <p:nvPr/>
        </p:nvSpPr>
        <p:spPr>
          <a:xfrm>
            <a:off x="97492" y="4731071"/>
            <a:ext cx="5660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How to extract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effective potential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6190"/>
                </a:solidFill>
                <a:effectLst/>
                <a:highlight>
                  <a:srgbClr val="C0C0C0"/>
                </a:highligh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given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C0C0C0"/>
                </a:highligh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limited spectroscopy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?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C0C0C0"/>
              </a:highligh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CD18EEE-76E2-F037-2AFA-1B76DAB9259D}"/>
              </a:ext>
            </a:extLst>
          </p:cNvPr>
          <p:cNvSpPr txBox="1"/>
          <p:nvPr/>
        </p:nvSpPr>
        <p:spPr>
          <a:xfrm>
            <a:off x="2791743" y="4312820"/>
            <a:ext cx="228587" cy="46166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nivers Com 57 Condensed" panose="020B0506020202050204" pitchFamily="34" charset="0"/>
                <a:ea typeface="Arial" charset="0"/>
                <a:cs typeface="Arial" charset="0"/>
                <a:sym typeface="Arial" charset="0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nivers Com 57 Condensed" panose="020B0506020202050204" pitchFamily="34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084825E2-F088-CA5E-BD37-895B8403D5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4003" y="2242210"/>
            <a:ext cx="3023523" cy="1889702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955781A2-D5A6-C659-1D56-0AE2D112BD9A}"/>
              </a:ext>
            </a:extLst>
          </p:cNvPr>
          <p:cNvSpPr txBox="1"/>
          <p:nvPr/>
        </p:nvSpPr>
        <p:spPr>
          <a:xfrm>
            <a:off x="7203869" y="4285481"/>
            <a:ext cx="18197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R. Larsen, et.al, PRD(2019),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PLB(2020), PRD(2020)</a:t>
            </a:r>
            <a:endParaRPr kumimoji="0" lang="zh-CN" altLang="en-US" sz="11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C2D88F6-A4D3-1152-38A4-94F1370C3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3" y="3747830"/>
            <a:ext cx="1543429" cy="1840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436AA38-A1D8-0583-F4CD-D69B243741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3" y="4050976"/>
            <a:ext cx="1012129" cy="184023"/>
          </a:xfrm>
          <a:prstGeom prst="rect">
            <a:avLst/>
          </a:prstGeom>
        </p:spPr>
      </p:pic>
      <p:sp>
        <p:nvSpPr>
          <p:cNvPr id="26" name="内容占位符 2">
            <a:extLst>
              <a:ext uri="{FF2B5EF4-FFF2-40B4-BE49-F238E27FC236}">
                <a16:creationId xmlns:a16="http://schemas.microsoft.com/office/drawing/2014/main" id="{CA9A721A-7C06-DE2F-8F4A-FF230D9E77D7}"/>
              </a:ext>
            </a:extLst>
          </p:cNvPr>
          <p:cNvSpPr txBox="1">
            <a:spLocks/>
          </p:cNvSpPr>
          <p:nvPr/>
        </p:nvSpPr>
        <p:spPr>
          <a:xfrm>
            <a:off x="5220234" y="679661"/>
            <a:ext cx="2590048" cy="315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Large mass scale  :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60DCA13-B207-5825-26A8-9B13ACD67D81}"/>
              </a:ext>
            </a:extLst>
          </p:cNvPr>
          <p:cNvSpPr txBox="1"/>
          <p:nvPr/>
        </p:nvSpPr>
        <p:spPr>
          <a:xfrm>
            <a:off x="5881114" y="1838483"/>
            <a:ext cx="3116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C0C0C0"/>
                </a:highligh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New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C0C0C0"/>
                </a:highligh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lQCD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C0C0C0"/>
                </a:highligh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results cannot be explained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C0C0C0"/>
                </a:highligh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Perturbative HTL-inspired potentials !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C0C0C0"/>
              </a:highligh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45554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Fias 201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190"/>
      </a:accent1>
      <a:accent2>
        <a:srgbClr val="A5AB51"/>
      </a:accent2>
      <a:accent3>
        <a:srgbClr val="48A9DA"/>
      </a:accent3>
      <a:accent4>
        <a:srgbClr val="C96115"/>
      </a:accent4>
      <a:accent5>
        <a:srgbClr val="E3BA05"/>
      </a:accent5>
      <a:accent6>
        <a:srgbClr val="B3062C"/>
      </a:accent6>
      <a:hlink>
        <a:srgbClr val="860047"/>
      </a:hlink>
      <a:folHlink>
        <a:srgbClr val="AD3B7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498D"/>
          </a:solidFill>
          <a:prstDash val="solid"/>
          <a:bevel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 charset="0"/>
            <a:ea typeface="Arial" charset="0"/>
            <a:cs typeface="Arial" charset="0"/>
            <a:sym typeface="Arial" charset="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498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 charset="0"/>
            <a:ea typeface="Arial" charset="0"/>
            <a:cs typeface="Arial" charset="0"/>
            <a:sym typeface="Arial" charset="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14294</TotalTime>
  <Words>1428</Words>
  <Application>Microsoft Office PowerPoint</Application>
  <PresentationFormat>全屏显示(16:9)</PresentationFormat>
  <Paragraphs>293</Paragraphs>
  <Slides>31</Slides>
  <Notes>20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3" baseType="lpstr">
      <vt:lpstr>Univers Com 57 Condensed</vt:lpstr>
      <vt:lpstr>Times New Roman</vt:lpstr>
      <vt:lpstr>Arial</vt:lpstr>
      <vt:lpstr>等线 Light</vt:lpstr>
      <vt:lpstr>Cambria Math</vt:lpstr>
      <vt:lpstr>Calibri</vt:lpstr>
      <vt:lpstr>Wingdings</vt:lpstr>
      <vt:lpstr>Open Sans</vt:lpstr>
      <vt:lpstr>等线</vt:lpstr>
      <vt:lpstr>Univers Com 47 Light Condensed</vt:lpstr>
      <vt:lpstr>Default</vt:lpstr>
      <vt:lpstr>Acrobat Document</vt:lpstr>
      <vt:lpstr>Deep Learning Inverse Problems in Extreme QCD Matter Studies</vt:lpstr>
      <vt:lpstr>Overview : Inverse Problems Solving with ML</vt:lpstr>
      <vt:lpstr>1, QCD matter EoS identification from Heavy Ion Collisions with Deep Learning</vt:lpstr>
      <vt:lpstr>Challenge in HIC and Machine Learning</vt:lpstr>
      <vt:lpstr>Direct inverse mapping? CNN make the road</vt:lpstr>
      <vt:lpstr>The EoS parameterization, the flow and transverse kinetic energy measurements</vt:lpstr>
      <vt:lpstr>EoS reconstruction Closure tests, with Exp. Data, Predictability</vt:lpstr>
      <vt:lpstr>2, From LQCD to physics analysis  </vt:lpstr>
      <vt:lpstr>Introduction, Potential Model, Inverse Shroedinger Eq.</vt:lpstr>
      <vt:lpstr>Flow chart for “DNN + Schrödinger Eq.”</vt:lpstr>
      <vt:lpstr>Proof of Concept</vt:lpstr>
      <vt:lpstr>Proof of Concept</vt:lpstr>
      <vt:lpstr>Proof of Concept</vt:lpstr>
      <vt:lpstr>Closure Test – suppose HTL is true</vt:lpstr>
      <vt:lpstr>Best Fit of lQCD mass and width from HTL (open symbols) and DNNs (solid symbols)</vt:lpstr>
      <vt:lpstr>Quasi-particle analysis of lQCD thermodynamics</vt:lpstr>
      <vt:lpstr>3, Dense matter EoS reconstruction for Neutron Star from M-R observation</vt:lpstr>
      <vt:lpstr>From EoS to Stellar Structure (MR)</vt:lpstr>
      <vt:lpstr>1-to-1 mapping from EoS to M(R)</vt:lpstr>
      <vt:lpstr>Inverse TOV solver</vt:lpstr>
      <vt:lpstr>Infer matter’s EoS inside NS from M(R)</vt:lpstr>
      <vt:lpstr>Infer matter’s EoS inside NS from M(R)</vt:lpstr>
      <vt:lpstr>Summary : Inverse Problems</vt:lpstr>
      <vt:lpstr>Overview : Inverse Problems Solving</vt:lpstr>
      <vt:lpstr>Backup</vt:lpstr>
      <vt:lpstr>Perturbation on Schroedinger Eq.</vt:lpstr>
      <vt:lpstr>Uncertainty Estimation – Bayesian Inference</vt:lpstr>
      <vt:lpstr>Eigenvalues of the Hamiltonian (with t-independent potential) : mass and width ?</vt:lpstr>
      <vt:lpstr>Potential model reproduce in-medium spectroscopy of others </vt:lpstr>
      <vt:lpstr>Potential model reproduce in-medium spectroscopy of others </vt:lpstr>
      <vt:lpstr>Uncertainty estimation for NS EoS reconstruction-- reweighting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for Science and Technologies</dc:title>
  <dc:creator>zhou</dc:creator>
  <cp:lastModifiedBy>Kai Zhou</cp:lastModifiedBy>
  <cp:revision>172</cp:revision>
  <dcterms:created xsi:type="dcterms:W3CDTF">2020-10-06T19:23:06Z</dcterms:created>
  <dcterms:modified xsi:type="dcterms:W3CDTF">2023-06-25T21:39:06Z</dcterms:modified>
</cp:coreProperties>
</file>