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5" r:id="rId1"/>
  </p:sldMasterIdLst>
  <p:notesMasterIdLst>
    <p:notesMasterId r:id="rId51"/>
  </p:notesMasterIdLst>
  <p:sldIdLst>
    <p:sldId id="493" r:id="rId2"/>
    <p:sldId id="665" r:id="rId3"/>
    <p:sldId id="730" r:id="rId4"/>
    <p:sldId id="891" r:id="rId5"/>
    <p:sldId id="893" r:id="rId6"/>
    <p:sldId id="880" r:id="rId7"/>
    <p:sldId id="870" r:id="rId8"/>
    <p:sldId id="892" r:id="rId9"/>
    <p:sldId id="871" r:id="rId10"/>
    <p:sldId id="704" r:id="rId11"/>
    <p:sldId id="705" r:id="rId12"/>
    <p:sldId id="868" r:id="rId13"/>
    <p:sldId id="876" r:id="rId14"/>
    <p:sldId id="877" r:id="rId15"/>
    <p:sldId id="873" r:id="rId16"/>
    <p:sldId id="883" r:id="rId17"/>
    <p:sldId id="878" r:id="rId18"/>
    <p:sldId id="882" r:id="rId19"/>
    <p:sldId id="884" r:id="rId20"/>
    <p:sldId id="886" r:id="rId21"/>
    <p:sldId id="887" r:id="rId22"/>
    <p:sldId id="885" r:id="rId23"/>
    <p:sldId id="888" r:id="rId24"/>
    <p:sldId id="889" r:id="rId25"/>
    <p:sldId id="890" r:id="rId26"/>
    <p:sldId id="881" r:id="rId27"/>
    <p:sldId id="697" r:id="rId28"/>
    <p:sldId id="277" r:id="rId29"/>
    <p:sldId id="839" r:id="rId30"/>
    <p:sldId id="811" r:id="rId31"/>
    <p:sldId id="810" r:id="rId32"/>
    <p:sldId id="862" r:id="rId33"/>
    <p:sldId id="699" r:id="rId34"/>
    <p:sldId id="806" r:id="rId35"/>
    <p:sldId id="807" r:id="rId36"/>
    <p:sldId id="835" r:id="rId37"/>
    <p:sldId id="869" r:id="rId38"/>
    <p:sldId id="740" r:id="rId39"/>
    <p:sldId id="836" r:id="rId40"/>
    <p:sldId id="863" r:id="rId41"/>
    <p:sldId id="762" r:id="rId42"/>
    <p:sldId id="838" r:id="rId43"/>
    <p:sldId id="875" r:id="rId44"/>
    <p:sldId id="874" r:id="rId45"/>
    <p:sldId id="707" r:id="rId46"/>
    <p:sldId id="708" r:id="rId47"/>
    <p:sldId id="709" r:id="rId48"/>
    <p:sldId id="680" r:id="rId49"/>
    <p:sldId id="681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13/06/2023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383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313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301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80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159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921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728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823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347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4504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570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1477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2889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7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607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700-B3BB-4F9C-8937-6777FB5034D6}" type="datetime1">
              <a:rPr lang="it-IT" smtClean="0"/>
              <a:t>13/06/2023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7567-DB1B-424E-8480-58FA0BDC73C2}" type="datetime1">
              <a:rPr lang="it-IT" smtClean="0"/>
              <a:t>13/06/2023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1E77-7234-4E3E-8A5C-ED7CA472D087}" type="datetime1">
              <a:rPr lang="it-IT" smtClean="0"/>
              <a:t>13/06/2023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565A-F4A8-496D-B509-E7F7A5F0583B}" type="datetime1">
              <a:rPr lang="it-IT" smtClean="0"/>
              <a:t>13/06/2023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CF07-6C0A-45A5-9BD8-9ABC97EB55D8}" type="datetime1">
              <a:rPr lang="it-IT" smtClean="0"/>
              <a:t>13/06/2023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5F9-FEB0-4FB9-82E8-130165455E3F}" type="datetime1">
              <a:rPr lang="it-IT" smtClean="0"/>
              <a:t>13/06/2023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3069-1E97-480B-BF2E-4075AFA69127}" type="datetime1">
              <a:rPr lang="it-IT" smtClean="0"/>
              <a:t>13/06/2023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D2CC-AD4B-485D-B691-AC5E4175F8BA}" type="datetime1">
              <a:rPr lang="it-IT" smtClean="0"/>
              <a:t>13/06/2023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23BA-EB58-4D2D-BBA7-93D2A3EC2CB7}" type="datetime1">
              <a:rPr lang="it-IT" smtClean="0"/>
              <a:t>13/06/2023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7C4D-B31E-4E75-B2F9-463DAD7F36BC}" type="datetime1">
              <a:rPr lang="it-IT" smtClean="0"/>
              <a:t>13/06/2023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147-F2C1-4D98-82AB-83146C96CAAF}" type="datetime1">
              <a:rPr lang="it-IT" smtClean="0"/>
              <a:t>13/06/2023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742F2A4-B57C-4CEC-BD8A-14135C5E3EFA}" type="datetime1">
              <a:rPr lang="it-IT" smtClean="0"/>
              <a:t>13/06/2023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1.png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34.png"/><Relationship Id="rId10" Type="http://schemas.openxmlformats.org/officeDocument/2006/relationships/image" Target="../media/image351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12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38.png"/><Relationship Id="rId4" Type="http://schemas.openxmlformats.org/officeDocument/2006/relationships/image" Target="../media/image460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63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70.png"/><Relationship Id="rId5" Type="http://schemas.openxmlformats.org/officeDocument/2006/relationships/image" Target="../media/image241.png"/><Relationship Id="rId10" Type="http://schemas.openxmlformats.org/officeDocument/2006/relationships/image" Target="../media/image69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73.pn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20.png"/><Relationship Id="rId10" Type="http://schemas.openxmlformats.org/officeDocument/2006/relationships/image" Target="../media/image37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71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74.png"/><Relationship Id="rId9" Type="http://schemas.openxmlformats.org/officeDocument/2006/relationships/image" Target="../media/image10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5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81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microsoft.com/office/2007/relationships/hdphoto" Target="../media/hdphoto1.wdp"/><Relationship Id="rId10" Type="http://schemas.openxmlformats.org/officeDocument/2006/relationships/image" Target="../media/image85.jpeg"/><Relationship Id="rId4" Type="http://schemas.openxmlformats.org/officeDocument/2006/relationships/image" Target="../media/image82.png"/><Relationship Id="rId9" Type="http://schemas.openxmlformats.org/officeDocument/2006/relationships/image" Target="../media/image8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3" Type="http://schemas.openxmlformats.org/officeDocument/2006/relationships/image" Target="../media/image88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.png"/><Relationship Id="rId4" Type="http://schemas.openxmlformats.org/officeDocument/2006/relationships/image" Target="../media/image89.png"/><Relationship Id="rId1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522.png"/><Relationship Id="rId4" Type="http://schemas.openxmlformats.org/officeDocument/2006/relationships/image" Target="../media/image87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5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50.png"/><Relationship Id="rId7" Type="http://schemas.openxmlformats.org/officeDocument/2006/relationships/image" Target="../media/image32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4" Type="http://schemas.openxmlformats.org/officeDocument/2006/relationships/image" Target="../media/image3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3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it-IT" sz="4800" dirty="0" err="1">
                <a:solidFill>
                  <a:schemeClr val="bg1"/>
                </a:solidFill>
              </a:rPr>
              <a:t>Meson</a:t>
            </a:r>
            <a:r>
              <a:rPr lang="it-IT" sz="4800" dirty="0">
                <a:solidFill>
                  <a:schemeClr val="bg1"/>
                </a:solidFill>
              </a:rPr>
              <a:t> </a:t>
            </a:r>
            <a:r>
              <a:rPr lang="it-IT" sz="4800" dirty="0" err="1">
                <a:solidFill>
                  <a:schemeClr val="bg1"/>
                </a:solidFill>
              </a:rPr>
              <a:t>decays</a:t>
            </a:r>
            <a:r>
              <a:rPr lang="it-IT" sz="4800" dirty="0">
                <a:solidFill>
                  <a:schemeClr val="bg1"/>
                </a:solidFill>
              </a:rPr>
              <a:t> </a:t>
            </a:r>
            <a:r>
              <a:rPr lang="it-IT" sz="4800" dirty="0" err="1">
                <a:solidFill>
                  <a:schemeClr val="bg1"/>
                </a:solidFill>
              </a:rPr>
              <a:t>at</a:t>
            </a:r>
            <a:r>
              <a:rPr lang="it-IT" sz="4800" dirty="0">
                <a:solidFill>
                  <a:schemeClr val="bg1"/>
                </a:solidFill>
              </a:rPr>
              <a:t> EIC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ECT*, June 13</a:t>
            </a:r>
            <a:r>
              <a:rPr lang="it-IT" baseline="30000" dirty="0"/>
              <a:t>th</a:t>
            </a:r>
            <a:r>
              <a:rPr lang="it-IT" dirty="0"/>
              <a:t>,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BD3B46-FDB2-4E92-3332-65C45DE61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5" y="4750426"/>
            <a:ext cx="2581593" cy="1431978"/>
          </a:xfrm>
          <a:prstGeom prst="rect">
            <a:avLst/>
          </a:prstGeom>
        </p:spPr>
      </p:pic>
      <p:pic>
        <p:nvPicPr>
          <p:cNvPr id="3" name="Picture 4" descr="logo-messina.png">
            <a:extLst>
              <a:ext uri="{FF2B5EF4-FFF2-40B4-BE49-F238E27FC236}">
                <a16:creationId xmlns:a16="http://schemas.microsoft.com/office/drawing/2014/main" id="{416B5AC8-3697-FF51-151F-0F7F2907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102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14850A91-2D45-3922-5FD9-40CCCC922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3208871-3021-194B-7C58-F7042B4803E6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DD0376-2730-A941-6486-4609F596EE50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0F4DB63-2CAC-FDF5-18AC-1DA5C8212422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AF3508-5B6B-18EA-C8E8-D6C39BA43C26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At </a:t>
            </a:r>
            <a:r>
              <a:rPr lang="it-IT" sz="1758" dirty="0" err="1"/>
              <a:t>higher</a:t>
            </a:r>
            <a:r>
              <a:rPr lang="it-IT" sz="1758" dirty="0"/>
              <a:t> energies the triple Regge regime </a:t>
            </a:r>
            <a:r>
              <a:rPr lang="it-IT" sz="1758" dirty="0" err="1"/>
              <a:t>is</a:t>
            </a:r>
            <a:r>
              <a:rPr lang="it-IT" sz="1758" dirty="0"/>
              <a:t> </a:t>
            </a:r>
            <a:r>
              <a:rPr lang="it-IT" sz="1758" dirty="0" err="1"/>
              <a:t>reached</a:t>
            </a:r>
            <a:r>
              <a:rPr lang="it-IT" sz="1758" dirty="0"/>
              <a:t>, cross </a:t>
            </a:r>
            <a:r>
              <a:rPr lang="it-IT" sz="1758" dirty="0" err="1"/>
              <a:t>sections</a:t>
            </a:r>
            <a:r>
              <a:rPr lang="it-IT" sz="1758" dirty="0"/>
              <a:t> saturate</a:t>
            </a:r>
            <a:endParaRPr lang="en-US" sz="1758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practice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DB91EB43-4094-4E4F-85F8-9A473B9CDD84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FE543-D7D4-623B-05D1-CE5804B91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58" y="1108780"/>
            <a:ext cx="7640483" cy="1964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4C3384-1C69-AA8F-4E39-28ABE151F130}"/>
              </a:ext>
            </a:extLst>
          </p:cNvPr>
          <p:cNvSpPr txBox="1"/>
          <p:nvPr/>
        </p:nvSpPr>
        <p:spPr>
          <a:xfrm>
            <a:off x="6123919" y="847052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Burkert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2211.15746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330678B-3587-DA72-5FED-C0C95EC2029F}"/>
              </a:ext>
            </a:extLst>
          </p:cNvPr>
          <p:cNvGrpSpPr/>
          <p:nvPr/>
        </p:nvGrpSpPr>
        <p:grpSpPr>
          <a:xfrm>
            <a:off x="0" y="3549771"/>
            <a:ext cx="5339751" cy="2273060"/>
            <a:chOff x="0" y="3549770"/>
            <a:chExt cx="5683444" cy="245421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3803DC2-6A46-607F-D4BC-38551C87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49770"/>
              <a:ext cx="5683444" cy="2454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/>
                <p:nvPr/>
              </p:nvSpPr>
              <p:spPr>
                <a:xfrm>
                  <a:off x="4097547" y="4002656"/>
                  <a:ext cx="274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547" y="4002656"/>
                  <a:ext cx="27411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8095" t="-9524" r="-40476" b="-4761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/>
                <p:nvPr/>
              </p:nvSpPr>
              <p:spPr>
                <a:xfrm>
                  <a:off x="4249946" y="4155056"/>
                  <a:ext cx="848265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9946" y="4155056"/>
                  <a:ext cx="848265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/>
                <p:nvPr/>
              </p:nvSpPr>
              <p:spPr>
                <a:xfrm>
                  <a:off x="5043874" y="4788196"/>
                  <a:ext cx="1980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874" y="4788196"/>
                  <a:ext cx="19800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2258" r="-29032" b="-139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547402-F511-0A36-39AF-E713727DCC58}"/>
              </a:ext>
            </a:extLst>
          </p:cNvPr>
          <p:cNvSpPr txBox="1"/>
          <p:nvPr/>
        </p:nvSpPr>
        <p:spPr>
          <a:xfrm>
            <a:off x="5400136" y="3265623"/>
            <a:ext cx="36676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Desiderata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beam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solenoidal field strength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far forward and backward acceptance and resolution </a:t>
            </a:r>
          </a:p>
          <a:p>
            <a:endParaRPr lang="en-US" dirty="0"/>
          </a:p>
          <a:p>
            <a:r>
              <a:rPr lang="en-US" dirty="0"/>
              <a:t>We should expect to reconstruct around 10% fully exclusive events (most events lost in far forward/backward regions)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1F3B64-1910-6E5E-DF0C-ED902525D810}"/>
              </a:ext>
            </a:extLst>
          </p:cNvPr>
          <p:cNvSpPr txBox="1"/>
          <p:nvPr/>
        </p:nvSpPr>
        <p:spPr>
          <a:xfrm>
            <a:off x="8054244" y="5826282"/>
            <a:ext cx="108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D. </a:t>
            </a:r>
            <a:r>
              <a:rPr lang="it-IT" dirty="0" err="1">
                <a:solidFill>
                  <a:srgbClr val="C00000"/>
                </a:solidFill>
              </a:rPr>
              <a:t>Glazier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07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55EB838-0E56-AFA5-8ED3-C5C916DD1F86}"/>
              </a:ext>
            </a:extLst>
          </p:cNvPr>
          <p:cNvSpPr/>
          <p:nvPr/>
        </p:nvSpPr>
        <p:spPr>
          <a:xfrm>
            <a:off x="284672" y="2518912"/>
            <a:ext cx="3323523" cy="66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8203F7-D9FB-B6CC-8078-9E3139D38813}"/>
              </a:ext>
            </a:extLst>
          </p:cNvPr>
          <p:cNvSpPr txBox="1"/>
          <p:nvPr/>
        </p:nvSpPr>
        <p:spPr>
          <a:xfrm>
            <a:off x="2915728" y="3038835"/>
            <a:ext cx="225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Highly off-shell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t-</a:t>
            </a:r>
            <a:r>
              <a:rPr lang="it-IT" dirty="0" err="1">
                <a:solidFill>
                  <a:srgbClr val="FF0000"/>
                </a:solidFill>
              </a:rPr>
              <a:t>channel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propagators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arXiv:2304.03845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arXiv:2305.01449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4E45911-CD22-F66F-7F98-7E7806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4F06FEC6-7362-F5CF-1474-CDCB9B6E0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82" y="1687079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it-IT" sz="2000" dirty="0" err="1">
                <a:solidFill>
                  <a:schemeClr val="tx1"/>
                </a:solidFill>
              </a:rPr>
              <a:t>Predictions</a:t>
            </a:r>
            <a:r>
              <a:rPr lang="it-IT" sz="2000" dirty="0">
                <a:solidFill>
                  <a:schemeClr val="tx1"/>
                </a:solidFill>
              </a:rPr>
              <a:t> for XYZ </a:t>
            </a:r>
            <a:r>
              <a:rPr lang="it-IT" sz="2000" dirty="0" err="1">
                <a:solidFill>
                  <a:schemeClr val="tx1"/>
                </a:solidFill>
              </a:rPr>
              <a:t>at</a:t>
            </a:r>
            <a:r>
              <a:rPr lang="it-IT" sz="2000" dirty="0">
                <a:solidFill>
                  <a:schemeClr val="tx1"/>
                </a:solidFill>
              </a:rPr>
              <a:t> new </a:t>
            </a:r>
            <a:r>
              <a:rPr lang="it-IT" sz="2000" dirty="0" err="1">
                <a:solidFill>
                  <a:schemeClr val="tx1"/>
                </a:solidFill>
              </a:rPr>
              <a:t>colliders</a:t>
            </a:r>
            <a:r>
              <a:rPr lang="it-IT" sz="2000" dirty="0">
                <a:solidFill>
                  <a:schemeClr val="tx1"/>
                </a:solidFill>
              </a:rPr>
              <a:t> are on the way</a:t>
            </a:r>
          </a:p>
          <a:p>
            <a:pPr>
              <a:spcBef>
                <a:spcPts val="1200"/>
              </a:spcBef>
              <a:buSzPct val="120000"/>
            </a:pPr>
            <a:r>
              <a:rPr lang="it-IT" sz="2000" dirty="0" err="1">
                <a:solidFill>
                  <a:schemeClr val="tx1"/>
                </a:solidFill>
              </a:rPr>
              <a:t>However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dirty="0" err="1">
                <a:solidFill>
                  <a:schemeClr val="tx1"/>
                </a:solidFill>
              </a:rPr>
              <a:t>most</a:t>
            </a:r>
            <a:r>
              <a:rPr lang="it-IT" sz="2000" dirty="0">
                <a:solidFill>
                  <a:schemeClr val="tx1"/>
                </a:solidFill>
              </a:rPr>
              <a:t> of </a:t>
            </a:r>
            <a:r>
              <a:rPr lang="it-IT" sz="2000" dirty="0" err="1">
                <a:solidFill>
                  <a:schemeClr val="tx1"/>
                </a:solidFill>
              </a:rPr>
              <a:t>them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rely</a:t>
            </a:r>
            <a:r>
              <a:rPr lang="it-IT" sz="2000" dirty="0">
                <a:solidFill>
                  <a:schemeClr val="tx1"/>
                </a:solidFill>
              </a:rPr>
              <a:t> on </a:t>
            </a:r>
            <a:r>
              <a:rPr lang="it-IT" sz="2000" dirty="0" err="1">
                <a:solidFill>
                  <a:schemeClr val="tx1"/>
                </a:solidFill>
              </a:rPr>
              <a:t>Vector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Meson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Dominance</a:t>
            </a:r>
            <a:r>
              <a:rPr lang="it-IT" sz="2000" dirty="0">
                <a:solidFill>
                  <a:schemeClr val="tx1"/>
                </a:solidFill>
              </a:rPr>
              <a:t>,</a:t>
            </a:r>
            <a:br>
              <a:rPr lang="it-IT" sz="2000" dirty="0">
                <a:solidFill>
                  <a:schemeClr val="tx1"/>
                </a:solidFill>
              </a:rPr>
            </a:br>
            <a:r>
              <a:rPr lang="it-IT" sz="2000" dirty="0" err="1">
                <a:solidFill>
                  <a:schemeClr val="tx1"/>
                </a:solidFill>
              </a:rPr>
              <a:t>whose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accuracy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is</a:t>
            </a:r>
            <a:r>
              <a:rPr lang="it-IT" sz="2000" dirty="0">
                <a:solidFill>
                  <a:schemeClr val="tx1"/>
                </a:solidFill>
              </a:rPr>
              <a:t> put </a:t>
            </a:r>
            <a:r>
              <a:rPr lang="it-IT" sz="2000" dirty="0" err="1">
                <a:solidFill>
                  <a:schemeClr val="tx1"/>
                </a:solidFill>
              </a:rPr>
              <a:t>into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question</a:t>
            </a:r>
            <a:r>
              <a:rPr lang="it-IT" sz="2000" dirty="0">
                <a:solidFill>
                  <a:schemeClr val="tx1"/>
                </a:solidFill>
              </a:rPr>
              <a:t> by </a:t>
            </a:r>
            <a:r>
              <a:rPr lang="it-IT" sz="2000" dirty="0" err="1">
                <a:solidFill>
                  <a:schemeClr val="tx1"/>
                </a:solidFill>
              </a:rPr>
              <a:t>GlueX</a:t>
            </a:r>
            <a:r>
              <a:rPr lang="it-IT" sz="2000" dirty="0">
                <a:solidFill>
                  <a:schemeClr val="tx1"/>
                </a:solidFill>
              </a:rPr>
              <a:t> data</a:t>
            </a:r>
          </a:p>
          <a:p>
            <a:pPr>
              <a:spcBef>
                <a:spcPts val="1200"/>
              </a:spcBef>
              <a:buSzPct val="120000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to estimate open charm cross </a:t>
            </a:r>
            <a:r>
              <a:rPr lang="it-IT" sz="2000" dirty="0" err="1"/>
              <a:t>section</a:t>
            </a:r>
            <a:r>
              <a:rPr lang="it-IT" sz="2000" dirty="0"/>
              <a:t> in </a:t>
            </a:r>
            <a:r>
              <a:rPr lang="it-IT" sz="2000" dirty="0" err="1"/>
              <a:t>oder</a:t>
            </a:r>
            <a:r>
              <a:rPr lang="it-IT" sz="2000" dirty="0"/>
              <a:t> to </a:t>
            </a:r>
            <a:r>
              <a:rPr lang="it-IT" sz="2000" dirty="0" err="1"/>
              <a:t>assess</a:t>
            </a:r>
            <a:r>
              <a:rPr lang="it-IT" sz="2000" dirty="0"/>
              <a:t> the </a:t>
            </a:r>
            <a:r>
              <a:rPr lang="it-IT" sz="2000" dirty="0" err="1"/>
              <a:t>validity</a:t>
            </a:r>
            <a:r>
              <a:rPr lang="it-IT" sz="2000" dirty="0"/>
              <a:t> of VMD,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of </a:t>
            </a:r>
            <a:r>
              <a:rPr lang="it-IT" sz="2000" dirty="0" err="1"/>
              <a:t>factorization</a:t>
            </a:r>
            <a:endParaRPr lang="it-IT" sz="20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3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Joint Physics Analysis Center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0" y="1049482"/>
            <a:ext cx="2422707" cy="1816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8689" y="2797359"/>
            <a:ext cx="24000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Code available on</a:t>
            </a:r>
            <a:br>
              <a:rPr lang="it-IT" dirty="0"/>
            </a:br>
            <a:r>
              <a:rPr lang="it-IT" dirty="0"/>
              <a:t>https://github.com/</a:t>
            </a:r>
            <a:br>
              <a:rPr lang="it-IT" dirty="0"/>
            </a:br>
            <a:r>
              <a:rPr lang="it-IT" dirty="0"/>
              <a:t>dwinney/jpacPhoto</a:t>
            </a:r>
          </a:p>
          <a:p>
            <a:pPr algn="r"/>
            <a:endParaRPr lang="it-IT" dirty="0"/>
          </a:p>
          <a:p>
            <a:pPr algn="r"/>
            <a:r>
              <a:rPr lang="it-IT" dirty="0"/>
              <a:t>https://jpac-physics.org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8DA009ED-85E2-FA1B-DA91-092BD12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9DF30F99-2D1A-A414-0957-0CDAE06B5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1195" r="17969" b="48050"/>
          <a:stretch/>
        </p:blipFill>
        <p:spPr>
          <a:xfrm>
            <a:off x="87052" y="1216324"/>
            <a:ext cx="6252243" cy="4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77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8763" y="2139367"/>
            <a:ext cx="1197958" cy="1173830"/>
            <a:chOff x="1104567" y="1934217"/>
            <a:chExt cx="2052746" cy="2011402"/>
          </a:xfrm>
        </p:grpSpPr>
        <p:sp>
          <p:nvSpPr>
            <p:cNvPr id="11" name="Oval 10"/>
            <p:cNvSpPr/>
            <p:nvPr/>
          </p:nvSpPr>
          <p:spPr>
            <a:xfrm>
              <a:off x="1104567" y="1934217"/>
              <a:ext cx="2052746" cy="20114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IT" sz="3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 l="-4110" b="-1388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 rot="2133737" flipH="1">
              <a:off x="1923223" y="2418525"/>
              <a:ext cx="1080689" cy="419130"/>
              <a:chOff x="2856975" y="2759743"/>
              <a:chExt cx="2607154" cy="101114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565350" y="3058520"/>
                <a:ext cx="1042996" cy="474428"/>
              </a:xfrm>
              <a:custGeom>
                <a:avLst/>
                <a:gdLst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55495 h 755495"/>
                  <a:gd name="connsiteX1" fmla="*/ 205274 w 1371600"/>
                  <a:gd name="connsiteY1" fmla="*/ 65030 h 755495"/>
                  <a:gd name="connsiteX2" fmla="*/ 438539 w 1371600"/>
                  <a:gd name="connsiteY2" fmla="*/ 690181 h 755495"/>
                  <a:gd name="connsiteX3" fmla="*/ 223935 w 1371600"/>
                  <a:gd name="connsiteY3" fmla="*/ 671520 h 755495"/>
                  <a:gd name="connsiteX4" fmla="*/ 531845 w 1371600"/>
                  <a:gd name="connsiteY4" fmla="*/ 37038 h 755495"/>
                  <a:gd name="connsiteX5" fmla="*/ 765110 w 1371600"/>
                  <a:gd name="connsiteY5" fmla="*/ 662189 h 755495"/>
                  <a:gd name="connsiteX6" fmla="*/ 559837 w 1371600"/>
                  <a:gd name="connsiteY6" fmla="*/ 652859 h 755495"/>
                  <a:gd name="connsiteX7" fmla="*/ 905070 w 1371600"/>
                  <a:gd name="connsiteY7" fmla="*/ 37038 h 755495"/>
                  <a:gd name="connsiteX8" fmla="*/ 1101012 w 1371600"/>
                  <a:gd name="connsiteY8" fmla="*/ 615536 h 755495"/>
                  <a:gd name="connsiteX9" fmla="*/ 895739 w 1371600"/>
                  <a:gd name="connsiteY9" fmla="*/ 615536 h 755495"/>
                  <a:gd name="connsiteX10" fmla="*/ 1194319 w 1371600"/>
                  <a:gd name="connsiteY10" fmla="*/ 46369 h 755495"/>
                  <a:gd name="connsiteX11" fmla="*/ 1371600 w 1371600"/>
                  <a:gd name="connsiteY11" fmla="*/ 512900 h 755495"/>
                  <a:gd name="connsiteX0" fmla="*/ 0 w 1371600"/>
                  <a:gd name="connsiteY0" fmla="*/ 755495 h 778993"/>
                  <a:gd name="connsiteX1" fmla="*/ 205274 w 1371600"/>
                  <a:gd name="connsiteY1" fmla="*/ 65030 h 778993"/>
                  <a:gd name="connsiteX2" fmla="*/ 438539 w 1371600"/>
                  <a:gd name="connsiteY2" fmla="*/ 690181 h 778993"/>
                  <a:gd name="connsiteX3" fmla="*/ 223935 w 1371600"/>
                  <a:gd name="connsiteY3" fmla="*/ 671520 h 778993"/>
                  <a:gd name="connsiteX4" fmla="*/ 531845 w 1371600"/>
                  <a:gd name="connsiteY4" fmla="*/ 37038 h 778993"/>
                  <a:gd name="connsiteX5" fmla="*/ 765110 w 1371600"/>
                  <a:gd name="connsiteY5" fmla="*/ 662189 h 778993"/>
                  <a:gd name="connsiteX6" fmla="*/ 559837 w 1371600"/>
                  <a:gd name="connsiteY6" fmla="*/ 652859 h 778993"/>
                  <a:gd name="connsiteX7" fmla="*/ 905070 w 1371600"/>
                  <a:gd name="connsiteY7" fmla="*/ 37038 h 778993"/>
                  <a:gd name="connsiteX8" fmla="*/ 1101012 w 1371600"/>
                  <a:gd name="connsiteY8" fmla="*/ 615536 h 778993"/>
                  <a:gd name="connsiteX9" fmla="*/ 895739 w 1371600"/>
                  <a:gd name="connsiteY9" fmla="*/ 615536 h 778993"/>
                  <a:gd name="connsiteX10" fmla="*/ 1194319 w 1371600"/>
                  <a:gd name="connsiteY10" fmla="*/ 46369 h 778993"/>
                  <a:gd name="connsiteX11" fmla="*/ 1371600 w 1371600"/>
                  <a:gd name="connsiteY11" fmla="*/ 512900 h 778993"/>
                  <a:gd name="connsiteX0" fmla="*/ 0 w 1371600"/>
                  <a:gd name="connsiteY0" fmla="*/ 755495 h 775053"/>
                  <a:gd name="connsiteX1" fmla="*/ 205274 w 1371600"/>
                  <a:gd name="connsiteY1" fmla="*/ 65030 h 775053"/>
                  <a:gd name="connsiteX2" fmla="*/ 438539 w 1371600"/>
                  <a:gd name="connsiteY2" fmla="*/ 690181 h 775053"/>
                  <a:gd name="connsiteX3" fmla="*/ 223935 w 1371600"/>
                  <a:gd name="connsiteY3" fmla="*/ 671520 h 775053"/>
                  <a:gd name="connsiteX4" fmla="*/ 531845 w 1371600"/>
                  <a:gd name="connsiteY4" fmla="*/ 37038 h 775053"/>
                  <a:gd name="connsiteX5" fmla="*/ 765110 w 1371600"/>
                  <a:gd name="connsiteY5" fmla="*/ 662189 h 775053"/>
                  <a:gd name="connsiteX6" fmla="*/ 559837 w 1371600"/>
                  <a:gd name="connsiteY6" fmla="*/ 652859 h 775053"/>
                  <a:gd name="connsiteX7" fmla="*/ 905070 w 1371600"/>
                  <a:gd name="connsiteY7" fmla="*/ 37038 h 775053"/>
                  <a:gd name="connsiteX8" fmla="*/ 1101012 w 1371600"/>
                  <a:gd name="connsiteY8" fmla="*/ 615536 h 775053"/>
                  <a:gd name="connsiteX9" fmla="*/ 895739 w 1371600"/>
                  <a:gd name="connsiteY9" fmla="*/ 615536 h 775053"/>
                  <a:gd name="connsiteX10" fmla="*/ 1194319 w 1371600"/>
                  <a:gd name="connsiteY10" fmla="*/ 46369 h 775053"/>
                  <a:gd name="connsiteX11" fmla="*/ 1371600 w 1371600"/>
                  <a:gd name="connsiteY11" fmla="*/ 512900 h 775053"/>
                  <a:gd name="connsiteX0" fmla="*/ 0 w 1371600"/>
                  <a:gd name="connsiteY0" fmla="*/ 756520 h 776078"/>
                  <a:gd name="connsiteX1" fmla="*/ 205274 w 1371600"/>
                  <a:gd name="connsiteY1" fmla="*/ 66055 h 776078"/>
                  <a:gd name="connsiteX2" fmla="*/ 438539 w 1371600"/>
                  <a:gd name="connsiteY2" fmla="*/ 691206 h 776078"/>
                  <a:gd name="connsiteX3" fmla="*/ 223935 w 1371600"/>
                  <a:gd name="connsiteY3" fmla="*/ 672545 h 776078"/>
                  <a:gd name="connsiteX4" fmla="*/ 531845 w 1371600"/>
                  <a:gd name="connsiteY4" fmla="*/ 38063 h 776078"/>
                  <a:gd name="connsiteX5" fmla="*/ 765110 w 1371600"/>
                  <a:gd name="connsiteY5" fmla="*/ 663214 h 776078"/>
                  <a:gd name="connsiteX6" fmla="*/ 559837 w 1371600"/>
                  <a:gd name="connsiteY6" fmla="*/ 653884 h 776078"/>
                  <a:gd name="connsiteX7" fmla="*/ 905070 w 1371600"/>
                  <a:gd name="connsiteY7" fmla="*/ 38063 h 776078"/>
                  <a:gd name="connsiteX8" fmla="*/ 1101012 w 1371600"/>
                  <a:gd name="connsiteY8" fmla="*/ 616561 h 776078"/>
                  <a:gd name="connsiteX9" fmla="*/ 895739 w 1371600"/>
                  <a:gd name="connsiteY9" fmla="*/ 616561 h 776078"/>
                  <a:gd name="connsiteX10" fmla="*/ 1194319 w 1371600"/>
                  <a:gd name="connsiteY10" fmla="*/ 47394 h 776078"/>
                  <a:gd name="connsiteX11" fmla="*/ 1371600 w 1371600"/>
                  <a:gd name="connsiteY11" fmla="*/ 513925 h 776078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600" h="773138">
                    <a:moveTo>
                      <a:pt x="0" y="753580"/>
                    </a:moveTo>
                    <a:cubicBezTo>
                      <a:pt x="68425" y="523425"/>
                      <a:pt x="132184" y="74001"/>
                      <a:pt x="205274" y="63115"/>
                    </a:cubicBezTo>
                    <a:cubicBezTo>
                      <a:pt x="278364" y="52229"/>
                      <a:pt x="515026" y="605037"/>
                      <a:pt x="438539" y="688266"/>
                    </a:cubicBezTo>
                    <a:cubicBezTo>
                      <a:pt x="362052" y="771495"/>
                      <a:pt x="285567" y="728004"/>
                      <a:pt x="223935" y="669605"/>
                    </a:cubicBezTo>
                    <a:cubicBezTo>
                      <a:pt x="162303" y="611206"/>
                      <a:pt x="454090" y="-173261"/>
                      <a:pt x="531845" y="35123"/>
                    </a:cubicBezTo>
                    <a:lnTo>
                      <a:pt x="765110" y="660274"/>
                    </a:lnTo>
                    <a:cubicBezTo>
                      <a:pt x="769775" y="762911"/>
                      <a:pt x="444759" y="856218"/>
                      <a:pt x="559837" y="650944"/>
                    </a:cubicBezTo>
                    <a:lnTo>
                      <a:pt x="905070" y="35123"/>
                    </a:lnTo>
                    <a:cubicBezTo>
                      <a:pt x="995266" y="28903"/>
                      <a:pt x="1179339" y="531626"/>
                      <a:pt x="1101012" y="613621"/>
                    </a:cubicBezTo>
                    <a:cubicBezTo>
                      <a:pt x="1022685" y="695616"/>
                      <a:pt x="959211" y="673253"/>
                      <a:pt x="895739" y="613621"/>
                    </a:cubicBezTo>
                    <a:cubicBezTo>
                      <a:pt x="832267" y="553989"/>
                      <a:pt x="1135225" y="-111056"/>
                      <a:pt x="1194319" y="44454"/>
                    </a:cubicBezTo>
                    <a:lnTo>
                      <a:pt x="1371600" y="510985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Oval 14"/>
                  <p:cNvSpPr/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solidFill>
                    <a:srgbClr val="FF66CC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Oval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blipFill rotWithShape="0">
                    <a:blip r:embed="rId4"/>
                    <a:stretch>
                      <a:fillRect l="-53488" t="-16279" r="-44186" b="-44186"/>
                    </a:stretch>
                  </a:blipFill>
                  <a:ln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Oval 15"/>
                  <p:cNvSpPr/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5581" t="-2273" b="-909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/>
                <p:cNvSpPr/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7" name="Oval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30556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0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000" b="1" dirty="0">
                  <a:solidFill>
                    <a:srgbClr val="0000FF"/>
                  </a:solidFill>
                </a:endParaRPr>
              </a:p>
              <a:p>
                <a:r>
                  <a:rPr lang="it-IT" sz="20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blipFill rotWithShape="0">
                <a:blip r:embed="rId7"/>
                <a:stretch>
                  <a:fillRect l="-1754" t="-1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Constituent gluon (quasiparticle excitation),</a:t>
                </a:r>
                <a:br>
                  <a:rPr lang="it-IT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, 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blipFill rotWithShape="0">
                <a:blip r:embed="rId9"/>
                <a:stretch>
                  <a:fillRect l="-1282" t="-5660" r="-570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0" y="3936011"/>
            <a:ext cx="3747241" cy="2626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9" y="3936011"/>
            <a:ext cx="3747241" cy="2619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21" y="4313943"/>
            <a:ext cx="306911" cy="3069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49" y="4290494"/>
            <a:ext cx="306911" cy="306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2841" b="36544"/>
          <a:stretch/>
        </p:blipFill>
        <p:spPr>
          <a:xfrm>
            <a:off x="6322979" y="756312"/>
            <a:ext cx="991491" cy="2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0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</p:spTree>
    <p:extLst>
      <p:ext uri="{BB962C8B-B14F-4D97-AF65-F5344CB8AC3E}">
        <p14:creationId xmlns:p14="http://schemas.microsoft.com/office/powerpoint/2010/main" val="177213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86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113665" y="1128120"/>
            <a:ext cx="1111073" cy="369332"/>
            <a:chOff x="7691495" y="972477"/>
            <a:chExt cx="1111073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58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81199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An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isoscalar</a:t>
                </a:r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/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There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recent</a:t>
                </a:r>
                <a:r>
                  <a:rPr lang="it-IT" sz="2400" dirty="0"/>
                  <a:t> claim by BESIII in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of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activity in </a:t>
                </a:r>
                <a:r>
                  <a:rPr lang="it-IT" sz="2400" i="1" dirty="0"/>
                  <a:t>P</a:t>
                </a:r>
                <a:r>
                  <a:rPr lang="it-IT" sz="2400" dirty="0"/>
                  <a:t>-</a:t>
                </a:r>
                <a:r>
                  <a:rPr lang="it-IT" sz="2400" dirty="0" err="1"/>
                  <a:t>wave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blipFill>
                <a:blip r:embed="rId4"/>
                <a:stretch>
                  <a:fillRect l="-1472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824C45E-5740-CD84-023E-0ACA9C8A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3" y="2714536"/>
            <a:ext cx="4265916" cy="3213888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60A98F5F-D497-3930-688C-952A87DAF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07" y="3058788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/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Not </a:t>
                </a:r>
                <a:r>
                  <a:rPr lang="it-IT" sz="2400" dirty="0" err="1"/>
                  <a:t>enough</a:t>
                </a:r>
                <a:r>
                  <a:rPr lang="it-IT" sz="2400" dirty="0"/>
                  <a:t> information</a:t>
                </a:r>
                <a:br>
                  <a:rPr lang="it-IT" sz="2400" dirty="0"/>
                </a:br>
                <a:r>
                  <a:rPr lang="it-IT" sz="2400" dirty="0"/>
                  <a:t>to </a:t>
                </a:r>
                <a:r>
                  <a:rPr lang="it-IT" sz="2400" dirty="0" err="1"/>
                  <a:t>perform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…</a:t>
                </a:r>
                <a:br>
                  <a:rPr lang="it-IT" sz="2400" dirty="0"/>
                </a:br>
                <a:r>
                  <a:rPr lang="it-IT" sz="2400" dirty="0"/>
                  <a:t>stay </a:t>
                </a:r>
                <a:r>
                  <a:rPr lang="it-IT" sz="2400" dirty="0" err="1"/>
                  <a:t>tuned</a:t>
                </a:r>
                <a:r>
                  <a:rPr lang="it-IT" sz="2400" dirty="0"/>
                  <a:t>!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1855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188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blipFill>
                <a:blip r:embed="rId7"/>
                <a:stretch>
                  <a:fillRect l="-2089" t="-18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20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decays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EIC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8" r="44561"/>
          <a:stretch/>
        </p:blipFill>
        <p:spPr>
          <a:xfrm>
            <a:off x="67777" y="1675767"/>
            <a:ext cx="2511972" cy="37033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5447667"/>
            <a:ext cx="1877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A. Rodas, AP </a:t>
            </a:r>
            <a:r>
              <a:rPr lang="it-IT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br>
              <a:rPr lang="it-IT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PRL122, 042002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09" b="35957" l="4438" r="23563">
                        <a14:foregroundMark x1="9813" y1="20216" x2="9813" y2="20216"/>
                        <a14:foregroundMark x1="4750" y1="31790" x2="4750" y2="31790"/>
                        <a14:foregroundMark x1="4750" y1="30247" x2="4750" y2="30247"/>
                        <a14:foregroundMark x1="6750" y1="31481" x2="6750" y2="31481"/>
                        <a14:foregroundMark x1="6875" y1="35494" x2="6875" y2="35494"/>
                        <a14:foregroundMark x1="8313" y1="30710" x2="8313" y2="30710"/>
                        <a14:foregroundMark x1="10188" y1="32253" x2="10188" y2="32253"/>
                        <a14:foregroundMark x1="11375" y1="29630" x2="11375" y2="29630"/>
                        <a14:foregroundMark x1="11375" y1="31790" x2="11375" y2="31790"/>
                        <a14:foregroundMark x1="12313" y1="31019" x2="12313" y2="31019"/>
                        <a14:foregroundMark x1="14375" y1="31790" x2="14375" y2="31790"/>
                        <a14:foregroundMark x1="16125" y1="32253" x2="16125" y2="32253"/>
                        <a14:foregroundMark x1="17563" y1="31327" x2="17563" y2="31327"/>
                        <a14:foregroundMark x1="19375" y1="32253" x2="19375" y2="32253"/>
                        <a14:foregroundMark x1="19313" y1="29784" x2="19313" y2="29784"/>
                        <a14:foregroundMark x1="20000" y1="31944" x2="20000" y2="31944"/>
                        <a14:foregroundMark x1="21500" y1="31173" x2="21500" y2="31173"/>
                        <a14:foregroundMark x1="22063" y1="32253" x2="22063" y2="32253"/>
                        <a14:foregroundMark x1="23125" y1="33951" x2="23125" y2="33951"/>
                        <a14:backgroundMark x1="16500" y1="31790" x2="16500" y2="31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3" t="11952" r="76406" b="63130"/>
          <a:stretch/>
        </p:blipFill>
        <p:spPr>
          <a:xfrm>
            <a:off x="167789" y="1781213"/>
            <a:ext cx="1785938" cy="92278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05274" y="1736075"/>
            <a:ext cx="2333452" cy="3666454"/>
            <a:chOff x="3731172" y="2456376"/>
            <a:chExt cx="2165131" cy="345388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0" r="24439"/>
            <a:stretch/>
          </p:blipFill>
          <p:spPr>
            <a:xfrm>
              <a:off x="3731172" y="2456376"/>
              <a:ext cx="2165131" cy="34538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045284" y="5001208"/>
                  <a:ext cx="105343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</m:oMath>
                    </m:oMathPara>
                  </a14:m>
                  <a:endParaRPr lang="it-IT" sz="3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5284" y="5001208"/>
                  <a:ext cx="1053430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itolo 1"/>
          <p:cNvSpPr txBox="1">
            <a:spLocks/>
          </p:cNvSpPr>
          <p:nvPr/>
        </p:nvSpPr>
        <p:spPr>
          <a:xfrm>
            <a:off x="2897507" y="1136312"/>
            <a:ext cx="3180663" cy="5012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800" dirty="0"/>
              <a:t>The scalar glueball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itolo 1"/>
              <p:cNvSpPr txBox="1">
                <a:spLocks/>
              </p:cNvSpPr>
              <p:nvPr/>
            </p:nvSpPr>
            <p:spPr>
              <a:xfrm>
                <a:off x="-245335" y="1092897"/>
                <a:ext cx="3180663" cy="501281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it-IT" sz="2800" dirty="0">
                    <a:solidFill>
                      <a:schemeClr val="bg1">
                        <a:lumMod val="75000"/>
                      </a:schemeClr>
                    </a:solidFill>
                  </a:rPr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8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5335" y="1092897"/>
                <a:ext cx="3180663" cy="501281"/>
              </a:xfrm>
              <a:prstGeom prst="rect">
                <a:avLst/>
              </a:prstGeom>
              <a:blipFill>
                <a:blip r:embed="rId8"/>
                <a:stretch>
                  <a:fillRect t="-15663" b="-337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3405274" y="5470871"/>
            <a:ext cx="1877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EPJC82, 1, 80</a:t>
            </a:r>
          </a:p>
        </p:txBody>
      </p:sp>
      <p:pic>
        <p:nvPicPr>
          <p:cNvPr id="5" name="Immagine 4" descr="Immagine che contiene cielo, cella fotovoltaica, oggetto da esterni, persona&#10;&#10;Descrizione generata automaticamente">
            <a:extLst>
              <a:ext uri="{FF2B5EF4-FFF2-40B4-BE49-F238E27FC236}">
                <a16:creationId xmlns:a16="http://schemas.microsoft.com/office/drawing/2014/main" id="{7A20F88A-B5B3-9C18-AADA-07B2B7E412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r="18532" b="9909"/>
          <a:stretch/>
        </p:blipFill>
        <p:spPr>
          <a:xfrm>
            <a:off x="6375633" y="1736075"/>
            <a:ext cx="2692167" cy="366645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945BE67C-223C-B80A-3C9C-7B7D8A7890FB}"/>
              </a:ext>
            </a:extLst>
          </p:cNvPr>
          <p:cNvSpPr txBox="1">
            <a:spLocks/>
          </p:cNvSpPr>
          <p:nvPr/>
        </p:nvSpPr>
        <p:spPr>
          <a:xfrm>
            <a:off x="6131384" y="1136312"/>
            <a:ext cx="3180663" cy="5012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XYZ </a:t>
            </a:r>
            <a:r>
              <a:rPr lang="it-IT" sz="2800" dirty="0" err="1">
                <a:solidFill>
                  <a:schemeClr val="bg1">
                    <a:lumMod val="75000"/>
                  </a:schemeClr>
                </a:solidFill>
              </a:rPr>
              <a:t>photoprod</a:t>
            </a:r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EC0DE70-9DE7-F01A-6DF7-B3D6A29F2CFA}"/>
              </a:ext>
            </a:extLst>
          </p:cNvPr>
          <p:cNvSpPr txBox="1"/>
          <p:nvPr/>
        </p:nvSpPr>
        <p:spPr>
          <a:xfrm>
            <a:off x="5461889" y="5435386"/>
            <a:ext cx="3682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M.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Albaladejo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et al., PRD102, 114010 </a:t>
            </a:r>
          </a:p>
          <a:p>
            <a:pPr algn="r"/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D.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Winney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AP et al., to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appear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8" name="Immagine 17" descr="Immagine che contiene palla&#10;&#10;Descrizione generata automaticamente">
            <a:extLst>
              <a:ext uri="{FF2B5EF4-FFF2-40B4-BE49-F238E27FC236}">
                <a16:creationId xmlns:a16="http://schemas.microsoft.com/office/drawing/2014/main" id="{C8B80B81-6813-51C4-59E5-693C5BC16F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11631" r="28212" b="10302"/>
          <a:stretch/>
        </p:blipFill>
        <p:spPr>
          <a:xfrm>
            <a:off x="7185305" y="3575729"/>
            <a:ext cx="641358" cy="6463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0148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4293848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An Electron Ion Collider @BNL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D5782E-1CD1-D0CB-F028-8E3727B8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528"/>
            <a:ext cx="9144000" cy="498899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BCD27B3-0609-3BBC-F0FE-B71D86BD0B86}"/>
              </a:ext>
            </a:extLst>
          </p:cNvPr>
          <p:cNvSpPr txBox="1"/>
          <p:nvPr/>
        </p:nvSpPr>
        <p:spPr>
          <a:xfrm>
            <a:off x="7678239" y="977891"/>
            <a:ext cx="149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</a:t>
            </a:r>
            <a:r>
              <a:rPr lang="it-IT" dirty="0" err="1">
                <a:solidFill>
                  <a:srgbClr val="C00000"/>
                </a:solidFill>
              </a:rPr>
              <a:t>Deshpande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24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Meson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decays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EIC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7780" y="1416292"/>
                <a:ext cx="92111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r>
                  <a:rPr lang="it-IT" dirty="0" err="1"/>
                  <a:t>Fit</a:t>
                </a:r>
                <a:r>
                  <a:rPr lang="it-IT" dirty="0"/>
                  <a:t> quality and local description improve when a third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80" y="1416292"/>
                <a:ext cx="9211112" cy="646331"/>
              </a:xfrm>
              <a:prstGeom prst="rect">
                <a:avLst/>
              </a:prstGeom>
              <a:blipFill>
                <a:blip r:embed="rId5"/>
                <a:stretch>
                  <a:fillRect l="-596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3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9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935"/>
            <a:ext cx="7173109" cy="230401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C97388A3-4D76-3E3B-3B44-ADBC8ECA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91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99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1959FDC9-2C25-8C6F-9A77-570DB52C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97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ion targets,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1363610"/>
            <a:ext cx="2923264" cy="3720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7" y="2758856"/>
            <a:ext cx="3944630" cy="3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6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B0785A2A-951A-0035-4574-84FB6E16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2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(Novikov &amp; Shifman)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C09B8269-6B59-0F14-F9CC-B5371E5B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460" r="8893" b="21579"/>
          <a:stretch/>
        </p:blipFill>
        <p:spPr>
          <a:xfrm>
            <a:off x="335560" y="1049482"/>
            <a:ext cx="4236440" cy="250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5479" y="1106155"/>
            <a:ext cx="1617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Data from H1</a:t>
            </a:r>
            <a:br>
              <a:rPr lang="it-IT" dirty="0"/>
            </a:br>
            <a:r>
              <a:rPr lang="it-IT" dirty="0"/>
              <a:t>hep-ex/971112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7244358-A1ED-1744-C18E-0203D652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33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5"/>
          <a:stretch/>
        </p:blipFill>
        <p:spPr>
          <a:xfrm>
            <a:off x="0" y="2031029"/>
            <a:ext cx="9144000" cy="911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200" dirty="0"/>
                  <a:t>For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200" dirty="0"/>
                  <a:t> one can invoke NRQCD factorization</a:t>
                </a:r>
                <a:br>
                  <a:rPr lang="it-IT" sz="2200" dirty="0"/>
                </a:br>
                <a:r>
                  <a:rPr lang="it-IT" sz="2200" dirty="0"/>
                  <a:t>to describe quarkonium(-like) production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blipFill rotWithShape="0">
                <a:blip r:embed="rId4"/>
                <a:stretch>
                  <a:fillRect t="-5556" b="-150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6" t="36828"/>
          <a:stretch/>
        </p:blipFill>
        <p:spPr>
          <a:xfrm>
            <a:off x="-65314" y="2567117"/>
            <a:ext cx="4985657" cy="3751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7629" y="3155023"/>
            <a:ext cx="3205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Perturbative partonic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>
                <a:solidFill>
                  <a:srgbClr val="FF0000"/>
                </a:solidFill>
              </a:rPr>
              <a:t>matrix element, calculable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200" dirty="0">
                    <a:solidFill>
                      <a:srgbClr val="0000FF"/>
                    </a:solidFill>
                  </a:rPr>
                  <a:t>Nonperturbative transition </a:t>
                </a:r>
                <a:br>
                  <a:rPr lang="it-IT" sz="2200" dirty="0">
                    <a:solidFill>
                      <a:srgbClr val="0000FF"/>
                    </a:solidFill>
                  </a:rPr>
                </a:br>
                <a:r>
                  <a:rPr lang="it-IT" sz="2200" dirty="0">
                    <a:solidFill>
                      <a:srgbClr val="0000FF"/>
                    </a:solidFill>
                  </a:rPr>
                  <a:t>matrix element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br>
                  <a:rPr lang="it-IT" sz="2200" dirty="0">
                    <a:solidFill>
                      <a:srgbClr val="0000FF"/>
                    </a:solidFill>
                  </a:rPr>
                </a:br>
                <a:r>
                  <a:rPr lang="it-IT" sz="2200" dirty="0">
                    <a:solidFill>
                      <a:srgbClr val="0000FF"/>
                    </a:solidFill>
                  </a:rPr>
                  <a:t>fitted from data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blipFill rotWithShape="0">
                <a:blip r:embed="rId5"/>
                <a:stretch>
                  <a:fillRect l="-1284" t="-3846" r="-2385" b="-98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2957804" y="2705878"/>
            <a:ext cx="2286000" cy="11569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 flipV="1">
            <a:off x="5384896" y="2699504"/>
            <a:ext cx="3176192" cy="1810139"/>
          </a:xfrm>
          <a:prstGeom prst="bentConnector3">
            <a:avLst>
              <a:gd name="adj1" fmla="val 60"/>
            </a:avLst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322788" y="852634"/>
            <a:ext cx="74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it-IT" dirty="0">
                <a:solidFill>
                  <a:srgbClr val="C00000"/>
                </a:solidFill>
              </a:rPr>
              <a:t>X. Yao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8AB282-1631-AAE9-BFE0-8206267F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84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28330" r="12551" b="52345"/>
          <a:stretch/>
        </p:blipFill>
        <p:spPr>
          <a:xfrm>
            <a:off x="335902" y="2417695"/>
            <a:ext cx="8098971" cy="1055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 r="22177" b="84963"/>
          <a:stretch/>
        </p:blipFill>
        <p:spPr>
          <a:xfrm>
            <a:off x="5020781" y="1410423"/>
            <a:ext cx="3750906" cy="747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88687" r="-102" b="-718"/>
          <a:stretch/>
        </p:blipFill>
        <p:spPr>
          <a:xfrm>
            <a:off x="243507" y="5486400"/>
            <a:ext cx="8528180" cy="551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298" y="1410423"/>
            <a:ext cx="489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One can assume the same NRQCD factorization </a:t>
            </a:r>
            <a:br>
              <a:rPr lang="it-IT" dirty="0"/>
            </a:br>
            <a:r>
              <a:rPr lang="it-IT" dirty="0"/>
              <a:t>for exotics, independent of their internal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5091" y="3417585"/>
            <a:ext cx="573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Artoisenet and Braaten, PRD81, 114018 from Tevatron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1397" y="4642905"/>
            <a:ext cx="5252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one consider the first term only, it leads 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14294" y="5862723"/>
            <a:ext cx="74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it-IT" dirty="0">
                <a:solidFill>
                  <a:srgbClr val="C00000"/>
                </a:solidFill>
              </a:rPr>
              <a:t>X. Yao</a:t>
            </a: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DB341B60-2D0D-4D09-F324-058E4CC8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XYZ </a:t>
            </a:r>
            <a:r>
              <a:rPr lang="it-IT" sz="3600" dirty="0" err="1"/>
              <a:t>at</a:t>
            </a:r>
            <a:r>
              <a:rPr lang="it-IT" sz="3600" dirty="0"/>
              <a:t> Jefferson Lab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Opportunities for hadron spectroscopy @JLab HE/HL</a:t>
            </a: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4789" y="2457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679520" y="23069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5006" r="9440" b="85288"/>
          <a:stretch/>
        </p:blipFill>
        <p:spPr>
          <a:xfrm>
            <a:off x="73064" y="1173041"/>
            <a:ext cx="5606456" cy="8852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080923"/>
            <a:ext cx="17924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LoI</a:t>
            </a:r>
            <a:r>
              <a:rPr lang="it-IT" dirty="0">
                <a:solidFill>
                  <a:srgbClr val="C00000"/>
                </a:solidFill>
              </a:rPr>
              <a:t> RF7_RF0_120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2490848-D01F-8921-084E-A977F15930C9}"/>
              </a:ext>
            </a:extLst>
          </p:cNvPr>
          <p:cNvSpPr txBox="1"/>
          <p:nvPr/>
        </p:nvSpPr>
        <p:spPr>
          <a:xfrm>
            <a:off x="7074579" y="1666633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arXiv:2203.08290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93097D7-B974-8A6C-C967-7FD1682C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4928"/>
            <a:ext cx="5494789" cy="995648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11998B5F-D507-543F-6C58-389F167F3C57}"/>
              </a:ext>
            </a:extLst>
          </p:cNvPr>
          <p:cNvSpPr txBox="1"/>
          <p:nvPr/>
        </p:nvSpPr>
        <p:spPr>
          <a:xfrm>
            <a:off x="73064" y="2684900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arXiv:2112.00060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AB9420C-A90C-96A9-FE8C-9992D5490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4" y="4140754"/>
            <a:ext cx="3810866" cy="2279048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EB6CBE38-0282-7624-4ABF-650C3CB6D2B9}"/>
              </a:ext>
            </a:extLst>
          </p:cNvPr>
          <p:cNvGrpSpPr/>
          <p:nvPr/>
        </p:nvGrpSpPr>
        <p:grpSpPr>
          <a:xfrm>
            <a:off x="4697834" y="2041389"/>
            <a:ext cx="4449289" cy="1387611"/>
            <a:chOff x="1499759" y="2028629"/>
            <a:chExt cx="6144482" cy="196429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D4E5767-9783-DC50-E72A-1FA7118F3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5501"/>
            <a:stretch/>
          </p:blipFill>
          <p:spPr>
            <a:xfrm>
              <a:off x="1499759" y="2028629"/>
              <a:ext cx="6144482" cy="966241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7354560-9BC2-6F96-D44D-48070BB58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2264" b="-1"/>
            <a:stretch/>
          </p:blipFill>
          <p:spPr>
            <a:xfrm>
              <a:off x="1499759" y="2936018"/>
              <a:ext cx="6144482" cy="1056908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C98B421-7C3F-A777-A363-495FB94375EB}"/>
              </a:ext>
            </a:extLst>
          </p:cNvPr>
          <p:cNvSpPr txBox="1"/>
          <p:nvPr/>
        </p:nvSpPr>
        <p:spPr>
          <a:xfrm>
            <a:off x="2104505" y="441182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JLAB 24?</a:t>
            </a:r>
          </a:p>
        </p:txBody>
      </p:sp>
      <p:sp>
        <p:nvSpPr>
          <p:cNvPr id="21" name="Stella a 5 punte 20">
            <a:extLst>
              <a:ext uri="{FF2B5EF4-FFF2-40B4-BE49-F238E27FC236}">
                <a16:creationId xmlns:a16="http://schemas.microsoft.com/office/drawing/2014/main" id="{12C087AF-C64F-EC81-A8B1-81BBDAF018A1}"/>
              </a:ext>
            </a:extLst>
          </p:cNvPr>
          <p:cNvSpPr/>
          <p:nvPr/>
        </p:nvSpPr>
        <p:spPr>
          <a:xfrm>
            <a:off x="1987060" y="4479046"/>
            <a:ext cx="117445" cy="1174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918DEC0-C8CB-B48C-6FEE-3D8D55555C32}"/>
              </a:ext>
            </a:extLst>
          </p:cNvPr>
          <p:cNvSpPr txBox="1"/>
          <p:nvPr/>
        </p:nvSpPr>
        <p:spPr>
          <a:xfrm>
            <a:off x="4020858" y="4808456"/>
            <a:ext cx="4879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Explore</a:t>
            </a:r>
            <a:r>
              <a:rPr lang="it-IT" sz="2200" dirty="0"/>
              <a:t> the </a:t>
            </a:r>
            <a:r>
              <a:rPr lang="it-IT" sz="2200" dirty="0" err="1"/>
              <a:t>complementarity</a:t>
            </a:r>
            <a:br>
              <a:rPr lang="it-IT" sz="2200" dirty="0"/>
            </a:br>
            <a:r>
              <a:rPr lang="it-IT" sz="2200" dirty="0" err="1"/>
              <a:t>wrt</a:t>
            </a:r>
            <a:r>
              <a:rPr lang="it-IT" sz="2200" dirty="0"/>
              <a:t> the </a:t>
            </a:r>
            <a:r>
              <a:rPr lang="it-IT" sz="2200" dirty="0" err="1"/>
              <a:t>forthcoming</a:t>
            </a:r>
            <a:r>
              <a:rPr lang="it-IT" sz="2200" dirty="0"/>
              <a:t> Electron Ion Collider</a:t>
            </a:r>
          </a:p>
        </p:txBody>
      </p:sp>
    </p:spTree>
    <p:extLst>
      <p:ext uri="{BB962C8B-B14F-4D97-AF65-F5344CB8AC3E}">
        <p14:creationId xmlns:p14="http://schemas.microsoft.com/office/powerpoint/2010/main" val="167728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JLab</a:t>
            </a:r>
            <a:r>
              <a:rPr lang="it-IT" sz="3600" dirty="0"/>
              <a:t> vs. EIC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143" y="2522110"/>
            <a:ext cx="41749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 err="1"/>
              <a:t>Variety</a:t>
            </a:r>
            <a:r>
              <a:rPr lang="it-IT" sz="2400" dirty="0"/>
              <a:t> of target </a:t>
            </a:r>
            <a:r>
              <a:rPr lang="it-IT" sz="2400" dirty="0" err="1"/>
              <a:t>species</a:t>
            </a:r>
            <a:r>
              <a:rPr lang="it-IT" sz="2400" dirty="0"/>
              <a:t>,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Detectors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br>
              <a:rPr lang="it-IT" sz="2400" dirty="0"/>
            </a:br>
            <a:r>
              <a:rPr lang="it-IT" sz="2400" dirty="0"/>
              <a:t>(zero-angle </a:t>
            </a:r>
            <a:r>
              <a:rPr lang="it-IT" sz="2400" dirty="0" err="1"/>
              <a:t>cal</a:t>
            </a:r>
            <a:r>
              <a:rPr lang="it-IT" sz="2400" dirty="0"/>
              <a:t> </a:t>
            </a:r>
            <a:r>
              <a:rPr lang="it-IT" sz="2400" dirty="0" err="1"/>
              <a:t>required</a:t>
            </a:r>
            <a:r>
              <a:rPr lang="it-IT" sz="2400" dirty="0"/>
              <a:t>)</a:t>
            </a:r>
            <a:br>
              <a:rPr lang="it-IT" sz="2400" dirty="0"/>
            </a:b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High </a:t>
            </a:r>
            <a:r>
              <a:rPr lang="it-IT" sz="2400" dirty="0" err="1"/>
              <a:t>intensity</a:t>
            </a: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 err="1"/>
              <a:t>Smaller</a:t>
            </a:r>
            <a:r>
              <a:rPr lang="it-IT" sz="2400" dirty="0"/>
              <a:t> </a:t>
            </a:r>
            <a:r>
              <a:rPr lang="it-IT" sz="2400" dirty="0" err="1"/>
              <a:t>acceptance</a:t>
            </a:r>
            <a:endParaRPr lang="it-IT" sz="240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3BAB40B-8718-9AB7-6FCF-1CE1602FBC5F}"/>
              </a:ext>
            </a:extLst>
          </p:cNvPr>
          <p:cNvSpPr txBox="1"/>
          <p:nvPr/>
        </p:nvSpPr>
        <p:spPr>
          <a:xfrm>
            <a:off x="4829951" y="2522110"/>
            <a:ext cx="42378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 err="1"/>
              <a:t>Variety</a:t>
            </a:r>
            <a:r>
              <a:rPr lang="it-IT" sz="2400" dirty="0"/>
              <a:t> of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species</a:t>
            </a:r>
            <a:r>
              <a:rPr lang="it-IT" sz="2400" dirty="0"/>
              <a:t>,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/>
              <a:t>Big «</a:t>
            </a:r>
            <a:r>
              <a:rPr lang="it-IT" sz="2400" dirty="0" err="1"/>
              <a:t>if</a:t>
            </a:r>
            <a:r>
              <a:rPr lang="it-IT" sz="2400" dirty="0"/>
              <a:t>» on </a:t>
            </a:r>
            <a:r>
              <a:rPr lang="it-IT" sz="2400" dirty="0" err="1"/>
              <a:t>timescale</a:t>
            </a:r>
            <a:r>
              <a:rPr lang="it-IT" sz="2400" dirty="0"/>
              <a:t>, </a:t>
            </a:r>
            <a:r>
              <a:rPr lang="it-IT" sz="2400" dirty="0" err="1"/>
              <a:t>accelerator</a:t>
            </a:r>
            <a:r>
              <a:rPr lang="it-IT" sz="2400" dirty="0"/>
              <a:t> and detector performances</a:t>
            </a:r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/>
              <a:t>Low </a:t>
            </a:r>
            <a:r>
              <a:rPr lang="it-IT" sz="2400" dirty="0" err="1"/>
              <a:t>intensity</a:t>
            </a: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High </a:t>
            </a:r>
            <a:r>
              <a:rPr lang="it-IT" sz="2400" dirty="0" err="1"/>
              <a:t>acceptance</a:t>
            </a:r>
            <a:endParaRPr lang="it-IT" sz="2400" dirty="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6CD7557-5E52-E72B-2545-9912FD56B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1033300" y="1361919"/>
            <a:ext cx="1595475" cy="791252"/>
          </a:xfrm>
          <a:prstGeom prst="rect">
            <a:avLst/>
          </a:prstGeom>
        </p:spPr>
      </p:pic>
      <p:pic>
        <p:nvPicPr>
          <p:cNvPr id="4" name="Picture 47">
            <a:extLst>
              <a:ext uri="{FF2B5EF4-FFF2-40B4-BE49-F238E27FC236}">
                <a16:creationId xmlns:a16="http://schemas.microsoft.com/office/drawing/2014/main" id="{D94A5A90-97D3-FF6B-04F2-20BE6981F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20362" b="21250"/>
          <a:stretch/>
        </p:blipFill>
        <p:spPr>
          <a:xfrm>
            <a:off x="6269489" y="1418421"/>
            <a:ext cx="1716829" cy="678248"/>
          </a:xfrm>
          <a:prstGeom prst="rect">
            <a:avLst/>
          </a:prstGeom>
        </p:spPr>
      </p:pic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A7793D7F-23D3-17CC-AADB-B4FB4191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741633E3-7161-81C9-C0A0-418E78E318DC}"/>
              </a:ext>
            </a:extLst>
          </p:cNvPr>
          <p:cNvSpPr txBox="1"/>
          <p:nvPr/>
        </p:nvSpPr>
        <p:spPr>
          <a:xfrm>
            <a:off x="73763" y="1033996"/>
            <a:ext cx="8994037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We study near-threshold (LE) and high energies (HE)</a:t>
            </a:r>
            <a:endParaRPr lang="it-IT" sz="2000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2000" dirty="0"/>
              <a:t>At </a:t>
            </a:r>
            <a:r>
              <a:rPr lang="it-IT" sz="2000" dirty="0" err="1"/>
              <a:t>this</a:t>
            </a:r>
            <a:r>
              <a:rPr lang="it-IT" sz="2000" dirty="0"/>
              <a:t> stage,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need</a:t>
            </a:r>
            <a:r>
              <a:rPr lang="it-IT" sz="2000" dirty="0"/>
              <a:t> yields to </a:t>
            </a:r>
            <a:r>
              <a:rPr lang="it-IT" sz="2000" dirty="0" err="1"/>
              <a:t>assess</a:t>
            </a:r>
            <a:r>
              <a:rPr lang="it-IT" sz="2000" dirty="0"/>
              <a:t> the </a:t>
            </a:r>
            <a:r>
              <a:rPr lang="it-IT" sz="2000" dirty="0" err="1"/>
              <a:t>feasibility</a:t>
            </a:r>
            <a:r>
              <a:rPr lang="it-IT" sz="2000" dirty="0"/>
              <a:t> of an </a:t>
            </a:r>
            <a:r>
              <a:rPr lang="it-IT" sz="2000" dirty="0" err="1"/>
              <a:t>observation</a:t>
            </a:r>
            <a:endParaRPr lang="it-IT" sz="2000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2000" dirty="0" err="1"/>
              <a:t>Couplings</a:t>
            </a:r>
            <a:r>
              <a:rPr lang="it-IT" sz="2000" dirty="0"/>
              <a:t> extracted from data as much as possible, not relying on the nature of XYZ</a:t>
            </a:r>
            <a:endParaRPr sz="2000" dirty="0"/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9E489570-43F7-9CB9-20E5-0156267E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B45B015-8ED9-D2D3-D332-57FEB3A69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58" y="1003800"/>
            <a:ext cx="804748" cy="6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Meson decays at EIC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3579</Words>
  <Application>Microsoft Office PowerPoint</Application>
  <PresentationFormat>Presentazione su schermo (4:3)</PresentationFormat>
  <Paragraphs>490</Paragraphs>
  <Slides>49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7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Meson decays at EIC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Meson decays at EIC</dc:title>
  <dc:creator>Pillaus</dc:creator>
  <cp:lastModifiedBy>pillaus pillaus</cp:lastModifiedBy>
  <cp:revision>876</cp:revision>
  <dcterms:created xsi:type="dcterms:W3CDTF">2012-05-23T17:12:57Z</dcterms:created>
  <dcterms:modified xsi:type="dcterms:W3CDTF">2023-06-12T23:35:32Z</dcterms:modified>
</cp:coreProperties>
</file>