
<file path=[Content_Types].xml><?xml version="1.0" encoding="utf-8"?>
<Types xmlns="http://schemas.openxmlformats.org/package/2006/content-types">
  <Default Extension="png" ContentType="image/png"/>
  <Default Extension="glb" ContentType="model/gltf.binary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303" r:id="rId2"/>
    <p:sldId id="306" r:id="rId3"/>
    <p:sldId id="305" r:id="rId4"/>
    <p:sldId id="314" r:id="rId5"/>
    <p:sldId id="307" r:id="rId6"/>
    <p:sldId id="313" r:id="rId7"/>
    <p:sldId id="341" r:id="rId8"/>
    <p:sldId id="340" r:id="rId9"/>
    <p:sldId id="328" r:id="rId10"/>
    <p:sldId id="308" r:id="rId11"/>
    <p:sldId id="323" r:id="rId12"/>
    <p:sldId id="343" r:id="rId13"/>
    <p:sldId id="336" r:id="rId14"/>
    <p:sldId id="309" r:id="rId15"/>
    <p:sldId id="310" r:id="rId16"/>
    <p:sldId id="352" r:id="rId17"/>
    <p:sldId id="354" r:id="rId18"/>
    <p:sldId id="353" r:id="rId19"/>
    <p:sldId id="357" r:id="rId20"/>
    <p:sldId id="337" r:id="rId21"/>
    <p:sldId id="344" r:id="rId22"/>
    <p:sldId id="345" r:id="rId23"/>
    <p:sldId id="346" r:id="rId24"/>
    <p:sldId id="324" r:id="rId25"/>
    <p:sldId id="355" r:id="rId26"/>
    <p:sldId id="320" r:id="rId27"/>
    <p:sldId id="319" r:id="rId28"/>
    <p:sldId id="356" r:id="rId29"/>
    <p:sldId id="349" r:id="rId30"/>
    <p:sldId id="351" r:id="rId31"/>
    <p:sldId id="317" r:id="rId32"/>
    <p:sldId id="338" r:id="rId33"/>
    <p:sldId id="335" r:id="rId34"/>
    <p:sldId id="348" r:id="rId35"/>
    <p:sldId id="35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E3FD"/>
    <a:srgbClr val="3366FF"/>
    <a:srgbClr val="FF33CC"/>
    <a:srgbClr val="F11799"/>
    <a:srgbClr val="FFFFFF"/>
    <a:srgbClr val="B48900"/>
    <a:srgbClr val="02A8BE"/>
    <a:srgbClr val="013B82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4599F94E-CEE6-441E-89CC-EB005ECD8F06}">
      <a14:m xmlns:a14="http://schemas.microsoft.com/office/drawing/2010/main">
        <m:mathPr xmlns:m="http://schemas.openxmlformats.org/officeDocument/2006/math">
          <m:brkBin m:val="before"/>
          <m:brkBinSub m:val="--"/>
        </m:mathPr>
      </a14:m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863" autoAdjust="0"/>
    <p:restoredTop sz="94394" autoAdjust="0"/>
  </p:normalViewPr>
  <p:slideViewPr>
    <p:cSldViewPr snapToGrid="0">
      <p:cViewPr varScale="1">
        <p:scale>
          <a:sx n="69" d="100"/>
          <a:sy n="69" d="100"/>
        </p:scale>
        <p:origin x="78" y="1050"/>
      </p:cViewPr>
      <p:guideLst/>
    </p:cSldViewPr>
  </p:slideViewPr>
  <p:outlineViewPr>
    <p:cViewPr>
      <p:scale>
        <a:sx n="33" d="100"/>
        <a:sy n="33" d="100"/>
      </p:scale>
      <p:origin x="0" y="-64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307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557F873-2BD3-418E-ADC1-7453A432EC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E6384-7B84-44F4-BF5A-322CDB5D36B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BE5685-86E6-4976-B7E8-D498817BE1B9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A02C47-689A-4CF8-8047-414BAE719FF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154FB2-377D-480D-B12C-9C1BD0899C6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8C09C-8366-46E8-8E78-4B513EA70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513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0D83CF-D2DE-450A-8AC5-F379369EE924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A06DD-5593-4201-AE51-F1CF789218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070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A06DD-5593-4201-AE51-F1CF789218E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813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BFEC5-7628-431D-8531-B514F2D876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658702"/>
            <a:ext cx="12192000" cy="1019314"/>
          </a:xfrm>
          <a:solidFill>
            <a:srgbClr val="013B82"/>
          </a:solidFill>
        </p:spPr>
        <p:txBody>
          <a:bodyPr anchor="ctr">
            <a:normAutofit/>
          </a:bodyPr>
          <a:lstStyle>
            <a:lvl1pPr marL="720000" algn="l">
              <a:defRPr sz="3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C67B3E-9FEE-4522-9748-002EC76BD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810538"/>
            <a:ext cx="12192000" cy="1139687"/>
          </a:xfrm>
        </p:spPr>
        <p:txBody>
          <a:bodyPr>
            <a:normAutofit/>
          </a:bodyPr>
          <a:lstStyle>
            <a:lvl1pPr marL="72000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52F3C-FC52-4240-B3AA-2F9DDF561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192FAD43-4A28-421D-936C-70763F62CAB0}" type="datetime1">
              <a:rPr lang="en-GB" smtClean="0"/>
              <a:t>13/06/2023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ED8D7-5007-4DF4-BF36-C49E39AE7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GB"/>
              <a:t>Precision Tests of Fundamental Symmetries with Light Mesons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C6660-F070-4A36-9BBA-CC77FC180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21041F5A-7656-4730-BDA3-0F43F5ABE7A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7CDA11-03F8-4FF0-B5C9-8EDA0110AB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t="20643" r="8984" b="25245"/>
          <a:stretch/>
        </p:blipFill>
        <p:spPr>
          <a:xfrm>
            <a:off x="8585869" y="248981"/>
            <a:ext cx="3394810" cy="916060"/>
          </a:xfrm>
          <a:prstGeom prst="rect">
            <a:avLst/>
          </a:prstGeom>
          <a:solidFill>
            <a:schemeClr val="bg1"/>
          </a:solidFill>
          <a:effectLst/>
        </p:spPr>
      </p:pic>
    </p:spTree>
    <p:extLst>
      <p:ext uri="{BB962C8B-B14F-4D97-AF65-F5344CB8AC3E}">
        <p14:creationId xmlns:p14="http://schemas.microsoft.com/office/powerpoint/2010/main" val="3053659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E5F7C-5029-4144-9DC0-6A69B7CE0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D6997A-75A5-4988-B137-665B919575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D6AA1-AACF-4BD8-9033-EAA89CD25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B8DB8-D6F4-47BB-B145-607E8146CB85}" type="datetime1">
              <a:rPr lang="en-GB" smtClean="0"/>
              <a:t>13/06/2023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8D429-2B89-4B63-AF47-FFFF2A924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Precision Tests of Fundamental Symmetries with Light Mesons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073F6-8E0E-46FE-B56B-421F589AB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8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CD1148-D9C2-4F62-AC61-E3E41400DF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D7F137-0F55-466E-9413-0B29D87DCD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552F4-B5CD-42DA-BD13-2C225E61C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2A69-1E3E-4B9A-8DD4-007410D2BE97}" type="datetime1">
              <a:rPr lang="en-GB" smtClean="0"/>
              <a:t>13/06/2023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E6F7D-F1C7-4E7E-BF61-ED712AC25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Precision Tests of Fundamental Symmetries with Light Mesons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42CA5-870D-49DA-89BF-CBE24EC71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439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D62E8-CBC0-4EE4-8470-8A1AE5F359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700521"/>
          </a:xfrm>
          <a:solidFill>
            <a:srgbClr val="013B82"/>
          </a:solidFill>
        </p:spPr>
        <p:txBody>
          <a:bodyPr>
            <a:normAutofit/>
          </a:bodyPr>
          <a:lstStyle>
            <a:lvl1pPr marL="360000">
              <a:defRPr sz="3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	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B1594-94D2-4280-BEF2-4F81419EB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366" y="835674"/>
            <a:ext cx="11062952" cy="5281791"/>
          </a:xfrm>
        </p:spPr>
        <p:txBody>
          <a:bodyPr/>
          <a:lstStyle>
            <a:lvl1pPr>
              <a:defRPr sz="2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9DC15-003D-4F2E-B9EE-20708E210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F7654235-D0ED-4234-ADBD-27EA329C15C2}" type="datetime1">
              <a:rPr lang="en-GB" smtClean="0"/>
              <a:t>13/06/2023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0263F-4A5A-46DE-B75B-58D7266A4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GB" dirty="0"/>
              <a:t>Precision Tests of Fundamental Symmetries with Light Mesons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82405-16CE-4BC8-BC6A-FE85ECA58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21041F5A-7656-4730-BDA3-0F43F5ABE7A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9716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21AC2-8A5C-499F-8C44-718706C62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E5DA3-36B6-4DB3-AD46-B9504031B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820FF9-7832-464C-97D5-81D8EBE95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36648-702B-41C6-961A-62BF2A29A210}" type="datetime1">
              <a:rPr lang="en-GB" smtClean="0"/>
              <a:t>13/06/2023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A2111-BA76-4985-8BB5-A7BD6AE02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Precision Tests of Fundamental Symmetries with Light Mesons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A2EA6-84CA-443E-A2FA-40D589F92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099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4DCAB-BDBB-40AC-95A9-730933619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486D9-12AC-4B4C-AB9D-3CD594421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684BC0-8F8B-4BD1-A444-655B004826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6DC6E-A83C-454A-B739-FD6FAF5D8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6D641-AFC2-4FA0-9E43-E0EAFDFE1DF0}" type="datetime1">
              <a:rPr lang="en-GB" smtClean="0"/>
              <a:t>13/06/2023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6D1FBC-2B80-4D5B-BE71-7443D43F1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Precision Tests of Fundamental Symmetries with Light Mesons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999F01-1CD1-4463-A346-3072A46AE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032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FF38A-18B1-4ED8-85DF-68995F606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7805D6-F1DA-41C7-BE7E-56BBE6BD25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9556EA-BCF7-40F7-97F3-48C3B05D7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06807E-583D-4D0F-8ABB-87C059E42E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731FAC-09AC-4271-AD5B-296D5766A0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4304AF-8CFD-40AB-BD98-DF7990267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6DE88-9312-4C69-B14A-91D5ADD0E5C1}" type="datetime1">
              <a:rPr lang="en-GB" smtClean="0"/>
              <a:t>13/06/2023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7D8C57-4138-4869-A69D-E9222F220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Precision Tests of Fundamental Symmetries with Light Mesons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234463-04F6-4EFB-A064-E1C9929F7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134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B6ED4-5C9B-4046-8045-B74CC3E44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3FADCF-FF6B-4B52-AD23-FA39508FE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190B7-D0FA-41D3-A507-6725F7AC6DC8}" type="datetime1">
              <a:rPr lang="en-GB" smtClean="0"/>
              <a:t>13/06/2023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CB13F1-7492-4003-A5B1-07413FA1E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Precision Tests of Fundamental Symmetries with Light Mesons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8CE4BD-7B0B-4D65-9C76-C84F15A67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657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802103-90B3-4447-8278-F8E98F371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AC8A-2615-4478-A747-765F62447A7A}" type="datetime1">
              <a:rPr lang="en-GB" smtClean="0"/>
              <a:t>13/06/2023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0D09FC-6F8D-42A6-9C7A-B62DFDD9E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Precision Tests of Fundamental Symmetries with Light Mesons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25D023-1631-416F-A12B-1B966FECA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911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16251-DABC-4A80-B764-BCC6B31EB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82FCE-C7C3-4018-BA1F-DC2A35191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D68E96-D78A-4E0E-896A-4D61E69BA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CAA770-3438-48B1-B6C7-0D953B9A2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AE46D-7752-4526-B392-5A3735A11B7B}" type="datetime1">
              <a:rPr lang="en-GB" smtClean="0"/>
              <a:t>13/06/2023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9F84D4-F6B5-4F0F-9B9C-33C09B741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Precision Tests of Fundamental Symmetries with Light Mesons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9514C-415A-49E9-A174-772E3287D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580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46A2C-C69D-4EED-A6F6-4D1ADE224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35A3DE-B92E-495E-B6D3-A81223F77C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FA34F6-2582-405F-B2E8-EC8613A87D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B8A687-44B9-4F0F-A321-2A94C21A0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44B89-D50D-43E1-9826-3EB1A7E2DCD9}" type="datetime1">
              <a:rPr lang="en-GB" smtClean="0"/>
              <a:t>13/06/2023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DB76FE-2B3F-4829-A858-145817C8A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Precision Tests of Fundamental Symmetries with Light Mesons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DE45AE-FECA-4ABD-8D96-4BC3CD4E3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555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FA769D-E709-44E8-A87A-ADC09888B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7746C7-DD3E-420F-8B39-09479A104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E6403-4342-4739-A543-C8773EBF13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DA14A-8D70-4577-9F0B-CACA1B8A4FAC}" type="datetime1">
              <a:rPr lang="en-GB" smtClean="0"/>
              <a:t>13/06/2023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F2080-695B-4F09-B52B-E9839B6688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Precision Tests of Fundamental Symmetries with Light Mesons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F82CB-3778-4A2B-9468-6EF859D5AB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41F5A-7656-4730-BDA3-0F43F5ABE7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14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49.emf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9C9A9-822A-49C6-B848-7691C99A77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News from the Fermilab Muon g-2 experiment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22A184-9BA1-46BB-AE2E-F6A380E1ED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810538"/>
            <a:ext cx="12192000" cy="1642513"/>
          </a:xfrm>
        </p:spPr>
        <p:txBody>
          <a:bodyPr>
            <a:normAutofit/>
          </a:bodyPr>
          <a:lstStyle/>
          <a:p>
            <a:r>
              <a:rPr lang="en-GB" sz="2000" dirty="0"/>
              <a:t>Saskia Charity, University of Liverpool</a:t>
            </a:r>
          </a:p>
          <a:p>
            <a:r>
              <a:rPr lang="en-GB" sz="2000" dirty="0"/>
              <a:t>Precision Tests of Fundamental Symmetries with Light Mesons @ ECT* Trento</a:t>
            </a:r>
          </a:p>
          <a:p>
            <a:r>
              <a:rPr lang="en-GB" sz="2000" dirty="0"/>
              <a:t>14</a:t>
            </a:r>
            <a:r>
              <a:rPr lang="en-GB" sz="2000" baseline="30000" dirty="0"/>
              <a:t>th</a:t>
            </a:r>
            <a:r>
              <a:rPr lang="en-GB" sz="2000" dirty="0"/>
              <a:t> June 2023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ADDDE-C9B2-44DC-854C-3A68161C7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B9D1-3F45-4259-9BC2-C270825AE511}" type="datetime1">
              <a:rPr lang="en-GB" smtClean="0"/>
              <a:t>13/06/2023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6747E-8B24-4207-88BF-BFEA2D4DB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Precision Tests of Fundamental Symmetries with Light Mesons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217E4-77A9-4FB4-A0D4-C8EC25657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5819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B6D2761-CE3B-4E47-A4D3-9A0F54118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18" y="4177326"/>
            <a:ext cx="2743201" cy="17317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085A51-3A16-4577-9FA6-995D20294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521"/>
          </a:xfrm>
        </p:spPr>
        <p:txBody>
          <a:bodyPr/>
          <a:lstStyle/>
          <a:p>
            <a:r>
              <a:rPr lang="en-GB" dirty="0"/>
              <a:t>Fortunes of nature: parity violation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5573-6D7B-4248-A69D-87134C4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13/06/2023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BFC1F-BC21-4A5C-B326-049370162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Precision Tests of Fundamental Symmetries with Light Mesons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C0F6BC5-86DD-4D4F-BE56-EFAE62AA3544}"/>
              </a:ext>
            </a:extLst>
          </p:cNvPr>
          <p:cNvSpPr txBox="1">
            <a:spLocks/>
          </p:cNvSpPr>
          <p:nvPr/>
        </p:nvSpPr>
        <p:spPr>
          <a:xfrm>
            <a:off x="140793" y="840114"/>
            <a:ext cx="6374422" cy="27448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Highest energy e</a:t>
            </a:r>
            <a:r>
              <a:rPr lang="en-GB" sz="1800" baseline="30000" dirty="0"/>
              <a:t>+</a:t>
            </a:r>
            <a:r>
              <a:rPr lang="en-GB" sz="1800" dirty="0"/>
              <a:t> preferentially emitted in direction of muon spin</a:t>
            </a:r>
          </a:p>
          <a:p>
            <a:r>
              <a:rPr lang="en-GB" sz="1800" dirty="0"/>
              <a:t>Oscillation in number of emitted decay e</a:t>
            </a:r>
            <a:r>
              <a:rPr lang="en-GB" sz="1800" baseline="30000" dirty="0"/>
              <a:t>+</a:t>
            </a:r>
            <a:r>
              <a:rPr lang="en-GB" sz="1800" dirty="0"/>
              <a:t> vs time </a:t>
            </a:r>
            <a:r>
              <a:rPr lang="en-GB" sz="1800" dirty="0">
                <a:sym typeface="Wingdings" panose="05000000000000000000" pitchFamily="2" charset="2"/>
              </a:rPr>
              <a:t>directly proportional to decay asymmetry</a:t>
            </a:r>
            <a:endParaRPr lang="en-GB" sz="1800" dirty="0"/>
          </a:p>
          <a:p>
            <a:r>
              <a:rPr lang="en-GB" sz="1800" dirty="0"/>
              <a:t>Count N(t) = number of e</a:t>
            </a:r>
            <a:r>
              <a:rPr lang="en-GB" sz="1800" baseline="30000" dirty="0"/>
              <a:t>+ </a:t>
            </a:r>
            <a:r>
              <a:rPr lang="en-GB" sz="1800" dirty="0"/>
              <a:t>above an energy threshold over time </a:t>
            </a:r>
          </a:p>
          <a:p>
            <a:r>
              <a:rPr lang="en-GB" sz="1800" dirty="0"/>
              <a:t>Higher fraction detected above threshold when e</a:t>
            </a:r>
            <a:r>
              <a:rPr lang="en-GB" sz="1800" baseline="30000" dirty="0"/>
              <a:t>+ </a:t>
            </a:r>
            <a:r>
              <a:rPr lang="en-GB" sz="1800" dirty="0"/>
              <a:t>emitted parallel to muon spin</a:t>
            </a:r>
            <a:endParaRPr lang="en-GB" sz="1800" baseline="30000" dirty="0"/>
          </a:p>
          <a:p>
            <a:r>
              <a:rPr lang="en-GB" sz="1800" dirty="0">
                <a:solidFill>
                  <a:srgbClr val="FF0000"/>
                </a:solidFill>
              </a:rPr>
              <a:t>N(t) depends on anomalous precession frequency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0DC3A50-265D-4C64-8785-44677552D7D0}"/>
              </a:ext>
            </a:extLst>
          </p:cNvPr>
          <p:cNvGrpSpPr/>
          <p:nvPr/>
        </p:nvGrpSpPr>
        <p:grpSpPr>
          <a:xfrm>
            <a:off x="6615519" y="1533664"/>
            <a:ext cx="4956687" cy="3838780"/>
            <a:chOff x="6740541" y="700521"/>
            <a:chExt cx="4956687" cy="383878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3E96085-CB33-4242-BDC3-F146A84F0E90}"/>
                </a:ext>
              </a:extLst>
            </p:cNvPr>
            <p:cNvSpPr txBox="1"/>
            <p:nvPr/>
          </p:nvSpPr>
          <p:spPr>
            <a:xfrm>
              <a:off x="7679287" y="4231524"/>
              <a:ext cx="39417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Frequency of oscillation = </a:t>
              </a:r>
              <a:r>
                <a:rPr lang="el-GR" sz="1400" dirty="0"/>
                <a:t>ω</a:t>
              </a:r>
              <a:r>
                <a:rPr lang="en-GB" sz="1400" baseline="-25000" dirty="0"/>
                <a:t>a</a:t>
              </a:r>
            </a:p>
          </p:txBody>
        </p:sp>
        <p:pic>
          <p:nvPicPr>
            <p:cNvPr id="64" name="그림 5">
              <a:extLst>
                <a:ext uri="{FF2B5EF4-FFF2-40B4-BE49-F238E27FC236}">
                  <a16:creationId xmlns:a16="http://schemas.microsoft.com/office/drawing/2014/main" id="{18FBCBB5-F031-45E1-BD96-AAB2C0710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0541" y="700521"/>
              <a:ext cx="4956687" cy="3604862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75DFD70-2317-4BE8-9D00-82FED5B33C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208" y="3845517"/>
            <a:ext cx="2199056" cy="23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90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85A51-3A16-4577-9FA6-995D20294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521"/>
          </a:xfrm>
        </p:spPr>
        <p:txBody>
          <a:bodyPr/>
          <a:lstStyle/>
          <a:p>
            <a:r>
              <a:rPr lang="en-GB" dirty="0"/>
              <a:t>Extracting </a:t>
            </a:r>
            <a:r>
              <a:rPr lang="el-GR" dirty="0"/>
              <a:t>ω</a:t>
            </a:r>
            <a:r>
              <a:rPr lang="en-GB" baseline="-25000" dirty="0"/>
              <a:t>a</a:t>
            </a:r>
            <a:r>
              <a:rPr lang="en-GB" dirty="0"/>
              <a:t>: 5-parameter fit function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5573-6D7B-4248-A69D-87134C4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13/06/2023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BFC1F-BC21-4A5C-B326-049370162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Precision Tests of Fundamental Symmetries with Light Mesons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D90890B-8948-4AF2-99E8-867884119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9" y="1642967"/>
            <a:ext cx="5787470" cy="3273877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8DA28514-E463-412C-9981-B6ACE748531D}"/>
              </a:ext>
            </a:extLst>
          </p:cNvPr>
          <p:cNvGrpSpPr/>
          <p:nvPr/>
        </p:nvGrpSpPr>
        <p:grpSpPr>
          <a:xfrm>
            <a:off x="5862110" y="1805880"/>
            <a:ext cx="5786867" cy="2699036"/>
            <a:chOff x="6546715" y="3550152"/>
            <a:chExt cx="4941652" cy="2271547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BFEC94A3-A831-45A6-A841-FD750D7B2D24}"/>
                </a:ext>
              </a:extLst>
            </p:cNvPr>
            <p:cNvSpPr/>
            <p:nvPr/>
          </p:nvSpPr>
          <p:spPr>
            <a:xfrm>
              <a:off x="6546715" y="3845993"/>
              <a:ext cx="4941652" cy="197570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25000"/>
              </a:schemeClr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EE764D2-3DCD-4991-BFC6-4761161C7CC6}"/>
                </a:ext>
              </a:extLst>
            </p:cNvPr>
            <p:cNvGrpSpPr/>
            <p:nvPr/>
          </p:nvGrpSpPr>
          <p:grpSpPr>
            <a:xfrm>
              <a:off x="6649710" y="4042520"/>
              <a:ext cx="4821213" cy="1718212"/>
              <a:chOff x="5690282" y="3587144"/>
              <a:chExt cx="4821213" cy="171821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3BA1FE7B-D03A-4D67-8E51-E8254FF2AD2D}"/>
                      </a:ext>
                    </a:extLst>
                  </p:cNvPr>
                  <p:cNvSpPr txBox="1"/>
                  <p:nvPr/>
                </p:nvSpPr>
                <p:spPr>
                  <a:xfrm>
                    <a:off x="5788795" y="3587144"/>
                    <a:ext cx="4475785" cy="32286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p>
                          </m:s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[1 −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func>
                            <m:func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 ] </m:t>
                          </m:r>
                        </m:oMath>
                      </m:oMathPara>
                    </a14:m>
                    <a:endParaRPr lang="en-GB" sz="2400" dirty="0"/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3BA1FE7B-D03A-4D67-8E51-E8254FF2AD2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88795" y="3587144"/>
                    <a:ext cx="4475785" cy="32286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" name="Known to 22 ppb from muonium hyperfine splitting…">
                <a:extLst>
                  <a:ext uri="{FF2B5EF4-FFF2-40B4-BE49-F238E27FC236}">
                    <a16:creationId xmlns:a16="http://schemas.microsoft.com/office/drawing/2014/main" id="{E6A4EF34-B12D-4743-8082-9A4DBFB05699}"/>
                  </a:ext>
                </a:extLst>
              </p:cNvPr>
              <p:cNvSpPr txBox="1"/>
              <p:nvPr/>
            </p:nvSpPr>
            <p:spPr>
              <a:xfrm>
                <a:off x="6901182" y="4318873"/>
                <a:ext cx="1294968" cy="4792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/>
              <a:p>
                <a:pPr algn="ctr">
                  <a:defRPr sz="3000"/>
                </a:pPr>
                <a:r>
                  <a:rPr lang="en-GB" sz="1600" dirty="0">
                    <a:solidFill>
                      <a:srgbClr val="FF33CC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Time-dilated muon lifetime</a:t>
                </a:r>
                <a:endPara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19" name="Known to 22 ppb from muonium hyperfine splitting…">
                <a:extLst>
                  <a:ext uri="{FF2B5EF4-FFF2-40B4-BE49-F238E27FC236}">
                    <a16:creationId xmlns:a16="http://schemas.microsoft.com/office/drawing/2014/main" id="{49488F5D-5477-4756-A1B5-E5F3378AA20C}"/>
                  </a:ext>
                </a:extLst>
              </p:cNvPr>
              <p:cNvSpPr txBox="1"/>
              <p:nvPr/>
            </p:nvSpPr>
            <p:spPr>
              <a:xfrm>
                <a:off x="7571815" y="4940787"/>
                <a:ext cx="1294968" cy="27198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/>
              <a:p>
                <a:pPr algn="ctr">
                  <a:defRPr sz="3000"/>
                </a:pPr>
                <a:r>
                  <a:rPr lang="en-GB" sz="1600" dirty="0">
                    <a:solidFill>
                      <a:schemeClr val="accent2">
                        <a:lumMod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Asymmetry</a:t>
                </a:r>
                <a:endPara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20" name="Known to 22 ppb from muonium hyperfine splitting…">
                <a:extLst>
                  <a:ext uri="{FF2B5EF4-FFF2-40B4-BE49-F238E27FC236}">
                    <a16:creationId xmlns:a16="http://schemas.microsoft.com/office/drawing/2014/main" id="{E35E3ACB-833A-413A-9D91-F75A6E218E3D}"/>
                  </a:ext>
                </a:extLst>
              </p:cNvPr>
              <p:cNvSpPr txBox="1"/>
              <p:nvPr/>
            </p:nvSpPr>
            <p:spPr>
              <a:xfrm>
                <a:off x="8416016" y="4318873"/>
                <a:ext cx="1294968" cy="4792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/>
              <a:p>
                <a:pPr algn="ctr">
                  <a:defRPr sz="3000"/>
                </a:pPr>
                <a:r>
                  <a:rPr lang="en-GB" sz="1600" dirty="0">
                    <a:solidFill>
                      <a:schemeClr val="accent4">
                        <a:lumMod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Precession frequency</a:t>
                </a:r>
                <a:endPara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21" name="Known to 22 ppb from muonium hyperfine splitting…">
                <a:extLst>
                  <a:ext uri="{FF2B5EF4-FFF2-40B4-BE49-F238E27FC236}">
                    <a16:creationId xmlns:a16="http://schemas.microsoft.com/office/drawing/2014/main" id="{7D566CEE-6CF4-4057-A3A2-EFA7003F5E6E}"/>
                  </a:ext>
                </a:extLst>
              </p:cNvPr>
              <p:cNvSpPr txBox="1"/>
              <p:nvPr/>
            </p:nvSpPr>
            <p:spPr>
              <a:xfrm>
                <a:off x="8829056" y="4826152"/>
                <a:ext cx="1682439" cy="4792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/>
              <a:p>
                <a:pPr algn="ctr">
                  <a:defRPr sz="3000"/>
                </a:pPr>
                <a:r>
                  <a:rPr lang="en-GB" sz="1600" dirty="0">
                    <a:solidFill>
                      <a:schemeClr val="accent5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Average spin phase at injection</a:t>
                </a:r>
                <a:endPara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363A5256-BF55-4859-8C5E-C8A73CFD88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387" y="3906847"/>
                <a:ext cx="0" cy="428490"/>
              </a:xfrm>
              <a:prstGeom prst="straightConnector1">
                <a:avLst/>
              </a:prstGeom>
              <a:ln>
                <a:solidFill>
                  <a:srgbClr val="F1179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14D21705-727F-4ACD-A423-FBAA209F44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84724" y="3906847"/>
                <a:ext cx="0" cy="946792"/>
              </a:xfrm>
              <a:prstGeom prst="straightConnector1">
                <a:avLst/>
              </a:prstGeom>
              <a:ln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B7BBB4D8-267B-4C25-BD37-04A2120341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20783" y="3906847"/>
                <a:ext cx="0" cy="428490"/>
              </a:xfrm>
              <a:prstGeom prst="straightConnector1">
                <a:avLst/>
              </a:prstGeom>
              <a:ln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9D0AC5CC-DC80-4812-82B9-C0BC407BA8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10984" y="3906847"/>
                <a:ext cx="0" cy="946793"/>
              </a:xfrm>
              <a:prstGeom prst="straightConnector1">
                <a:avLst/>
              </a:prstGeom>
              <a:ln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Known to 22 ppb from muonium hyperfine splitting…">
                <a:extLst>
                  <a:ext uri="{FF2B5EF4-FFF2-40B4-BE49-F238E27FC236}">
                    <a16:creationId xmlns:a16="http://schemas.microsoft.com/office/drawing/2014/main" id="{603747B8-FE5D-4BC0-857C-95BC4F22DB50}"/>
                  </a:ext>
                </a:extLst>
              </p:cNvPr>
              <p:cNvSpPr txBox="1"/>
              <p:nvPr/>
            </p:nvSpPr>
            <p:spPr>
              <a:xfrm>
                <a:off x="5690282" y="4778057"/>
                <a:ext cx="1294968" cy="4792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/>
              <a:p>
                <a:pPr algn="ctr">
                  <a:defRPr sz="3000"/>
                </a:pPr>
                <a:r>
                  <a:rPr lang="en-GB" sz="1600" dirty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Number of e</a:t>
                </a:r>
                <a:r>
                  <a:rPr lang="en-GB" sz="1600" baseline="30000" dirty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+ </a:t>
                </a:r>
                <a:r>
                  <a:rPr lang="en-GB" sz="1600" dirty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vs time</a:t>
                </a:r>
                <a:endParaRPr kumimoji="0" sz="1600" b="0" i="0" u="none" strike="noStrike" kern="1200" cap="none" spc="0" normalizeH="0" baseline="3000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6DBD8695-157D-4530-930E-C4212C0BAFB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41915" y="3951753"/>
                <a:ext cx="0" cy="829860"/>
              </a:xfrm>
              <a:prstGeom prst="straightConnector1">
                <a:avLst/>
              </a:prstGeom>
              <a:ln>
                <a:solidFill>
                  <a:schemeClr val="accent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Known to 22 ppb from muonium hyperfine splitting…">
              <a:extLst>
                <a:ext uri="{FF2B5EF4-FFF2-40B4-BE49-F238E27FC236}">
                  <a16:creationId xmlns:a16="http://schemas.microsoft.com/office/drawing/2014/main" id="{E5AB66FF-8285-47B4-87F8-A895FC38F737}"/>
                </a:ext>
              </a:extLst>
            </p:cNvPr>
            <p:cNvSpPr txBox="1"/>
            <p:nvPr/>
          </p:nvSpPr>
          <p:spPr>
            <a:xfrm>
              <a:off x="7664281" y="3550152"/>
              <a:ext cx="2406080" cy="2719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/>
            <a:p>
              <a:pPr algn="ctr">
                <a:defRPr sz="3000"/>
              </a:pPr>
              <a:r>
                <a:rPr lang="en-GB" sz="1600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Five-parameter fit function</a:t>
              </a:r>
              <a:endParaRPr kumimoji="0" sz="1600" b="0" i="0" u="none" strike="noStrike" kern="1200" cap="none" spc="0" normalizeH="0" baseline="3000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7467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785E16B-523A-42B6-B741-364A02687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829" y="864675"/>
            <a:ext cx="6896999" cy="4110148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E34014D7-6E47-4AD1-AFEB-C2371A684EF7}"/>
              </a:ext>
            </a:extLst>
          </p:cNvPr>
          <p:cNvSpPr/>
          <p:nvPr/>
        </p:nvSpPr>
        <p:spPr>
          <a:xfrm>
            <a:off x="5854533" y="4974823"/>
            <a:ext cx="5512134" cy="1241605"/>
          </a:xfrm>
          <a:prstGeom prst="roundRect">
            <a:avLst/>
          </a:prstGeom>
          <a:solidFill>
            <a:srgbClr val="23E3FD">
              <a:alpha val="25000"/>
            </a:srgb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1A0D46E-DEE0-47F9-9197-477B6AEA3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62" y="3583955"/>
            <a:ext cx="5287858" cy="267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085A51-3A16-4577-9FA6-995D20294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521"/>
          </a:xfrm>
        </p:spPr>
        <p:txBody>
          <a:bodyPr/>
          <a:lstStyle/>
          <a:p>
            <a:r>
              <a:rPr lang="en-GB" dirty="0"/>
              <a:t>Extracting </a:t>
            </a:r>
            <a:r>
              <a:rPr lang="el-GR" dirty="0"/>
              <a:t>ω</a:t>
            </a:r>
            <a:r>
              <a:rPr lang="en-GB" baseline="-25000" dirty="0"/>
              <a:t>a</a:t>
            </a:r>
            <a:r>
              <a:rPr lang="en-GB" dirty="0"/>
              <a:t>: 27-parameter fit function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5573-6D7B-4248-A69D-87134C4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13/06/2023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BFC1F-BC21-4A5C-B326-049370162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Precision Tests of Fundamental Symmetries with Light Mesons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CFCACE-E5C5-4BBC-B9AB-98ACE58A8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75" y="1030528"/>
            <a:ext cx="3627342" cy="17018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74F390-0F61-4431-A31C-6A20C03F1BF6}"/>
              </a:ext>
            </a:extLst>
          </p:cNvPr>
          <p:cNvSpPr txBox="1"/>
          <p:nvPr/>
        </p:nvSpPr>
        <p:spPr>
          <a:xfrm>
            <a:off x="526648" y="3062391"/>
            <a:ext cx="476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27 parameter fit required to extract </a:t>
            </a:r>
            <a:r>
              <a:rPr lang="el-GR" dirty="0">
                <a:solidFill>
                  <a:srgbClr val="FF0000"/>
                </a:solidFill>
              </a:rPr>
              <a:t>ω</a:t>
            </a:r>
            <a:r>
              <a:rPr lang="en-GB" baseline="-25000" dirty="0">
                <a:solidFill>
                  <a:srgbClr val="FF0000"/>
                </a:solidFill>
              </a:rPr>
              <a:t>a</a:t>
            </a:r>
            <a:r>
              <a:rPr lang="en-GB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A0B0E6CC-FB1E-438A-B803-608B5EF7046B}"/>
              </a:ext>
            </a:extLst>
          </p:cNvPr>
          <p:cNvSpPr/>
          <p:nvPr/>
        </p:nvSpPr>
        <p:spPr>
          <a:xfrm>
            <a:off x="85779" y="3482467"/>
            <a:ext cx="5512134" cy="2772395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E53CC1-142A-4498-B87A-28FFDC0645B4}"/>
              </a:ext>
            </a:extLst>
          </p:cNvPr>
          <p:cNvSpPr txBox="1"/>
          <p:nvPr/>
        </p:nvSpPr>
        <p:spPr>
          <a:xfrm>
            <a:off x="5979261" y="5014678"/>
            <a:ext cx="5512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Run-23: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8 different analysis teams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19 analyses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3 run periods with different conditions</a:t>
            </a:r>
          </a:p>
        </p:txBody>
      </p: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FBAD79B6-BD93-4203-9566-BEB4E8CD0EC7}"/>
              </a:ext>
            </a:extLst>
          </p:cNvPr>
          <p:cNvCxnSpPr>
            <a:cxnSpLocks/>
          </p:cNvCxnSpPr>
          <p:nvPr/>
        </p:nvCxnSpPr>
        <p:spPr>
          <a:xfrm rot="10800000" flipV="1">
            <a:off x="4655518" y="3593296"/>
            <a:ext cx="1440485" cy="458181"/>
          </a:xfrm>
          <a:prstGeom prst="curvedConnector3">
            <a:avLst>
              <a:gd name="adj1" fmla="val 50000"/>
            </a:avLst>
          </a:prstGeom>
          <a:ln w="3492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781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85A51-3A16-4577-9FA6-995D20294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521"/>
          </a:xfrm>
        </p:spPr>
        <p:txBody>
          <a:bodyPr/>
          <a:lstStyle/>
          <a:p>
            <a:r>
              <a:rPr lang="en-GB" dirty="0"/>
              <a:t>Muon beam dynamics: </a:t>
            </a:r>
            <a:r>
              <a:rPr lang="en-GB" dirty="0">
                <a:solidFill>
                  <a:schemeClr val="accent6"/>
                </a:solidFill>
              </a:rPr>
              <a:t>C</a:t>
            </a:r>
            <a:r>
              <a:rPr lang="en-GB" dirty="0"/>
              <a:t>oherent </a:t>
            </a:r>
            <a:r>
              <a:rPr lang="en-GB" dirty="0">
                <a:solidFill>
                  <a:schemeClr val="accent6"/>
                </a:solidFill>
              </a:rPr>
              <a:t>B</a:t>
            </a:r>
            <a:r>
              <a:rPr lang="en-GB" dirty="0"/>
              <a:t>etatron </a:t>
            </a:r>
            <a:r>
              <a:rPr lang="en-GB" dirty="0">
                <a:solidFill>
                  <a:schemeClr val="accent6"/>
                </a:solidFill>
              </a:rPr>
              <a:t>O</a:t>
            </a:r>
            <a:r>
              <a:rPr lang="en-GB" dirty="0"/>
              <a:t>scillations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5573-6D7B-4248-A69D-87134C4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13/06/2023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BFC1F-BC21-4A5C-B326-049370162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Precision Tests of Fundamental Symmetries with Light Mesons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34" name="Bound-state QED (exact)…">
            <a:extLst>
              <a:ext uri="{FF2B5EF4-FFF2-40B4-BE49-F238E27FC236}">
                <a16:creationId xmlns:a16="http://schemas.microsoft.com/office/drawing/2014/main" id="{EAE0472B-40CE-4B69-BD54-8EB5187FD998}"/>
              </a:ext>
            </a:extLst>
          </p:cNvPr>
          <p:cNvSpPr/>
          <p:nvPr/>
        </p:nvSpPr>
        <p:spPr>
          <a:xfrm>
            <a:off x="698092" y="3389079"/>
            <a:ext cx="4122386" cy="538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numCol="1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E134F272-F4B6-415A-90D1-1A4693E5E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63" y="832998"/>
            <a:ext cx="10876637" cy="506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51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FF88F7-17E9-4669-A512-A429C60C7F29}"/>
              </a:ext>
            </a:extLst>
          </p:cNvPr>
          <p:cNvSpPr/>
          <p:nvPr/>
        </p:nvSpPr>
        <p:spPr>
          <a:xfrm>
            <a:off x="275394" y="769367"/>
            <a:ext cx="11650717" cy="1506444"/>
          </a:xfrm>
          <a:prstGeom prst="roundRect">
            <a:avLst/>
          </a:prstGeom>
          <a:solidFill>
            <a:schemeClr val="accent5">
              <a:lumMod val="40000"/>
              <a:lumOff val="60000"/>
              <a:alpha val="25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085A51-3A16-4577-9FA6-995D20294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521"/>
          </a:xfrm>
        </p:spPr>
        <p:txBody>
          <a:bodyPr/>
          <a:lstStyle/>
          <a:p>
            <a:r>
              <a:rPr lang="en-GB" dirty="0"/>
              <a:t>“Never measure anything but frequency…”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5573-6D7B-4248-A69D-87134C4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13/06/2023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BFC1F-BC21-4A5C-B326-049370162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Precision Tests of Fundamental Symmetries with Light Mesons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34" name="Bound-state QED (exact)…">
            <a:extLst>
              <a:ext uri="{FF2B5EF4-FFF2-40B4-BE49-F238E27FC236}">
                <a16:creationId xmlns:a16="http://schemas.microsoft.com/office/drawing/2014/main" id="{EAE0472B-40CE-4B69-BD54-8EB5187FD998}"/>
              </a:ext>
            </a:extLst>
          </p:cNvPr>
          <p:cNvSpPr/>
          <p:nvPr/>
        </p:nvSpPr>
        <p:spPr>
          <a:xfrm>
            <a:off x="698092" y="3389079"/>
            <a:ext cx="4122386" cy="538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numCol="1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Known to 22 ppb from muonium hyperfine splitting…">
            <a:extLst>
              <a:ext uri="{FF2B5EF4-FFF2-40B4-BE49-F238E27FC236}">
                <a16:creationId xmlns:a16="http://schemas.microsoft.com/office/drawing/2014/main" id="{167C30E8-9D30-4FDB-839E-44BB23B0B57B}"/>
              </a:ext>
            </a:extLst>
          </p:cNvPr>
          <p:cNvSpPr txBox="1"/>
          <p:nvPr/>
        </p:nvSpPr>
        <p:spPr>
          <a:xfrm>
            <a:off x="7936082" y="4562552"/>
            <a:ext cx="4092236" cy="13260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numCol="1" anchor="ctr">
            <a:spAutoFit/>
          </a:bodyPr>
          <a:lstStyle/>
          <a:p>
            <a:pPr algn="r">
              <a:lnSpc>
                <a:spcPct val="150000"/>
              </a:lnSpc>
              <a:defRPr sz="3000"/>
            </a:pPr>
            <a:r>
              <a:rPr lang="en-GB" sz="1400" dirty="0">
                <a:solidFill>
                  <a:srgbClr val="FF33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Phys. Rev. A </a:t>
            </a:r>
            <a:r>
              <a:rPr lang="en-GB" sz="1400" b="1" dirty="0">
                <a:solidFill>
                  <a:srgbClr val="FF33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83</a:t>
            </a:r>
            <a:r>
              <a:rPr lang="en-GB" sz="1400" dirty="0">
                <a:solidFill>
                  <a:srgbClr val="FF33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052122 (2011)</a:t>
            </a:r>
            <a:endParaRPr lang="en-GB" sz="1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>
              <a:lnSpc>
                <a:spcPct val="150000"/>
              </a:lnSpc>
              <a:defRPr sz="3000"/>
            </a:pPr>
            <a:r>
              <a:rPr lang="en-GB" sz="1400" dirty="0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Metrologia</a:t>
            </a:r>
            <a:r>
              <a:rPr lang="en-GB" sz="14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4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13</a:t>
            </a:r>
            <a:r>
              <a:rPr lang="en-GB" sz="14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179 (1977)</a:t>
            </a:r>
            <a:endParaRPr lang="da-DK" sz="1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>
              <a:lnSpc>
                <a:spcPct val="150000"/>
              </a:lnSpc>
              <a:defRPr sz="3000"/>
            </a:pPr>
            <a:r>
              <a:rPr lang="da-DK" sz="1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Rev. Mod. Phys. </a:t>
            </a:r>
            <a:r>
              <a:rPr lang="da-DK" sz="1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88 </a:t>
            </a:r>
            <a:r>
              <a:rPr lang="da-DK" sz="1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035009 (2016)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Phys. Rev. Lett.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82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, 711 (1999)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B47BC77F-AB56-410E-9E3E-3CBF16A56177}"/>
              </a:ext>
            </a:extLst>
          </p:cNvPr>
          <p:cNvSpPr txBox="1">
            <a:spLocks/>
          </p:cNvSpPr>
          <p:nvPr/>
        </p:nvSpPr>
        <p:spPr>
          <a:xfrm>
            <a:off x="323071" y="2417480"/>
            <a:ext cx="8068605" cy="700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2052BE7-F7C0-4471-B5D7-86ADC203C34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74" y="1132039"/>
            <a:ext cx="4658067" cy="781101"/>
          </a:xfrm>
          <a:prstGeom prst="rect">
            <a:avLst/>
          </a:prstGeom>
          <a:ln w="28575">
            <a:noFill/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8B228E1-3DDD-4DB5-87E5-C3F45FA72B1B}"/>
              </a:ext>
            </a:extLst>
          </p:cNvPr>
          <p:cNvSpPr txBox="1"/>
          <p:nvPr/>
        </p:nvSpPr>
        <p:spPr>
          <a:xfrm>
            <a:off x="5787759" y="1234708"/>
            <a:ext cx="5207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3366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 know how to measure </a:t>
            </a:r>
            <a:r>
              <a:rPr lang="el-GR" sz="1600" dirty="0">
                <a:solidFill>
                  <a:srgbClr val="3366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ω</a:t>
            </a:r>
            <a:r>
              <a:rPr lang="en-GB" sz="1600" baseline="-25000" dirty="0">
                <a:solidFill>
                  <a:srgbClr val="3366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</a:t>
            </a:r>
            <a:r>
              <a:rPr lang="en-GB" sz="1600" dirty="0">
                <a:solidFill>
                  <a:srgbClr val="3366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how to measure other terms with required precision?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99C2E3-A56D-4184-AF1E-E97342BC50B1}"/>
              </a:ext>
            </a:extLst>
          </p:cNvPr>
          <p:cNvGrpSpPr/>
          <p:nvPr/>
        </p:nvGrpSpPr>
        <p:grpSpPr>
          <a:xfrm>
            <a:off x="323071" y="2380869"/>
            <a:ext cx="10675800" cy="3524805"/>
            <a:chOff x="275392" y="2751780"/>
            <a:chExt cx="10675800" cy="352480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A6618A4-7DED-4116-A04E-BDCF64A2F407}"/>
                </a:ext>
              </a:extLst>
            </p:cNvPr>
            <p:cNvSpPr/>
            <p:nvPr/>
          </p:nvSpPr>
          <p:spPr>
            <a:xfrm>
              <a:off x="275392" y="4950516"/>
              <a:ext cx="7263543" cy="1326069"/>
            </a:xfrm>
            <a:prstGeom prst="wedgeRoundRectCallout">
              <a:avLst>
                <a:gd name="adj1" fmla="val -3901"/>
                <a:gd name="adj2" fmla="val -74954"/>
                <a:gd name="adj3" fmla="val 16667"/>
              </a:avLst>
            </a:prstGeom>
            <a:solidFill>
              <a:schemeClr val="bg2">
                <a:alpha val="25000"/>
              </a:schemeClr>
            </a:solidFill>
            <a:ln w="38100">
              <a:solidFill>
                <a:srgbClr val="F117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9A6A610-1149-439A-A9A2-B7FA3ECBC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982" y="2751780"/>
              <a:ext cx="8632210" cy="1836307"/>
            </a:xfrm>
            <a:prstGeom prst="rect">
              <a:avLst/>
            </a:prstGeom>
          </p:spPr>
        </p:pic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C1D4AC32-AA0D-4FAC-8DFD-25FFE2B90D37}"/>
                </a:ext>
              </a:extLst>
            </p:cNvPr>
            <p:cNvSpPr txBox="1">
              <a:spLocks/>
            </p:cNvSpPr>
            <p:nvPr/>
          </p:nvSpPr>
          <p:spPr>
            <a:xfrm>
              <a:off x="323070" y="5051125"/>
              <a:ext cx="7060223" cy="122545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600" dirty="0"/>
                <a:t>We measure the ratio of </a:t>
              </a:r>
              <a:r>
                <a:rPr lang="en-GB" sz="1600" b="1" dirty="0"/>
                <a:t>two frequencies</a:t>
              </a:r>
              <a:r>
                <a:rPr lang="en-GB" sz="1600" dirty="0"/>
                <a:t>: </a:t>
              </a:r>
              <a:r>
                <a:rPr lang="el-GR" sz="1600" dirty="0"/>
                <a:t>ω</a:t>
              </a:r>
              <a:r>
                <a:rPr lang="en-GB" sz="1600" baseline="-25000" dirty="0"/>
                <a:t>a </a:t>
              </a:r>
              <a:r>
                <a:rPr lang="en-GB" sz="1600" dirty="0"/>
                <a:t>and </a:t>
              </a:r>
              <a:r>
                <a:rPr lang="el-GR" sz="1600" dirty="0"/>
                <a:t>ω</a:t>
              </a:r>
              <a:r>
                <a:rPr lang="en-GB" sz="1600" baseline="-25000" dirty="0"/>
                <a:t>p</a:t>
              </a:r>
              <a:endParaRPr lang="en-GB" sz="1600" dirty="0"/>
            </a:p>
            <a:p>
              <a:pPr lvl="1"/>
              <a:r>
                <a:rPr lang="el-GR" sz="1700" dirty="0"/>
                <a:t>ω</a:t>
              </a:r>
              <a:r>
                <a:rPr lang="en-GB" sz="1700" baseline="-25000" dirty="0"/>
                <a:t>a</a:t>
              </a:r>
              <a:r>
                <a:rPr lang="en-GB" sz="1700" dirty="0"/>
                <a:t> : anomalous spin precession frequency</a:t>
              </a:r>
            </a:p>
            <a:p>
              <a:pPr lvl="1"/>
              <a:r>
                <a:rPr lang="el-GR" sz="1700" dirty="0"/>
                <a:t>ω</a:t>
              </a:r>
              <a:r>
                <a:rPr lang="en-GB" sz="1700" baseline="-25000" dirty="0"/>
                <a:t>p</a:t>
              </a:r>
              <a:r>
                <a:rPr lang="en-GB" sz="1700" dirty="0"/>
                <a:t> : muon-weighted magnetic field expressed in terms of Larmor frequency of free proton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9684E29-253F-4463-B1A6-2D1E78CD749C}"/>
                </a:ext>
              </a:extLst>
            </p:cNvPr>
            <p:cNvSpPr/>
            <p:nvPr/>
          </p:nvSpPr>
          <p:spPr>
            <a:xfrm>
              <a:off x="3581400" y="3200400"/>
              <a:ext cx="2091267" cy="1506444"/>
            </a:xfrm>
            <a:prstGeom prst="roundRect">
              <a:avLst/>
            </a:prstGeom>
            <a:solidFill>
              <a:schemeClr val="bg2">
                <a:alpha val="25000"/>
              </a:schemeClr>
            </a:solidFill>
            <a:ln w="38100">
              <a:solidFill>
                <a:srgbClr val="F117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910513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85A51-3A16-4577-9FA6-995D20294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521"/>
          </a:xfrm>
        </p:spPr>
        <p:txBody>
          <a:bodyPr/>
          <a:lstStyle/>
          <a:p>
            <a:r>
              <a:rPr lang="en-GB" dirty="0"/>
              <a:t>“… and corrections”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5573-6D7B-4248-A69D-87134C4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13/06/2023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BFC1F-BC21-4A5C-B326-049370162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Precision Tests of Fundamental Symmetries with Light Mesons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34" name="Bound-state QED (exact)…">
            <a:extLst>
              <a:ext uri="{FF2B5EF4-FFF2-40B4-BE49-F238E27FC236}">
                <a16:creationId xmlns:a16="http://schemas.microsoft.com/office/drawing/2014/main" id="{EAE0472B-40CE-4B69-BD54-8EB5187FD998}"/>
              </a:ext>
            </a:extLst>
          </p:cNvPr>
          <p:cNvSpPr/>
          <p:nvPr/>
        </p:nvSpPr>
        <p:spPr>
          <a:xfrm>
            <a:off x="698092" y="3389079"/>
            <a:ext cx="4122386" cy="538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numCol="1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B5ABF4-51D8-4AE3-BAEE-DE2E91E117DB}"/>
              </a:ext>
            </a:extLst>
          </p:cNvPr>
          <p:cNvGrpSpPr/>
          <p:nvPr/>
        </p:nvGrpSpPr>
        <p:grpSpPr>
          <a:xfrm>
            <a:off x="1735692" y="1891512"/>
            <a:ext cx="8031598" cy="2722044"/>
            <a:chOff x="1735692" y="1891512"/>
            <a:chExt cx="8031598" cy="272204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EEAE61-7A07-43AD-90F3-7FD0F6A708C8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465" y="2815825"/>
              <a:ext cx="7548507" cy="842558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FE08C12-D00A-4970-A676-0036E7C366E4}"/>
                </a:ext>
              </a:extLst>
            </p:cNvPr>
            <p:cNvSpPr/>
            <p:nvPr/>
          </p:nvSpPr>
          <p:spPr>
            <a:xfrm>
              <a:off x="5640946" y="2698662"/>
              <a:ext cx="3374265" cy="469539"/>
            </a:xfrm>
            <a:prstGeom prst="roundRect">
              <a:avLst/>
            </a:prstGeom>
            <a:solidFill>
              <a:srgbClr val="FF0000">
                <a:alpha val="25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2599479-28A3-4D03-BA0A-542FA8ECA1B8}"/>
                </a:ext>
              </a:extLst>
            </p:cNvPr>
            <p:cNvSpPr/>
            <p:nvPr/>
          </p:nvSpPr>
          <p:spPr>
            <a:xfrm>
              <a:off x="8031338" y="3260391"/>
              <a:ext cx="1518634" cy="397992"/>
            </a:xfrm>
            <a:prstGeom prst="roundRect">
              <a:avLst/>
            </a:prstGeom>
            <a:solidFill>
              <a:srgbClr val="3366FF">
                <a:alpha val="25000"/>
              </a:srgbClr>
            </a:solidFill>
            <a:ln w="38100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754D67A-ED45-4629-A12E-4DF705CA775A}"/>
                </a:ext>
              </a:extLst>
            </p:cNvPr>
            <p:cNvSpPr/>
            <p:nvPr/>
          </p:nvSpPr>
          <p:spPr>
            <a:xfrm>
              <a:off x="5680657" y="3240164"/>
              <a:ext cx="1518634" cy="397992"/>
            </a:xfrm>
            <a:prstGeom prst="roundRect">
              <a:avLst/>
            </a:prstGeom>
            <a:solidFill>
              <a:srgbClr val="23E3FD">
                <a:alpha val="24706"/>
              </a:srgbClr>
            </a:solidFill>
            <a:ln w="25400">
              <a:solidFill>
                <a:srgbClr val="23E3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B56216C-AA6F-463F-A9CE-E79297F52845}"/>
                </a:ext>
              </a:extLst>
            </p:cNvPr>
            <p:cNvSpPr/>
            <p:nvPr/>
          </p:nvSpPr>
          <p:spPr>
            <a:xfrm>
              <a:off x="3709281" y="3251679"/>
              <a:ext cx="1674088" cy="397992"/>
            </a:xfrm>
            <a:prstGeom prst="roundRect">
              <a:avLst/>
            </a:prstGeom>
            <a:solidFill>
              <a:srgbClr val="FFC000">
                <a:alpha val="25000"/>
              </a:srgbClr>
            </a:solidFill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69A61E5-CCD5-444F-AE9F-363FDAC1FA5C}"/>
                </a:ext>
              </a:extLst>
            </p:cNvPr>
            <p:cNvSpPr/>
            <p:nvPr/>
          </p:nvSpPr>
          <p:spPr>
            <a:xfrm>
              <a:off x="2744356" y="3260391"/>
              <a:ext cx="837044" cy="397992"/>
            </a:xfrm>
            <a:prstGeom prst="roundRect">
              <a:avLst/>
            </a:prstGeom>
            <a:solidFill>
              <a:schemeClr val="accent1">
                <a:alpha val="25000"/>
              </a:schemeClr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31E9D1D-D772-4749-BD4E-DC936DFCF831}"/>
                </a:ext>
              </a:extLst>
            </p:cNvPr>
            <p:cNvSpPr/>
            <p:nvPr/>
          </p:nvSpPr>
          <p:spPr>
            <a:xfrm>
              <a:off x="3241431" y="2769276"/>
              <a:ext cx="1021475" cy="397992"/>
            </a:xfrm>
            <a:prstGeom prst="roundRect">
              <a:avLst/>
            </a:prstGeom>
            <a:solidFill>
              <a:srgbClr val="F11799">
                <a:alpha val="25000"/>
              </a:srgbClr>
            </a:solidFill>
            <a:ln w="25400">
              <a:solidFill>
                <a:srgbClr val="F117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4D357C-C333-4A7B-9330-7916709750F5}"/>
                </a:ext>
              </a:extLst>
            </p:cNvPr>
            <p:cNvSpPr/>
            <p:nvPr/>
          </p:nvSpPr>
          <p:spPr>
            <a:xfrm>
              <a:off x="4309740" y="2766056"/>
              <a:ext cx="661505" cy="397992"/>
            </a:xfrm>
            <a:prstGeom prst="roundRect">
              <a:avLst/>
            </a:prstGeom>
            <a:solidFill>
              <a:srgbClr val="00B050">
                <a:alpha val="25000"/>
              </a:srgbClr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Known to 22 ppb from muonium hyperfine splitting…">
              <a:extLst>
                <a:ext uri="{FF2B5EF4-FFF2-40B4-BE49-F238E27FC236}">
                  <a16:creationId xmlns:a16="http://schemas.microsoft.com/office/drawing/2014/main" id="{9EE54486-562B-42DD-8A31-B12949CC225A}"/>
                </a:ext>
              </a:extLst>
            </p:cNvPr>
            <p:cNvSpPr txBox="1"/>
            <p:nvPr/>
          </p:nvSpPr>
          <p:spPr>
            <a:xfrm>
              <a:off x="2155589" y="2126367"/>
              <a:ext cx="1613890" cy="5078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/>
            <a:p>
              <a:pPr algn="ctr">
                <a:defRPr sz="3000"/>
              </a:pPr>
              <a:r>
                <a:rPr lang="en-GB" sz="1400" dirty="0">
                  <a:solidFill>
                    <a:srgbClr val="FF33CC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Clock blinding frequency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9" name="Known to 22 ppb from muonium hyperfine splitting…">
              <a:extLst>
                <a:ext uri="{FF2B5EF4-FFF2-40B4-BE49-F238E27FC236}">
                  <a16:creationId xmlns:a16="http://schemas.microsoft.com/office/drawing/2014/main" id="{69088D0D-DFD0-49F1-8CA5-18CCF6DD7D78}"/>
                </a:ext>
              </a:extLst>
            </p:cNvPr>
            <p:cNvSpPr txBox="1"/>
            <p:nvPr/>
          </p:nvSpPr>
          <p:spPr>
            <a:xfrm>
              <a:off x="4013533" y="1891512"/>
              <a:ext cx="1613890" cy="7232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/>
            <a:p>
              <a:pPr algn="ctr">
                <a:defRPr sz="3000"/>
              </a:pPr>
              <a:r>
                <a:rPr lang="en-GB" sz="1400" dirty="0">
                  <a:solidFill>
                    <a:srgbClr val="00B05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Anomalous precession frequency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0" name="Known to 22 ppb from muonium hyperfine splitting…">
              <a:extLst>
                <a:ext uri="{FF2B5EF4-FFF2-40B4-BE49-F238E27FC236}">
                  <a16:creationId xmlns:a16="http://schemas.microsoft.com/office/drawing/2014/main" id="{F00E5C25-1443-4C57-A68A-42BBBE68EEF2}"/>
                </a:ext>
              </a:extLst>
            </p:cNvPr>
            <p:cNvSpPr txBox="1"/>
            <p:nvPr/>
          </p:nvSpPr>
          <p:spPr>
            <a:xfrm>
              <a:off x="7199291" y="1992636"/>
              <a:ext cx="1613890" cy="5078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/>
            <a:p>
              <a:pPr algn="ctr">
                <a:defRPr sz="3000"/>
              </a:pPr>
              <a:r>
                <a:rPr lang="en-GB" sz="1400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Beam dynamics corrections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1" name="Known to 22 ppb from muonium hyperfine splitting…">
              <a:extLst>
                <a:ext uri="{FF2B5EF4-FFF2-40B4-BE49-F238E27FC236}">
                  <a16:creationId xmlns:a16="http://schemas.microsoft.com/office/drawing/2014/main" id="{47FB07A1-3B87-4B77-BB3D-1CD41036B962}"/>
                </a:ext>
              </a:extLst>
            </p:cNvPr>
            <p:cNvSpPr txBox="1"/>
            <p:nvPr/>
          </p:nvSpPr>
          <p:spPr>
            <a:xfrm>
              <a:off x="8153400" y="3878816"/>
              <a:ext cx="1613890" cy="7232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/>
            <a:p>
              <a:pPr algn="ctr">
                <a:defRPr sz="3000"/>
              </a:pPr>
              <a:r>
                <a:rPr lang="en-GB" sz="1400" dirty="0">
                  <a:solidFill>
                    <a:srgbClr val="3366FF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Transient magnetic field corrections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2" name="Known to 22 ppb from muonium hyperfine splitting…">
              <a:extLst>
                <a:ext uri="{FF2B5EF4-FFF2-40B4-BE49-F238E27FC236}">
                  <a16:creationId xmlns:a16="http://schemas.microsoft.com/office/drawing/2014/main" id="{0274332F-300E-484A-9921-80A0B572BF7C}"/>
                </a:ext>
              </a:extLst>
            </p:cNvPr>
            <p:cNvSpPr txBox="1"/>
            <p:nvPr/>
          </p:nvSpPr>
          <p:spPr>
            <a:xfrm>
              <a:off x="5666965" y="3950112"/>
              <a:ext cx="1613890" cy="5078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/>
            <a:p>
              <a:pPr algn="ctr">
                <a:defRPr sz="3000"/>
              </a:pPr>
              <a:r>
                <a:rPr lang="en-GB" sz="1400" dirty="0">
                  <a:solidFill>
                    <a:srgbClr val="02A8B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Muon beam distribution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2A8B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3" name="Known to 22 ppb from muonium hyperfine splitting…">
              <a:extLst>
                <a:ext uri="{FF2B5EF4-FFF2-40B4-BE49-F238E27FC236}">
                  <a16:creationId xmlns:a16="http://schemas.microsoft.com/office/drawing/2014/main" id="{9846EC92-5BDD-4513-8E8C-0B4768179BCF}"/>
                </a:ext>
              </a:extLst>
            </p:cNvPr>
            <p:cNvSpPr txBox="1"/>
            <p:nvPr/>
          </p:nvSpPr>
          <p:spPr>
            <a:xfrm>
              <a:off x="3684360" y="3977721"/>
              <a:ext cx="1613890" cy="5078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/>
            <a:p>
              <a:pPr algn="ctr">
                <a:defRPr sz="3000"/>
              </a:pPr>
              <a:r>
                <a:rPr lang="en-GB" sz="1400" dirty="0">
                  <a:solidFill>
                    <a:srgbClr val="B489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Magnetic field map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B489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4" name="Known to 22 ppb from muonium hyperfine splitting…">
              <a:extLst>
                <a:ext uri="{FF2B5EF4-FFF2-40B4-BE49-F238E27FC236}">
                  <a16:creationId xmlns:a16="http://schemas.microsoft.com/office/drawing/2014/main" id="{C6A50A3D-6AC1-41CE-BAAF-B2EFD127B5DE}"/>
                </a:ext>
              </a:extLst>
            </p:cNvPr>
            <p:cNvSpPr txBox="1"/>
            <p:nvPr/>
          </p:nvSpPr>
          <p:spPr>
            <a:xfrm>
              <a:off x="1735692" y="3890281"/>
              <a:ext cx="1613890" cy="7232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/>
            <a:p>
              <a:pPr algn="ctr">
                <a:defRPr sz="3000"/>
              </a:pPr>
              <a:r>
                <a:rPr lang="en-GB" sz="1400" dirty="0">
                  <a:solidFill>
                    <a:schemeClr val="accent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Absolute calibration frequency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6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85A51-3A16-4577-9FA6-995D20294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521"/>
          </a:xfrm>
        </p:spPr>
        <p:txBody>
          <a:bodyPr/>
          <a:lstStyle/>
          <a:p>
            <a:r>
              <a:rPr lang="en-GB" dirty="0"/>
              <a:t>Run-1 Corrections &amp; Uncertainties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5573-6D7B-4248-A69D-87134C4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13/06/2023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BFC1F-BC21-4A5C-B326-049370162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Precision Tests of Fundamental Symmetries with Light Mesons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BA88A9-F6B4-4385-9086-7D11086E2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261" y="1490607"/>
            <a:ext cx="8527739" cy="387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28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85A51-3A16-4577-9FA6-995D20294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521"/>
          </a:xfrm>
        </p:spPr>
        <p:txBody>
          <a:bodyPr/>
          <a:lstStyle/>
          <a:p>
            <a:r>
              <a:rPr lang="en-GB" dirty="0"/>
              <a:t>Run-1 Corrections &amp; Uncertainties: </a:t>
            </a:r>
            <a:r>
              <a:rPr lang="en-GB" dirty="0" err="1"/>
              <a:t>C</a:t>
            </a:r>
            <a:r>
              <a:rPr lang="en-GB" baseline="-25000" dirty="0" err="1"/>
              <a:t>pa</a:t>
            </a:r>
            <a:endParaRPr lang="en-GB" baseline="-25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5573-6D7B-4248-A69D-87134C4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13/06/2023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BFC1F-BC21-4A5C-B326-049370162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Precision Tests of Fundamental Symmetries with Light Mesons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68E07D-88BE-4EF6-85D1-CEDDE734D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261" y="1490607"/>
            <a:ext cx="8527739" cy="3876786"/>
          </a:xfrm>
          <a:prstGeom prst="rect">
            <a:avLst/>
          </a:prstGeom>
        </p:spPr>
      </p:pic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C162DD32-2533-44DB-859F-C00F82B9B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4" y="2974287"/>
            <a:ext cx="4087586" cy="105500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chemeClr val="accent6"/>
                </a:solidFill>
              </a:rPr>
              <a:t>“Phase acceptance” correction: Run-1 only (caused by bad resistor in ESQs, fixed for Run-2)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4B95337-060B-46B1-8D36-A4C8380A031F}"/>
              </a:ext>
            </a:extLst>
          </p:cNvPr>
          <p:cNvSpPr/>
          <p:nvPr/>
        </p:nvSpPr>
        <p:spPr>
          <a:xfrm>
            <a:off x="4135210" y="2414788"/>
            <a:ext cx="2883776" cy="341291"/>
          </a:xfrm>
          <a:prstGeom prst="roundRect">
            <a:avLst/>
          </a:prstGeom>
          <a:noFill/>
          <a:ln w="3492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5B7B40-C769-4345-820C-8166AB275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806" y="4120647"/>
            <a:ext cx="2743200" cy="19635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DB8B9F-13BA-4895-8C84-EFF2752E0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58" y="834041"/>
            <a:ext cx="3042976" cy="219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28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85A51-3A16-4577-9FA6-995D20294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521"/>
          </a:xfrm>
        </p:spPr>
        <p:txBody>
          <a:bodyPr/>
          <a:lstStyle/>
          <a:p>
            <a:r>
              <a:rPr lang="en-GB" dirty="0"/>
              <a:t>Run-1 Corrections &amp; Uncertainties: C</a:t>
            </a:r>
            <a:r>
              <a:rPr lang="en-GB" baseline="-25000" dirty="0"/>
              <a:t>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5573-6D7B-4248-A69D-87134C4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13/06/2023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BFC1F-BC21-4A5C-B326-049370162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Precision Tests of Fundamental Symmetries with Light Mesons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687EA7C9-A6B8-4F11-8E5B-1A29F9F42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7956" y="2817878"/>
            <a:ext cx="3746888" cy="36512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chemeClr val="accent6"/>
                </a:solidFill>
              </a:rPr>
              <a:t>Pitch correction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9B0B59-605A-46ED-934F-C222F0791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261" y="1490607"/>
            <a:ext cx="8527739" cy="387678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900566-7A5E-44BE-84AE-200C3F3C1E7B}"/>
              </a:ext>
            </a:extLst>
          </p:cNvPr>
          <p:cNvSpPr/>
          <p:nvPr/>
        </p:nvSpPr>
        <p:spPr>
          <a:xfrm>
            <a:off x="4038600" y="2831369"/>
            <a:ext cx="6555345" cy="242778"/>
          </a:xfrm>
          <a:prstGeom prst="roundRect">
            <a:avLst/>
          </a:prstGeom>
          <a:noFill/>
          <a:ln w="3492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0B06A5-1788-4186-A9D7-60BAD48A8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66" y="1336886"/>
            <a:ext cx="3336634" cy="12492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03C53E-02F9-476A-B511-5D5A38490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54551"/>
            <a:ext cx="3664261" cy="253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88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85A51-3A16-4577-9FA6-995D20294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521"/>
          </a:xfrm>
        </p:spPr>
        <p:txBody>
          <a:bodyPr/>
          <a:lstStyle/>
          <a:p>
            <a:r>
              <a:rPr lang="en-GB" dirty="0"/>
              <a:t>Run-1 Corrections &amp; Uncertainties : C</a:t>
            </a:r>
            <a:r>
              <a:rPr lang="en-GB" baseline="-25000" dirty="0"/>
              <a:t>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5573-6D7B-4248-A69D-87134C4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13/06/2023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BFC1F-BC21-4A5C-B326-049370162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Precision Tests of Fundamental Symmetries with Light Mesons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687EA7C9-A6B8-4F11-8E5B-1A29F9F42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6297" y="3063874"/>
            <a:ext cx="3746888" cy="36512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chemeClr val="accent6"/>
                </a:solidFill>
              </a:rPr>
              <a:t>E-field correction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9B0B59-605A-46ED-934F-C222F0791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261" y="1490607"/>
            <a:ext cx="8527739" cy="387678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900566-7A5E-44BE-84AE-200C3F3C1E7B}"/>
              </a:ext>
            </a:extLst>
          </p:cNvPr>
          <p:cNvSpPr/>
          <p:nvPr/>
        </p:nvSpPr>
        <p:spPr>
          <a:xfrm>
            <a:off x="4133476" y="3055512"/>
            <a:ext cx="6555345" cy="334851"/>
          </a:xfrm>
          <a:prstGeom prst="roundRect">
            <a:avLst/>
          </a:prstGeom>
          <a:noFill/>
          <a:ln w="3492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525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85A51-3A16-4577-9FA6-995D20294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521"/>
          </a:xfrm>
        </p:spPr>
        <p:txBody>
          <a:bodyPr/>
          <a:lstStyle/>
          <a:p>
            <a:r>
              <a:rPr lang="en-GB" dirty="0"/>
              <a:t>Experimental principle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5573-6D7B-4248-A69D-87134C4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13/06/2023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BFC1F-BC21-4A5C-B326-049370162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Precision Tests of Fundamental Symmetries with Light Mesons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17" name="Google Shape;63;p8" descr="a_\mu = \frac{g-2}{2}">
            <a:extLst>
              <a:ext uri="{FF2B5EF4-FFF2-40B4-BE49-F238E27FC236}">
                <a16:creationId xmlns:a16="http://schemas.microsoft.com/office/drawing/2014/main" id="{B82328FD-F890-4355-86F7-CF267ABFEB6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10600" y="2514835"/>
            <a:ext cx="2090959" cy="88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59;p8" descr="TP_tmp.png">
            <a:extLst>
              <a:ext uri="{FF2B5EF4-FFF2-40B4-BE49-F238E27FC236}">
                <a16:creationId xmlns:a16="http://schemas.microsoft.com/office/drawing/2014/main" id="{587B8BEA-7CFB-4974-B305-7417BA8E03F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41749" y="1131354"/>
            <a:ext cx="2228659" cy="88125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C0F6BC5-86DD-4D4F-BE56-EFAE62AA3544}"/>
              </a:ext>
            </a:extLst>
          </p:cNvPr>
          <p:cNvSpPr txBox="1">
            <a:spLocks/>
          </p:cNvSpPr>
          <p:nvPr/>
        </p:nvSpPr>
        <p:spPr>
          <a:xfrm>
            <a:off x="301237" y="802074"/>
            <a:ext cx="6557761" cy="302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800" dirty="0"/>
              <a:t>Coupling between intrinsic magnetic moment and spin parameterised by </a:t>
            </a:r>
            <a:r>
              <a:rPr lang="en-GB" sz="1800" i="1" dirty="0"/>
              <a:t>g</a:t>
            </a:r>
          </a:p>
          <a:p>
            <a:pPr>
              <a:lnSpc>
                <a:spcPct val="100000"/>
              </a:lnSpc>
            </a:pPr>
            <a:r>
              <a:rPr lang="en-GB" sz="1800" i="1" dirty="0"/>
              <a:t>g </a:t>
            </a:r>
            <a:r>
              <a:rPr lang="en-GB" sz="1800" dirty="0"/>
              <a:t>covers all possible interactions between lepton and magnetic field: QED, EW, </a:t>
            </a:r>
            <a:r>
              <a:rPr lang="en-GB" sz="1800" dirty="0" err="1"/>
              <a:t>HLbL</a:t>
            </a:r>
            <a:r>
              <a:rPr lang="en-GB" sz="1800" dirty="0"/>
              <a:t>, HVP</a:t>
            </a:r>
          </a:p>
          <a:p>
            <a:pPr>
              <a:lnSpc>
                <a:spcPct val="100000"/>
              </a:lnSpc>
            </a:pPr>
            <a:r>
              <a:rPr lang="en-GB" sz="1800" dirty="0"/>
              <a:t>Tree-level (Dirac): </a:t>
            </a:r>
            <a:r>
              <a:rPr lang="en-GB" sz="1800" i="1" dirty="0"/>
              <a:t>g</a:t>
            </a:r>
            <a:r>
              <a:rPr lang="en-GB" sz="1800" dirty="0"/>
              <a:t> = 2 (a</a:t>
            </a:r>
            <a:r>
              <a:rPr lang="en-GB" sz="1800" baseline="-25000" dirty="0"/>
              <a:t>µ</a:t>
            </a:r>
            <a:r>
              <a:rPr lang="en-GB" sz="1800" dirty="0"/>
              <a:t> = 0)</a:t>
            </a:r>
          </a:p>
          <a:p>
            <a:pPr>
              <a:lnSpc>
                <a:spcPct val="100000"/>
              </a:lnSpc>
            </a:pPr>
            <a:r>
              <a:rPr lang="en-GB" sz="1800" dirty="0"/>
              <a:t>First QED term: a</a:t>
            </a:r>
            <a:r>
              <a:rPr lang="en-GB" sz="1800" baseline="-25000" dirty="0"/>
              <a:t>µ</a:t>
            </a:r>
            <a:r>
              <a:rPr lang="en-GB" sz="1800" dirty="0"/>
              <a:t> = 0.0116 (</a:t>
            </a:r>
            <a:r>
              <a:rPr lang="el-GR" sz="1800" dirty="0">
                <a:latin typeface="+mn-lt"/>
              </a:rPr>
              <a:t>α</a:t>
            </a:r>
            <a:r>
              <a:rPr lang="en-GB" sz="1800" dirty="0">
                <a:latin typeface="+mn-lt"/>
              </a:rPr>
              <a:t> / 2</a:t>
            </a:r>
            <a:r>
              <a:rPr lang="el-GR" sz="1800" dirty="0">
                <a:latin typeface="+mn-lt"/>
              </a:rPr>
              <a:t>π</a:t>
            </a:r>
            <a:r>
              <a:rPr lang="en-GB" sz="1800" dirty="0"/>
              <a:t>)</a:t>
            </a:r>
          </a:p>
          <a:p>
            <a:pPr>
              <a:lnSpc>
                <a:spcPct val="100000"/>
              </a:lnSpc>
            </a:pPr>
            <a:r>
              <a:rPr lang="en-GB" sz="1800" dirty="0"/>
              <a:t>All physics: 0.00116592061(41) [0.35 ppm] (</a:t>
            </a:r>
            <a:r>
              <a:rPr lang="en-GB" sz="1800" dirty="0" err="1"/>
              <a:t>expt</a:t>
            </a:r>
            <a:r>
              <a:rPr lang="en-GB" sz="1800" dirty="0"/>
              <a:t>)</a:t>
            </a:r>
          </a:p>
          <a:p>
            <a:pPr>
              <a:lnSpc>
                <a:spcPct val="100000"/>
              </a:lnSpc>
            </a:pPr>
            <a:r>
              <a:rPr lang="en-GB" sz="1800" dirty="0"/>
              <a:t>Discrepancy could indicate virtual BSM interactions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6DA100-8A7F-4479-89A0-C07D8C6335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7"/>
          <a:stretch/>
        </p:blipFill>
        <p:spPr>
          <a:xfrm>
            <a:off x="8153400" y="3742346"/>
            <a:ext cx="2090958" cy="22060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E483C4-C02E-4A3A-98C8-D9A679DCEF61}"/>
              </a:ext>
            </a:extLst>
          </p:cNvPr>
          <p:cNvSpPr/>
          <p:nvPr/>
        </p:nvSpPr>
        <p:spPr>
          <a:xfrm>
            <a:off x="5238750" y="5499100"/>
            <a:ext cx="374650" cy="165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45A7033-F8B5-4570-B779-B5B0DC761E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6"/>
          <a:stretch/>
        </p:blipFill>
        <p:spPr>
          <a:xfrm>
            <a:off x="4956174" y="4058728"/>
            <a:ext cx="1902824" cy="183402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3C2C6CD-7F79-42D7-836D-76B9FBD1A4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48" y="4058728"/>
            <a:ext cx="2443531" cy="1362322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19C553BB-A34B-43CB-BDBC-F52138D875B8}"/>
              </a:ext>
            </a:extLst>
          </p:cNvPr>
          <p:cNvSpPr txBox="1"/>
          <p:nvPr/>
        </p:nvSpPr>
        <p:spPr>
          <a:xfrm>
            <a:off x="3617865" y="4412701"/>
            <a:ext cx="1009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g=2 (Dirac)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F72B811-703E-4AA7-8BB8-D07B513225CB}"/>
              </a:ext>
            </a:extLst>
          </p:cNvPr>
          <p:cNvSpPr txBox="1"/>
          <p:nvPr/>
        </p:nvSpPr>
        <p:spPr>
          <a:xfrm>
            <a:off x="6201679" y="4488996"/>
            <a:ext cx="1733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</a:rPr>
              <a:t>QED (Schwinger)</a:t>
            </a:r>
          </a:p>
        </p:txBody>
      </p:sp>
    </p:spTree>
    <p:extLst>
      <p:ext uri="{BB962C8B-B14F-4D97-AF65-F5344CB8AC3E}">
        <p14:creationId xmlns:p14="http://schemas.microsoft.com/office/powerpoint/2010/main" val="876588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A04DCD7-B206-41D2-96BF-DD404DF0EB3D}"/>
              </a:ext>
            </a:extLst>
          </p:cNvPr>
          <p:cNvSpPr/>
          <p:nvPr/>
        </p:nvSpPr>
        <p:spPr>
          <a:xfrm>
            <a:off x="838201" y="810309"/>
            <a:ext cx="10299734" cy="1770041"/>
          </a:xfrm>
          <a:prstGeom prst="roundRect">
            <a:avLst/>
          </a:prstGeom>
          <a:solidFill>
            <a:schemeClr val="accent5">
              <a:lumMod val="40000"/>
              <a:lumOff val="60000"/>
              <a:alpha val="25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085A51-3A16-4577-9FA6-995D20294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521"/>
          </a:xfrm>
        </p:spPr>
        <p:txBody>
          <a:bodyPr/>
          <a:lstStyle/>
          <a:p>
            <a:r>
              <a:rPr lang="en-GB" dirty="0"/>
              <a:t>E-field Correction C</a:t>
            </a:r>
            <a:r>
              <a:rPr lang="en-GB" baseline="-25000" dirty="0"/>
              <a:t>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5573-6D7B-4248-A69D-87134C4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13/06/2023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BFC1F-BC21-4A5C-B326-049370162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Precision Tests of Fundamental Symmetries with Light Mesons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34" name="Bound-state QED (exact)…">
            <a:extLst>
              <a:ext uri="{FF2B5EF4-FFF2-40B4-BE49-F238E27FC236}">
                <a16:creationId xmlns:a16="http://schemas.microsoft.com/office/drawing/2014/main" id="{EAE0472B-40CE-4B69-BD54-8EB5187FD998}"/>
              </a:ext>
            </a:extLst>
          </p:cNvPr>
          <p:cNvSpPr/>
          <p:nvPr/>
        </p:nvSpPr>
        <p:spPr>
          <a:xfrm>
            <a:off x="698092" y="3389079"/>
            <a:ext cx="4122386" cy="538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numCol="1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FF5304C-0F79-4ED7-8808-66ECF4A9A1BC}"/>
              </a:ext>
            </a:extLst>
          </p:cNvPr>
          <p:cNvSpPr txBox="1">
            <a:spLocks/>
          </p:cNvSpPr>
          <p:nvPr/>
        </p:nvSpPr>
        <p:spPr>
          <a:xfrm>
            <a:off x="4285312" y="3044651"/>
            <a:ext cx="7603272" cy="246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Momentum spread of the beam – not all muons are at </a:t>
            </a:r>
            <a:r>
              <a:rPr lang="el-GR" sz="1800" dirty="0"/>
              <a:t>γ</a:t>
            </a:r>
            <a:r>
              <a:rPr lang="en-GB" sz="1800" baseline="-25000" dirty="0"/>
              <a:t>magic</a:t>
            </a:r>
          </a:p>
          <a:p>
            <a:r>
              <a:rPr lang="en-GB" sz="1800" dirty="0"/>
              <a:t>Term cancels out if beam is centred </a:t>
            </a:r>
          </a:p>
          <a:p>
            <a:r>
              <a:rPr lang="en-GB" sz="1800" dirty="0"/>
              <a:t>Run-1: under-powered kicker meant equilibrium radius of beam slightly high </a:t>
            </a:r>
            <a:r>
              <a:rPr lang="en-GB" sz="1800" dirty="0">
                <a:sym typeface="Wingdings" panose="05000000000000000000" pitchFamily="2" charset="2"/>
              </a:rPr>
              <a:t> large E-field correction</a:t>
            </a:r>
          </a:p>
          <a:p>
            <a:r>
              <a:rPr lang="en-GB" sz="1800" dirty="0">
                <a:solidFill>
                  <a:schemeClr val="accent6"/>
                </a:solidFill>
              </a:rPr>
              <a:t>Kick strength increased in Run-2 and Run-3: smaller correction</a:t>
            </a:r>
          </a:p>
          <a:p>
            <a:r>
              <a:rPr lang="en-GB" sz="1800" dirty="0"/>
              <a:t>Several different analysis groups/ methods used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AE0851-62B9-4530-9D06-229AB6149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98" y="2690138"/>
            <a:ext cx="3871902" cy="306633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BB94226-B623-4092-99D2-3A4ED8990AA4}"/>
              </a:ext>
            </a:extLst>
          </p:cNvPr>
          <p:cNvGrpSpPr/>
          <p:nvPr/>
        </p:nvGrpSpPr>
        <p:grpSpPr>
          <a:xfrm>
            <a:off x="1054066" y="736067"/>
            <a:ext cx="10948258" cy="1766525"/>
            <a:chOff x="617987" y="3100625"/>
            <a:chExt cx="10948258" cy="176652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C5AF04-B334-4090-AA98-D78A5B80EB5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987" y="3482307"/>
              <a:ext cx="9525988" cy="1011069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C0A04D9-1F54-44B8-AFED-2E85369F36EC}"/>
                </a:ext>
              </a:extLst>
            </p:cNvPr>
            <p:cNvGrpSpPr/>
            <p:nvPr/>
          </p:nvGrpSpPr>
          <p:grpSpPr>
            <a:xfrm>
              <a:off x="6133541" y="3100625"/>
              <a:ext cx="5432704" cy="1766525"/>
              <a:chOff x="2193369" y="3826130"/>
              <a:chExt cx="5432704" cy="176652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5A44C88-479C-4AD4-A8CD-2C709F0A3FC2}"/>
                  </a:ext>
                </a:extLst>
              </p:cNvPr>
              <p:cNvSpPr txBox="1"/>
              <p:nvPr/>
            </p:nvSpPr>
            <p:spPr>
              <a:xfrm>
                <a:off x="2193369" y="5284878"/>
                <a:ext cx="543270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ＭＳ Ｐゴシック" pitchFamily="34" charset="-128"/>
                    <a:cs typeface="+mn-cs"/>
                  </a:rPr>
                  <a:t>Term cancels at 3.094 GeV/c, the “Magic g”</a:t>
                </a: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C47F9981-E2F5-496F-8D31-45BBA181A3FC}"/>
                  </a:ext>
                </a:extLst>
              </p:cNvPr>
              <p:cNvCxnSpPr/>
              <p:nvPr/>
            </p:nvCxnSpPr>
            <p:spPr bwMode="auto">
              <a:xfrm flipV="1">
                <a:off x="3334236" y="3826130"/>
                <a:ext cx="1230298" cy="1458748"/>
              </a:xfrm>
              <a:prstGeom prst="straightConnector1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3799347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hart, line chart&#10;&#10;Description automatically generated">
            <a:extLst>
              <a:ext uri="{FF2B5EF4-FFF2-40B4-BE49-F238E27FC236}">
                <a16:creationId xmlns:a16="http://schemas.microsoft.com/office/drawing/2014/main" id="{A5A827F8-31E1-4C23-B487-95B1078E41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131"/>
          <a:stretch/>
        </p:blipFill>
        <p:spPr>
          <a:xfrm>
            <a:off x="6350864" y="2411721"/>
            <a:ext cx="5002936" cy="37968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085A51-3A16-4577-9FA6-995D20294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521"/>
          </a:xfrm>
        </p:spPr>
        <p:txBody>
          <a:bodyPr/>
          <a:lstStyle/>
          <a:p>
            <a:r>
              <a:rPr lang="en-GB" dirty="0"/>
              <a:t>Run-1 vs Run-23 kicker strength</a:t>
            </a:r>
            <a:endParaRPr lang="en-GB" baseline="-25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5573-6D7B-4248-A69D-87134C4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13/06/2023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BFC1F-BC21-4A5C-B326-049370162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Precision Tests of Fundamental Symmetries with Light Mesons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34" name="Bound-state QED (exact)…">
            <a:extLst>
              <a:ext uri="{FF2B5EF4-FFF2-40B4-BE49-F238E27FC236}">
                <a16:creationId xmlns:a16="http://schemas.microsoft.com/office/drawing/2014/main" id="{EAE0472B-40CE-4B69-BD54-8EB5187FD998}"/>
              </a:ext>
            </a:extLst>
          </p:cNvPr>
          <p:cNvSpPr/>
          <p:nvPr/>
        </p:nvSpPr>
        <p:spPr>
          <a:xfrm>
            <a:off x="698092" y="3389079"/>
            <a:ext cx="4122386" cy="538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numCol="1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FF5304C-0F79-4ED7-8808-66ECF4A9A1BC}"/>
              </a:ext>
            </a:extLst>
          </p:cNvPr>
          <p:cNvSpPr txBox="1">
            <a:spLocks/>
          </p:cNvSpPr>
          <p:nvPr/>
        </p:nvSpPr>
        <p:spPr>
          <a:xfrm>
            <a:off x="6584471" y="1100045"/>
            <a:ext cx="4986441" cy="1291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Run-23 divided into three data periods with different kicker conditions</a:t>
            </a:r>
          </a:p>
          <a:p>
            <a:r>
              <a:rPr lang="en-GB" sz="1800" dirty="0"/>
              <a:t>Major upgrade to kicker hardware completed by end of Run-3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10D933D-2604-4CE6-A2F0-396A28DDC0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673" y="2773958"/>
            <a:ext cx="3845129" cy="34935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48527FF-D457-4F6A-84A3-261278F49D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5724" y="676587"/>
            <a:ext cx="2042440" cy="217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55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hart, line chart&#10;&#10;Description automatically generated">
            <a:extLst>
              <a:ext uri="{FF2B5EF4-FFF2-40B4-BE49-F238E27FC236}">
                <a16:creationId xmlns:a16="http://schemas.microsoft.com/office/drawing/2014/main" id="{A5A827F8-31E1-4C23-B487-95B1078E41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131"/>
          <a:stretch/>
        </p:blipFill>
        <p:spPr>
          <a:xfrm>
            <a:off x="6350864" y="2411721"/>
            <a:ext cx="5002936" cy="37968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085A51-3A16-4577-9FA6-995D20294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521"/>
          </a:xfrm>
        </p:spPr>
        <p:txBody>
          <a:bodyPr/>
          <a:lstStyle/>
          <a:p>
            <a:r>
              <a:rPr lang="en-GB" dirty="0"/>
              <a:t>Run-1 vs Run-23 kicker strength</a:t>
            </a:r>
            <a:endParaRPr lang="en-GB" baseline="-25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5573-6D7B-4248-A69D-87134C4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13/06/2023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BFC1F-BC21-4A5C-B326-049370162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Precision Tests of Fundamental Symmetries with Light Mesons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34" name="Bound-state QED (exact)…">
            <a:extLst>
              <a:ext uri="{FF2B5EF4-FFF2-40B4-BE49-F238E27FC236}">
                <a16:creationId xmlns:a16="http://schemas.microsoft.com/office/drawing/2014/main" id="{EAE0472B-40CE-4B69-BD54-8EB5187FD998}"/>
              </a:ext>
            </a:extLst>
          </p:cNvPr>
          <p:cNvSpPr/>
          <p:nvPr/>
        </p:nvSpPr>
        <p:spPr>
          <a:xfrm>
            <a:off x="698092" y="3389079"/>
            <a:ext cx="4122386" cy="538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numCol="1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FF5304C-0F79-4ED7-8808-66ECF4A9A1BC}"/>
              </a:ext>
            </a:extLst>
          </p:cNvPr>
          <p:cNvSpPr txBox="1">
            <a:spLocks/>
          </p:cNvSpPr>
          <p:nvPr/>
        </p:nvSpPr>
        <p:spPr>
          <a:xfrm>
            <a:off x="6584471" y="1100045"/>
            <a:ext cx="4986441" cy="1291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Run-23 divided into three data periods with different kicker conditions</a:t>
            </a:r>
          </a:p>
          <a:p>
            <a:r>
              <a:rPr lang="en-GB" sz="1800" dirty="0"/>
              <a:t>Major upgrade to kicker hardware completed by end of Run-3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10D933D-2604-4CE6-A2F0-396A28DDC0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673" y="2773958"/>
            <a:ext cx="3845129" cy="34935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48527FF-D457-4F6A-84A3-261278F49D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5724" y="676587"/>
            <a:ext cx="2042440" cy="2170625"/>
          </a:xfrm>
          <a:prstGeom prst="rect">
            <a:avLst/>
          </a:prstGeom>
        </p:spPr>
      </p:pic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9ACD8FC4-EAF6-4B86-ADF0-61922E28AE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616" r="33046"/>
          <a:stretch/>
        </p:blipFill>
        <p:spPr>
          <a:xfrm>
            <a:off x="6382545" y="2400569"/>
            <a:ext cx="4928940" cy="380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20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hart, line chart&#10;&#10;Description automatically generated">
            <a:extLst>
              <a:ext uri="{FF2B5EF4-FFF2-40B4-BE49-F238E27FC236}">
                <a16:creationId xmlns:a16="http://schemas.microsoft.com/office/drawing/2014/main" id="{A5A827F8-31E1-4C23-B487-95B1078E41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131"/>
          <a:stretch/>
        </p:blipFill>
        <p:spPr>
          <a:xfrm>
            <a:off x="6350864" y="2411721"/>
            <a:ext cx="5002936" cy="37968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085A51-3A16-4577-9FA6-995D20294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521"/>
          </a:xfrm>
        </p:spPr>
        <p:txBody>
          <a:bodyPr/>
          <a:lstStyle/>
          <a:p>
            <a:r>
              <a:rPr lang="en-GB" dirty="0"/>
              <a:t>Run-1 vs Run-23 kicker strength</a:t>
            </a:r>
            <a:endParaRPr lang="en-GB" baseline="-25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5573-6D7B-4248-A69D-87134C4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13/06/2023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BFC1F-BC21-4A5C-B326-049370162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Precision Tests of Fundamental Symmetries with Light Mesons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34" name="Bound-state QED (exact)…">
            <a:extLst>
              <a:ext uri="{FF2B5EF4-FFF2-40B4-BE49-F238E27FC236}">
                <a16:creationId xmlns:a16="http://schemas.microsoft.com/office/drawing/2014/main" id="{EAE0472B-40CE-4B69-BD54-8EB5187FD998}"/>
              </a:ext>
            </a:extLst>
          </p:cNvPr>
          <p:cNvSpPr/>
          <p:nvPr/>
        </p:nvSpPr>
        <p:spPr>
          <a:xfrm>
            <a:off x="698092" y="3389079"/>
            <a:ext cx="4122386" cy="538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numCol="1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FF5304C-0F79-4ED7-8808-66ECF4A9A1BC}"/>
              </a:ext>
            </a:extLst>
          </p:cNvPr>
          <p:cNvSpPr txBox="1">
            <a:spLocks/>
          </p:cNvSpPr>
          <p:nvPr/>
        </p:nvSpPr>
        <p:spPr>
          <a:xfrm>
            <a:off x="6584471" y="1100045"/>
            <a:ext cx="4986441" cy="1291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Run-23 divided into three data periods with different kicker conditions</a:t>
            </a:r>
          </a:p>
          <a:p>
            <a:r>
              <a:rPr lang="en-GB" sz="1800" dirty="0"/>
              <a:t>Major upgrade to kicker hardware completed by end of Run-3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10D933D-2604-4CE6-A2F0-396A28DDC0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673" y="2773958"/>
            <a:ext cx="3845129" cy="34935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48527FF-D457-4F6A-84A3-261278F49D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5724" y="676587"/>
            <a:ext cx="2042440" cy="2170625"/>
          </a:xfrm>
          <a:prstGeom prst="rect">
            <a:avLst/>
          </a:prstGeom>
        </p:spPr>
      </p:pic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9ACD8FC4-EAF6-4B86-ADF0-61922E28AE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616" r="33046"/>
          <a:stretch/>
        </p:blipFill>
        <p:spPr>
          <a:xfrm>
            <a:off x="6382545" y="2400569"/>
            <a:ext cx="4928940" cy="3800321"/>
          </a:xfrm>
          <a:prstGeom prst="rect">
            <a:avLst/>
          </a:prstGeom>
        </p:spPr>
      </p:pic>
      <p:pic>
        <p:nvPicPr>
          <p:cNvPr id="20" name="Picture 19" descr="Chart, line chart&#10;&#10;Description automatically generated">
            <a:extLst>
              <a:ext uri="{FF2B5EF4-FFF2-40B4-BE49-F238E27FC236}">
                <a16:creationId xmlns:a16="http://schemas.microsoft.com/office/drawing/2014/main" id="{76B0E610-6A36-4B47-ADEC-FF74D52241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440" b="-154"/>
          <a:stretch/>
        </p:blipFill>
        <p:spPr>
          <a:xfrm>
            <a:off x="6278563" y="2371968"/>
            <a:ext cx="5064086" cy="388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351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85A51-3A16-4577-9FA6-995D20294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521"/>
          </a:xfrm>
        </p:spPr>
        <p:txBody>
          <a:bodyPr/>
          <a:lstStyle/>
          <a:p>
            <a:r>
              <a:rPr lang="en-GB" dirty="0"/>
              <a:t>Magnetic field map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5573-6D7B-4248-A69D-87134C4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13/06/2023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BFC1F-BC21-4A5C-B326-049370162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Precision Tests of Fundamental Symmetries with Light Mesons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34" name="Bound-state QED (exact)…">
            <a:extLst>
              <a:ext uri="{FF2B5EF4-FFF2-40B4-BE49-F238E27FC236}">
                <a16:creationId xmlns:a16="http://schemas.microsoft.com/office/drawing/2014/main" id="{EAE0472B-40CE-4B69-BD54-8EB5187FD998}"/>
              </a:ext>
            </a:extLst>
          </p:cNvPr>
          <p:cNvSpPr/>
          <p:nvPr/>
        </p:nvSpPr>
        <p:spPr>
          <a:xfrm>
            <a:off x="698092" y="3389079"/>
            <a:ext cx="4122386" cy="538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numCol="1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3DD31B-7763-47A7-B565-F0FAC8DCD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3780" y="11430"/>
            <a:ext cx="4472475" cy="662355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705EF8E5-03F3-4E6B-BBD5-44E97BFCE1B6}"/>
              </a:ext>
            </a:extLst>
          </p:cNvPr>
          <p:cNvGrpSpPr/>
          <p:nvPr/>
        </p:nvGrpSpPr>
        <p:grpSpPr>
          <a:xfrm>
            <a:off x="41091" y="3429000"/>
            <a:ext cx="3034109" cy="2964581"/>
            <a:chOff x="7026378" y="3610647"/>
            <a:chExt cx="3256405" cy="3181782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CBD9D97-6BD3-4AEE-B3FA-A71EDE699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57" t="2327" r="4570" b="3839"/>
            <a:stretch/>
          </p:blipFill>
          <p:spPr>
            <a:xfrm>
              <a:off x="7220213" y="3610647"/>
              <a:ext cx="2868733" cy="2808557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CB0DD20-AC7A-46EC-9707-48A26EE601FD}"/>
                </a:ext>
              </a:extLst>
            </p:cNvPr>
            <p:cNvSpPr txBox="1"/>
            <p:nvPr/>
          </p:nvSpPr>
          <p:spPr>
            <a:xfrm>
              <a:off x="7026378" y="6384957"/>
              <a:ext cx="3256405" cy="407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Fixed probes</a:t>
              </a:r>
              <a:endPara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5" name="IMG_6311.jpg" descr="IMG_6311.jpg">
            <a:extLst>
              <a:ext uri="{FF2B5EF4-FFF2-40B4-BE49-F238E27FC236}">
                <a16:creationId xmlns:a16="http://schemas.microsoft.com/office/drawing/2014/main" id="{6204B296-8C76-4E81-9397-68EEDD0138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84" t="16032" r="20244" b="31636"/>
          <a:stretch/>
        </p:blipFill>
        <p:spPr>
          <a:xfrm>
            <a:off x="6010507" y="862682"/>
            <a:ext cx="2643352" cy="24601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95DCBAA8-59A4-4A43-9B72-B5BFE34D479D}"/>
              </a:ext>
            </a:extLst>
          </p:cNvPr>
          <p:cNvGrpSpPr/>
          <p:nvPr/>
        </p:nvGrpSpPr>
        <p:grpSpPr>
          <a:xfrm>
            <a:off x="3075198" y="3402871"/>
            <a:ext cx="3956148" cy="2373687"/>
            <a:chOff x="419730" y="2666020"/>
            <a:chExt cx="2967111" cy="1780266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883043B-4737-407A-A711-4B5CC3F7C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9730" y="2666020"/>
              <a:ext cx="2967111" cy="1780266"/>
            </a:xfrm>
            <a:prstGeom prst="rect">
              <a:avLst/>
            </a:prstGeom>
          </p:spPr>
        </p:pic>
        <p:sp>
          <p:nvSpPr>
            <p:cNvPr id="48" name="Star: 5 Points 47">
              <a:extLst>
                <a:ext uri="{FF2B5EF4-FFF2-40B4-BE49-F238E27FC236}">
                  <a16:creationId xmlns:a16="http://schemas.microsoft.com/office/drawing/2014/main" id="{D02F9667-C966-4CD2-8576-A2250CD27A8E}"/>
                </a:ext>
              </a:extLst>
            </p:cNvPr>
            <p:cNvSpPr/>
            <p:nvPr/>
          </p:nvSpPr>
          <p:spPr>
            <a:xfrm>
              <a:off x="821048" y="3156885"/>
              <a:ext cx="173723" cy="173723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Star: 5 Points 48">
              <a:extLst>
                <a:ext uri="{FF2B5EF4-FFF2-40B4-BE49-F238E27FC236}">
                  <a16:creationId xmlns:a16="http://schemas.microsoft.com/office/drawing/2014/main" id="{879A00F2-D3C4-4318-944B-715BAF97B2FE}"/>
                </a:ext>
              </a:extLst>
            </p:cNvPr>
            <p:cNvSpPr/>
            <p:nvPr/>
          </p:nvSpPr>
          <p:spPr>
            <a:xfrm>
              <a:off x="2899439" y="3504571"/>
              <a:ext cx="173723" cy="173723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Content Placeholder 8">
            <a:extLst>
              <a:ext uri="{FF2B5EF4-FFF2-40B4-BE49-F238E27FC236}">
                <a16:creationId xmlns:a16="http://schemas.microsoft.com/office/drawing/2014/main" id="{534254B2-0137-4D50-A337-689DB5FC2742}"/>
              </a:ext>
            </a:extLst>
          </p:cNvPr>
          <p:cNvSpPr txBox="1">
            <a:spLocks/>
          </p:cNvSpPr>
          <p:nvPr/>
        </p:nvSpPr>
        <p:spPr>
          <a:xfrm>
            <a:off x="81813" y="965384"/>
            <a:ext cx="5928694" cy="2346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lnSpc>
                <a:spcPct val="100000"/>
              </a:lnSpc>
            </a:pPr>
            <a:r>
              <a:rPr lang="en-US" sz="1800" dirty="0"/>
              <a:t>17-element Trolley maps full azimuth every few days (muons not present)</a:t>
            </a:r>
          </a:p>
          <a:p>
            <a:pPr marL="457189" indent="-457189">
              <a:lnSpc>
                <a:spcPct val="100000"/>
              </a:lnSpc>
            </a:pPr>
            <a:r>
              <a:rPr lang="en-US" sz="1800" dirty="0"/>
              <a:t>378 fixed probes monitor between trolley runs (during muon data collection)</a:t>
            </a:r>
          </a:p>
          <a:p>
            <a:pPr marL="457189" indent="-457189">
              <a:lnSpc>
                <a:spcPct val="100000"/>
              </a:lnSpc>
            </a:pPr>
            <a:r>
              <a:rPr lang="en-US" sz="1800" dirty="0"/>
              <a:t>Field map is interpolated between trolley runs using fixed probe information</a:t>
            </a:r>
          </a:p>
          <a:p>
            <a:pPr marL="457189" indent="-457189">
              <a:lnSpc>
                <a:spcPct val="100000"/>
              </a:lnSpc>
            </a:pPr>
            <a:r>
              <a:rPr lang="en-US" sz="1800" dirty="0"/>
              <a:t>Fold with muon beam distribution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DAB75B0-8ADE-4CC9-9DB1-105883533D85}"/>
              </a:ext>
            </a:extLst>
          </p:cNvPr>
          <p:cNvGrpSpPr/>
          <p:nvPr/>
        </p:nvGrpSpPr>
        <p:grpSpPr>
          <a:xfrm>
            <a:off x="8678361" y="862682"/>
            <a:ext cx="3215994" cy="2438723"/>
            <a:chOff x="8684831" y="802674"/>
            <a:chExt cx="3215994" cy="2438723"/>
          </a:xfrm>
        </p:grpSpPr>
        <p:sp>
          <p:nvSpPr>
            <p:cNvPr id="53" name="Right Arrow 3">
              <a:extLst>
                <a:ext uri="{FF2B5EF4-FFF2-40B4-BE49-F238E27FC236}">
                  <a16:creationId xmlns:a16="http://schemas.microsoft.com/office/drawing/2014/main" id="{500EE2F3-210F-4178-A5F2-F0946F103A86}"/>
                </a:ext>
              </a:extLst>
            </p:cNvPr>
            <p:cNvSpPr/>
            <p:nvPr/>
          </p:nvSpPr>
          <p:spPr>
            <a:xfrm>
              <a:off x="8684831" y="1755257"/>
              <a:ext cx="492491" cy="31227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4B07B63-84C7-4243-AD0D-BA1E2C37B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42124" y="802674"/>
              <a:ext cx="2471237" cy="2045764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000389F-DEF7-4240-B2A3-E55EFEBB83EC}"/>
                </a:ext>
              </a:extLst>
            </p:cNvPr>
            <p:cNvSpPr txBox="1"/>
            <p:nvPr/>
          </p:nvSpPr>
          <p:spPr>
            <a:xfrm>
              <a:off x="9054661" y="2656622"/>
              <a:ext cx="284616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Sequence 2D field slices as trolley moves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C1825B4-F81A-4889-85DC-F1E3E8F9A7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2556" y="3540733"/>
            <a:ext cx="3555619" cy="281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33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85A51-3A16-4577-9FA6-995D20294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521"/>
          </a:xfrm>
        </p:spPr>
        <p:txBody>
          <a:bodyPr/>
          <a:lstStyle/>
          <a:p>
            <a:r>
              <a:rPr lang="en-GB" dirty="0"/>
              <a:t>Run-1 Corrections &amp; Uncertainties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5573-6D7B-4248-A69D-87134C4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13/06/2023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BFC1F-BC21-4A5C-B326-049370162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Precision Tests of Fundamental Symmetries with Light Mesons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/>
              <a:pPr/>
              <a:t>25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68E07D-88BE-4EF6-85D1-CEDDE734D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261" y="1490607"/>
            <a:ext cx="8527739" cy="387678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4B95337-060B-46B1-8D36-A4C8380A031F}"/>
              </a:ext>
            </a:extLst>
          </p:cNvPr>
          <p:cNvSpPr/>
          <p:nvPr/>
        </p:nvSpPr>
        <p:spPr>
          <a:xfrm>
            <a:off x="4113745" y="3271234"/>
            <a:ext cx="2883776" cy="540912"/>
          </a:xfrm>
          <a:prstGeom prst="roundRect">
            <a:avLst/>
          </a:prstGeom>
          <a:noFill/>
          <a:ln w="3492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64DE69BF-74B0-45AF-A099-251AEB528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712" y="3359127"/>
            <a:ext cx="3746888" cy="36512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chemeClr val="accent6"/>
                </a:solidFill>
              </a:rPr>
              <a:t>Transient field corrections</a:t>
            </a:r>
          </a:p>
        </p:txBody>
      </p:sp>
    </p:spTree>
    <p:extLst>
      <p:ext uri="{BB962C8B-B14F-4D97-AF65-F5344CB8AC3E}">
        <p14:creationId xmlns:p14="http://schemas.microsoft.com/office/powerpoint/2010/main" val="35515573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4F0B3-EB5D-4C6E-B004-8634D380C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Transient magnetic field corrections: B</a:t>
            </a:r>
            <a:r>
              <a:rPr lang="en-GB" baseline="-25000" dirty="0"/>
              <a:t>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4B096-A298-4182-AD60-7BF0DDDD6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54235-D0ED-4234-ADBD-27EA329C15C2}" type="datetime1">
              <a:rPr lang="en-GB" smtClean="0"/>
              <a:t>13/06/2023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14242-453E-404C-8E07-1A523096B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Precision Tests of Fundamental Symmetries with Light Mesons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5456F4-28CC-4E11-8018-608D5CC4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723E258D-C8FC-47C9-ABC9-1B30D02677B1}"/>
              </a:ext>
            </a:extLst>
          </p:cNvPr>
          <p:cNvSpPr txBox="1">
            <a:spLocks/>
          </p:cNvSpPr>
          <p:nvPr/>
        </p:nvSpPr>
        <p:spPr>
          <a:xfrm>
            <a:off x="6095999" y="2324963"/>
            <a:ext cx="5961424" cy="3634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lnSpc>
                <a:spcPct val="100000"/>
              </a:lnSpc>
            </a:pPr>
            <a:r>
              <a:rPr lang="en-US" sz="1800" dirty="0"/>
              <a:t>Muon kicker fires on every fill to “kick” muons onto correct orbit</a:t>
            </a:r>
          </a:p>
          <a:p>
            <a:pPr marL="457189" indent="-457189">
              <a:lnSpc>
                <a:spcPct val="100000"/>
              </a:lnSpc>
            </a:pPr>
            <a:r>
              <a:rPr lang="en-US" sz="1800" dirty="0"/>
              <a:t>Small eddy currents induced after “main” kick</a:t>
            </a:r>
          </a:p>
          <a:p>
            <a:pPr marL="457189" indent="-457189">
              <a:lnSpc>
                <a:spcPct val="100000"/>
              </a:lnSpc>
            </a:pPr>
            <a:r>
              <a:rPr lang="en-US" sz="1800" dirty="0"/>
              <a:t>Measure during beam-off periods using Faraday magnetometer</a:t>
            </a:r>
          </a:p>
          <a:p>
            <a:pPr marL="457189" indent="-457189">
              <a:lnSpc>
                <a:spcPct val="100000"/>
              </a:lnSpc>
            </a:pPr>
            <a:r>
              <a:rPr lang="en-US" sz="1800" dirty="0"/>
              <a:t>Run-1: </a:t>
            </a:r>
          </a:p>
          <a:p>
            <a:pPr marL="914389" lvl="1" indent="-457189">
              <a:lnSpc>
                <a:spcPct val="100000"/>
              </a:lnSpc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B</a:t>
            </a:r>
            <a:r>
              <a:rPr lang="en-US" sz="1800" baseline="-25000" dirty="0">
                <a:solidFill>
                  <a:schemeClr val="bg2">
                    <a:lumMod val="50000"/>
                  </a:schemeClr>
                </a:solidFill>
              </a:rPr>
              <a:t>k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= -27 ppb ± 37 ppb</a:t>
            </a:r>
          </a:p>
          <a:p>
            <a:pPr marL="457189" indent="-457189">
              <a:lnSpc>
                <a:spcPct val="100000"/>
              </a:lnSpc>
            </a:pPr>
            <a:r>
              <a:rPr lang="en-US" sz="1800" dirty="0"/>
              <a:t>Run-23 (preliminary): </a:t>
            </a:r>
          </a:p>
          <a:p>
            <a:pPr marL="914389" lvl="1" indent="-457189">
              <a:lnSpc>
                <a:spcPct val="100000"/>
              </a:lnSpc>
            </a:pPr>
            <a:r>
              <a:rPr lang="en-US" sz="1800" dirty="0">
                <a:solidFill>
                  <a:schemeClr val="accent5"/>
                </a:solidFill>
              </a:rPr>
              <a:t>B</a:t>
            </a:r>
            <a:r>
              <a:rPr lang="en-US" sz="1800" baseline="-25000" dirty="0">
                <a:solidFill>
                  <a:schemeClr val="accent5"/>
                </a:solidFill>
              </a:rPr>
              <a:t>k </a:t>
            </a:r>
            <a:r>
              <a:rPr lang="en-US" sz="1800" dirty="0">
                <a:solidFill>
                  <a:schemeClr val="accent5"/>
                </a:solidFill>
              </a:rPr>
              <a:t>= -22 ppb ± 13 ppb</a:t>
            </a:r>
            <a:endParaRPr lang="en-US" sz="1800" baseline="-25000" dirty="0">
              <a:solidFill>
                <a:schemeClr val="accent5"/>
              </a:solidFill>
            </a:endParaRPr>
          </a:p>
          <a:p>
            <a:pPr marL="457189" indent="-457189">
              <a:lnSpc>
                <a:spcPct val="100000"/>
              </a:lnSpc>
            </a:pPr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45AF0C-3060-4A3B-B5E1-3B598BF115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746" y="898327"/>
            <a:ext cx="7548507" cy="84255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A9196C4-E540-477E-81AE-830C2C77057E}"/>
              </a:ext>
            </a:extLst>
          </p:cNvPr>
          <p:cNvGrpSpPr/>
          <p:nvPr/>
        </p:nvGrpSpPr>
        <p:grpSpPr>
          <a:xfrm>
            <a:off x="134575" y="2086923"/>
            <a:ext cx="5961424" cy="3833048"/>
            <a:chOff x="914400" y="372533"/>
            <a:chExt cx="10366513" cy="611293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131A423-1AC7-4C84-A95B-459C644C6B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500" r="7473"/>
            <a:stretch/>
          </p:blipFill>
          <p:spPr>
            <a:xfrm>
              <a:off x="914400" y="372533"/>
              <a:ext cx="10366513" cy="611293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A0BBDE0-163C-4D8C-A5F8-F5B4C7A3A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6122" y="987072"/>
              <a:ext cx="6096000" cy="733778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Text" lastClr="000000"/>
              </a:solidFill>
            </a:ln>
          </p:spPr>
        </p:pic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275803F-CDD2-4F58-9EE1-C1B20B4C9633}"/>
              </a:ext>
            </a:extLst>
          </p:cNvPr>
          <p:cNvSpPr/>
          <p:nvPr/>
        </p:nvSpPr>
        <p:spPr>
          <a:xfrm>
            <a:off x="8475260" y="1342236"/>
            <a:ext cx="492269" cy="397992"/>
          </a:xfrm>
          <a:prstGeom prst="roundRect">
            <a:avLst/>
          </a:prstGeom>
          <a:solidFill>
            <a:srgbClr val="3366FF">
              <a:alpha val="25000"/>
            </a:srgbClr>
          </a:solidFill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2831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0A07A-6B95-4307-843D-E597A3BFC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Transient magnetic field corrections: </a:t>
            </a:r>
            <a:r>
              <a:rPr lang="en-GB" dirty="0" err="1"/>
              <a:t>B</a:t>
            </a:r>
            <a:r>
              <a:rPr lang="en-GB" baseline="-25000" dirty="0" err="1">
                <a:latin typeface="+mj-lt"/>
              </a:rPr>
              <a:t>q</a:t>
            </a:r>
            <a:endParaRPr lang="en-GB" baseline="-25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9C685-FFD9-4364-8795-9AD2676D3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54235-D0ED-4234-ADBD-27EA329C15C2}" type="datetime1">
              <a:rPr lang="en-GB" smtClean="0"/>
              <a:t>13/06/2023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5B948-1077-48B7-965B-7E690AC1B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Precision Tests of Fundamental Symmetries with Light Mesons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F3686-71D1-440D-9BF0-8383B2C5B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BA5E4F-C0AD-404E-A041-96A5D5D9A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7242" y="1880377"/>
            <a:ext cx="7913897" cy="4336480"/>
          </a:xfrm>
        </p:spPr>
        <p:txBody>
          <a:bodyPr>
            <a:normAutofit/>
          </a:bodyPr>
          <a:lstStyle/>
          <a:p>
            <a:pPr marL="457189" indent="-457189">
              <a:lnSpc>
                <a:spcPct val="100000"/>
              </a:lnSpc>
            </a:pPr>
            <a:r>
              <a:rPr lang="en-US" sz="1800" dirty="0"/>
              <a:t>Quad pulsing induces oscillating transient B-field when muons are present in the ring</a:t>
            </a:r>
          </a:p>
          <a:p>
            <a:pPr marL="457189" indent="-457189">
              <a:lnSpc>
                <a:spcPct val="100000"/>
              </a:lnSpc>
            </a:pPr>
            <a:r>
              <a:rPr lang="en-US" sz="1800" dirty="0"/>
              <a:t>Quads don’t pulse when field trolley is present </a:t>
            </a:r>
          </a:p>
          <a:p>
            <a:pPr marL="457189" indent="-457189">
              <a:lnSpc>
                <a:spcPct val="100000"/>
              </a:lnSpc>
            </a:pPr>
            <a:r>
              <a:rPr lang="en-US" sz="1800" dirty="0"/>
              <a:t>Field oscillation too rapid to be detected by fixed probes</a:t>
            </a:r>
          </a:p>
          <a:p>
            <a:pPr marL="457189" indent="-457189">
              <a:lnSpc>
                <a:spcPct val="100000"/>
              </a:lnSpc>
            </a:pPr>
            <a:r>
              <a:rPr lang="en-US" sz="1800" dirty="0"/>
              <a:t>Dedicated measurements with mapping trolley </a:t>
            </a:r>
          </a:p>
          <a:p>
            <a:pPr marL="457189" indent="-457189">
              <a:lnSpc>
                <a:spcPct val="100000"/>
              </a:lnSpc>
            </a:pPr>
            <a:r>
              <a:rPr lang="en-US" sz="1800" dirty="0"/>
              <a:t>Run-1:</a:t>
            </a:r>
          </a:p>
          <a:p>
            <a:pPr marL="914389" lvl="1" indent="-457189">
              <a:lnSpc>
                <a:spcPct val="100000"/>
              </a:lnSpc>
            </a:pPr>
            <a:r>
              <a:rPr lang="en-US" sz="1800" dirty="0" err="1">
                <a:solidFill>
                  <a:srgbClr val="0070C0"/>
                </a:solidFill>
              </a:rPr>
              <a:t>B</a:t>
            </a:r>
            <a:r>
              <a:rPr lang="en-US" sz="1800" baseline="-25000" dirty="0" err="1">
                <a:solidFill>
                  <a:srgbClr val="0070C0"/>
                </a:solidFill>
              </a:rPr>
              <a:t>q</a:t>
            </a:r>
            <a:r>
              <a:rPr lang="en-US" sz="1800" baseline="-25000" dirty="0">
                <a:solidFill>
                  <a:srgbClr val="0070C0"/>
                </a:solidFill>
              </a:rPr>
              <a:t> </a:t>
            </a:r>
            <a:r>
              <a:rPr lang="en-US" sz="1800" dirty="0">
                <a:solidFill>
                  <a:srgbClr val="0070C0"/>
                </a:solidFill>
              </a:rPr>
              <a:t>= -17 ppb ± 92 ppb</a:t>
            </a:r>
          </a:p>
          <a:p>
            <a:pPr marL="457189" indent="-457189">
              <a:lnSpc>
                <a:spcPct val="100000"/>
              </a:lnSpc>
            </a:pPr>
            <a:r>
              <a:rPr lang="en-US" sz="1800" dirty="0"/>
              <a:t>Run-23 (preliminary):</a:t>
            </a:r>
          </a:p>
          <a:p>
            <a:pPr marL="914389" lvl="1" indent="-457189">
              <a:lnSpc>
                <a:spcPct val="100000"/>
              </a:lnSpc>
            </a:pP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</a:rPr>
              <a:t>B</a:t>
            </a:r>
            <a:r>
              <a:rPr lang="en-US" sz="1800" baseline="-25000" dirty="0" err="1">
                <a:solidFill>
                  <a:schemeClr val="accent5">
                    <a:lumMod val="75000"/>
                  </a:schemeClr>
                </a:solidFill>
              </a:rPr>
              <a:t>q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 = -xx ppb +- 21 ppb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C0877B4-060C-42E3-935F-148D03F8B77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746" y="898327"/>
            <a:ext cx="7548507" cy="84255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3FC29CE-6FC7-4F7B-8150-B854BAAD49B4}"/>
              </a:ext>
            </a:extLst>
          </p:cNvPr>
          <p:cNvSpPr/>
          <p:nvPr/>
        </p:nvSpPr>
        <p:spPr>
          <a:xfrm>
            <a:off x="9280478" y="1316916"/>
            <a:ext cx="492269" cy="397992"/>
          </a:xfrm>
          <a:prstGeom prst="roundRect">
            <a:avLst/>
          </a:prstGeom>
          <a:solidFill>
            <a:srgbClr val="3366FF">
              <a:alpha val="25000"/>
            </a:srgbClr>
          </a:solidFill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450226-AB0B-4AF7-90C7-89E0FA3BC6CD}"/>
              </a:ext>
            </a:extLst>
          </p:cNvPr>
          <p:cNvGrpSpPr/>
          <p:nvPr/>
        </p:nvGrpSpPr>
        <p:grpSpPr>
          <a:xfrm>
            <a:off x="227339" y="1714908"/>
            <a:ext cx="3346100" cy="4435915"/>
            <a:chOff x="5336620" y="1461091"/>
            <a:chExt cx="3586496" cy="4754607"/>
          </a:xfrm>
        </p:grpSpPr>
        <p:pic>
          <p:nvPicPr>
            <p:cNvPr id="18" name="그림 1">
              <a:extLst>
                <a:ext uri="{FF2B5EF4-FFF2-40B4-BE49-F238E27FC236}">
                  <a16:creationId xmlns:a16="http://schemas.microsoft.com/office/drawing/2014/main" id="{B9E00B30-2C16-4912-8391-6C194B5CA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6620" y="1461091"/>
              <a:ext cx="3586496" cy="2428189"/>
            </a:xfrm>
            <a:prstGeom prst="rect">
              <a:avLst/>
            </a:prstGeom>
          </p:spPr>
        </p:pic>
        <p:pic>
          <p:nvPicPr>
            <p:cNvPr id="19" name="그림 4">
              <a:extLst>
                <a:ext uri="{FF2B5EF4-FFF2-40B4-BE49-F238E27FC236}">
                  <a16:creationId xmlns:a16="http://schemas.microsoft.com/office/drawing/2014/main" id="{4C25D8C8-23F2-4155-AD62-5A16A6D1A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36620" y="3863844"/>
              <a:ext cx="3473746" cy="2351854"/>
            </a:xfrm>
            <a:prstGeom prst="rect">
              <a:avLst/>
            </a:prstGeom>
          </p:spPr>
        </p:pic>
        <p:cxnSp>
          <p:nvCxnSpPr>
            <p:cNvPr id="25" name="직선 연결선 6">
              <a:extLst>
                <a:ext uri="{FF2B5EF4-FFF2-40B4-BE49-F238E27FC236}">
                  <a16:creationId xmlns:a16="http://schemas.microsoft.com/office/drawing/2014/main" id="{9BA119CD-50CF-48AC-B792-49E4D88335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69444" y="3397808"/>
              <a:ext cx="1155885" cy="664278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15">
              <a:extLst>
                <a:ext uri="{FF2B5EF4-FFF2-40B4-BE49-F238E27FC236}">
                  <a16:creationId xmlns:a16="http://schemas.microsoft.com/office/drawing/2014/main" id="{1FBD7349-946B-472C-BE62-A3941752D9A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25871" y="3397808"/>
              <a:ext cx="1450287" cy="664278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9173F6-EED6-4A2E-A5FC-4A8906A488F5}"/>
              </a:ext>
            </a:extLst>
          </p:cNvPr>
          <p:cNvGrpSpPr/>
          <p:nvPr/>
        </p:nvGrpSpPr>
        <p:grpSpPr>
          <a:xfrm>
            <a:off x="7868430" y="3884748"/>
            <a:ext cx="3806512" cy="2282148"/>
            <a:chOff x="8126058" y="3954495"/>
            <a:chExt cx="3806512" cy="228214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5E64B6E-C9AE-4412-9229-DF11DC65788A}"/>
                </a:ext>
              </a:extLst>
            </p:cNvPr>
            <p:cNvSpPr txBox="1"/>
            <p:nvPr/>
          </p:nvSpPr>
          <p:spPr>
            <a:xfrm>
              <a:off x="8173714" y="4026356"/>
              <a:ext cx="375885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Dedicated measurement with more azimuthal locations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Measurements taken closer (in time) to muon data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GB" dirty="0">
                  <a:solidFill>
                    <a:schemeClr val="accent4">
                      <a:lumMod val="75000"/>
                    </a:schemeClr>
                  </a:solidFill>
                </a:rPr>
                <a:t>Uncertainty acceptable for full statistics</a:t>
              </a:r>
            </a:p>
          </p:txBody>
        </p:sp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0746DEF8-10C0-4B39-A77B-87309B4E7FBE}"/>
                </a:ext>
              </a:extLst>
            </p:cNvPr>
            <p:cNvSpPr/>
            <p:nvPr/>
          </p:nvSpPr>
          <p:spPr>
            <a:xfrm>
              <a:off x="8126058" y="3954495"/>
              <a:ext cx="3604640" cy="2282148"/>
            </a:xfrm>
            <a:prstGeom prst="wedgeRoundRectCallout">
              <a:avLst>
                <a:gd name="adj1" fmla="val -56632"/>
                <a:gd name="adj2" fmla="val 13703"/>
                <a:gd name="adj3" fmla="val 16667"/>
              </a:avLst>
            </a:prstGeom>
            <a:noFill/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087425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85A51-3A16-4577-9FA6-995D20294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521"/>
          </a:xfrm>
        </p:spPr>
        <p:txBody>
          <a:bodyPr/>
          <a:lstStyle/>
          <a:p>
            <a:r>
              <a:rPr lang="en-GB" dirty="0"/>
              <a:t>Summary: muon g-2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5573-6D7B-4248-A69D-87134C4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13/06/2023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BFC1F-BC21-4A5C-B326-049370162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Precision Tests of Fundamental Symmetries with Light Mesons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/>
              <a:pPr/>
              <a:t>28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31B641-2AF9-4146-8AAA-5657F5BC7A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6" r="8173" b="6098"/>
          <a:stretch/>
        </p:blipFill>
        <p:spPr>
          <a:xfrm>
            <a:off x="5457618" y="2869824"/>
            <a:ext cx="6305964" cy="3515933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BA20951-AC42-4AA0-8675-14DA944526FE}"/>
              </a:ext>
            </a:extLst>
          </p:cNvPr>
          <p:cNvSpPr txBox="1">
            <a:spLocks/>
          </p:cNvSpPr>
          <p:nvPr/>
        </p:nvSpPr>
        <p:spPr>
          <a:xfrm>
            <a:off x="345058" y="817844"/>
            <a:ext cx="6200079" cy="19346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800" dirty="0"/>
              <a:t>Run 1 publication:    1 “BNL” statistics</a:t>
            </a:r>
          </a:p>
          <a:p>
            <a:pPr>
              <a:lnSpc>
                <a:spcPct val="100000"/>
              </a:lnSpc>
            </a:pPr>
            <a:r>
              <a:rPr lang="en-GB" sz="1800" dirty="0"/>
              <a:t>Run 2/3 publication: 4 x Run-1 statistics</a:t>
            </a:r>
          </a:p>
          <a:p>
            <a:pPr lvl="1">
              <a:lnSpc>
                <a:spcPct val="100000"/>
              </a:lnSpc>
            </a:pPr>
            <a:r>
              <a:rPr lang="en-GB" sz="1800" dirty="0">
                <a:solidFill>
                  <a:schemeClr val="bg2">
                    <a:lumMod val="50000"/>
                  </a:schemeClr>
                </a:solidFill>
              </a:rPr>
              <a:t>Expected ~200 ppb stat error</a:t>
            </a:r>
          </a:p>
          <a:p>
            <a:pPr lvl="1">
              <a:lnSpc>
                <a:spcPct val="100000"/>
              </a:lnSpc>
            </a:pPr>
            <a:r>
              <a:rPr lang="en-GB" sz="1800" dirty="0">
                <a:solidFill>
                  <a:schemeClr val="accent5"/>
                </a:solidFill>
              </a:rPr>
              <a:t>Expected ~100 ppb </a:t>
            </a:r>
            <a:r>
              <a:rPr lang="en-GB" sz="1800" dirty="0" err="1">
                <a:solidFill>
                  <a:schemeClr val="accent5"/>
                </a:solidFill>
              </a:rPr>
              <a:t>syst</a:t>
            </a:r>
            <a:r>
              <a:rPr lang="en-GB" sz="1800" dirty="0">
                <a:solidFill>
                  <a:schemeClr val="accent5"/>
                </a:solidFill>
              </a:rPr>
              <a:t> error</a:t>
            </a:r>
          </a:p>
          <a:p>
            <a:pPr>
              <a:lnSpc>
                <a:spcPct val="100000"/>
              </a:lnSpc>
            </a:pPr>
            <a:r>
              <a:rPr lang="en-GB" sz="1800" dirty="0"/>
              <a:t>Release very soon – stay tuned!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150BB7-6DE6-49F7-88DB-53C53B7F8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2752501"/>
            <a:ext cx="3991377" cy="325157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5BA939-7A90-4EF7-817C-2ECC9FFD3A75}"/>
              </a:ext>
            </a:extLst>
          </p:cNvPr>
          <p:cNvSpPr txBox="1">
            <a:spLocks/>
          </p:cNvSpPr>
          <p:nvPr/>
        </p:nvSpPr>
        <p:spPr>
          <a:xfrm>
            <a:off x="5991921" y="876505"/>
            <a:ext cx="6200079" cy="19346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800" dirty="0"/>
              <a:t>Run 4/5/6 data analysis has begun</a:t>
            </a:r>
          </a:p>
          <a:p>
            <a:pPr>
              <a:lnSpc>
                <a:spcPct val="100000"/>
              </a:lnSpc>
            </a:pPr>
            <a:r>
              <a:rPr lang="en-GB" sz="1800" dirty="0"/>
              <a:t>4x statistics </a:t>
            </a:r>
            <a:r>
              <a:rPr lang="en-GB" sz="1800" dirty="0" err="1"/>
              <a:t>w.r.t.</a:t>
            </a:r>
            <a:r>
              <a:rPr lang="en-GB" sz="1800" dirty="0"/>
              <a:t> Run 2/3</a:t>
            </a:r>
          </a:p>
          <a:p>
            <a:pPr>
              <a:lnSpc>
                <a:spcPct val="100000"/>
              </a:lnSpc>
            </a:pPr>
            <a:r>
              <a:rPr lang="en-GB" sz="1800" dirty="0"/>
              <a:t>On track to achieve target of 140 ppb</a:t>
            </a:r>
          </a:p>
          <a:p>
            <a:pPr>
              <a:lnSpc>
                <a:spcPct val="100000"/>
              </a:lnSpc>
            </a:pPr>
            <a:r>
              <a:rPr lang="en-GB" sz="1800" dirty="0"/>
              <a:t>Expected publication ~2025 </a:t>
            </a:r>
          </a:p>
        </p:txBody>
      </p:sp>
    </p:spTree>
    <p:extLst>
      <p:ext uri="{BB962C8B-B14F-4D97-AF65-F5344CB8AC3E}">
        <p14:creationId xmlns:p14="http://schemas.microsoft.com/office/powerpoint/2010/main" val="11018174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0D1AF-6357-46C0-9D3C-5DC220352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Also: Muon EDM Search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B3017-5437-4E94-BAA2-952DAFCC7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54235-D0ED-4234-ADBD-27EA329C15C2}" type="datetime1">
              <a:rPr lang="en-GB" smtClean="0"/>
              <a:t>13/06/2023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28154-9929-4C73-A53C-C232BECA5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Precision Tests of Fundamental Symmetries with Light Mesons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E5D0D-428D-4765-AD65-8798B2BFE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EF7EE16-628D-4C2F-92BD-2AB914824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772" y="2299505"/>
            <a:ext cx="6570664" cy="3935039"/>
          </a:xfrm>
        </p:spPr>
        <p:txBody>
          <a:bodyPr>
            <a:normAutofit/>
          </a:bodyPr>
          <a:lstStyle/>
          <a:p>
            <a:r>
              <a:rPr lang="en-GB" sz="1800" dirty="0"/>
              <a:t>Muon EDM negligible in SM (CP violating)</a:t>
            </a:r>
          </a:p>
          <a:p>
            <a:r>
              <a:rPr lang="en-GB" sz="1800" dirty="0"/>
              <a:t>Signature in g-2 experiment: </a:t>
            </a:r>
            <a:r>
              <a:rPr lang="en-GB" sz="1800" dirty="0">
                <a:solidFill>
                  <a:schemeClr val="accent6"/>
                </a:solidFill>
              </a:rPr>
              <a:t>tilt of muon precession plane </a:t>
            </a:r>
            <a:r>
              <a:rPr lang="en-GB" sz="1800" dirty="0"/>
              <a:t>causing vertical oscillation in e</a:t>
            </a:r>
            <a:r>
              <a:rPr lang="en-GB" sz="1800" baseline="30000" dirty="0"/>
              <a:t>+</a:t>
            </a:r>
            <a:r>
              <a:rPr lang="en-GB" sz="1800" baseline="-25000" dirty="0"/>
              <a:t> </a:t>
            </a:r>
            <a:r>
              <a:rPr lang="en-GB" sz="1800" dirty="0"/>
              <a:t>trajectories out of phase with g-2 signal</a:t>
            </a:r>
          </a:p>
          <a:p>
            <a:r>
              <a:rPr lang="en-GB" sz="1800" dirty="0">
                <a:sym typeface="Wingdings" panose="05000000000000000000" pitchFamily="2" charset="2"/>
              </a:rPr>
              <a:t>Current W.A. on </a:t>
            </a:r>
            <a:r>
              <a:rPr lang="el-GR" sz="1800" dirty="0">
                <a:sym typeface="Wingdings" panose="05000000000000000000" pitchFamily="2" charset="2"/>
              </a:rPr>
              <a:t>μ</a:t>
            </a:r>
            <a:r>
              <a:rPr lang="en-GB" sz="1800" dirty="0">
                <a:sym typeface="Wingdings" panose="05000000000000000000" pitchFamily="2" charset="2"/>
              </a:rPr>
              <a:t>EDM set by BNL g-2 experiment: </a:t>
            </a:r>
            <a:r>
              <a:rPr lang="en-GB" sz="1800" dirty="0">
                <a:solidFill>
                  <a:schemeClr val="accent6"/>
                </a:solidFill>
                <a:sym typeface="Wingdings" panose="05000000000000000000" pitchFamily="2" charset="2"/>
              </a:rPr>
              <a:t>1.8 x 10</a:t>
            </a:r>
            <a:r>
              <a:rPr lang="en-GB" sz="1800" baseline="30000" dirty="0">
                <a:solidFill>
                  <a:schemeClr val="accent6"/>
                </a:solidFill>
                <a:sym typeface="Wingdings" panose="05000000000000000000" pitchFamily="2" charset="2"/>
              </a:rPr>
              <a:t>-19 </a:t>
            </a:r>
            <a:r>
              <a:rPr lang="en-GB" sz="1800" dirty="0">
                <a:solidFill>
                  <a:schemeClr val="accent6"/>
                </a:solidFill>
                <a:sym typeface="Wingdings" panose="05000000000000000000" pitchFamily="2" charset="2"/>
              </a:rPr>
              <a:t>e.cm</a:t>
            </a:r>
          </a:p>
          <a:p>
            <a:r>
              <a:rPr lang="en-GB" sz="1800" dirty="0">
                <a:sym typeface="Wingdings" panose="05000000000000000000" pitchFamily="2" charset="2"/>
              </a:rPr>
              <a:t>Run-1 data: analysis nearing completion</a:t>
            </a:r>
          </a:p>
          <a:p>
            <a:pPr lvl="1"/>
            <a:r>
              <a:rPr lang="en-GB" sz="1600" dirty="0">
                <a:sym typeface="Wingdings" panose="05000000000000000000" pitchFamily="2" charset="2"/>
              </a:rPr>
              <a:t>Comparable limit to BNL; stats limited (100M tracks)</a:t>
            </a:r>
          </a:p>
          <a:p>
            <a:r>
              <a:rPr lang="en-GB" sz="1800" dirty="0">
                <a:sym typeface="Wingdings" panose="05000000000000000000" pitchFamily="2" charset="2"/>
              </a:rPr>
              <a:t>Run-23 : 4x more data, improved tracker efficiency (better than 4x scaling)</a:t>
            </a:r>
          </a:p>
          <a:p>
            <a:r>
              <a:rPr lang="en-GB" sz="1800" dirty="0">
                <a:sym typeface="Wingdings" panose="05000000000000000000" pitchFamily="2" charset="2"/>
              </a:rPr>
              <a:t>With full statistics: sensitive to </a:t>
            </a:r>
            <a:r>
              <a:rPr lang="en-GB" sz="1800" dirty="0">
                <a:solidFill>
                  <a:schemeClr val="accent6"/>
                </a:solidFill>
                <a:sym typeface="Wingdings" panose="05000000000000000000" pitchFamily="2" charset="2"/>
              </a:rPr>
              <a:t>10</a:t>
            </a:r>
            <a:r>
              <a:rPr lang="en-GB" sz="1800" baseline="30000" dirty="0">
                <a:solidFill>
                  <a:schemeClr val="accent6"/>
                </a:solidFill>
                <a:sym typeface="Wingdings" panose="05000000000000000000" pitchFamily="2" charset="2"/>
              </a:rPr>
              <a:t>-20</a:t>
            </a:r>
            <a:r>
              <a:rPr lang="en-GB" sz="1800" baseline="-25000" dirty="0">
                <a:solidFill>
                  <a:schemeClr val="accent6"/>
                </a:solidFill>
                <a:sym typeface="Wingdings" panose="05000000000000000000" pitchFamily="2" charset="2"/>
              </a:rPr>
              <a:t> </a:t>
            </a:r>
            <a:r>
              <a:rPr lang="en-GB" sz="1800" dirty="0">
                <a:solidFill>
                  <a:schemeClr val="accent6"/>
                </a:solidFill>
                <a:sym typeface="Wingdings" panose="05000000000000000000" pitchFamily="2" charset="2"/>
              </a:rPr>
              <a:t>e.cm</a:t>
            </a:r>
            <a:endParaRPr lang="en-GB" sz="1800" baseline="30000" dirty="0">
              <a:solidFill>
                <a:schemeClr val="accent6"/>
              </a:solidFill>
              <a:sym typeface="Wingdings" panose="05000000000000000000" pitchFamily="2" charset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0E86E4-B5F0-412A-BA16-904C0AF5A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87" y="939406"/>
            <a:ext cx="10821910" cy="134321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4EC34E-2A7D-4231-A04D-A58CEF2CD8C4}"/>
              </a:ext>
            </a:extLst>
          </p:cNvPr>
          <p:cNvSpPr/>
          <p:nvPr/>
        </p:nvSpPr>
        <p:spPr>
          <a:xfrm>
            <a:off x="8153400" y="939406"/>
            <a:ext cx="3041997" cy="1166485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CADAE3-CB2C-49B2-BB4C-B6E3D180D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9655" y="2365066"/>
            <a:ext cx="4586573" cy="350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81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85A51-3A16-4577-9FA6-995D20294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521"/>
          </a:xfrm>
        </p:spPr>
        <p:txBody>
          <a:bodyPr/>
          <a:lstStyle/>
          <a:p>
            <a:r>
              <a:rPr lang="en-GB" dirty="0"/>
              <a:t>Muon g-2 : what do we know?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CBDBC-1FA8-4C48-A403-98265EE6B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36" y="961500"/>
            <a:ext cx="6000786" cy="534022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1800" dirty="0"/>
              <a:t>FNAL-2021 result confirmed BNL result </a:t>
            </a:r>
          </a:p>
          <a:p>
            <a:pPr lvl="1">
              <a:lnSpc>
                <a:spcPct val="100000"/>
              </a:lnSpc>
            </a:pPr>
            <a:r>
              <a:rPr lang="en-GB" sz="1800" dirty="0">
                <a:solidFill>
                  <a:srgbClr val="3366FF"/>
                </a:solidFill>
              </a:rPr>
              <a:t>4.2</a:t>
            </a:r>
            <a:r>
              <a:rPr lang="el-GR" sz="1800" dirty="0">
                <a:solidFill>
                  <a:srgbClr val="3366FF"/>
                </a:solidFill>
              </a:rPr>
              <a:t>σ</a:t>
            </a:r>
            <a:r>
              <a:rPr lang="en-GB" sz="1800" dirty="0">
                <a:solidFill>
                  <a:srgbClr val="3366FF"/>
                </a:solidFill>
              </a:rPr>
              <a:t> </a:t>
            </a:r>
            <a:r>
              <a:rPr lang="en-GB" sz="1800" dirty="0"/>
              <a:t>discrepancy from Theory Initiative WP2020 SM prediction</a:t>
            </a:r>
          </a:p>
          <a:p>
            <a:pPr lvl="1">
              <a:lnSpc>
                <a:spcPct val="100000"/>
              </a:lnSpc>
            </a:pPr>
            <a:r>
              <a:rPr lang="en-GB" sz="1800" dirty="0">
                <a:solidFill>
                  <a:srgbClr val="3366FF"/>
                </a:solidFill>
              </a:rPr>
              <a:t>434 ppb </a:t>
            </a:r>
            <a:r>
              <a:rPr lang="en-GB" sz="1800" dirty="0"/>
              <a:t>(stat), </a:t>
            </a:r>
            <a:r>
              <a:rPr lang="en-GB" sz="1800" dirty="0">
                <a:solidFill>
                  <a:srgbClr val="3366FF"/>
                </a:solidFill>
              </a:rPr>
              <a:t>159 ppb </a:t>
            </a:r>
            <a:r>
              <a:rPr lang="en-GB" sz="1800" dirty="0"/>
              <a:t>(</a:t>
            </a:r>
            <a:r>
              <a:rPr lang="en-GB" sz="1800" dirty="0" err="1"/>
              <a:t>syst</a:t>
            </a:r>
            <a:r>
              <a:rPr lang="en-GB" sz="1800" dirty="0"/>
              <a:t>) uncertainty</a:t>
            </a:r>
          </a:p>
          <a:p>
            <a:pPr lvl="1">
              <a:lnSpc>
                <a:spcPct val="100000"/>
              </a:lnSpc>
            </a:pPr>
            <a:r>
              <a:rPr lang="en-GB" sz="1800" dirty="0"/>
              <a:t>World </a:t>
            </a:r>
            <a:r>
              <a:rPr lang="en-GB" sz="1800" dirty="0" err="1"/>
              <a:t>avg</a:t>
            </a:r>
            <a:r>
              <a:rPr lang="en-GB" sz="1800" dirty="0"/>
              <a:t> uncertainty: </a:t>
            </a:r>
            <a:r>
              <a:rPr lang="en-GB" sz="1800" dirty="0">
                <a:solidFill>
                  <a:srgbClr val="3366FF"/>
                </a:solidFill>
              </a:rPr>
              <a:t>350 ppb</a:t>
            </a:r>
          </a:p>
          <a:p>
            <a:pPr lvl="1">
              <a:lnSpc>
                <a:spcPct val="100000"/>
              </a:lnSpc>
            </a:pPr>
            <a:r>
              <a:rPr lang="en-GB" sz="1800" dirty="0">
                <a:solidFill>
                  <a:srgbClr val="3366FF"/>
                </a:solidFill>
              </a:rPr>
              <a:t>5% </a:t>
            </a:r>
            <a:r>
              <a:rPr lang="en-GB" sz="1800" dirty="0"/>
              <a:t>of total dataset</a:t>
            </a:r>
          </a:p>
          <a:p>
            <a:pPr lvl="1">
              <a:lnSpc>
                <a:spcPct val="100000"/>
              </a:lnSpc>
            </a:pPr>
            <a:endParaRPr lang="en-GB" sz="1800" dirty="0"/>
          </a:p>
          <a:p>
            <a:pPr>
              <a:lnSpc>
                <a:spcPct val="100000"/>
              </a:lnSpc>
            </a:pPr>
            <a:r>
              <a:rPr lang="en-GB" sz="1800" dirty="0"/>
              <a:t>The 2021 TI recommended SM value:</a:t>
            </a:r>
          </a:p>
          <a:p>
            <a:pPr lvl="1">
              <a:lnSpc>
                <a:spcPct val="100000"/>
              </a:lnSpc>
            </a:pPr>
            <a:r>
              <a:rPr lang="en-GB" sz="1800" dirty="0"/>
              <a:t>Included work published in 2020</a:t>
            </a:r>
          </a:p>
          <a:p>
            <a:pPr lvl="1">
              <a:lnSpc>
                <a:spcPct val="100000"/>
              </a:lnSpc>
            </a:pPr>
            <a:r>
              <a:rPr lang="en-GB" sz="1800" dirty="0" err="1"/>
              <a:t>HLbL</a:t>
            </a:r>
            <a:r>
              <a:rPr lang="en-GB" sz="1800" dirty="0"/>
              <a:t> data-driven and lattice</a:t>
            </a:r>
          </a:p>
          <a:p>
            <a:pPr lvl="1">
              <a:lnSpc>
                <a:spcPct val="100000"/>
              </a:lnSpc>
            </a:pPr>
            <a:r>
              <a:rPr lang="en-GB" sz="1800" dirty="0"/>
              <a:t>HVP data-driven only</a:t>
            </a:r>
          </a:p>
          <a:p>
            <a:pPr lvl="1">
              <a:lnSpc>
                <a:spcPct val="100000"/>
              </a:lnSpc>
            </a:pPr>
            <a:r>
              <a:rPr lang="en-GB" sz="1800" dirty="0"/>
              <a:t>Net uncertainty (driven by HVP): </a:t>
            </a:r>
            <a:r>
              <a:rPr lang="en-GB" sz="1800" dirty="0">
                <a:solidFill>
                  <a:schemeClr val="accent5"/>
                </a:solidFill>
              </a:rPr>
              <a:t>368 ppb</a:t>
            </a:r>
          </a:p>
          <a:p>
            <a:pPr lvl="1">
              <a:lnSpc>
                <a:spcPct val="100000"/>
              </a:lnSpc>
            </a:pPr>
            <a:endParaRPr lang="en-GB" sz="1800" dirty="0"/>
          </a:p>
          <a:p>
            <a:pPr>
              <a:lnSpc>
                <a:spcPct val="100000"/>
              </a:lnSpc>
            </a:pPr>
            <a:r>
              <a:rPr lang="en-GB" sz="1800" dirty="0"/>
              <a:t>The theory picture is very interesting!</a:t>
            </a:r>
          </a:p>
          <a:p>
            <a:pPr lvl="1">
              <a:lnSpc>
                <a:spcPct val="100000"/>
              </a:lnSpc>
            </a:pPr>
            <a:r>
              <a:rPr lang="en-GB" sz="1800" dirty="0"/>
              <a:t>But today I’ll talk about the experiment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5573-6D7B-4248-A69D-87134C4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13/06/2023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BFC1F-BC21-4A5C-B326-049370162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Precision Tests of Fundamental Symmetries with Light Mesons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pPr/>
              <a:t>3</a:t>
            </a:fld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5EB145-45B5-49D4-BEB2-C71BFC37FEF9}"/>
              </a:ext>
            </a:extLst>
          </p:cNvPr>
          <p:cNvGrpSpPr/>
          <p:nvPr/>
        </p:nvGrpSpPr>
        <p:grpSpPr>
          <a:xfrm>
            <a:off x="7053941" y="4058447"/>
            <a:ext cx="4569642" cy="2346309"/>
            <a:chOff x="7053941" y="3955415"/>
            <a:chExt cx="4569642" cy="2346309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AA2EFD0-8A65-4C01-94B0-C3F54DC427FC}"/>
                </a:ext>
              </a:extLst>
            </p:cNvPr>
            <p:cNvSpPr/>
            <p:nvPr/>
          </p:nvSpPr>
          <p:spPr>
            <a:xfrm>
              <a:off x="7053941" y="3955415"/>
              <a:ext cx="2481943" cy="1149532"/>
            </a:xfrm>
            <a:prstGeom prst="ellipse">
              <a:avLst/>
            </a:prstGeom>
            <a:solidFill>
              <a:srgbClr val="F11799">
                <a:alpha val="20000"/>
              </a:srgbClr>
            </a:solidFill>
            <a:ln w="38100">
              <a:solidFill>
                <a:srgbClr val="F117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g-2 experiments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37AF5B9-B3DC-4AD9-A289-E2934DD7BBD8}"/>
                </a:ext>
              </a:extLst>
            </p:cNvPr>
            <p:cNvSpPr/>
            <p:nvPr/>
          </p:nvSpPr>
          <p:spPr>
            <a:xfrm>
              <a:off x="7135080" y="4894625"/>
              <a:ext cx="2481943" cy="1149532"/>
            </a:xfrm>
            <a:prstGeom prst="ellipse">
              <a:avLst/>
            </a:prstGeom>
            <a:solidFill>
              <a:schemeClr val="accent6">
                <a:alpha val="20000"/>
              </a:schemeClr>
            </a:solidFill>
            <a:ln w="317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Lattice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45C617B-D3ED-402A-97CD-CE4F10EC836E}"/>
                </a:ext>
              </a:extLst>
            </p:cNvPr>
            <p:cNvSpPr/>
            <p:nvPr/>
          </p:nvSpPr>
          <p:spPr>
            <a:xfrm>
              <a:off x="9130171" y="4212982"/>
              <a:ext cx="2481943" cy="1149532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err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e+e</a:t>
              </a:r>
              <a:r>
                <a:rPr lang="en-GB" sz="14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- puzzles: KLOE, BABAR, CMD3… 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5070C1F-FBF9-457C-85BA-29F62D2F52C7}"/>
                </a:ext>
              </a:extLst>
            </p:cNvPr>
            <p:cNvSpPr/>
            <p:nvPr/>
          </p:nvSpPr>
          <p:spPr>
            <a:xfrm>
              <a:off x="9141640" y="5152192"/>
              <a:ext cx="2481943" cy="1149532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Measurement of a</a:t>
              </a:r>
              <a:r>
                <a:rPr lang="el-GR" sz="1400" baseline="-250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μ</a:t>
              </a:r>
              <a:r>
                <a:rPr lang="en-GB" sz="1400" baseline="300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HLO</a:t>
              </a:r>
              <a:r>
                <a:rPr lang="en-GB" sz="14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(MUonE)</a:t>
              </a:r>
            </a:p>
          </p:txBody>
        </p:sp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5" name="3D Model 14" descr="Question mark">
                  <a:extLst>
                    <a:ext uri="{FF2B5EF4-FFF2-40B4-BE49-F238E27FC236}">
                      <a16:creationId xmlns:a16="http://schemas.microsoft.com/office/drawing/2014/main" id="{AECE9E1A-DE47-4355-AA76-786D40875A4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598425344"/>
                    </p:ext>
                  </p:extLst>
                </p:nvPr>
              </p:nvGraphicFramePr>
              <p:xfrm>
                <a:off x="9025795" y="4446715"/>
                <a:ext cx="660510" cy="1139293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660510" cy="1139293"/>
                      </a:xfrm>
                      <a:prstGeom prst="rect">
                        <a:avLst/>
                      </a:prstGeom>
                    </am3d:spPr>
                    <am3d:camera>
                      <am3d:pos x="0" y="0" z="55389530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3517042" d="1000000"/>
                      <am3d:preTrans dx="0" dy="-18004113" dz="-497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1096477" ay="2040716" az="-627937"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132879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5" name="3D Model 14" descr="Question mark">
                  <a:extLst>
                    <a:ext uri="{FF2B5EF4-FFF2-40B4-BE49-F238E27FC236}">
                      <a16:creationId xmlns:a16="http://schemas.microsoft.com/office/drawing/2014/main" id="{AECE9E1A-DE47-4355-AA76-786D40875A4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025795" y="4549747"/>
                  <a:ext cx="660510" cy="1139293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E6FE78E-2235-4566-9566-A2602C1A0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1237" y="710811"/>
            <a:ext cx="3949294" cy="321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952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0D1AF-6357-46C0-9D3C-5DC220352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B3017-5437-4E94-BAA2-952DAFCC7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54235-D0ED-4234-ADBD-27EA329C15C2}" type="datetime1">
              <a:rPr lang="en-GB" smtClean="0"/>
              <a:t>13/06/2023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28154-9929-4C73-A53C-C232BECA5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Precision Tests of Fundamental Symmetries with Light Mesons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E5D0D-428D-4765-AD65-8798B2BFE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AD2866-9924-4587-9447-57062E13B6E6}"/>
              </a:ext>
            </a:extLst>
          </p:cNvPr>
          <p:cNvSpPr/>
          <p:nvPr/>
        </p:nvSpPr>
        <p:spPr>
          <a:xfrm>
            <a:off x="5999018" y="3948545"/>
            <a:ext cx="443346" cy="346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82A4DC3-4DAC-41FE-9CB0-D710E50F8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78" y="2170067"/>
            <a:ext cx="11863844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123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0A07A-6B95-4307-843D-E597A3BFC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9C685-FFD9-4364-8795-9AD2676D3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54235-D0ED-4234-ADBD-27EA329C15C2}" type="datetime1">
              <a:rPr lang="en-GB" smtClean="0"/>
              <a:t>13/06/2023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5B948-1077-48B7-965B-7E690AC1B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Precision Tests of Fundamental Symmetries with Light Mesons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F3686-71D1-440D-9BF0-8383B2C5B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pPr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53051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85A51-3A16-4577-9FA6-995D20294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521"/>
          </a:xfrm>
        </p:spPr>
        <p:txBody>
          <a:bodyPr/>
          <a:lstStyle/>
          <a:p>
            <a:r>
              <a:rPr lang="en-GB" dirty="0"/>
              <a:t>JPARC g-2</a:t>
            </a:r>
            <a:endParaRPr lang="en-GB" baseline="-25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5573-6D7B-4248-A69D-87134C4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13/06/2023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BFC1F-BC21-4A5C-B326-049370162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Precision Tests of Fundamental Symmetries with Light Mesons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34" name="Bound-state QED (exact)…">
            <a:extLst>
              <a:ext uri="{FF2B5EF4-FFF2-40B4-BE49-F238E27FC236}">
                <a16:creationId xmlns:a16="http://schemas.microsoft.com/office/drawing/2014/main" id="{EAE0472B-40CE-4B69-BD54-8EB5187FD998}"/>
              </a:ext>
            </a:extLst>
          </p:cNvPr>
          <p:cNvSpPr/>
          <p:nvPr/>
        </p:nvSpPr>
        <p:spPr>
          <a:xfrm>
            <a:off x="698092" y="3389079"/>
            <a:ext cx="4122386" cy="538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numCol="1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DDE6C8-60EB-4090-9E2E-B0D5172C9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518" y="801224"/>
            <a:ext cx="6991181" cy="525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392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85A51-3A16-4577-9FA6-995D20294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521"/>
          </a:xfrm>
        </p:spPr>
        <p:txBody>
          <a:bodyPr/>
          <a:lstStyle/>
          <a:p>
            <a:r>
              <a:rPr lang="en-GB" dirty="0"/>
              <a:t>CBO in Run-3B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5573-6D7B-4248-A69D-87134C4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13/06/2023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BFC1F-BC21-4A5C-B326-049370162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Precision Tests of Fundamental Symmetries with Light Mesons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/>
              <a:pPr/>
              <a:t>33</a:t>
            </a:fld>
            <a:endParaRPr lang="en-GB" dirty="0"/>
          </a:p>
        </p:txBody>
      </p:sp>
      <p:sp>
        <p:nvSpPr>
          <p:cNvPr id="34" name="Bound-state QED (exact)…">
            <a:extLst>
              <a:ext uri="{FF2B5EF4-FFF2-40B4-BE49-F238E27FC236}">
                <a16:creationId xmlns:a16="http://schemas.microsoft.com/office/drawing/2014/main" id="{EAE0472B-40CE-4B69-BD54-8EB5187FD998}"/>
              </a:ext>
            </a:extLst>
          </p:cNvPr>
          <p:cNvSpPr/>
          <p:nvPr/>
        </p:nvSpPr>
        <p:spPr>
          <a:xfrm>
            <a:off x="698092" y="3389079"/>
            <a:ext cx="4122386" cy="538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numCol="1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8B6813-F4B6-4B46-B4D5-A46F1CE7A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704850"/>
            <a:ext cx="116967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119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0D1AF-6357-46C0-9D3C-5DC220352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Run-4/5/6 : Quad-RF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B3017-5437-4E94-BAA2-952DAFCC7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54235-D0ED-4234-ADBD-27EA329C15C2}" type="datetime1">
              <a:rPr lang="en-GB" smtClean="0"/>
              <a:t>13/06/2023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28154-9929-4C73-A53C-C232BECA5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Precision Tests of Fundamental Symmetries with Light Mesons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E5D0D-428D-4765-AD65-8798B2BFE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pPr/>
              <a:t>34</a:t>
            </a:fld>
            <a:endParaRPr lang="en-GB" dirty="0"/>
          </a:p>
        </p:txBody>
      </p:sp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8E3922CE-5F76-47A9-A123-618AE8A027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58231"/>
            <a:ext cx="4497939" cy="355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598F59-DA95-4BD4-89C2-CCF57370517C}"/>
              </a:ext>
            </a:extLst>
          </p:cNvPr>
          <p:cNvSpPr/>
          <p:nvPr/>
        </p:nvSpPr>
        <p:spPr>
          <a:xfrm>
            <a:off x="5760519" y="2502706"/>
            <a:ext cx="5348584" cy="2051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Implemented active RF system in Run 5  (first time in any g-2 storage ring)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Turns on for first few microseconds to damp CBO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Will make fitting time-dependent precession distribution easier</a:t>
            </a:r>
          </a:p>
        </p:txBody>
      </p:sp>
    </p:spTree>
    <p:extLst>
      <p:ext uri="{BB962C8B-B14F-4D97-AF65-F5344CB8AC3E}">
        <p14:creationId xmlns:p14="http://schemas.microsoft.com/office/powerpoint/2010/main" val="36902417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85A51-3A16-4577-9FA6-995D20294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521"/>
          </a:xfrm>
        </p:spPr>
        <p:txBody>
          <a:bodyPr/>
          <a:lstStyle/>
          <a:p>
            <a:r>
              <a:rPr lang="en-GB" dirty="0"/>
              <a:t>CBO with Quad RF (Run 5)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5573-6D7B-4248-A69D-87134C4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13/06/2023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BFC1F-BC21-4A5C-B326-049370162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Precision Tests of Fundamental Symmetries with Light Mesons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/>
              <a:pPr/>
              <a:t>35</a:t>
            </a:fld>
            <a:endParaRPr lang="en-GB" dirty="0"/>
          </a:p>
        </p:txBody>
      </p:sp>
      <p:sp>
        <p:nvSpPr>
          <p:cNvPr id="34" name="Bound-state QED (exact)…">
            <a:extLst>
              <a:ext uri="{FF2B5EF4-FFF2-40B4-BE49-F238E27FC236}">
                <a16:creationId xmlns:a16="http://schemas.microsoft.com/office/drawing/2014/main" id="{EAE0472B-40CE-4B69-BD54-8EB5187FD998}"/>
              </a:ext>
            </a:extLst>
          </p:cNvPr>
          <p:cNvSpPr/>
          <p:nvPr/>
        </p:nvSpPr>
        <p:spPr>
          <a:xfrm>
            <a:off x="698092" y="3389079"/>
            <a:ext cx="4122386" cy="538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numCol="1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BDA702-C6EE-4886-B7FB-7DFDDDF72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704850"/>
            <a:ext cx="116967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72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85A51-3A16-4577-9FA6-995D20294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521"/>
          </a:xfrm>
        </p:spPr>
        <p:txBody>
          <a:bodyPr/>
          <a:lstStyle/>
          <a:p>
            <a:r>
              <a:rPr lang="en-GB" dirty="0"/>
              <a:t>Current status of the measurement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5573-6D7B-4248-A69D-87134C4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13/06/2023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BFC1F-BC21-4A5C-B326-049370162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Precision Tests of Fundamental Symmetries with Light Mesons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31B641-2AF9-4146-8AAA-5657F5BC7A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3"/>
          <a:stretch/>
        </p:blipFill>
        <p:spPr>
          <a:xfrm>
            <a:off x="5785676" y="1248775"/>
            <a:ext cx="6305964" cy="3917656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BA20951-AC42-4AA0-8675-14DA944526FE}"/>
              </a:ext>
            </a:extLst>
          </p:cNvPr>
          <p:cNvSpPr txBox="1">
            <a:spLocks/>
          </p:cNvSpPr>
          <p:nvPr/>
        </p:nvSpPr>
        <p:spPr>
          <a:xfrm>
            <a:off x="100360" y="1044487"/>
            <a:ext cx="6200079" cy="53118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800" dirty="0"/>
              <a:t>Run 1 publication:    1 “BNL” statistics</a:t>
            </a:r>
          </a:p>
          <a:p>
            <a:pPr>
              <a:lnSpc>
                <a:spcPct val="100000"/>
              </a:lnSpc>
            </a:pPr>
            <a:r>
              <a:rPr lang="en-GB" sz="1800" dirty="0"/>
              <a:t>Run 2/3 publication: 4 x Run-1 statistics, </a:t>
            </a:r>
            <a:r>
              <a:rPr lang="en-GB" sz="1800" dirty="0">
                <a:solidFill>
                  <a:schemeClr val="bg2">
                    <a:lumMod val="50000"/>
                  </a:schemeClr>
                </a:solidFill>
              </a:rPr>
              <a:t>2x reduction in total uncertainty vs Run-1 expected</a:t>
            </a:r>
          </a:p>
          <a:p>
            <a:pPr lvl="1">
              <a:lnSpc>
                <a:spcPct val="100000"/>
              </a:lnSpc>
            </a:pPr>
            <a:r>
              <a:rPr lang="en-GB" sz="1800" dirty="0"/>
              <a:t>Analysis being finalised; release very soon!</a:t>
            </a:r>
          </a:p>
          <a:p>
            <a:pPr>
              <a:lnSpc>
                <a:spcPct val="100000"/>
              </a:lnSpc>
            </a:pPr>
            <a:r>
              <a:rPr lang="en-GB" sz="1800" dirty="0">
                <a:solidFill>
                  <a:schemeClr val="accent5"/>
                </a:solidFill>
              </a:rPr>
              <a:t>Run 2/3 systematics sufficient for full dataset</a:t>
            </a:r>
          </a:p>
          <a:p>
            <a:pPr>
              <a:lnSpc>
                <a:spcPct val="100000"/>
              </a:lnSpc>
            </a:pPr>
            <a:r>
              <a:rPr lang="en-GB" sz="1800" dirty="0"/>
              <a:t>TDR goal achieved: </a:t>
            </a:r>
            <a:r>
              <a:rPr lang="en-GB" sz="1800" dirty="0">
                <a:solidFill>
                  <a:schemeClr val="accent6"/>
                </a:solidFill>
              </a:rPr>
              <a:t>21 BNL raw statistics accumulated in February 2023</a:t>
            </a:r>
          </a:p>
          <a:p>
            <a:pPr>
              <a:lnSpc>
                <a:spcPct val="100000"/>
              </a:lnSpc>
            </a:pPr>
            <a:r>
              <a:rPr lang="en-GB" sz="1800" dirty="0"/>
              <a:t>Currently using beam for systematics measurements and beam dynamics studies</a:t>
            </a:r>
          </a:p>
          <a:p>
            <a:pPr marL="285750" indent="-285750">
              <a:lnSpc>
                <a:spcPct val="100000"/>
              </a:lnSpc>
            </a:pPr>
            <a:r>
              <a:rPr lang="en-GB" sz="1800" dirty="0"/>
              <a:t>Run-6 will end in July : last muons of g-2</a:t>
            </a:r>
          </a:p>
          <a:p>
            <a:pPr marL="285750" indent="-285750">
              <a:lnSpc>
                <a:spcPct val="100000"/>
              </a:lnSpc>
            </a:pPr>
            <a:r>
              <a:rPr lang="en-GB" sz="1800" dirty="0"/>
              <a:t>Magnet will stay powered for 1 year for field-related studies</a:t>
            </a:r>
          </a:p>
          <a:p>
            <a:r>
              <a:rPr lang="en-GB" sz="1800" dirty="0"/>
              <a:t>On track for </a:t>
            </a:r>
            <a:r>
              <a:rPr lang="en-GB" sz="1800" dirty="0">
                <a:solidFill>
                  <a:schemeClr val="bg2">
                    <a:lumMod val="50000"/>
                  </a:schemeClr>
                </a:solidFill>
              </a:rPr>
              <a:t>140 ppb total uncertainty with full Run 1-6 statistics</a:t>
            </a:r>
          </a:p>
          <a:p>
            <a:pPr marL="0" indent="0"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077517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85A51-3A16-4577-9FA6-995D20294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521"/>
          </a:xfrm>
        </p:spPr>
        <p:txBody>
          <a:bodyPr/>
          <a:lstStyle/>
          <a:p>
            <a:r>
              <a:rPr lang="en-GB" dirty="0"/>
              <a:t>Spin precession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5573-6D7B-4248-A69D-87134C4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13/06/2023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BFC1F-BC21-4A5C-B326-049370162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Precision Tests of Fundamental Symmetries with Light Mesons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pPr/>
              <a:t>5</a:t>
            </a:fld>
            <a:endParaRPr lang="en-GB" dirty="0"/>
          </a:p>
        </p:txBody>
      </p:sp>
      <p:grpSp>
        <p:nvGrpSpPr>
          <p:cNvPr id="18" name="Google Shape;54;p8">
            <a:extLst>
              <a:ext uri="{FF2B5EF4-FFF2-40B4-BE49-F238E27FC236}">
                <a16:creationId xmlns:a16="http://schemas.microsoft.com/office/drawing/2014/main" id="{B175ABB9-009C-4F04-ACE2-B1F141931D8F}"/>
              </a:ext>
            </a:extLst>
          </p:cNvPr>
          <p:cNvGrpSpPr/>
          <p:nvPr/>
        </p:nvGrpSpPr>
        <p:grpSpPr>
          <a:xfrm>
            <a:off x="6500400" y="717249"/>
            <a:ext cx="3214407" cy="2738890"/>
            <a:chOff x="8763000" y="1905000"/>
            <a:chExt cx="3688073" cy="3759199"/>
          </a:xfrm>
        </p:grpSpPr>
        <p:pic>
          <p:nvPicPr>
            <p:cNvPr id="19" name="Google Shape;55;p8" descr="magnetic_spin_precession.jpg">
              <a:extLst>
                <a:ext uri="{FF2B5EF4-FFF2-40B4-BE49-F238E27FC236}">
                  <a16:creationId xmlns:a16="http://schemas.microsoft.com/office/drawing/2014/main" id="{9F5A35FE-D73E-41F6-91D2-CB42FAB4CAB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981254" y="1905000"/>
              <a:ext cx="3469819" cy="3759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56;p8">
              <a:extLst>
                <a:ext uri="{FF2B5EF4-FFF2-40B4-BE49-F238E27FC236}">
                  <a16:creationId xmlns:a16="http://schemas.microsoft.com/office/drawing/2014/main" id="{7B452CB0-BAD9-4253-8DF2-DC4212DCDEA2}"/>
                </a:ext>
              </a:extLst>
            </p:cNvPr>
            <p:cNvSpPr/>
            <p:nvPr/>
          </p:nvSpPr>
          <p:spPr>
            <a:xfrm>
              <a:off x="8763000" y="2046797"/>
              <a:ext cx="1981200" cy="62020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C0F6BC5-86DD-4D4F-BE56-EFAE62AA3544}"/>
              </a:ext>
            </a:extLst>
          </p:cNvPr>
          <p:cNvSpPr txBox="1">
            <a:spLocks/>
          </p:cNvSpPr>
          <p:nvPr/>
        </p:nvSpPr>
        <p:spPr>
          <a:xfrm>
            <a:off x="311120" y="1096253"/>
            <a:ext cx="5837208" cy="2971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In presence of external B-field, muon spin precesses at frequency determined by </a:t>
            </a:r>
            <a:r>
              <a:rPr lang="en-GB" sz="1800" i="1" dirty="0"/>
              <a:t>g</a:t>
            </a:r>
          </a:p>
          <a:p>
            <a:endParaRPr lang="en-GB" sz="1800" i="1" dirty="0"/>
          </a:p>
          <a:p>
            <a:r>
              <a:rPr lang="en-GB" sz="1800" dirty="0"/>
              <a:t>Muons circulate in a magnetic storage ring with uniform vertical B-field</a:t>
            </a:r>
          </a:p>
          <a:p>
            <a:endParaRPr lang="en-GB" sz="1800" dirty="0"/>
          </a:p>
          <a:p>
            <a:r>
              <a:rPr lang="en-GB" sz="1800" dirty="0"/>
              <a:t>Difference between spin precession frequency and cyclotron frequency directly proportional to a</a:t>
            </a:r>
            <a:r>
              <a:rPr lang="en-GB" sz="1800" baseline="-25000" dirty="0"/>
              <a:t>µ</a:t>
            </a:r>
            <a:endParaRPr lang="en-GB" sz="1800" dirty="0"/>
          </a:p>
          <a:p>
            <a:endParaRPr lang="en-GB" sz="1600" dirty="0"/>
          </a:p>
          <a:p>
            <a:endParaRPr lang="en-GB" sz="1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1C86FB5-BA1D-4007-B849-1CC827264D6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13" y="4485783"/>
            <a:ext cx="4658067" cy="78110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FF34443-FCED-4673-B04A-A8AA2F6F3212}"/>
              </a:ext>
            </a:extLst>
          </p:cNvPr>
          <p:cNvSpPr/>
          <p:nvPr/>
        </p:nvSpPr>
        <p:spPr>
          <a:xfrm>
            <a:off x="8877300" y="3867911"/>
            <a:ext cx="1868520" cy="1868400"/>
          </a:xfrm>
          <a:prstGeom prst="ellipse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6357999-76B4-46E2-B927-3BDCD1963E59}"/>
              </a:ext>
            </a:extLst>
          </p:cNvPr>
          <p:cNvCxnSpPr>
            <a:stCxn id="3" idx="0"/>
          </p:cNvCxnSpPr>
          <p:nvPr/>
        </p:nvCxnSpPr>
        <p:spPr>
          <a:xfrm>
            <a:off x="9811560" y="3867911"/>
            <a:ext cx="934260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DBB6D73-7596-4155-9820-CE07126EE83B}"/>
              </a:ext>
            </a:extLst>
          </p:cNvPr>
          <p:cNvCxnSpPr>
            <a:cxnSpLocks/>
          </p:cNvCxnSpPr>
          <p:nvPr/>
        </p:nvCxnSpPr>
        <p:spPr>
          <a:xfrm flipV="1">
            <a:off x="9794417" y="3767397"/>
            <a:ext cx="947416" cy="20709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AF14009-A36B-493D-AC37-4A679A7BEB59}"/>
              </a:ext>
            </a:extLst>
          </p:cNvPr>
          <p:cNvCxnSpPr>
            <a:cxnSpLocks/>
          </p:cNvCxnSpPr>
          <p:nvPr/>
        </p:nvCxnSpPr>
        <p:spPr>
          <a:xfrm rot="5400000">
            <a:off x="10274703" y="5343464"/>
            <a:ext cx="934260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BBFF16A-F3DC-4967-8B85-25BE6BCAC327}"/>
              </a:ext>
            </a:extLst>
          </p:cNvPr>
          <p:cNvCxnSpPr>
            <a:cxnSpLocks/>
          </p:cNvCxnSpPr>
          <p:nvPr/>
        </p:nvCxnSpPr>
        <p:spPr>
          <a:xfrm flipH="1">
            <a:off x="10552326" y="4889926"/>
            <a:ext cx="257374" cy="88937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AE3DD1B-A91B-4B4B-8A7E-45276210EF7F}"/>
              </a:ext>
            </a:extLst>
          </p:cNvPr>
          <p:cNvCxnSpPr>
            <a:cxnSpLocks/>
          </p:cNvCxnSpPr>
          <p:nvPr/>
        </p:nvCxnSpPr>
        <p:spPr>
          <a:xfrm rot="10800000">
            <a:off x="8877300" y="5771486"/>
            <a:ext cx="934260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E8EEC8A-AE6B-4CCB-949B-9E002B1759C9}"/>
              </a:ext>
            </a:extLst>
          </p:cNvPr>
          <p:cNvCxnSpPr>
            <a:cxnSpLocks/>
          </p:cNvCxnSpPr>
          <p:nvPr/>
        </p:nvCxnSpPr>
        <p:spPr>
          <a:xfrm flipH="1" flipV="1">
            <a:off x="9170598" y="5334614"/>
            <a:ext cx="544216" cy="61357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9B5E30F-BB13-4112-9F7F-526DFFF16486}"/>
              </a:ext>
            </a:extLst>
          </p:cNvPr>
          <p:cNvCxnSpPr>
            <a:cxnSpLocks/>
          </p:cNvCxnSpPr>
          <p:nvPr/>
        </p:nvCxnSpPr>
        <p:spPr>
          <a:xfrm rot="16200000">
            <a:off x="8404012" y="4331435"/>
            <a:ext cx="934260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4AA7821-7C23-4CA2-9A52-E96DFBD1510B}"/>
              </a:ext>
            </a:extLst>
          </p:cNvPr>
          <p:cNvCxnSpPr>
            <a:cxnSpLocks/>
          </p:cNvCxnSpPr>
          <p:nvPr/>
        </p:nvCxnSpPr>
        <p:spPr>
          <a:xfrm flipV="1">
            <a:off x="8696730" y="4331435"/>
            <a:ext cx="647700" cy="41831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254F24D2-9A1F-4F25-BDD1-B77BBFC82AF8}"/>
              </a:ext>
            </a:extLst>
          </p:cNvPr>
          <p:cNvSpPr txBox="1"/>
          <p:nvPr/>
        </p:nvSpPr>
        <p:spPr>
          <a:xfrm>
            <a:off x="10909299" y="3800806"/>
            <a:ext cx="1208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Momentum</a:t>
            </a:r>
          </a:p>
          <a:p>
            <a:r>
              <a:rPr lang="en-GB" sz="1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Spin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B7EACB0-2FAA-4966-B5DA-B785F33D4965}"/>
              </a:ext>
            </a:extLst>
          </p:cNvPr>
          <p:cNvSpPr/>
          <p:nvPr/>
        </p:nvSpPr>
        <p:spPr>
          <a:xfrm>
            <a:off x="6413267" y="3910903"/>
            <a:ext cx="1868520" cy="1868400"/>
          </a:xfrm>
          <a:prstGeom prst="ellipse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5DB462C-84B6-42E5-A6DB-3EBE0018E5B0}"/>
              </a:ext>
            </a:extLst>
          </p:cNvPr>
          <p:cNvCxnSpPr>
            <a:stCxn id="47" idx="0"/>
          </p:cNvCxnSpPr>
          <p:nvPr/>
        </p:nvCxnSpPr>
        <p:spPr>
          <a:xfrm>
            <a:off x="7347527" y="3910903"/>
            <a:ext cx="934260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83B8D15-C90A-4DF9-943F-A7BEBF964A6D}"/>
              </a:ext>
            </a:extLst>
          </p:cNvPr>
          <p:cNvCxnSpPr>
            <a:cxnSpLocks/>
          </p:cNvCxnSpPr>
          <p:nvPr/>
        </p:nvCxnSpPr>
        <p:spPr>
          <a:xfrm flipV="1">
            <a:off x="7343084" y="3780097"/>
            <a:ext cx="934716" cy="25601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C049482-8095-472E-8D73-020E00C4E841}"/>
              </a:ext>
            </a:extLst>
          </p:cNvPr>
          <p:cNvCxnSpPr>
            <a:cxnSpLocks/>
          </p:cNvCxnSpPr>
          <p:nvPr/>
        </p:nvCxnSpPr>
        <p:spPr>
          <a:xfrm rot="5400000">
            <a:off x="7810670" y="5386456"/>
            <a:ext cx="934260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88D9800-C353-447A-AE9A-2DEEAA58115D}"/>
              </a:ext>
            </a:extLst>
          </p:cNvPr>
          <p:cNvCxnSpPr>
            <a:cxnSpLocks/>
          </p:cNvCxnSpPr>
          <p:nvPr/>
        </p:nvCxnSpPr>
        <p:spPr>
          <a:xfrm>
            <a:off x="8374546" y="4919326"/>
            <a:ext cx="0" cy="93426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170EDD4-BCDF-41D0-BA61-D8E0D6E7F63F}"/>
              </a:ext>
            </a:extLst>
          </p:cNvPr>
          <p:cNvCxnSpPr>
            <a:cxnSpLocks/>
          </p:cNvCxnSpPr>
          <p:nvPr/>
        </p:nvCxnSpPr>
        <p:spPr>
          <a:xfrm rot="10800000">
            <a:off x="6413267" y="5814478"/>
            <a:ext cx="934260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7BAC92F-DF8E-49FC-A0BE-45253B5495F5}"/>
              </a:ext>
            </a:extLst>
          </p:cNvPr>
          <p:cNvCxnSpPr>
            <a:cxnSpLocks/>
          </p:cNvCxnSpPr>
          <p:nvPr/>
        </p:nvCxnSpPr>
        <p:spPr>
          <a:xfrm flipH="1">
            <a:off x="6419809" y="5945285"/>
            <a:ext cx="940418" cy="1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26D881D-14D0-4D72-8DF8-613B1F7C0797}"/>
              </a:ext>
            </a:extLst>
          </p:cNvPr>
          <p:cNvCxnSpPr>
            <a:cxnSpLocks/>
          </p:cNvCxnSpPr>
          <p:nvPr/>
        </p:nvCxnSpPr>
        <p:spPr>
          <a:xfrm rot="16200000">
            <a:off x="5939979" y="4374427"/>
            <a:ext cx="934260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6B31AE3-8F08-433F-883E-202F4578AE2A}"/>
              </a:ext>
            </a:extLst>
          </p:cNvPr>
          <p:cNvCxnSpPr>
            <a:cxnSpLocks/>
          </p:cNvCxnSpPr>
          <p:nvPr/>
        </p:nvCxnSpPr>
        <p:spPr>
          <a:xfrm flipV="1">
            <a:off x="6232697" y="3907295"/>
            <a:ext cx="0" cy="969039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CC616BBC-6210-46E7-93BD-00B861A8C8ED}"/>
              </a:ext>
            </a:extLst>
          </p:cNvPr>
          <p:cNvSpPr txBox="1"/>
          <p:nvPr/>
        </p:nvSpPr>
        <p:spPr>
          <a:xfrm>
            <a:off x="6747472" y="4644676"/>
            <a:ext cx="1208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</a:rPr>
              <a:t>g=2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840F214-5D7D-4879-BE47-58EA0A328C6E}"/>
              </a:ext>
            </a:extLst>
          </p:cNvPr>
          <p:cNvSpPr txBox="1"/>
          <p:nvPr/>
        </p:nvSpPr>
        <p:spPr>
          <a:xfrm>
            <a:off x="9207469" y="4563539"/>
            <a:ext cx="1208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</a:rPr>
              <a:t>g&gt;2</a:t>
            </a:r>
          </a:p>
        </p:txBody>
      </p:sp>
    </p:spTree>
    <p:extLst>
      <p:ext uri="{BB962C8B-B14F-4D97-AF65-F5344CB8AC3E}">
        <p14:creationId xmlns:p14="http://schemas.microsoft.com/office/powerpoint/2010/main" val="2722311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CF0F928E-B464-419A-B5F1-642288D5E27A}"/>
              </a:ext>
            </a:extLst>
          </p:cNvPr>
          <p:cNvSpPr txBox="1">
            <a:spLocks/>
          </p:cNvSpPr>
          <p:nvPr/>
        </p:nvSpPr>
        <p:spPr>
          <a:xfrm>
            <a:off x="4470400" y="957794"/>
            <a:ext cx="7721600" cy="33983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Recycler ring: 8 GeV protons</a:t>
            </a:r>
          </a:p>
          <a:p>
            <a:pPr lvl="1"/>
            <a:r>
              <a:rPr lang="en-GB" sz="1800" dirty="0"/>
              <a:t>10</a:t>
            </a:r>
            <a:r>
              <a:rPr lang="en-GB" sz="1800" baseline="30000" dirty="0"/>
              <a:t>12</a:t>
            </a:r>
            <a:r>
              <a:rPr lang="en-GB" sz="1800" dirty="0"/>
              <a:t> protons / bunch ; 10k stored muons / bunch</a:t>
            </a:r>
          </a:p>
          <a:p>
            <a:r>
              <a:rPr lang="en-GB" sz="1800" dirty="0"/>
              <a:t>8 GeV protons </a:t>
            </a:r>
            <a:r>
              <a:rPr lang="en-GB" sz="1800" dirty="0">
                <a:sym typeface="Wingdings" panose="05000000000000000000" pitchFamily="2" charset="2"/>
              </a:rPr>
              <a:t> pion production target </a:t>
            </a:r>
          </a:p>
          <a:p>
            <a:r>
              <a:rPr lang="en-GB" sz="1800" dirty="0" err="1">
                <a:sym typeface="Wingdings" panose="05000000000000000000" pitchFamily="2" charset="2"/>
              </a:rPr>
              <a:t>Pions</a:t>
            </a:r>
            <a:r>
              <a:rPr lang="en-GB" sz="1800" dirty="0">
                <a:sym typeface="Wingdings" panose="05000000000000000000" pitchFamily="2" charset="2"/>
              </a:rPr>
              <a:t>  delivery ring  decay to </a:t>
            </a:r>
            <a:r>
              <a:rPr lang="el-GR" sz="1800" dirty="0">
                <a:sym typeface="Wingdings" panose="05000000000000000000" pitchFamily="2" charset="2"/>
              </a:rPr>
              <a:t>μ</a:t>
            </a:r>
            <a:r>
              <a:rPr lang="en-GB" sz="1800" baseline="30000" dirty="0">
                <a:sym typeface="Wingdings" panose="05000000000000000000" pitchFamily="2" charset="2"/>
              </a:rPr>
              <a:t>+</a:t>
            </a:r>
            <a:r>
              <a:rPr lang="en-GB" sz="1800" dirty="0">
                <a:sym typeface="Wingdings" panose="05000000000000000000" pitchFamily="2" charset="2"/>
              </a:rPr>
              <a:t> and momentum-selected</a:t>
            </a:r>
          </a:p>
          <a:p>
            <a:r>
              <a:rPr lang="en-GB" sz="1800" dirty="0">
                <a:sym typeface="Wingdings" panose="05000000000000000000" pitchFamily="2" charset="2"/>
              </a:rPr>
              <a:t>3.09 GeV </a:t>
            </a:r>
            <a:r>
              <a:rPr lang="el-GR" sz="1800" dirty="0">
                <a:sym typeface="Wingdings" panose="05000000000000000000" pitchFamily="2" charset="2"/>
              </a:rPr>
              <a:t>μ</a:t>
            </a:r>
            <a:r>
              <a:rPr lang="en-GB" sz="1800" baseline="30000" dirty="0">
                <a:sym typeface="Wingdings" panose="05000000000000000000" pitchFamily="2" charset="2"/>
              </a:rPr>
              <a:t>+</a:t>
            </a:r>
            <a:r>
              <a:rPr lang="en-GB" sz="1800" dirty="0">
                <a:sym typeface="Wingdings" panose="05000000000000000000" pitchFamily="2" charset="2"/>
              </a:rPr>
              <a:t>  g-2 storage ring magnet</a:t>
            </a:r>
            <a:endParaRPr lang="en-GB" sz="1800" dirty="0"/>
          </a:p>
          <a:p>
            <a:endParaRPr lang="en-GB" sz="1800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9547E7A-F2F0-4CBB-8946-AA5CFAFF9131}"/>
              </a:ext>
            </a:extLst>
          </p:cNvPr>
          <p:cNvSpPr/>
          <p:nvPr/>
        </p:nvSpPr>
        <p:spPr>
          <a:xfrm>
            <a:off x="4746584" y="2307697"/>
            <a:ext cx="1552616" cy="49530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25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085A51-3A16-4577-9FA6-995D20294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521"/>
          </a:xfrm>
        </p:spPr>
        <p:txBody>
          <a:bodyPr/>
          <a:lstStyle/>
          <a:p>
            <a:r>
              <a:rPr lang="en-GB" dirty="0"/>
              <a:t>The FNAL Muon Campus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5573-6D7B-4248-A69D-87134C4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13/06/2023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BFC1F-BC21-4A5C-B326-049370162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Precision Tests of Fundamental Symmetries with Light Mesons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E209D8-B5B6-4752-915E-1CE0F98B0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74" y="864476"/>
            <a:ext cx="4114800" cy="50790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4E0942-015E-4254-9D83-57F7A11D9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892" y="2918630"/>
            <a:ext cx="4700608" cy="314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44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85A51-3A16-4577-9FA6-995D20294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521"/>
          </a:xfrm>
        </p:spPr>
        <p:txBody>
          <a:bodyPr/>
          <a:lstStyle/>
          <a:p>
            <a:r>
              <a:rPr lang="en-GB" dirty="0"/>
              <a:t>3.09 GeV/c – the magic momentum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5573-6D7B-4248-A69D-87134C4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13/06/2023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BFC1F-BC21-4A5C-B326-049370162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Precision Tests of Fundamental Symmetries with Light Mesons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pPr/>
              <a:t>7</a:t>
            </a:fld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0B8A576-8ADA-404F-95FA-0300C2BB2302}"/>
              </a:ext>
            </a:extLst>
          </p:cNvPr>
          <p:cNvGrpSpPr/>
          <p:nvPr/>
        </p:nvGrpSpPr>
        <p:grpSpPr>
          <a:xfrm>
            <a:off x="1020124" y="1046778"/>
            <a:ext cx="9983162" cy="2116686"/>
            <a:chOff x="1001948" y="2383591"/>
            <a:chExt cx="9983162" cy="211668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8AF5519-1FBA-42A9-A78C-35FAFC970CF7}"/>
                </a:ext>
              </a:extLst>
            </p:cNvPr>
            <p:cNvSpPr/>
            <p:nvPr/>
          </p:nvSpPr>
          <p:spPr>
            <a:xfrm>
              <a:off x="1001948" y="2383591"/>
              <a:ext cx="9983162" cy="211668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25000"/>
              </a:schemeClr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B11A0AA-DD87-4F3A-8103-FBBE3E42803C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521" y="2931909"/>
              <a:ext cx="9525988" cy="1011069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5CB10BB-E158-4643-8F77-20836C6FC61B}"/>
              </a:ext>
            </a:extLst>
          </p:cNvPr>
          <p:cNvGrpSpPr/>
          <p:nvPr/>
        </p:nvGrpSpPr>
        <p:grpSpPr>
          <a:xfrm>
            <a:off x="1020124" y="1171893"/>
            <a:ext cx="9815209" cy="4947106"/>
            <a:chOff x="1020124" y="1171893"/>
            <a:chExt cx="9815209" cy="494710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A811A1A-1167-4790-9FAA-AE0CB7369D06}"/>
                </a:ext>
              </a:extLst>
            </p:cNvPr>
            <p:cNvGrpSpPr/>
            <p:nvPr/>
          </p:nvGrpSpPr>
          <p:grpSpPr>
            <a:xfrm>
              <a:off x="6736160" y="1213414"/>
              <a:ext cx="4099173" cy="1832010"/>
              <a:chOff x="2322278" y="3826130"/>
              <a:chExt cx="4099173" cy="1832010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0B367E2-C894-4537-9A6E-2A75342AB119}"/>
                  </a:ext>
                </a:extLst>
              </p:cNvPr>
              <p:cNvSpPr txBox="1"/>
              <p:nvPr/>
            </p:nvSpPr>
            <p:spPr>
              <a:xfrm>
                <a:off x="2322278" y="5350363"/>
                <a:ext cx="409917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ＭＳ Ｐゴシック" pitchFamily="34" charset="-128"/>
                    <a:cs typeface="+mn-cs"/>
                  </a:rPr>
                  <a:t>Term cancels at 3.094 GeV/c, the “Magic </a:t>
                </a:r>
                <a:r>
                  <a:rPr kumimoji="0" lang="el-GR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ＭＳ Ｐゴシック" pitchFamily="34" charset="-128"/>
                    <a:cs typeface="+mn-cs"/>
                  </a:rPr>
                  <a:t>γ</a:t>
                </a:r>
                <a:r>
                  <a:rPr kumimoji="0" lang="en-US" sz="1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ＭＳ Ｐゴシック" pitchFamily="34" charset="-128"/>
                    <a:cs typeface="+mn-cs"/>
                  </a:rPr>
                  <a:t>”</a:t>
                </a: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D066926E-EB1D-4ABA-8FF1-1FA2E8B3BE1F}"/>
                  </a:ext>
                </a:extLst>
              </p:cNvPr>
              <p:cNvCxnSpPr/>
              <p:nvPr/>
            </p:nvCxnSpPr>
            <p:spPr bwMode="auto">
              <a:xfrm flipV="1">
                <a:off x="3334236" y="3826130"/>
                <a:ext cx="1230298" cy="1458748"/>
              </a:xfrm>
              <a:prstGeom prst="straightConnector1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545B55E-ACB2-4AE6-9581-4067BC7B06BC}"/>
                </a:ext>
              </a:extLst>
            </p:cNvPr>
            <p:cNvSpPr txBox="1"/>
            <p:nvPr/>
          </p:nvSpPr>
          <p:spPr>
            <a:xfrm>
              <a:off x="4905448" y="2643646"/>
              <a:ext cx="14622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+mj-lt"/>
                  <a:ea typeface="ＭＳ Ｐゴシック" pitchFamily="34" charset="-128"/>
                  <a:cs typeface="+mn-cs"/>
                </a:rPr>
                <a:t>0 if “in plane”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0B6C5D0-AB00-4CEA-8257-CF6C34648173}"/>
                </a:ext>
              </a:extLst>
            </p:cNvPr>
            <p:cNvCxnSpPr/>
            <p:nvPr/>
          </p:nvCxnSpPr>
          <p:spPr bwMode="auto">
            <a:xfrm flipV="1">
              <a:off x="5561574" y="1171893"/>
              <a:ext cx="1230298" cy="1458748"/>
            </a:xfrm>
            <a:prstGeom prst="straightConnector1">
              <a:avLst/>
            </a:prstGeom>
            <a:solidFill>
              <a:schemeClr val="bg1"/>
            </a:solidFill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0534230-E78F-49C8-B27A-167504C76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0124" y="3410009"/>
              <a:ext cx="5160083" cy="1286682"/>
            </a:xfrm>
            <a:prstGeom prst="rect">
              <a:avLst/>
            </a:prstGeom>
            <a:ln w="25400">
              <a:solidFill>
                <a:srgbClr val="0070C0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37E4839-5391-4FCA-8DA0-D460C603B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46923" y="3364055"/>
              <a:ext cx="2470154" cy="237514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6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F8D5363-5A1F-4F84-B28C-5FF3E7C4FE94}"/>
                </a:ext>
              </a:extLst>
            </p:cNvPr>
            <p:cNvSpPr txBox="1"/>
            <p:nvPr/>
          </p:nvSpPr>
          <p:spPr>
            <a:xfrm>
              <a:off x="2574923" y="4720128"/>
              <a:ext cx="20129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+mj-lt"/>
                  <a:ea typeface="ＭＳ Ｐゴシック" pitchFamily="34" charset="-128"/>
                  <a:cs typeface="+mn-cs"/>
                </a:rPr>
                <a:t>Pitch correction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5CBD09D-083E-4C4F-861B-2AEC66F14DA8}"/>
                </a:ext>
              </a:extLst>
            </p:cNvPr>
            <p:cNvSpPr txBox="1"/>
            <p:nvPr/>
          </p:nvSpPr>
          <p:spPr>
            <a:xfrm>
              <a:off x="7555633" y="5811222"/>
              <a:ext cx="20129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+mj-lt"/>
                  <a:ea typeface="ＭＳ Ｐゴシック" pitchFamily="34" charset="-128"/>
                  <a:cs typeface="+mn-cs"/>
                </a:rPr>
                <a:t>E-field</a:t>
              </a:r>
              <a:r>
                <a:rPr kumimoji="0" lang="en-US" sz="1400" i="0" u="none" strike="noStrike" kern="1200" cap="none" spc="0" normalizeH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+mj-lt"/>
                  <a:ea typeface="ＭＳ Ｐゴシック" pitchFamily="34" charset="-128"/>
                  <a:cs typeface="+mn-cs"/>
                </a:rPr>
                <a:t> correction</a:t>
              </a:r>
              <a:endPara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764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85A51-3A16-4577-9FA6-995D20294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521"/>
          </a:xfrm>
        </p:spPr>
        <p:txBody>
          <a:bodyPr/>
          <a:lstStyle/>
          <a:p>
            <a:r>
              <a:rPr lang="en-GB" dirty="0"/>
              <a:t>The g-2 experiment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5573-6D7B-4248-A69D-87134C4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13/06/2023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BFC1F-BC21-4A5C-B326-049370162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Precision Tests of Fundamental Symmetries with Light Mesons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1F5A-7656-4730-BDA3-0F43F5ABE7AB}" type="slidenum">
              <a:rPr lang="en-GB" smtClean="0"/>
              <a:pPr/>
              <a:t>8</a:t>
            </a:fld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6EAE79-D02F-4F47-A577-F89DC54D6D50}"/>
              </a:ext>
            </a:extLst>
          </p:cNvPr>
          <p:cNvGrpSpPr/>
          <p:nvPr/>
        </p:nvGrpSpPr>
        <p:grpSpPr>
          <a:xfrm>
            <a:off x="5798308" y="834152"/>
            <a:ext cx="5624583" cy="3751585"/>
            <a:chOff x="132006" y="1309489"/>
            <a:chExt cx="5624583" cy="375158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4237EBC-2DC0-40CB-B59A-94DD7330F18C}"/>
                </a:ext>
              </a:extLst>
            </p:cNvPr>
            <p:cNvGrpSpPr/>
            <p:nvPr/>
          </p:nvGrpSpPr>
          <p:grpSpPr>
            <a:xfrm>
              <a:off x="132006" y="1309489"/>
              <a:ext cx="5624583" cy="3751585"/>
              <a:chOff x="157764" y="1940554"/>
              <a:chExt cx="5624583" cy="3751585"/>
            </a:xfrm>
          </p:grpSpPr>
          <p:pic>
            <p:nvPicPr>
              <p:cNvPr id="32" name="Google Shape;142;p14">
                <a:extLst>
                  <a:ext uri="{FF2B5EF4-FFF2-40B4-BE49-F238E27FC236}">
                    <a16:creationId xmlns:a16="http://schemas.microsoft.com/office/drawing/2014/main" id="{A5CDE062-1D66-4A6D-95AC-F00929B34B3A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57764" y="1940554"/>
                <a:ext cx="5624583" cy="3751585"/>
              </a:xfrm>
              <a:prstGeom prst="rect">
                <a:avLst/>
              </a:prstGeom>
              <a:noFill/>
              <a:ln w="25400">
                <a:solidFill>
                  <a:srgbClr val="00B0F0"/>
                </a:solidFill>
              </a:ln>
            </p:spPr>
          </p:pic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D96439C2-AFD7-4CD9-86C0-23888097B24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537907" y="2296642"/>
                <a:ext cx="1416287" cy="802610"/>
              </a:xfrm>
              <a:prstGeom prst="straightConnector1">
                <a:avLst/>
              </a:prstGeom>
              <a:ln w="53975">
                <a:solidFill>
                  <a:srgbClr val="FF0000"/>
                </a:solidFill>
                <a:headEnd type="arrow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Arc 37">
                <a:extLst>
                  <a:ext uri="{FF2B5EF4-FFF2-40B4-BE49-F238E27FC236}">
                    <a16:creationId xmlns:a16="http://schemas.microsoft.com/office/drawing/2014/main" id="{5FA42166-9FD8-4BBA-AF5A-9B1E01FF5ACE}"/>
                  </a:ext>
                </a:extLst>
              </p:cNvPr>
              <p:cNvSpPr/>
              <p:nvPr/>
            </p:nvSpPr>
            <p:spPr>
              <a:xfrm>
                <a:off x="1436463" y="2821529"/>
                <a:ext cx="3181611" cy="2219257"/>
              </a:xfrm>
              <a:prstGeom prst="arc">
                <a:avLst>
                  <a:gd name="adj1" fmla="val 19468011"/>
                  <a:gd name="adj2" fmla="val 14097132"/>
                </a:avLst>
              </a:prstGeom>
              <a:ln w="6032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2CD9488-E32D-48DF-90A9-3078BB3E4C34}"/>
                  </a:ext>
                </a:extLst>
              </p:cNvPr>
              <p:cNvSpPr txBox="1"/>
              <p:nvPr/>
            </p:nvSpPr>
            <p:spPr>
              <a:xfrm>
                <a:off x="3158366" y="1974310"/>
                <a:ext cx="992222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FF0000"/>
                    </a:solidFill>
                  </a:rPr>
                  <a:t>3.09 GeV μ</a:t>
                </a:r>
                <a:r>
                  <a:rPr lang="en-US" sz="1600" baseline="30000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14B0148-B2F2-4271-AD67-EB04C2D78FC4}"/>
                </a:ext>
              </a:extLst>
            </p:cNvPr>
            <p:cNvSpPr/>
            <p:nvPr/>
          </p:nvSpPr>
          <p:spPr>
            <a:xfrm rot="7200000">
              <a:off x="2917291" y="3889365"/>
              <a:ext cx="282284" cy="329949"/>
            </a:xfrm>
            <a:prstGeom prst="ellipse">
              <a:avLst/>
            </a:prstGeom>
            <a:noFill/>
            <a:ln w="635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8CE3BCA-C34E-41C0-985F-BA63ADF31040}"/>
                </a:ext>
              </a:extLst>
            </p:cNvPr>
            <p:cNvSpPr/>
            <p:nvPr/>
          </p:nvSpPr>
          <p:spPr>
            <a:xfrm>
              <a:off x="3142445" y="3696237"/>
              <a:ext cx="1326524" cy="437662"/>
            </a:xfrm>
            <a:custGeom>
              <a:avLst/>
              <a:gdLst>
                <a:gd name="connsiteX0" fmla="*/ 1326524 w 1326524"/>
                <a:gd name="connsiteY0" fmla="*/ 0 h 437662"/>
                <a:gd name="connsiteX1" fmla="*/ 772732 w 1326524"/>
                <a:gd name="connsiteY1" fmla="*/ 399245 h 437662"/>
                <a:gd name="connsiteX2" fmla="*/ 0 w 1326524"/>
                <a:gd name="connsiteY2" fmla="*/ 399245 h 43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6524" h="437662">
                  <a:moveTo>
                    <a:pt x="1326524" y="0"/>
                  </a:moveTo>
                  <a:cubicBezTo>
                    <a:pt x="1160171" y="166352"/>
                    <a:pt x="993819" y="332704"/>
                    <a:pt x="772732" y="399245"/>
                  </a:cubicBezTo>
                  <a:cubicBezTo>
                    <a:pt x="551645" y="465786"/>
                    <a:pt x="275822" y="432515"/>
                    <a:pt x="0" y="399245"/>
                  </a:cubicBezTo>
                </a:path>
              </a:pathLst>
            </a:custGeom>
            <a:noFill/>
            <a:ln w="57150">
              <a:solidFill>
                <a:srgbClr val="23E3FD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E05AFC4-62C0-4D4B-B248-4DE118E9B49F}"/>
                </a:ext>
              </a:extLst>
            </p:cNvPr>
            <p:cNvSpPr txBox="1"/>
            <p:nvPr/>
          </p:nvSpPr>
          <p:spPr>
            <a:xfrm>
              <a:off x="4185634" y="4338015"/>
              <a:ext cx="108675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23E3FD"/>
                  </a:solidFill>
                </a:rPr>
                <a:t>decay e</a:t>
              </a:r>
              <a:r>
                <a:rPr lang="en-US" sz="1600" baseline="30000" dirty="0">
                  <a:solidFill>
                    <a:srgbClr val="23E3FD"/>
                  </a:solidFill>
                </a:rPr>
                <a:t>+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51AFB98-7B6C-4B10-A6AB-3E8BC2C18109}"/>
                </a:ext>
              </a:extLst>
            </p:cNvPr>
            <p:cNvSpPr txBox="1"/>
            <p:nvPr/>
          </p:nvSpPr>
          <p:spPr>
            <a:xfrm>
              <a:off x="2462370" y="3413494"/>
              <a:ext cx="123414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5"/>
                  </a:solidFill>
                </a:rPr>
                <a:t>ECAL x24</a:t>
              </a:r>
              <a:endParaRPr lang="en-US" sz="1600" baseline="30000" dirty="0">
                <a:solidFill>
                  <a:schemeClr val="accent5"/>
                </a:solidFill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9A4E92E-4D3C-4F9D-84BE-FA7FF5D41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307" y="767691"/>
            <a:ext cx="3697797" cy="375177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040776-7195-4100-8D20-4BC66406A1C7}"/>
              </a:ext>
            </a:extLst>
          </p:cNvPr>
          <p:cNvSpPr/>
          <p:nvPr/>
        </p:nvSpPr>
        <p:spPr>
          <a:xfrm>
            <a:off x="5798308" y="4801861"/>
            <a:ext cx="6275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Decay e</a:t>
            </a:r>
            <a:r>
              <a:rPr lang="en-GB" baseline="30000" dirty="0"/>
              <a:t>+</a:t>
            </a:r>
            <a:r>
              <a:rPr lang="en-GB" dirty="0"/>
              <a:t> spiral into the centre of the 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24 electromagnetic calorimeters detect decay e</a:t>
            </a:r>
            <a:r>
              <a:rPr lang="en-GB" baseline="30000" dirty="0"/>
              <a:t>+</a:t>
            </a:r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Number of decay e</a:t>
            </a:r>
            <a:r>
              <a:rPr lang="en-GB" baseline="30000" dirty="0">
                <a:solidFill>
                  <a:srgbClr val="FF0000"/>
                </a:solidFill>
              </a:rPr>
              <a:t>+</a:t>
            </a:r>
            <a:r>
              <a:rPr lang="en-GB" dirty="0">
                <a:solidFill>
                  <a:srgbClr val="FF0000"/>
                </a:solidFill>
              </a:rPr>
              <a:t> vs time is directly proportional to a</a:t>
            </a:r>
            <a:r>
              <a:rPr lang="el-GR" baseline="-25000" dirty="0">
                <a:solidFill>
                  <a:srgbClr val="FF0000"/>
                </a:solidFill>
              </a:rPr>
              <a:t>μ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8D007C-73F7-4DC5-BEB7-9214D8825EA4}"/>
              </a:ext>
            </a:extLst>
          </p:cNvPr>
          <p:cNvSpPr/>
          <p:nvPr/>
        </p:nvSpPr>
        <p:spPr>
          <a:xfrm>
            <a:off x="375732" y="4823519"/>
            <a:ext cx="54529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Polarized (95%) </a:t>
            </a:r>
            <a:r>
              <a:rPr lang="el-GR" dirty="0"/>
              <a:t>μ</a:t>
            </a:r>
            <a:r>
              <a:rPr lang="en-GB" baseline="30000" dirty="0"/>
              <a:t>+</a:t>
            </a:r>
            <a:r>
              <a:rPr lang="en-GB" dirty="0"/>
              <a:t> beam injected into 14m diameter magnetic storage 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Muons stored for 700 </a:t>
            </a:r>
            <a:r>
              <a:rPr lang="el-GR" dirty="0"/>
              <a:t>μ</a:t>
            </a:r>
            <a:r>
              <a:rPr lang="en-GB" dirty="0"/>
              <a:t>s (10 lifetimes)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Vertical field, 1.45 T</a:t>
            </a:r>
          </a:p>
        </p:txBody>
      </p:sp>
    </p:spTree>
    <p:extLst>
      <p:ext uri="{BB962C8B-B14F-4D97-AF65-F5344CB8AC3E}">
        <p14:creationId xmlns:p14="http://schemas.microsoft.com/office/powerpoint/2010/main" val="3727685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CAD3FF5-2E83-40F6-B9E9-D0240C561F06}"/>
              </a:ext>
            </a:extLst>
          </p:cNvPr>
          <p:cNvGrpSpPr/>
          <p:nvPr/>
        </p:nvGrpSpPr>
        <p:grpSpPr>
          <a:xfrm>
            <a:off x="3841188" y="2131749"/>
            <a:ext cx="3813957" cy="2543901"/>
            <a:chOff x="3841188" y="2131749"/>
            <a:chExt cx="3813957" cy="2543901"/>
          </a:xfrm>
        </p:grpSpPr>
        <p:pic>
          <p:nvPicPr>
            <p:cNvPr id="30" name="Google Shape;142;p14">
              <a:extLst>
                <a:ext uri="{FF2B5EF4-FFF2-40B4-BE49-F238E27FC236}">
                  <a16:creationId xmlns:a16="http://schemas.microsoft.com/office/drawing/2014/main" id="{03DF5DD8-2D1E-4B11-91D0-8ECC81E8BBD6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841188" y="2131749"/>
              <a:ext cx="3813957" cy="2543901"/>
            </a:xfrm>
            <a:prstGeom prst="rect">
              <a:avLst/>
            </a:prstGeom>
            <a:noFill/>
            <a:ln w="25400">
              <a:noFill/>
            </a:ln>
          </p:spPr>
        </p:pic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FBBF1BFF-EB60-418D-B4CF-05237FA8CFF3}"/>
                </a:ext>
              </a:extLst>
            </p:cNvPr>
            <p:cNvSpPr/>
            <p:nvPr/>
          </p:nvSpPr>
          <p:spPr>
            <a:xfrm rot="5400000">
              <a:off x="5067299" y="2374900"/>
              <a:ext cx="1428750" cy="2228850"/>
            </a:xfrm>
            <a:prstGeom prst="arc">
              <a:avLst>
                <a:gd name="adj1" fmla="val 8243969"/>
                <a:gd name="adj2" fmla="val 11499330"/>
              </a:avLst>
            </a:prstGeom>
            <a:ln w="889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99A3305A-3C6F-49A0-87BE-19900D6D1CDC}"/>
                </a:ext>
              </a:extLst>
            </p:cNvPr>
            <p:cNvSpPr/>
            <p:nvPr/>
          </p:nvSpPr>
          <p:spPr>
            <a:xfrm rot="5400000">
              <a:off x="5081768" y="2374900"/>
              <a:ext cx="1428750" cy="2228850"/>
            </a:xfrm>
            <a:prstGeom prst="arc">
              <a:avLst>
                <a:gd name="adj1" fmla="val 4222987"/>
                <a:gd name="adj2" fmla="val 6750321"/>
              </a:avLst>
            </a:prstGeom>
            <a:ln w="889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C71DA6AD-A3A1-4316-8FC7-3AE23BDE1B8E}"/>
                </a:ext>
              </a:extLst>
            </p:cNvPr>
            <p:cNvSpPr/>
            <p:nvPr/>
          </p:nvSpPr>
          <p:spPr>
            <a:xfrm rot="5400000">
              <a:off x="5074534" y="2387716"/>
              <a:ext cx="1428750" cy="2228850"/>
            </a:xfrm>
            <a:prstGeom prst="arc">
              <a:avLst>
                <a:gd name="adj1" fmla="val 18432281"/>
                <a:gd name="adj2" fmla="val 1960743"/>
              </a:avLst>
            </a:prstGeom>
            <a:ln w="889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806621A5-C877-4320-A498-4BE59E8FC4A2}"/>
                </a:ext>
              </a:extLst>
            </p:cNvPr>
            <p:cNvSpPr/>
            <p:nvPr/>
          </p:nvSpPr>
          <p:spPr>
            <a:xfrm rot="5400000">
              <a:off x="5065466" y="2393694"/>
              <a:ext cx="1428750" cy="2228850"/>
            </a:xfrm>
            <a:prstGeom prst="arc">
              <a:avLst>
                <a:gd name="adj1" fmla="val 14024984"/>
                <a:gd name="adj2" fmla="val 16498237"/>
              </a:avLst>
            </a:prstGeom>
            <a:ln w="889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58CAD603-3D35-4F21-B73B-692E385B6076}"/>
                </a:ext>
              </a:extLst>
            </p:cNvPr>
            <p:cNvSpPr/>
            <p:nvPr/>
          </p:nvSpPr>
          <p:spPr>
            <a:xfrm rot="5400000">
              <a:off x="5079935" y="2390200"/>
              <a:ext cx="1428750" cy="2228850"/>
            </a:xfrm>
            <a:prstGeom prst="arc">
              <a:avLst>
                <a:gd name="adj1" fmla="val 16665374"/>
                <a:gd name="adj2" fmla="val 18303375"/>
              </a:avLst>
            </a:prstGeom>
            <a:ln w="889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FEA266E2-23E5-4443-9D5B-70ED2CDA3B5F}"/>
              </a:ext>
            </a:extLst>
          </p:cNvPr>
          <p:cNvSpPr/>
          <p:nvPr/>
        </p:nvSpPr>
        <p:spPr>
          <a:xfrm>
            <a:off x="8008136" y="3816817"/>
            <a:ext cx="3956107" cy="2539533"/>
          </a:xfrm>
          <a:prstGeom prst="roundRect">
            <a:avLst>
              <a:gd name="adj" fmla="val 17901"/>
            </a:avLst>
          </a:prstGeom>
          <a:solidFill>
            <a:srgbClr val="FFFF00">
              <a:alpha val="25000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70D9EC6B-58A9-414E-AFC1-FDB892B71F44}"/>
              </a:ext>
            </a:extLst>
          </p:cNvPr>
          <p:cNvSpPr/>
          <p:nvPr/>
        </p:nvSpPr>
        <p:spPr>
          <a:xfrm>
            <a:off x="7970004" y="810309"/>
            <a:ext cx="3956107" cy="2928434"/>
          </a:xfrm>
          <a:prstGeom prst="roundRect">
            <a:avLst/>
          </a:prstGeom>
          <a:solidFill>
            <a:schemeClr val="accent5">
              <a:lumMod val="40000"/>
              <a:lumOff val="60000"/>
              <a:alpha val="25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085A51-3A16-4577-9FA6-995D20294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0521"/>
          </a:xfrm>
        </p:spPr>
        <p:txBody>
          <a:bodyPr/>
          <a:lstStyle/>
          <a:p>
            <a:r>
              <a:rPr lang="en-GB" dirty="0"/>
              <a:t>Storing and measuring the beam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B5573-6D7B-4248-A69D-87134C4B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7654235-D0ED-4234-ADBD-27EA329C15C2}" type="datetime1">
              <a:rPr lang="en-GB" smtClean="0"/>
              <a:t>13/06/2023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BFC1F-BC21-4A5C-B326-049370162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Precision Tests of Fundamental Symmetries with Light Mesons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E5C-66A1-4127-ADCB-FDDD53E7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041F5A-7656-4730-BDA3-0F43F5ABE7AB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34" name="Bound-state QED (exact)…">
            <a:extLst>
              <a:ext uri="{FF2B5EF4-FFF2-40B4-BE49-F238E27FC236}">
                <a16:creationId xmlns:a16="http://schemas.microsoft.com/office/drawing/2014/main" id="{EAE0472B-40CE-4B69-BD54-8EB5187FD998}"/>
              </a:ext>
            </a:extLst>
          </p:cNvPr>
          <p:cNvSpPr/>
          <p:nvPr/>
        </p:nvSpPr>
        <p:spPr>
          <a:xfrm>
            <a:off x="698092" y="3389079"/>
            <a:ext cx="4122386" cy="538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numCol="1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4BA77F7-10DC-4A34-AAD2-2F1A20ABDD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74" y="884401"/>
            <a:ext cx="2316335" cy="1447973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5F3C1CF-32C5-4AEC-AF12-4CD6CBE057F2}"/>
              </a:ext>
            </a:extLst>
          </p:cNvPr>
          <p:cNvCxnSpPr>
            <a:cxnSpLocks/>
          </p:cNvCxnSpPr>
          <p:nvPr/>
        </p:nvCxnSpPr>
        <p:spPr>
          <a:xfrm>
            <a:off x="5504603" y="2355645"/>
            <a:ext cx="892902" cy="594362"/>
          </a:xfrm>
          <a:prstGeom prst="straightConnector1">
            <a:avLst/>
          </a:prstGeom>
          <a:ln w="508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4FDEDCE-23E4-4EAC-95CA-D6C3CCFEEFA8}"/>
              </a:ext>
            </a:extLst>
          </p:cNvPr>
          <p:cNvCxnSpPr>
            <a:cxnSpLocks/>
          </p:cNvCxnSpPr>
          <p:nvPr/>
        </p:nvCxnSpPr>
        <p:spPr>
          <a:xfrm>
            <a:off x="3518612" y="2057545"/>
            <a:ext cx="1630872" cy="2003713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E82FAA33-BDE6-4265-8FFA-77A7760873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7445" y="856366"/>
            <a:ext cx="2424769" cy="220303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673CD13-7578-4DFB-B532-5AA1A3C7BE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068" y="3816818"/>
            <a:ext cx="3186730" cy="2741461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4E685870-313C-4032-88AF-3058A0F6FB6D}"/>
              </a:ext>
            </a:extLst>
          </p:cNvPr>
          <p:cNvSpPr txBox="1">
            <a:spLocks/>
          </p:cNvSpPr>
          <p:nvPr/>
        </p:nvSpPr>
        <p:spPr>
          <a:xfrm>
            <a:off x="496777" y="2654302"/>
            <a:ext cx="3002632" cy="1114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dirty="0"/>
              <a:t>Straw trackers measure beam profile from e</a:t>
            </a:r>
            <a:r>
              <a:rPr lang="en-GB" sz="1800" baseline="30000" dirty="0"/>
              <a:t>+ </a:t>
            </a:r>
            <a:r>
              <a:rPr lang="en-GB" sz="1800" dirty="0"/>
              <a:t>decay trajectories at 180° and 270°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592D4599-10B4-46B9-ACC7-7682B0DCD055}"/>
              </a:ext>
            </a:extLst>
          </p:cNvPr>
          <p:cNvSpPr txBox="1">
            <a:spLocks/>
          </p:cNvSpPr>
          <p:nvPr/>
        </p:nvSpPr>
        <p:spPr>
          <a:xfrm>
            <a:off x="7805066" y="3059766"/>
            <a:ext cx="4310734" cy="779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dirty="0"/>
              <a:t>Kicker magnet applies fast radial magnetic field on first turn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58FDE3E3-9116-4EF6-9137-0A2F995EA0C1}"/>
              </a:ext>
            </a:extLst>
          </p:cNvPr>
          <p:cNvSpPr txBox="1">
            <a:spLocks/>
          </p:cNvSpPr>
          <p:nvPr/>
        </p:nvSpPr>
        <p:spPr>
          <a:xfrm>
            <a:off x="8112154" y="5756880"/>
            <a:ext cx="3813957" cy="70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dirty="0"/>
              <a:t>ESQs pulse throughout muon fill </a:t>
            </a:r>
            <a:r>
              <a:rPr lang="en-GB" sz="1800" dirty="0">
                <a:sym typeface="Wingdings" panose="05000000000000000000" pitchFamily="2" charset="2"/>
              </a:rPr>
              <a:t> vertical focusing</a:t>
            </a:r>
            <a:endParaRPr lang="en-GB" sz="1800" dirty="0"/>
          </a:p>
        </p:txBody>
      </p:sp>
      <p:pic>
        <p:nvPicPr>
          <p:cNvPr id="63" name="그림 11">
            <a:extLst>
              <a:ext uri="{FF2B5EF4-FFF2-40B4-BE49-F238E27FC236}">
                <a16:creationId xmlns:a16="http://schemas.microsoft.com/office/drawing/2014/main" id="{3F222934-8AEB-4A29-8969-2365BD8446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801" y="3921392"/>
            <a:ext cx="2070661" cy="182848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4D107B5-C16D-4C3B-AF9C-80A46EFB5BFA}"/>
              </a:ext>
            </a:extLst>
          </p:cNvPr>
          <p:cNvCxnSpPr>
            <a:cxnSpLocks/>
          </p:cNvCxnSpPr>
          <p:nvPr/>
        </p:nvCxnSpPr>
        <p:spPr>
          <a:xfrm flipH="1">
            <a:off x="6901500" y="2376260"/>
            <a:ext cx="1066388" cy="1393003"/>
          </a:xfrm>
          <a:prstGeom prst="straightConnector1">
            <a:avLst/>
          </a:prstGeom>
          <a:ln w="508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20D0A28-7001-46FF-B502-A9D3859DF5DB}"/>
              </a:ext>
            </a:extLst>
          </p:cNvPr>
          <p:cNvCxnSpPr>
            <a:cxnSpLocks/>
          </p:cNvCxnSpPr>
          <p:nvPr/>
        </p:nvCxnSpPr>
        <p:spPr>
          <a:xfrm flipH="1" flipV="1">
            <a:off x="6307019" y="4228472"/>
            <a:ext cx="1655756" cy="650039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4998003-2541-479B-8A64-2A78E1696E67}"/>
              </a:ext>
            </a:extLst>
          </p:cNvPr>
          <p:cNvGrpSpPr/>
          <p:nvPr/>
        </p:nvGrpSpPr>
        <p:grpSpPr>
          <a:xfrm>
            <a:off x="5278720" y="4996546"/>
            <a:ext cx="2496521" cy="940962"/>
            <a:chOff x="4477997" y="4796036"/>
            <a:chExt cx="2496521" cy="940962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D9B85A3-BF16-4B2B-86E1-3F5C3B3D1DAB}"/>
                </a:ext>
              </a:extLst>
            </p:cNvPr>
            <p:cNvSpPr/>
            <p:nvPr/>
          </p:nvSpPr>
          <p:spPr>
            <a:xfrm>
              <a:off x="4477997" y="4796036"/>
              <a:ext cx="2496521" cy="940962"/>
            </a:xfrm>
            <a:prstGeom prst="roundRect">
              <a:avLst>
                <a:gd name="adj" fmla="val 17901"/>
              </a:avLst>
            </a:prstGeom>
            <a:solidFill>
              <a:srgbClr val="FFFF00">
                <a:alpha val="25000"/>
              </a:srgb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49FE35F4-5188-43EB-9B45-DD500BFD41D0}"/>
                </a:ext>
              </a:extLst>
            </p:cNvPr>
            <p:cNvSpPr txBox="1">
              <a:spLocks/>
            </p:cNvSpPr>
            <p:nvPr/>
          </p:nvSpPr>
          <p:spPr>
            <a:xfrm>
              <a:off x="4521814" y="4984954"/>
              <a:ext cx="2452704" cy="70052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800" dirty="0"/>
                <a:t>43.3% of azimuth covered by ESQs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295169D-1A91-4CE6-80C0-CBC684FDC2A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731" t="10883" r="17462" b="8493"/>
          <a:stretch/>
        </p:blipFill>
        <p:spPr>
          <a:xfrm>
            <a:off x="6781277" y="856366"/>
            <a:ext cx="830511" cy="1099889"/>
          </a:xfrm>
          <a:prstGeom prst="rect">
            <a:avLst/>
          </a:prstGeom>
        </p:spPr>
      </p:pic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866CFA65-6E47-45FF-9CAA-4D3B373AE52D}"/>
              </a:ext>
            </a:extLst>
          </p:cNvPr>
          <p:cNvSpPr txBox="1">
            <a:spLocks/>
          </p:cNvSpPr>
          <p:nvPr/>
        </p:nvSpPr>
        <p:spPr>
          <a:xfrm>
            <a:off x="3799276" y="842922"/>
            <a:ext cx="3002632" cy="1114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dirty="0"/>
              <a:t>Beam injected through inflector magnet </a:t>
            </a:r>
            <a:r>
              <a:rPr lang="en-GB" sz="1800" dirty="0">
                <a:sym typeface="Wingdings" panose="05000000000000000000" pitchFamily="2" charset="2"/>
              </a:rPr>
              <a:t> cancel main magnetic field</a:t>
            </a:r>
            <a:endParaRPr lang="en-GB" sz="1800" dirty="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70D4BC1-5CA4-46A4-9DA9-CFCDD166D73D}"/>
              </a:ext>
            </a:extLst>
          </p:cNvPr>
          <p:cNvCxnSpPr>
            <a:cxnSpLocks/>
          </p:cNvCxnSpPr>
          <p:nvPr/>
        </p:nvCxnSpPr>
        <p:spPr>
          <a:xfrm>
            <a:off x="3544770" y="2005013"/>
            <a:ext cx="1516732" cy="944994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4723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5.7218"/>
  <p:tag name="ORIGINALWIDTH" val="1346.082"/>
  <p:tag name="LATEXADDIN" val="\documentclass{article}&#10;\usepackage{amsmath}&#10;\usepackage{xcolor} &#10;\pagestyle{empty}&#10;\begin{document}&#10;&#10;\newcommand{\wa}{\ensuremath{\omega_{a}}}&#10;\newcommand{\wam}{\ensuremath{\omega_{a}^{m}}}&#10;\newcommand{\opprime}{\ensuremath{\omega'^{}_{p}}}&#10;\newcommand{\opprimetilde}{\ensuremath{\tilde{\omega}'^{}_{p}}}&#10;\newcommand{\optilde}{\ensuremath{\tilde{\omega}^{}_{p}}}&#10;\newcommand{\Rmu}{\ensuremath{{\mathcal R}_{\mu}}}&#10;\newcommand{\Rmuprime}{\ensuremath{{\mathcal R}'^{}_{\mu}}}&#10;\newcommand{\amu}{\ensuremath{a_{\mu}}}&#10;&#10;&#10;$$ \vec{\omega}_{s}-\vec{\omega}_{c} \equiv \vec{\omega}_{a} = - \frac{q}{m} \amu \vec{B} $$&#10;&#10;&#10;&#10;&#10;\end{document}"/>
  <p:tag name="IGUANATEXSIZE" val="20"/>
  <p:tag name="IGUANATEXCURSOR" val="606"/>
  <p:tag name="TRANSPARENCY" val="True"/>
  <p:tag name="FILENAME" val=""/>
  <p:tag name="LATEXENGINEID" val="0"/>
  <p:tag name="TEMPFOLDER" val="c:\temp\"/>
  <p:tag name="LATEXFORMHEIGHT" val="418.25"/>
  <p:tag name="LATEXFORMWIDTH" val="722.75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3518.56"/>
  <p:tag name="LATEXADDIN" val="\documentclass{article}&#10;\usepackage{amsmath}&#10;\usepackage{xcolor} &#10;\pagestyle{empty}&#10;\begin{document}&#10;&#10;\newcommand{\wa}{\ensuremath{\omega_{a}}}&#10;\newcommand{\wam}{\ensuremath{\omega_{a}^{m}}}&#10;\newcommand{\opprime}{\ensuremath{\omega'^{}_{p}}}&#10;\newcommand{\opprimetilde}{\ensuremath{\tilde{\omega}'^{}_{p}}}&#10;\newcommand{\optilde}{\ensuremath{\tilde{\omega}^{}_{p}}}&#10;\newcommand{\Rmu}{\ensuremath{{\mathcal R}_{\mu}}}&#10;\newcommand{\Rmuprime}{\ensuremath{{\mathcal R}'^{}_{\mu}}}&#10;\newcommand{\amu}{\ensuremath{a_{\mu}}}&#10;&#10;&#10;$$\vec{\omega}_{a} = - \frac{q}{m} \left [ \amu \vec{B} -\amu\left(\frac{\gamma}{\gamma + 1}\right)(\vec{\beta}\cdot\vec{B})\vec{\beta}  &#10;- \left(\amu - \frac{1}{\gamma^{2} - 1}\right) \frac{\vec \beta  \times \vec {\mathcal E}}{c}\right] $$&#10;&#10;&#10;&#10;&#10;\end{document}"/>
  <p:tag name="IGUANATEXSIZE" val="20"/>
  <p:tag name="IGUANATEXCURSOR" val="519"/>
  <p:tag name="TRANSPARENCY" val="True"/>
  <p:tag name="FILENAME" val=""/>
  <p:tag name="LATEXENGINEID" val="0"/>
  <p:tag name="TEMPFOLDER" val="c:\temp\"/>
  <p:tag name="LATEXFORMHEIGHT" val="418.25"/>
  <p:tag name="LATEXFORMWIDTH" val="722.75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5.7218"/>
  <p:tag name="ORIGINALWIDTH" val="1346.082"/>
  <p:tag name="LATEXADDIN" val="\documentclass{article}&#10;\usepackage{amsmath}&#10;\usepackage{xcolor} &#10;\pagestyle{empty}&#10;\begin{document}&#10;&#10;\newcommand{\wa}{\ensuremath{\omega_{a}}}&#10;\newcommand{\wam}{\ensuremath{\omega_{a}^{m}}}&#10;\newcommand{\opprime}{\ensuremath{\omega'^{}_{p}}}&#10;\newcommand{\opprimetilde}{\ensuremath{\tilde{\omega}'^{}_{p}}}&#10;\newcommand{\optilde}{\ensuremath{\tilde{\omega}^{}_{p}}}&#10;\newcommand{\Rmu}{\ensuremath{{\mathcal R}_{\mu}}}&#10;\newcommand{\Rmuprime}{\ensuremath{{\mathcal R}'^{}_{\mu}}}&#10;\newcommand{\amu}{\ensuremath{a_{\mu}}}&#10;&#10;&#10;$$ \vec{\omega}_{s}-\vec{\omega}_{c} \equiv \vec{\omega}_{a} = - \frac{q}{m} \amu \vec{B} $$&#10;&#10;&#10;&#10;&#10;\end{document}"/>
  <p:tag name="IGUANATEXSIZE" val="20"/>
  <p:tag name="IGUANATEXCURSOR" val="606"/>
  <p:tag name="TRANSPARENCY" val="True"/>
  <p:tag name="FILENAME" val=""/>
  <p:tag name="LATEXENGINEID" val="0"/>
  <p:tag name="TEMPFOLDER" val="c:\temp\"/>
  <p:tag name="LATEXFORMHEIGHT" val="418.25"/>
  <p:tag name="LATEXFORMWIDTH" val="722.75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1.2111"/>
  <p:tag name="ORIGINALWIDTH" val="2788.152"/>
  <p:tag name="LATEXADDIN" val="\documentclass{article}&#10;\usepackage{amsmath}&#10;\usepackage{xcolor} &#10;\pagestyle{empty}&#10;\begin{document}&#10;&#10;\newcommand{\wa}{\ensuremath{\omega_{a}}}&#10;\newcommand{\wam}{\ensuremath{\omega_{a}^{m}}}&#10;\newcommand{\opprime}{\ensuremath{\omega'^{}_{p}}}&#10;\newcommand{\opprimetilde}{\ensuremath{\tilde{\omega}'^{}_{p}}}&#10;\newcommand{\optilde}{\ensuremath{\tilde{\omega}^{}_{p}}}&#10;\newcommand{\Rmu}{\ensuremath{{\mathcal R}_{\mu}}}&#10;\newcommand{\Rmuprime}{\ensuremath{{\mathcal R}'^{}_{\mu}}}&#10;&#10;&#10;$$ \textcolor{red}{a_{\mu}} \propto  \frac{f_{\rm clock}~~  \wam  \left (1 + C_{e} + C_{p} + C_{ml} + C_{pa}  \right )}{f_{\rm calib}~ \langle \opprime(x,y,\phi)\times M(x,y,\phi)\rangle ~(1+B_{k}+ B_{q}) } $$&#10;&#10;&#10;&#10;&#10;\end{document}"/>
  <p:tag name="IGUANATEXSIZE" val="20"/>
  <p:tag name="IGUANATEXCURSOR" val="680"/>
  <p:tag name="TRANSPARENCY" val="True"/>
  <p:tag name="FILENAME" val=""/>
  <p:tag name="LATEXENGINEID" val="0"/>
  <p:tag name="TEMPFOLDER" val="c:\temp\"/>
  <p:tag name="LATEXFORMHEIGHT" val="418.25"/>
  <p:tag name="LATEXFORMWIDTH" val="722.75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3518.56"/>
  <p:tag name="LATEXADDIN" val="\documentclass{article}&#10;\usepackage{amsmath}&#10;\usepackage{xcolor} &#10;\pagestyle{empty}&#10;\begin{document}&#10;&#10;\newcommand{\wa}{\ensuremath{\omega_{a}}}&#10;\newcommand{\wam}{\ensuremath{\omega_{a}^{m}}}&#10;\newcommand{\opprime}{\ensuremath{\omega'^{}_{p}}}&#10;\newcommand{\opprimetilde}{\ensuremath{\tilde{\omega}'^{}_{p}}}&#10;\newcommand{\optilde}{\ensuremath{\tilde{\omega}^{}_{p}}}&#10;\newcommand{\Rmu}{\ensuremath{{\mathcal R}_{\mu}}}&#10;\newcommand{\Rmuprime}{\ensuremath{{\mathcal R}'^{}_{\mu}}}&#10;\newcommand{\amu}{\ensuremath{a_{\mu}}}&#10;&#10;&#10;$$\vec{\omega}_{a} = - \frac{q}{m} \left [ \amu \vec{B} -\amu\left(\frac{\gamma}{\gamma + 1}\right)(\vec{\beta}\cdot\vec{B})\vec{\beta}  &#10;- \left(\amu - \frac{1}{\gamma^{2} - 1}\right) \frac{\vec \beta  \times \vec {\mathcal E}}{c}\right] $$&#10;&#10;&#10;&#10;&#10;\end{document}"/>
  <p:tag name="IGUANATEXSIZE" val="20"/>
  <p:tag name="IGUANATEXCURSOR" val="519"/>
  <p:tag name="TRANSPARENCY" val="True"/>
  <p:tag name="FILENAME" val=""/>
  <p:tag name="LATEXENGINEID" val="0"/>
  <p:tag name="TEMPFOLDER" val="c:\temp\"/>
  <p:tag name="LATEXFORMHEIGHT" val="418.25"/>
  <p:tag name="LATEXFORMWIDTH" val="722.75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1.2111"/>
  <p:tag name="ORIGINALWIDTH" val="2788.152"/>
  <p:tag name="LATEXADDIN" val="\documentclass{article}&#10;\usepackage{amsmath}&#10;\usepackage{xcolor} &#10;\pagestyle{empty}&#10;\begin{document}&#10;&#10;\newcommand{\wa}{\ensuremath{\omega_{a}}}&#10;\newcommand{\wam}{\ensuremath{\omega_{a}^{m}}}&#10;\newcommand{\opprime}{\ensuremath{\omega'^{}_{p}}}&#10;\newcommand{\opprimetilde}{\ensuremath{\tilde{\omega}'^{}_{p}}}&#10;\newcommand{\optilde}{\ensuremath{\tilde{\omega}^{}_{p}}}&#10;\newcommand{\Rmu}{\ensuremath{{\mathcal R}_{\mu}}}&#10;\newcommand{\Rmuprime}{\ensuremath{{\mathcal R}'^{}_{\mu}}}&#10;&#10;&#10;$$ \textcolor{red}{a_{\mu}} \propto  \frac{f_{\rm clock}~~  \wam  \left (1 + C_{e} + C_{p} + C_{ml} + C_{pa}  \right )}{f_{\rm calib}~ \langle \opprime(x,y,\phi)\times M(x,y,\phi)\rangle ~(1+B_{k}+ B_{q}) } $$&#10;&#10;&#10;&#10;&#10;\end{document}"/>
  <p:tag name="IGUANATEXSIZE" val="20"/>
  <p:tag name="IGUANATEXCURSOR" val="680"/>
  <p:tag name="TRANSPARENCY" val="True"/>
  <p:tag name="FILENAME" val=""/>
  <p:tag name="LATEXENGINEID" val="0"/>
  <p:tag name="TEMPFOLDER" val="c:\temp\"/>
  <p:tag name="LATEXFORMHEIGHT" val="418.25"/>
  <p:tag name="LATEXFORMWIDTH" val="722.75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1.2111"/>
  <p:tag name="ORIGINALWIDTH" val="2788.152"/>
  <p:tag name="LATEXADDIN" val="\documentclass{article}&#10;\usepackage{amsmath}&#10;\usepackage{xcolor} &#10;\pagestyle{empty}&#10;\begin{document}&#10;&#10;\newcommand{\wa}{\ensuremath{\omega_{a}}}&#10;\newcommand{\wam}{\ensuremath{\omega_{a}^{m}}}&#10;\newcommand{\opprime}{\ensuremath{\omega'^{}_{p}}}&#10;\newcommand{\opprimetilde}{\ensuremath{\tilde{\omega}'^{}_{p}}}&#10;\newcommand{\optilde}{\ensuremath{\tilde{\omega}^{}_{p}}}&#10;\newcommand{\Rmu}{\ensuremath{{\mathcal R}_{\mu}}}&#10;\newcommand{\Rmuprime}{\ensuremath{{\mathcal R}'^{}_{\mu}}}&#10;&#10;&#10;$$ \textcolor{red}{a_{\mu}} \propto  \frac{f_{\rm clock}~~  \wam  \left (1 + C_{e} + C_{p} + C_{ml} + C_{pa}  \right )}{f_{\rm calib}~ \langle \opprime(x,y,\phi)\times M(x,y,\phi)\rangle ~(1+B_{k}+ B_{q}) } $$&#10;&#10;&#10;&#10;&#10;\end{document}"/>
  <p:tag name="IGUANATEXSIZE" val="20"/>
  <p:tag name="IGUANATEXCURSOR" val="680"/>
  <p:tag name="TRANSPARENCY" val="True"/>
  <p:tag name="FILENAME" val=""/>
  <p:tag name="LATEXENGINEID" val="0"/>
  <p:tag name="TEMPFOLDER" val="c:\temp\"/>
  <p:tag name="LATEXFORMHEIGHT" val="418.25"/>
  <p:tag name="LATEXFORMWIDTH" val="722.75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VD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13038</TotalTime>
  <Words>1812</Words>
  <Application>Microsoft Office PowerPoint</Application>
  <PresentationFormat>Widescreen</PresentationFormat>
  <Paragraphs>303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ＭＳ Ｐゴシック</vt:lpstr>
      <vt:lpstr>Arial</vt:lpstr>
      <vt:lpstr>Calibri</vt:lpstr>
      <vt:lpstr>Cambria Math</vt:lpstr>
      <vt:lpstr>Verdana</vt:lpstr>
      <vt:lpstr>Wingdings</vt:lpstr>
      <vt:lpstr>Office Theme</vt:lpstr>
      <vt:lpstr>News from the Fermilab Muon g-2 experiment </vt:lpstr>
      <vt:lpstr>Experimental principle</vt:lpstr>
      <vt:lpstr>Muon g-2 : what do we know?</vt:lpstr>
      <vt:lpstr>Current status of the measurement</vt:lpstr>
      <vt:lpstr>Spin precession</vt:lpstr>
      <vt:lpstr>The FNAL Muon Campus</vt:lpstr>
      <vt:lpstr>3.09 GeV/c – the magic momentum</vt:lpstr>
      <vt:lpstr>The g-2 experiment</vt:lpstr>
      <vt:lpstr>Storing and measuring the beam</vt:lpstr>
      <vt:lpstr>Fortunes of nature: parity violation</vt:lpstr>
      <vt:lpstr>Extracting ωa: 5-parameter fit function</vt:lpstr>
      <vt:lpstr>Extracting ωa: 27-parameter fit function</vt:lpstr>
      <vt:lpstr>Muon beam dynamics: Coherent Betatron Oscillations</vt:lpstr>
      <vt:lpstr>“Never measure anything but frequency…”</vt:lpstr>
      <vt:lpstr>“… and corrections”</vt:lpstr>
      <vt:lpstr>Run-1 Corrections &amp; Uncertainties</vt:lpstr>
      <vt:lpstr>Run-1 Corrections &amp; Uncertainties: Cpa</vt:lpstr>
      <vt:lpstr>Run-1 Corrections &amp; Uncertainties: Cp</vt:lpstr>
      <vt:lpstr>Run-1 Corrections &amp; Uncertainties : CE</vt:lpstr>
      <vt:lpstr>E-field Correction Ce</vt:lpstr>
      <vt:lpstr>Run-1 vs Run-23 kicker strength</vt:lpstr>
      <vt:lpstr>Run-1 vs Run-23 kicker strength</vt:lpstr>
      <vt:lpstr>Run-1 vs Run-23 kicker strength</vt:lpstr>
      <vt:lpstr>Magnetic field map</vt:lpstr>
      <vt:lpstr>Run-1 Corrections &amp; Uncertainties</vt:lpstr>
      <vt:lpstr>Transient magnetic field corrections: Bk</vt:lpstr>
      <vt:lpstr>Transient magnetic field corrections: Bq</vt:lpstr>
      <vt:lpstr>Summary: muon g-2</vt:lpstr>
      <vt:lpstr>Also: Muon EDM Search</vt:lpstr>
      <vt:lpstr>Thank you!</vt:lpstr>
      <vt:lpstr> </vt:lpstr>
      <vt:lpstr>JPARC g-2</vt:lpstr>
      <vt:lpstr>CBO in Run-3B</vt:lpstr>
      <vt:lpstr>Run-4/5/6 : Quad-RF</vt:lpstr>
      <vt:lpstr>CBO with Quad RF (Run 5)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News from the Fermilab muon g-2 experiment</dc:title>
  <dc:creator>Charity, Saskia [charitys]</dc:creator>
  <cp:lastModifiedBy>Charity, Saskia [charitys]</cp:lastModifiedBy>
  <cp:revision>741</cp:revision>
  <dcterms:created xsi:type="dcterms:W3CDTF">2023-06-01T14:53:07Z</dcterms:created>
  <dcterms:modified xsi:type="dcterms:W3CDTF">2023-06-13T21:51:04Z</dcterms:modified>
</cp:coreProperties>
</file>