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94" r:id="rId2"/>
    <p:sldMasterId id="2147483981" r:id="rId3"/>
  </p:sldMasterIdLst>
  <p:notesMasterIdLst>
    <p:notesMasterId r:id="rId30"/>
  </p:notesMasterIdLst>
  <p:handoutMasterIdLst>
    <p:handoutMasterId r:id="rId31"/>
  </p:handoutMasterIdLst>
  <p:sldIdLst>
    <p:sldId id="331" r:id="rId4"/>
    <p:sldId id="507" r:id="rId5"/>
    <p:sldId id="575" r:id="rId6"/>
    <p:sldId id="626" r:id="rId7"/>
    <p:sldId id="627" r:id="rId8"/>
    <p:sldId id="628" r:id="rId9"/>
    <p:sldId id="629" r:id="rId10"/>
    <p:sldId id="630" r:id="rId11"/>
    <p:sldId id="619" r:id="rId12"/>
    <p:sldId id="574" r:id="rId13"/>
    <p:sldId id="624" r:id="rId14"/>
    <p:sldId id="604" r:id="rId15"/>
    <p:sldId id="620" r:id="rId16"/>
    <p:sldId id="598" r:id="rId17"/>
    <p:sldId id="621" r:id="rId18"/>
    <p:sldId id="622" r:id="rId19"/>
    <p:sldId id="623" r:id="rId20"/>
    <p:sldId id="606" r:id="rId21"/>
    <p:sldId id="625" r:id="rId22"/>
    <p:sldId id="600" r:id="rId23"/>
    <p:sldId id="608" r:id="rId24"/>
    <p:sldId id="609" r:id="rId25"/>
    <p:sldId id="610" r:id="rId26"/>
    <p:sldId id="611" r:id="rId27"/>
    <p:sldId id="612" r:id="rId28"/>
    <p:sldId id="613" r:id="rId29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507"/>
            <p14:sldId id="575"/>
            <p14:sldId id="626"/>
            <p14:sldId id="627"/>
            <p14:sldId id="628"/>
            <p14:sldId id="629"/>
            <p14:sldId id="630"/>
            <p14:sldId id="619"/>
            <p14:sldId id="574"/>
            <p14:sldId id="624"/>
            <p14:sldId id="604"/>
            <p14:sldId id="620"/>
            <p14:sldId id="598"/>
            <p14:sldId id="621"/>
            <p14:sldId id="622"/>
            <p14:sldId id="623"/>
            <p14:sldId id="606"/>
            <p14:sldId id="625"/>
            <p14:sldId id="600"/>
            <p14:sldId id="608"/>
            <p14:sldId id="609"/>
            <p14:sldId id="610"/>
            <p14:sldId id="611"/>
            <p14:sldId id="612"/>
            <p14:sldId id="61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6"/>
    <a:srgbClr val="004986"/>
    <a:srgbClr val="DCE6F4"/>
    <a:srgbClr val="EACBCC"/>
    <a:srgbClr val="DFAAAA"/>
    <a:srgbClr val="EFD9DA"/>
    <a:srgbClr val="CC0000"/>
    <a:srgbClr val="E6B7B9"/>
    <a:srgbClr val="3A000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9" autoAdjust="0"/>
    <p:restoredTop sz="91937" autoAdjust="0"/>
  </p:normalViewPr>
  <p:slideViewPr>
    <p:cSldViewPr snapToObjects="1">
      <p:cViewPr varScale="1">
        <p:scale>
          <a:sx n="135" d="100"/>
          <a:sy n="135" d="100"/>
        </p:scale>
        <p:origin x="-960" y="-57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2697" y="-45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6.wmf"/><Relationship Id="rId6" Type="http://schemas.openxmlformats.org/officeDocument/2006/relationships/image" Target="../media/image16.wmf"/><Relationship Id="rId5" Type="http://schemas.openxmlformats.org/officeDocument/2006/relationships/image" Target="../media/image27.wmf"/><Relationship Id="rId4" Type="http://schemas.openxmlformats.org/officeDocument/2006/relationships/image" Target="../media/image14.wmf"/><Relationship Id="rId9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5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19" Type="http://schemas.openxmlformats.org/officeDocument/2006/relationships/image" Target="../media/image54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20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3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3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3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0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D57-AA6D-44F7-A183-601668E8991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1149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0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 smtClean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Andreas </a:t>
            </a:r>
            <a:r>
              <a:rPr lang="en-US" dirty="0" err="1" smtClean="0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New Physics in the </a:t>
            </a:r>
            <a:r>
              <a:rPr lang="en-US" dirty="0" err="1" smtClean="0"/>
              <a:t>Flavour</a:t>
            </a:r>
            <a:r>
              <a:rPr lang="en-US" dirty="0" smtClean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8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5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 smtClean="0"/>
              <a:t>Titelmasterformat bearbeiten</a:t>
            </a:r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New Physics in the </a:t>
            </a:r>
            <a:r>
              <a:rPr lang="en-US" dirty="0" err="1" smtClean="0"/>
              <a:t>Flavour</a:t>
            </a:r>
            <a:r>
              <a:rPr lang="en-US" dirty="0" smtClean="0"/>
              <a:t> Sector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Andreas </a:t>
            </a:r>
            <a:r>
              <a:rPr lang="en-US" dirty="0" err="1" smtClean="0"/>
              <a:t>Crivellin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360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4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BC5-3E16-4BCE-8396-4E3CE6EF450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7544" y="1341438"/>
            <a:ext cx="8317681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4006" r:id="rId9"/>
    <p:sldLayoutId id="2147484007" r:id="rId1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53E-3E35-4A02-A00D-866062190E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7E71-EE06-4DAD-BB93-06F7BA398D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9" Type="http://schemas.openxmlformats.org/officeDocument/2006/relationships/image" Target="../media/image53.wmf"/><Relationship Id="rId21" Type="http://schemas.openxmlformats.org/officeDocument/2006/relationships/image" Target="../media/image44.wmf"/><Relationship Id="rId34" Type="http://schemas.openxmlformats.org/officeDocument/2006/relationships/oleObject" Target="../embeddings/oleObject55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48.wmf"/><Relationship Id="rId41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50.bin"/><Relationship Id="rId32" Type="http://schemas.openxmlformats.org/officeDocument/2006/relationships/oleObject" Target="../embeddings/oleObject54.bin"/><Relationship Id="rId37" Type="http://schemas.openxmlformats.org/officeDocument/2006/relationships/image" Target="../media/image52.wmf"/><Relationship Id="rId40" Type="http://schemas.openxmlformats.org/officeDocument/2006/relationships/oleObject" Target="../embeddings/oleObject58.bin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52.bin"/><Relationship Id="rId36" Type="http://schemas.openxmlformats.org/officeDocument/2006/relationships/oleObject" Target="../embeddings/oleObject56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3.wmf"/><Relationship Id="rId31" Type="http://schemas.openxmlformats.org/officeDocument/2006/relationships/image" Target="../media/image4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53.bin"/><Relationship Id="rId35" Type="http://schemas.openxmlformats.org/officeDocument/2006/relationships/image" Target="../media/image51.wmf"/><Relationship Id="rId8" Type="http://schemas.openxmlformats.org/officeDocument/2006/relationships/oleObject" Target="../embeddings/oleObject42.bin"/><Relationship Id="rId3" Type="http://schemas.openxmlformats.org/officeDocument/2006/relationships/image" Target="../media/image55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33" Type="http://schemas.openxmlformats.org/officeDocument/2006/relationships/image" Target="../media/image50.wmf"/><Relationship Id="rId38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emf"/><Relationship Id="rId5" Type="http://schemas.openxmlformats.org/officeDocument/2006/relationships/image" Target="../media/image3.png"/><Relationship Id="rId4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1.wmf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2.wmf"/><Relationship Id="rId4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14.wmf"/><Relationship Id="rId19" Type="http://schemas.openxmlformats.org/officeDocument/2006/relationships/image" Target="../media/image1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3210" y="4714789"/>
            <a:ext cx="7969249" cy="1090800"/>
          </a:xfrm>
          <a:effectLst/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Testing New Physics with Light Mesons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0986" y="3808992"/>
            <a:ext cx="7969249" cy="1348199"/>
          </a:xfrm>
        </p:spPr>
        <p:txBody>
          <a:bodyPr/>
          <a:lstStyle/>
          <a:p>
            <a:r>
              <a:rPr lang="en-GB" sz="3200" dirty="0" smtClean="0">
                <a:solidFill>
                  <a:srgbClr val="004986"/>
                </a:solidFill>
              </a:rPr>
              <a:t>Andreas </a:t>
            </a:r>
            <a:r>
              <a:rPr lang="en-GB" sz="3200" dirty="0" err="1" smtClean="0">
                <a:solidFill>
                  <a:srgbClr val="004986"/>
                </a:solidFill>
              </a:rPr>
              <a:t>Crivellin</a:t>
            </a:r>
            <a:endParaRPr lang="en-GB" sz="3200" dirty="0" smtClean="0">
              <a:solidFill>
                <a:srgbClr val="004986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PSI &amp; UZH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5434" y="5783855"/>
            <a:ext cx="786206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>
                <a:latin typeface="+mn-lt"/>
              </a:rPr>
              <a:t>ECT* workshop,</a:t>
            </a:r>
            <a:r>
              <a:rPr lang="en-GB" sz="2000" b="1" dirty="0" smtClean="0">
                <a:latin typeface="+mn-lt"/>
              </a:rPr>
              <a:t> 15.06.2023</a:t>
            </a:r>
            <a:endParaRPr lang="en-GB" sz="2000" b="1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8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9931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 SN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32" y="6165304"/>
            <a:ext cx="1498166" cy="84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52019" y="6401624"/>
            <a:ext cx="786206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>
                <a:latin typeface="+mn-lt"/>
              </a:rPr>
              <a:t>Work supported by</a:t>
            </a:r>
            <a:endParaRPr lang="en-GB" sz="2000" b="1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rgbClr val="A50021"/>
                </a:solidFill>
              </a:rPr>
              <a:t>Cabibbo</a:t>
            </a:r>
            <a:r>
              <a:rPr lang="de-CH" dirty="0" smtClean="0">
                <a:solidFill>
                  <a:srgbClr val="A50021"/>
                </a:solidFill>
              </a:rPr>
              <a:t> Angle </a:t>
            </a:r>
            <a:r>
              <a:rPr lang="de-CH" dirty="0" err="1" smtClean="0">
                <a:solidFill>
                  <a:srgbClr val="A50021"/>
                </a:solidFill>
              </a:rPr>
              <a:t>Anomaly</a:t>
            </a:r>
            <a:r>
              <a:rPr lang="de-CH" dirty="0" smtClean="0">
                <a:solidFill>
                  <a:srgbClr val="A50021"/>
                </a:solidFill>
              </a:rPr>
              <a:t> (CAA)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2340884" y="2089200"/>
            <a:ext cx="46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-16532" y="5877272"/>
            <a:ext cx="9144000" cy="658582"/>
            <a:chOff x="42194" y="-37789"/>
            <a:chExt cx="6223298" cy="1281906"/>
          </a:xfrm>
        </p:grpSpPr>
        <p:sp>
          <p:nvSpPr>
            <p:cNvPr id="12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New Physics in light quarks?</a:t>
              </a:r>
              <a:endParaRPr lang="en-GB" sz="3200" dirty="0"/>
            </a:p>
          </p:txBody>
        </p:sp>
      </p:grpSp>
      <p:pic>
        <p:nvPicPr>
          <p:cNvPr id="20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41414" name="Picture 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2" y="1124743"/>
            <a:ext cx="7551432" cy="466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81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Only interfering effects work</a:t>
              </a:r>
              <a:endParaRPr lang="en-GB" sz="3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Explanations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CAA</a:t>
            </a:r>
            <a:endParaRPr lang="en-GB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59845" b="55098"/>
          <a:stretch/>
        </p:blipFill>
        <p:spPr bwMode="auto">
          <a:xfrm>
            <a:off x="1907704" y="3886170"/>
            <a:ext cx="2099280" cy="17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9" r="53668"/>
          <a:stretch/>
        </p:blipFill>
        <p:spPr bwMode="auto">
          <a:xfrm>
            <a:off x="5700514" y="3967728"/>
            <a:ext cx="3080921" cy="17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56793"/>
          <a:stretch/>
        </p:blipFill>
        <p:spPr bwMode="auto">
          <a:xfrm>
            <a:off x="5746234" y="1451526"/>
            <a:ext cx="2938935" cy="17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3" t="3106" r="5073" b="55067"/>
          <a:stretch/>
        </p:blipFill>
        <p:spPr bwMode="auto">
          <a:xfrm>
            <a:off x="1618526" y="1412775"/>
            <a:ext cx="2271766" cy="18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>
            <a:spLocks noGrp="1"/>
          </p:cNvSpPr>
          <p:nvPr>
            <p:ph sz="quarter" idx="13"/>
          </p:nvPr>
        </p:nvSpPr>
        <p:spPr>
          <a:xfrm>
            <a:off x="434326" y="1026646"/>
            <a:ext cx="4425706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2800" dirty="0" smtClean="0"/>
              <a:t>New </a:t>
            </a:r>
            <a:r>
              <a:rPr lang="de-DE" altLang="en-US" sz="2800" dirty="0" err="1"/>
              <a:t>p</a:t>
            </a:r>
            <a:r>
              <a:rPr lang="de-DE" altLang="en-US" sz="2800" dirty="0" err="1" smtClean="0"/>
              <a:t>hysics</a:t>
            </a:r>
            <a:r>
              <a:rPr lang="de-DE" altLang="en-US" sz="2800" dirty="0" smtClean="0"/>
              <a:t> in </a:t>
            </a:r>
            <a:r>
              <a:rPr lang="de-DE" altLang="en-US" sz="2800" dirty="0" err="1" smtClean="0"/>
              <a:t>beta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decays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r>
              <a:rPr lang="de-DE" altLang="en-US" sz="2800" dirty="0" smtClean="0"/>
              <a:t>New </a:t>
            </a:r>
            <a:r>
              <a:rPr lang="de-DE" altLang="en-US" sz="2800" dirty="0" err="1" smtClean="0"/>
              <a:t>physics</a:t>
            </a:r>
            <a:r>
              <a:rPr lang="de-DE" altLang="en-US" sz="2800" dirty="0" smtClean="0"/>
              <a:t> in </a:t>
            </a:r>
            <a:r>
              <a:rPr lang="de-DE" altLang="en-US" sz="2800" dirty="0" err="1" smtClean="0"/>
              <a:t>muon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decays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243738" y="1469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4-Fermi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48586" y="38237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W-µ-</a:t>
            </a:r>
            <a:r>
              <a:rPr lang="el-GR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ν</a:t>
            </a: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 coupling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29086" y="38610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4-Fermi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75256" y="1451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W-u-d coupling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565146" y="1726726"/>
            <a:ext cx="4144413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Lepto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-quarks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4375408" y="1513919"/>
            <a:ext cx="4144413" cy="3642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Vector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</a:t>
            </a:r>
            <a:r>
              <a:rPr lang="de-DE" altLang="en-US" sz="2800" dirty="0" err="1" smtClean="0">
                <a:solidFill>
                  <a:srgbClr val="004986"/>
                </a:solidFill>
              </a:rPr>
              <a:t>like</a:t>
            </a:r>
            <a:r>
              <a:rPr lang="de-DE" altLang="en-US" sz="2800" dirty="0" smtClean="0">
                <a:solidFill>
                  <a:srgbClr val="004986"/>
                </a:solidFill>
              </a:rPr>
              <a:t> </a:t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err="1" smtClean="0">
                <a:solidFill>
                  <a:srgbClr val="004986"/>
                </a:solidFill>
              </a:rPr>
              <a:t>quarks</a:t>
            </a:r>
            <a:endParaRPr lang="de-DE" altLang="en-US" sz="2800" dirty="0" smtClean="0">
              <a:solidFill>
                <a:srgbClr val="0049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628731" y="3767795"/>
            <a:ext cx="4144413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altLang="en-US" sz="2800" dirty="0" smtClean="0">
                <a:solidFill>
                  <a:srgbClr val="004986"/>
                </a:solidFill>
              </a:rPr>
              <a:t>Singly </a:t>
            </a:r>
            <a:br>
              <a:rPr lang="en-US" altLang="en-US" sz="2800" dirty="0" smtClean="0">
                <a:solidFill>
                  <a:srgbClr val="004986"/>
                </a:solidFill>
              </a:rPr>
            </a:br>
            <a:r>
              <a:rPr lang="en-US" altLang="en-US" sz="2800" dirty="0" smtClean="0">
                <a:solidFill>
                  <a:srgbClr val="004986"/>
                </a:solidFill>
              </a:rPr>
              <a:t>charged </a:t>
            </a:r>
            <a:br>
              <a:rPr lang="en-US" altLang="en-US" sz="2800" dirty="0" smtClean="0">
                <a:solidFill>
                  <a:srgbClr val="004986"/>
                </a:solidFill>
              </a:rPr>
            </a:br>
            <a:r>
              <a:rPr lang="en-US" altLang="en-US" sz="2800" dirty="0" smtClean="0">
                <a:solidFill>
                  <a:srgbClr val="004986"/>
                </a:solidFill>
              </a:rPr>
              <a:t>scalar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altLang="en-US" sz="2800" dirty="0" smtClean="0">
                <a:solidFill>
                  <a:srgbClr val="004986"/>
                </a:solidFill>
              </a:rPr>
              <a:t>Z’</a:t>
            </a:r>
          </a:p>
        </p:txBody>
      </p:sp>
      <p:sp>
        <p:nvSpPr>
          <p:cNvPr id="24" name="Inhaltsplatzhalter 1"/>
          <p:cNvSpPr txBox="1">
            <a:spLocks/>
          </p:cNvSpPr>
          <p:nvPr/>
        </p:nvSpPr>
        <p:spPr>
          <a:xfrm>
            <a:off x="4438728" y="4072150"/>
            <a:ext cx="4558854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Vector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</a:t>
            </a:r>
            <a:r>
              <a:rPr lang="de-DE" altLang="en-US" sz="2800" dirty="0" err="1" smtClean="0">
                <a:solidFill>
                  <a:srgbClr val="004986"/>
                </a:solidFill>
              </a:rPr>
              <a:t>like</a:t>
            </a:r>
            <a:r>
              <a:rPr lang="de-DE" altLang="en-US" sz="2800" dirty="0" smtClean="0">
                <a:solidFill>
                  <a:srgbClr val="004986"/>
                </a:solidFill>
              </a:rPr>
              <a:t> </a:t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err="1" smtClean="0">
                <a:solidFill>
                  <a:srgbClr val="004986"/>
                </a:solidFill>
              </a:rPr>
              <a:t>leptons</a:t>
            </a:r>
            <a:endParaRPr lang="de-DE" altLang="en-US" sz="2800" dirty="0" smtClean="0">
              <a:solidFill>
                <a:srgbClr val="0049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</p:spTree>
    <p:extLst>
      <p:ext uri="{BB962C8B-B14F-4D97-AF65-F5344CB8AC3E}">
        <p14:creationId xmlns:p14="http://schemas.microsoft.com/office/powerpoint/2010/main" val="3932989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&gt;5σ improvement over SM hypothesis with VLLs</a:t>
              </a:r>
              <a:endParaRPr lang="en-GB" sz="3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Cabibbo</a:t>
            </a:r>
            <a:r>
              <a:rPr lang="de-DE" dirty="0" smtClean="0"/>
              <a:t> Angle </a:t>
            </a:r>
            <a:r>
              <a:rPr lang="de-DE" dirty="0" err="1" smtClean="0"/>
              <a:t>Anomaly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EW Fit</a:t>
            </a:r>
            <a:endParaRPr lang="en-GB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59845" b="55098"/>
          <a:stretch/>
        </p:blipFill>
        <p:spPr bwMode="auto">
          <a:xfrm>
            <a:off x="6722916" y="3427526"/>
            <a:ext cx="159697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9" r="53668"/>
          <a:stretch/>
        </p:blipFill>
        <p:spPr bwMode="auto">
          <a:xfrm>
            <a:off x="6336196" y="2305952"/>
            <a:ext cx="2343738" cy="13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56793"/>
          <a:stretch/>
        </p:blipFill>
        <p:spPr bwMode="auto">
          <a:xfrm>
            <a:off x="6444208" y="4623830"/>
            <a:ext cx="2235726" cy="13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3" t="3106" r="5073" b="55067"/>
          <a:stretch/>
        </p:blipFill>
        <p:spPr bwMode="auto">
          <a:xfrm>
            <a:off x="6591702" y="891882"/>
            <a:ext cx="1728192" cy="13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894736"/>
            <a:ext cx="4720477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2400" dirty="0" smtClean="0"/>
              <a:t>4fermion </a:t>
            </a:r>
            <a:r>
              <a:rPr lang="de-DE" altLang="en-US" sz="2400" dirty="0" err="1" smtClean="0"/>
              <a:t>effect</a:t>
            </a:r>
            <a:r>
              <a:rPr lang="de-DE" altLang="en-US" sz="2400" dirty="0" smtClean="0"/>
              <a:t> in </a:t>
            </a:r>
            <a:r>
              <a:rPr lang="de-DE" altLang="en-US" sz="2400" dirty="0" err="1" smtClean="0"/>
              <a:t>beta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decays</a:t>
            </a:r>
            <a:endParaRPr lang="de-DE" altLang="en-US" sz="2400" dirty="0" smtClean="0"/>
          </a:p>
          <a:p>
            <a:pPr lvl="1">
              <a:lnSpc>
                <a:spcPct val="100000"/>
              </a:lnSpc>
            </a:pPr>
            <a:r>
              <a:rPr lang="de-DE" altLang="en-US" sz="2400" dirty="0"/>
              <a:t> </a:t>
            </a:r>
            <a:r>
              <a:rPr lang="de-DE" altLang="en-US" sz="2400" dirty="0" smtClean="0"/>
              <a:t>LQs </a:t>
            </a:r>
            <a:endParaRPr lang="de-DE" altLang="en-US" sz="2400" dirty="0"/>
          </a:p>
          <a:p>
            <a:pPr lvl="1">
              <a:lnSpc>
                <a:spcPct val="100000"/>
              </a:lnSpc>
            </a:pPr>
            <a:r>
              <a:rPr lang="de-DE" altLang="en-US" sz="2400" dirty="0" smtClean="0"/>
              <a:t> W‘</a:t>
            </a:r>
          </a:p>
          <a:p>
            <a:pPr lvl="1">
              <a:lnSpc>
                <a:spcPct val="100000"/>
              </a:lnSpc>
            </a:pPr>
            <a:endParaRPr lang="de-DE" altLang="en-US" sz="1000" dirty="0"/>
          </a:p>
          <a:p>
            <a:pPr>
              <a:lnSpc>
                <a:spcPct val="100000"/>
              </a:lnSpc>
            </a:pPr>
            <a:r>
              <a:rPr lang="de-DE" altLang="en-US" sz="2400" dirty="0" err="1" smtClean="0"/>
              <a:t>Modifed</a:t>
            </a:r>
            <a:r>
              <a:rPr lang="de-DE" altLang="en-US" sz="2400" dirty="0" smtClean="0"/>
              <a:t> W </a:t>
            </a:r>
            <a:r>
              <a:rPr lang="de-DE" altLang="en-US" sz="2400" dirty="0" err="1" smtClean="0"/>
              <a:t>coupling</a:t>
            </a:r>
            <a:r>
              <a:rPr lang="de-DE" altLang="en-US" sz="2400" dirty="0" smtClean="0"/>
              <a:t> in </a:t>
            </a:r>
            <a:r>
              <a:rPr lang="de-DE" altLang="en-US" sz="2400" dirty="0" err="1" smtClean="0"/>
              <a:t>muon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decay</a:t>
            </a:r>
            <a:endParaRPr lang="de-DE" altLang="en-US" sz="2400" dirty="0"/>
          </a:p>
          <a:p>
            <a:pPr lvl="1">
              <a:lnSpc>
                <a:spcPct val="100000"/>
              </a:lnSpc>
            </a:pPr>
            <a:r>
              <a:rPr lang="de-DE" altLang="en-US" sz="2400" dirty="0" smtClean="0"/>
              <a:t> W-W‘ </a:t>
            </a:r>
            <a:r>
              <a:rPr lang="de-DE" altLang="en-US" sz="2400" dirty="0" err="1" smtClean="0"/>
              <a:t>mixing</a:t>
            </a:r>
            <a:endParaRPr lang="de-DE" altLang="en-US" sz="2400" dirty="0"/>
          </a:p>
          <a:p>
            <a:pPr lvl="1">
              <a:lnSpc>
                <a:spcPct val="100000"/>
              </a:lnSpc>
            </a:pPr>
            <a:r>
              <a:rPr lang="de-DE" altLang="en-US" sz="2400" dirty="0"/>
              <a:t> </a:t>
            </a:r>
            <a:r>
              <a:rPr lang="de-DE" altLang="en-US" sz="2400" dirty="0" err="1" smtClean="0"/>
              <a:t>Vector</a:t>
            </a:r>
            <a:r>
              <a:rPr lang="de-DE" altLang="en-US" sz="2400" dirty="0" smtClean="0"/>
              <a:t>-like </a:t>
            </a:r>
            <a:r>
              <a:rPr lang="de-DE" altLang="en-US" sz="2400" dirty="0" err="1" smtClean="0"/>
              <a:t>leptons</a:t>
            </a: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1000" dirty="0"/>
          </a:p>
          <a:p>
            <a:pPr>
              <a:lnSpc>
                <a:spcPct val="100000"/>
              </a:lnSpc>
            </a:pPr>
            <a:r>
              <a:rPr lang="de-DE" altLang="en-US" sz="2400" dirty="0" smtClean="0"/>
              <a:t>4 </a:t>
            </a:r>
            <a:r>
              <a:rPr lang="de-DE" altLang="en-US" sz="2400" dirty="0" err="1" smtClean="0"/>
              <a:t>fermion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effect</a:t>
            </a:r>
            <a:r>
              <a:rPr lang="de-DE" altLang="en-US" sz="2400" dirty="0" smtClean="0"/>
              <a:t> in </a:t>
            </a:r>
            <a:r>
              <a:rPr lang="de-DE" altLang="en-US" sz="2400" dirty="0" err="1" smtClean="0"/>
              <a:t>muon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decay</a:t>
            </a:r>
            <a:endParaRPr lang="de-DE" altLang="en-US" sz="2400" dirty="0" smtClean="0"/>
          </a:p>
          <a:p>
            <a:pPr lvl="1">
              <a:lnSpc>
                <a:spcPct val="100000"/>
              </a:lnSpc>
            </a:pPr>
            <a:r>
              <a:rPr lang="de-DE" altLang="en-US" sz="2400" dirty="0"/>
              <a:t> </a:t>
            </a:r>
            <a:r>
              <a:rPr lang="de-DE" altLang="en-US" sz="2400" dirty="0" smtClean="0"/>
              <a:t>Z‘</a:t>
            </a:r>
            <a:endParaRPr lang="de-DE" altLang="en-US" sz="2400" dirty="0"/>
          </a:p>
          <a:p>
            <a:pPr lvl="1">
              <a:lnSpc>
                <a:spcPct val="100000"/>
              </a:lnSpc>
            </a:pPr>
            <a:r>
              <a:rPr lang="de-DE" altLang="en-US" sz="2400" dirty="0"/>
              <a:t> </a:t>
            </a:r>
            <a:r>
              <a:rPr lang="de-DE" altLang="en-US" sz="2400" dirty="0" err="1" smtClean="0"/>
              <a:t>Singly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charged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scalar</a:t>
            </a: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1500" dirty="0"/>
          </a:p>
          <a:p>
            <a:pPr>
              <a:lnSpc>
                <a:spcPct val="100000"/>
              </a:lnSpc>
            </a:pPr>
            <a:r>
              <a:rPr lang="de-DE" altLang="en-US" sz="2400" dirty="0" err="1" smtClean="0"/>
              <a:t>Modified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Wud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coupling</a:t>
            </a:r>
            <a:endParaRPr lang="de-DE" altLang="en-US" sz="2400" dirty="0" smtClean="0"/>
          </a:p>
          <a:p>
            <a:pPr lvl="1">
              <a:lnSpc>
                <a:spcPct val="100000"/>
              </a:lnSpc>
            </a:pPr>
            <a:r>
              <a:rPr lang="de-DE" altLang="en-US" sz="2400" dirty="0" err="1" smtClean="0"/>
              <a:t>Vector</a:t>
            </a:r>
            <a:r>
              <a:rPr lang="de-DE" altLang="en-US" sz="2400" dirty="0" smtClean="0"/>
              <a:t>-like </a:t>
            </a:r>
            <a:r>
              <a:rPr lang="de-DE" altLang="en-US" sz="2400" dirty="0" err="1" smtClean="0"/>
              <a:t>quarks</a:t>
            </a:r>
            <a:endParaRPr lang="de-DE" altLang="en-US" sz="2400" dirty="0" smtClean="0"/>
          </a:p>
          <a:p>
            <a:pPr marL="0" indent="0">
              <a:buNone/>
            </a:pPr>
            <a:endParaRPr lang="de-D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4566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48" y="867459"/>
            <a:ext cx="5375576" cy="34976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Non-Resonant Di-</a:t>
            </a:r>
            <a:r>
              <a:rPr lang="de-DE" dirty="0" err="1" smtClean="0"/>
              <a:t>Leptons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≈3</a:t>
              </a:r>
              <a:r>
                <a:rPr lang="el-GR" sz="3200" dirty="0" smtClean="0"/>
                <a:t>σ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hint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for</a:t>
              </a:r>
              <a:r>
                <a:rPr lang="de-DE" sz="3200" dirty="0"/>
                <a:t> </a:t>
              </a:r>
              <a:r>
                <a:rPr lang="de-DE" sz="3200" dirty="0" smtClean="0"/>
                <a:t>LFUV</a:t>
              </a:r>
              <a:endParaRPr lang="en-GB" sz="3200" dirty="0"/>
            </a:p>
          </p:txBody>
        </p:sp>
      </p:grpSp>
      <p:sp>
        <p:nvSpPr>
          <p:cNvPr id="12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1119918"/>
            <a:ext cx="8032845" cy="3009972"/>
          </a:xfrm>
        </p:spPr>
        <p:txBody>
          <a:bodyPr/>
          <a:lstStyle/>
          <a:p>
            <a:r>
              <a:rPr lang="de-DE" altLang="en-US" sz="2800" dirty="0" err="1" smtClean="0"/>
              <a:t>Excess</a:t>
            </a:r>
            <a:r>
              <a:rPr lang="de-DE" altLang="en-US" sz="2800" dirty="0" smtClean="0"/>
              <a:t> in </a:t>
            </a:r>
            <a:br>
              <a:rPr lang="de-DE" altLang="en-US" sz="2800" dirty="0" smtClean="0"/>
            </a:br>
            <a:r>
              <a:rPr lang="de-DE" altLang="en-US" sz="2800" dirty="0" smtClean="0"/>
              <a:t>di-</a:t>
            </a:r>
            <a:r>
              <a:rPr lang="de-DE" altLang="en-US" sz="2800" dirty="0" err="1" smtClean="0"/>
              <a:t>electrons</a:t>
            </a:r>
            <a:r>
              <a:rPr lang="de-DE" altLang="en-US" sz="2800" dirty="0" smtClean="0"/>
              <a:t> at</a:t>
            </a:r>
            <a:br>
              <a:rPr lang="de-DE" altLang="en-US" sz="2800" dirty="0" smtClean="0"/>
            </a:br>
            <a:r>
              <a:rPr lang="de-DE" altLang="en-US" sz="2800" dirty="0" err="1" smtClean="0"/>
              <a:t>m</a:t>
            </a:r>
            <a:r>
              <a:rPr lang="de-DE" altLang="en-US" sz="2800" baseline="-25000" dirty="0" err="1" smtClean="0"/>
              <a:t>ee</a:t>
            </a:r>
            <a:r>
              <a:rPr lang="de-DE" altLang="en-US" sz="2800" dirty="0" smtClean="0"/>
              <a:t>&gt;1800GeV</a:t>
            </a:r>
          </a:p>
          <a:p>
            <a:r>
              <a:rPr lang="de-DE" sz="2800" dirty="0" err="1" smtClean="0"/>
              <a:t>Observed</a:t>
            </a:r>
            <a:r>
              <a:rPr lang="de-DE" sz="2800" dirty="0" smtClean="0"/>
              <a:t>: </a:t>
            </a:r>
            <a:br>
              <a:rPr lang="de-DE" sz="2800" dirty="0" smtClean="0"/>
            </a:br>
            <a:r>
              <a:rPr lang="de-DE" sz="2800" dirty="0" smtClean="0"/>
              <a:t>44 </a:t>
            </a:r>
            <a:r>
              <a:rPr lang="de-DE" sz="2800" dirty="0" err="1" smtClean="0"/>
              <a:t>events</a:t>
            </a:r>
            <a:endParaRPr lang="de-DE" sz="2800" dirty="0"/>
          </a:p>
          <a:p>
            <a:r>
              <a:rPr lang="de-DE" sz="2800" dirty="0" err="1" smtClean="0"/>
              <a:t>Expected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29.2 </a:t>
            </a:r>
            <a:r>
              <a:rPr lang="de-DE" sz="2800" dirty="0"/>
              <a:t>± </a:t>
            </a:r>
            <a:r>
              <a:rPr lang="de-DE" sz="2800" dirty="0" smtClean="0"/>
              <a:t>3.6 </a:t>
            </a:r>
            <a:r>
              <a:rPr lang="de-DE" sz="2800" dirty="0" err="1" smtClean="0"/>
              <a:t>events</a:t>
            </a:r>
            <a:endParaRPr lang="de-DE" sz="2800" dirty="0" smtClean="0"/>
          </a:p>
          <a:p>
            <a:r>
              <a:rPr lang="de-DE" altLang="en-US" sz="2800" dirty="0" smtClean="0"/>
              <a:t>Also </a:t>
            </a:r>
            <a:r>
              <a:rPr lang="de-DE" altLang="en-US" sz="2800" dirty="0"/>
              <a:t>ATLAS (2006.12946) </a:t>
            </a:r>
            <a:r>
              <a:rPr lang="de-DE" altLang="en-US" sz="2800" dirty="0" err="1" smtClean="0"/>
              <a:t>and</a:t>
            </a:r>
            <a:r>
              <a:rPr lang="de-DE" altLang="en-US" sz="2800" dirty="0" smtClean="0"/>
              <a:t> </a:t>
            </a:r>
            <a:r>
              <a:rPr lang="de-DE" altLang="en-US" sz="2800" dirty="0"/>
              <a:t>HERA (1902.03048) </a:t>
            </a:r>
            <a:r>
              <a:rPr lang="de-DE" altLang="en-US" sz="2800" dirty="0" err="1" smtClean="0"/>
              <a:t>observe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slightly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more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electrons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than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expected</a:t>
            </a:r>
            <a:r>
              <a:rPr lang="de-DE" altLang="en-US" sz="2800" dirty="0" smtClean="0"/>
              <a:t>. </a:t>
            </a:r>
          </a:p>
          <a:p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excess</a:t>
            </a:r>
            <a:r>
              <a:rPr lang="de-DE" sz="2800" dirty="0" smtClean="0"/>
              <a:t> in </a:t>
            </a:r>
            <a:r>
              <a:rPr lang="de-DE" sz="2800" dirty="0" err="1" smtClean="0"/>
              <a:t>muon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</a:t>
            </a:r>
            <a:endParaRPr lang="de-DE" altLang="en-US" sz="2800" dirty="0" smtClean="0">
              <a:latin typeface="Calibri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202278" y="40466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CMS: arXiv:2103.02708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9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grpSp>
        <p:nvGrpSpPr>
          <p:cNvPr id="17" name="Group 17"/>
          <p:cNvGrpSpPr/>
          <p:nvPr/>
        </p:nvGrpSpPr>
        <p:grpSpPr>
          <a:xfrm>
            <a:off x="408931" y="5661248"/>
            <a:ext cx="8554913" cy="1066588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Possible effect in CP violation in </a:t>
              </a:r>
              <a:r>
                <a:rPr lang="el-GR" sz="3200" dirty="0" smtClean="0"/>
                <a:t>η</a:t>
              </a:r>
              <a:r>
                <a:rPr lang="el-GR" sz="3200" dirty="0" smtClean="0">
                  <a:latin typeface="Times New Roman"/>
                  <a:cs typeface="Times New Roman"/>
                </a:rPr>
                <a:t>→µµ</a:t>
              </a:r>
              <a:endParaRPr lang="en-GB" sz="3200" dirty="0"/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 err="1" smtClean="0">
                <a:solidFill>
                  <a:srgbClr val="A50021"/>
                </a:solidFill>
              </a:rPr>
              <a:t>Leptoquarks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67544" y="995181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altLang="en-US" sz="2800" dirty="0" smtClean="0">
                <a:latin typeface="+mn-lt"/>
              </a:rPr>
              <a:t>10 </a:t>
            </a:r>
            <a:r>
              <a:rPr lang="de-CH" altLang="en-US" sz="2800" dirty="0" err="1" smtClean="0">
                <a:latin typeface="+mn-lt"/>
              </a:rPr>
              <a:t>representations</a:t>
            </a:r>
            <a:endParaRPr lang="de-CH" altLang="en-US" sz="2800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altLang="en-US" sz="2800" dirty="0" err="1" smtClean="0">
                <a:latin typeface="+mn-lt"/>
              </a:rPr>
              <a:t>Effect</a:t>
            </a:r>
            <a:r>
              <a:rPr lang="de-CH" altLang="en-US" sz="2800" dirty="0" smtClean="0">
                <a:latin typeface="+mn-lt"/>
              </a:rPr>
              <a:t> in R(</a:t>
            </a:r>
            <a:r>
              <a:rPr lang="el-GR" altLang="en-US" sz="2800" dirty="0" smtClean="0">
                <a:latin typeface="+mn-lt"/>
              </a:rPr>
              <a:t>π</a:t>
            </a:r>
            <a:r>
              <a:rPr lang="de-CH" altLang="en-US" sz="2800" dirty="0" smtClean="0">
                <a:latin typeface="+mn-lt"/>
              </a:rPr>
              <a:t>) </a:t>
            </a:r>
            <a:r>
              <a:rPr lang="de-CH" altLang="en-US" sz="2800" dirty="0" err="1" smtClean="0">
                <a:latin typeface="+mn-lt"/>
              </a:rPr>
              <a:t>and</a:t>
            </a:r>
            <a:r>
              <a:rPr lang="de-CH" altLang="en-US" sz="2800" dirty="0" smtClean="0">
                <a:latin typeface="+mn-lt"/>
              </a:rPr>
              <a:t> </a:t>
            </a:r>
            <a:r>
              <a:rPr lang="en-GB" altLang="en-US" sz="2800" dirty="0">
                <a:latin typeface="+mn-lt"/>
              </a:rPr>
              <a:t/>
            </a:r>
            <a:br>
              <a:rPr lang="en-GB" altLang="en-US" sz="2800" dirty="0">
                <a:latin typeface="+mn-lt"/>
              </a:rPr>
            </a:br>
            <a:r>
              <a:rPr lang="en-GB" altLang="en-US" sz="2800" dirty="0" smtClean="0">
                <a:latin typeface="+mn-lt"/>
              </a:rPr>
              <a:t>beta decays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8207"/>
            <a:ext cx="8446393" cy="27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72990"/>
            <a:ext cx="3922183" cy="25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2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sp>
        <p:nvSpPr>
          <p:cNvPr id="25" name="Inhaltsplatzhalter 1"/>
          <p:cNvSpPr>
            <a:spLocks noGrp="1"/>
          </p:cNvSpPr>
          <p:nvPr>
            <p:ph sz="quarter" idx="13"/>
          </p:nvPr>
        </p:nvSpPr>
        <p:spPr>
          <a:xfrm>
            <a:off x="442284" y="989941"/>
            <a:ext cx="8318542" cy="5448449"/>
          </a:xfrm>
        </p:spPr>
        <p:txBody>
          <a:bodyPr/>
          <a:lstStyle/>
          <a:p>
            <a:r>
              <a:rPr lang="en-US" sz="3200" dirty="0"/>
              <a:t>Improve</a:t>
            </a:r>
          </a:p>
          <a:p>
            <a:pPr lvl="1"/>
            <a:r>
              <a:rPr lang="en-US" sz="3200" dirty="0" smtClean="0">
                <a:cs typeface="Times New Roman"/>
              </a:rPr>
              <a:t> </a:t>
            </a:r>
            <a:r>
              <a:rPr lang="en-US" sz="3200" dirty="0" smtClean="0">
                <a:solidFill>
                  <a:srgbClr val="C50006"/>
                </a:solidFill>
                <a:cs typeface="Times New Roman"/>
              </a:rPr>
              <a:t>R(</a:t>
            </a:r>
            <a:r>
              <a:rPr lang="el-GR" sz="3200" dirty="0">
                <a:solidFill>
                  <a:srgbClr val="C50006"/>
                </a:solidFill>
                <a:cs typeface="Times New Roman"/>
              </a:rPr>
              <a:t>π</a:t>
            </a:r>
            <a:r>
              <a:rPr lang="en-US" sz="3200" dirty="0" smtClean="0">
                <a:solidFill>
                  <a:srgbClr val="C50006"/>
                </a:solidFill>
                <a:cs typeface="Times New Roman"/>
              </a:rPr>
              <a:t>)=</a:t>
            </a:r>
            <a:r>
              <a:rPr lang="el-GR" sz="3200" dirty="0" smtClean="0">
                <a:solidFill>
                  <a:srgbClr val="C50006"/>
                </a:solidFill>
                <a:cs typeface="Times New Roman"/>
              </a:rPr>
              <a:t>π→µν</a:t>
            </a:r>
            <a:r>
              <a:rPr lang="en-US" sz="3200" dirty="0" smtClean="0">
                <a:solidFill>
                  <a:srgbClr val="C50006"/>
                </a:solidFill>
                <a:cs typeface="Times New Roman"/>
              </a:rPr>
              <a:t>/</a:t>
            </a:r>
            <a:r>
              <a:rPr lang="el-GR" sz="3200" dirty="0">
                <a:solidFill>
                  <a:srgbClr val="C50006"/>
                </a:solidFill>
                <a:cs typeface="Times New Roman"/>
              </a:rPr>
              <a:t>π</a:t>
            </a:r>
            <a:r>
              <a:rPr lang="el-GR" sz="3200" dirty="0" smtClean="0">
                <a:solidFill>
                  <a:srgbClr val="C50006"/>
                </a:solidFill>
                <a:cs typeface="Times New Roman"/>
              </a:rPr>
              <a:t>→</a:t>
            </a:r>
            <a:r>
              <a:rPr lang="de-CH" sz="3200" dirty="0" smtClean="0">
                <a:solidFill>
                  <a:srgbClr val="C50006"/>
                </a:solidFill>
                <a:cs typeface="Times New Roman"/>
              </a:rPr>
              <a:t>e</a:t>
            </a:r>
            <a:r>
              <a:rPr lang="el-GR" sz="3200" dirty="0" smtClean="0">
                <a:solidFill>
                  <a:srgbClr val="C50006"/>
                </a:solidFill>
                <a:cs typeface="Times New Roman"/>
              </a:rPr>
              <a:t>ν</a:t>
            </a:r>
            <a:endParaRPr lang="en-US" sz="3200" dirty="0" smtClean="0">
              <a:solidFill>
                <a:srgbClr val="C50006"/>
              </a:solidFill>
            </a:endParaRPr>
          </a:p>
          <a:p>
            <a:pPr lvl="1"/>
            <a:r>
              <a:rPr lang="en-US" sz="3200" dirty="0"/>
              <a:t> </a:t>
            </a:r>
            <a:r>
              <a:rPr lang="en-US" sz="3200" dirty="0" smtClean="0">
                <a:solidFill>
                  <a:srgbClr val="004986"/>
                </a:solidFill>
              </a:rPr>
              <a:t>Pion beta decay </a:t>
            </a:r>
            <a:r>
              <a:rPr lang="el-GR" sz="3200" dirty="0" smtClean="0">
                <a:solidFill>
                  <a:srgbClr val="004986"/>
                </a:solidFill>
                <a:cs typeface="Times New Roman"/>
              </a:rPr>
              <a:t>π</a:t>
            </a:r>
            <a:r>
              <a:rPr lang="en-US" sz="3200" baseline="30000" dirty="0">
                <a:solidFill>
                  <a:srgbClr val="004986"/>
                </a:solidFill>
                <a:cs typeface="Times New Roman"/>
              </a:rPr>
              <a:t>+</a:t>
            </a:r>
            <a:r>
              <a:rPr lang="el-GR" sz="3200" dirty="0" smtClean="0">
                <a:solidFill>
                  <a:srgbClr val="004986"/>
                </a:solidFill>
                <a:cs typeface="Times New Roman"/>
              </a:rPr>
              <a:t>→</a:t>
            </a:r>
            <a:r>
              <a:rPr lang="el-GR" sz="3200" dirty="0">
                <a:solidFill>
                  <a:srgbClr val="004986"/>
                </a:solidFill>
                <a:cs typeface="Times New Roman"/>
              </a:rPr>
              <a:t> </a:t>
            </a:r>
            <a:r>
              <a:rPr lang="el-GR" sz="3200" dirty="0" smtClean="0">
                <a:solidFill>
                  <a:srgbClr val="004986"/>
                </a:solidFill>
                <a:cs typeface="Times New Roman"/>
              </a:rPr>
              <a:t>π</a:t>
            </a:r>
            <a:r>
              <a:rPr lang="en-US" sz="3200" baseline="30000" dirty="0">
                <a:solidFill>
                  <a:srgbClr val="004986"/>
                </a:solidFill>
                <a:cs typeface="Times New Roman"/>
              </a:rPr>
              <a:t>0</a:t>
            </a:r>
            <a:r>
              <a:rPr lang="en-US" sz="3200" dirty="0" smtClean="0">
                <a:solidFill>
                  <a:srgbClr val="004986"/>
                </a:solidFill>
                <a:cs typeface="Times New Roman"/>
              </a:rPr>
              <a:t>e</a:t>
            </a:r>
            <a:r>
              <a:rPr lang="el-GR" sz="3200" dirty="0" smtClean="0">
                <a:solidFill>
                  <a:srgbClr val="004986"/>
                </a:solidFill>
                <a:cs typeface="Times New Roman"/>
              </a:rPr>
              <a:t>ν</a:t>
            </a:r>
            <a:endParaRPr lang="en-US" sz="3200" dirty="0">
              <a:solidFill>
                <a:srgbClr val="004986"/>
              </a:solidFill>
            </a:endParaRPr>
          </a:p>
          <a:p>
            <a:pPr marL="177800" lvl="1" indent="0">
              <a:buNone/>
            </a:pPr>
            <a:r>
              <a:rPr lang="en-US" sz="3200" dirty="0" smtClean="0"/>
              <a:t>by an order of magnitude compare to current limits</a:t>
            </a:r>
          </a:p>
          <a:p>
            <a:r>
              <a:rPr lang="en-US" sz="3200" dirty="0" smtClean="0"/>
              <a:t>Provide most </a:t>
            </a:r>
            <a:r>
              <a:rPr lang="en-US" sz="3200" dirty="0"/>
              <a:t>precise test of</a:t>
            </a:r>
          </a:p>
          <a:p>
            <a:pPr lvl="1"/>
            <a:r>
              <a:rPr lang="en-US" sz="3200" dirty="0" smtClean="0">
                <a:cs typeface="Times New Roman"/>
              </a:rPr>
              <a:t> </a:t>
            </a:r>
            <a:r>
              <a:rPr lang="el-GR" sz="3200" dirty="0" smtClean="0">
                <a:solidFill>
                  <a:srgbClr val="C00000"/>
                </a:solidFill>
                <a:cs typeface="Times New Roman"/>
              </a:rPr>
              <a:t>µ</a:t>
            </a:r>
            <a:r>
              <a:rPr lang="en-US" sz="3200" dirty="0" smtClean="0">
                <a:solidFill>
                  <a:srgbClr val="C00000"/>
                </a:solidFill>
                <a:cs typeface="Times New Roman"/>
              </a:rPr>
              <a:t>/e universality</a:t>
            </a:r>
          </a:p>
          <a:p>
            <a:pPr lvl="1"/>
            <a:r>
              <a:rPr lang="en-US" sz="3200" dirty="0" smtClean="0">
                <a:cs typeface="Times New Roman"/>
              </a:rPr>
              <a:t> </a:t>
            </a:r>
            <a:r>
              <a:rPr lang="en-US" sz="3200" dirty="0" smtClean="0">
                <a:solidFill>
                  <a:srgbClr val="004986"/>
                </a:solidFill>
                <a:cs typeface="Times New Roman"/>
              </a:rPr>
              <a:t>CKM </a:t>
            </a:r>
            <a:r>
              <a:rPr lang="en-US" sz="3200" dirty="0" err="1" smtClean="0">
                <a:solidFill>
                  <a:srgbClr val="004986"/>
                </a:solidFill>
                <a:cs typeface="Times New Roman"/>
              </a:rPr>
              <a:t>unitarity</a:t>
            </a:r>
            <a:endParaRPr lang="en-US" sz="3200" dirty="0" smtClean="0">
              <a:solidFill>
                <a:srgbClr val="004986"/>
              </a:solidFill>
            </a:endParaRPr>
          </a:p>
        </p:txBody>
      </p:sp>
      <p:pic>
        <p:nvPicPr>
          <p:cNvPr id="3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8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284" y="212715"/>
            <a:ext cx="8388148" cy="508500"/>
          </a:xfrm>
        </p:spPr>
        <p:txBody>
          <a:bodyPr/>
          <a:lstStyle/>
          <a:p>
            <a:r>
              <a:rPr lang="de-CH" sz="3600" dirty="0" smtClean="0">
                <a:solidFill>
                  <a:srgbClr val="A50021"/>
                </a:solidFill>
              </a:rPr>
              <a:t>PIONEER Goals</a:t>
            </a:r>
            <a:endParaRPr lang="de-CH" sz="3600" dirty="0">
              <a:solidFill>
                <a:srgbClr val="A50021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1982" y="4941168"/>
            <a:ext cx="8458525" cy="1897361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What is the impact of these measurements?</a:t>
              </a:r>
              <a:br>
                <a:rPr lang="en-GB" sz="3200" dirty="0" smtClean="0"/>
              </a:br>
              <a:r>
                <a:rPr lang="en-GB" sz="3200" dirty="0" smtClean="0"/>
                <a:t>Which New Physics can be found?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260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smtClean="0">
                <a:solidFill>
                  <a:srgbClr val="A50021"/>
                </a:solidFill>
              </a:rPr>
              <a:t>Impact of PIONEER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6180" y="1052736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C50006"/>
                </a:solidFill>
                <a:latin typeface="+mn-lt"/>
              </a:rPr>
              <a:t>Test µ-e LFUV with unprecedented precision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4986"/>
                </a:solidFill>
                <a:latin typeface="+mn-lt"/>
              </a:rPr>
              <a:t>Measure </a:t>
            </a:r>
            <a:r>
              <a:rPr lang="en-US" altLang="en-US" dirty="0" err="1" smtClean="0">
                <a:solidFill>
                  <a:srgbClr val="004986"/>
                </a:solidFill>
                <a:latin typeface="+mn-lt"/>
              </a:rPr>
              <a:t>V</a:t>
            </a:r>
            <a:r>
              <a:rPr lang="en-US" altLang="en-US" baseline="-25000" dirty="0" err="1" smtClean="0">
                <a:solidFill>
                  <a:srgbClr val="004986"/>
                </a:solidFill>
                <a:latin typeface="+mn-lt"/>
              </a:rPr>
              <a:t>ud</a:t>
            </a:r>
            <a:r>
              <a:rPr lang="en-US" altLang="en-US" dirty="0" smtClean="0">
                <a:solidFill>
                  <a:srgbClr val="004986"/>
                </a:solidFill>
                <a:latin typeface="+mn-lt"/>
              </a:rPr>
              <a:t> in theoretically clean pion beta decay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Test of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New Physics 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model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latin typeface="+mn-lt"/>
              </a:rPr>
              <a:t>Leptoquarks</a:t>
            </a:r>
            <a:endParaRPr lang="en-US" altLang="en-US" dirty="0" smtClean="0">
              <a:latin typeface="+mn-lt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Vector-like leptons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W` bosons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Vector-like quarks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Light new physics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18" y="2276872"/>
            <a:ext cx="3844782" cy="39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44114" y="623494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 smtClean="0">
                <a:solidFill>
                  <a:srgbClr val="004986"/>
                </a:solidFill>
                <a:latin typeface="+mn-lt"/>
                <a:cs typeface="Franklin Gothic Book"/>
              </a:rPr>
              <a:t>talks</a:t>
            </a:r>
            <a:r>
              <a:rPr lang="de-CH" sz="1800" kern="1000" spc="30" dirty="0" smtClean="0">
                <a:solidFill>
                  <a:srgbClr val="004986"/>
                </a:solidFill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solidFill>
                  <a:srgbClr val="004986"/>
                </a:solidFill>
                <a:latin typeface="+mn-lt"/>
                <a:cs typeface="Franklin Gothic Book"/>
              </a:rPr>
              <a:t>of</a:t>
            </a:r>
            <a:r>
              <a:rPr lang="de-CH" sz="1800" kern="1000" spc="30" dirty="0" smtClean="0">
                <a:solidFill>
                  <a:srgbClr val="004986"/>
                </a:solidFill>
                <a:latin typeface="+mn-lt"/>
                <a:cs typeface="Franklin Gothic Book"/>
              </a:rPr>
              <a:t> Asaf </a:t>
            </a:r>
            <a:r>
              <a:rPr lang="de-CH" sz="1800" kern="1000" spc="30" dirty="0" err="1" smtClean="0">
                <a:solidFill>
                  <a:srgbClr val="004986"/>
                </a:solidFill>
                <a:latin typeface="+mn-lt"/>
                <a:cs typeface="Franklin Gothic Book"/>
              </a:rPr>
              <a:t>and</a:t>
            </a:r>
            <a:r>
              <a:rPr lang="de-CH" sz="1800" kern="1000" spc="30" dirty="0" smtClean="0">
                <a:solidFill>
                  <a:srgbClr val="004986"/>
                </a:solidFill>
                <a:latin typeface="+mn-lt"/>
                <a:cs typeface="Franklin Gothic Book"/>
              </a:rPr>
              <a:t> Robert</a:t>
            </a:r>
          </a:p>
        </p:txBody>
      </p:sp>
    </p:spTree>
    <p:extLst>
      <p:ext uri="{BB962C8B-B14F-4D97-AF65-F5344CB8AC3E}">
        <p14:creationId xmlns:p14="http://schemas.microsoft.com/office/powerpoint/2010/main" val="3321325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605341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smtClean="0">
                <a:solidFill>
                  <a:srgbClr val="A50021"/>
                </a:solidFill>
              </a:rPr>
              <a:t>Impact of PIONEER II</a:t>
            </a:r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38" y="878251"/>
            <a:ext cx="7422888" cy="5801236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32433"/>
              </p:ext>
            </p:extLst>
          </p:nvPr>
        </p:nvGraphicFramePr>
        <p:xfrm>
          <a:off x="1750730" y="1268760"/>
          <a:ext cx="622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0" name="Equation" r:id="rId4" imgW="622080" imgH="164880" progId="Equation.DSMT4">
                  <p:embed/>
                </p:oleObj>
              </mc:Choice>
              <mc:Fallback>
                <p:oleObj name="Equation" r:id="rId4" imgW="622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0730" y="1268760"/>
                        <a:ext cx="622300" cy="165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28694"/>
              </p:ext>
            </p:extLst>
          </p:nvPr>
        </p:nvGraphicFramePr>
        <p:xfrm>
          <a:off x="6574942" y="1170391"/>
          <a:ext cx="536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1" name="Equation" r:id="rId6" imgW="609480" imgH="380880" progId="Equation.DSMT4">
                  <p:embed/>
                </p:oleObj>
              </mc:Choice>
              <mc:Fallback>
                <p:oleObj name="Equation" r:id="rId6" imgW="6094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4942" y="1170391"/>
                        <a:ext cx="536575" cy="336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9055"/>
              </p:ext>
            </p:extLst>
          </p:nvPr>
        </p:nvGraphicFramePr>
        <p:xfrm>
          <a:off x="3440724" y="1196221"/>
          <a:ext cx="526938" cy="26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2"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0724" y="1196221"/>
                        <a:ext cx="526938" cy="2634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593339"/>
              </p:ext>
            </p:extLst>
          </p:nvPr>
        </p:nvGraphicFramePr>
        <p:xfrm>
          <a:off x="4671556" y="1173163"/>
          <a:ext cx="5397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3"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1556" y="1173163"/>
                        <a:ext cx="539750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02537"/>
              </p:ext>
            </p:extLst>
          </p:nvPr>
        </p:nvGraphicFramePr>
        <p:xfrm>
          <a:off x="3496806" y="2578100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4" name="Equation" r:id="rId12" imgW="380880" imgH="253800" progId="Equation.DSMT4">
                  <p:embed/>
                </p:oleObj>
              </mc:Choice>
              <mc:Fallback>
                <p:oleObj name="Equation" r:id="rId12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6806" y="2578100"/>
                        <a:ext cx="381000" cy="254000"/>
                      </a:xfrm>
                      <a:prstGeom prst="rect">
                        <a:avLst/>
                      </a:prstGeom>
                      <a:solidFill>
                        <a:srgbClr val="F3D2C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25745"/>
              </p:ext>
            </p:extLst>
          </p:nvPr>
        </p:nvGraphicFramePr>
        <p:xfrm>
          <a:off x="4564659" y="2605088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5" name="Equation" r:id="rId14" imgW="723600" imgH="203040" progId="Equation.DSMT4">
                  <p:embed/>
                </p:oleObj>
              </mc:Choice>
              <mc:Fallback>
                <p:oleObj name="Equation" r:id="rId14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64659" y="2605088"/>
                        <a:ext cx="723900" cy="203200"/>
                      </a:xfrm>
                      <a:prstGeom prst="rect">
                        <a:avLst/>
                      </a:prstGeom>
                      <a:solidFill>
                        <a:srgbClr val="F3D2C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4941"/>
              </p:ext>
            </p:extLst>
          </p:nvPr>
        </p:nvGraphicFramePr>
        <p:xfrm>
          <a:off x="2202994" y="3978275"/>
          <a:ext cx="495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6" name="Equation" r:id="rId16" imgW="495000" imgH="177480" progId="Equation.DSMT4">
                  <p:embed/>
                </p:oleObj>
              </mc:Choice>
              <mc:Fallback>
                <p:oleObj name="Equation" r:id="rId16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2994" y="3978275"/>
                        <a:ext cx="4953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0686"/>
              </p:ext>
            </p:extLst>
          </p:nvPr>
        </p:nvGraphicFramePr>
        <p:xfrm>
          <a:off x="6760706" y="24892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7" name="Equation" r:id="rId18" imgW="596880" imgH="431640" progId="Equation.DSMT4">
                  <p:embed/>
                </p:oleObj>
              </mc:Choice>
              <mc:Fallback>
                <p:oleObj name="Equation" r:id="rId18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0706" y="2489200"/>
                        <a:ext cx="5969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74167"/>
              </p:ext>
            </p:extLst>
          </p:nvPr>
        </p:nvGraphicFramePr>
        <p:xfrm>
          <a:off x="7127015" y="3471612"/>
          <a:ext cx="647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8" name="Equation" r:id="rId20" imgW="647640" imgH="177480" progId="Equation.DSMT4">
                  <p:embed/>
                </p:oleObj>
              </mc:Choice>
              <mc:Fallback>
                <p:oleObj name="Equation" r:id="rId20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27015" y="3471612"/>
                        <a:ext cx="6477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97435"/>
              </p:ext>
            </p:extLst>
          </p:nvPr>
        </p:nvGraphicFramePr>
        <p:xfrm>
          <a:off x="3504545" y="3965575"/>
          <a:ext cx="368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Equation" r:id="rId22" imgW="368280" imgH="203040" progId="Equation.DSMT4">
                  <p:embed/>
                </p:oleObj>
              </mc:Choice>
              <mc:Fallback>
                <p:oleObj name="Equation" r:id="rId22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04545" y="3965575"/>
                        <a:ext cx="368300" cy="20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41615"/>
              </p:ext>
            </p:extLst>
          </p:nvPr>
        </p:nvGraphicFramePr>
        <p:xfrm>
          <a:off x="4754106" y="3952875"/>
          <a:ext cx="368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0" name="Equation" r:id="rId24" imgW="368280" imgH="203040" progId="Equation.DSMT4">
                  <p:embed/>
                </p:oleObj>
              </mc:Choice>
              <mc:Fallback>
                <p:oleObj name="Equation" r:id="rId24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54106" y="3952875"/>
                        <a:ext cx="368300" cy="20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64406"/>
              </p:ext>
            </p:extLst>
          </p:nvPr>
        </p:nvGraphicFramePr>
        <p:xfrm>
          <a:off x="5766931" y="448310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1" name="Equation" r:id="rId26" imgW="215640" imgH="228600" progId="Equation.DSMT4">
                  <p:embed/>
                </p:oleObj>
              </mc:Choice>
              <mc:Fallback>
                <p:oleObj name="Equation" r:id="rId26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66931" y="4483100"/>
                        <a:ext cx="215900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6029"/>
              </p:ext>
            </p:extLst>
          </p:nvPr>
        </p:nvGraphicFramePr>
        <p:xfrm>
          <a:off x="2381878" y="5113553"/>
          <a:ext cx="649498" cy="34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2" name="Equation" r:id="rId28" imgW="812520" imgH="431640" progId="Equation.DSMT4">
                  <p:embed/>
                </p:oleObj>
              </mc:Choice>
              <mc:Fallback>
                <p:oleObj name="Equation" r:id="rId28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381878" y="5113553"/>
                        <a:ext cx="649498" cy="3450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59010"/>
              </p:ext>
            </p:extLst>
          </p:nvPr>
        </p:nvGraphicFramePr>
        <p:xfrm>
          <a:off x="3496806" y="5101171"/>
          <a:ext cx="661851" cy="37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3" name="Equation" r:id="rId30" imgW="761760" imgH="431640" progId="Equation.DSMT4">
                  <p:embed/>
                </p:oleObj>
              </mc:Choice>
              <mc:Fallback>
                <p:oleObj name="Equation" r:id="rId30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496806" y="5101171"/>
                        <a:ext cx="661851" cy="3750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64214"/>
              </p:ext>
            </p:extLst>
          </p:nvPr>
        </p:nvGraphicFramePr>
        <p:xfrm>
          <a:off x="4646030" y="5203525"/>
          <a:ext cx="584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4" name="Equation" r:id="rId32" imgW="583920" imgH="164880" progId="Equation.DSMT4">
                  <p:embed/>
                </p:oleObj>
              </mc:Choice>
              <mc:Fallback>
                <p:oleObj name="Equation" r:id="rId32" imgW="5839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46030" y="5203525"/>
                        <a:ext cx="584200" cy="165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49210"/>
              </p:ext>
            </p:extLst>
          </p:nvPr>
        </p:nvGraphicFramePr>
        <p:xfrm>
          <a:off x="6519406" y="5154506"/>
          <a:ext cx="487908" cy="2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5" name="Equation" r:id="rId34" imgW="406080" imgH="190440" progId="Equation.DSMT4">
                  <p:embed/>
                </p:oleObj>
              </mc:Choice>
              <mc:Fallback>
                <p:oleObj name="Equation" r:id="rId34" imgW="4060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19406" y="5154506"/>
                        <a:ext cx="487908" cy="2287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85705"/>
              </p:ext>
            </p:extLst>
          </p:nvPr>
        </p:nvGraphicFramePr>
        <p:xfrm>
          <a:off x="8232319" y="5203825"/>
          <a:ext cx="584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6" name="Equation" r:id="rId36" imgW="583920" imgH="164880" progId="Equation.DSMT4">
                  <p:embed/>
                </p:oleObj>
              </mc:Choice>
              <mc:Fallback>
                <p:oleObj name="Equation" r:id="rId36" imgW="5839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232319" y="5203825"/>
                        <a:ext cx="584200" cy="165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75226"/>
              </p:ext>
            </p:extLst>
          </p:nvPr>
        </p:nvGraphicFramePr>
        <p:xfrm>
          <a:off x="7360781" y="6221413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7" name="Equation" r:id="rId38" imgW="241200" imgH="228600" progId="Equation.DSMT4">
                  <p:embed/>
                </p:oleObj>
              </mc:Choice>
              <mc:Fallback>
                <p:oleObj name="Equation" r:id="rId38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360781" y="6221413"/>
                        <a:ext cx="241300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04513"/>
              </p:ext>
            </p:extLst>
          </p:nvPr>
        </p:nvGraphicFramePr>
        <p:xfrm>
          <a:off x="4480329" y="6317040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8" name="Equation" r:id="rId40" imgW="520560" imgH="228600" progId="Equation.DSMT4">
                  <p:embed/>
                </p:oleObj>
              </mc:Choice>
              <mc:Fallback>
                <p:oleObj name="Equation" r:id="rId40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480329" y="6317040"/>
                        <a:ext cx="520700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44152" y="1775783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altLang="en-US" sz="2800" dirty="0" smtClean="0">
                <a:solidFill>
                  <a:srgbClr val="C50006"/>
                </a:solidFill>
                <a:latin typeface="+mn-lt"/>
              </a:rPr>
              <a:t>Observables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altLang="en-US" sz="2800" dirty="0" smtClean="0">
                <a:solidFill>
                  <a:srgbClr val="0070C0"/>
                </a:solidFill>
                <a:latin typeface="+mn-lt"/>
              </a:rPr>
              <a:t>Operators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altLang="en-US" sz="2800" dirty="0" smtClean="0">
                <a:solidFill>
                  <a:srgbClr val="00B050"/>
                </a:solidFill>
                <a:latin typeface="+mn-lt"/>
              </a:rPr>
              <a:t>SM Parameters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808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smtClean="0">
                <a:solidFill>
                  <a:srgbClr val="A50021"/>
                </a:solidFill>
              </a:rPr>
              <a:t>Conclusions</a:t>
            </a:r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8024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6180" y="1052736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Many intriguing anomalies emerged in the last years: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C50006"/>
                </a:solidFill>
                <a:latin typeface="+mn-lt"/>
              </a:rPr>
              <a:t>LFUV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4986"/>
                </a:solidFill>
                <a:latin typeface="+mn-lt"/>
              </a:rPr>
              <a:t>EW observables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Direct LHC searches</a:t>
            </a:r>
          </a:p>
        </p:txBody>
      </p:sp>
      <p:grpSp>
        <p:nvGrpSpPr>
          <p:cNvPr id="22" name="Group 17"/>
          <p:cNvGrpSpPr/>
          <p:nvPr/>
        </p:nvGrpSpPr>
        <p:grpSpPr>
          <a:xfrm>
            <a:off x="4375024" y="792197"/>
            <a:ext cx="4032448" cy="3988157"/>
            <a:chOff x="2250" y="-1597616"/>
            <a:chExt cx="6091499" cy="3600400"/>
          </a:xfrm>
        </p:grpSpPr>
        <p:sp>
          <p:nvSpPr>
            <p:cNvPr id="23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The Standard Model is crumbling;</a:t>
              </a:r>
              <a:br>
                <a:rPr lang="en-US" sz="3200" dirty="0" smtClean="0"/>
              </a:br>
              <a:r>
                <a:rPr lang="en-US" sz="3200" dirty="0" smtClean="0"/>
                <a:t>PIONEER can contribute to its fall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0792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605341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smtClean="0">
                <a:solidFill>
                  <a:srgbClr val="A50021"/>
                </a:solidFill>
              </a:rPr>
              <a:t>Idea </a:t>
            </a:r>
            <a:r>
              <a:rPr lang="en-GB" sz="3200" dirty="0" smtClean="0">
                <a:solidFill>
                  <a:srgbClr val="A50021"/>
                </a:solidFill>
              </a:rPr>
              <a:t>for </a:t>
            </a:r>
            <a:r>
              <a:rPr lang="en-GB" sz="3200" dirty="0" smtClean="0">
                <a:solidFill>
                  <a:srgbClr val="A50021"/>
                </a:solidFill>
              </a:rPr>
              <a:t>discussions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smtClean="0">
                <a:latin typeface="Arial" panose="020B0604020202020204" pitchFamily="34" charset="0"/>
              </a:rPr>
              <a:t>Constraints </a:t>
            </a:r>
            <a:r>
              <a:rPr lang="en-GB" altLang="en-US" sz="2600" dirty="0" smtClean="0">
                <a:latin typeface="Arial" panose="020B0604020202020204" pitchFamily="34" charset="0"/>
              </a:rPr>
              <a:t>on NP from the </a:t>
            </a:r>
            <a:r>
              <a:rPr lang="el-GR" altLang="en-US" sz="2600" dirty="0" smtClean="0">
                <a:latin typeface="Arial" panose="020B0604020202020204" pitchFamily="34" charset="0"/>
              </a:rPr>
              <a:t>η</a:t>
            </a:r>
            <a:r>
              <a:rPr lang="en-US" altLang="en-US" sz="2600" dirty="0" smtClean="0">
                <a:latin typeface="Arial" panose="020B0604020202020204" pitchFamily="34" charset="0"/>
              </a:rPr>
              <a:t>-</a:t>
            </a:r>
            <a:r>
              <a:rPr lang="el-GR" altLang="en-US" sz="2600" dirty="0" smtClean="0">
                <a:latin typeface="Arial" panose="020B0604020202020204" pitchFamily="34" charset="0"/>
              </a:rPr>
              <a:t>η</a:t>
            </a:r>
            <a:r>
              <a:rPr lang="en-US" altLang="en-US" sz="2600" dirty="0" smtClean="0">
                <a:latin typeface="Arial" panose="020B0604020202020204" pitchFamily="34" charset="0"/>
              </a:rPr>
              <a:t>’ mixing and mass difference	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 err="1" smtClean="0">
                <a:latin typeface="Arial" panose="020B0604020202020204" pitchFamily="34" charset="0"/>
              </a:rPr>
              <a:t>GeV</a:t>
            </a:r>
            <a:r>
              <a:rPr lang="en-US" altLang="en-US" sz="2200" dirty="0" smtClean="0">
                <a:latin typeface="Arial" panose="020B0604020202020204" pitchFamily="34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</a:rPr>
              <a:t>scale particles coupling only to strange quarks are not excluded</a:t>
            </a:r>
            <a:endParaRPr lang="en-GB" altLang="en-US" sz="22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25000"/>
              </a:spcBef>
              <a:buSzPct val="100000"/>
              <a:buNone/>
              <a:defRPr/>
            </a:pPr>
            <a:endParaRPr lang="en-GB" altLang="en-US" sz="2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9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284" y="212715"/>
            <a:ext cx="7272808" cy="508500"/>
          </a:xfrm>
        </p:spPr>
        <p:txBody>
          <a:bodyPr/>
          <a:lstStyle/>
          <a:p>
            <a:r>
              <a:rPr lang="de-CH" sz="3600" dirty="0" smtClean="0"/>
              <a:t>Outline</a:t>
            </a:r>
            <a:endParaRPr lang="de-CH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242502" cy="5448449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nomalies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4986"/>
                </a:solidFill>
              </a:rPr>
              <a:t>LFUV</a:t>
            </a:r>
            <a:endParaRPr lang="en-US" sz="2800" baseline="-25000" dirty="0" smtClean="0">
              <a:solidFill>
                <a:srgbClr val="0049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rgbClr val="004986"/>
                </a:solidFill>
              </a:rPr>
              <a:t> </a:t>
            </a:r>
            <a:r>
              <a:rPr lang="en-US" sz="2800" dirty="0" err="1" smtClean="0">
                <a:solidFill>
                  <a:srgbClr val="004986"/>
                </a:solidFill>
              </a:rPr>
              <a:t>Cabibbo</a:t>
            </a:r>
            <a:r>
              <a:rPr lang="en-US" sz="2800" dirty="0" smtClean="0">
                <a:solidFill>
                  <a:srgbClr val="004986"/>
                </a:solidFill>
              </a:rPr>
              <a:t> Angle Anomaly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4986"/>
                </a:solidFill>
              </a:rPr>
              <a:t> </a:t>
            </a:r>
            <a:r>
              <a:rPr lang="en-US" sz="2800" dirty="0" smtClean="0">
                <a:solidFill>
                  <a:srgbClr val="004986"/>
                </a:solidFill>
              </a:rPr>
              <a:t>g-2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rgbClr val="004986"/>
                </a:solidFill>
              </a:rPr>
              <a:t> Non-resonant </a:t>
            </a:r>
            <a:r>
              <a:rPr lang="en-US" sz="2800" dirty="0">
                <a:solidFill>
                  <a:srgbClr val="004986"/>
                </a:solidFill>
              </a:rPr>
              <a:t>di-leptons</a:t>
            </a:r>
            <a:endParaRPr lang="en-US" sz="2800" baseline="-25000" dirty="0">
              <a:solidFill>
                <a:srgbClr val="0049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rgbClr val="004986"/>
                </a:solidFill>
              </a:rPr>
              <a:t> W mass and EW fit</a:t>
            </a:r>
          </a:p>
          <a:p>
            <a:r>
              <a:rPr lang="en-US" sz="2800" dirty="0" smtClean="0"/>
              <a:t>Explanations</a:t>
            </a:r>
            <a:endParaRPr lang="en-US" sz="2800" dirty="0"/>
          </a:p>
          <a:p>
            <a:r>
              <a:rPr lang="en-US" sz="2800" dirty="0" smtClean="0"/>
              <a:t>Implications for light mesons</a:t>
            </a:r>
          </a:p>
          <a:p>
            <a:r>
              <a:rPr lang="en-US" sz="2800" dirty="0" smtClean="0"/>
              <a:t>Some crazy ideas for discussions</a:t>
            </a:r>
          </a:p>
          <a:p>
            <a:r>
              <a:rPr lang="en-US" sz="2800" dirty="0" smtClean="0"/>
              <a:t>Conclusions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30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2276872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 smtClean="0">
                <a:solidFill>
                  <a:srgbClr val="004986"/>
                </a:solidFill>
              </a:rPr>
              <a:t>Backup</a:t>
            </a:r>
            <a:endParaRPr lang="en-GB" sz="6600" dirty="0">
              <a:solidFill>
                <a:srgbClr val="004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Cabibbo</a:t>
            </a:r>
            <a:r>
              <a:rPr lang="de-CH" dirty="0" smtClean="0"/>
              <a:t> Angle </a:t>
            </a:r>
            <a:r>
              <a:rPr lang="de-CH" dirty="0" err="1" smtClean="0"/>
              <a:t>Anomaly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2412776" y="4470637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340884" y="2089200"/>
            <a:ext cx="46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-16532" y="5877272"/>
            <a:ext cx="9144000" cy="658582"/>
            <a:chOff x="42194" y="-37789"/>
            <a:chExt cx="6223298" cy="1281906"/>
          </a:xfrm>
        </p:grpSpPr>
        <p:sp>
          <p:nvSpPr>
            <p:cNvPr id="12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200" dirty="0"/>
                <a:t>D</a:t>
              </a:r>
              <a:r>
                <a:rPr lang="de-DE" sz="3200" dirty="0" err="1" smtClean="0"/>
                <a:t>eficits</a:t>
              </a:r>
              <a:r>
                <a:rPr lang="de-DE" sz="3200" dirty="0" smtClean="0"/>
                <a:t> in 1</a:t>
              </a:r>
              <a:r>
                <a:rPr lang="de-DE" sz="3200" baseline="30000" dirty="0" smtClean="0"/>
                <a:t>th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row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and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column</a:t>
              </a:r>
              <a:r>
                <a:rPr lang="de-DE" sz="3200" dirty="0" smtClean="0"/>
                <a:t> CKM </a:t>
              </a:r>
              <a:r>
                <a:rPr lang="de-DE" sz="3200" dirty="0" err="1" smtClean="0"/>
                <a:t>unitarity</a:t>
              </a:r>
              <a:endParaRPr lang="en-GB" sz="3200" dirty="0"/>
            </a:p>
          </p:txBody>
        </p:sp>
      </p:grpSp>
      <p:pic>
        <p:nvPicPr>
          <p:cNvPr id="20" name="Picture 2" descr="Bildergebnis für uzh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 smtClean="0">
                <a:latin typeface="Arial" panose="020B0604020202020204" pitchFamily="34" charset="0"/>
              </a:rPr>
              <a:t>V</a:t>
            </a:r>
            <a:r>
              <a:rPr lang="en-GB" altLang="en-US" sz="2600" baseline="-25000" dirty="0" err="1" smtClean="0">
                <a:latin typeface="Arial" panose="020B0604020202020204" pitchFamily="34" charset="0"/>
              </a:rPr>
              <a:t>ud</a:t>
            </a:r>
            <a:r>
              <a:rPr lang="en-GB" altLang="en-US" sz="2600" dirty="0" smtClean="0">
                <a:latin typeface="Arial" panose="020B0604020202020204" pitchFamily="34" charset="0"/>
              </a:rPr>
              <a:t> from </a:t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super-allowed</a:t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beta decays 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 smtClean="0">
                <a:latin typeface="Arial" panose="020B0604020202020204" pitchFamily="34" charset="0"/>
              </a:rPr>
              <a:t>V</a:t>
            </a:r>
            <a:r>
              <a:rPr lang="en-GB" altLang="en-US" sz="2600" baseline="-25000" dirty="0" err="1" smtClean="0">
                <a:latin typeface="Arial" panose="020B0604020202020204" pitchFamily="34" charset="0"/>
              </a:rPr>
              <a:t>us</a:t>
            </a:r>
            <a:r>
              <a:rPr lang="en-GB" altLang="en-US" sz="2600" dirty="0" smtClean="0">
                <a:latin typeface="Arial" panose="020B0604020202020204" pitchFamily="34" charset="0"/>
              </a:rPr>
              <a:t> </a:t>
            </a:r>
            <a:r>
              <a:rPr lang="en-GB" altLang="en-US" sz="2600" dirty="0">
                <a:latin typeface="Arial" panose="020B0604020202020204" pitchFamily="34" charset="0"/>
              </a:rPr>
              <a:t>from </a:t>
            </a:r>
            <a:r>
              <a:rPr lang="en-GB" altLang="en-US" sz="2600" dirty="0" smtClean="0">
                <a:latin typeface="Arial" panose="020B0604020202020204" pitchFamily="34" charset="0"/>
              </a:rPr>
              <a:t/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Kaon and </a:t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tau decays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smtClean="0">
                <a:latin typeface="Arial" panose="020B0604020202020204" pitchFamily="34" charset="0"/>
              </a:rPr>
              <a:t>Disagreement</a:t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leads to a </a:t>
            </a:r>
            <a:br>
              <a:rPr lang="en-GB" altLang="en-US" sz="2600" dirty="0" smtClean="0">
                <a:latin typeface="Arial" panose="020B0604020202020204" pitchFamily="34" charset="0"/>
              </a:rPr>
            </a:br>
            <a:r>
              <a:rPr lang="en-GB" altLang="en-US" sz="2600" dirty="0" smtClean="0">
                <a:latin typeface="Arial" panose="020B0604020202020204" pitchFamily="34" charset="0"/>
              </a:rPr>
              <a:t>(apparent) violation of CKM </a:t>
            </a:r>
            <a:r>
              <a:rPr lang="en-GB" altLang="en-US" sz="2600" dirty="0" err="1" smtClean="0">
                <a:latin typeface="Arial" panose="020B0604020202020204" pitchFamily="34" charset="0"/>
              </a:rPr>
              <a:t>unitarity</a:t>
            </a:r>
            <a:endParaRPr lang="en-GB" altLang="en-US" sz="2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25000"/>
              </a:spcBef>
              <a:buSzPct val="100000"/>
              <a:buNone/>
              <a:defRPr/>
            </a:pPr>
            <a:endParaRPr lang="en-GB" altLang="en-US" sz="2700" dirty="0" smtClean="0">
              <a:latin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870" y="947956"/>
            <a:ext cx="5487830" cy="370988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6620100" y="4725144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002060"/>
                </a:solidFill>
              </a:rPr>
              <a:t>CMS, SGPR: </a:t>
            </a:r>
            <a:br>
              <a:rPr lang="en-GB" altLang="en-US" dirty="0" smtClean="0">
                <a:solidFill>
                  <a:srgbClr val="002060"/>
                </a:solidFill>
              </a:rPr>
            </a:br>
            <a:r>
              <a:rPr lang="en-GB" altLang="en-US" dirty="0" smtClean="0">
                <a:solidFill>
                  <a:srgbClr val="002060"/>
                </a:solidFill>
              </a:rPr>
              <a:t>radiative corrections 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91443"/>
              </p:ext>
            </p:extLst>
          </p:nvPr>
        </p:nvGraphicFramePr>
        <p:xfrm>
          <a:off x="318340" y="5291486"/>
          <a:ext cx="8470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1" name="Equation" r:id="rId7" imgW="4305240" imgH="266400" progId="Equation.DSMT4">
                  <p:embed/>
                </p:oleObj>
              </mc:Choice>
              <mc:Fallback>
                <p:oleObj name="Equation" r:id="rId7" imgW="4305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40" y="5291486"/>
                        <a:ext cx="84709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829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rgbClr val="A50021"/>
                </a:solidFill>
              </a:rPr>
              <a:t>Correlations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err="1" smtClean="0">
                <a:solidFill>
                  <a:srgbClr val="A50021"/>
                </a:solidFill>
              </a:rPr>
              <a:t>with</a:t>
            </a:r>
            <a:r>
              <a:rPr lang="de-CH" dirty="0" smtClean="0">
                <a:solidFill>
                  <a:srgbClr val="A50021"/>
                </a:solidFill>
              </a:rPr>
              <a:t> EW fit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2340884" y="2089200"/>
            <a:ext cx="46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-16532" y="5877272"/>
            <a:ext cx="9144000" cy="658582"/>
            <a:chOff x="42194" y="-37789"/>
            <a:chExt cx="6223298" cy="1281906"/>
          </a:xfrm>
        </p:grpSpPr>
        <p:sp>
          <p:nvSpPr>
            <p:cNvPr id="12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CAA results in tensions in the Fermi constant</a:t>
              </a:r>
              <a:endParaRPr lang="en-GB" sz="3200" dirty="0"/>
            </a:p>
          </p:txBody>
        </p:sp>
      </p:grpSp>
      <p:pic>
        <p:nvPicPr>
          <p:cNvPr id="20" name="Picture 2" descr="Bildergebnis für uzh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3000" dirty="0" smtClean="0">
                <a:latin typeface="Arial" panose="020B0604020202020204" pitchFamily="34" charset="0"/>
              </a:rPr>
              <a:t>The Fermi constant can be determined from: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The global </a:t>
            </a:r>
            <a:b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</a:b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EW fit </a:t>
            </a:r>
            <a:b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</a:b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(Z decays, </a:t>
            </a:r>
            <a:r>
              <a:rPr lang="el-GR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α</a:t>
            </a: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 smtClean="0">
                <a:solidFill>
                  <a:srgbClr val="004986"/>
                </a:solidFill>
                <a:latin typeface="Arial" panose="020B0604020202020204" pitchFamily="34" charset="0"/>
              </a:rPr>
              <a:t>Kaon</a:t>
            </a: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 and </a:t>
            </a:r>
            <a:b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</a:b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beta decays </a:t>
            </a:r>
            <a:b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</a:b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(assuming </a:t>
            </a:r>
            <a:b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</a:b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CMK </a:t>
            </a:r>
            <a:r>
              <a:rPr lang="en-GB" altLang="en-US" sz="2600" dirty="0" err="1" smtClean="0">
                <a:solidFill>
                  <a:srgbClr val="004986"/>
                </a:solidFill>
                <a:latin typeface="Arial" panose="020B0604020202020204" pitchFamily="34" charset="0"/>
              </a:rPr>
              <a:t>unitarity</a:t>
            </a: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>
                <a:solidFill>
                  <a:srgbClr val="004986"/>
                </a:solidFill>
                <a:latin typeface="Arial" panose="020B0604020202020204" pitchFamily="34" charset="0"/>
              </a:rPr>
              <a:t>Muon</a:t>
            </a:r>
            <a:r>
              <a:rPr lang="en-GB" altLang="en-US" sz="2600" dirty="0">
                <a:solidFill>
                  <a:srgbClr val="00498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rgbClr val="004986"/>
                </a:solidFill>
                <a:latin typeface="Arial" panose="020B0604020202020204" pitchFamily="34" charset="0"/>
              </a:rPr>
              <a:t>decay</a:t>
            </a:r>
            <a:endParaRPr lang="en-GB" altLang="en-US" sz="2600" dirty="0">
              <a:solidFill>
                <a:srgbClr val="004986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8056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23" y="1772816"/>
            <a:ext cx="5346845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87865"/>
              </p:ext>
            </p:extLst>
          </p:nvPr>
        </p:nvGraphicFramePr>
        <p:xfrm>
          <a:off x="3923928" y="2852936"/>
          <a:ext cx="1727234" cy="24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Equation" r:id="rId7" imgW="1625400" imgH="228600" progId="Equation.DSMT4">
                  <p:embed/>
                </p:oleObj>
              </mc:Choice>
              <mc:Fallback>
                <p:oleObj name="Equation" r:id="rId7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852936"/>
                        <a:ext cx="1727234" cy="24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13583" y="1564921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AC, </a:t>
            </a:r>
            <a:r>
              <a:rPr lang="en-GB" sz="1400" dirty="0" err="1" smtClean="0"/>
              <a:t>Hoferichter</a:t>
            </a:r>
            <a:r>
              <a:rPr lang="en-GB" sz="1400" dirty="0" smtClean="0"/>
              <a:t>, </a:t>
            </a:r>
            <a:r>
              <a:rPr lang="en-GB" sz="1400" dirty="0" err="1" smtClean="0"/>
              <a:t>Manzari</a:t>
            </a:r>
            <a:r>
              <a:rPr lang="en-GB" sz="1400" dirty="0" smtClean="0"/>
              <a:t>, PRL </a:t>
            </a:r>
            <a:r>
              <a:rPr lang="en-GB" sz="1400" dirty="0"/>
              <a:t>127 (2021)</a:t>
            </a:r>
          </a:p>
        </p:txBody>
      </p:sp>
    </p:spTree>
    <p:extLst>
      <p:ext uri="{BB962C8B-B14F-4D97-AF65-F5344CB8AC3E}">
        <p14:creationId xmlns:p14="http://schemas.microsoft.com/office/powerpoint/2010/main" val="2693858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CAA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LFUV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771800" y="3301415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608" y="2698673"/>
            <a:ext cx="46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-16532" y="5877272"/>
            <a:ext cx="9144000" cy="658582"/>
            <a:chOff x="42194" y="-37789"/>
            <a:chExt cx="6223298" cy="1281906"/>
          </a:xfrm>
        </p:grpSpPr>
        <p:sp>
          <p:nvSpPr>
            <p:cNvPr id="12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dirty="0" smtClean="0"/>
                <a:t>The CAA </a:t>
              </a:r>
              <a:r>
                <a:rPr lang="de-DE" sz="3200" dirty="0" err="1" smtClean="0"/>
                <a:t>can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be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interpreted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as</a:t>
              </a:r>
              <a:r>
                <a:rPr lang="de-DE" sz="3200" dirty="0" smtClean="0"/>
                <a:t> a </a:t>
              </a:r>
              <a:r>
                <a:rPr lang="de-DE" sz="3200" dirty="0" err="1" smtClean="0"/>
                <a:t>sign</a:t>
              </a:r>
              <a:r>
                <a:rPr lang="de-DE" sz="3200" dirty="0" smtClean="0"/>
                <a:t> </a:t>
              </a:r>
              <a:r>
                <a:rPr lang="de-DE" sz="3200" dirty="0" err="1" smtClean="0"/>
                <a:t>of</a:t>
              </a:r>
              <a:r>
                <a:rPr lang="de-DE" sz="3200" dirty="0" smtClean="0"/>
                <a:t> LFUV</a:t>
              </a:r>
              <a:endParaRPr lang="en-GB" sz="3200" baseline="-25000" dirty="0"/>
            </a:p>
          </p:txBody>
        </p:sp>
      </p:grpSp>
      <p:pic>
        <p:nvPicPr>
          <p:cNvPr id="20" name="Picture 2" descr="Bildergebnis für uzh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19226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40706"/>
              </p:ext>
            </p:extLst>
          </p:nvPr>
        </p:nvGraphicFramePr>
        <p:xfrm>
          <a:off x="541338" y="1417638"/>
          <a:ext cx="41814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7" name="Equation" r:id="rId6" imgW="2158920" imgH="279360" progId="Equation.DSMT4">
                  <p:embed/>
                </p:oleObj>
              </mc:Choice>
              <mc:Fallback>
                <p:oleObj name="Equation" r:id="rId6" imgW="2158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338" y="1417638"/>
                        <a:ext cx="418147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2365829"/>
            <a:ext cx="3570459" cy="3455917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5868144" y="4983101"/>
            <a:ext cx="2820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4986"/>
                </a:solidFill>
              </a:rPr>
              <a:t>AC, M. </a:t>
            </a:r>
            <a:r>
              <a:rPr lang="it-IT" dirty="0" err="1" smtClean="0">
                <a:solidFill>
                  <a:srgbClr val="004986"/>
                </a:solidFill>
              </a:rPr>
              <a:t>Hoferichter</a:t>
            </a:r>
            <a:r>
              <a:rPr lang="it-IT" dirty="0" smtClean="0">
                <a:solidFill>
                  <a:srgbClr val="004986"/>
                </a:solidFill>
              </a:rPr>
              <a:t> PRL 2020</a:t>
            </a:r>
            <a:endParaRPr lang="en-GB" dirty="0">
              <a:solidFill>
                <a:srgbClr val="004986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/>
          </p:nvPr>
        </p:nvGraphicFramePr>
        <p:xfrm>
          <a:off x="613621" y="2332546"/>
          <a:ext cx="28067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8" name="Equation" r:id="rId9" imgW="1447560" imgH="304560" progId="Equation.DSMT4">
                  <p:embed/>
                </p:oleObj>
              </mc:Choice>
              <mc:Fallback>
                <p:oleObj name="Equation" r:id="rId9" imgW="1447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621" y="2332546"/>
                        <a:ext cx="28067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13621" y="3639969"/>
          <a:ext cx="3706522" cy="85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9" name="Equation" r:id="rId11" imgW="2095200" imgH="482400" progId="Equation.DSMT4">
                  <p:embed/>
                </p:oleObj>
              </mc:Choice>
              <mc:Fallback>
                <p:oleObj name="Equation" r:id="rId11" imgW="2095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3621" y="3639969"/>
                        <a:ext cx="3706522" cy="85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104853" cy="3009972"/>
          </a:xfrm>
        </p:spPr>
        <p:txBody>
          <a:bodyPr/>
          <a:lstStyle/>
          <a:p>
            <a:r>
              <a:rPr lang="de-DE" altLang="en-US" sz="2800" dirty="0" err="1" smtClean="0"/>
              <a:t>Assume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modified</a:t>
            </a:r>
            <a:r>
              <a:rPr lang="de-DE" altLang="en-US" sz="2800" dirty="0" smtClean="0"/>
              <a:t> Wℓ</a:t>
            </a:r>
            <a:r>
              <a:rPr lang="el-G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couplings</a:t>
            </a:r>
            <a:endParaRPr lang="de-DE" altLang="en-US" sz="2800" dirty="0" smtClean="0"/>
          </a:p>
          <a:p>
            <a:endParaRPr lang="de-DE" altLang="en-US" sz="2800" dirty="0" smtClean="0"/>
          </a:p>
          <a:p>
            <a:r>
              <a:rPr lang="de-DE" altLang="en-US" sz="2800" dirty="0" err="1" smtClean="0"/>
              <a:t>V</a:t>
            </a:r>
            <a:r>
              <a:rPr lang="de-DE" altLang="en-US" sz="2800" baseline="-25000" dirty="0" err="1" smtClean="0"/>
              <a:t>ud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from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beta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decays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depends</a:t>
            </a:r>
            <a:r>
              <a:rPr lang="de-DE" altLang="en-US" sz="2800" dirty="0"/>
              <a:t> on Fermi </a:t>
            </a:r>
            <a:r>
              <a:rPr lang="de-DE" altLang="en-US" sz="2800" dirty="0" err="1"/>
              <a:t>constant</a:t>
            </a:r>
            <a:endParaRPr lang="de-DE" altLang="en-US" sz="2800" dirty="0"/>
          </a:p>
          <a:p>
            <a:endParaRPr lang="de-DE" altLang="en-US" sz="2800" dirty="0" smtClean="0"/>
          </a:p>
          <a:p>
            <a:r>
              <a:rPr lang="de-DE" altLang="en-US" sz="2800" dirty="0" smtClean="0"/>
              <a:t>Fermi </a:t>
            </a:r>
            <a:r>
              <a:rPr lang="de-DE" altLang="en-US" sz="2800" dirty="0" err="1" smtClean="0"/>
              <a:t>constant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determined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from</a:t>
            </a:r>
            <a:r>
              <a:rPr lang="de-DE" altLang="en-US" sz="2800" dirty="0" smtClean="0"/>
              <a:t> </a:t>
            </a:r>
            <a:br>
              <a:rPr lang="de-DE" altLang="en-US" sz="2800" dirty="0" smtClean="0"/>
            </a:br>
            <a:r>
              <a:rPr lang="de-DE" altLang="en-US" sz="2800" dirty="0" err="1" smtClean="0"/>
              <a:t>muon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</a:t>
            </a:r>
            <a:endParaRPr lang="de-DE" altLang="en-US" sz="2800" dirty="0" smtClean="0"/>
          </a:p>
          <a:p>
            <a:endParaRPr lang="de-DE" altLang="en-US" sz="3400" dirty="0" smtClean="0"/>
          </a:p>
          <a:p>
            <a:r>
              <a:rPr lang="de-DE" altLang="en-US" sz="2800" dirty="0" err="1" smtClean="0"/>
              <a:t>Dependence</a:t>
            </a:r>
            <a:r>
              <a:rPr lang="de-DE" altLang="en-US" sz="2800" dirty="0" smtClean="0"/>
              <a:t> on      </a:t>
            </a:r>
            <a:r>
              <a:rPr lang="de-DE" altLang="en-US" sz="2800" dirty="0" err="1" smtClean="0"/>
              <a:t>cancels</a:t>
            </a:r>
            <a:endParaRPr lang="de-DE" altLang="en-US" sz="2800" dirty="0" smtClean="0"/>
          </a:p>
          <a:p>
            <a:endParaRPr lang="de-DE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altLang="en-US" sz="2800" dirty="0" smtClean="0">
              <a:latin typeface="Calibri"/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/>
          </p:nvPr>
        </p:nvGraphicFramePr>
        <p:xfrm>
          <a:off x="2879856" y="4317746"/>
          <a:ext cx="504505" cy="56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9856" y="4317746"/>
                        <a:ext cx="504505" cy="567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67544" y="4866428"/>
          <a:ext cx="4896544" cy="9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1" name="Equation" r:id="rId15" imgW="3098520" imgH="609480" progId="Equation.DSMT4">
                  <p:embed/>
                </p:oleObj>
              </mc:Choice>
              <mc:Fallback>
                <p:oleObj name="Equation" r:id="rId15" imgW="3098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544" y="4866428"/>
                        <a:ext cx="4896544" cy="96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365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Only interfering effects work</a:t>
              </a:r>
              <a:endParaRPr lang="en-GB" sz="3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Explanations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CAA</a:t>
            </a:r>
            <a:endParaRPr lang="en-GB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59845" b="55098"/>
          <a:stretch/>
        </p:blipFill>
        <p:spPr bwMode="auto">
          <a:xfrm>
            <a:off x="1907704" y="3886170"/>
            <a:ext cx="2099280" cy="17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9" r="53668"/>
          <a:stretch/>
        </p:blipFill>
        <p:spPr bwMode="auto">
          <a:xfrm>
            <a:off x="5700514" y="3967728"/>
            <a:ext cx="3080921" cy="17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56793"/>
          <a:stretch/>
        </p:blipFill>
        <p:spPr bwMode="auto">
          <a:xfrm>
            <a:off x="5746234" y="1451526"/>
            <a:ext cx="2938935" cy="17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3" t="3106" r="5073" b="55067"/>
          <a:stretch/>
        </p:blipFill>
        <p:spPr bwMode="auto">
          <a:xfrm>
            <a:off x="1618526" y="1412775"/>
            <a:ext cx="2271766" cy="18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>
            <a:spLocks noGrp="1"/>
          </p:cNvSpPr>
          <p:nvPr>
            <p:ph sz="quarter" idx="13"/>
          </p:nvPr>
        </p:nvSpPr>
        <p:spPr>
          <a:xfrm>
            <a:off x="434326" y="1026646"/>
            <a:ext cx="4425706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2800" dirty="0" smtClean="0"/>
              <a:t>New </a:t>
            </a:r>
            <a:r>
              <a:rPr lang="de-DE" altLang="en-US" sz="2800" dirty="0" err="1"/>
              <a:t>p</a:t>
            </a:r>
            <a:r>
              <a:rPr lang="de-DE" altLang="en-US" sz="2800" dirty="0" err="1" smtClean="0"/>
              <a:t>hysics</a:t>
            </a:r>
            <a:r>
              <a:rPr lang="de-DE" altLang="en-US" sz="2800" dirty="0" smtClean="0"/>
              <a:t> in </a:t>
            </a:r>
            <a:r>
              <a:rPr lang="de-DE" altLang="en-US" sz="2800" dirty="0" err="1" smtClean="0"/>
              <a:t>beta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decays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r>
              <a:rPr lang="de-DE" altLang="en-US" sz="2800" dirty="0" smtClean="0"/>
              <a:t>New </a:t>
            </a:r>
            <a:r>
              <a:rPr lang="de-DE" altLang="en-US" sz="2800" dirty="0" err="1" smtClean="0"/>
              <a:t>physics</a:t>
            </a:r>
            <a:r>
              <a:rPr lang="de-DE" altLang="en-US" sz="2800" dirty="0" smtClean="0"/>
              <a:t> in </a:t>
            </a:r>
            <a:r>
              <a:rPr lang="de-DE" altLang="en-US" sz="2800" dirty="0" err="1" smtClean="0"/>
              <a:t>muon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decays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243738" y="1469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4-Fermi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48586" y="38237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Wµ</a:t>
            </a:r>
            <a:r>
              <a:rPr lang="el-GR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ν</a:t>
            </a: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 coupling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29086" y="38610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4-Fermi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75256" y="1451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kern="1000" spc="30" dirty="0" err="1" smtClean="0">
                <a:solidFill>
                  <a:srgbClr val="C00000"/>
                </a:solidFill>
                <a:latin typeface="+mn-lt"/>
                <a:cs typeface="Franklin Gothic Book"/>
              </a:rPr>
              <a:t>Wud</a:t>
            </a:r>
            <a:r>
              <a:rPr lang="en-US" sz="26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 coupling</a:t>
            </a:r>
            <a:endParaRPr lang="de-DE" sz="2600" kern="1000" spc="30" dirty="0" err="1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565146" y="1726726"/>
            <a:ext cx="4144413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Lepto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-quarks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4375408" y="1513919"/>
            <a:ext cx="4144413" cy="3642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Vector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</a:t>
            </a:r>
            <a:r>
              <a:rPr lang="de-DE" altLang="en-US" sz="2800" dirty="0" err="1" smtClean="0">
                <a:solidFill>
                  <a:srgbClr val="004986"/>
                </a:solidFill>
              </a:rPr>
              <a:t>like</a:t>
            </a:r>
            <a:r>
              <a:rPr lang="de-DE" altLang="en-US" sz="2800" dirty="0" smtClean="0">
                <a:solidFill>
                  <a:srgbClr val="004986"/>
                </a:solidFill>
              </a:rPr>
              <a:t> </a:t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err="1" smtClean="0">
                <a:solidFill>
                  <a:srgbClr val="004986"/>
                </a:solidFill>
              </a:rPr>
              <a:t>quarks</a:t>
            </a:r>
            <a:endParaRPr lang="de-DE" altLang="en-US" sz="2800" dirty="0" smtClean="0">
              <a:solidFill>
                <a:srgbClr val="0049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628731" y="3767795"/>
            <a:ext cx="4144413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altLang="en-US" sz="2800" dirty="0" smtClean="0">
                <a:solidFill>
                  <a:srgbClr val="004986"/>
                </a:solidFill>
              </a:rPr>
              <a:t>Singly </a:t>
            </a:r>
            <a:br>
              <a:rPr lang="en-US" altLang="en-US" sz="2800" dirty="0" smtClean="0">
                <a:solidFill>
                  <a:srgbClr val="004986"/>
                </a:solidFill>
              </a:rPr>
            </a:br>
            <a:r>
              <a:rPr lang="en-US" altLang="en-US" sz="2800" dirty="0" smtClean="0">
                <a:solidFill>
                  <a:srgbClr val="004986"/>
                </a:solidFill>
              </a:rPr>
              <a:t>charged </a:t>
            </a:r>
            <a:br>
              <a:rPr lang="en-US" altLang="en-US" sz="2800" dirty="0" smtClean="0">
                <a:solidFill>
                  <a:srgbClr val="004986"/>
                </a:solidFill>
              </a:rPr>
            </a:br>
            <a:r>
              <a:rPr lang="en-US" altLang="en-US" sz="2800" dirty="0" smtClean="0">
                <a:solidFill>
                  <a:srgbClr val="004986"/>
                </a:solidFill>
              </a:rPr>
              <a:t>scalar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altLang="en-US" sz="2800" dirty="0" smtClean="0">
                <a:solidFill>
                  <a:srgbClr val="004986"/>
                </a:solidFill>
              </a:rPr>
              <a:t>Z’</a:t>
            </a:r>
          </a:p>
        </p:txBody>
      </p:sp>
      <p:sp>
        <p:nvSpPr>
          <p:cNvPr id="24" name="Inhaltsplatzhalter 1"/>
          <p:cNvSpPr txBox="1">
            <a:spLocks/>
          </p:cNvSpPr>
          <p:nvPr/>
        </p:nvSpPr>
        <p:spPr>
          <a:xfrm>
            <a:off x="4438728" y="4072150"/>
            <a:ext cx="4558854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err="1" smtClean="0">
                <a:solidFill>
                  <a:srgbClr val="004986"/>
                </a:solidFill>
              </a:rPr>
              <a:t>Vector</a:t>
            </a:r>
            <a:r>
              <a:rPr lang="de-DE" altLang="en-US" sz="2800" dirty="0" smtClean="0">
                <a:solidFill>
                  <a:srgbClr val="004986"/>
                </a:solidFill>
              </a:rPr>
              <a:t/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smtClean="0">
                <a:solidFill>
                  <a:srgbClr val="004986"/>
                </a:solidFill>
              </a:rPr>
              <a:t>-</a:t>
            </a:r>
            <a:r>
              <a:rPr lang="de-DE" altLang="en-US" sz="2800" dirty="0" err="1" smtClean="0">
                <a:solidFill>
                  <a:srgbClr val="004986"/>
                </a:solidFill>
              </a:rPr>
              <a:t>like</a:t>
            </a:r>
            <a:r>
              <a:rPr lang="de-DE" altLang="en-US" sz="2800" dirty="0" smtClean="0">
                <a:solidFill>
                  <a:srgbClr val="004986"/>
                </a:solidFill>
              </a:rPr>
              <a:t> </a:t>
            </a:r>
            <a:br>
              <a:rPr lang="de-DE" altLang="en-US" sz="2800" dirty="0" smtClean="0">
                <a:solidFill>
                  <a:srgbClr val="004986"/>
                </a:solidFill>
              </a:rPr>
            </a:br>
            <a:r>
              <a:rPr lang="de-DE" altLang="en-US" sz="2800" dirty="0" err="1" smtClean="0">
                <a:solidFill>
                  <a:srgbClr val="004986"/>
                </a:solidFill>
              </a:rPr>
              <a:t>leptons</a:t>
            </a:r>
            <a:endParaRPr lang="de-DE" altLang="en-US" sz="2800" dirty="0" smtClean="0">
              <a:solidFill>
                <a:srgbClr val="0049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de-DE" altLang="en-US" sz="2800" dirty="0" smtClean="0">
                <a:solidFill>
                  <a:srgbClr val="004986"/>
                </a:solidFill>
              </a:rPr>
              <a:t>W‘</a:t>
            </a:r>
          </a:p>
        </p:txBody>
      </p:sp>
    </p:spTree>
    <p:extLst>
      <p:ext uri="{BB962C8B-B14F-4D97-AF65-F5344CB8AC3E}">
        <p14:creationId xmlns:p14="http://schemas.microsoft.com/office/powerpoint/2010/main" val="3157766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Singly Charged Scalar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Can explain the CAA and </a:t>
              </a:r>
              <a:r>
                <a:rPr lang="el-GR" sz="3200" dirty="0" smtClean="0"/>
                <a:t>τ</a:t>
              </a:r>
              <a:r>
                <a:rPr lang="el-GR" sz="3200" dirty="0" smtClean="0">
                  <a:latin typeface="Times New Roman"/>
                  <a:cs typeface="Times New Roman"/>
                </a:rPr>
                <a:t>→</a:t>
              </a:r>
              <a:r>
                <a:rPr lang="el-GR" sz="3200" dirty="0"/>
                <a:t>µ</a:t>
              </a:r>
              <a:r>
                <a:rPr lang="el-GR" sz="3200" dirty="0" smtClean="0">
                  <a:latin typeface="Times New Roman"/>
                  <a:cs typeface="Times New Roman"/>
                </a:rPr>
                <a:t>νν</a:t>
              </a:r>
              <a:endParaRPr lang="en-GB" sz="3200" dirty="0"/>
            </a:p>
          </p:txBody>
        </p:sp>
      </p:grpSp>
      <p:sp>
        <p:nvSpPr>
          <p:cNvPr id="38" name="Rechteck 3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40768"/>
            <a:ext cx="4650776" cy="42140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99992" y="5513230"/>
            <a:ext cx="4490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4986"/>
                </a:solidFill>
              </a:rPr>
              <a:t>A.C., F. Kirk</a:t>
            </a:r>
            <a:r>
              <a:rPr lang="en-GB" sz="1400" dirty="0">
                <a:solidFill>
                  <a:srgbClr val="004986"/>
                </a:solidFill>
              </a:rPr>
              <a:t>, C</a:t>
            </a:r>
            <a:r>
              <a:rPr lang="en-GB" sz="1400" dirty="0" smtClean="0">
                <a:solidFill>
                  <a:srgbClr val="004986"/>
                </a:solidFill>
              </a:rPr>
              <a:t>. </a:t>
            </a:r>
            <a:r>
              <a:rPr lang="en-GB" sz="1400" dirty="0" err="1" smtClean="0">
                <a:solidFill>
                  <a:srgbClr val="004986"/>
                </a:solidFill>
              </a:rPr>
              <a:t>Manzari</a:t>
            </a:r>
            <a:r>
              <a:rPr lang="en-GB" sz="1400" dirty="0" smtClean="0">
                <a:solidFill>
                  <a:srgbClr val="004986"/>
                </a:solidFill>
              </a:rPr>
              <a:t>, L. </a:t>
            </a:r>
            <a:r>
              <a:rPr lang="en-GB" sz="1400" dirty="0" err="1" smtClean="0">
                <a:solidFill>
                  <a:srgbClr val="004986"/>
                </a:solidFill>
              </a:rPr>
              <a:t>Panizzi</a:t>
            </a:r>
            <a:r>
              <a:rPr lang="en-GB" sz="1400" dirty="0" smtClean="0">
                <a:solidFill>
                  <a:srgbClr val="004986"/>
                </a:solidFill>
              </a:rPr>
              <a:t>, arXiv:2012.09845</a:t>
            </a:r>
            <a:endParaRPr lang="en-GB" sz="1400" dirty="0">
              <a:solidFill>
                <a:srgbClr val="004986"/>
              </a:solidFill>
            </a:endParaRPr>
          </a:p>
        </p:txBody>
      </p:sp>
      <p:pic>
        <p:nvPicPr>
          <p:cNvPr id="1372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28392" cy="168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3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7" y="3645024"/>
            <a:ext cx="34050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Inhaltsplatzhalter 1"/>
          <p:cNvSpPr>
            <a:spLocks noGrp="1"/>
          </p:cNvSpPr>
          <p:nvPr>
            <p:ph sz="quarter" idx="13"/>
          </p:nvPr>
        </p:nvSpPr>
        <p:spPr>
          <a:xfrm>
            <a:off x="434326" y="1026646"/>
            <a:ext cx="4425706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sz="2800" dirty="0" err="1" smtClean="0"/>
              <a:t>Muon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decay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4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r>
              <a:rPr lang="el-GR" altLang="en-US" sz="2800" dirty="0" smtClean="0"/>
              <a:t>τ</a:t>
            </a:r>
            <a:r>
              <a:rPr lang="el-GR" altLang="en-US" sz="2800" dirty="0" smtClean="0">
                <a:latin typeface="Times New Roman"/>
                <a:cs typeface="Times New Roman"/>
              </a:rPr>
              <a:t>→</a:t>
            </a:r>
            <a:r>
              <a:rPr lang="en-US" altLang="en-US" sz="2800" dirty="0" smtClean="0">
                <a:latin typeface="Times New Roman"/>
                <a:cs typeface="Times New Roman"/>
              </a:rPr>
              <a:t>e</a:t>
            </a:r>
            <a:r>
              <a:rPr lang="el-GR" altLang="en-US" sz="2800" dirty="0" smtClean="0">
                <a:latin typeface="Times New Roman"/>
                <a:cs typeface="Times New Roman"/>
              </a:rPr>
              <a:t>µµ</a:t>
            </a:r>
            <a:endParaRPr lang="de-DE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33527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50" y="926566"/>
            <a:ext cx="5121617" cy="466267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  <p:grpSp>
        <p:nvGrpSpPr>
          <p:cNvPr id="9" name="Group 9"/>
          <p:cNvGrpSpPr/>
          <p:nvPr/>
        </p:nvGrpSpPr>
        <p:grpSpPr>
          <a:xfrm>
            <a:off x="44155" y="5949280"/>
            <a:ext cx="9144000" cy="554764"/>
            <a:chOff x="42194" y="1460"/>
            <a:chExt cx="6223298" cy="1281906"/>
          </a:xfrm>
        </p:grpSpPr>
        <p:sp>
          <p:nvSpPr>
            <p:cNvPr id="10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  <a:ln>
              <a:solidFill>
                <a:srgbClr val="00498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&gt;5σ improvement over SM hypothesis with VLLs</a:t>
              </a:r>
              <a:endParaRPr lang="en-GB" sz="3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Vector-like leptons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580112" y="4097402"/>
            <a:ext cx="334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4986"/>
                </a:solidFill>
              </a:rPr>
              <a:t>                      AC, </a:t>
            </a:r>
            <a:r>
              <a:rPr lang="en-GB" sz="1400" dirty="0">
                <a:solidFill>
                  <a:srgbClr val="004986"/>
                </a:solidFill>
              </a:rPr>
              <a:t>F</a:t>
            </a:r>
            <a:r>
              <a:rPr lang="en-GB" sz="1400" dirty="0" smtClean="0">
                <a:solidFill>
                  <a:srgbClr val="004986"/>
                </a:solidFill>
              </a:rPr>
              <a:t>. Kirk</a:t>
            </a:r>
            <a:r>
              <a:rPr lang="en-GB" sz="1400" dirty="0">
                <a:solidFill>
                  <a:srgbClr val="004986"/>
                </a:solidFill>
              </a:rPr>
              <a:t>, </a:t>
            </a:r>
            <a:r>
              <a:rPr lang="en-GB" sz="1400" dirty="0" smtClean="0">
                <a:solidFill>
                  <a:srgbClr val="004986"/>
                </a:solidFill>
              </a:rPr>
              <a:t>C. </a:t>
            </a:r>
            <a:r>
              <a:rPr lang="en-GB" sz="1400" dirty="0" err="1" smtClean="0">
                <a:solidFill>
                  <a:srgbClr val="004986"/>
                </a:solidFill>
              </a:rPr>
              <a:t>Manzari</a:t>
            </a:r>
            <a:r>
              <a:rPr lang="en-GB" sz="1400" dirty="0" smtClean="0">
                <a:solidFill>
                  <a:srgbClr val="004986"/>
                </a:solidFill>
              </a:rPr>
              <a:t>, </a:t>
            </a:r>
            <a:br>
              <a:rPr lang="en-GB" sz="1400" dirty="0" smtClean="0">
                <a:solidFill>
                  <a:srgbClr val="004986"/>
                </a:solidFill>
              </a:rPr>
            </a:br>
            <a:r>
              <a:rPr lang="en-GB" sz="1400" dirty="0" smtClean="0">
                <a:solidFill>
                  <a:srgbClr val="004986"/>
                </a:solidFill>
              </a:rPr>
              <a:t>M. </a:t>
            </a:r>
            <a:r>
              <a:rPr lang="en-GB" sz="1400" dirty="0" err="1" smtClean="0">
                <a:solidFill>
                  <a:srgbClr val="004986"/>
                </a:solidFill>
              </a:rPr>
              <a:t>Montull</a:t>
            </a:r>
            <a:r>
              <a:rPr lang="en-GB" sz="1400" dirty="0" smtClean="0">
                <a:solidFill>
                  <a:srgbClr val="004986"/>
                </a:solidFill>
              </a:rPr>
              <a:t> JHEP, 2008.01113</a:t>
            </a:r>
            <a:endParaRPr lang="en-GB" sz="1400" dirty="0">
              <a:solidFill>
                <a:srgbClr val="004986"/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8" y="1412775"/>
            <a:ext cx="3138616" cy="2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Inhaltsplatzhalter 1"/>
          <p:cNvSpPr>
            <a:spLocks noGrp="1"/>
          </p:cNvSpPr>
          <p:nvPr>
            <p:ph sz="quarter" idx="13"/>
          </p:nvPr>
        </p:nvSpPr>
        <p:spPr>
          <a:xfrm>
            <a:off x="434326" y="1026646"/>
            <a:ext cx="4425706" cy="3009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 smtClean="0"/>
              <a:t>6 representations</a:t>
            </a:r>
            <a:endParaRPr lang="de-DE" altLang="en-US" sz="28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endParaRPr lang="de-DE" altLang="en-US" sz="1000" dirty="0" smtClean="0"/>
          </a:p>
          <a:p>
            <a:pPr>
              <a:lnSpc>
                <a:spcPct val="100000"/>
              </a:lnSpc>
            </a:pPr>
            <a:endParaRPr lang="de-DE" altLang="en-US" sz="2400" dirty="0"/>
          </a:p>
          <a:p>
            <a:pPr>
              <a:lnSpc>
                <a:spcPct val="100000"/>
              </a:lnSpc>
            </a:pPr>
            <a:endParaRPr lang="de-DE" altLang="en-US" sz="2000" dirty="0" smtClean="0"/>
          </a:p>
          <a:p>
            <a:pPr>
              <a:lnSpc>
                <a:spcPct val="100000"/>
              </a:lnSpc>
            </a:pPr>
            <a:endParaRPr lang="de-DE" altLang="en-US" sz="2000" dirty="0"/>
          </a:p>
          <a:p>
            <a:pPr>
              <a:lnSpc>
                <a:spcPct val="100000"/>
              </a:lnSpc>
            </a:pPr>
            <a:endParaRPr lang="en-US" altLang="en-US" sz="2800" dirty="0"/>
          </a:p>
          <a:p>
            <a:pPr>
              <a:lnSpc>
                <a:spcPct val="100000"/>
              </a:lnSpc>
            </a:pPr>
            <a:r>
              <a:rPr lang="en-US" altLang="en-US" sz="2800" dirty="0" smtClean="0"/>
              <a:t>Mixing leads to modified</a:t>
            </a:r>
            <a:br>
              <a:rPr lang="en-US" altLang="en-US" sz="2800" dirty="0" smtClean="0"/>
            </a:br>
            <a:r>
              <a:rPr lang="en-US" altLang="en-US" sz="2800" dirty="0" smtClean="0"/>
              <a:t>W and Z couplings to leptons</a:t>
            </a:r>
          </a:p>
          <a:p>
            <a:pPr>
              <a:lnSpc>
                <a:spcPct val="100000"/>
              </a:lnSpc>
            </a:pPr>
            <a:r>
              <a:rPr lang="en-US" altLang="en-US" sz="2800" dirty="0" smtClean="0"/>
              <a:t>A single representations</a:t>
            </a:r>
            <a:br>
              <a:rPr lang="en-US" altLang="en-US" sz="2800" dirty="0" smtClean="0"/>
            </a:br>
            <a:r>
              <a:rPr lang="en-US" altLang="en-US" sz="2800" dirty="0" smtClean="0"/>
              <a:t>does not give a good fit to data. </a:t>
            </a:r>
          </a:p>
        </p:txBody>
      </p:sp>
    </p:spTree>
    <p:extLst>
      <p:ext uri="{BB962C8B-B14F-4D97-AF65-F5344CB8AC3E}">
        <p14:creationId xmlns:p14="http://schemas.microsoft.com/office/powerpoint/2010/main" val="1959942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99102"/>
            <a:ext cx="7738768" cy="508500"/>
          </a:xfrm>
        </p:spPr>
        <p:txBody>
          <a:bodyPr/>
          <a:lstStyle/>
          <a:p>
            <a:r>
              <a:rPr lang="en-GB" sz="3600" dirty="0" smtClean="0">
                <a:solidFill>
                  <a:srgbClr val="A50021"/>
                </a:solidFill>
              </a:rPr>
              <a:t>Hints for New Physics</a:t>
            </a:r>
            <a:endParaRPr lang="en-GB" sz="36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21" name="Rechteck 24"/>
          <p:cNvSpPr/>
          <p:nvPr/>
        </p:nvSpPr>
        <p:spPr bwMode="auto">
          <a:xfrm>
            <a:off x="4759234" y="4804750"/>
            <a:ext cx="3971654" cy="243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8" y="1680589"/>
            <a:ext cx="5792319" cy="463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75656" y="1272058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>
                <a:solidFill>
                  <a:srgbClr val="004986"/>
                </a:solidFill>
              </a:rPr>
              <a:t>AC, M. </a:t>
            </a:r>
            <a:r>
              <a:rPr lang="de-DE" sz="1500" dirty="0" err="1" smtClean="0">
                <a:solidFill>
                  <a:srgbClr val="004986"/>
                </a:solidFill>
              </a:rPr>
              <a:t>Hoferichter</a:t>
            </a:r>
            <a:r>
              <a:rPr lang="de-DE" sz="1500" dirty="0" smtClean="0">
                <a:solidFill>
                  <a:srgbClr val="004986"/>
                </a:solidFill>
              </a:rPr>
              <a:t>, Science </a:t>
            </a:r>
            <a:r>
              <a:rPr lang="de-DE" sz="1500" dirty="0">
                <a:solidFill>
                  <a:srgbClr val="004986"/>
                </a:solidFill>
              </a:rPr>
              <a:t>374 (2021)</a:t>
            </a:r>
          </a:p>
        </p:txBody>
      </p:sp>
      <p:grpSp>
        <p:nvGrpSpPr>
          <p:cNvPr id="11" name="Group 12"/>
          <p:cNvGrpSpPr/>
          <p:nvPr/>
        </p:nvGrpSpPr>
        <p:grpSpPr>
          <a:xfrm>
            <a:off x="5802726" y="1556792"/>
            <a:ext cx="1426980" cy="1368152"/>
            <a:chOff x="3206506" y="-12996"/>
            <a:chExt cx="1587832" cy="1587832"/>
          </a:xfrm>
        </p:grpSpPr>
        <p:sp>
          <p:nvSpPr>
            <p:cNvPr id="12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err="1" smtClean="0"/>
                <a:t>m</a:t>
              </a:r>
              <a:r>
                <a:rPr lang="en-GB" sz="2800" baseline="-25000" dirty="0" err="1" smtClean="0"/>
                <a:t>W</a:t>
              </a:r>
              <a:r>
                <a:rPr lang="en-GB" sz="2800" baseline="-25000" dirty="0" smtClean="0"/>
                <a:t/>
              </a:r>
              <a:br>
                <a:rPr lang="en-GB" sz="2800" baseline="-25000" dirty="0" smtClean="0"/>
              </a:br>
              <a:r>
                <a:rPr lang="en-GB" sz="2800" dirty="0" smtClean="0"/>
                <a:t>≈3-4</a:t>
              </a:r>
              <a:r>
                <a:rPr lang="el-GR" sz="2800" dirty="0" smtClean="0"/>
                <a:t>σ</a:t>
              </a:r>
              <a:endParaRPr lang="en-GB" sz="2800" kern="1200" dirty="0" smtClean="0"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7290728" y="1556792"/>
            <a:ext cx="1440160" cy="1359768"/>
            <a:chOff x="3206506" y="-12996"/>
            <a:chExt cx="1587832" cy="1587832"/>
          </a:xfrm>
        </p:grpSpPr>
        <p:sp>
          <p:nvSpPr>
            <p:cNvPr id="15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/>
                <a:t>Z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→bb</a:t>
              </a:r>
              <a:endParaRPr lang="en-GB" sz="2800" kern="1200" dirty="0" smtClean="0"/>
            </a:p>
          </p:txBody>
        </p:sp>
      </p:grpSp>
      <p:grpSp>
        <p:nvGrpSpPr>
          <p:cNvPr id="22" name="Group 12"/>
          <p:cNvGrpSpPr/>
          <p:nvPr/>
        </p:nvGrpSpPr>
        <p:grpSpPr>
          <a:xfrm>
            <a:off x="6640084" y="3739623"/>
            <a:ext cx="1440160" cy="1359768"/>
            <a:chOff x="3206506" y="-12996"/>
            <a:chExt cx="1587832" cy="1587832"/>
          </a:xfrm>
        </p:grpSpPr>
        <p:sp>
          <p:nvSpPr>
            <p:cNvPr id="23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C50006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dirty="0" smtClean="0"/>
                <a:t>γγ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l-GR" sz="2800" dirty="0" smtClean="0"/>
                <a:t>ττ</a:t>
              </a:r>
              <a:endParaRPr lang="en-GB" sz="2800" kern="1200" dirty="0" smtClean="0"/>
            </a:p>
          </p:txBody>
        </p:sp>
      </p:grpSp>
      <p:grpSp>
        <p:nvGrpSpPr>
          <p:cNvPr id="25" name="Group 12"/>
          <p:cNvGrpSpPr/>
          <p:nvPr/>
        </p:nvGrpSpPr>
        <p:grpSpPr>
          <a:xfrm>
            <a:off x="6619992" y="5215896"/>
            <a:ext cx="1440160" cy="1359768"/>
            <a:chOff x="3206506" y="-12996"/>
            <a:chExt cx="1587832" cy="1587832"/>
          </a:xfrm>
        </p:grpSpPr>
        <p:sp>
          <p:nvSpPr>
            <p:cNvPr id="27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  <a:solidFill>
              <a:srgbClr val="C500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bb</a:t>
              </a:r>
              <a:r>
                <a:rPr lang="el-GR" sz="2800" dirty="0" smtClean="0"/>
                <a:t>γγ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WW</a:t>
              </a:r>
              <a:br>
                <a:rPr lang="en-US" sz="2800" dirty="0" smtClean="0"/>
              </a:br>
              <a:r>
                <a:rPr lang="en-US" sz="2800" dirty="0" err="1" smtClean="0"/>
                <a:t>jj</a:t>
              </a:r>
              <a:r>
                <a:rPr lang="en-US" sz="2800" dirty="0" smtClean="0"/>
                <a:t>(</a:t>
              </a:r>
              <a:r>
                <a:rPr lang="en-US" sz="2800" dirty="0" err="1" smtClean="0"/>
                <a:t>jj</a:t>
              </a:r>
              <a:r>
                <a:rPr lang="en-US" sz="2800" dirty="0" smtClean="0"/>
                <a:t>)</a:t>
              </a:r>
              <a:endParaRPr lang="en-GB" sz="2800" kern="1200" dirty="0" smtClean="0"/>
            </a:p>
          </p:txBody>
        </p:sp>
      </p:grpSp>
      <p:sp>
        <p:nvSpPr>
          <p:cNvPr id="29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1119918"/>
            <a:ext cx="8032845" cy="3009972"/>
          </a:xfrm>
        </p:spPr>
        <p:txBody>
          <a:bodyPr/>
          <a:lstStyle/>
          <a:p>
            <a:r>
              <a:rPr lang="de-DE" altLang="en-US" sz="3200" dirty="0" smtClean="0"/>
              <a:t>LFUV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800" dirty="0" smtClean="0"/>
              <a:t> </a:t>
            </a:r>
            <a:endParaRPr lang="de-DE" altLang="en-US" sz="2800" dirty="0" smtClean="0">
              <a:latin typeface="Calibri"/>
            </a:endParaRPr>
          </a:p>
        </p:txBody>
      </p:sp>
      <p:sp>
        <p:nvSpPr>
          <p:cNvPr id="30" name="Inhaltsplatzhalter 1"/>
          <p:cNvSpPr txBox="1">
            <a:spLocks/>
          </p:cNvSpPr>
          <p:nvPr/>
        </p:nvSpPr>
        <p:spPr>
          <a:xfrm>
            <a:off x="5967287" y="980728"/>
            <a:ext cx="8032845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altLang="en-US" sz="3200" dirty="0" smtClean="0"/>
              <a:t>EW observables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800" dirty="0" smtClean="0"/>
              <a:t> </a:t>
            </a:r>
            <a:endParaRPr lang="de-DE" altLang="en-US" sz="2800" dirty="0" smtClean="0">
              <a:latin typeface="Calibri"/>
            </a:endParaRPr>
          </a:p>
        </p:txBody>
      </p:sp>
      <p:sp>
        <p:nvSpPr>
          <p:cNvPr id="31" name="Inhaltsplatzhalter 1"/>
          <p:cNvSpPr txBox="1">
            <a:spLocks/>
          </p:cNvSpPr>
          <p:nvPr/>
        </p:nvSpPr>
        <p:spPr>
          <a:xfrm>
            <a:off x="6159094" y="3212976"/>
            <a:ext cx="2733386" cy="3009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altLang="en-US" sz="3200" dirty="0" err="1" smtClean="0"/>
              <a:t>Direct</a:t>
            </a:r>
            <a:r>
              <a:rPr lang="de-DE" altLang="en-US" sz="3200" dirty="0" smtClean="0"/>
              <a:t> </a:t>
            </a:r>
            <a:r>
              <a:rPr lang="de-DE" altLang="en-US" sz="3200" dirty="0" err="1" smtClean="0"/>
              <a:t>searches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</a:t>
            </a:r>
            <a:endParaRPr lang="de-DE" altLang="en-US" sz="3200" dirty="0" smtClean="0">
              <a:latin typeface="Calibri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46942"/>
              </p:ext>
            </p:extLst>
          </p:nvPr>
        </p:nvGraphicFramePr>
        <p:xfrm>
          <a:off x="4860032" y="5013176"/>
          <a:ext cx="581835" cy="28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Equation" r:id="rId4" imgW="495000" imgH="241200" progId="Equation.DSMT4">
                  <p:embed/>
                </p:oleObj>
              </mc:Choice>
              <mc:Fallback>
                <p:oleObj name="Equation" r:id="rId4" imgW="495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5013176"/>
                        <a:ext cx="581835" cy="28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125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dirty="0">
                <a:latin typeface="+mn-lt"/>
              </a:rPr>
              <a:t>On the </a:t>
            </a:r>
            <a:r>
              <a:rPr lang="en-GB" altLang="en-US" dirty="0" err="1">
                <a:latin typeface="+mn-lt"/>
              </a:rPr>
              <a:t>renormalizable</a:t>
            </a:r>
            <a:r>
              <a:rPr lang="en-GB" altLang="en-US" dirty="0">
                <a:latin typeface="+mn-lt"/>
              </a:rPr>
              <a:t> level on can add:</a:t>
            </a:r>
          </a:p>
          <a:p>
            <a:pPr lvl="1">
              <a:buClr>
                <a:srgbClr val="004986"/>
              </a:buClr>
              <a:defRPr/>
            </a:pPr>
            <a:r>
              <a:rPr lang="en-GB" altLang="en-US" dirty="0" smtClean="0">
                <a:latin typeface="+mn-lt"/>
              </a:rPr>
              <a:t>Scalars </a:t>
            </a:r>
            <a:r>
              <a:rPr lang="en-GB" altLang="en-US" dirty="0">
                <a:latin typeface="+mn-lt"/>
              </a:rPr>
              <a:t>(spin </a:t>
            </a:r>
            <a:r>
              <a:rPr lang="en-GB" altLang="en-US" dirty="0" smtClean="0">
                <a:latin typeface="+mn-lt"/>
              </a:rPr>
              <a:t>0, mass dimension 1)</a:t>
            </a:r>
            <a:endParaRPr lang="en-GB" altLang="en-US" dirty="0">
              <a:latin typeface="+mn-lt"/>
            </a:endParaRPr>
          </a:p>
          <a:p>
            <a:pPr lvl="1">
              <a:buClr>
                <a:srgbClr val="004986"/>
              </a:buClr>
              <a:defRPr/>
            </a:pPr>
            <a:endParaRPr lang="en-GB" altLang="en-US" sz="1000" dirty="0" smtClean="0">
              <a:latin typeface="+mn-lt"/>
            </a:endParaRPr>
          </a:p>
          <a:p>
            <a:pPr lvl="1">
              <a:buClr>
                <a:srgbClr val="004986"/>
              </a:buClr>
              <a:defRPr/>
            </a:pPr>
            <a:endParaRPr lang="en-GB" altLang="en-US" dirty="0" smtClean="0">
              <a:latin typeface="+mn-lt"/>
            </a:endParaRPr>
          </a:p>
          <a:p>
            <a:pPr lvl="1">
              <a:buClr>
                <a:srgbClr val="004986"/>
              </a:buClr>
              <a:defRPr/>
            </a:pPr>
            <a:r>
              <a:rPr lang="en-GB" altLang="en-US" dirty="0" smtClean="0">
                <a:latin typeface="+mn-lt"/>
              </a:rPr>
              <a:t>Fermions </a:t>
            </a:r>
            <a:r>
              <a:rPr lang="en-GB" altLang="en-US" dirty="0">
                <a:latin typeface="+mn-lt"/>
              </a:rPr>
              <a:t>(spin </a:t>
            </a:r>
            <a:r>
              <a:rPr lang="en-GB" altLang="en-US" dirty="0" smtClean="0">
                <a:latin typeface="+mn-lt"/>
              </a:rPr>
              <a:t>½, mass dimension 3/2)</a:t>
            </a:r>
            <a:endParaRPr lang="en-GB" altLang="en-US" dirty="0">
              <a:latin typeface="+mn-lt"/>
            </a:endParaRPr>
          </a:p>
          <a:p>
            <a:pPr marL="457200" lvl="1" indent="0">
              <a:buClr>
                <a:srgbClr val="004986"/>
              </a:buClr>
              <a:buNone/>
              <a:defRPr/>
            </a:pPr>
            <a:endParaRPr lang="en-GB" altLang="en-US" sz="1000" dirty="0">
              <a:latin typeface="+mn-lt"/>
            </a:endParaRPr>
          </a:p>
          <a:p>
            <a:pPr marL="457200" lvl="1" indent="0">
              <a:buClr>
                <a:srgbClr val="004986"/>
              </a:buClr>
              <a:buNone/>
              <a:defRPr/>
            </a:pPr>
            <a:endParaRPr lang="en-GB" altLang="en-US" dirty="0" smtClean="0">
              <a:latin typeface="+mn-lt"/>
            </a:endParaRPr>
          </a:p>
          <a:p>
            <a:pPr lvl="1">
              <a:buClr>
                <a:srgbClr val="004986"/>
              </a:buClr>
              <a:defRPr/>
            </a:pPr>
            <a:r>
              <a:rPr lang="en-GB" altLang="en-US" dirty="0" smtClean="0">
                <a:latin typeface="+mn-lt"/>
              </a:rPr>
              <a:t>Vectors </a:t>
            </a:r>
            <a:r>
              <a:rPr lang="en-GB" altLang="en-US" dirty="0">
                <a:latin typeface="+mn-lt"/>
              </a:rPr>
              <a:t>(spin </a:t>
            </a:r>
            <a:r>
              <a:rPr lang="en-GB" altLang="en-US" dirty="0" smtClean="0">
                <a:latin typeface="+mn-lt"/>
              </a:rPr>
              <a:t>1, mass dimension 1)</a:t>
            </a:r>
            <a:endParaRPr lang="en-GB" altLang="en-US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50006"/>
                </a:solidFill>
              </a:rPr>
              <a:t>New Particles</a:t>
            </a:r>
            <a:endParaRPr lang="en-GB" dirty="0">
              <a:solidFill>
                <a:srgbClr val="C5000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Limited number of new interactions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31640" y="2464336"/>
            <a:ext cx="35283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61055" y="3645024"/>
            <a:ext cx="35283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5"/>
          <p:cNvSpPr>
            <a:spLocks/>
          </p:cNvSpPr>
          <p:nvPr/>
        </p:nvSpPr>
        <p:spPr bwMode="auto">
          <a:xfrm>
            <a:off x="1361055" y="4797152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0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3181" y="926714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n-lt"/>
              </a:rPr>
              <a:t>Scalars or Vectors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5 gauge representations each which are invariant under the SM gauge group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Couple quarks to leptons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Maybe also quarks to quarks </a:t>
            </a:r>
          </a:p>
          <a:p>
            <a:pPr lvl="1">
              <a:buClr>
                <a:srgbClr val="00498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+mn-lt"/>
              </a:rPr>
              <a:t>Proton decay</a:t>
            </a:r>
          </a:p>
          <a:p>
            <a:pPr>
              <a:buClr>
                <a:schemeClr val="tx1"/>
              </a:buClr>
              <a:defRPr/>
            </a:pPr>
            <a:r>
              <a:rPr lang="en-GB" altLang="en-US" dirty="0" smtClean="0">
                <a:latin typeface="+mn-lt"/>
              </a:rPr>
              <a:t>Are present in Grand Unified Theories </a:t>
            </a:r>
            <a:endParaRPr lang="en-US" altLang="en-US" dirty="0" smtClean="0">
              <a:latin typeface="+mn-lt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50006"/>
                </a:solidFill>
              </a:rPr>
              <a:t>Leptoquarks</a:t>
            </a:r>
            <a:endParaRPr lang="en-GB" dirty="0">
              <a:solidFill>
                <a:srgbClr val="C5000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5400000" flipV="1">
            <a:off x="1735462" y="4992778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5400000" flipV="1">
            <a:off x="2092649" y="5354728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5400000" flipH="1" flipV="1">
            <a:off x="1734668" y="6001634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rot="5400000">
            <a:off x="2022799" y="5713503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64750"/>
              </p:ext>
            </p:extLst>
          </p:nvPr>
        </p:nvGraphicFramePr>
        <p:xfrm>
          <a:off x="2953868" y="5091997"/>
          <a:ext cx="6127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868" y="5091997"/>
                        <a:ext cx="6127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983034"/>
              </p:ext>
            </p:extLst>
          </p:nvPr>
        </p:nvGraphicFramePr>
        <p:xfrm>
          <a:off x="1418780" y="6150286"/>
          <a:ext cx="276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80" y="6150286"/>
                        <a:ext cx="276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43247"/>
              </p:ext>
            </p:extLst>
          </p:nvPr>
        </p:nvGraphicFramePr>
        <p:xfrm>
          <a:off x="1418780" y="4794339"/>
          <a:ext cx="306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80" y="4794339"/>
                        <a:ext cx="306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12"/>
          <p:cNvSpPr>
            <a:spLocks noChangeShapeType="1"/>
          </p:cNvSpPr>
          <p:nvPr/>
        </p:nvSpPr>
        <p:spPr bwMode="auto">
          <a:xfrm rot="5400000" flipV="1">
            <a:off x="3151511" y="4980078"/>
            <a:ext cx="20638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rot="5400000" flipV="1">
            <a:off x="4683804" y="5041147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rot="5400000" flipV="1">
            <a:off x="5040991" y="5403097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rot="5400000" flipH="1" flipV="1">
            <a:off x="4683010" y="6050003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rot="5400000">
            <a:off x="4971141" y="5761872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6835"/>
              </p:ext>
            </p:extLst>
          </p:nvPr>
        </p:nvGraphicFramePr>
        <p:xfrm>
          <a:off x="5902210" y="5140366"/>
          <a:ext cx="6127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Equation" r:id="rId9" imgW="253800" imgH="203040" progId="Equation.DSMT4">
                  <p:embed/>
                </p:oleObj>
              </mc:Choice>
              <mc:Fallback>
                <p:oleObj name="Equation" r:id="rId9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210" y="5140366"/>
                        <a:ext cx="6127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52104"/>
              </p:ext>
            </p:extLst>
          </p:nvPr>
        </p:nvGraphicFramePr>
        <p:xfrm>
          <a:off x="4352423" y="6198738"/>
          <a:ext cx="3063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423" y="6198738"/>
                        <a:ext cx="3063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37727"/>
              </p:ext>
            </p:extLst>
          </p:nvPr>
        </p:nvGraphicFramePr>
        <p:xfrm>
          <a:off x="4367122" y="4842708"/>
          <a:ext cx="306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1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122" y="4842708"/>
                        <a:ext cx="306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2"/>
          <p:cNvSpPr>
            <a:spLocks noChangeShapeType="1"/>
          </p:cNvSpPr>
          <p:nvPr/>
        </p:nvSpPr>
        <p:spPr bwMode="auto">
          <a:xfrm rot="5400000" flipV="1">
            <a:off x="6099853" y="5028447"/>
            <a:ext cx="20638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90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Z’: new neutral heavy gauge boson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+mn-lt"/>
              </a:rPr>
              <a:t>W’: </a:t>
            </a:r>
            <a:r>
              <a:rPr lang="en-GB" altLang="en-US" dirty="0">
                <a:latin typeface="+mn-lt"/>
              </a:rPr>
              <a:t>new </a:t>
            </a:r>
            <a:r>
              <a:rPr lang="en-GB" altLang="en-US" dirty="0" smtClean="0">
                <a:latin typeface="+mn-lt"/>
              </a:rPr>
              <a:t>charged heavy </a:t>
            </a:r>
            <a:r>
              <a:rPr lang="en-GB" altLang="en-US" dirty="0">
                <a:latin typeface="+mn-lt"/>
              </a:rPr>
              <a:t>gauge </a:t>
            </a:r>
            <a:r>
              <a:rPr lang="en-GB" altLang="en-US" dirty="0" smtClean="0">
                <a:latin typeface="+mn-lt"/>
              </a:rPr>
              <a:t>boson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50006"/>
                </a:solidFill>
              </a:rPr>
              <a:t>Z’ and W’</a:t>
            </a:r>
            <a:endParaRPr lang="en-GB" dirty="0">
              <a:solidFill>
                <a:srgbClr val="C5000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New heavy gauge bosons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5400000" flipV="1">
            <a:off x="1037495" y="1875691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5400000" flipV="1">
            <a:off x="1394682" y="2237641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5400000" flipH="1" flipV="1">
            <a:off x="1036701" y="2884547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rot="5400000">
            <a:off x="1324832" y="2596416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757426" y="2452747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74244"/>
              </p:ext>
            </p:extLst>
          </p:nvPr>
        </p:nvGraphicFramePr>
        <p:xfrm>
          <a:off x="2337658" y="1977371"/>
          <a:ext cx="428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8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658" y="1977371"/>
                        <a:ext cx="4286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34860"/>
              </p:ext>
            </p:extLst>
          </p:nvPr>
        </p:nvGraphicFramePr>
        <p:xfrm>
          <a:off x="749300" y="1747838"/>
          <a:ext cx="3063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9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7838"/>
                        <a:ext cx="3063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49265"/>
              </p:ext>
            </p:extLst>
          </p:nvPr>
        </p:nvGraphicFramePr>
        <p:xfrm>
          <a:off x="733425" y="3070225"/>
          <a:ext cx="3079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0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3070225"/>
                        <a:ext cx="3079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1"/>
          <p:cNvSpPr>
            <a:spLocks noChangeShapeType="1"/>
          </p:cNvSpPr>
          <p:nvPr/>
        </p:nvSpPr>
        <p:spPr bwMode="auto">
          <a:xfrm rot="5400000" flipV="1">
            <a:off x="4042380" y="1933451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rot="5400000" flipV="1">
            <a:off x="4399567" y="2295401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rot="5400000" flipH="1" flipV="1">
            <a:off x="4041586" y="2942307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rot="5400000">
            <a:off x="4329717" y="2654176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4762311" y="2510507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53390"/>
              </p:ext>
            </p:extLst>
          </p:nvPr>
        </p:nvGraphicFramePr>
        <p:xfrm>
          <a:off x="5342543" y="2035131"/>
          <a:ext cx="428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1" name="Equation" r:id="rId9" imgW="177480" imgH="164880" progId="Equation.DSMT4">
                  <p:embed/>
                </p:oleObj>
              </mc:Choice>
              <mc:Fallback>
                <p:oleObj name="Equation" r:id="rId9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543" y="2035131"/>
                        <a:ext cx="4286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38315"/>
              </p:ext>
            </p:extLst>
          </p:nvPr>
        </p:nvGraphicFramePr>
        <p:xfrm>
          <a:off x="3386295" y="1832644"/>
          <a:ext cx="6127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2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295" y="1832644"/>
                        <a:ext cx="6127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24316"/>
              </p:ext>
            </p:extLst>
          </p:nvPr>
        </p:nvGraphicFramePr>
        <p:xfrm>
          <a:off x="3325560" y="3031941"/>
          <a:ext cx="6127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Equation" r:id="rId12" imgW="253800" imgH="190440" progId="Equation.DSMT4">
                  <p:embed/>
                </p:oleObj>
              </mc:Choice>
              <mc:Fallback>
                <p:oleObj name="Equation" r:id="rId12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560" y="3031941"/>
                        <a:ext cx="6127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1"/>
          <p:cNvSpPr>
            <a:spLocks noChangeShapeType="1"/>
          </p:cNvSpPr>
          <p:nvPr/>
        </p:nvSpPr>
        <p:spPr bwMode="auto">
          <a:xfrm rot="5400000" flipV="1">
            <a:off x="1162649" y="4183632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5400000" flipV="1">
            <a:off x="1519836" y="4545582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5400000" flipH="1" flipV="1">
            <a:off x="1161855" y="5192488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5400000">
            <a:off x="1449986" y="4904357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1882580" y="4760688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47579"/>
              </p:ext>
            </p:extLst>
          </p:nvPr>
        </p:nvGraphicFramePr>
        <p:xfrm>
          <a:off x="2416175" y="4270375"/>
          <a:ext cx="520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4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4270375"/>
                        <a:ext cx="520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3223"/>
              </p:ext>
            </p:extLst>
          </p:nvPr>
        </p:nvGraphicFramePr>
        <p:xfrm>
          <a:off x="874713" y="4086225"/>
          <a:ext cx="3063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5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086225"/>
                        <a:ext cx="3063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58537"/>
              </p:ext>
            </p:extLst>
          </p:nvPr>
        </p:nvGraphicFramePr>
        <p:xfrm>
          <a:off x="842963" y="5364163"/>
          <a:ext cx="339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6" name="Equation" r:id="rId17" imgW="139680" imgH="177480" progId="Equation.DSMT4">
                  <p:embed/>
                </p:oleObj>
              </mc:Choice>
              <mc:Fallback>
                <p:oleObj name="Equation" r:id="rId17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5364163"/>
                        <a:ext cx="339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1"/>
          <p:cNvSpPr>
            <a:spLocks noChangeShapeType="1"/>
          </p:cNvSpPr>
          <p:nvPr/>
        </p:nvSpPr>
        <p:spPr bwMode="auto">
          <a:xfrm rot="5400000" flipV="1">
            <a:off x="4167534" y="4241392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rot="5400000" flipV="1">
            <a:off x="4524721" y="4603342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5400000" flipH="1" flipV="1">
            <a:off x="4166740" y="5250248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rot="5400000">
            <a:off x="4454871" y="4962117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4887465" y="4818448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022332"/>
              </p:ext>
            </p:extLst>
          </p:nvPr>
        </p:nvGraphicFramePr>
        <p:xfrm>
          <a:off x="5421313" y="4327525"/>
          <a:ext cx="5207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Equation" r:id="rId19" imgW="215640" imgH="177480" progId="Equation.DSMT4">
                  <p:embed/>
                </p:oleObj>
              </mc:Choice>
              <mc:Fallback>
                <p:oleObj name="Equation" r:id="rId19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4327525"/>
                        <a:ext cx="5207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30458"/>
              </p:ext>
            </p:extLst>
          </p:nvPr>
        </p:nvGraphicFramePr>
        <p:xfrm>
          <a:off x="3800222" y="4173362"/>
          <a:ext cx="2762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222" y="4173362"/>
                        <a:ext cx="2762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94035"/>
              </p:ext>
            </p:extLst>
          </p:nvPr>
        </p:nvGraphicFramePr>
        <p:xfrm>
          <a:off x="3845876" y="5468610"/>
          <a:ext cx="3063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9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876" y="5468610"/>
                        <a:ext cx="306388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022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Left-handed and handed fields have the same quantum numbers</a:t>
            </a:r>
          </a:p>
          <a:p>
            <a:pPr lvl="1">
              <a:buClr>
                <a:srgbClr val="00498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+mn-lt"/>
              </a:rPr>
              <a:t> Bare mass term (without symmetry breaking)</a:t>
            </a:r>
          </a:p>
          <a:p>
            <a:pPr lvl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+mn-lt"/>
              </a:rPr>
              <a:t>Can mix with SM fermions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50006"/>
                </a:solidFill>
              </a:rPr>
              <a:t>Vector-like fermions</a:t>
            </a:r>
            <a:endParaRPr lang="en-GB" dirty="0">
              <a:solidFill>
                <a:srgbClr val="C5000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Massive new fermions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24148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70221"/>
              </p:ext>
            </p:extLst>
          </p:nvPr>
        </p:nvGraphicFramePr>
        <p:xfrm>
          <a:off x="987127" y="2722355"/>
          <a:ext cx="13477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8"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127" y="2722355"/>
                        <a:ext cx="134778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11"/>
          <p:cNvSpPr>
            <a:spLocks noChangeShapeType="1"/>
          </p:cNvSpPr>
          <p:nvPr/>
        </p:nvSpPr>
        <p:spPr bwMode="auto">
          <a:xfrm rot="5400000" flipV="1">
            <a:off x="3312210" y="2473523"/>
            <a:ext cx="4" cy="1079416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rot="5400000" flipV="1">
            <a:off x="4166739" y="2473172"/>
            <a:ext cx="2" cy="1080119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36197"/>
              </p:ext>
            </p:extLst>
          </p:nvPr>
        </p:nvGraphicFramePr>
        <p:xfrm>
          <a:off x="2719755" y="563185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9755" y="563185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Line 11"/>
          <p:cNvSpPr>
            <a:spLocks noChangeShapeType="1"/>
          </p:cNvSpPr>
          <p:nvPr/>
        </p:nvSpPr>
        <p:spPr bwMode="auto">
          <a:xfrm rot="5400000" flipH="1" flipV="1">
            <a:off x="1549382" y="4733011"/>
            <a:ext cx="3" cy="1143949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rot="5400000" flipV="1">
            <a:off x="2371644" y="4764930"/>
            <a:ext cx="2" cy="1080119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21884"/>
              </p:ext>
            </p:extLst>
          </p:nvPr>
        </p:nvGraphicFramePr>
        <p:xfrm>
          <a:off x="4868803" y="563185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0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8803" y="563185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11"/>
          <p:cNvSpPr>
            <a:spLocks noChangeShapeType="1"/>
          </p:cNvSpPr>
          <p:nvPr/>
        </p:nvSpPr>
        <p:spPr bwMode="auto">
          <a:xfrm rot="5400000" flipV="1">
            <a:off x="3492992" y="4730721"/>
            <a:ext cx="7" cy="114852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 w="med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rot="5400000" flipV="1">
            <a:off x="4312971" y="4764920"/>
            <a:ext cx="2" cy="1080119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graphicFrame>
        <p:nvGraphicFramePr>
          <p:cNvPr id="6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93140"/>
              </p:ext>
            </p:extLst>
          </p:nvPr>
        </p:nvGraphicFramePr>
        <p:xfrm>
          <a:off x="1796212" y="4612358"/>
          <a:ext cx="4603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12" y="4612358"/>
                        <a:ext cx="4603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10230"/>
              </p:ext>
            </p:extLst>
          </p:nvPr>
        </p:nvGraphicFramePr>
        <p:xfrm>
          <a:off x="3717925" y="4570413"/>
          <a:ext cx="428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2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570413"/>
                        <a:ext cx="4286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35844"/>
              </p:ext>
            </p:extLst>
          </p:nvPr>
        </p:nvGraphicFramePr>
        <p:xfrm>
          <a:off x="2360524" y="4359381"/>
          <a:ext cx="12239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3" name="Equation" r:id="rId13" imgW="507960" imgH="241200" progId="Equation.DSMT4">
                  <p:embed/>
                </p:oleObj>
              </mc:Choice>
              <mc:Fallback>
                <p:oleObj name="Equation" r:id="rId13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524" y="4359381"/>
                        <a:ext cx="12239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Line 12"/>
          <p:cNvSpPr>
            <a:spLocks noChangeShapeType="1"/>
          </p:cNvSpPr>
          <p:nvPr/>
        </p:nvSpPr>
        <p:spPr bwMode="auto">
          <a:xfrm rot="5400000" flipH="1" flipV="1">
            <a:off x="2749097" y="5137055"/>
            <a:ext cx="290982" cy="349666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 rot="5400000" flipH="1">
            <a:off x="2725895" y="5168073"/>
            <a:ext cx="371618" cy="287629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8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H: new neutral boson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+mn-lt"/>
              </a:rPr>
              <a:t>H</a:t>
            </a:r>
            <a:r>
              <a:rPr lang="en-GB" altLang="en-US" baseline="30000" dirty="0" smtClean="0">
                <a:latin typeface="+mn-lt"/>
              </a:rPr>
              <a:t>+</a:t>
            </a:r>
            <a:r>
              <a:rPr lang="en-GB" altLang="en-US" dirty="0" smtClean="0">
                <a:latin typeface="+mn-lt"/>
              </a:rPr>
              <a:t>: </a:t>
            </a:r>
            <a:r>
              <a:rPr lang="en-GB" altLang="en-US" dirty="0">
                <a:latin typeface="+mn-lt"/>
              </a:rPr>
              <a:t>new </a:t>
            </a:r>
            <a:r>
              <a:rPr lang="en-GB" altLang="en-US" dirty="0" smtClean="0">
                <a:latin typeface="+mn-lt"/>
              </a:rPr>
              <a:t>charged heavy </a:t>
            </a:r>
            <a:r>
              <a:rPr lang="en-GB" altLang="en-US" dirty="0">
                <a:latin typeface="+mn-lt"/>
              </a:rPr>
              <a:t>gauge </a:t>
            </a:r>
            <a:r>
              <a:rPr lang="en-GB" altLang="en-US" dirty="0" smtClean="0">
                <a:latin typeface="+mn-lt"/>
              </a:rPr>
              <a:t>boson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50006"/>
                </a:solidFill>
              </a:rPr>
              <a:t>Scalars (uncharged under QCD)</a:t>
            </a:r>
            <a:endParaRPr lang="en-GB" dirty="0">
              <a:solidFill>
                <a:srgbClr val="C5000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New Higgses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5400000" flipV="1">
            <a:off x="1037495" y="1875691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5400000" flipV="1">
            <a:off x="1394682" y="2237641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5400000" flipH="1" flipV="1">
            <a:off x="1036701" y="2884547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rot="5400000">
            <a:off x="1324832" y="2596416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418177"/>
              </p:ext>
            </p:extLst>
          </p:nvPr>
        </p:nvGraphicFramePr>
        <p:xfrm>
          <a:off x="2001838" y="1901825"/>
          <a:ext cx="1101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6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1901825"/>
                        <a:ext cx="11017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/>
          </p:nvPr>
        </p:nvGraphicFramePr>
        <p:xfrm>
          <a:off x="749300" y="1747838"/>
          <a:ext cx="3063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7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7838"/>
                        <a:ext cx="3063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>
            <p:extLst/>
          </p:nvPr>
        </p:nvGraphicFramePr>
        <p:xfrm>
          <a:off x="733425" y="3070225"/>
          <a:ext cx="3079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3070225"/>
                        <a:ext cx="3079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1"/>
          <p:cNvSpPr>
            <a:spLocks noChangeShapeType="1"/>
          </p:cNvSpPr>
          <p:nvPr/>
        </p:nvSpPr>
        <p:spPr bwMode="auto">
          <a:xfrm rot="5400000" flipV="1">
            <a:off x="4042380" y="1933451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rot="5400000" flipV="1">
            <a:off x="4399567" y="2295401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rot="5400000" flipH="1" flipV="1">
            <a:off x="4041586" y="2942307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rot="5400000">
            <a:off x="4329717" y="2654176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5" name="Object 20"/>
          <p:cNvGraphicFramePr>
            <a:graphicFrameLocks noChangeAspect="1"/>
          </p:cNvGraphicFramePr>
          <p:nvPr>
            <p:extLst/>
          </p:nvPr>
        </p:nvGraphicFramePr>
        <p:xfrm>
          <a:off x="3386295" y="1832644"/>
          <a:ext cx="6127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9" name="Equation" r:id="rId9" imgW="253800" imgH="190440" progId="Equation.DSMT4">
                  <p:embed/>
                </p:oleObj>
              </mc:Choice>
              <mc:Fallback>
                <p:oleObj name="Equation" r:id="rId9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295" y="1832644"/>
                        <a:ext cx="6127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>
            <p:extLst/>
          </p:nvPr>
        </p:nvGraphicFramePr>
        <p:xfrm>
          <a:off x="3325560" y="3031941"/>
          <a:ext cx="6127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Equation" r:id="rId11" imgW="253800" imgH="190440" progId="Equation.DSMT4">
                  <p:embed/>
                </p:oleObj>
              </mc:Choice>
              <mc:Fallback>
                <p:oleObj name="Equation" r:id="rId11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560" y="3031941"/>
                        <a:ext cx="6127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1"/>
          <p:cNvSpPr>
            <a:spLocks noChangeShapeType="1"/>
          </p:cNvSpPr>
          <p:nvPr/>
        </p:nvSpPr>
        <p:spPr bwMode="auto">
          <a:xfrm rot="5400000" flipV="1">
            <a:off x="1162649" y="4183632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5400000" flipV="1">
            <a:off x="1519836" y="4545582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5400000" flipH="1" flipV="1">
            <a:off x="1161855" y="5192488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5400000">
            <a:off x="1449986" y="4904357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13490"/>
              </p:ext>
            </p:extLst>
          </p:nvPr>
        </p:nvGraphicFramePr>
        <p:xfrm>
          <a:off x="2386013" y="4256088"/>
          <a:ext cx="5826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1" name="Equation" r:id="rId12" imgW="241200" imgH="190440" progId="Equation.DSMT4">
                  <p:embed/>
                </p:oleObj>
              </mc:Choice>
              <mc:Fallback>
                <p:oleObj name="Equation" r:id="rId12" imgW="241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256088"/>
                        <a:ext cx="5826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0"/>
          <p:cNvGraphicFramePr>
            <a:graphicFrameLocks noChangeAspect="1"/>
          </p:cNvGraphicFramePr>
          <p:nvPr>
            <p:extLst/>
          </p:nvPr>
        </p:nvGraphicFramePr>
        <p:xfrm>
          <a:off x="874713" y="4086225"/>
          <a:ext cx="3063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2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086225"/>
                        <a:ext cx="3063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/>
          </p:nvPr>
        </p:nvGraphicFramePr>
        <p:xfrm>
          <a:off x="842963" y="5364163"/>
          <a:ext cx="339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3" name="Equation" r:id="rId16" imgW="139680" imgH="177480" progId="Equation.DSMT4">
                  <p:embed/>
                </p:oleObj>
              </mc:Choice>
              <mc:Fallback>
                <p:oleObj name="Equation" r:id="rId16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5364163"/>
                        <a:ext cx="339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1"/>
          <p:cNvSpPr>
            <a:spLocks noChangeShapeType="1"/>
          </p:cNvSpPr>
          <p:nvPr/>
        </p:nvSpPr>
        <p:spPr bwMode="auto">
          <a:xfrm rot="5400000" flipV="1">
            <a:off x="4167534" y="4241392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rot="5400000" flipV="1">
            <a:off x="4524721" y="4603342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5400000" flipH="1" flipV="1">
            <a:off x="4166740" y="5250248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rot="5400000">
            <a:off x="4454871" y="4962117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2" name="Object 20"/>
          <p:cNvGraphicFramePr>
            <a:graphicFrameLocks noChangeAspect="1"/>
          </p:cNvGraphicFramePr>
          <p:nvPr>
            <p:extLst/>
          </p:nvPr>
        </p:nvGraphicFramePr>
        <p:xfrm>
          <a:off x="3800222" y="4173362"/>
          <a:ext cx="2762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4" name="Equation" r:id="rId18" imgW="114120" imgH="164880" progId="Equation.DSMT4">
                  <p:embed/>
                </p:oleObj>
              </mc:Choice>
              <mc:Fallback>
                <p:oleObj name="Equation" r:id="rId18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222" y="4173362"/>
                        <a:ext cx="2762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/>
          </p:nvPr>
        </p:nvGraphicFramePr>
        <p:xfrm>
          <a:off x="3845876" y="5468610"/>
          <a:ext cx="3063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5"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876" y="5468610"/>
                        <a:ext cx="306388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177547"/>
              </p:ext>
            </p:extLst>
          </p:nvPr>
        </p:nvGraphicFramePr>
        <p:xfrm>
          <a:off x="4912895" y="1913354"/>
          <a:ext cx="1101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6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895" y="1913354"/>
                        <a:ext cx="11017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0976"/>
              </p:ext>
            </p:extLst>
          </p:nvPr>
        </p:nvGraphicFramePr>
        <p:xfrm>
          <a:off x="5257740" y="4197184"/>
          <a:ext cx="5826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7" name="Equation" r:id="rId23" imgW="241200" imgH="190440" progId="Equation.DSMT4">
                  <p:embed/>
                </p:oleObj>
              </mc:Choice>
              <mc:Fallback>
                <p:oleObj name="Equation" r:id="rId23" imgW="241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40" y="4197184"/>
                        <a:ext cx="5826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r Verbinder 5"/>
          <p:cNvCxnSpPr/>
          <p:nvPr/>
        </p:nvCxnSpPr>
        <p:spPr bwMode="auto">
          <a:xfrm>
            <a:off x="1754251" y="2605171"/>
            <a:ext cx="1368526" cy="149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r Verbinder 55"/>
          <p:cNvCxnSpPr/>
          <p:nvPr/>
        </p:nvCxnSpPr>
        <p:spPr bwMode="auto">
          <a:xfrm>
            <a:off x="4887465" y="4962713"/>
            <a:ext cx="1368526" cy="149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r Verbinder 56"/>
          <p:cNvCxnSpPr/>
          <p:nvPr/>
        </p:nvCxnSpPr>
        <p:spPr bwMode="auto">
          <a:xfrm>
            <a:off x="4722082" y="2655719"/>
            <a:ext cx="1368526" cy="149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r Verbinder 57"/>
          <p:cNvCxnSpPr/>
          <p:nvPr/>
        </p:nvCxnSpPr>
        <p:spPr bwMode="auto">
          <a:xfrm>
            <a:off x="1868437" y="4904790"/>
            <a:ext cx="1368526" cy="149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5122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8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 err="1" smtClean="0">
                <a:solidFill>
                  <a:srgbClr val="A50021"/>
                </a:solidFill>
              </a:rPr>
              <a:t>Expanations</a:t>
            </a:r>
            <a:endParaRPr lang="en-GB" dirty="0">
              <a:solidFill>
                <a:srgbClr val="A5002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631"/>
              </p:ext>
            </p:extLst>
          </p:nvPr>
        </p:nvGraphicFramePr>
        <p:xfrm>
          <a:off x="6674960" y="4512462"/>
          <a:ext cx="720080" cy="42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4960" y="4512462"/>
                        <a:ext cx="720080" cy="4235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1292158" y="995184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40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719</Words>
  <Application>Microsoft Office PowerPoint</Application>
  <PresentationFormat>Bildschirmpräsentation (4:3)</PresentationFormat>
  <Paragraphs>255</Paragraphs>
  <Slides>26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PSI PowerPoint Master english</vt:lpstr>
      <vt:lpstr>1_Custom Design</vt:lpstr>
      <vt:lpstr>Custom Design</vt:lpstr>
      <vt:lpstr>Equation</vt:lpstr>
      <vt:lpstr>Testing New Physics with Light Mesons</vt:lpstr>
      <vt:lpstr>Outline</vt:lpstr>
      <vt:lpstr>Hints for New Physics</vt:lpstr>
      <vt:lpstr>New Particles</vt:lpstr>
      <vt:lpstr>Leptoquarks</vt:lpstr>
      <vt:lpstr>Z’ and W’</vt:lpstr>
      <vt:lpstr>Vector-like fermions</vt:lpstr>
      <vt:lpstr>Scalars (uncharged under QCD)</vt:lpstr>
      <vt:lpstr>PowerPoint-Präsentation</vt:lpstr>
      <vt:lpstr>Cabibbo Angle Anomaly (CAA)</vt:lpstr>
      <vt:lpstr>Explanations of the CAA</vt:lpstr>
      <vt:lpstr>Cabibbo Angle Anomaly and EW Fit</vt:lpstr>
      <vt:lpstr>Non-Resonant Di-Leptons</vt:lpstr>
      <vt:lpstr>PowerPoint-Präsentation</vt:lpstr>
      <vt:lpstr>PIONEER Goals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Cabibbo Angle Anomaly</vt:lpstr>
      <vt:lpstr>Correlations with EW fit</vt:lpstr>
      <vt:lpstr>CAA and LFUV</vt:lpstr>
      <vt:lpstr>Explanations of the CAA</vt:lpstr>
      <vt:lpstr>Singly Charged Scalar</vt:lpstr>
      <vt:lpstr>Vector-like leptons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Crivellin Andreas</dc:creator>
  <cp:lastModifiedBy>Andreas Crivellin</cp:lastModifiedBy>
  <cp:revision>735</cp:revision>
  <cp:lastPrinted>2021-10-14T12:13:19Z</cp:lastPrinted>
  <dcterms:created xsi:type="dcterms:W3CDTF">2016-11-10T14:03:25Z</dcterms:created>
  <dcterms:modified xsi:type="dcterms:W3CDTF">2023-06-15T10:55:41Z</dcterms:modified>
</cp:coreProperties>
</file>