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89" r:id="rId5"/>
    <p:sldId id="332" r:id="rId6"/>
    <p:sldId id="304" r:id="rId7"/>
    <p:sldId id="329" r:id="rId8"/>
    <p:sldId id="326" r:id="rId9"/>
    <p:sldId id="306" r:id="rId10"/>
    <p:sldId id="325" r:id="rId11"/>
    <p:sldId id="333" r:id="rId12"/>
    <p:sldId id="305" r:id="rId13"/>
    <p:sldId id="307" r:id="rId14"/>
    <p:sldId id="330" r:id="rId15"/>
    <p:sldId id="331" r:id="rId16"/>
    <p:sldId id="309" r:id="rId17"/>
    <p:sldId id="310" r:id="rId18"/>
    <p:sldId id="312" r:id="rId19"/>
    <p:sldId id="334" r:id="rId20"/>
    <p:sldId id="311" r:id="rId21"/>
    <p:sldId id="32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hishek Rajput" initials="AR" lastIdx="4" clrIdx="0">
    <p:extLst>
      <p:ext uri="{19B8F6BF-5375-455C-9EA6-DF929625EA0E}">
        <p15:presenceInfo xmlns:p15="http://schemas.microsoft.com/office/powerpoint/2012/main" userId="Abhishek Rajpu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3399"/>
    <a:srgbClr val="8FAADC"/>
    <a:srgbClr val="7989BB"/>
    <a:srgbClr val="E8F4FF"/>
    <a:srgbClr val="FFFFFF"/>
    <a:srgbClr val="0000FF"/>
    <a:srgbClr val="3333CC"/>
    <a:srgbClr val="0066FF"/>
    <a:srgbClr val="387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769" autoAdjust="0"/>
  </p:normalViewPr>
  <p:slideViewPr>
    <p:cSldViewPr snapToGrid="0">
      <p:cViewPr varScale="1">
        <p:scale>
          <a:sx n="74" d="100"/>
          <a:sy n="74" d="100"/>
        </p:scale>
        <p:origin x="108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D94E4-346E-4CCA-B665-BA3531BCC63A}"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612C2-381D-4F02-8C9F-E90235296599}" type="slidenum">
              <a:rPr lang="en-US" smtClean="0"/>
              <a:t>‹#›</a:t>
            </a:fld>
            <a:endParaRPr lang="en-US"/>
          </a:p>
        </p:txBody>
      </p:sp>
    </p:spTree>
    <p:extLst>
      <p:ext uri="{BB962C8B-B14F-4D97-AF65-F5344CB8AC3E}">
        <p14:creationId xmlns:p14="http://schemas.microsoft.com/office/powerpoint/2010/main" val="283330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7612C2-381D-4F02-8C9F-E90235296599}" type="slidenum">
              <a:rPr lang="en-US" smtClean="0"/>
              <a:t>1</a:t>
            </a:fld>
            <a:endParaRPr lang="en-US"/>
          </a:p>
        </p:txBody>
      </p:sp>
    </p:spTree>
    <p:extLst>
      <p:ext uri="{BB962C8B-B14F-4D97-AF65-F5344CB8AC3E}">
        <p14:creationId xmlns:p14="http://schemas.microsoft.com/office/powerpoint/2010/main" val="3300041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a:t>
            </a:r>
            <a:r>
              <a:rPr lang="en-US" dirty="0" err="1"/>
              <a:t>e_s</a:t>
            </a:r>
            <a:r>
              <a:rPr lang="en-US" dirty="0"/>
              <a:t> = +1 for fermion, -1 for antifermions</a:t>
            </a:r>
          </a:p>
        </p:txBody>
      </p:sp>
      <p:sp>
        <p:nvSpPr>
          <p:cNvPr id="4" name="Slide Number Placeholder 3"/>
          <p:cNvSpPr>
            <a:spLocks noGrp="1"/>
          </p:cNvSpPr>
          <p:nvPr>
            <p:ph type="sldNum" sz="quarter" idx="5"/>
          </p:nvPr>
        </p:nvSpPr>
        <p:spPr/>
        <p:txBody>
          <a:bodyPr/>
          <a:lstStyle/>
          <a:p>
            <a:fld id="{307612C2-381D-4F02-8C9F-E90235296599}" type="slidenum">
              <a:rPr lang="en-US" smtClean="0"/>
              <a:t>10</a:t>
            </a:fld>
            <a:endParaRPr lang="en-US"/>
          </a:p>
        </p:txBody>
      </p:sp>
    </p:spTree>
    <p:extLst>
      <p:ext uri="{BB962C8B-B14F-4D97-AF65-F5344CB8AC3E}">
        <p14:creationId xmlns:p14="http://schemas.microsoft.com/office/powerpoint/2010/main" val="2594178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we define the fault tolerance of a procedure to be the property that if only one component in the procedure fails, then failure causes at most one error in each encoded block of qubits output from the procedure. For example, the failure of a single component in a fault-tolerant recovery procedure for quantum error-correction results in the recovery procedure being performed correctly, up to an error on a single qubit of the output.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Z2, W_s is transversal, i.e. the CNOT can be implemented in a bit-wise fashion. Transversality implies fault tolerance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Log to </a:t>
            </a:r>
            <a:r>
              <a:rPr lang="en-US" dirty="0" err="1"/>
              <a:t>phys</a:t>
            </a:r>
            <a:r>
              <a:rPr lang="en-US" dirty="0"/>
              <a:t> CNOT basically functions as a copy of the odd-numbered link with its flux value reset! More efficient to operations with this ancilla instead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Second equivalent circuit can propagate Z errors from the ancilla bit</a:t>
            </a:r>
          </a:p>
        </p:txBody>
      </p:sp>
      <p:sp>
        <p:nvSpPr>
          <p:cNvPr id="4" name="Slide Number Placeholder 3"/>
          <p:cNvSpPr>
            <a:spLocks noGrp="1"/>
          </p:cNvSpPr>
          <p:nvPr>
            <p:ph type="sldNum" sz="quarter" idx="5"/>
          </p:nvPr>
        </p:nvSpPr>
        <p:spPr/>
        <p:txBody>
          <a:bodyPr/>
          <a:lstStyle/>
          <a:p>
            <a:fld id="{307612C2-381D-4F02-8C9F-E90235296599}" type="slidenum">
              <a:rPr lang="en-US" smtClean="0"/>
              <a:t>11</a:t>
            </a:fld>
            <a:endParaRPr lang="en-US"/>
          </a:p>
        </p:txBody>
      </p:sp>
    </p:spTree>
    <p:extLst>
      <p:ext uri="{BB962C8B-B14F-4D97-AF65-F5344CB8AC3E}">
        <p14:creationId xmlns:p14="http://schemas.microsoft.com/office/powerpoint/2010/main" val="489887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307612C2-381D-4F02-8C9F-E90235296599}" type="slidenum">
              <a:rPr lang="en-US" smtClean="0"/>
              <a:t>12</a:t>
            </a:fld>
            <a:endParaRPr lang="en-US"/>
          </a:p>
        </p:txBody>
      </p:sp>
    </p:spTree>
    <p:extLst>
      <p:ext uri="{BB962C8B-B14F-4D97-AF65-F5344CB8AC3E}">
        <p14:creationId xmlns:p14="http://schemas.microsoft.com/office/powerpoint/2010/main" val="95268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Not strictly a stabilizer code since our logical operators move between physical and logical spaces!</a:t>
            </a:r>
          </a:p>
        </p:txBody>
      </p:sp>
      <p:sp>
        <p:nvSpPr>
          <p:cNvPr id="4" name="Slide Number Placeholder 3"/>
          <p:cNvSpPr>
            <a:spLocks noGrp="1"/>
          </p:cNvSpPr>
          <p:nvPr>
            <p:ph type="sldNum" sz="quarter" idx="5"/>
          </p:nvPr>
        </p:nvSpPr>
        <p:spPr/>
        <p:txBody>
          <a:bodyPr/>
          <a:lstStyle/>
          <a:p>
            <a:fld id="{307612C2-381D-4F02-8C9F-E90235296599}" type="slidenum">
              <a:rPr lang="en-US" smtClean="0"/>
              <a:t>13</a:t>
            </a:fld>
            <a:endParaRPr lang="en-US"/>
          </a:p>
        </p:txBody>
      </p:sp>
    </p:spTree>
    <p:extLst>
      <p:ext uri="{BB962C8B-B14F-4D97-AF65-F5344CB8AC3E}">
        <p14:creationId xmlns:p14="http://schemas.microsoft.com/office/powerpoint/2010/main" val="2763452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-First pair of CNOTs stores the XOR of S_{2k+1} and L_{2k+1} into the first ancilla qubit and therefore serves as a copy of L_{2k+1} with its flux value reset </a:t>
            </a:r>
          </a:p>
          <a:p>
            <a:pPr marL="0" indent="0">
              <a:buFontTx/>
              <a:buNone/>
            </a:pPr>
            <a:r>
              <a:rPr lang="en-US" dirty="0"/>
              <a:t>- Other two pairs of CNOTs compute parity between fake L_{2k+1} and the other 2 even numbered links</a:t>
            </a:r>
          </a:p>
        </p:txBody>
      </p:sp>
      <p:sp>
        <p:nvSpPr>
          <p:cNvPr id="4" name="Slide Number Placeholder 3"/>
          <p:cNvSpPr>
            <a:spLocks noGrp="1"/>
          </p:cNvSpPr>
          <p:nvPr>
            <p:ph type="sldNum" sz="quarter" idx="5"/>
          </p:nvPr>
        </p:nvSpPr>
        <p:spPr/>
        <p:txBody>
          <a:bodyPr/>
          <a:lstStyle/>
          <a:p>
            <a:fld id="{307612C2-381D-4F02-8C9F-E90235296599}" type="slidenum">
              <a:rPr lang="en-US" smtClean="0"/>
              <a:t>14</a:t>
            </a:fld>
            <a:endParaRPr lang="en-US"/>
          </a:p>
        </p:txBody>
      </p:sp>
    </p:spTree>
    <p:extLst>
      <p:ext uri="{BB962C8B-B14F-4D97-AF65-F5344CB8AC3E}">
        <p14:creationId xmlns:p14="http://schemas.microsoft.com/office/powerpoint/2010/main" val="3895742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-Red sites are fermionic, blue sites are anti-fermionic</a:t>
            </a:r>
          </a:p>
          <a:p>
            <a:pPr marL="0" indent="0">
              <a:buFontTx/>
              <a:buNone/>
            </a:pPr>
            <a:r>
              <a:rPr lang="en-US" dirty="0"/>
              <a:t>-Physical states are eigenvectors of the Z-string of operators with +1 eigenvalue on even sites and -1 on odd sites</a:t>
            </a:r>
          </a:p>
          <a:p>
            <a:pPr marL="0" indent="0">
              <a:buFontTx/>
              <a:buNone/>
            </a:pPr>
            <a:r>
              <a:rPr lang="en-US" dirty="0"/>
              <a:t>-Assuming one error happens in the blue region during the two rounds of checks, we can correct it in these two rounds and resolve any ambiguity by measuring </a:t>
            </a:r>
            <a:r>
              <a:rPr lang="en-US" dirty="0" err="1"/>
              <a:t>P^a</a:t>
            </a:r>
            <a:r>
              <a:rPr lang="en-US" dirty="0"/>
              <a:t> stabilizers</a:t>
            </a:r>
          </a:p>
        </p:txBody>
      </p:sp>
      <p:sp>
        <p:nvSpPr>
          <p:cNvPr id="4" name="Slide Number Placeholder 3"/>
          <p:cNvSpPr>
            <a:spLocks noGrp="1"/>
          </p:cNvSpPr>
          <p:nvPr>
            <p:ph type="sldNum" sz="quarter" idx="5"/>
          </p:nvPr>
        </p:nvSpPr>
        <p:spPr/>
        <p:txBody>
          <a:bodyPr/>
          <a:lstStyle/>
          <a:p>
            <a:fld id="{307612C2-381D-4F02-8C9F-E90235296599}" type="slidenum">
              <a:rPr lang="en-US" smtClean="0"/>
              <a:t>15</a:t>
            </a:fld>
            <a:endParaRPr lang="en-US"/>
          </a:p>
        </p:txBody>
      </p:sp>
    </p:spTree>
    <p:extLst>
      <p:ext uri="{BB962C8B-B14F-4D97-AF65-F5344CB8AC3E}">
        <p14:creationId xmlns:p14="http://schemas.microsoft.com/office/powerpoint/2010/main" val="2124888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-Red sites are fermionic, blue sites are anti-fermionic</a:t>
            </a:r>
          </a:p>
          <a:p>
            <a:pPr marL="0" indent="0">
              <a:buFontTx/>
              <a:buNone/>
            </a:pPr>
            <a:r>
              <a:rPr lang="en-US" dirty="0"/>
              <a:t>-Physical states are eigenvectors of the Z-string of operators with +1 eigenvalue on even sites and -1 on odd sites</a:t>
            </a:r>
          </a:p>
          <a:p>
            <a:pPr marL="0" indent="0">
              <a:buFontTx/>
              <a:buNone/>
            </a:pPr>
            <a:r>
              <a:rPr lang="en-US" dirty="0"/>
              <a:t>-Assuming one error happens in the blue region during the two rounds of checks, we can correct it in these two rounds and resolve any ambiguity by measuring </a:t>
            </a:r>
            <a:r>
              <a:rPr lang="en-US" dirty="0" err="1"/>
              <a:t>P^a</a:t>
            </a:r>
            <a:r>
              <a:rPr lang="en-US" dirty="0"/>
              <a:t> stabilizers</a:t>
            </a:r>
          </a:p>
        </p:txBody>
      </p:sp>
      <p:sp>
        <p:nvSpPr>
          <p:cNvPr id="4" name="Slide Number Placeholder 3"/>
          <p:cNvSpPr>
            <a:spLocks noGrp="1"/>
          </p:cNvSpPr>
          <p:nvPr>
            <p:ph type="sldNum" sz="quarter" idx="5"/>
          </p:nvPr>
        </p:nvSpPr>
        <p:spPr/>
        <p:txBody>
          <a:bodyPr/>
          <a:lstStyle/>
          <a:p>
            <a:fld id="{307612C2-381D-4F02-8C9F-E90235296599}" type="slidenum">
              <a:rPr lang="en-US" smtClean="0"/>
              <a:t>16</a:t>
            </a:fld>
            <a:endParaRPr lang="en-US"/>
          </a:p>
        </p:txBody>
      </p:sp>
    </p:spTree>
    <p:extLst>
      <p:ext uri="{BB962C8B-B14F-4D97-AF65-F5344CB8AC3E}">
        <p14:creationId xmlns:p14="http://schemas.microsoft.com/office/powerpoint/2010/main" val="592364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Physical states are eigenvectors of the Z-string of operators with +1 eigenvalue on even sites and -1 on odd sites</a:t>
            </a:r>
          </a:p>
          <a:p>
            <a:pPr marL="171450" indent="-171450">
              <a:buFontTx/>
              <a:buChar char="-"/>
            </a:pPr>
            <a:r>
              <a:rPr lang="en-US" dirty="0"/>
              <a:t>Differences vs </a:t>
            </a:r>
            <a:r>
              <a:rPr lang="en-US" dirty="0" err="1"/>
              <a:t>toric</a:t>
            </a:r>
            <a:r>
              <a:rPr lang="en-US" dirty="0"/>
              <a:t> code: star operator in </a:t>
            </a:r>
            <a:r>
              <a:rPr lang="en-US" dirty="0" err="1"/>
              <a:t>toric</a:t>
            </a:r>
            <a:r>
              <a:rPr lang="en-US" dirty="0"/>
              <a:t> code is X string, plaquette operator is a Z string (our stabilizers are combinations of Z operators and we have three instead of two per site), logical operations don’t really correspond to homologically non-trivial cycles, </a:t>
            </a:r>
          </a:p>
        </p:txBody>
      </p:sp>
      <p:sp>
        <p:nvSpPr>
          <p:cNvPr id="4" name="Slide Number Placeholder 3"/>
          <p:cNvSpPr>
            <a:spLocks noGrp="1"/>
          </p:cNvSpPr>
          <p:nvPr>
            <p:ph type="sldNum" sz="quarter" idx="5"/>
          </p:nvPr>
        </p:nvSpPr>
        <p:spPr/>
        <p:txBody>
          <a:bodyPr/>
          <a:lstStyle/>
          <a:p>
            <a:fld id="{307612C2-381D-4F02-8C9F-E90235296599}" type="slidenum">
              <a:rPr lang="en-US" smtClean="0"/>
              <a:t>17</a:t>
            </a:fld>
            <a:endParaRPr lang="en-US"/>
          </a:p>
        </p:txBody>
      </p:sp>
    </p:spTree>
    <p:extLst>
      <p:ext uri="{BB962C8B-B14F-4D97-AF65-F5344CB8AC3E}">
        <p14:creationId xmlns:p14="http://schemas.microsoft.com/office/powerpoint/2010/main" val="1032947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Tx/>
                  <a:buChar char="-"/>
                </a:pPr>
                <a:endParaRPr lang="en-US" dirty="0"/>
              </a:p>
            </p:txBody>
          </p:sp>
        </mc:Choice>
        <mc:Fallback xmlns="">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Approx </a:t>
                </a:r>
                <a:r>
                  <a:rPr lang="en-US" dirty="0" err="1"/>
                  <a:t>Betti</a:t>
                </a:r>
                <a:r>
                  <a:rPr lang="en-US" dirty="0"/>
                  <a:t> numbers: </a:t>
                </a:r>
                <a:r>
                  <a:rPr lang="en-US" dirty="0">
                    <a:latin typeface="CMU Serif" panose="02000603000000000000" pitchFamily="2" charset="0"/>
                    <a:ea typeface="CMU Serif" panose="02000603000000000000" pitchFamily="2" charset="0"/>
                    <a:cs typeface="CMU Serif" panose="02000603000000000000" pitchFamily="2" charset="0"/>
                  </a:rPr>
                  <a:t>Count # of eigenvalues of combinatorial Laplacian below small threshold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Normalized: </a:t>
                </a:r>
                <a:r>
                  <a:rPr lang="en-US" dirty="0">
                    <a:latin typeface="CMU Serif" panose="02000603000000000000" pitchFamily="2" charset="0"/>
                    <a:ea typeface="CMU Serif" panose="02000603000000000000" pitchFamily="2" charset="0"/>
                    <a:cs typeface="CMU Serif" panose="02000603000000000000" pitchFamily="2" charset="0"/>
                  </a:rPr>
                  <a:t># of 0 eigenvalues of </a:t>
                </a:r>
                <a:r>
                  <a:rPr lang="en-US" b="0" i="0">
                    <a:latin typeface="Cambria Math" panose="02040503050406030204" pitchFamily="18" charset="0"/>
                    <a:ea typeface="CMU Serif" panose="02000603000000000000" pitchFamily="2" charset="0"/>
                    <a:cs typeface="CMU Serif" panose="02000603000000000000" pitchFamily="2" charset="0"/>
                  </a:rPr>
                  <a:t>Δ_𝑘</a:t>
                </a:r>
                <a:r>
                  <a:rPr lang="en-US" dirty="0">
                    <a:latin typeface="CMU Serif" panose="02000603000000000000" pitchFamily="2" charset="0"/>
                    <a:ea typeface="CMU Serif" panose="02000603000000000000" pitchFamily="2" charset="0"/>
                    <a:cs typeface="CMU Serif" panose="02000603000000000000" pitchFamily="2" charset="0"/>
                  </a:rPr>
                  <a:t> to total number of eigenvalues (dimension</a:t>
                </a:r>
                <a:r>
                  <a:rPr lang="en-US" baseline="0" dirty="0">
                    <a:latin typeface="CMU Serif" panose="02000603000000000000" pitchFamily="2" charset="0"/>
                    <a:ea typeface="CMU Serif" panose="02000603000000000000" pitchFamily="2" charset="0"/>
                    <a:cs typeface="CMU Serif" panose="02000603000000000000" pitchFamily="2" charset="0"/>
                  </a:rPr>
                  <a:t> of space of k-simplices i.e. number of simplices)</a:t>
                </a:r>
                <a:endParaRPr lang="en-US" dirty="0">
                  <a:latin typeface="CMU Serif" panose="02000603000000000000" pitchFamily="2" charset="0"/>
                  <a:ea typeface="CMU Serif" panose="02000603000000000000" pitchFamily="2" charset="0"/>
                  <a:cs typeface="CMU Serif" panose="02000603000000000000" pitchFamily="2" charset="0"/>
                </a:endParaRPr>
              </a:p>
              <a:p>
                <a:pPr marL="171450" indent="-171450">
                  <a:buFontTx/>
                  <a:buChar char="-"/>
                </a:pPr>
                <a:endParaRPr lang="en-US" dirty="0"/>
              </a:p>
            </p:txBody>
          </p:sp>
        </mc:Fallback>
      </mc:AlternateContent>
      <p:sp>
        <p:nvSpPr>
          <p:cNvPr id="4" name="Slide Number Placeholder 3"/>
          <p:cNvSpPr>
            <a:spLocks noGrp="1"/>
          </p:cNvSpPr>
          <p:nvPr>
            <p:ph type="sldNum" sz="quarter" idx="5"/>
          </p:nvPr>
        </p:nvSpPr>
        <p:spPr/>
        <p:txBody>
          <a:bodyPr/>
          <a:lstStyle/>
          <a:p>
            <a:fld id="{307612C2-381D-4F02-8C9F-E90235296599}" type="slidenum">
              <a:rPr lang="en-US" smtClean="0"/>
              <a:t>18</a:t>
            </a:fld>
            <a:endParaRPr lang="en-US"/>
          </a:p>
        </p:txBody>
      </p:sp>
    </p:spTree>
    <p:extLst>
      <p:ext uri="{BB962C8B-B14F-4D97-AF65-F5344CB8AC3E}">
        <p14:creationId xmlns:p14="http://schemas.microsoft.com/office/powerpoint/2010/main" val="1365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307612C2-381D-4F02-8C9F-E90235296599}" type="slidenum">
              <a:rPr lang="en-US" smtClean="0"/>
              <a:t>2</a:t>
            </a:fld>
            <a:endParaRPr lang="en-US"/>
          </a:p>
        </p:txBody>
      </p:sp>
    </p:spTree>
    <p:extLst>
      <p:ext uri="{BB962C8B-B14F-4D97-AF65-F5344CB8AC3E}">
        <p14:creationId xmlns:p14="http://schemas.microsoft.com/office/powerpoint/2010/main" val="276489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latin typeface="CMU Serif" panose="02000603000000000000" pitchFamily="2" charset="0"/>
                <a:ea typeface="CMU Serif" panose="02000603000000000000" pitchFamily="2" charset="0"/>
                <a:cs typeface="CMU Serif" panose="02000603000000000000" pitchFamily="2" charset="0"/>
              </a:rPr>
              <a:t>Lattice gauge theories</a:t>
            </a:r>
            <a:r>
              <a:rPr lang="en-US" dirty="0">
                <a:latin typeface="CMU Serif" panose="02000603000000000000" pitchFamily="2" charset="0"/>
                <a:ea typeface="CMU Serif" panose="02000603000000000000" pitchFamily="2" charset="0"/>
                <a:cs typeface="CMU Serif" panose="02000603000000000000" pitchFamily="2" charset="0"/>
              </a:rPr>
              <a:t>: non-perturbative approaches for extracting physical quantities from continuum field theories</a:t>
            </a:r>
            <a:endParaRPr lang="en-US" dirty="0"/>
          </a:p>
          <a:p>
            <a:pPr marL="171450" indent="-171450">
              <a:buFontTx/>
              <a:buChar char="-"/>
            </a:pPr>
            <a:r>
              <a:rPr lang="en-US" dirty="0"/>
              <a:t>Define the fault tolerance of a procedure to be the property that if only one component in the procedure fails, then failure causes at most one error in each encoded block of qubits output from the procedure. For example, the failure of a single component in a fault-tolerant recovery procedure for quantum error-correction results in the recovery procedure being performed correctly, up to an error on a single qubit of the output. </a:t>
            </a:r>
          </a:p>
        </p:txBody>
      </p:sp>
      <p:sp>
        <p:nvSpPr>
          <p:cNvPr id="4" name="Slide Number Placeholder 3"/>
          <p:cNvSpPr>
            <a:spLocks noGrp="1"/>
          </p:cNvSpPr>
          <p:nvPr>
            <p:ph type="sldNum" sz="quarter" idx="5"/>
          </p:nvPr>
        </p:nvSpPr>
        <p:spPr/>
        <p:txBody>
          <a:bodyPr/>
          <a:lstStyle/>
          <a:p>
            <a:fld id="{307612C2-381D-4F02-8C9F-E90235296599}" type="slidenum">
              <a:rPr lang="en-US" smtClean="0"/>
              <a:t>3</a:t>
            </a:fld>
            <a:endParaRPr lang="en-US"/>
          </a:p>
        </p:txBody>
      </p:sp>
    </p:spTree>
    <p:extLst>
      <p:ext uri="{BB962C8B-B14F-4D97-AF65-F5344CB8AC3E}">
        <p14:creationId xmlns:p14="http://schemas.microsoft.com/office/powerpoint/2010/main" val="14264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latin typeface="CMU Serif" panose="02000603000000000000" pitchFamily="2" charset="0"/>
                <a:ea typeface="CMU Serif" panose="02000603000000000000" pitchFamily="2" charset="0"/>
                <a:cs typeface="CMU Serif" panose="02000603000000000000" pitchFamily="2" charset="0"/>
              </a:rPr>
              <a:t>Lattice gauge theories</a:t>
            </a:r>
            <a:r>
              <a:rPr lang="en-US" dirty="0">
                <a:latin typeface="CMU Serif" panose="02000603000000000000" pitchFamily="2" charset="0"/>
                <a:ea typeface="CMU Serif" panose="02000603000000000000" pitchFamily="2" charset="0"/>
                <a:cs typeface="CMU Serif" panose="02000603000000000000" pitchFamily="2" charset="0"/>
              </a:rPr>
              <a:t>: non-perturbative approaches for extracting physical quantities from continuum field theories</a:t>
            </a:r>
            <a:endParaRPr lang="en-US" dirty="0"/>
          </a:p>
          <a:p>
            <a:pPr marL="171450" indent="-171450">
              <a:buFontTx/>
              <a:buChar char="-"/>
            </a:pPr>
            <a:r>
              <a:rPr lang="en-US" dirty="0"/>
              <a:t>Define the fault tolerance of a procedure to be the property that if only one component in the procedure fails, then failure causes at most one error in each encoded block of qubits output from the procedure. For example, the failure of a single component in a fault-tolerant recovery procedure for quantum error-correction results in the recovery procedure being performed correctly, up to an error on a single qubit of the output. </a:t>
            </a:r>
          </a:p>
          <a:p>
            <a:pPr marL="0" indent="0">
              <a:buFontTx/>
              <a:buNone/>
            </a:pPr>
            <a:endParaRPr lang="en-US" dirty="0"/>
          </a:p>
        </p:txBody>
      </p:sp>
      <p:sp>
        <p:nvSpPr>
          <p:cNvPr id="4" name="Slide Number Placeholder 3"/>
          <p:cNvSpPr>
            <a:spLocks noGrp="1"/>
          </p:cNvSpPr>
          <p:nvPr>
            <p:ph type="sldNum" sz="quarter" idx="5"/>
          </p:nvPr>
        </p:nvSpPr>
        <p:spPr/>
        <p:txBody>
          <a:bodyPr/>
          <a:lstStyle/>
          <a:p>
            <a:fld id="{307612C2-381D-4F02-8C9F-E90235296599}" type="slidenum">
              <a:rPr lang="en-US" smtClean="0"/>
              <a:t>4</a:t>
            </a:fld>
            <a:endParaRPr lang="en-US"/>
          </a:p>
        </p:txBody>
      </p:sp>
    </p:spTree>
    <p:extLst>
      <p:ext uri="{BB962C8B-B14F-4D97-AF65-F5344CB8AC3E}">
        <p14:creationId xmlns:p14="http://schemas.microsoft.com/office/powerpoint/2010/main" val="424856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307612C2-381D-4F02-8C9F-E90235296599}" type="slidenum">
              <a:rPr lang="en-US" smtClean="0"/>
              <a:t>5</a:t>
            </a:fld>
            <a:endParaRPr lang="en-US"/>
          </a:p>
        </p:txBody>
      </p:sp>
    </p:spTree>
    <p:extLst>
      <p:ext uri="{BB962C8B-B14F-4D97-AF65-F5344CB8AC3E}">
        <p14:creationId xmlns:p14="http://schemas.microsoft.com/office/powerpoint/2010/main" val="425191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Z1Z2 generate the stabilizer group which stabilizer a non-trivial vector space V_S (-I is not in the stabilizer group and the generators commute with each other)</a:t>
            </a:r>
          </a:p>
          <a:p>
            <a:pPr marL="171450" indent="-171450">
              <a:buFontTx/>
              <a:buChar char="-"/>
            </a:pPr>
            <a:r>
              <a:rPr lang="en-US" dirty="0"/>
              <a:t>Dimension of V_S is 2^(n-l) where n is the dimension of the full vector space and l is the number of generators. In this case, 2^(3-2) = 2 and the code space is 2-dimensional and spanned by |000&gt;, |111&gt;</a:t>
            </a:r>
          </a:p>
        </p:txBody>
      </p:sp>
      <p:sp>
        <p:nvSpPr>
          <p:cNvPr id="4" name="Slide Number Placeholder 3"/>
          <p:cNvSpPr>
            <a:spLocks noGrp="1"/>
          </p:cNvSpPr>
          <p:nvPr>
            <p:ph type="sldNum" sz="quarter" idx="5"/>
          </p:nvPr>
        </p:nvSpPr>
        <p:spPr/>
        <p:txBody>
          <a:bodyPr/>
          <a:lstStyle/>
          <a:p>
            <a:fld id="{307612C2-381D-4F02-8C9F-E90235296599}" type="slidenum">
              <a:rPr lang="en-US" smtClean="0"/>
              <a:t>6</a:t>
            </a:fld>
            <a:endParaRPr lang="en-US"/>
          </a:p>
        </p:txBody>
      </p:sp>
    </p:spTree>
    <p:extLst>
      <p:ext uri="{BB962C8B-B14F-4D97-AF65-F5344CB8AC3E}">
        <p14:creationId xmlns:p14="http://schemas.microsoft.com/office/powerpoint/2010/main" val="299208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Combine BOTH to get Shor code to protect against all single qubit errors!</a:t>
            </a:r>
          </a:p>
          <a:p>
            <a:pPr marL="171450" indent="-171450">
              <a:buFontTx/>
              <a:buChar char="-"/>
            </a:pPr>
            <a:r>
              <a:rPr lang="en-US" dirty="0"/>
              <a:t>[5,1,3] code saturates quantum singleton bound, i.e. for any quantum code encoding k qubits in n and able to correct t errors, n &gt;= 4t + k. Want to do better than even this!</a:t>
            </a:r>
          </a:p>
          <a:p>
            <a:pPr marL="171450" indent="-171450">
              <a:buFontTx/>
              <a:buChar char="-"/>
            </a:pPr>
            <a:r>
              <a:rPr lang="en-US" dirty="0"/>
              <a:t>Distance of a code is the smallest weight of an error such that O.N. basis </a:t>
            </a:r>
            <a:r>
              <a:rPr lang="en-US" dirty="0" err="1"/>
              <a:t>psi_i</a:t>
            </a:r>
            <a:r>
              <a:rPr lang="en-US" dirty="0"/>
              <a:t> and </a:t>
            </a:r>
            <a:r>
              <a:rPr lang="en-US" dirty="0" err="1"/>
              <a:t>psi_j</a:t>
            </a:r>
            <a:r>
              <a:rPr lang="en-US" dirty="0"/>
              <a:t> are no longer distinguishable (orthogonal) . Intuitively, code distance measures how far one basis state in the code space is away </a:t>
            </a:r>
            <a:r>
              <a:rPr lang="en-US"/>
              <a:t>from another </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07612C2-381D-4F02-8C9F-E90235296599}" type="slidenum">
              <a:rPr lang="en-US" smtClean="0"/>
              <a:t>7</a:t>
            </a:fld>
            <a:endParaRPr lang="en-US"/>
          </a:p>
        </p:txBody>
      </p:sp>
    </p:spTree>
    <p:extLst>
      <p:ext uri="{BB962C8B-B14F-4D97-AF65-F5344CB8AC3E}">
        <p14:creationId xmlns:p14="http://schemas.microsoft.com/office/powerpoint/2010/main" val="377805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307612C2-381D-4F02-8C9F-E90235296599}" type="slidenum">
              <a:rPr lang="en-US" smtClean="0"/>
              <a:t>8</a:t>
            </a:fld>
            <a:endParaRPr lang="en-US"/>
          </a:p>
        </p:txBody>
      </p:sp>
    </p:spTree>
    <p:extLst>
      <p:ext uri="{BB962C8B-B14F-4D97-AF65-F5344CB8AC3E}">
        <p14:creationId xmlns:p14="http://schemas.microsoft.com/office/powerpoint/2010/main" val="422838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307612C2-381D-4F02-8C9F-E90235296599}" type="slidenum">
              <a:rPr lang="en-US" smtClean="0"/>
              <a:t>9</a:t>
            </a:fld>
            <a:endParaRPr lang="en-US"/>
          </a:p>
        </p:txBody>
      </p:sp>
    </p:spTree>
    <p:extLst>
      <p:ext uri="{BB962C8B-B14F-4D97-AF65-F5344CB8AC3E}">
        <p14:creationId xmlns:p14="http://schemas.microsoft.com/office/powerpoint/2010/main" val="1492721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4453-6A18-43D3-A2A9-F6985D6464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CDA52F-D099-4BE9-B2A7-DB6E37CC1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B691E3-D406-4EFF-97FD-B61CBCA90273}"/>
              </a:ext>
            </a:extLst>
          </p:cNvPr>
          <p:cNvSpPr>
            <a:spLocks noGrp="1"/>
          </p:cNvSpPr>
          <p:nvPr>
            <p:ph type="dt" sz="half" idx="10"/>
          </p:nvPr>
        </p:nvSpPr>
        <p:spPr/>
        <p:txBody>
          <a:bodyPr/>
          <a:lstStyle/>
          <a:p>
            <a:fld id="{55E06C30-BFAD-4EB8-94B8-46005E0603DE}" type="datetime1">
              <a:rPr lang="en-US" smtClean="0"/>
              <a:t>6/6/2023</a:t>
            </a:fld>
            <a:endParaRPr lang="en-US"/>
          </a:p>
        </p:txBody>
      </p:sp>
      <p:sp>
        <p:nvSpPr>
          <p:cNvPr id="5" name="Footer Placeholder 4">
            <a:extLst>
              <a:ext uri="{FF2B5EF4-FFF2-40B4-BE49-F238E27FC236}">
                <a16:creationId xmlns:a16="http://schemas.microsoft.com/office/drawing/2014/main" id="{E678D3EF-D289-4DAB-AD19-35E079E7D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F3E92-3114-49D2-8EE2-D6C3D5D2A5C6}"/>
              </a:ext>
            </a:extLst>
          </p:cNvPr>
          <p:cNvSpPr>
            <a:spLocks noGrp="1"/>
          </p:cNvSpPr>
          <p:nvPr>
            <p:ph type="sldNum" sz="quarter" idx="12"/>
          </p:nvPr>
        </p:nvSpPr>
        <p:spPr/>
        <p:txBody>
          <a:bodyPr/>
          <a:lstStyle/>
          <a:p>
            <a:fld id="{5FFAED44-2141-40F8-9697-A8FD90EE7181}" type="slidenum">
              <a:rPr lang="en-US" smtClean="0"/>
              <a:t>‹#›</a:t>
            </a:fld>
            <a:endParaRPr lang="en-US"/>
          </a:p>
        </p:txBody>
      </p:sp>
    </p:spTree>
    <p:extLst>
      <p:ext uri="{BB962C8B-B14F-4D97-AF65-F5344CB8AC3E}">
        <p14:creationId xmlns:p14="http://schemas.microsoft.com/office/powerpoint/2010/main" val="371185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8F73-A4D4-4A2C-8E1D-B4D04AD89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E3D377-27BF-4ED3-B668-380A15A5A2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E5A09C-8486-4254-AEA5-5328DB1C0DCD}"/>
              </a:ext>
            </a:extLst>
          </p:cNvPr>
          <p:cNvSpPr>
            <a:spLocks noGrp="1"/>
          </p:cNvSpPr>
          <p:nvPr>
            <p:ph type="dt" sz="half" idx="10"/>
          </p:nvPr>
        </p:nvSpPr>
        <p:spPr/>
        <p:txBody>
          <a:bodyPr/>
          <a:lstStyle/>
          <a:p>
            <a:fld id="{8950A9D2-7F10-496D-B12F-3E0F91608D43}" type="datetime1">
              <a:rPr lang="en-US" smtClean="0"/>
              <a:t>6/6/2023</a:t>
            </a:fld>
            <a:endParaRPr lang="en-US"/>
          </a:p>
        </p:txBody>
      </p:sp>
      <p:sp>
        <p:nvSpPr>
          <p:cNvPr id="5" name="Footer Placeholder 4">
            <a:extLst>
              <a:ext uri="{FF2B5EF4-FFF2-40B4-BE49-F238E27FC236}">
                <a16:creationId xmlns:a16="http://schemas.microsoft.com/office/drawing/2014/main" id="{768023DF-B8F5-47C9-9080-4BC9FC9BF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7FF7C-1475-4ECA-9BEA-FB3DB9EDC452}"/>
              </a:ext>
            </a:extLst>
          </p:cNvPr>
          <p:cNvSpPr>
            <a:spLocks noGrp="1"/>
          </p:cNvSpPr>
          <p:nvPr>
            <p:ph type="sldNum" sz="quarter" idx="12"/>
          </p:nvPr>
        </p:nvSpPr>
        <p:spPr/>
        <p:txBody>
          <a:bodyPr/>
          <a:lstStyle/>
          <a:p>
            <a:fld id="{5FFAED44-2141-40F8-9697-A8FD90EE7181}" type="slidenum">
              <a:rPr lang="en-US" smtClean="0"/>
              <a:t>‹#›</a:t>
            </a:fld>
            <a:endParaRPr lang="en-US"/>
          </a:p>
        </p:txBody>
      </p:sp>
    </p:spTree>
    <p:extLst>
      <p:ext uri="{BB962C8B-B14F-4D97-AF65-F5344CB8AC3E}">
        <p14:creationId xmlns:p14="http://schemas.microsoft.com/office/powerpoint/2010/main" val="79976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723B95-C3F2-4F0D-9249-D7C03CCEAE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46E9A8-D7EE-46BE-B889-F22AC8B5DA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52AA1-2FBA-476B-8D05-D59DF3884370}"/>
              </a:ext>
            </a:extLst>
          </p:cNvPr>
          <p:cNvSpPr>
            <a:spLocks noGrp="1"/>
          </p:cNvSpPr>
          <p:nvPr>
            <p:ph type="dt" sz="half" idx="10"/>
          </p:nvPr>
        </p:nvSpPr>
        <p:spPr/>
        <p:txBody>
          <a:bodyPr/>
          <a:lstStyle/>
          <a:p>
            <a:fld id="{C11BB00F-4C3E-43BC-860B-DD4354FC3678}" type="datetime1">
              <a:rPr lang="en-US" smtClean="0"/>
              <a:t>6/6/2023</a:t>
            </a:fld>
            <a:endParaRPr lang="en-US"/>
          </a:p>
        </p:txBody>
      </p:sp>
      <p:sp>
        <p:nvSpPr>
          <p:cNvPr id="5" name="Footer Placeholder 4">
            <a:extLst>
              <a:ext uri="{FF2B5EF4-FFF2-40B4-BE49-F238E27FC236}">
                <a16:creationId xmlns:a16="http://schemas.microsoft.com/office/drawing/2014/main" id="{6E213B8B-8466-4134-A595-A8D5BDF0D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7C45A-DF83-43FA-BF3E-BB1D5A9352DF}"/>
              </a:ext>
            </a:extLst>
          </p:cNvPr>
          <p:cNvSpPr>
            <a:spLocks noGrp="1"/>
          </p:cNvSpPr>
          <p:nvPr>
            <p:ph type="sldNum" sz="quarter" idx="12"/>
          </p:nvPr>
        </p:nvSpPr>
        <p:spPr/>
        <p:txBody>
          <a:bodyPr/>
          <a:lstStyle/>
          <a:p>
            <a:fld id="{5FFAED44-2141-40F8-9697-A8FD90EE7181}" type="slidenum">
              <a:rPr lang="en-US" smtClean="0"/>
              <a:t>‹#›</a:t>
            </a:fld>
            <a:endParaRPr lang="en-US"/>
          </a:p>
        </p:txBody>
      </p:sp>
    </p:spTree>
    <p:extLst>
      <p:ext uri="{BB962C8B-B14F-4D97-AF65-F5344CB8AC3E}">
        <p14:creationId xmlns:p14="http://schemas.microsoft.com/office/powerpoint/2010/main" val="203045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89A4-04D2-4825-A71F-DC40274667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8DAF20-E72B-48C3-B7E7-E233059A25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56488-5D70-4991-A498-F797D04CCC02}"/>
              </a:ext>
            </a:extLst>
          </p:cNvPr>
          <p:cNvSpPr>
            <a:spLocks noGrp="1"/>
          </p:cNvSpPr>
          <p:nvPr>
            <p:ph type="dt" sz="half" idx="10"/>
          </p:nvPr>
        </p:nvSpPr>
        <p:spPr/>
        <p:txBody>
          <a:bodyPr/>
          <a:lstStyle/>
          <a:p>
            <a:fld id="{EA218B83-0CC9-445A-B0A4-CDF0462D2B12}" type="datetime1">
              <a:rPr lang="en-US" smtClean="0"/>
              <a:t>6/6/2023</a:t>
            </a:fld>
            <a:endParaRPr lang="en-US"/>
          </a:p>
        </p:txBody>
      </p:sp>
      <p:sp>
        <p:nvSpPr>
          <p:cNvPr id="5" name="Footer Placeholder 4">
            <a:extLst>
              <a:ext uri="{FF2B5EF4-FFF2-40B4-BE49-F238E27FC236}">
                <a16:creationId xmlns:a16="http://schemas.microsoft.com/office/drawing/2014/main" id="{8DF18B4D-A0DB-490D-B6ED-A3D080F75C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A2996-5E71-4749-94AA-9A7A23272228}"/>
              </a:ext>
            </a:extLst>
          </p:cNvPr>
          <p:cNvSpPr>
            <a:spLocks noGrp="1"/>
          </p:cNvSpPr>
          <p:nvPr>
            <p:ph type="sldNum" sz="quarter" idx="12"/>
          </p:nvPr>
        </p:nvSpPr>
        <p:spPr/>
        <p:txBody>
          <a:bodyPr/>
          <a:lstStyle/>
          <a:p>
            <a:fld id="{5FFAED44-2141-40F8-9697-A8FD90EE7181}" type="slidenum">
              <a:rPr lang="en-US" smtClean="0"/>
              <a:t>‹#›</a:t>
            </a:fld>
            <a:endParaRPr lang="en-US"/>
          </a:p>
        </p:txBody>
      </p:sp>
    </p:spTree>
    <p:extLst>
      <p:ext uri="{BB962C8B-B14F-4D97-AF65-F5344CB8AC3E}">
        <p14:creationId xmlns:p14="http://schemas.microsoft.com/office/powerpoint/2010/main" val="308881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6DDA-5FDB-4020-B70E-EB7430B2BE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4F574E-5F72-4899-B710-E4436756C4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7782FD-BA73-4E59-BFDB-4C5514B8C7D1}"/>
              </a:ext>
            </a:extLst>
          </p:cNvPr>
          <p:cNvSpPr>
            <a:spLocks noGrp="1"/>
          </p:cNvSpPr>
          <p:nvPr>
            <p:ph type="dt" sz="half" idx="10"/>
          </p:nvPr>
        </p:nvSpPr>
        <p:spPr/>
        <p:txBody>
          <a:bodyPr/>
          <a:lstStyle/>
          <a:p>
            <a:fld id="{7AEE8D8B-FCC9-43CA-AB74-CB34BFCB7100}" type="datetime1">
              <a:rPr lang="en-US" smtClean="0"/>
              <a:t>6/6/2023</a:t>
            </a:fld>
            <a:endParaRPr lang="en-US"/>
          </a:p>
        </p:txBody>
      </p:sp>
      <p:sp>
        <p:nvSpPr>
          <p:cNvPr id="5" name="Footer Placeholder 4">
            <a:extLst>
              <a:ext uri="{FF2B5EF4-FFF2-40B4-BE49-F238E27FC236}">
                <a16:creationId xmlns:a16="http://schemas.microsoft.com/office/drawing/2014/main" id="{56C02FDE-9BD9-4BBF-8DE2-BB39AF0C2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843FD-9AB0-4BB5-8F1B-AAC94841FCA0}"/>
              </a:ext>
            </a:extLst>
          </p:cNvPr>
          <p:cNvSpPr>
            <a:spLocks noGrp="1"/>
          </p:cNvSpPr>
          <p:nvPr>
            <p:ph type="sldNum" sz="quarter" idx="12"/>
          </p:nvPr>
        </p:nvSpPr>
        <p:spPr/>
        <p:txBody>
          <a:bodyPr/>
          <a:lstStyle/>
          <a:p>
            <a:fld id="{5FFAED44-2141-40F8-9697-A8FD90EE7181}" type="slidenum">
              <a:rPr lang="en-US" smtClean="0"/>
              <a:t>‹#›</a:t>
            </a:fld>
            <a:endParaRPr lang="en-US"/>
          </a:p>
        </p:txBody>
      </p:sp>
    </p:spTree>
    <p:extLst>
      <p:ext uri="{BB962C8B-B14F-4D97-AF65-F5344CB8AC3E}">
        <p14:creationId xmlns:p14="http://schemas.microsoft.com/office/powerpoint/2010/main" val="214497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15DE-A8B2-470E-B865-01ADC9C707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E5072E-933D-4348-BDCF-717F03DE48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B8CDF9-A3F9-410B-A702-A065B44F52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389CF9-04F2-49C7-8107-2E765D1B41DE}"/>
              </a:ext>
            </a:extLst>
          </p:cNvPr>
          <p:cNvSpPr>
            <a:spLocks noGrp="1"/>
          </p:cNvSpPr>
          <p:nvPr>
            <p:ph type="dt" sz="half" idx="10"/>
          </p:nvPr>
        </p:nvSpPr>
        <p:spPr/>
        <p:txBody>
          <a:bodyPr/>
          <a:lstStyle/>
          <a:p>
            <a:fld id="{3B72EE18-5085-42D7-B936-D7ADCCDB720A}" type="datetime1">
              <a:rPr lang="en-US" smtClean="0"/>
              <a:t>6/6/2023</a:t>
            </a:fld>
            <a:endParaRPr lang="en-US"/>
          </a:p>
        </p:txBody>
      </p:sp>
      <p:sp>
        <p:nvSpPr>
          <p:cNvPr id="6" name="Footer Placeholder 5">
            <a:extLst>
              <a:ext uri="{FF2B5EF4-FFF2-40B4-BE49-F238E27FC236}">
                <a16:creationId xmlns:a16="http://schemas.microsoft.com/office/drawing/2014/main" id="{57DB9A77-D9E6-4A14-B9C4-A9A7BF345F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365C5F-B74D-4511-B5AE-0B0126845616}"/>
              </a:ext>
            </a:extLst>
          </p:cNvPr>
          <p:cNvSpPr>
            <a:spLocks noGrp="1"/>
          </p:cNvSpPr>
          <p:nvPr>
            <p:ph type="sldNum" sz="quarter" idx="12"/>
          </p:nvPr>
        </p:nvSpPr>
        <p:spPr/>
        <p:txBody>
          <a:bodyPr/>
          <a:lstStyle/>
          <a:p>
            <a:fld id="{5FFAED44-2141-40F8-9697-A8FD90EE7181}" type="slidenum">
              <a:rPr lang="en-US" smtClean="0"/>
              <a:t>‹#›</a:t>
            </a:fld>
            <a:endParaRPr lang="en-US"/>
          </a:p>
        </p:txBody>
      </p:sp>
    </p:spTree>
    <p:extLst>
      <p:ext uri="{BB962C8B-B14F-4D97-AF65-F5344CB8AC3E}">
        <p14:creationId xmlns:p14="http://schemas.microsoft.com/office/powerpoint/2010/main" val="236257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E7D2E-47CF-4FA4-B437-EFBC34F539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0095AC-84DC-48C9-BEEF-749CB2A7BA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B4462B-76F9-4ED6-B8D9-F4F51CA756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D1C3B3-9396-48D9-BD3F-0EB3C4A85B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76C982-572F-4252-8B05-11266922FC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121FE-FEA5-48A7-B5F9-837D2091DEA8}"/>
              </a:ext>
            </a:extLst>
          </p:cNvPr>
          <p:cNvSpPr>
            <a:spLocks noGrp="1"/>
          </p:cNvSpPr>
          <p:nvPr>
            <p:ph type="dt" sz="half" idx="10"/>
          </p:nvPr>
        </p:nvSpPr>
        <p:spPr/>
        <p:txBody>
          <a:bodyPr/>
          <a:lstStyle/>
          <a:p>
            <a:fld id="{AB7FD960-9539-4186-BA59-CD2FA4080B0A}" type="datetime1">
              <a:rPr lang="en-US" smtClean="0"/>
              <a:t>6/6/2023</a:t>
            </a:fld>
            <a:endParaRPr lang="en-US"/>
          </a:p>
        </p:txBody>
      </p:sp>
      <p:sp>
        <p:nvSpPr>
          <p:cNvPr id="8" name="Footer Placeholder 7">
            <a:extLst>
              <a:ext uri="{FF2B5EF4-FFF2-40B4-BE49-F238E27FC236}">
                <a16:creationId xmlns:a16="http://schemas.microsoft.com/office/drawing/2014/main" id="{7B5C73A5-ED9A-40F5-8AAC-2848983FF1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6BC788-CC19-4590-B2CB-EE07AD6572FB}"/>
              </a:ext>
            </a:extLst>
          </p:cNvPr>
          <p:cNvSpPr>
            <a:spLocks noGrp="1"/>
          </p:cNvSpPr>
          <p:nvPr>
            <p:ph type="sldNum" sz="quarter" idx="12"/>
          </p:nvPr>
        </p:nvSpPr>
        <p:spPr/>
        <p:txBody>
          <a:bodyPr/>
          <a:lstStyle/>
          <a:p>
            <a:fld id="{5FFAED44-2141-40F8-9697-A8FD90EE7181}" type="slidenum">
              <a:rPr lang="en-US" smtClean="0"/>
              <a:t>‹#›</a:t>
            </a:fld>
            <a:endParaRPr lang="en-US"/>
          </a:p>
        </p:txBody>
      </p:sp>
    </p:spTree>
    <p:extLst>
      <p:ext uri="{BB962C8B-B14F-4D97-AF65-F5344CB8AC3E}">
        <p14:creationId xmlns:p14="http://schemas.microsoft.com/office/powerpoint/2010/main" val="278622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F68B-EDFF-475D-9472-ED8D123730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3849A8-9B92-4E7C-AB7E-DE24D3E5A8E6}"/>
              </a:ext>
            </a:extLst>
          </p:cNvPr>
          <p:cNvSpPr>
            <a:spLocks noGrp="1"/>
          </p:cNvSpPr>
          <p:nvPr>
            <p:ph type="dt" sz="half" idx="10"/>
          </p:nvPr>
        </p:nvSpPr>
        <p:spPr/>
        <p:txBody>
          <a:bodyPr/>
          <a:lstStyle/>
          <a:p>
            <a:fld id="{6482511A-10F7-446A-A761-5376FFE9162E}" type="datetime1">
              <a:rPr lang="en-US" smtClean="0"/>
              <a:t>6/6/2023</a:t>
            </a:fld>
            <a:endParaRPr lang="en-US"/>
          </a:p>
        </p:txBody>
      </p:sp>
      <p:sp>
        <p:nvSpPr>
          <p:cNvPr id="4" name="Footer Placeholder 3">
            <a:extLst>
              <a:ext uri="{FF2B5EF4-FFF2-40B4-BE49-F238E27FC236}">
                <a16:creationId xmlns:a16="http://schemas.microsoft.com/office/drawing/2014/main" id="{B3D4691E-4EF6-4034-BB94-5817A6C1A6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F2CA8B-FEAE-4F85-9EE2-0CA929243008}"/>
              </a:ext>
            </a:extLst>
          </p:cNvPr>
          <p:cNvSpPr>
            <a:spLocks noGrp="1"/>
          </p:cNvSpPr>
          <p:nvPr>
            <p:ph type="sldNum" sz="quarter" idx="12"/>
          </p:nvPr>
        </p:nvSpPr>
        <p:spPr/>
        <p:txBody>
          <a:bodyPr/>
          <a:lstStyle/>
          <a:p>
            <a:fld id="{5FFAED44-2141-40F8-9697-A8FD90EE7181}" type="slidenum">
              <a:rPr lang="en-US" smtClean="0"/>
              <a:t>‹#›</a:t>
            </a:fld>
            <a:endParaRPr lang="en-US"/>
          </a:p>
        </p:txBody>
      </p:sp>
    </p:spTree>
    <p:extLst>
      <p:ext uri="{BB962C8B-B14F-4D97-AF65-F5344CB8AC3E}">
        <p14:creationId xmlns:p14="http://schemas.microsoft.com/office/powerpoint/2010/main" val="3733984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6F130-0D4E-4943-87DF-A081ED18CB0E}"/>
              </a:ext>
            </a:extLst>
          </p:cNvPr>
          <p:cNvSpPr>
            <a:spLocks noGrp="1"/>
          </p:cNvSpPr>
          <p:nvPr>
            <p:ph type="dt" sz="half" idx="10"/>
          </p:nvPr>
        </p:nvSpPr>
        <p:spPr/>
        <p:txBody>
          <a:bodyPr/>
          <a:lstStyle/>
          <a:p>
            <a:fld id="{78A36C9C-C55B-46E9-9958-C91F536D9642}" type="datetime1">
              <a:rPr lang="en-US" smtClean="0"/>
              <a:t>6/6/2023</a:t>
            </a:fld>
            <a:endParaRPr lang="en-US"/>
          </a:p>
        </p:txBody>
      </p:sp>
      <p:sp>
        <p:nvSpPr>
          <p:cNvPr id="3" name="Footer Placeholder 2">
            <a:extLst>
              <a:ext uri="{FF2B5EF4-FFF2-40B4-BE49-F238E27FC236}">
                <a16:creationId xmlns:a16="http://schemas.microsoft.com/office/drawing/2014/main" id="{6B7060FE-6BCA-44CE-9F4C-FAD97C4F64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1D59AB-0D08-4A7B-AD41-AB9F2C211679}"/>
              </a:ext>
            </a:extLst>
          </p:cNvPr>
          <p:cNvSpPr>
            <a:spLocks noGrp="1"/>
          </p:cNvSpPr>
          <p:nvPr>
            <p:ph type="sldNum" sz="quarter" idx="12"/>
          </p:nvPr>
        </p:nvSpPr>
        <p:spPr/>
        <p:txBody>
          <a:bodyPr/>
          <a:lstStyle/>
          <a:p>
            <a:fld id="{5FFAED44-2141-40F8-9697-A8FD90EE7181}" type="slidenum">
              <a:rPr lang="en-US" smtClean="0"/>
              <a:t>‹#›</a:t>
            </a:fld>
            <a:endParaRPr lang="en-US"/>
          </a:p>
        </p:txBody>
      </p:sp>
    </p:spTree>
    <p:extLst>
      <p:ext uri="{BB962C8B-B14F-4D97-AF65-F5344CB8AC3E}">
        <p14:creationId xmlns:p14="http://schemas.microsoft.com/office/powerpoint/2010/main" val="3045235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10CA-4009-4A88-8D34-0C02748B2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B055D6-5450-4335-8C3C-8C7385F02E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0D782C-9437-4031-AB56-4164FE4B1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3CDCA3-5E7A-4F3F-B3B1-31F7142A2826}"/>
              </a:ext>
            </a:extLst>
          </p:cNvPr>
          <p:cNvSpPr>
            <a:spLocks noGrp="1"/>
          </p:cNvSpPr>
          <p:nvPr>
            <p:ph type="dt" sz="half" idx="10"/>
          </p:nvPr>
        </p:nvSpPr>
        <p:spPr/>
        <p:txBody>
          <a:bodyPr/>
          <a:lstStyle/>
          <a:p>
            <a:fld id="{350F1784-2040-417F-8541-4005B280D5DF}" type="datetime1">
              <a:rPr lang="en-US" smtClean="0"/>
              <a:t>6/6/2023</a:t>
            </a:fld>
            <a:endParaRPr lang="en-US"/>
          </a:p>
        </p:txBody>
      </p:sp>
      <p:sp>
        <p:nvSpPr>
          <p:cNvPr id="6" name="Footer Placeholder 5">
            <a:extLst>
              <a:ext uri="{FF2B5EF4-FFF2-40B4-BE49-F238E27FC236}">
                <a16:creationId xmlns:a16="http://schemas.microsoft.com/office/drawing/2014/main" id="{D6CC2046-31AB-4FBE-B74A-E397560D0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9B4F9-C2F2-43CC-B54C-8A3B3539F9A1}"/>
              </a:ext>
            </a:extLst>
          </p:cNvPr>
          <p:cNvSpPr>
            <a:spLocks noGrp="1"/>
          </p:cNvSpPr>
          <p:nvPr>
            <p:ph type="sldNum" sz="quarter" idx="12"/>
          </p:nvPr>
        </p:nvSpPr>
        <p:spPr/>
        <p:txBody>
          <a:bodyPr/>
          <a:lstStyle/>
          <a:p>
            <a:fld id="{5FFAED44-2141-40F8-9697-A8FD90EE7181}" type="slidenum">
              <a:rPr lang="en-US" smtClean="0"/>
              <a:t>‹#›</a:t>
            </a:fld>
            <a:endParaRPr lang="en-US"/>
          </a:p>
        </p:txBody>
      </p:sp>
    </p:spTree>
    <p:extLst>
      <p:ext uri="{BB962C8B-B14F-4D97-AF65-F5344CB8AC3E}">
        <p14:creationId xmlns:p14="http://schemas.microsoft.com/office/powerpoint/2010/main" val="275736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8D7D-4D62-4618-8768-2CCE76FB9F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B1B04A-6814-4661-8A83-568925D1F9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961A9E-5C14-4640-8469-3FBD93EB0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BAC76-1371-43DA-9C53-D063DBA9934D}"/>
              </a:ext>
            </a:extLst>
          </p:cNvPr>
          <p:cNvSpPr>
            <a:spLocks noGrp="1"/>
          </p:cNvSpPr>
          <p:nvPr>
            <p:ph type="dt" sz="half" idx="10"/>
          </p:nvPr>
        </p:nvSpPr>
        <p:spPr/>
        <p:txBody>
          <a:bodyPr/>
          <a:lstStyle/>
          <a:p>
            <a:fld id="{25F941A3-8CE4-4139-81EB-E927F9370F75}" type="datetime1">
              <a:rPr lang="en-US" smtClean="0"/>
              <a:t>6/6/2023</a:t>
            </a:fld>
            <a:endParaRPr lang="en-US"/>
          </a:p>
        </p:txBody>
      </p:sp>
      <p:sp>
        <p:nvSpPr>
          <p:cNvPr id="6" name="Footer Placeholder 5">
            <a:extLst>
              <a:ext uri="{FF2B5EF4-FFF2-40B4-BE49-F238E27FC236}">
                <a16:creationId xmlns:a16="http://schemas.microsoft.com/office/drawing/2014/main" id="{137BE2D0-A557-4256-9BD7-DF40F3BF4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0D7090-9F1D-4134-B2C9-75ECC4F85F66}"/>
              </a:ext>
            </a:extLst>
          </p:cNvPr>
          <p:cNvSpPr>
            <a:spLocks noGrp="1"/>
          </p:cNvSpPr>
          <p:nvPr>
            <p:ph type="sldNum" sz="quarter" idx="12"/>
          </p:nvPr>
        </p:nvSpPr>
        <p:spPr/>
        <p:txBody>
          <a:bodyPr/>
          <a:lstStyle/>
          <a:p>
            <a:fld id="{5FFAED44-2141-40F8-9697-A8FD90EE7181}" type="slidenum">
              <a:rPr lang="en-US" smtClean="0"/>
              <a:t>‹#›</a:t>
            </a:fld>
            <a:endParaRPr lang="en-US"/>
          </a:p>
        </p:txBody>
      </p:sp>
    </p:spTree>
    <p:extLst>
      <p:ext uri="{BB962C8B-B14F-4D97-AF65-F5344CB8AC3E}">
        <p14:creationId xmlns:p14="http://schemas.microsoft.com/office/powerpoint/2010/main" val="126539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27A54E-C5C5-46D7-B966-79A57F7F9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74F24A-E510-43D6-896F-8ED9A0091C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7DD626-28B4-46BA-9E45-DA37701EB6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BD75D-F32B-4E33-BD33-DF87855A2841}" type="datetime1">
              <a:rPr lang="en-US" smtClean="0"/>
              <a:t>6/6/2023</a:t>
            </a:fld>
            <a:endParaRPr lang="en-US"/>
          </a:p>
        </p:txBody>
      </p:sp>
      <p:sp>
        <p:nvSpPr>
          <p:cNvPr id="5" name="Footer Placeholder 4">
            <a:extLst>
              <a:ext uri="{FF2B5EF4-FFF2-40B4-BE49-F238E27FC236}">
                <a16:creationId xmlns:a16="http://schemas.microsoft.com/office/drawing/2014/main" id="{C68154EF-158F-4DAB-9F1E-7F17F21A6B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84E746-6D3E-4003-A537-3B90D8B94045}"/>
              </a:ext>
            </a:extLst>
          </p:cNvPr>
          <p:cNvSpPr>
            <a:spLocks noGrp="1"/>
          </p:cNvSpPr>
          <p:nvPr>
            <p:ph type="sldNum" sz="quarter" idx="4"/>
          </p:nvPr>
        </p:nvSpPr>
        <p:spPr>
          <a:xfrm>
            <a:off x="9223159"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AED44-2141-40F8-9697-A8FD90EE7181}" type="slidenum">
              <a:rPr lang="en-US" smtClean="0"/>
              <a:t>‹#›</a:t>
            </a:fld>
            <a:endParaRPr lang="en-US"/>
          </a:p>
        </p:txBody>
      </p:sp>
    </p:spTree>
    <p:extLst>
      <p:ext uri="{BB962C8B-B14F-4D97-AF65-F5344CB8AC3E}">
        <p14:creationId xmlns:p14="http://schemas.microsoft.com/office/powerpoint/2010/main" val="2337992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0.xml"/><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6.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1.xml"/><Relationship Id="rId7"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7.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3.xml"/><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4.xml"/><Relationship Id="rId7"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15.xml"/><Relationship Id="rId7" Type="http://schemas.openxmlformats.org/officeDocument/2006/relationships/image" Target="../media/image53.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16.xml"/><Relationship Id="rId7" Type="http://schemas.openxmlformats.org/officeDocument/2006/relationships/image" Target="../media/image55.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52.png"/><Relationship Id="rId5" Type="http://schemas.openxmlformats.org/officeDocument/2006/relationships/image" Target="../media/image50.png"/><Relationship Id="rId4" Type="http://schemas.openxmlformats.org/officeDocument/2006/relationships/image" Target="../media/image51.png"/><Relationship Id="rId9" Type="http://schemas.openxmlformats.org/officeDocument/2006/relationships/image" Target="../media/image57.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17.xml"/><Relationship Id="rId7"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50.png"/><Relationship Id="rId5" Type="http://schemas.openxmlformats.org/officeDocument/2006/relationships/image" Target="../media/image58.png"/><Relationship Id="rId4" Type="http://schemas.openxmlformats.org/officeDocument/2006/relationships/image" Target="../media/image122.pn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70.png"/><Relationship Id="rId12"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60.png"/><Relationship Id="rId11" Type="http://schemas.openxmlformats.org/officeDocument/2006/relationships/image" Target="../media/image11.png"/><Relationship Id="rId5" Type="http://schemas.openxmlformats.org/officeDocument/2006/relationships/image" Target="../media/image510.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10.png"/><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9.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87.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text on a white background&#10;&#10;Description automatically generated with medium confidence">
            <a:extLst>
              <a:ext uri="{FF2B5EF4-FFF2-40B4-BE49-F238E27FC236}">
                <a16:creationId xmlns:a16="http://schemas.microsoft.com/office/drawing/2014/main" id="{58829DD3-BCB7-BEDE-01F7-48C1F443B86C}"/>
              </a:ext>
            </a:extLst>
          </p:cNvPr>
          <p:cNvPicPr>
            <a:picLocks noChangeAspect="1"/>
          </p:cNvPicPr>
          <p:nvPr/>
        </p:nvPicPr>
        <p:blipFill rotWithShape="1">
          <a:blip r:embed="rId3">
            <a:extLst>
              <a:ext uri="{28A0092B-C50C-407E-A947-70E740481C1C}">
                <a14:useLocalDpi xmlns:a14="http://schemas.microsoft.com/office/drawing/2010/main" val="0"/>
              </a:ext>
            </a:extLst>
          </a:blip>
          <a:srcRect t="17194" b="14167"/>
          <a:stretch/>
        </p:blipFill>
        <p:spPr>
          <a:xfrm>
            <a:off x="8571431" y="4830573"/>
            <a:ext cx="3142963" cy="1198491"/>
          </a:xfrm>
          <a:prstGeom prst="rect">
            <a:avLst/>
          </a:prstGeom>
        </p:spPr>
      </p:pic>
      <p:sp>
        <p:nvSpPr>
          <p:cNvPr id="5" name="Rectangle 4">
            <a:extLst>
              <a:ext uri="{FF2B5EF4-FFF2-40B4-BE49-F238E27FC236}">
                <a16:creationId xmlns:a16="http://schemas.microsoft.com/office/drawing/2014/main" id="{BFF869C2-5613-4FC6-A248-D629FBBD8F68}"/>
              </a:ext>
            </a:extLst>
          </p:cNvPr>
          <p:cNvSpPr/>
          <p:nvPr/>
        </p:nvSpPr>
        <p:spPr>
          <a:xfrm>
            <a:off x="0" y="967666"/>
            <a:ext cx="12192000" cy="121624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5C9333-0363-4BD5-B0A4-A19D6CE58063}"/>
              </a:ext>
            </a:extLst>
          </p:cNvPr>
          <p:cNvSpPr txBox="1"/>
          <p:nvPr/>
        </p:nvSpPr>
        <p:spPr>
          <a:xfrm>
            <a:off x="2025440" y="1311801"/>
            <a:ext cx="8334799" cy="523220"/>
          </a:xfrm>
          <a:prstGeom prst="rect">
            <a:avLst/>
          </a:prstGeom>
          <a:noFill/>
        </p:spPr>
        <p:txBody>
          <a:bodyPr wrap="square" rtlCol="0">
            <a:spAutoFit/>
          </a:bodyPr>
          <a:lstStyle/>
          <a:p>
            <a:pPr algn="ctr"/>
            <a:r>
              <a:rPr lang="en-US" sz="2800" dirty="0">
                <a:solidFill>
                  <a:schemeClr val="bg1"/>
                </a:solidFill>
                <a:latin typeface="CMU Serif" panose="02000603000000000000" pitchFamily="2" charset="0"/>
                <a:ea typeface="CMU Serif" panose="02000603000000000000" pitchFamily="2" charset="0"/>
                <a:cs typeface="CMU Serif" panose="02000603000000000000" pitchFamily="2" charset="0"/>
              </a:rPr>
              <a:t>Quantum Error Correction with Gauge Symmetries</a:t>
            </a:r>
          </a:p>
        </p:txBody>
      </p:sp>
      <p:sp>
        <p:nvSpPr>
          <p:cNvPr id="11" name="TextBox 10">
            <a:extLst>
              <a:ext uri="{FF2B5EF4-FFF2-40B4-BE49-F238E27FC236}">
                <a16:creationId xmlns:a16="http://schemas.microsoft.com/office/drawing/2014/main" id="{43D46FEF-0F3A-406A-BC0A-CC0490EC58A8}"/>
              </a:ext>
            </a:extLst>
          </p:cNvPr>
          <p:cNvSpPr txBox="1"/>
          <p:nvPr/>
        </p:nvSpPr>
        <p:spPr>
          <a:xfrm>
            <a:off x="4023228" y="2768576"/>
            <a:ext cx="3897297" cy="1477328"/>
          </a:xfrm>
          <a:prstGeom prst="rect">
            <a:avLst/>
          </a:prstGeom>
          <a:noFill/>
        </p:spPr>
        <p:txBody>
          <a:bodyPr wrap="square" rtlCol="0">
            <a:spAutoFit/>
          </a:bodyPr>
          <a:lstStyle/>
          <a:p>
            <a:pPr algn="ctr"/>
            <a:r>
              <a:rPr lang="en-US" dirty="0">
                <a:latin typeface="CMU Serif" panose="02000603000000000000" pitchFamily="2" charset="0"/>
                <a:ea typeface="CMU Serif" panose="02000603000000000000" pitchFamily="2" charset="0"/>
                <a:cs typeface="CMU Serif" panose="02000603000000000000" pitchFamily="2" charset="0"/>
              </a:rPr>
              <a:t>Abhishek Rajput</a:t>
            </a:r>
          </a:p>
          <a:p>
            <a:pPr algn="ctr"/>
            <a:endParaRPr lang="en-US" dirty="0">
              <a:latin typeface="CMU Serif" panose="02000603000000000000" pitchFamily="2" charset="0"/>
              <a:ea typeface="CMU Serif" panose="02000603000000000000" pitchFamily="2" charset="0"/>
              <a:cs typeface="CMU Serif" panose="02000603000000000000" pitchFamily="2" charset="0"/>
            </a:endParaRPr>
          </a:p>
          <a:p>
            <a:pPr algn="ctr"/>
            <a:r>
              <a:rPr lang="en-US" dirty="0">
                <a:latin typeface="CMU Serif" panose="02000603000000000000" pitchFamily="2" charset="0"/>
                <a:ea typeface="CMU Serif" panose="02000603000000000000" pitchFamily="2" charset="0"/>
                <a:cs typeface="CMU Serif" panose="02000603000000000000" pitchFamily="2" charset="0"/>
              </a:rPr>
              <a:t>Alessandro </a:t>
            </a:r>
            <a:r>
              <a:rPr lang="en-US" dirty="0" err="1">
                <a:latin typeface="CMU Serif" panose="02000603000000000000" pitchFamily="2" charset="0"/>
                <a:ea typeface="CMU Serif" panose="02000603000000000000" pitchFamily="2" charset="0"/>
                <a:cs typeface="CMU Serif" panose="02000603000000000000" pitchFamily="2" charset="0"/>
              </a:rPr>
              <a:t>Roggero</a:t>
            </a:r>
            <a:endParaRPr lang="en-US" dirty="0">
              <a:latin typeface="CMU Serif" panose="02000603000000000000" pitchFamily="2" charset="0"/>
              <a:ea typeface="CMU Serif" panose="02000603000000000000" pitchFamily="2" charset="0"/>
              <a:cs typeface="CMU Serif" panose="02000603000000000000" pitchFamily="2" charset="0"/>
            </a:endParaRPr>
          </a:p>
          <a:p>
            <a:pPr algn="ctr"/>
            <a:endParaRPr lang="en-US" dirty="0">
              <a:latin typeface="CMU Serif" panose="02000603000000000000" pitchFamily="2" charset="0"/>
              <a:ea typeface="CMU Serif" panose="02000603000000000000" pitchFamily="2" charset="0"/>
              <a:cs typeface="CMU Serif" panose="02000603000000000000" pitchFamily="2" charset="0"/>
            </a:endParaRPr>
          </a:p>
          <a:p>
            <a:pPr algn="ctr"/>
            <a:r>
              <a:rPr lang="en-US" dirty="0">
                <a:latin typeface="CMU Serif" panose="02000603000000000000" pitchFamily="2" charset="0"/>
                <a:ea typeface="CMU Serif" panose="02000603000000000000" pitchFamily="2" charset="0"/>
                <a:cs typeface="CMU Serif" panose="02000603000000000000" pitchFamily="2" charset="0"/>
              </a:rPr>
              <a:t>Nathan Wiebe</a:t>
            </a:r>
          </a:p>
        </p:txBody>
      </p:sp>
      <p:pic>
        <p:nvPicPr>
          <p:cNvPr id="14" name="Picture 13" descr="A picture containing shape&#10;&#10;Description automatically generated">
            <a:extLst>
              <a:ext uri="{FF2B5EF4-FFF2-40B4-BE49-F238E27FC236}">
                <a16:creationId xmlns:a16="http://schemas.microsoft.com/office/drawing/2014/main" id="{0BFB55A1-D02A-411C-AFF1-3B717C164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70" y="4937395"/>
            <a:ext cx="3904241" cy="806109"/>
          </a:xfrm>
          <a:prstGeom prst="rect">
            <a:avLst/>
          </a:prstGeom>
        </p:spPr>
      </p:pic>
      <p:sp>
        <p:nvSpPr>
          <p:cNvPr id="2" name="Slide Number Placeholder 1">
            <a:extLst>
              <a:ext uri="{FF2B5EF4-FFF2-40B4-BE49-F238E27FC236}">
                <a16:creationId xmlns:a16="http://schemas.microsoft.com/office/drawing/2014/main" id="{62BDAE56-2D95-4E50-8CAE-5ACF6A9D55DA}"/>
              </a:ext>
            </a:extLst>
          </p:cNvPr>
          <p:cNvSpPr>
            <a:spLocks noGrp="1"/>
          </p:cNvSpPr>
          <p:nvPr>
            <p:ph type="sldNum" sz="quarter" idx="12"/>
          </p:nvPr>
        </p:nvSpPr>
        <p:spPr/>
        <p:txBody>
          <a:bodyPr/>
          <a:lstStyle/>
          <a:p>
            <a:fld id="{5FFAED44-2141-40F8-9697-A8FD90EE7181}" type="slidenum">
              <a:rPr lang="en-US" smtClean="0"/>
              <a:t>1</a:t>
            </a:fld>
            <a:endParaRPr lang="en-US" dirty="0"/>
          </a:p>
        </p:txBody>
      </p:sp>
      <p:pic>
        <p:nvPicPr>
          <p:cNvPr id="13" name="Picture 12" descr="A picture containing text, font, logo, graphics&#10;&#10;Description automatically generated">
            <a:extLst>
              <a:ext uri="{FF2B5EF4-FFF2-40B4-BE49-F238E27FC236}">
                <a16:creationId xmlns:a16="http://schemas.microsoft.com/office/drawing/2014/main" id="{A80C4070-8AE3-1B30-0D1A-58E62746C53D}"/>
              </a:ext>
            </a:extLst>
          </p:cNvPr>
          <p:cNvPicPr>
            <a:picLocks noChangeAspect="1"/>
          </p:cNvPicPr>
          <p:nvPr/>
        </p:nvPicPr>
        <p:blipFill rotWithShape="1">
          <a:blip r:embed="rId5">
            <a:extLst>
              <a:ext uri="{28A0092B-C50C-407E-A947-70E740481C1C}">
                <a14:useLocalDpi xmlns:a14="http://schemas.microsoft.com/office/drawing/2010/main" val="0"/>
              </a:ext>
            </a:extLst>
          </a:blip>
          <a:srcRect l="951" t="21726" r="875" b="20207"/>
          <a:stretch/>
        </p:blipFill>
        <p:spPr>
          <a:xfrm>
            <a:off x="4306752" y="4746155"/>
            <a:ext cx="3904241" cy="1282909"/>
          </a:xfrm>
          <a:prstGeom prst="rect">
            <a:avLst/>
          </a:prstGeom>
        </p:spPr>
      </p:pic>
    </p:spTree>
    <p:extLst>
      <p:ext uri="{BB962C8B-B14F-4D97-AF65-F5344CB8AC3E}">
        <p14:creationId xmlns:p14="http://schemas.microsoft.com/office/powerpoint/2010/main" val="2161898397"/>
      </p:ext>
    </p:extLst>
  </p:cSld>
  <p:clrMapOvr>
    <a:masterClrMapping/>
  </p:clrMapOvr>
  <mc:AlternateContent xmlns:mc="http://schemas.openxmlformats.org/markup-compatibility/2006" xmlns:p14="http://schemas.microsoft.com/office/powerpoint/2010/main">
    <mc:Choice Requires="p14">
      <p:transition spd="slow" p14:dur="2000" advTm="36077"/>
    </mc:Choice>
    <mc:Fallback xmlns="">
      <p:transition spd="slow" advTm="360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FCACF4-2A8B-462F-9C4A-E64B361BF125}"/>
              </a:ext>
            </a:extLst>
          </p:cNvPr>
          <p:cNvSpPr txBox="1"/>
          <p:nvPr/>
        </p:nvSpPr>
        <p:spPr>
          <a:xfrm>
            <a:off x="275206" y="119521"/>
            <a:ext cx="11691153" cy="646331"/>
          </a:xfrm>
          <a:prstGeom prst="rect">
            <a:avLst/>
          </a:prstGeom>
          <a:noFill/>
        </p:spPr>
        <p:txBody>
          <a:bodyPr wrap="square" rtlCol="0">
            <a:spAutoFit/>
          </a:bodyPr>
          <a:lstStyle/>
          <a:p>
            <a:pPr algn="ctr"/>
            <a:r>
              <a:rPr lang="en-US" sz="3600" dirty="0">
                <a:latin typeface="CMU Serif" panose="02000603000000000000" pitchFamily="2" charset="0"/>
                <a:ea typeface="CMU Serif" panose="02000603000000000000" pitchFamily="2" charset="0"/>
                <a:cs typeface="CMU Serif" panose="02000603000000000000" pitchFamily="2" charset="0"/>
              </a:rPr>
              <a:t>Repetition Code with Gauss’s Law </a:t>
            </a:r>
          </a:p>
        </p:txBody>
      </p:sp>
      <p:sp>
        <p:nvSpPr>
          <p:cNvPr id="3" name="Slide Number Placeholder 2">
            <a:extLst>
              <a:ext uri="{FF2B5EF4-FFF2-40B4-BE49-F238E27FC236}">
                <a16:creationId xmlns:a16="http://schemas.microsoft.com/office/drawing/2014/main" id="{294998A0-EE14-45A2-9259-43C478D5503A}"/>
              </a:ext>
            </a:extLst>
          </p:cNvPr>
          <p:cNvSpPr>
            <a:spLocks noGrp="1"/>
          </p:cNvSpPr>
          <p:nvPr>
            <p:ph type="sldNum" sz="quarter" idx="12"/>
          </p:nvPr>
        </p:nvSpPr>
        <p:spPr/>
        <p:txBody>
          <a:bodyPr/>
          <a:lstStyle/>
          <a:p>
            <a:fld id="{5FFAED44-2141-40F8-9697-A8FD90EE7181}" type="slidenum">
              <a:rPr lang="en-US" smtClean="0"/>
              <a:t>10</a:t>
            </a:fld>
            <a:endParaRPr lang="en-US"/>
          </a:p>
        </p:txBody>
      </p:sp>
      <p:sp>
        <p:nvSpPr>
          <p:cNvPr id="4" name="TextBox 3">
            <a:extLst>
              <a:ext uri="{FF2B5EF4-FFF2-40B4-BE49-F238E27FC236}">
                <a16:creationId xmlns:a16="http://schemas.microsoft.com/office/drawing/2014/main" id="{E0956EA5-81CF-8A06-2543-791FF5E33C4C}"/>
              </a:ext>
            </a:extLst>
          </p:cNvPr>
          <p:cNvSpPr txBox="1"/>
          <p:nvPr/>
        </p:nvSpPr>
        <p:spPr>
          <a:xfrm>
            <a:off x="246201" y="978231"/>
            <a:ext cx="11611995" cy="923330"/>
          </a:xfrm>
          <a:prstGeom prst="rect">
            <a:avLst/>
          </a:prstGeom>
          <a:noFill/>
        </p:spPr>
        <p:txBody>
          <a:bodyPr wrap="square">
            <a:spAutoFit/>
          </a:bodyPr>
          <a:lstStyle/>
          <a:p>
            <a:r>
              <a:rPr lang="en-US" dirty="0">
                <a:latin typeface="CMU Serif" panose="02000603000000000000" pitchFamily="2" charset="0"/>
                <a:ea typeface="CMU Serif" panose="02000603000000000000" pitchFamily="2" charset="0"/>
                <a:cs typeface="CMU Serif" panose="02000603000000000000" pitchFamily="2" charset="0"/>
              </a:rPr>
              <a:t>	</a:t>
            </a:r>
            <a:r>
              <a:rPr lang="en-US" u="sng" dirty="0">
                <a:latin typeface="CMU Serif" panose="02000603000000000000" pitchFamily="2" charset="0"/>
                <a:ea typeface="CMU Serif" panose="02000603000000000000" pitchFamily="2" charset="0"/>
                <a:cs typeface="CMU Serif" panose="02000603000000000000" pitchFamily="2" charset="0"/>
              </a:rPr>
              <a:t>Gauss’s law in 1D	</a:t>
            </a:r>
            <a:r>
              <a:rPr lang="en-US" dirty="0">
                <a:latin typeface="CMU Serif" panose="02000603000000000000" pitchFamily="2" charset="0"/>
                <a:ea typeface="CMU Serif" panose="02000603000000000000" pitchFamily="2" charset="0"/>
                <a:cs typeface="CMU Serif" panose="02000603000000000000" pitchFamily="2" charset="0"/>
              </a:rPr>
              <a:t>	  </a:t>
            </a:r>
            <a:r>
              <a:rPr lang="en-US" u="sng" dirty="0">
                <a:latin typeface="CMU Serif" panose="02000603000000000000" pitchFamily="2" charset="0"/>
                <a:ea typeface="CMU Serif" panose="02000603000000000000" pitchFamily="2" charset="0"/>
                <a:cs typeface="CMU Serif" panose="02000603000000000000" pitchFamily="2" charset="0"/>
              </a:rPr>
              <a:t>State of two adjacent links</a:t>
            </a:r>
            <a:r>
              <a:rPr lang="en-US" dirty="0">
                <a:latin typeface="CMU Serif" panose="02000603000000000000" pitchFamily="2" charset="0"/>
                <a:ea typeface="CMU Serif" panose="02000603000000000000" pitchFamily="2" charset="0"/>
                <a:cs typeface="CMU Serif" panose="02000603000000000000" pitchFamily="2" charset="0"/>
              </a:rPr>
              <a:t>	          </a:t>
            </a:r>
            <a:r>
              <a:rPr lang="en-US" u="sng" dirty="0">
                <a:latin typeface="CMU Serif" panose="02000603000000000000" pitchFamily="2" charset="0"/>
                <a:ea typeface="CMU Serif" panose="02000603000000000000" pitchFamily="2" charset="0"/>
                <a:cs typeface="CMU Serif" panose="02000603000000000000" pitchFamily="2" charset="0"/>
              </a:rPr>
              <a:t>Physicality Condition</a:t>
            </a:r>
          </a:p>
          <a:p>
            <a:endParaRPr lang="en-US" u="sng" dirty="0">
              <a:latin typeface="CMU Serif" panose="02000603000000000000" pitchFamily="2" charset="0"/>
              <a:ea typeface="CMU Serif" panose="02000603000000000000" pitchFamily="2" charset="0"/>
              <a:cs typeface="CMU Serif" panose="02000603000000000000" pitchFamily="2" charset="0"/>
            </a:endParaRPr>
          </a:p>
          <a:p>
            <a:endParaRPr lang="en-US" dirty="0">
              <a:latin typeface="CMU Serif" panose="02000603000000000000" pitchFamily="2" charset="0"/>
              <a:ea typeface="CMU Serif" panose="02000603000000000000" pitchFamily="2" charset="0"/>
              <a:cs typeface="CMU Serif" panose="02000603000000000000" pitchFamily="2" charset="0"/>
            </a:endParaRPr>
          </a:p>
        </p:txBody>
      </p:sp>
      <p:pic>
        <p:nvPicPr>
          <p:cNvPr id="28" name="Picture 27">
            <a:extLst>
              <a:ext uri="{FF2B5EF4-FFF2-40B4-BE49-F238E27FC236}">
                <a16:creationId xmlns:a16="http://schemas.microsoft.com/office/drawing/2014/main" id="{41CE8344-2306-596C-19BA-8114A302AA4B}"/>
              </a:ext>
            </a:extLst>
          </p:cNvPr>
          <p:cNvPicPr>
            <a:picLocks noChangeAspect="1"/>
          </p:cNvPicPr>
          <p:nvPr/>
        </p:nvPicPr>
        <p:blipFill>
          <a:blip r:embed="rId4"/>
          <a:stretch>
            <a:fillRect/>
          </a:stretch>
        </p:blipFill>
        <p:spPr>
          <a:xfrm>
            <a:off x="1111715" y="1482969"/>
            <a:ext cx="2131166" cy="238919"/>
          </a:xfrm>
          <a:prstGeom prst="rect">
            <a:avLst/>
          </a:prstGeom>
        </p:spPr>
      </p:pic>
      <p:pic>
        <p:nvPicPr>
          <p:cNvPr id="30" name="Picture 29">
            <a:extLst>
              <a:ext uri="{FF2B5EF4-FFF2-40B4-BE49-F238E27FC236}">
                <a16:creationId xmlns:a16="http://schemas.microsoft.com/office/drawing/2014/main" id="{B66F3B3C-4C7A-211C-39A9-A722E06821AE}"/>
              </a:ext>
            </a:extLst>
          </p:cNvPr>
          <p:cNvPicPr>
            <a:picLocks noChangeAspect="1"/>
          </p:cNvPicPr>
          <p:nvPr/>
        </p:nvPicPr>
        <p:blipFill>
          <a:blip r:embed="rId5"/>
          <a:stretch>
            <a:fillRect/>
          </a:stretch>
        </p:blipFill>
        <p:spPr>
          <a:xfrm>
            <a:off x="4283098" y="2289769"/>
            <a:ext cx="5523136" cy="398963"/>
          </a:xfrm>
          <a:prstGeom prst="rect">
            <a:avLst/>
          </a:prstGeom>
        </p:spPr>
      </p:pic>
      <p:pic>
        <p:nvPicPr>
          <p:cNvPr id="34" name="Picture 33">
            <a:extLst>
              <a:ext uri="{FF2B5EF4-FFF2-40B4-BE49-F238E27FC236}">
                <a16:creationId xmlns:a16="http://schemas.microsoft.com/office/drawing/2014/main" id="{A3E09E88-0E7E-D918-7C9A-B3E6B3FFB25A}"/>
              </a:ext>
            </a:extLst>
          </p:cNvPr>
          <p:cNvPicPr>
            <a:picLocks noChangeAspect="1"/>
          </p:cNvPicPr>
          <p:nvPr/>
        </p:nvPicPr>
        <p:blipFill>
          <a:blip r:embed="rId6"/>
          <a:stretch>
            <a:fillRect/>
          </a:stretch>
        </p:blipFill>
        <p:spPr>
          <a:xfrm>
            <a:off x="3963769" y="1482969"/>
            <a:ext cx="3504720" cy="379103"/>
          </a:xfrm>
          <a:prstGeom prst="rect">
            <a:avLst/>
          </a:prstGeom>
        </p:spPr>
      </p:pic>
      <p:pic>
        <p:nvPicPr>
          <p:cNvPr id="36" name="Picture 35">
            <a:extLst>
              <a:ext uri="{FF2B5EF4-FFF2-40B4-BE49-F238E27FC236}">
                <a16:creationId xmlns:a16="http://schemas.microsoft.com/office/drawing/2014/main" id="{5AE12012-2B13-D93D-503C-35467AD77D1E}"/>
              </a:ext>
            </a:extLst>
          </p:cNvPr>
          <p:cNvPicPr>
            <a:picLocks noChangeAspect="1"/>
          </p:cNvPicPr>
          <p:nvPr/>
        </p:nvPicPr>
        <p:blipFill>
          <a:blip r:embed="rId7"/>
          <a:stretch>
            <a:fillRect/>
          </a:stretch>
        </p:blipFill>
        <p:spPr>
          <a:xfrm>
            <a:off x="8482433" y="1404645"/>
            <a:ext cx="2083322" cy="561062"/>
          </a:xfrm>
          <a:prstGeom prst="rect">
            <a:avLst/>
          </a:prstGeom>
        </p:spPr>
      </p:pic>
      <p:pic>
        <p:nvPicPr>
          <p:cNvPr id="38" name="Picture 37">
            <a:extLst>
              <a:ext uri="{FF2B5EF4-FFF2-40B4-BE49-F238E27FC236}">
                <a16:creationId xmlns:a16="http://schemas.microsoft.com/office/drawing/2014/main" id="{86B0846A-AA9B-A1AF-42C8-ACA6E0972961}"/>
              </a:ext>
            </a:extLst>
          </p:cNvPr>
          <p:cNvPicPr>
            <a:picLocks noChangeAspect="1"/>
          </p:cNvPicPr>
          <p:nvPr/>
        </p:nvPicPr>
        <p:blipFill>
          <a:blip r:embed="rId8"/>
          <a:stretch>
            <a:fillRect/>
          </a:stretch>
        </p:blipFill>
        <p:spPr>
          <a:xfrm>
            <a:off x="2703649" y="3099117"/>
            <a:ext cx="3504720" cy="412068"/>
          </a:xfrm>
          <a:prstGeom prst="rect">
            <a:avLst/>
          </a:prstGeom>
        </p:spPr>
      </p:pic>
      <p:pic>
        <p:nvPicPr>
          <p:cNvPr id="40" name="Picture 39">
            <a:extLst>
              <a:ext uri="{FF2B5EF4-FFF2-40B4-BE49-F238E27FC236}">
                <a16:creationId xmlns:a16="http://schemas.microsoft.com/office/drawing/2014/main" id="{24B50A16-B9AE-1B1A-1568-9B59DDC6D48D}"/>
              </a:ext>
            </a:extLst>
          </p:cNvPr>
          <p:cNvPicPr>
            <a:picLocks noChangeAspect="1"/>
          </p:cNvPicPr>
          <p:nvPr/>
        </p:nvPicPr>
        <p:blipFill>
          <a:blip r:embed="rId9"/>
          <a:stretch>
            <a:fillRect/>
          </a:stretch>
        </p:blipFill>
        <p:spPr>
          <a:xfrm>
            <a:off x="4813668" y="3921310"/>
            <a:ext cx="4357872" cy="949793"/>
          </a:xfrm>
          <a:prstGeom prst="rect">
            <a:avLst/>
          </a:prstGeom>
        </p:spPr>
      </p:pic>
      <p:pic>
        <p:nvPicPr>
          <p:cNvPr id="41" name="Picture 40" descr="Diagram, schematic&#10;&#10;Description automatically generated">
            <a:extLst>
              <a:ext uri="{FF2B5EF4-FFF2-40B4-BE49-F238E27FC236}">
                <a16:creationId xmlns:a16="http://schemas.microsoft.com/office/drawing/2014/main" id="{41E26908-B6C2-3412-5AFE-897F308D7790}"/>
              </a:ext>
            </a:extLst>
          </p:cNvPr>
          <p:cNvPicPr>
            <a:picLocks noChangeAspect="1"/>
          </p:cNvPicPr>
          <p:nvPr/>
        </p:nvPicPr>
        <p:blipFill rotWithShape="1">
          <a:blip r:embed="rId10">
            <a:extLst>
              <a:ext uri="{28A0092B-C50C-407E-A947-70E740481C1C}">
                <a14:useLocalDpi xmlns:a14="http://schemas.microsoft.com/office/drawing/2010/main" val="0"/>
              </a:ext>
            </a:extLst>
          </a:blip>
          <a:srcRect l="-378" t="47451" r="721" b="25959"/>
          <a:stretch/>
        </p:blipFill>
        <p:spPr>
          <a:xfrm>
            <a:off x="6896456" y="2834250"/>
            <a:ext cx="4139116" cy="923297"/>
          </a:xfrm>
          <a:prstGeom prst="rect">
            <a:avLst/>
          </a:prstGeom>
        </p:spPr>
      </p:pic>
      <p:sp>
        <p:nvSpPr>
          <p:cNvPr id="6" name="TextBox 5">
            <a:extLst>
              <a:ext uri="{FF2B5EF4-FFF2-40B4-BE49-F238E27FC236}">
                <a16:creationId xmlns:a16="http://schemas.microsoft.com/office/drawing/2014/main" id="{5B8997E4-F051-2268-0752-8F11A2D44B77}"/>
              </a:ext>
            </a:extLst>
          </p:cNvPr>
          <p:cNvSpPr txBox="1"/>
          <p:nvPr/>
        </p:nvSpPr>
        <p:spPr>
          <a:xfrm>
            <a:off x="229869" y="2208841"/>
            <a:ext cx="4053229" cy="369332"/>
          </a:xfrm>
          <a:prstGeom prst="rect">
            <a:avLst/>
          </a:prstGeom>
          <a:noFill/>
        </p:spPr>
        <p:txBody>
          <a:bodyPr wrap="square" rtlCol="0">
            <a:spAutoFit/>
          </a:bodyPr>
          <a:lstStyle/>
          <a:p>
            <a:r>
              <a:rPr lang="en-US" u="sng" dirty="0">
                <a:latin typeface="CMU Serif" panose="02000603000000000000" pitchFamily="2" charset="0"/>
                <a:ea typeface="CMU Serif" panose="02000603000000000000" pitchFamily="2" charset="0"/>
                <a:cs typeface="CMU Serif" panose="02000603000000000000" pitchFamily="2" charset="0"/>
              </a:rPr>
              <a:t>Bit-flip repetition code for pure gauge</a:t>
            </a:r>
            <a:r>
              <a:rPr lang="en-US" dirty="0">
                <a:latin typeface="CMU Serif" panose="02000603000000000000" pitchFamily="2" charset="0"/>
                <a:ea typeface="CMU Serif" panose="02000603000000000000" pitchFamily="2" charset="0"/>
                <a:cs typeface="CMU Serif" panose="02000603000000000000" pitchFamily="2" charset="0"/>
              </a:rPr>
              <a:t>:</a:t>
            </a:r>
            <a:endParaRPr lang="en-US" dirty="0"/>
          </a:p>
        </p:txBody>
      </p:sp>
      <p:sp>
        <p:nvSpPr>
          <p:cNvPr id="7" name="TextBox 6">
            <a:extLst>
              <a:ext uri="{FF2B5EF4-FFF2-40B4-BE49-F238E27FC236}">
                <a16:creationId xmlns:a16="http://schemas.microsoft.com/office/drawing/2014/main" id="{C2442B9C-0D5A-0D67-2494-C796CFC1311D}"/>
              </a:ext>
            </a:extLst>
          </p:cNvPr>
          <p:cNvSpPr txBox="1"/>
          <p:nvPr/>
        </p:nvSpPr>
        <p:spPr>
          <a:xfrm>
            <a:off x="229868" y="3051483"/>
            <a:ext cx="2497761" cy="369332"/>
          </a:xfrm>
          <a:prstGeom prst="rect">
            <a:avLst/>
          </a:prstGeom>
          <a:noFill/>
        </p:spPr>
        <p:txBody>
          <a:bodyPr wrap="square" rtlCol="0">
            <a:spAutoFit/>
          </a:bodyPr>
          <a:lstStyle/>
          <a:p>
            <a:r>
              <a:rPr lang="en-US" u="sng" dirty="0">
                <a:latin typeface="CMU Serif" panose="02000603000000000000" pitchFamily="2" charset="0"/>
                <a:ea typeface="CMU Serif" panose="02000603000000000000" pitchFamily="2" charset="0"/>
                <a:cs typeface="CMU Serif" panose="02000603000000000000" pitchFamily="2" charset="0"/>
              </a:rPr>
              <a:t>General physical state</a:t>
            </a:r>
            <a:r>
              <a:rPr lang="en-US" dirty="0">
                <a:latin typeface="CMU Serif" panose="02000603000000000000" pitchFamily="2" charset="0"/>
                <a:ea typeface="CMU Serif" panose="02000603000000000000" pitchFamily="2" charset="0"/>
                <a:cs typeface="CMU Serif" panose="02000603000000000000" pitchFamily="2" charset="0"/>
              </a:rPr>
              <a:t>:</a:t>
            </a:r>
          </a:p>
        </p:txBody>
      </p:sp>
      <p:sp>
        <p:nvSpPr>
          <p:cNvPr id="8" name="TextBox 7">
            <a:extLst>
              <a:ext uri="{FF2B5EF4-FFF2-40B4-BE49-F238E27FC236}">
                <a16:creationId xmlns:a16="http://schemas.microsoft.com/office/drawing/2014/main" id="{7841AF08-8A6E-139F-DD96-E23D8B7157D2}"/>
              </a:ext>
            </a:extLst>
          </p:cNvPr>
          <p:cNvSpPr txBox="1"/>
          <p:nvPr/>
        </p:nvSpPr>
        <p:spPr>
          <a:xfrm>
            <a:off x="246201" y="3842942"/>
            <a:ext cx="4670737" cy="369332"/>
          </a:xfrm>
          <a:prstGeom prst="rect">
            <a:avLst/>
          </a:prstGeom>
          <a:noFill/>
        </p:spPr>
        <p:txBody>
          <a:bodyPr wrap="square" rtlCol="0">
            <a:spAutoFit/>
          </a:bodyPr>
          <a:lstStyle/>
          <a:p>
            <a:r>
              <a:rPr lang="en-US" u="sng" dirty="0">
                <a:latin typeface="CMU Serif" panose="02000603000000000000" pitchFamily="2" charset="0"/>
                <a:ea typeface="CMU Serif" panose="02000603000000000000" pitchFamily="2" charset="0"/>
                <a:cs typeface="CMU Serif" panose="02000603000000000000" pitchFamily="2" charset="0"/>
              </a:rPr>
              <a:t>Controlled link raising or lowering operator</a:t>
            </a:r>
            <a:r>
              <a:rPr lang="en-US" dirty="0">
                <a:latin typeface="CMU Serif" panose="02000603000000000000" pitchFamily="2" charset="0"/>
                <a:ea typeface="CMU Serif" panose="02000603000000000000" pitchFamily="2" charset="0"/>
                <a:cs typeface="CMU Serif" panose="02000603000000000000" pitchFamily="2" charset="0"/>
              </a:rPr>
              <a:t>:</a:t>
            </a:r>
            <a:endParaRPr lang="en-US" dirty="0"/>
          </a:p>
        </p:txBody>
      </p:sp>
      <p:sp>
        <p:nvSpPr>
          <p:cNvPr id="9" name="TextBox 8">
            <a:extLst>
              <a:ext uri="{FF2B5EF4-FFF2-40B4-BE49-F238E27FC236}">
                <a16:creationId xmlns:a16="http://schemas.microsoft.com/office/drawing/2014/main" id="{0262EE46-33A1-0771-EB86-E529330A143B}"/>
              </a:ext>
            </a:extLst>
          </p:cNvPr>
          <p:cNvSpPr txBox="1"/>
          <p:nvPr/>
        </p:nvSpPr>
        <p:spPr>
          <a:xfrm>
            <a:off x="246201" y="5120291"/>
            <a:ext cx="8329504" cy="923330"/>
          </a:xfrm>
          <a:prstGeom prst="rect">
            <a:avLst/>
          </a:prstGeom>
          <a:noFill/>
        </p:spPr>
        <p:txBody>
          <a:bodyPr wrap="square" rtlCol="0">
            <a:spAutoFit/>
          </a:bodyPr>
          <a:lstStyle/>
          <a:p>
            <a:pPr marL="285750" indent="-285750">
              <a:buFont typeface="Wingdings" panose="05000000000000000000" pitchFamily="2" charset="2"/>
              <a:buChar char="Ø"/>
            </a:pPr>
            <a:r>
              <a:rPr lang="en-US" b="1" dirty="0">
                <a:latin typeface="CMU Serif" panose="02000603000000000000" pitchFamily="2" charset="0"/>
                <a:ea typeface="CMU Serif" panose="02000603000000000000" pitchFamily="2" charset="0"/>
                <a:cs typeface="CMU Serif" panose="02000603000000000000" pitchFamily="2" charset="0"/>
              </a:rPr>
              <a:t>Caveat</a:t>
            </a:r>
            <a:r>
              <a:rPr lang="en-US" dirty="0">
                <a:latin typeface="CMU Serif" panose="02000603000000000000" pitchFamily="2" charset="0"/>
                <a:ea typeface="CMU Serif" panose="02000603000000000000" pitchFamily="2" charset="0"/>
                <a:cs typeface="CMU Serif" panose="02000603000000000000" pitchFamily="2" charset="0"/>
              </a:rPr>
              <a:t>: Phase flip errors commute with Gauss’s law!</a:t>
            </a: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Must encode each physical qubit in an underlying phase flip code first</a:t>
            </a: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Employ compressed bit-flip encoding at highest logical level </a:t>
            </a:r>
          </a:p>
        </p:txBody>
      </p:sp>
    </p:spTree>
    <p:custDataLst>
      <p:tags r:id="rId1"/>
    </p:custDataLst>
    <p:extLst>
      <p:ext uri="{BB962C8B-B14F-4D97-AF65-F5344CB8AC3E}">
        <p14:creationId xmlns:p14="http://schemas.microsoft.com/office/powerpoint/2010/main" val="873472417"/>
      </p:ext>
    </p:extLst>
  </p:cSld>
  <p:clrMapOvr>
    <a:masterClrMapping/>
  </p:clrMapOvr>
  <mc:AlternateContent xmlns:mc="http://schemas.openxmlformats.org/markup-compatibility/2006" xmlns:p14="http://schemas.microsoft.com/office/powerpoint/2010/main">
    <mc:Choice Requires="p14">
      <p:transition spd="slow" p14:dur="2000" advTm="160065"/>
    </mc:Choice>
    <mc:Fallback xmlns="">
      <p:transition spd="slow" advTm="160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B441BB4-BE7E-850D-35A9-16893B9B29F6}"/>
                  </a:ext>
                </a:extLst>
              </p:cNvPr>
              <p:cNvSpPr txBox="1"/>
              <p:nvPr/>
            </p:nvSpPr>
            <p:spPr>
              <a:xfrm>
                <a:off x="395767" y="1811377"/>
                <a:ext cx="7789152" cy="4808496"/>
              </a:xfrm>
              <a:prstGeom prst="rect">
                <a:avLst/>
              </a:prstGeom>
              <a:noFill/>
            </p:spPr>
            <p:txBody>
              <a:bodyPr wrap="square" rtlCol="0">
                <a:spAutoFit/>
              </a:bodyPr>
              <a:lstStyle/>
              <a:p>
                <a:pPr marL="285750" indent="-285750">
                  <a:buFont typeface="Wingdings" panose="05000000000000000000" pitchFamily="2" charset="2"/>
                  <a:buChar char="Ø"/>
                </a:pPr>
                <a:r>
                  <a:rPr lang="en-US" b="1" dirty="0">
                    <a:latin typeface="CMU Serif" panose="02000603000000000000" pitchFamily="2" charset="0"/>
                    <a:ea typeface="CMU Serif" panose="02000603000000000000" pitchFamily="2" charset="0"/>
                    <a:cs typeface="CMU Serif" panose="02000603000000000000" pitchFamily="2" charset="0"/>
                  </a:rPr>
                  <a:t>Issue</a:t>
                </a:r>
                <a:r>
                  <a:rPr lang="en-US" dirty="0">
                    <a:latin typeface="CMU Serif" panose="02000603000000000000" pitchFamily="2" charset="0"/>
                    <a:ea typeface="CMU Serif" panose="02000603000000000000" pitchFamily="2" charset="0"/>
                    <a:cs typeface="CMU Serif" panose="02000603000000000000" pitchFamily="2" charset="0"/>
                  </a:rPr>
                  <a:t>: </a:t>
                </a:r>
                <a14:m>
                  <m:oMath xmlns:m="http://schemas.openxmlformats.org/officeDocument/2006/math">
                    <m:acc>
                      <m:accPr>
                        <m:chr m:val="̂"/>
                        <m:ctrlPr>
                          <a:rPr lang="en-US" b="0" i="1" smtClean="0">
                            <a:latin typeface="Cambria Math" panose="02040503050406030204" pitchFamily="18" charset="0"/>
                            <a:ea typeface="CMU Serif" panose="02000603000000000000" pitchFamily="2" charset="0"/>
                            <a:cs typeface="CMU Serif" panose="02000603000000000000" pitchFamily="2" charset="0"/>
                          </a:rPr>
                        </m:ctrlPr>
                      </m:accPr>
                      <m:e>
                        <m:sSub>
                          <m:sSubPr>
                            <m:ctrlPr>
                              <a:rPr lang="en-US" b="0" i="1" smtClean="0">
                                <a:latin typeface="Cambria Math" panose="02040503050406030204" pitchFamily="18" charset="0"/>
                                <a:ea typeface="CMU Serif" panose="02000603000000000000" pitchFamily="2" charset="0"/>
                                <a:cs typeface="CMU Serif" panose="02000603000000000000" pitchFamily="2" charset="0"/>
                              </a:rPr>
                            </m:ctrlPr>
                          </m:sSubPr>
                          <m:e>
                            <m:r>
                              <a:rPr lang="en-US" b="0" i="1" smtClean="0">
                                <a:latin typeface="Cambria Math" panose="02040503050406030204" pitchFamily="18" charset="0"/>
                                <a:ea typeface="CMU Serif" panose="02000603000000000000" pitchFamily="2" charset="0"/>
                                <a:cs typeface="CMU Serif" panose="02000603000000000000" pitchFamily="2" charset="0"/>
                              </a:rPr>
                              <m:t>𝑊</m:t>
                            </m:r>
                          </m:e>
                          <m:sub>
                            <m:r>
                              <a:rPr lang="en-US" b="0" i="1" smtClean="0">
                                <a:latin typeface="Cambria Math" panose="02040503050406030204" pitchFamily="18" charset="0"/>
                                <a:ea typeface="CMU Serif" panose="02000603000000000000" pitchFamily="2" charset="0"/>
                                <a:cs typeface="CMU Serif" panose="02000603000000000000" pitchFamily="2" charset="0"/>
                              </a:rPr>
                              <m:t>𝑠</m:t>
                            </m:r>
                          </m:sub>
                        </m:sSub>
                      </m:e>
                    </m:acc>
                  </m:oMath>
                </a14:m>
                <a:r>
                  <a:rPr lang="en-US" dirty="0"/>
                  <a:t> </a:t>
                </a:r>
                <a:r>
                  <a:rPr lang="en-US" dirty="0">
                    <a:latin typeface="CMU Serif" panose="02000603000000000000" pitchFamily="2" charset="0"/>
                    <a:ea typeface="CMU Serif" panose="02000603000000000000" pitchFamily="2" charset="0"/>
                    <a:cs typeface="CMU Serif" panose="02000603000000000000" pitchFamily="2" charset="0"/>
                  </a:rPr>
                  <a:t>is generally not fault tolerant!</a:t>
                </a: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Two strategies in    :</a:t>
                </a:r>
              </a:p>
              <a:p>
                <a:pPr marL="742950" lvl="1"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Logical to Physical CNOT:</a:t>
                </a: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742950" lvl="1"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Fault-tolerant version to protect against Z ancilla errors:</a:t>
                </a:r>
              </a:p>
              <a:p>
                <a:pPr marL="742950" lvl="1"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742950" lvl="1"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742950" lvl="1"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742950" lvl="1"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742950" lvl="1"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Possible generalizations to 	 with different integer encodings</a:t>
                </a: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Unary encodings are simplest		</a:t>
                </a:r>
              </a:p>
              <a:p>
                <a:pPr marL="742950" lvl="1"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p:txBody>
          </p:sp>
        </mc:Choice>
        <mc:Fallback xmlns="">
          <p:sp>
            <p:nvSpPr>
              <p:cNvPr id="9" name="TextBox 8">
                <a:extLst>
                  <a:ext uri="{FF2B5EF4-FFF2-40B4-BE49-F238E27FC236}">
                    <a16:creationId xmlns:a16="http://schemas.microsoft.com/office/drawing/2014/main" id="{CB441BB4-BE7E-850D-35A9-16893B9B29F6}"/>
                  </a:ext>
                </a:extLst>
              </p:cNvPr>
              <p:cNvSpPr txBox="1">
                <a:spLocks noRot="1" noChangeAspect="1" noMove="1" noResize="1" noEditPoints="1" noAdjustHandles="1" noChangeArrowheads="1" noChangeShapeType="1" noTextEdit="1"/>
              </p:cNvSpPr>
              <p:nvPr/>
            </p:nvSpPr>
            <p:spPr>
              <a:xfrm>
                <a:off x="395767" y="1811377"/>
                <a:ext cx="7789152" cy="4808496"/>
              </a:xfrm>
              <a:prstGeom prst="rect">
                <a:avLst/>
              </a:prstGeom>
              <a:blipFill>
                <a:blip r:embed="rId4"/>
                <a:stretch>
                  <a:fillRect l="-548" t="-507"/>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4FCACF4-2A8B-462F-9C4A-E64B361BF125}"/>
              </a:ext>
            </a:extLst>
          </p:cNvPr>
          <p:cNvSpPr txBox="1"/>
          <p:nvPr/>
        </p:nvSpPr>
        <p:spPr>
          <a:xfrm>
            <a:off x="275206" y="119521"/>
            <a:ext cx="11691153" cy="646331"/>
          </a:xfrm>
          <a:prstGeom prst="rect">
            <a:avLst/>
          </a:prstGeom>
          <a:noFill/>
        </p:spPr>
        <p:txBody>
          <a:bodyPr wrap="square" rtlCol="0">
            <a:spAutoFit/>
          </a:bodyPr>
          <a:lstStyle/>
          <a:p>
            <a:pPr algn="ctr"/>
            <a:r>
              <a:rPr lang="en-US" sz="3600" dirty="0">
                <a:latin typeface="CMU Serif" panose="02000603000000000000" pitchFamily="2" charset="0"/>
                <a:ea typeface="CMU Serif" panose="02000603000000000000" pitchFamily="2" charset="0"/>
                <a:cs typeface="CMU Serif" panose="02000603000000000000" pitchFamily="2" charset="0"/>
              </a:rPr>
              <a:t>Repetition Code with Gauss’s Law </a:t>
            </a:r>
          </a:p>
        </p:txBody>
      </p:sp>
      <p:sp>
        <p:nvSpPr>
          <p:cNvPr id="3" name="Slide Number Placeholder 2">
            <a:extLst>
              <a:ext uri="{FF2B5EF4-FFF2-40B4-BE49-F238E27FC236}">
                <a16:creationId xmlns:a16="http://schemas.microsoft.com/office/drawing/2014/main" id="{294998A0-EE14-45A2-9259-43C478D5503A}"/>
              </a:ext>
            </a:extLst>
          </p:cNvPr>
          <p:cNvSpPr>
            <a:spLocks noGrp="1"/>
          </p:cNvSpPr>
          <p:nvPr>
            <p:ph type="sldNum" sz="quarter" idx="12"/>
          </p:nvPr>
        </p:nvSpPr>
        <p:spPr/>
        <p:txBody>
          <a:bodyPr/>
          <a:lstStyle/>
          <a:p>
            <a:fld id="{5FFAED44-2141-40F8-9697-A8FD90EE7181}" type="slidenum">
              <a:rPr lang="en-US" smtClean="0"/>
              <a:t>11</a:t>
            </a:fld>
            <a:endParaRPr lang="en-US"/>
          </a:p>
        </p:txBody>
      </p:sp>
      <p:pic>
        <p:nvPicPr>
          <p:cNvPr id="40" name="Picture 39">
            <a:extLst>
              <a:ext uri="{FF2B5EF4-FFF2-40B4-BE49-F238E27FC236}">
                <a16:creationId xmlns:a16="http://schemas.microsoft.com/office/drawing/2014/main" id="{24B50A16-B9AE-1B1A-1568-9B59DDC6D48D}"/>
              </a:ext>
            </a:extLst>
          </p:cNvPr>
          <p:cNvPicPr>
            <a:picLocks noChangeAspect="1"/>
          </p:cNvPicPr>
          <p:nvPr/>
        </p:nvPicPr>
        <p:blipFill rotWithShape="1">
          <a:blip r:embed="rId5"/>
          <a:srcRect b="51880"/>
          <a:stretch/>
        </p:blipFill>
        <p:spPr>
          <a:xfrm>
            <a:off x="4988785" y="1125603"/>
            <a:ext cx="4314241" cy="462856"/>
          </a:xfrm>
          <a:prstGeom prst="rect">
            <a:avLst/>
          </a:prstGeom>
        </p:spPr>
      </p:pic>
      <p:pic>
        <p:nvPicPr>
          <p:cNvPr id="43" name="Picture 42" descr="A picture containing text, clock&#10;&#10;Description automatically generated">
            <a:extLst>
              <a:ext uri="{FF2B5EF4-FFF2-40B4-BE49-F238E27FC236}">
                <a16:creationId xmlns:a16="http://schemas.microsoft.com/office/drawing/2014/main" id="{71CE38C7-0E34-24BD-7F4A-2E93E3F70C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7161" y="2963992"/>
            <a:ext cx="4007601" cy="779193"/>
          </a:xfrm>
          <a:prstGeom prst="rect">
            <a:avLst/>
          </a:prstGeom>
        </p:spPr>
      </p:pic>
      <p:pic>
        <p:nvPicPr>
          <p:cNvPr id="45" name="Picture 44" descr="A picture containing text, antenna&#10;&#10;Description automatically generated">
            <a:extLst>
              <a:ext uri="{FF2B5EF4-FFF2-40B4-BE49-F238E27FC236}">
                <a16:creationId xmlns:a16="http://schemas.microsoft.com/office/drawing/2014/main" id="{419EBAA9-0DE8-EEBE-A04C-DF0AADD436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9934" y="4493981"/>
            <a:ext cx="6236833" cy="976964"/>
          </a:xfrm>
          <a:prstGeom prst="rect">
            <a:avLst/>
          </a:prstGeom>
        </p:spPr>
      </p:pic>
      <p:sp>
        <p:nvSpPr>
          <p:cNvPr id="8" name="TextBox 7">
            <a:extLst>
              <a:ext uri="{FF2B5EF4-FFF2-40B4-BE49-F238E27FC236}">
                <a16:creationId xmlns:a16="http://schemas.microsoft.com/office/drawing/2014/main" id="{7841AF08-8A6E-139F-DD96-E23D8B7157D2}"/>
              </a:ext>
            </a:extLst>
          </p:cNvPr>
          <p:cNvSpPr txBox="1"/>
          <p:nvPr/>
        </p:nvSpPr>
        <p:spPr>
          <a:xfrm>
            <a:off x="400039" y="1065391"/>
            <a:ext cx="4670737" cy="369332"/>
          </a:xfrm>
          <a:prstGeom prst="rect">
            <a:avLst/>
          </a:prstGeom>
          <a:noFill/>
        </p:spPr>
        <p:txBody>
          <a:bodyPr wrap="square" rtlCol="0">
            <a:spAutoFit/>
          </a:bodyPr>
          <a:lstStyle/>
          <a:p>
            <a:r>
              <a:rPr lang="en-US" u="sng" dirty="0">
                <a:latin typeface="CMU Serif" panose="02000603000000000000" pitchFamily="2" charset="0"/>
                <a:ea typeface="CMU Serif" panose="02000603000000000000" pitchFamily="2" charset="0"/>
                <a:cs typeface="CMU Serif" panose="02000603000000000000" pitchFamily="2" charset="0"/>
              </a:rPr>
              <a:t>Controlled link raising or lowering operator</a:t>
            </a:r>
            <a:r>
              <a:rPr lang="en-US" dirty="0">
                <a:latin typeface="CMU Serif" panose="02000603000000000000" pitchFamily="2" charset="0"/>
                <a:ea typeface="CMU Serif" panose="02000603000000000000" pitchFamily="2" charset="0"/>
                <a:cs typeface="CMU Serif" panose="02000603000000000000" pitchFamily="2" charset="0"/>
              </a:rPr>
              <a:t>:</a:t>
            </a:r>
            <a:endParaRPr lang="en-US" dirty="0"/>
          </a:p>
        </p:txBody>
      </p:sp>
      <p:pic>
        <p:nvPicPr>
          <p:cNvPr id="18" name="Picture 17">
            <a:extLst>
              <a:ext uri="{FF2B5EF4-FFF2-40B4-BE49-F238E27FC236}">
                <a16:creationId xmlns:a16="http://schemas.microsoft.com/office/drawing/2014/main" id="{A143010C-8253-14BE-AA3E-5694CE6B2DDD}"/>
              </a:ext>
            </a:extLst>
          </p:cNvPr>
          <p:cNvPicPr>
            <a:picLocks noChangeAspect="1"/>
          </p:cNvPicPr>
          <p:nvPr/>
        </p:nvPicPr>
        <p:blipFill>
          <a:blip r:embed="rId8"/>
          <a:stretch>
            <a:fillRect/>
          </a:stretch>
        </p:blipFill>
        <p:spPr>
          <a:xfrm>
            <a:off x="2572284" y="2449491"/>
            <a:ext cx="230286" cy="202582"/>
          </a:xfrm>
          <a:prstGeom prst="rect">
            <a:avLst/>
          </a:prstGeom>
        </p:spPr>
      </p:pic>
      <p:pic>
        <p:nvPicPr>
          <p:cNvPr id="19" name="Picture 18">
            <a:extLst>
              <a:ext uri="{FF2B5EF4-FFF2-40B4-BE49-F238E27FC236}">
                <a16:creationId xmlns:a16="http://schemas.microsoft.com/office/drawing/2014/main" id="{007B1D43-4F86-4A23-A761-6E4EAD54DCEB}"/>
              </a:ext>
            </a:extLst>
          </p:cNvPr>
          <p:cNvPicPr>
            <a:picLocks noChangeAspect="1"/>
          </p:cNvPicPr>
          <p:nvPr/>
        </p:nvPicPr>
        <p:blipFill rotWithShape="1">
          <a:blip r:embed="rId9"/>
          <a:srcRect l="62365" t="-16099" b="-1"/>
          <a:stretch/>
        </p:blipFill>
        <p:spPr>
          <a:xfrm>
            <a:off x="3446488" y="5701898"/>
            <a:ext cx="736303" cy="254079"/>
          </a:xfrm>
          <a:prstGeom prst="rect">
            <a:avLst/>
          </a:prstGeom>
        </p:spPr>
      </p:pic>
    </p:spTree>
    <p:custDataLst>
      <p:tags r:id="rId1"/>
    </p:custDataLst>
    <p:extLst>
      <p:ext uri="{BB962C8B-B14F-4D97-AF65-F5344CB8AC3E}">
        <p14:creationId xmlns:p14="http://schemas.microsoft.com/office/powerpoint/2010/main" val="3357101643"/>
      </p:ext>
    </p:extLst>
  </p:cSld>
  <p:clrMapOvr>
    <a:masterClrMapping/>
  </p:clrMapOvr>
  <mc:AlternateContent xmlns:mc="http://schemas.openxmlformats.org/markup-compatibility/2006" xmlns:p14="http://schemas.microsoft.com/office/powerpoint/2010/main">
    <mc:Choice Requires="p14">
      <p:transition spd="slow" p14:dur="2000" advTm="160065"/>
    </mc:Choice>
    <mc:Fallback xmlns="">
      <p:transition spd="slow" advTm="160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ACC07F-4A6F-4094-87FB-0DCC0B2B0947}"/>
              </a:ext>
            </a:extLst>
          </p:cNvPr>
          <p:cNvSpPr txBox="1"/>
          <p:nvPr/>
        </p:nvSpPr>
        <p:spPr>
          <a:xfrm>
            <a:off x="275206" y="159799"/>
            <a:ext cx="10502285" cy="646331"/>
          </a:xfrm>
          <a:prstGeom prst="rect">
            <a:avLst/>
          </a:prstGeom>
          <a:noFill/>
        </p:spPr>
        <p:txBody>
          <a:bodyPr wrap="square" rtlCol="0">
            <a:spAutoFit/>
          </a:bodyPr>
          <a:lstStyle/>
          <a:p>
            <a:r>
              <a:rPr lang="en-US" sz="3600" dirty="0">
                <a:latin typeface="CMU Serif" panose="02000603000000000000" pitchFamily="2" charset="0"/>
                <a:ea typeface="CMU Serif" panose="02000603000000000000" pitchFamily="2" charset="0"/>
                <a:cs typeface="CMU Serif" panose="02000603000000000000" pitchFamily="2" charset="0"/>
              </a:rPr>
              <a:t>Outline</a:t>
            </a:r>
          </a:p>
        </p:txBody>
      </p:sp>
      <p:sp>
        <p:nvSpPr>
          <p:cNvPr id="3" name="TextBox 2">
            <a:extLst>
              <a:ext uri="{FF2B5EF4-FFF2-40B4-BE49-F238E27FC236}">
                <a16:creationId xmlns:a16="http://schemas.microsoft.com/office/drawing/2014/main" id="{5132B839-CC01-4B06-BFD5-E580E8B3E0CE}"/>
              </a:ext>
            </a:extLst>
          </p:cNvPr>
          <p:cNvSpPr txBox="1"/>
          <p:nvPr/>
        </p:nvSpPr>
        <p:spPr>
          <a:xfrm>
            <a:off x="665825" y="1720840"/>
            <a:ext cx="10111666" cy="3416320"/>
          </a:xfrm>
          <a:prstGeom prst="rect">
            <a:avLst/>
          </a:prstGeom>
          <a:noFill/>
        </p:spPr>
        <p:txBody>
          <a:bodyPr wrap="square" rtlCol="0">
            <a:spAutoFit/>
          </a:bodyPr>
          <a:lstStyle/>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Error Correction for LGTs</a:t>
            </a:r>
          </a:p>
          <a:p>
            <a:pPr marL="342900" indent="-342900">
              <a:buFont typeface="Wingdings" panose="05000000000000000000" pitchFamily="2" charset="2"/>
              <a:buChar char="q"/>
            </a:pPr>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Repetition Codes</a:t>
            </a:r>
          </a:p>
          <a:p>
            <a:pPr marL="342900" indent="-342900">
              <a:buFont typeface="Wingdings" panose="05000000000000000000" pitchFamily="2" charset="2"/>
              <a:buChar char="q"/>
            </a:pPr>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Integrating Repetition Codes with Gauss’s Law</a:t>
            </a:r>
          </a:p>
          <a:p>
            <a:pPr marL="342900" indent="-342900">
              <a:buFont typeface="Wingdings" panose="05000000000000000000" pitchFamily="2" charset="2"/>
              <a:buChar char="q"/>
            </a:pPr>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solidFill>
                  <a:srgbClr val="003399"/>
                </a:solidFill>
                <a:latin typeface="CMU Serif" panose="02000603000000000000" pitchFamily="2" charset="0"/>
                <a:ea typeface="CMU Serif" panose="02000603000000000000" pitchFamily="2" charset="0"/>
                <a:cs typeface="CMU Serif" panose="02000603000000000000" pitchFamily="2" charset="0"/>
              </a:rPr>
              <a:t>Error Correction for 1+1 D and 2+1 D LGTs with Gauss’s Law</a:t>
            </a:r>
          </a:p>
          <a:p>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Outlook</a:t>
            </a:r>
          </a:p>
        </p:txBody>
      </p:sp>
      <p:sp>
        <p:nvSpPr>
          <p:cNvPr id="4" name="Slide Number Placeholder 3">
            <a:extLst>
              <a:ext uri="{FF2B5EF4-FFF2-40B4-BE49-F238E27FC236}">
                <a16:creationId xmlns:a16="http://schemas.microsoft.com/office/drawing/2014/main" id="{DEF223B0-F1A0-4A76-9C71-C08981F23565}"/>
              </a:ext>
            </a:extLst>
          </p:cNvPr>
          <p:cNvSpPr>
            <a:spLocks noGrp="1"/>
          </p:cNvSpPr>
          <p:nvPr>
            <p:ph type="sldNum" sz="quarter" idx="12"/>
          </p:nvPr>
        </p:nvSpPr>
        <p:spPr/>
        <p:txBody>
          <a:bodyPr/>
          <a:lstStyle/>
          <a:p>
            <a:fld id="{5FFAED44-2141-40F8-9697-A8FD90EE7181}" type="slidenum">
              <a:rPr lang="en-US" smtClean="0"/>
              <a:t>12</a:t>
            </a:fld>
            <a:endParaRPr lang="en-US"/>
          </a:p>
        </p:txBody>
      </p:sp>
      <p:sp>
        <p:nvSpPr>
          <p:cNvPr id="6" name="Rectangle 5">
            <a:extLst>
              <a:ext uri="{FF2B5EF4-FFF2-40B4-BE49-F238E27FC236}">
                <a16:creationId xmlns:a16="http://schemas.microsoft.com/office/drawing/2014/main" id="{B9B10089-1047-1761-E770-27FBC07FEE12}"/>
              </a:ext>
            </a:extLst>
          </p:cNvPr>
          <p:cNvSpPr/>
          <p:nvPr/>
        </p:nvSpPr>
        <p:spPr>
          <a:xfrm>
            <a:off x="790112" y="4003812"/>
            <a:ext cx="168675" cy="168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MU Serif" panose="02000603000000000000" pitchFamily="2" charset="0"/>
              <a:ea typeface="CMU Serif" panose="02000603000000000000" pitchFamily="2" charset="0"/>
              <a:cs typeface="CMU Serif" panose="02000603000000000000" pitchFamily="2" charset="0"/>
            </a:endParaRPr>
          </a:p>
        </p:txBody>
      </p:sp>
    </p:spTree>
    <p:extLst>
      <p:ext uri="{BB962C8B-B14F-4D97-AF65-F5344CB8AC3E}">
        <p14:creationId xmlns:p14="http://schemas.microsoft.com/office/powerpoint/2010/main" val="29018970"/>
      </p:ext>
    </p:extLst>
  </p:cSld>
  <p:clrMapOvr>
    <a:masterClrMapping/>
  </p:clrMapOvr>
  <mc:AlternateContent xmlns:mc="http://schemas.openxmlformats.org/markup-compatibility/2006" xmlns:p14="http://schemas.microsoft.com/office/powerpoint/2010/main">
    <mc:Choice Requires="p14">
      <p:transition spd="slow" p14:dur="2000" advTm="43876"/>
    </mc:Choice>
    <mc:Fallback xmlns="">
      <p:transition spd="slow" advTm="4387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FCACF4-2A8B-462F-9C4A-E64B361BF125}"/>
              </a:ext>
            </a:extLst>
          </p:cNvPr>
          <p:cNvSpPr txBox="1"/>
          <p:nvPr/>
        </p:nvSpPr>
        <p:spPr>
          <a:xfrm>
            <a:off x="275205" y="159799"/>
            <a:ext cx="11691153" cy="646331"/>
          </a:xfrm>
          <a:prstGeom prst="rect">
            <a:avLst/>
          </a:prstGeom>
          <a:noFill/>
        </p:spPr>
        <p:txBody>
          <a:bodyPr wrap="square" rtlCol="0">
            <a:spAutoFit/>
          </a:bodyPr>
          <a:lstStyle/>
          <a:p>
            <a:pPr algn="ctr"/>
            <a:r>
              <a:rPr lang="en-US" sz="3600" dirty="0">
                <a:latin typeface="CMU Serif" panose="02000603000000000000" pitchFamily="2" charset="0"/>
                <a:ea typeface="CMU Serif" panose="02000603000000000000" pitchFamily="2" charset="0"/>
                <a:cs typeface="CMU Serif" panose="02000603000000000000" pitchFamily="2" charset="0"/>
              </a:rPr>
              <a:t>Error Correction for 1+1 D LGTs</a:t>
            </a:r>
          </a:p>
        </p:txBody>
      </p:sp>
      <p:sp>
        <p:nvSpPr>
          <p:cNvPr id="3" name="Slide Number Placeholder 2">
            <a:extLst>
              <a:ext uri="{FF2B5EF4-FFF2-40B4-BE49-F238E27FC236}">
                <a16:creationId xmlns:a16="http://schemas.microsoft.com/office/drawing/2014/main" id="{294998A0-EE14-45A2-9259-43C478D5503A}"/>
              </a:ext>
            </a:extLst>
          </p:cNvPr>
          <p:cNvSpPr>
            <a:spLocks noGrp="1"/>
          </p:cNvSpPr>
          <p:nvPr>
            <p:ph type="sldNum" sz="quarter" idx="12"/>
          </p:nvPr>
        </p:nvSpPr>
        <p:spPr/>
        <p:txBody>
          <a:bodyPr/>
          <a:lstStyle/>
          <a:p>
            <a:fld id="{5FFAED44-2141-40F8-9697-A8FD90EE7181}" type="slidenum">
              <a:rPr lang="en-US" smtClean="0"/>
              <a:t>13</a:t>
            </a:fld>
            <a:endParaRPr lang="en-US"/>
          </a:p>
        </p:txBody>
      </p:sp>
      <p:sp>
        <p:nvSpPr>
          <p:cNvPr id="4" name="TextBox 3">
            <a:extLst>
              <a:ext uri="{FF2B5EF4-FFF2-40B4-BE49-F238E27FC236}">
                <a16:creationId xmlns:a16="http://schemas.microsoft.com/office/drawing/2014/main" id="{E0956EA5-81CF-8A06-2543-791FF5E33C4C}"/>
              </a:ext>
            </a:extLst>
          </p:cNvPr>
          <p:cNvSpPr txBox="1"/>
          <p:nvPr/>
        </p:nvSpPr>
        <p:spPr>
          <a:xfrm>
            <a:off x="367531" y="1001569"/>
            <a:ext cx="11166225" cy="646331"/>
          </a:xfrm>
          <a:prstGeom prst="rect">
            <a:avLst/>
          </a:prstGeom>
          <a:noFill/>
        </p:spPr>
        <p:txBody>
          <a:bodyPr wrap="square">
            <a:spAutoFit/>
          </a:bodyPr>
          <a:lstStyle/>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Work with flux cutoff of 1 on links (		) </a:t>
            </a:r>
          </a:p>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2N sites and 2N links with PBCs</a:t>
            </a:r>
          </a:p>
        </p:txBody>
      </p:sp>
      <p:pic>
        <p:nvPicPr>
          <p:cNvPr id="7" name="Picture 6">
            <a:extLst>
              <a:ext uri="{FF2B5EF4-FFF2-40B4-BE49-F238E27FC236}">
                <a16:creationId xmlns:a16="http://schemas.microsoft.com/office/drawing/2014/main" id="{899CD0BB-4E49-6B13-49A0-DBCB107CE326}"/>
              </a:ext>
            </a:extLst>
          </p:cNvPr>
          <p:cNvPicPr>
            <a:picLocks noChangeAspect="1"/>
          </p:cNvPicPr>
          <p:nvPr/>
        </p:nvPicPr>
        <p:blipFill>
          <a:blip r:embed="rId4"/>
          <a:stretch>
            <a:fillRect/>
          </a:stretch>
        </p:blipFill>
        <p:spPr>
          <a:xfrm>
            <a:off x="4409544" y="1089839"/>
            <a:ext cx="1521774" cy="192792"/>
          </a:xfrm>
          <a:prstGeom prst="rect">
            <a:avLst/>
          </a:prstGeom>
        </p:spPr>
      </p:pic>
      <p:sp>
        <p:nvSpPr>
          <p:cNvPr id="10" name="TextBox 9">
            <a:extLst>
              <a:ext uri="{FF2B5EF4-FFF2-40B4-BE49-F238E27FC236}">
                <a16:creationId xmlns:a16="http://schemas.microsoft.com/office/drawing/2014/main" id="{331A09D7-DB3F-8914-43B0-3ADA832A6DC7}"/>
              </a:ext>
            </a:extLst>
          </p:cNvPr>
          <p:cNvSpPr txBox="1"/>
          <p:nvPr/>
        </p:nvSpPr>
        <p:spPr>
          <a:xfrm>
            <a:off x="4062723" y="1794347"/>
            <a:ext cx="1972691" cy="338554"/>
          </a:xfrm>
          <a:prstGeom prst="rect">
            <a:avLst/>
          </a:prstGeom>
          <a:noFill/>
        </p:spPr>
        <p:txBody>
          <a:bodyPr wrap="square" rtlCol="0">
            <a:spAutoFit/>
          </a:bodyPr>
          <a:lstStyle/>
          <a:p>
            <a:r>
              <a:rPr lang="en-US" sz="1600" dirty="0">
                <a:latin typeface="CMU Serif" panose="02000603000000000000" pitchFamily="2" charset="0"/>
                <a:ea typeface="CMU Serif" panose="02000603000000000000" pitchFamily="2" charset="0"/>
                <a:cs typeface="CMU Serif" panose="02000603000000000000" pitchFamily="2" charset="0"/>
              </a:rPr>
              <a:t>Pure Gauge Theory</a:t>
            </a:r>
          </a:p>
        </p:txBody>
      </p:sp>
      <p:sp>
        <p:nvSpPr>
          <p:cNvPr id="12" name="TextBox 11">
            <a:extLst>
              <a:ext uri="{FF2B5EF4-FFF2-40B4-BE49-F238E27FC236}">
                <a16:creationId xmlns:a16="http://schemas.microsoft.com/office/drawing/2014/main" id="{FFB16015-C734-0C10-2EBB-9E028CBCC1AC}"/>
              </a:ext>
            </a:extLst>
          </p:cNvPr>
          <p:cNvSpPr txBox="1"/>
          <p:nvPr/>
        </p:nvSpPr>
        <p:spPr>
          <a:xfrm>
            <a:off x="8439854" y="1778052"/>
            <a:ext cx="2478628" cy="338554"/>
          </a:xfrm>
          <a:prstGeom prst="rect">
            <a:avLst/>
          </a:prstGeom>
          <a:noFill/>
        </p:spPr>
        <p:txBody>
          <a:bodyPr wrap="square" rtlCol="0">
            <a:spAutoFit/>
          </a:bodyPr>
          <a:lstStyle/>
          <a:p>
            <a:r>
              <a:rPr lang="en-US" sz="1600" dirty="0">
                <a:latin typeface="CMU Serif" panose="02000603000000000000" pitchFamily="2" charset="0"/>
                <a:ea typeface="CMU Serif" panose="02000603000000000000" pitchFamily="2" charset="0"/>
                <a:cs typeface="CMU Serif" panose="02000603000000000000" pitchFamily="2" charset="0"/>
              </a:rPr>
              <a:t>Non-Dynamical Fermions</a:t>
            </a:r>
          </a:p>
        </p:txBody>
      </p:sp>
      <p:pic>
        <p:nvPicPr>
          <p:cNvPr id="15" name="Picture 14" descr="Diagram&#10;&#10;Description automatically generated">
            <a:extLst>
              <a:ext uri="{FF2B5EF4-FFF2-40B4-BE49-F238E27FC236}">
                <a16:creationId xmlns:a16="http://schemas.microsoft.com/office/drawing/2014/main" id="{7C755AB9-A9FF-7E88-DC40-6F86B177F8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7612" y="2300388"/>
            <a:ext cx="4134526" cy="1930382"/>
          </a:xfrm>
          <a:prstGeom prst="rect">
            <a:avLst/>
          </a:prstGeom>
        </p:spPr>
      </p:pic>
      <p:pic>
        <p:nvPicPr>
          <p:cNvPr id="19" name="Picture 18" descr="Diagram, schematic&#10;&#10;Description automatically generated">
            <a:extLst>
              <a:ext uri="{FF2B5EF4-FFF2-40B4-BE49-F238E27FC236}">
                <a16:creationId xmlns:a16="http://schemas.microsoft.com/office/drawing/2014/main" id="{F84CF99C-9041-7EDE-9758-509847B917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5948" y="2290412"/>
            <a:ext cx="4077808" cy="2006884"/>
          </a:xfrm>
          <a:prstGeom prst="rect">
            <a:avLst/>
          </a:prstGeom>
        </p:spPr>
      </p:pic>
      <p:pic>
        <p:nvPicPr>
          <p:cNvPr id="23" name="Picture 22" descr="A picture containing text, clock&#10;&#10;Description automatically generated">
            <a:extLst>
              <a:ext uri="{FF2B5EF4-FFF2-40B4-BE49-F238E27FC236}">
                <a16:creationId xmlns:a16="http://schemas.microsoft.com/office/drawing/2014/main" id="{BB921960-B916-C80F-146F-E36E897D66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467" y="4961391"/>
            <a:ext cx="4007601" cy="779193"/>
          </a:xfrm>
          <a:prstGeom prst="rect">
            <a:avLst/>
          </a:prstGeom>
        </p:spPr>
      </p:pic>
      <p:pic>
        <p:nvPicPr>
          <p:cNvPr id="24" name="Picture 23" descr="A picture containing text, antenna&#10;&#10;Description automatically generated">
            <a:extLst>
              <a:ext uri="{FF2B5EF4-FFF2-40B4-BE49-F238E27FC236}">
                <a16:creationId xmlns:a16="http://schemas.microsoft.com/office/drawing/2014/main" id="{46793EB2-AA19-2678-96D5-27E26BACA2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7567" y="4825921"/>
            <a:ext cx="6236833" cy="976964"/>
          </a:xfrm>
          <a:prstGeom prst="rect">
            <a:avLst/>
          </a:prstGeom>
        </p:spPr>
      </p:pic>
      <p:sp>
        <p:nvSpPr>
          <p:cNvPr id="26" name="TextBox 25">
            <a:extLst>
              <a:ext uri="{FF2B5EF4-FFF2-40B4-BE49-F238E27FC236}">
                <a16:creationId xmlns:a16="http://schemas.microsoft.com/office/drawing/2014/main" id="{1CAC317B-30A1-058A-45E0-1024F312521D}"/>
              </a:ext>
            </a:extLst>
          </p:cNvPr>
          <p:cNvSpPr txBox="1"/>
          <p:nvPr/>
        </p:nvSpPr>
        <p:spPr>
          <a:xfrm>
            <a:off x="1488856" y="5908071"/>
            <a:ext cx="1787451" cy="307777"/>
          </a:xfrm>
          <a:prstGeom prst="rect">
            <a:avLst/>
          </a:prstGeom>
          <a:noFill/>
        </p:spPr>
        <p:txBody>
          <a:bodyPr wrap="square" rtlCol="0">
            <a:spAutoFit/>
          </a:bodyPr>
          <a:lstStyle/>
          <a:p>
            <a:r>
              <a:rPr lang="en-US" sz="1400" dirty="0">
                <a:latin typeface="CMU Serif" panose="02000603000000000000" pitchFamily="2" charset="0"/>
                <a:ea typeface="CMU Serif" panose="02000603000000000000" pitchFamily="2" charset="0"/>
                <a:cs typeface="CMU Serif" panose="02000603000000000000" pitchFamily="2" charset="0"/>
              </a:rPr>
              <a:t>Log to Phys CNOT</a:t>
            </a:r>
          </a:p>
        </p:txBody>
      </p:sp>
      <p:sp>
        <p:nvSpPr>
          <p:cNvPr id="28" name="TextBox 27">
            <a:extLst>
              <a:ext uri="{FF2B5EF4-FFF2-40B4-BE49-F238E27FC236}">
                <a16:creationId xmlns:a16="http://schemas.microsoft.com/office/drawing/2014/main" id="{CB3E3750-6E44-66CE-6CEE-5D25143461B6}"/>
              </a:ext>
            </a:extLst>
          </p:cNvPr>
          <p:cNvSpPr txBox="1"/>
          <p:nvPr/>
        </p:nvSpPr>
        <p:spPr>
          <a:xfrm>
            <a:off x="7628952" y="5908070"/>
            <a:ext cx="2020305" cy="307777"/>
          </a:xfrm>
          <a:prstGeom prst="rect">
            <a:avLst/>
          </a:prstGeom>
          <a:noFill/>
        </p:spPr>
        <p:txBody>
          <a:bodyPr wrap="square" rtlCol="0">
            <a:spAutoFit/>
          </a:bodyPr>
          <a:lstStyle/>
          <a:p>
            <a:r>
              <a:rPr lang="en-US" sz="1400" dirty="0">
                <a:latin typeface="CMU Serif" panose="02000603000000000000" pitchFamily="2" charset="0"/>
                <a:ea typeface="CMU Serif" panose="02000603000000000000" pitchFamily="2" charset="0"/>
                <a:cs typeface="CMU Serif" panose="02000603000000000000" pitchFamily="2" charset="0"/>
              </a:rPr>
              <a:t>Fault tolerant CNOT</a:t>
            </a:r>
          </a:p>
        </p:txBody>
      </p:sp>
      <p:pic>
        <p:nvPicPr>
          <p:cNvPr id="30" name="Picture 29" descr="Diagram&#10;&#10;Description automatically generated">
            <a:extLst>
              <a:ext uri="{FF2B5EF4-FFF2-40B4-BE49-F238E27FC236}">
                <a16:creationId xmlns:a16="http://schemas.microsoft.com/office/drawing/2014/main" id="{08BD41DF-712D-2241-A6B8-7919F872BF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733" y="2139694"/>
            <a:ext cx="1749780" cy="1526594"/>
          </a:xfrm>
          <a:prstGeom prst="rect">
            <a:avLst/>
          </a:prstGeom>
        </p:spPr>
      </p:pic>
      <p:sp>
        <p:nvSpPr>
          <p:cNvPr id="34" name="TextBox 33">
            <a:extLst>
              <a:ext uri="{FF2B5EF4-FFF2-40B4-BE49-F238E27FC236}">
                <a16:creationId xmlns:a16="http://schemas.microsoft.com/office/drawing/2014/main" id="{EA96A460-EE0A-D688-EEE2-3632F9055A02}"/>
              </a:ext>
            </a:extLst>
          </p:cNvPr>
          <p:cNvSpPr txBox="1"/>
          <p:nvPr/>
        </p:nvSpPr>
        <p:spPr>
          <a:xfrm>
            <a:off x="513673" y="3883664"/>
            <a:ext cx="1966693" cy="523220"/>
          </a:xfrm>
          <a:prstGeom prst="rect">
            <a:avLst/>
          </a:prstGeom>
          <a:noFill/>
        </p:spPr>
        <p:txBody>
          <a:bodyPr wrap="square" rtlCol="0">
            <a:spAutoFit/>
          </a:bodyPr>
          <a:lstStyle/>
          <a:p>
            <a:r>
              <a:rPr lang="en-US" sz="1400" dirty="0">
                <a:latin typeface="CMU Serif" panose="02000603000000000000" pitchFamily="2" charset="0"/>
                <a:ea typeface="CMU Serif" panose="02000603000000000000" pitchFamily="2" charset="0"/>
                <a:cs typeface="CMU Serif" panose="02000603000000000000" pitchFamily="2" charset="0"/>
              </a:rPr>
              <a:t>Circuit equivalence for parity measurements</a:t>
            </a:r>
          </a:p>
        </p:txBody>
      </p:sp>
    </p:spTree>
    <p:custDataLst>
      <p:tags r:id="rId1"/>
    </p:custDataLst>
    <p:extLst>
      <p:ext uri="{BB962C8B-B14F-4D97-AF65-F5344CB8AC3E}">
        <p14:creationId xmlns:p14="http://schemas.microsoft.com/office/powerpoint/2010/main" val="923583651"/>
      </p:ext>
    </p:extLst>
  </p:cSld>
  <p:clrMapOvr>
    <a:masterClrMapping/>
  </p:clrMapOvr>
  <mc:AlternateContent xmlns:mc="http://schemas.openxmlformats.org/markup-compatibility/2006" xmlns:p14="http://schemas.microsoft.com/office/powerpoint/2010/main">
    <mc:Choice Requires="p14">
      <p:transition spd="slow" p14:dur="2000" advTm="160065"/>
    </mc:Choice>
    <mc:Fallback xmlns="">
      <p:transition spd="slow" advTm="160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26" grpId="0"/>
      <p:bldP spid="28"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 schematic&#10;&#10;Description automatically generated">
            <a:extLst>
              <a:ext uri="{FF2B5EF4-FFF2-40B4-BE49-F238E27FC236}">
                <a16:creationId xmlns:a16="http://schemas.microsoft.com/office/drawing/2014/main" id="{B41683FB-BA39-5087-8F6D-4E8B608BA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792" y="4812704"/>
            <a:ext cx="3923322" cy="1263755"/>
          </a:xfrm>
          <a:prstGeom prst="rect">
            <a:avLst/>
          </a:prstGeom>
        </p:spPr>
      </p:pic>
      <p:sp>
        <p:nvSpPr>
          <p:cNvPr id="2" name="TextBox 1">
            <a:extLst>
              <a:ext uri="{FF2B5EF4-FFF2-40B4-BE49-F238E27FC236}">
                <a16:creationId xmlns:a16="http://schemas.microsoft.com/office/drawing/2014/main" id="{E4FCACF4-2A8B-462F-9C4A-E64B361BF125}"/>
              </a:ext>
            </a:extLst>
          </p:cNvPr>
          <p:cNvSpPr txBox="1"/>
          <p:nvPr/>
        </p:nvSpPr>
        <p:spPr>
          <a:xfrm>
            <a:off x="275205" y="159799"/>
            <a:ext cx="11691153" cy="646331"/>
          </a:xfrm>
          <a:prstGeom prst="rect">
            <a:avLst/>
          </a:prstGeom>
          <a:noFill/>
        </p:spPr>
        <p:txBody>
          <a:bodyPr wrap="square" rtlCol="0">
            <a:spAutoFit/>
          </a:bodyPr>
          <a:lstStyle/>
          <a:p>
            <a:pPr algn="ctr"/>
            <a:r>
              <a:rPr lang="en-US" sz="3600" dirty="0">
                <a:latin typeface="CMU Serif" panose="02000603000000000000" pitchFamily="2" charset="0"/>
                <a:ea typeface="CMU Serif" panose="02000603000000000000" pitchFamily="2" charset="0"/>
                <a:cs typeface="CMU Serif" panose="02000603000000000000" pitchFamily="2" charset="0"/>
              </a:rPr>
              <a:t>Error Correction for 1+1 D LGTs</a:t>
            </a:r>
          </a:p>
        </p:txBody>
      </p:sp>
      <p:sp>
        <p:nvSpPr>
          <p:cNvPr id="3" name="Slide Number Placeholder 2">
            <a:extLst>
              <a:ext uri="{FF2B5EF4-FFF2-40B4-BE49-F238E27FC236}">
                <a16:creationId xmlns:a16="http://schemas.microsoft.com/office/drawing/2014/main" id="{294998A0-EE14-45A2-9259-43C478D5503A}"/>
              </a:ext>
            </a:extLst>
          </p:cNvPr>
          <p:cNvSpPr>
            <a:spLocks noGrp="1"/>
          </p:cNvSpPr>
          <p:nvPr>
            <p:ph type="sldNum" sz="quarter" idx="12"/>
          </p:nvPr>
        </p:nvSpPr>
        <p:spPr/>
        <p:txBody>
          <a:bodyPr/>
          <a:lstStyle/>
          <a:p>
            <a:fld id="{5FFAED44-2141-40F8-9697-A8FD90EE7181}" type="slidenum">
              <a:rPr lang="en-US" smtClean="0"/>
              <a:t>14</a:t>
            </a:fld>
            <a:endParaRPr lang="en-US"/>
          </a:p>
        </p:txBody>
      </p:sp>
      <p:pic>
        <p:nvPicPr>
          <p:cNvPr id="6" name="Picture 5" descr="Diagram, schematic&#10;&#10;Description automatically generated">
            <a:extLst>
              <a:ext uri="{FF2B5EF4-FFF2-40B4-BE49-F238E27FC236}">
                <a16:creationId xmlns:a16="http://schemas.microsoft.com/office/drawing/2014/main" id="{D4452003-0E42-44C6-249F-0CFBEDB658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198" y="988126"/>
            <a:ext cx="7060045" cy="3458550"/>
          </a:xfrm>
          <a:prstGeom prst="rect">
            <a:avLst/>
          </a:prstGeom>
        </p:spPr>
      </p:pic>
      <p:pic>
        <p:nvPicPr>
          <p:cNvPr id="20" name="Picture 19" descr="Diagram&#10;&#10;Description automatically generated">
            <a:extLst>
              <a:ext uri="{FF2B5EF4-FFF2-40B4-BE49-F238E27FC236}">
                <a16:creationId xmlns:a16="http://schemas.microsoft.com/office/drawing/2014/main" id="{6637A536-5E01-E649-892D-9A572CA563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6872" y="1344226"/>
            <a:ext cx="3825779" cy="1422970"/>
          </a:xfrm>
          <a:prstGeom prst="rect">
            <a:avLst/>
          </a:prstGeom>
        </p:spPr>
      </p:pic>
      <p:pic>
        <p:nvPicPr>
          <p:cNvPr id="22" name="Picture 21" descr="Table&#10;&#10;Description automatically generated">
            <a:extLst>
              <a:ext uri="{FF2B5EF4-FFF2-40B4-BE49-F238E27FC236}">
                <a16:creationId xmlns:a16="http://schemas.microsoft.com/office/drawing/2014/main" id="{14B1710C-4674-3AA7-6520-A8833366D3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7442" y="2876065"/>
            <a:ext cx="2242517" cy="1132167"/>
          </a:xfrm>
          <a:prstGeom prst="rect">
            <a:avLst/>
          </a:prstGeom>
        </p:spPr>
      </p:pic>
      <p:pic>
        <p:nvPicPr>
          <p:cNvPr id="24" name="Picture 23" descr="Table&#10;&#10;Description automatically generated">
            <a:extLst>
              <a:ext uri="{FF2B5EF4-FFF2-40B4-BE49-F238E27FC236}">
                <a16:creationId xmlns:a16="http://schemas.microsoft.com/office/drawing/2014/main" id="{C1E39800-082F-4EDB-0E76-08A1355A35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7629" y="4944292"/>
            <a:ext cx="2809813" cy="1132167"/>
          </a:xfrm>
          <a:prstGeom prst="rect">
            <a:avLst/>
          </a:prstGeom>
        </p:spPr>
      </p:pic>
      <p:sp>
        <p:nvSpPr>
          <p:cNvPr id="25" name="TextBox 24">
            <a:extLst>
              <a:ext uri="{FF2B5EF4-FFF2-40B4-BE49-F238E27FC236}">
                <a16:creationId xmlns:a16="http://schemas.microsoft.com/office/drawing/2014/main" id="{EBBAAE71-CE13-FB3B-3B75-0ABA5159AF59}"/>
              </a:ext>
            </a:extLst>
          </p:cNvPr>
          <p:cNvSpPr txBox="1"/>
          <p:nvPr/>
        </p:nvSpPr>
        <p:spPr>
          <a:xfrm>
            <a:off x="206910" y="5108310"/>
            <a:ext cx="1304296" cy="923330"/>
          </a:xfrm>
          <a:prstGeom prst="rect">
            <a:avLst/>
          </a:prstGeom>
          <a:noFill/>
        </p:spPr>
        <p:txBody>
          <a:bodyPr wrap="square" rtlCol="0">
            <a:spAutoFit/>
          </a:bodyPr>
          <a:lstStyle/>
          <a:p>
            <a:r>
              <a:rPr lang="en-US" dirty="0">
                <a:latin typeface="CMU Serif" panose="02000603000000000000" pitchFamily="2" charset="0"/>
                <a:ea typeface="CMU Serif" panose="02000603000000000000" pitchFamily="2" charset="0"/>
                <a:cs typeface="CMU Serif" panose="02000603000000000000" pitchFamily="2" charset="0"/>
              </a:rPr>
              <a:t>Extended Gauss’s law checks</a:t>
            </a:r>
          </a:p>
        </p:txBody>
      </p:sp>
      <p:sp>
        <p:nvSpPr>
          <p:cNvPr id="29" name="Rectangle 28">
            <a:extLst>
              <a:ext uri="{FF2B5EF4-FFF2-40B4-BE49-F238E27FC236}">
                <a16:creationId xmlns:a16="http://schemas.microsoft.com/office/drawing/2014/main" id="{A6F3897C-957B-152E-93A2-0933CC1F8CDE}"/>
              </a:ext>
            </a:extLst>
          </p:cNvPr>
          <p:cNvSpPr/>
          <p:nvPr/>
        </p:nvSpPr>
        <p:spPr>
          <a:xfrm>
            <a:off x="1541792" y="2731327"/>
            <a:ext cx="384395" cy="988665"/>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4E03C77-FD53-8050-6B5F-864D13BAABF2}"/>
              </a:ext>
            </a:extLst>
          </p:cNvPr>
          <p:cNvSpPr/>
          <p:nvPr/>
        </p:nvSpPr>
        <p:spPr>
          <a:xfrm>
            <a:off x="2445878" y="1531736"/>
            <a:ext cx="445508" cy="1910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able&#10;&#10;Description automatically generated">
            <a:extLst>
              <a:ext uri="{FF2B5EF4-FFF2-40B4-BE49-F238E27FC236}">
                <a16:creationId xmlns:a16="http://schemas.microsoft.com/office/drawing/2014/main" id="{2CC867FB-A163-DA7C-6F4F-74EEEFE93ADE}"/>
              </a:ext>
            </a:extLst>
          </p:cNvPr>
          <p:cNvPicPr>
            <a:picLocks noChangeAspect="1"/>
          </p:cNvPicPr>
          <p:nvPr/>
        </p:nvPicPr>
        <p:blipFill rotWithShape="1">
          <a:blip r:embed="rId9">
            <a:extLst>
              <a:ext uri="{28A0092B-C50C-407E-A947-70E740481C1C}">
                <a14:useLocalDpi xmlns:a14="http://schemas.microsoft.com/office/drawing/2010/main" val="0"/>
              </a:ext>
            </a:extLst>
          </a:blip>
          <a:srcRect b="37574"/>
          <a:stretch/>
        </p:blipFill>
        <p:spPr>
          <a:xfrm>
            <a:off x="8699957" y="4812704"/>
            <a:ext cx="3248654" cy="1082480"/>
          </a:xfrm>
          <a:prstGeom prst="rect">
            <a:avLst/>
          </a:prstGeom>
        </p:spPr>
      </p:pic>
      <p:sp>
        <p:nvSpPr>
          <p:cNvPr id="5" name="Rectangle 4">
            <a:extLst>
              <a:ext uri="{FF2B5EF4-FFF2-40B4-BE49-F238E27FC236}">
                <a16:creationId xmlns:a16="http://schemas.microsoft.com/office/drawing/2014/main" id="{161CB5E3-CB96-6A19-3DAE-661EA56F9C2B}"/>
              </a:ext>
            </a:extLst>
          </p:cNvPr>
          <p:cNvSpPr/>
          <p:nvPr/>
        </p:nvSpPr>
        <p:spPr>
          <a:xfrm>
            <a:off x="1958840" y="3019567"/>
            <a:ext cx="384395" cy="1058743"/>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7E26D5F-2825-15BE-FFB4-8FB97AAF021C}"/>
              </a:ext>
            </a:extLst>
          </p:cNvPr>
          <p:cNvSpPr/>
          <p:nvPr/>
        </p:nvSpPr>
        <p:spPr>
          <a:xfrm>
            <a:off x="1124745" y="1518587"/>
            <a:ext cx="384394" cy="191041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7018936"/>
      </p:ext>
    </p:extLst>
  </p:cSld>
  <p:clrMapOvr>
    <a:masterClrMapping/>
  </p:clrMapOvr>
  <mc:AlternateContent xmlns:mc="http://schemas.openxmlformats.org/markup-compatibility/2006" xmlns:p14="http://schemas.microsoft.com/office/powerpoint/2010/main">
    <mc:Choice Requires="p14">
      <p:transition spd="slow" p14:dur="2000" advTm="160065"/>
    </mc:Choice>
    <mc:Fallback xmlns="">
      <p:transition spd="slow" advTm="160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animBg="1"/>
      <p:bldP spid="30" grpId="0"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schematic&#10;&#10;Description automatically generated">
            <a:extLst>
              <a:ext uri="{FF2B5EF4-FFF2-40B4-BE49-F238E27FC236}">
                <a16:creationId xmlns:a16="http://schemas.microsoft.com/office/drawing/2014/main" id="{50D894AC-7A9D-3FD3-0A39-63AB49FF4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584" y="1225345"/>
            <a:ext cx="1912883" cy="1914511"/>
          </a:xfrm>
          <a:prstGeom prst="rect">
            <a:avLst/>
          </a:prstGeom>
        </p:spPr>
      </p:pic>
      <p:pic>
        <p:nvPicPr>
          <p:cNvPr id="16" name="Picture 15" descr="Diagram&#10;&#10;Description automatically generated">
            <a:extLst>
              <a:ext uri="{FF2B5EF4-FFF2-40B4-BE49-F238E27FC236}">
                <a16:creationId xmlns:a16="http://schemas.microsoft.com/office/drawing/2014/main" id="{4F52ECBA-B770-720A-5BB4-AEF2E9CB2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777" y="3612964"/>
            <a:ext cx="3931695" cy="2918710"/>
          </a:xfrm>
          <a:prstGeom prst="rect">
            <a:avLst/>
          </a:prstGeom>
        </p:spPr>
      </p:pic>
      <p:sp>
        <p:nvSpPr>
          <p:cNvPr id="4" name="TextBox 3">
            <a:extLst>
              <a:ext uri="{FF2B5EF4-FFF2-40B4-BE49-F238E27FC236}">
                <a16:creationId xmlns:a16="http://schemas.microsoft.com/office/drawing/2014/main" id="{E0956EA5-81CF-8A06-2543-791FF5E33C4C}"/>
              </a:ext>
            </a:extLst>
          </p:cNvPr>
          <p:cNvSpPr txBox="1"/>
          <p:nvPr/>
        </p:nvSpPr>
        <p:spPr>
          <a:xfrm>
            <a:off x="516442" y="887904"/>
            <a:ext cx="5512884" cy="2862322"/>
          </a:xfrm>
          <a:prstGeom prst="rect">
            <a:avLst/>
          </a:prstGeom>
          <a:noFill/>
        </p:spPr>
        <p:txBody>
          <a:bodyPr wrap="square">
            <a:spAutoFit/>
          </a:bodyPr>
          <a:lstStyle/>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Can express Gauss’s law as:</a:t>
            </a: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Ancillas to store parity</a:t>
            </a: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Two CNOT gates with control on links and target on </a:t>
            </a:r>
            <a:r>
              <a:rPr lang="en-US" dirty="0" err="1">
                <a:latin typeface="CMU Serif" panose="02000603000000000000" pitchFamily="2" charset="0"/>
                <a:ea typeface="CMU Serif" panose="02000603000000000000" pitchFamily="2" charset="0"/>
                <a:cs typeface="CMU Serif" panose="02000603000000000000" pitchFamily="2" charset="0"/>
              </a:rPr>
              <a:t>ancillla</a:t>
            </a:r>
            <a:endParaRPr lang="en-US" dirty="0">
              <a:latin typeface="CMU Serif" panose="02000603000000000000" pitchFamily="2" charset="0"/>
              <a:ea typeface="CMU Serif" panose="02000603000000000000" pitchFamily="2" charset="0"/>
              <a:cs typeface="CMU Serif" panose="02000603000000000000" pitchFamily="2" charset="0"/>
            </a:endParaRP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Update ancilla with CNOT whenever links are modified</a:t>
            </a: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Two rounds of measurements: bold then light plaquettes</a:t>
            </a:r>
          </a:p>
        </p:txBody>
      </p:sp>
      <p:pic>
        <p:nvPicPr>
          <p:cNvPr id="14" name="Picture 13" descr="Chart, diagram, schematic&#10;&#10;Description automatically generated">
            <a:extLst>
              <a:ext uri="{FF2B5EF4-FFF2-40B4-BE49-F238E27FC236}">
                <a16:creationId xmlns:a16="http://schemas.microsoft.com/office/drawing/2014/main" id="{8319564E-DF38-9085-0B39-2F0DBE841D29}"/>
              </a:ext>
            </a:extLst>
          </p:cNvPr>
          <p:cNvPicPr>
            <a:picLocks noChangeAspect="1"/>
          </p:cNvPicPr>
          <p:nvPr/>
        </p:nvPicPr>
        <p:blipFill rotWithShape="1">
          <a:blip r:embed="rId6">
            <a:extLst>
              <a:ext uri="{28A0092B-C50C-407E-A947-70E740481C1C}">
                <a14:useLocalDpi xmlns:a14="http://schemas.microsoft.com/office/drawing/2010/main" val="0"/>
              </a:ext>
            </a:extLst>
          </a:blip>
          <a:srcRect r="1425"/>
          <a:stretch/>
        </p:blipFill>
        <p:spPr>
          <a:xfrm>
            <a:off x="8460462" y="887904"/>
            <a:ext cx="2813553" cy="2608108"/>
          </a:xfrm>
          <a:prstGeom prst="rect">
            <a:avLst/>
          </a:prstGeom>
        </p:spPr>
      </p:pic>
      <p:sp>
        <p:nvSpPr>
          <p:cNvPr id="2" name="TextBox 1">
            <a:extLst>
              <a:ext uri="{FF2B5EF4-FFF2-40B4-BE49-F238E27FC236}">
                <a16:creationId xmlns:a16="http://schemas.microsoft.com/office/drawing/2014/main" id="{E4FCACF4-2A8B-462F-9C4A-E64B361BF125}"/>
              </a:ext>
            </a:extLst>
          </p:cNvPr>
          <p:cNvSpPr txBox="1"/>
          <p:nvPr/>
        </p:nvSpPr>
        <p:spPr>
          <a:xfrm>
            <a:off x="275205" y="159799"/>
            <a:ext cx="11691153" cy="646331"/>
          </a:xfrm>
          <a:prstGeom prst="rect">
            <a:avLst/>
          </a:prstGeom>
          <a:noFill/>
        </p:spPr>
        <p:txBody>
          <a:bodyPr wrap="square" rtlCol="0">
            <a:spAutoFit/>
          </a:bodyPr>
          <a:lstStyle/>
          <a:p>
            <a:pPr algn="ctr"/>
            <a:r>
              <a:rPr lang="en-US" sz="3600">
                <a:latin typeface="CMU Serif" panose="02000603000000000000" pitchFamily="2" charset="0"/>
                <a:ea typeface="CMU Serif" panose="02000603000000000000" pitchFamily="2" charset="0"/>
                <a:cs typeface="CMU Serif" panose="02000603000000000000" pitchFamily="2" charset="0"/>
              </a:rPr>
              <a:t>Error Correction for 2+1 D LGTs</a:t>
            </a:r>
            <a:endParaRPr lang="en-US" sz="3600" dirty="0">
              <a:latin typeface="CMU Serif" panose="02000603000000000000" pitchFamily="2" charset="0"/>
              <a:ea typeface="CMU Serif" panose="02000603000000000000" pitchFamily="2" charset="0"/>
              <a:cs typeface="CMU Serif" panose="02000603000000000000" pitchFamily="2" charset="0"/>
            </a:endParaRPr>
          </a:p>
        </p:txBody>
      </p:sp>
      <p:sp>
        <p:nvSpPr>
          <p:cNvPr id="3" name="Slide Number Placeholder 2">
            <a:extLst>
              <a:ext uri="{FF2B5EF4-FFF2-40B4-BE49-F238E27FC236}">
                <a16:creationId xmlns:a16="http://schemas.microsoft.com/office/drawing/2014/main" id="{294998A0-EE14-45A2-9259-43C478D5503A}"/>
              </a:ext>
            </a:extLst>
          </p:cNvPr>
          <p:cNvSpPr>
            <a:spLocks noGrp="1"/>
          </p:cNvSpPr>
          <p:nvPr>
            <p:ph type="sldNum" sz="quarter" idx="12"/>
          </p:nvPr>
        </p:nvSpPr>
        <p:spPr/>
        <p:txBody>
          <a:bodyPr/>
          <a:lstStyle/>
          <a:p>
            <a:fld id="{5FFAED44-2141-40F8-9697-A8FD90EE7181}" type="slidenum">
              <a:rPr lang="en-US" smtClean="0"/>
              <a:t>15</a:t>
            </a:fld>
            <a:endParaRPr lang="en-US"/>
          </a:p>
        </p:txBody>
      </p:sp>
      <p:pic>
        <p:nvPicPr>
          <p:cNvPr id="8" name="Picture 7">
            <a:extLst>
              <a:ext uri="{FF2B5EF4-FFF2-40B4-BE49-F238E27FC236}">
                <a16:creationId xmlns:a16="http://schemas.microsoft.com/office/drawing/2014/main" id="{0CFB7364-4B48-07A4-B61D-57C9957CC8F3}"/>
              </a:ext>
            </a:extLst>
          </p:cNvPr>
          <p:cNvPicPr>
            <a:picLocks noChangeAspect="1"/>
          </p:cNvPicPr>
          <p:nvPr/>
        </p:nvPicPr>
        <p:blipFill>
          <a:blip r:embed="rId7"/>
          <a:stretch>
            <a:fillRect/>
          </a:stretch>
        </p:blipFill>
        <p:spPr>
          <a:xfrm>
            <a:off x="3789697" y="934604"/>
            <a:ext cx="3006893" cy="272295"/>
          </a:xfrm>
          <a:prstGeom prst="rect">
            <a:avLst/>
          </a:prstGeom>
        </p:spPr>
      </p:pic>
      <p:pic>
        <p:nvPicPr>
          <p:cNvPr id="18" name="Picture 17">
            <a:extLst>
              <a:ext uri="{FF2B5EF4-FFF2-40B4-BE49-F238E27FC236}">
                <a16:creationId xmlns:a16="http://schemas.microsoft.com/office/drawing/2014/main" id="{EB1A6293-A682-4972-D772-F88876EAAF6B}"/>
              </a:ext>
            </a:extLst>
          </p:cNvPr>
          <p:cNvPicPr>
            <a:picLocks noChangeAspect="1"/>
          </p:cNvPicPr>
          <p:nvPr/>
        </p:nvPicPr>
        <p:blipFill>
          <a:blip r:embed="rId8"/>
          <a:stretch>
            <a:fillRect/>
          </a:stretch>
        </p:blipFill>
        <p:spPr>
          <a:xfrm>
            <a:off x="3255505" y="1516610"/>
            <a:ext cx="2116197" cy="247080"/>
          </a:xfrm>
          <a:prstGeom prst="rect">
            <a:avLst/>
          </a:prstGeom>
        </p:spPr>
      </p:pic>
      <p:pic>
        <p:nvPicPr>
          <p:cNvPr id="5" name="Picture 4" descr="Diagram&#10;&#10;Description automatically generated">
            <a:extLst>
              <a:ext uri="{FF2B5EF4-FFF2-40B4-BE49-F238E27FC236}">
                <a16:creationId xmlns:a16="http://schemas.microsoft.com/office/drawing/2014/main" id="{760F52FE-C5F5-03C6-71F4-F4A1DFF105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1619" y="3559071"/>
            <a:ext cx="3931695" cy="2918710"/>
          </a:xfrm>
          <a:prstGeom prst="rect">
            <a:avLst/>
          </a:prstGeom>
        </p:spPr>
      </p:pic>
      <p:sp>
        <p:nvSpPr>
          <p:cNvPr id="7" name="Rectangle 6">
            <a:extLst>
              <a:ext uri="{FF2B5EF4-FFF2-40B4-BE49-F238E27FC236}">
                <a16:creationId xmlns:a16="http://schemas.microsoft.com/office/drawing/2014/main" id="{3CA920DE-D3B2-234D-5E20-90924E26C5AF}"/>
              </a:ext>
            </a:extLst>
          </p:cNvPr>
          <p:cNvSpPr/>
          <p:nvPr/>
        </p:nvSpPr>
        <p:spPr>
          <a:xfrm>
            <a:off x="3997538" y="4378932"/>
            <a:ext cx="936412" cy="9167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B02075-98A1-51D6-5C63-00FCD8699403}"/>
              </a:ext>
            </a:extLst>
          </p:cNvPr>
          <p:cNvSpPr/>
          <p:nvPr/>
        </p:nvSpPr>
        <p:spPr>
          <a:xfrm>
            <a:off x="7074113" y="4346633"/>
            <a:ext cx="936412" cy="9167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CD396E-CF00-337D-8BF8-7537438E5162}"/>
              </a:ext>
            </a:extLst>
          </p:cNvPr>
          <p:cNvSpPr/>
          <p:nvPr/>
        </p:nvSpPr>
        <p:spPr>
          <a:xfrm>
            <a:off x="8093288" y="5305888"/>
            <a:ext cx="936412" cy="9167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127F49-9B70-E04B-84D5-2D8828AE2B4C}"/>
              </a:ext>
            </a:extLst>
          </p:cNvPr>
          <p:cNvSpPr/>
          <p:nvPr/>
        </p:nvSpPr>
        <p:spPr>
          <a:xfrm>
            <a:off x="9102938" y="4263516"/>
            <a:ext cx="936412" cy="9167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102E8FC-D203-61E5-1E07-F87610B4EDD6}"/>
              </a:ext>
            </a:extLst>
          </p:cNvPr>
          <p:cNvSpPr/>
          <p:nvPr/>
        </p:nvSpPr>
        <p:spPr>
          <a:xfrm>
            <a:off x="8010524" y="3750226"/>
            <a:ext cx="1019175" cy="4818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22376313"/>
      </p:ext>
    </p:extLst>
  </p:cSld>
  <p:clrMapOvr>
    <a:masterClrMapping/>
  </p:clrMapOvr>
  <mc:AlternateContent xmlns:mc="http://schemas.openxmlformats.org/markup-compatibility/2006" xmlns:p14="http://schemas.microsoft.com/office/powerpoint/2010/main">
    <mc:Choice Requires="p14">
      <p:transition spd="slow" p14:dur="2000" advTm="160065"/>
    </mc:Choice>
    <mc:Fallback xmlns="">
      <p:transition spd="slow" advTm="160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Diagram&#10;&#10;Description automatically generated">
            <a:extLst>
              <a:ext uri="{FF2B5EF4-FFF2-40B4-BE49-F238E27FC236}">
                <a16:creationId xmlns:a16="http://schemas.microsoft.com/office/drawing/2014/main" id="{4F52ECBA-B770-720A-5BB4-AEF2E9CB2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38" y="3365353"/>
            <a:ext cx="4142244" cy="3075012"/>
          </a:xfrm>
          <a:prstGeom prst="rect">
            <a:avLst/>
          </a:prstGeom>
        </p:spPr>
      </p:pic>
      <p:sp>
        <p:nvSpPr>
          <p:cNvPr id="4" name="TextBox 3">
            <a:extLst>
              <a:ext uri="{FF2B5EF4-FFF2-40B4-BE49-F238E27FC236}">
                <a16:creationId xmlns:a16="http://schemas.microsoft.com/office/drawing/2014/main" id="{E0956EA5-81CF-8A06-2543-791FF5E33C4C}"/>
              </a:ext>
            </a:extLst>
          </p:cNvPr>
          <p:cNvSpPr txBox="1"/>
          <p:nvPr/>
        </p:nvSpPr>
        <p:spPr>
          <a:xfrm>
            <a:off x="428336" y="1070455"/>
            <a:ext cx="11310796" cy="1477328"/>
          </a:xfrm>
          <a:prstGeom prst="rect">
            <a:avLst/>
          </a:prstGeom>
          <a:noFill/>
        </p:spPr>
        <p:txBody>
          <a:bodyPr wrap="square">
            <a:spAutoFit/>
          </a:bodyPr>
          <a:lstStyle/>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Measure stabilizers: </a:t>
            </a: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p:txBody>
      </p:sp>
      <p:pic>
        <p:nvPicPr>
          <p:cNvPr id="6" name="Picture 5" descr="Diagram, schematic&#10;&#10;Description automatically generated">
            <a:extLst>
              <a:ext uri="{FF2B5EF4-FFF2-40B4-BE49-F238E27FC236}">
                <a16:creationId xmlns:a16="http://schemas.microsoft.com/office/drawing/2014/main" id="{50D894AC-7A9D-3FD3-0A39-63AB49FF4F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8242" y="1155020"/>
            <a:ext cx="2067907" cy="2069667"/>
          </a:xfrm>
          <a:prstGeom prst="rect">
            <a:avLst/>
          </a:prstGeom>
        </p:spPr>
      </p:pic>
      <p:pic>
        <p:nvPicPr>
          <p:cNvPr id="14" name="Picture 13" descr="Chart, diagram, schematic&#10;&#10;Description automatically generated">
            <a:extLst>
              <a:ext uri="{FF2B5EF4-FFF2-40B4-BE49-F238E27FC236}">
                <a16:creationId xmlns:a16="http://schemas.microsoft.com/office/drawing/2014/main" id="{8319564E-DF38-9085-0B39-2F0DBE841D29}"/>
              </a:ext>
            </a:extLst>
          </p:cNvPr>
          <p:cNvPicPr>
            <a:picLocks noChangeAspect="1"/>
          </p:cNvPicPr>
          <p:nvPr/>
        </p:nvPicPr>
        <p:blipFill rotWithShape="1">
          <a:blip r:embed="rId6">
            <a:extLst>
              <a:ext uri="{28A0092B-C50C-407E-A947-70E740481C1C}">
                <a14:useLocalDpi xmlns:a14="http://schemas.microsoft.com/office/drawing/2010/main" val="0"/>
              </a:ext>
            </a:extLst>
          </a:blip>
          <a:srcRect r="1425"/>
          <a:stretch/>
        </p:blipFill>
        <p:spPr>
          <a:xfrm>
            <a:off x="7780198" y="704325"/>
            <a:ext cx="3108217" cy="2881256"/>
          </a:xfrm>
          <a:prstGeom prst="rect">
            <a:avLst/>
          </a:prstGeom>
        </p:spPr>
      </p:pic>
      <p:sp>
        <p:nvSpPr>
          <p:cNvPr id="2" name="TextBox 1">
            <a:extLst>
              <a:ext uri="{FF2B5EF4-FFF2-40B4-BE49-F238E27FC236}">
                <a16:creationId xmlns:a16="http://schemas.microsoft.com/office/drawing/2014/main" id="{E4FCACF4-2A8B-462F-9C4A-E64B361BF125}"/>
              </a:ext>
            </a:extLst>
          </p:cNvPr>
          <p:cNvSpPr txBox="1"/>
          <p:nvPr/>
        </p:nvSpPr>
        <p:spPr>
          <a:xfrm>
            <a:off x="275205" y="159799"/>
            <a:ext cx="11691153" cy="646331"/>
          </a:xfrm>
          <a:prstGeom prst="rect">
            <a:avLst/>
          </a:prstGeom>
          <a:noFill/>
        </p:spPr>
        <p:txBody>
          <a:bodyPr wrap="square" rtlCol="0">
            <a:spAutoFit/>
          </a:bodyPr>
          <a:lstStyle/>
          <a:p>
            <a:pPr algn="ctr"/>
            <a:r>
              <a:rPr lang="en-US" sz="3600" dirty="0">
                <a:latin typeface="CMU Serif" panose="02000603000000000000" pitchFamily="2" charset="0"/>
                <a:ea typeface="CMU Serif" panose="02000603000000000000" pitchFamily="2" charset="0"/>
                <a:cs typeface="CMU Serif" panose="02000603000000000000" pitchFamily="2" charset="0"/>
              </a:rPr>
              <a:t>Error Correction for 2+1 D LGTs</a:t>
            </a:r>
          </a:p>
        </p:txBody>
      </p:sp>
      <p:sp>
        <p:nvSpPr>
          <p:cNvPr id="3" name="Slide Number Placeholder 2">
            <a:extLst>
              <a:ext uri="{FF2B5EF4-FFF2-40B4-BE49-F238E27FC236}">
                <a16:creationId xmlns:a16="http://schemas.microsoft.com/office/drawing/2014/main" id="{294998A0-EE14-45A2-9259-43C478D5503A}"/>
              </a:ext>
            </a:extLst>
          </p:cNvPr>
          <p:cNvSpPr>
            <a:spLocks noGrp="1"/>
          </p:cNvSpPr>
          <p:nvPr>
            <p:ph type="sldNum" sz="quarter" idx="12"/>
          </p:nvPr>
        </p:nvSpPr>
        <p:spPr/>
        <p:txBody>
          <a:bodyPr/>
          <a:lstStyle/>
          <a:p>
            <a:fld id="{5FFAED44-2141-40F8-9697-A8FD90EE7181}" type="slidenum">
              <a:rPr lang="en-US" smtClean="0"/>
              <a:t>16</a:t>
            </a:fld>
            <a:endParaRPr lang="en-US"/>
          </a:p>
        </p:txBody>
      </p:sp>
      <p:pic>
        <p:nvPicPr>
          <p:cNvPr id="20" name="Picture 19">
            <a:extLst>
              <a:ext uri="{FF2B5EF4-FFF2-40B4-BE49-F238E27FC236}">
                <a16:creationId xmlns:a16="http://schemas.microsoft.com/office/drawing/2014/main" id="{F45C76E0-D2F0-AD8F-1029-447B84ED6770}"/>
              </a:ext>
            </a:extLst>
          </p:cNvPr>
          <p:cNvPicPr>
            <a:picLocks noChangeAspect="1"/>
          </p:cNvPicPr>
          <p:nvPr/>
        </p:nvPicPr>
        <p:blipFill>
          <a:blip r:embed="rId7"/>
          <a:stretch>
            <a:fillRect/>
          </a:stretch>
        </p:blipFill>
        <p:spPr>
          <a:xfrm>
            <a:off x="1362226" y="1567316"/>
            <a:ext cx="3299086" cy="1059007"/>
          </a:xfrm>
          <a:prstGeom prst="rect">
            <a:avLst/>
          </a:prstGeom>
        </p:spPr>
      </p:pic>
      <p:pic>
        <p:nvPicPr>
          <p:cNvPr id="11" name="Picture 10" descr="Table&#10;&#10;Description automatically generated">
            <a:extLst>
              <a:ext uri="{FF2B5EF4-FFF2-40B4-BE49-F238E27FC236}">
                <a16:creationId xmlns:a16="http://schemas.microsoft.com/office/drawing/2014/main" id="{E3BA7AD2-2B74-14F0-91D1-64D9103A3F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0761" y="4332250"/>
            <a:ext cx="1644096" cy="1299551"/>
          </a:xfrm>
          <a:prstGeom prst="rect">
            <a:avLst/>
          </a:prstGeom>
        </p:spPr>
      </p:pic>
      <p:pic>
        <p:nvPicPr>
          <p:cNvPr id="13" name="Picture 12" descr="Calendar&#10;&#10;Description automatically generated">
            <a:extLst>
              <a:ext uri="{FF2B5EF4-FFF2-40B4-BE49-F238E27FC236}">
                <a16:creationId xmlns:a16="http://schemas.microsoft.com/office/drawing/2014/main" id="{2D03862C-F7D2-ADE1-A457-44DDB1F051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2278" y="3586424"/>
            <a:ext cx="5193447" cy="2726427"/>
          </a:xfrm>
          <a:prstGeom prst="rect">
            <a:avLst/>
          </a:prstGeom>
        </p:spPr>
      </p:pic>
      <p:sp>
        <p:nvSpPr>
          <p:cNvPr id="27" name="Rectangle 26">
            <a:extLst>
              <a:ext uri="{FF2B5EF4-FFF2-40B4-BE49-F238E27FC236}">
                <a16:creationId xmlns:a16="http://schemas.microsoft.com/office/drawing/2014/main" id="{BC406315-9CC9-BBC6-F5B1-40672AA8ACA5}"/>
              </a:ext>
            </a:extLst>
          </p:cNvPr>
          <p:cNvSpPr/>
          <p:nvPr/>
        </p:nvSpPr>
        <p:spPr>
          <a:xfrm>
            <a:off x="9960926" y="4502376"/>
            <a:ext cx="1188256" cy="1253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C6304A5-BE41-FC08-92D0-1BA36302E421}"/>
              </a:ext>
            </a:extLst>
          </p:cNvPr>
          <p:cNvSpPr/>
          <p:nvPr/>
        </p:nvSpPr>
        <p:spPr>
          <a:xfrm>
            <a:off x="9960925" y="4910840"/>
            <a:ext cx="1543932" cy="1631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FDA4FD0-C11A-02A9-2644-6D1503CDF2CF}"/>
              </a:ext>
            </a:extLst>
          </p:cNvPr>
          <p:cNvSpPr/>
          <p:nvPr/>
        </p:nvSpPr>
        <p:spPr>
          <a:xfrm>
            <a:off x="9860760" y="5198302"/>
            <a:ext cx="1644095" cy="2973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0A64AD6-08EA-59B2-4140-EB2348D985FF}"/>
              </a:ext>
            </a:extLst>
          </p:cNvPr>
          <p:cNvSpPr/>
          <p:nvPr/>
        </p:nvSpPr>
        <p:spPr>
          <a:xfrm>
            <a:off x="4411803" y="5702980"/>
            <a:ext cx="4932221" cy="5936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22C4B93-83AF-2FFE-F737-6B92FC0D3824}"/>
              </a:ext>
            </a:extLst>
          </p:cNvPr>
          <p:cNvSpPr/>
          <p:nvPr/>
        </p:nvSpPr>
        <p:spPr>
          <a:xfrm>
            <a:off x="1996018" y="4169325"/>
            <a:ext cx="936412" cy="9167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04747810"/>
      </p:ext>
    </p:extLst>
  </p:cSld>
  <p:clrMapOvr>
    <a:masterClrMapping/>
  </p:clrMapOvr>
  <mc:AlternateContent xmlns:mc="http://schemas.openxmlformats.org/markup-compatibility/2006" xmlns:p14="http://schemas.microsoft.com/office/powerpoint/2010/main">
    <mc:Choice Requires="p14">
      <p:transition spd="slow" p14:dur="2000" advTm="160065"/>
    </mc:Choice>
    <mc:Fallback xmlns="">
      <p:transition spd="slow" advTm="160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FCACF4-2A8B-462F-9C4A-E64B361BF125}"/>
              </a:ext>
            </a:extLst>
          </p:cNvPr>
          <p:cNvSpPr txBox="1"/>
          <p:nvPr/>
        </p:nvSpPr>
        <p:spPr>
          <a:xfrm>
            <a:off x="275205" y="159799"/>
            <a:ext cx="11691153" cy="646331"/>
          </a:xfrm>
          <a:prstGeom prst="rect">
            <a:avLst/>
          </a:prstGeom>
          <a:noFill/>
        </p:spPr>
        <p:txBody>
          <a:bodyPr wrap="square" rtlCol="0">
            <a:spAutoFit/>
          </a:bodyPr>
          <a:lstStyle/>
          <a:p>
            <a:pPr algn="ctr"/>
            <a:r>
              <a:rPr lang="en-US" sz="3600" dirty="0">
                <a:latin typeface="CMU Serif" panose="02000603000000000000" pitchFamily="2" charset="0"/>
                <a:ea typeface="CMU Serif" panose="02000603000000000000" pitchFamily="2" charset="0"/>
                <a:cs typeface="CMU Serif" panose="02000603000000000000" pitchFamily="2" charset="0"/>
              </a:rPr>
              <a:t>Error Correction for 2+1 D LGTs</a:t>
            </a:r>
          </a:p>
        </p:txBody>
      </p:sp>
      <p:sp>
        <p:nvSpPr>
          <p:cNvPr id="3" name="Slide Number Placeholder 2">
            <a:extLst>
              <a:ext uri="{FF2B5EF4-FFF2-40B4-BE49-F238E27FC236}">
                <a16:creationId xmlns:a16="http://schemas.microsoft.com/office/drawing/2014/main" id="{294998A0-EE14-45A2-9259-43C478D5503A}"/>
              </a:ext>
            </a:extLst>
          </p:cNvPr>
          <p:cNvSpPr>
            <a:spLocks noGrp="1"/>
          </p:cNvSpPr>
          <p:nvPr>
            <p:ph type="sldNum" sz="quarter" idx="12"/>
          </p:nvPr>
        </p:nvSpPr>
        <p:spPr/>
        <p:txBody>
          <a:bodyPr/>
          <a:lstStyle/>
          <a:p>
            <a:fld id="{5FFAED44-2141-40F8-9697-A8FD90EE7181}" type="slidenum">
              <a:rPr lang="en-US" smtClean="0"/>
              <a:t>17</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0956EA5-81CF-8A06-2543-791FF5E33C4C}"/>
                  </a:ext>
                </a:extLst>
              </p:cNvPr>
              <p:cNvSpPr txBox="1"/>
              <p:nvPr/>
            </p:nvSpPr>
            <p:spPr>
              <a:xfrm>
                <a:off x="516441" y="887904"/>
                <a:ext cx="11310796" cy="369332"/>
              </a:xfrm>
              <a:prstGeom prst="rect">
                <a:avLst/>
              </a:prstGeom>
              <a:noFill/>
            </p:spPr>
            <p:txBody>
              <a:bodyPr wrap="square">
                <a:spAutoFit/>
              </a:bodyPr>
              <a:lstStyle/>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Measure </a:t>
                </a:r>
                <a14:m>
                  <m:oMath xmlns:m="http://schemas.openxmlformats.org/officeDocument/2006/math">
                    <m:sSup>
                      <m:sSupPr>
                        <m:ctrlPr>
                          <a:rPr lang="en-US" b="0" i="1" smtClean="0">
                            <a:latin typeface="Cambria Math" panose="02040503050406030204" pitchFamily="18" charset="0"/>
                            <a:ea typeface="CMU Serif" panose="02000603000000000000" pitchFamily="2" charset="0"/>
                            <a:cs typeface="CMU Serif" panose="02000603000000000000" pitchFamily="2" charset="0"/>
                          </a:rPr>
                        </m:ctrlPr>
                      </m:sSupPr>
                      <m:e>
                        <m:r>
                          <a:rPr lang="en-US" b="0" i="1" smtClean="0">
                            <a:latin typeface="Cambria Math" panose="02040503050406030204" pitchFamily="18" charset="0"/>
                            <a:ea typeface="CMU Serif" panose="02000603000000000000" pitchFamily="2" charset="0"/>
                            <a:cs typeface="CMU Serif" panose="02000603000000000000" pitchFamily="2" charset="0"/>
                          </a:rPr>
                          <m:t>𝑃</m:t>
                        </m:r>
                      </m:e>
                      <m:sup>
                        <m:r>
                          <a:rPr lang="en-US" b="0" i="1" smtClean="0">
                            <a:latin typeface="Cambria Math" panose="02040503050406030204" pitchFamily="18" charset="0"/>
                            <a:ea typeface="CMU Serif" panose="02000603000000000000" pitchFamily="2" charset="0"/>
                            <a:cs typeface="CMU Serif" panose="02000603000000000000" pitchFamily="2" charset="0"/>
                          </a:rPr>
                          <m:t>𝑎</m:t>
                        </m:r>
                      </m:sup>
                    </m:sSup>
                  </m:oMath>
                </a14:m>
                <a:r>
                  <a:rPr lang="en-US" dirty="0">
                    <a:latin typeface="CMU Serif" panose="02000603000000000000" pitchFamily="2" charset="0"/>
                    <a:ea typeface="CMU Serif" panose="02000603000000000000" pitchFamily="2" charset="0"/>
                    <a:cs typeface="CMU Serif" panose="02000603000000000000" pitchFamily="2" charset="0"/>
                  </a:rPr>
                  <a:t> stabilizer around 4 indicated sites to resolve ambiguity</a:t>
                </a:r>
              </a:p>
            </p:txBody>
          </p:sp>
        </mc:Choice>
        <mc:Fallback xmlns="">
          <p:sp>
            <p:nvSpPr>
              <p:cNvPr id="4" name="TextBox 3">
                <a:extLst>
                  <a:ext uri="{FF2B5EF4-FFF2-40B4-BE49-F238E27FC236}">
                    <a16:creationId xmlns:a16="http://schemas.microsoft.com/office/drawing/2014/main" id="{E0956EA5-81CF-8A06-2543-791FF5E33C4C}"/>
                  </a:ext>
                </a:extLst>
              </p:cNvPr>
              <p:cNvSpPr txBox="1">
                <a:spLocks noRot="1" noChangeAspect="1" noMove="1" noResize="1" noEditPoints="1" noAdjustHandles="1" noChangeArrowheads="1" noChangeShapeType="1" noTextEdit="1"/>
              </p:cNvSpPr>
              <p:nvPr/>
            </p:nvSpPr>
            <p:spPr>
              <a:xfrm>
                <a:off x="516441" y="887904"/>
                <a:ext cx="11310796" cy="369332"/>
              </a:xfrm>
              <a:prstGeom prst="rect">
                <a:avLst/>
              </a:prstGeom>
              <a:blipFill>
                <a:blip r:embed="rId4"/>
                <a:stretch>
                  <a:fillRect l="-377" t="-8333" b="-28333"/>
                </a:stretch>
              </a:blipFill>
            </p:spPr>
            <p:txBody>
              <a:bodyPr/>
              <a:lstStyle/>
              <a:p>
                <a:r>
                  <a:rPr lang="en-US">
                    <a:noFill/>
                  </a:rPr>
                  <a:t> </a:t>
                </a:r>
              </a:p>
            </p:txBody>
          </p:sp>
        </mc:Fallback>
      </mc:AlternateContent>
      <p:pic>
        <p:nvPicPr>
          <p:cNvPr id="12" name="Picture 11" descr="Calendar&#10;&#10;Description automatically generated">
            <a:extLst>
              <a:ext uri="{FF2B5EF4-FFF2-40B4-BE49-F238E27FC236}">
                <a16:creationId xmlns:a16="http://schemas.microsoft.com/office/drawing/2014/main" id="{DEFCE06C-07C7-A751-CED6-1B10FB4808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475" y="4554035"/>
            <a:ext cx="8251805" cy="1648385"/>
          </a:xfrm>
          <a:prstGeom prst="rect">
            <a:avLst/>
          </a:prstGeom>
        </p:spPr>
      </p:pic>
      <p:pic>
        <p:nvPicPr>
          <p:cNvPr id="13" name="Picture 12" descr="Diagram, schematic&#10;&#10;Description automatically generated">
            <a:extLst>
              <a:ext uri="{FF2B5EF4-FFF2-40B4-BE49-F238E27FC236}">
                <a16:creationId xmlns:a16="http://schemas.microsoft.com/office/drawing/2014/main" id="{79DDF50E-F312-CC85-45F7-7F33094FFC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248" y="1678880"/>
            <a:ext cx="2030035" cy="2031763"/>
          </a:xfrm>
          <a:prstGeom prst="rect">
            <a:avLst/>
          </a:prstGeom>
        </p:spPr>
      </p:pic>
      <p:pic>
        <p:nvPicPr>
          <p:cNvPr id="15" name="Picture 14" descr="Chart, diagram, schematic&#10;&#10;Description automatically generated">
            <a:extLst>
              <a:ext uri="{FF2B5EF4-FFF2-40B4-BE49-F238E27FC236}">
                <a16:creationId xmlns:a16="http://schemas.microsoft.com/office/drawing/2014/main" id="{540E0A21-3F11-F8E9-3E60-A0E1578E9CDB}"/>
              </a:ext>
            </a:extLst>
          </p:cNvPr>
          <p:cNvPicPr>
            <a:picLocks noChangeAspect="1"/>
          </p:cNvPicPr>
          <p:nvPr/>
        </p:nvPicPr>
        <p:blipFill rotWithShape="1">
          <a:blip r:embed="rId7">
            <a:extLst>
              <a:ext uri="{28A0092B-C50C-407E-A947-70E740481C1C}">
                <a14:useLocalDpi xmlns:a14="http://schemas.microsoft.com/office/drawing/2010/main" val="0"/>
              </a:ext>
            </a:extLst>
          </a:blip>
          <a:srcRect r="1499"/>
          <a:stretch/>
        </p:blipFill>
        <p:spPr>
          <a:xfrm>
            <a:off x="8503661" y="1426760"/>
            <a:ext cx="2702091" cy="2506644"/>
          </a:xfrm>
          <a:prstGeom prst="rect">
            <a:avLst/>
          </a:prstGeom>
        </p:spPr>
      </p:pic>
      <p:pic>
        <p:nvPicPr>
          <p:cNvPr id="23" name="Picture 22" descr="Diagram, schematic&#10;&#10;Description automatically generated">
            <a:extLst>
              <a:ext uri="{FF2B5EF4-FFF2-40B4-BE49-F238E27FC236}">
                <a16:creationId xmlns:a16="http://schemas.microsoft.com/office/drawing/2014/main" id="{C5959145-43EE-33D3-AD0B-5F801664AD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23814" y="1281259"/>
            <a:ext cx="3987377" cy="2959360"/>
          </a:xfrm>
          <a:prstGeom prst="rect">
            <a:avLst/>
          </a:prstGeom>
        </p:spPr>
      </p:pic>
      <p:sp>
        <p:nvSpPr>
          <p:cNvPr id="24" name="Rectangle 23">
            <a:extLst>
              <a:ext uri="{FF2B5EF4-FFF2-40B4-BE49-F238E27FC236}">
                <a16:creationId xmlns:a16="http://schemas.microsoft.com/office/drawing/2014/main" id="{CFDA2CD1-E322-C956-4FE0-423E3132A5DB}"/>
              </a:ext>
            </a:extLst>
          </p:cNvPr>
          <p:cNvSpPr/>
          <p:nvPr/>
        </p:nvSpPr>
        <p:spPr>
          <a:xfrm>
            <a:off x="5761614" y="4477752"/>
            <a:ext cx="1935557" cy="1800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Table&#10;&#10;Description automatically generated">
            <a:extLst>
              <a:ext uri="{FF2B5EF4-FFF2-40B4-BE49-F238E27FC236}">
                <a16:creationId xmlns:a16="http://schemas.microsoft.com/office/drawing/2014/main" id="{0A4A2B33-64E7-B2D0-D2EA-637BF313A3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93544" y="4559139"/>
            <a:ext cx="2643385" cy="1410957"/>
          </a:xfrm>
          <a:prstGeom prst="rect">
            <a:avLst/>
          </a:prstGeom>
        </p:spPr>
      </p:pic>
    </p:spTree>
    <p:custDataLst>
      <p:tags r:id="rId1"/>
    </p:custDataLst>
    <p:extLst>
      <p:ext uri="{BB962C8B-B14F-4D97-AF65-F5344CB8AC3E}">
        <p14:creationId xmlns:p14="http://schemas.microsoft.com/office/powerpoint/2010/main" val="1609806423"/>
      </p:ext>
    </p:extLst>
  </p:cSld>
  <p:clrMapOvr>
    <a:masterClrMapping/>
  </p:clrMapOvr>
  <mc:AlternateContent xmlns:mc="http://schemas.openxmlformats.org/markup-compatibility/2006" xmlns:p14="http://schemas.microsoft.com/office/powerpoint/2010/main">
    <mc:Choice Requires="p14">
      <p:transition spd="slow" p14:dur="2000" advTm="160065"/>
    </mc:Choice>
    <mc:Fallback xmlns="">
      <p:transition spd="slow" advTm="160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0956EA5-81CF-8A06-2543-791FF5E33C4C}"/>
                  </a:ext>
                </a:extLst>
              </p:cNvPr>
              <p:cNvSpPr txBox="1"/>
              <p:nvPr/>
            </p:nvSpPr>
            <p:spPr>
              <a:xfrm>
                <a:off x="390739" y="1128779"/>
                <a:ext cx="11101923" cy="4524315"/>
              </a:xfrm>
              <a:prstGeom prst="rect">
                <a:avLst/>
              </a:prstGeom>
              <a:noFill/>
            </p:spPr>
            <p:txBody>
              <a:bodyPr wrap="square">
                <a:spAutoFit/>
              </a:bodyPr>
              <a:lstStyle/>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Error correcting codes are “artificial gauge theories” </a:t>
                </a: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Logical Hilbert space determined by states satisfying local “Gauss’s law” symmetries</a:t>
                </a: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Larger cutoffs on links </a:t>
                </a: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Fault tolerant implementation of controlled-raising/lowering operator</a:t>
                </a: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Unary encoding; cutoff grows as polylog(1/</a:t>
                </a:r>
                <a:r>
                  <a:rPr lang="el-GR" dirty="0">
                    <a:latin typeface="CMU Serif" panose="02000603000000000000" pitchFamily="2" charset="0"/>
                    <a:ea typeface="CMU Serif" panose="02000603000000000000" pitchFamily="2" charset="0"/>
                    <a:cs typeface="CMU Serif" panose="02000603000000000000" pitchFamily="2" charset="0"/>
                  </a:rPr>
                  <a:t>ε</a:t>
                </a:r>
                <a:r>
                  <a:rPr lang="en-US" dirty="0">
                    <a:latin typeface="CMU Serif" panose="02000603000000000000" pitchFamily="2" charset="0"/>
                    <a:ea typeface="CMU Serif" panose="02000603000000000000" pitchFamily="2" charset="0"/>
                    <a:cs typeface="CMU Serif" panose="02000603000000000000" pitchFamily="2" charset="0"/>
                  </a:rPr>
                  <a:t>) for simulation of dynamics</a:t>
                </a: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Other integer encodings? Integrate multiple error correcting codes?</a:t>
                </a: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2+1 D </a:t>
                </a:r>
                <a14:m>
                  <m:oMath xmlns:m="http://schemas.openxmlformats.org/officeDocument/2006/math">
                    <m:sSub>
                      <m:sSubPr>
                        <m:ctrlPr>
                          <a:rPr lang="en-US" i="1">
                            <a:latin typeface="Cambria Math" panose="02040503050406030204" pitchFamily="18" charset="0"/>
                            <a:ea typeface="CMU Serif" panose="02000603000000000000" pitchFamily="2" charset="0"/>
                            <a:cs typeface="CMU Serif" panose="02000603000000000000" pitchFamily="2" charset="0"/>
                          </a:rPr>
                        </m:ctrlPr>
                      </m:sSubPr>
                      <m:e>
                        <m:r>
                          <a:rPr lang="en-US" i="1">
                            <a:latin typeface="Cambria Math" panose="02040503050406030204" pitchFamily="18" charset="0"/>
                            <a:ea typeface="CMU Serif" panose="02000603000000000000" pitchFamily="2" charset="0"/>
                            <a:cs typeface="CMU Serif" panose="02000603000000000000" pitchFamily="2" charset="0"/>
                          </a:rPr>
                          <m:t>𝑍</m:t>
                        </m:r>
                      </m:e>
                      <m:sub>
                        <m:r>
                          <a:rPr lang="en-US" i="1">
                            <a:latin typeface="Cambria Math" panose="02040503050406030204" pitchFamily="18" charset="0"/>
                            <a:ea typeface="CMU Serif" panose="02000603000000000000" pitchFamily="2" charset="0"/>
                            <a:cs typeface="CMU Serif" panose="02000603000000000000" pitchFamily="2" charset="0"/>
                          </a:rPr>
                          <m:t>4</m:t>
                        </m:r>
                      </m:sub>
                    </m:sSub>
                  </m:oMath>
                </a14:m>
                <a:r>
                  <a:rPr lang="en-US" dirty="0">
                    <a:latin typeface="CMU Serif" panose="02000603000000000000" pitchFamily="2" charset="0"/>
                    <a:ea typeface="CMU Serif" panose="02000603000000000000" pitchFamily="2" charset="0"/>
                    <a:cs typeface="CMU Serif" panose="02000603000000000000" pitchFamily="2" charset="0"/>
                  </a:rPr>
                  <a:t> gauge theory has been done</a:t>
                </a:r>
              </a:p>
              <a:p>
                <a:pPr marL="742950" lvl="1"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Extend constructions to higher distance</a:t>
                </a: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Compute threshold?</a:t>
                </a: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Integration of compressed encoding with time-evolution</a:t>
                </a: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Discrete subgroups of non-abelian gauge groups or multiple gauge symmetries?</a:t>
                </a: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p:txBody>
          </p:sp>
        </mc:Choice>
        <mc:Fallback xmlns="">
          <p:sp>
            <p:nvSpPr>
              <p:cNvPr id="4" name="TextBox 3">
                <a:extLst>
                  <a:ext uri="{FF2B5EF4-FFF2-40B4-BE49-F238E27FC236}">
                    <a16:creationId xmlns:a16="http://schemas.microsoft.com/office/drawing/2014/main" id="{E0956EA5-81CF-8A06-2543-791FF5E33C4C}"/>
                  </a:ext>
                </a:extLst>
              </p:cNvPr>
              <p:cNvSpPr txBox="1">
                <a:spLocks noRot="1" noChangeAspect="1" noMove="1" noResize="1" noEditPoints="1" noAdjustHandles="1" noChangeArrowheads="1" noChangeShapeType="1" noTextEdit="1"/>
              </p:cNvSpPr>
              <p:nvPr/>
            </p:nvSpPr>
            <p:spPr>
              <a:xfrm>
                <a:off x="390739" y="1128779"/>
                <a:ext cx="11101923" cy="4524315"/>
              </a:xfrm>
              <a:prstGeom prst="rect">
                <a:avLst/>
              </a:prstGeom>
              <a:blipFill>
                <a:blip r:embed="rId4"/>
                <a:stretch>
                  <a:fillRect l="-329" t="-67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4FCACF4-2A8B-462F-9C4A-E64B361BF125}"/>
              </a:ext>
            </a:extLst>
          </p:cNvPr>
          <p:cNvSpPr txBox="1"/>
          <p:nvPr/>
        </p:nvSpPr>
        <p:spPr>
          <a:xfrm>
            <a:off x="275205" y="159799"/>
            <a:ext cx="11691153" cy="646331"/>
          </a:xfrm>
          <a:prstGeom prst="rect">
            <a:avLst/>
          </a:prstGeom>
          <a:noFill/>
        </p:spPr>
        <p:txBody>
          <a:bodyPr wrap="square" rtlCol="0">
            <a:spAutoFit/>
          </a:bodyPr>
          <a:lstStyle/>
          <a:p>
            <a:pPr algn="ctr"/>
            <a:r>
              <a:rPr lang="en-US" sz="3600" dirty="0">
                <a:latin typeface="CMU Serif" panose="02000603000000000000" pitchFamily="2" charset="0"/>
                <a:ea typeface="CMU Serif" panose="02000603000000000000" pitchFamily="2" charset="0"/>
                <a:cs typeface="CMU Serif" panose="02000603000000000000" pitchFamily="2" charset="0"/>
              </a:rPr>
              <a:t>Outlook</a:t>
            </a:r>
          </a:p>
        </p:txBody>
      </p:sp>
      <p:sp>
        <p:nvSpPr>
          <p:cNvPr id="3" name="Slide Number Placeholder 2">
            <a:extLst>
              <a:ext uri="{FF2B5EF4-FFF2-40B4-BE49-F238E27FC236}">
                <a16:creationId xmlns:a16="http://schemas.microsoft.com/office/drawing/2014/main" id="{294998A0-EE14-45A2-9259-43C478D5503A}"/>
              </a:ext>
            </a:extLst>
          </p:cNvPr>
          <p:cNvSpPr>
            <a:spLocks noGrp="1"/>
          </p:cNvSpPr>
          <p:nvPr>
            <p:ph type="sldNum" sz="quarter" idx="12"/>
          </p:nvPr>
        </p:nvSpPr>
        <p:spPr/>
        <p:txBody>
          <a:bodyPr/>
          <a:lstStyle/>
          <a:p>
            <a:fld id="{5FFAED44-2141-40F8-9697-A8FD90EE7181}" type="slidenum">
              <a:rPr lang="en-US" smtClean="0"/>
              <a:t>18</a:t>
            </a:fld>
            <a:endParaRPr lang="en-US" dirty="0"/>
          </a:p>
        </p:txBody>
      </p:sp>
    </p:spTree>
    <p:custDataLst>
      <p:tags r:id="rId1"/>
    </p:custDataLst>
    <p:extLst>
      <p:ext uri="{BB962C8B-B14F-4D97-AF65-F5344CB8AC3E}">
        <p14:creationId xmlns:p14="http://schemas.microsoft.com/office/powerpoint/2010/main" val="1118450841"/>
      </p:ext>
    </p:extLst>
  </p:cSld>
  <p:clrMapOvr>
    <a:masterClrMapping/>
  </p:clrMapOvr>
  <mc:AlternateContent xmlns:mc="http://schemas.openxmlformats.org/markup-compatibility/2006" xmlns:p14="http://schemas.microsoft.com/office/powerpoint/2010/main">
    <mc:Choice Requires="p14">
      <p:transition spd="slow" p14:dur="2000" advTm="160065"/>
    </mc:Choice>
    <mc:Fallback xmlns="">
      <p:transition spd="slow" advTm="160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ACC07F-4A6F-4094-87FB-0DCC0B2B0947}"/>
              </a:ext>
            </a:extLst>
          </p:cNvPr>
          <p:cNvSpPr txBox="1"/>
          <p:nvPr/>
        </p:nvSpPr>
        <p:spPr>
          <a:xfrm>
            <a:off x="275206" y="159799"/>
            <a:ext cx="10502285" cy="646331"/>
          </a:xfrm>
          <a:prstGeom prst="rect">
            <a:avLst/>
          </a:prstGeom>
          <a:noFill/>
        </p:spPr>
        <p:txBody>
          <a:bodyPr wrap="square" rtlCol="0">
            <a:spAutoFit/>
          </a:bodyPr>
          <a:lstStyle/>
          <a:p>
            <a:r>
              <a:rPr lang="en-US" sz="3600" dirty="0">
                <a:latin typeface="CMU Serif" panose="02000603000000000000" pitchFamily="2" charset="0"/>
                <a:ea typeface="CMU Serif" panose="02000603000000000000" pitchFamily="2" charset="0"/>
                <a:cs typeface="CMU Serif" panose="02000603000000000000" pitchFamily="2" charset="0"/>
              </a:rPr>
              <a:t>Outline</a:t>
            </a:r>
          </a:p>
        </p:txBody>
      </p:sp>
      <p:sp>
        <p:nvSpPr>
          <p:cNvPr id="3" name="TextBox 2">
            <a:extLst>
              <a:ext uri="{FF2B5EF4-FFF2-40B4-BE49-F238E27FC236}">
                <a16:creationId xmlns:a16="http://schemas.microsoft.com/office/drawing/2014/main" id="{5132B839-CC01-4B06-BFD5-E580E8B3E0CE}"/>
              </a:ext>
            </a:extLst>
          </p:cNvPr>
          <p:cNvSpPr txBox="1"/>
          <p:nvPr/>
        </p:nvSpPr>
        <p:spPr>
          <a:xfrm>
            <a:off x="665825" y="1720840"/>
            <a:ext cx="10111666" cy="3416320"/>
          </a:xfrm>
          <a:prstGeom prst="rect">
            <a:avLst/>
          </a:prstGeom>
          <a:noFill/>
        </p:spPr>
        <p:txBody>
          <a:bodyPr wrap="square" rtlCol="0">
            <a:spAutoFit/>
          </a:bodyPr>
          <a:lstStyle/>
          <a:p>
            <a:pPr marL="342900" indent="-342900">
              <a:buFont typeface="Wingdings" panose="05000000000000000000" pitchFamily="2" charset="2"/>
              <a:buChar char="q"/>
            </a:pPr>
            <a:r>
              <a:rPr lang="en-US" sz="2400" dirty="0">
                <a:solidFill>
                  <a:srgbClr val="0033CC"/>
                </a:solidFill>
                <a:latin typeface="CMU Serif" panose="02000603000000000000" pitchFamily="2" charset="0"/>
                <a:ea typeface="CMU Serif" panose="02000603000000000000" pitchFamily="2" charset="0"/>
                <a:cs typeface="CMU Serif" panose="02000603000000000000" pitchFamily="2" charset="0"/>
              </a:rPr>
              <a:t>Error Correction for LGTs</a:t>
            </a:r>
          </a:p>
          <a:p>
            <a:pPr marL="342900" indent="-342900">
              <a:buFont typeface="Wingdings" panose="05000000000000000000" pitchFamily="2" charset="2"/>
              <a:buChar char="q"/>
            </a:pPr>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Repetition Codes</a:t>
            </a:r>
          </a:p>
          <a:p>
            <a:pPr marL="342900" indent="-342900">
              <a:buFont typeface="Wingdings" panose="05000000000000000000" pitchFamily="2" charset="2"/>
              <a:buChar char="q"/>
            </a:pPr>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Integrating Repetition Codes with Gauss’s Law</a:t>
            </a:r>
          </a:p>
          <a:p>
            <a:pPr marL="342900" indent="-342900">
              <a:buFont typeface="Wingdings" panose="05000000000000000000" pitchFamily="2" charset="2"/>
              <a:buChar char="q"/>
            </a:pPr>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Error Correction for 1+1 D and 2+1 D LGTs with Gauss’s Law</a:t>
            </a:r>
          </a:p>
          <a:p>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Outlook</a:t>
            </a:r>
          </a:p>
        </p:txBody>
      </p:sp>
      <p:sp>
        <p:nvSpPr>
          <p:cNvPr id="4" name="Slide Number Placeholder 3">
            <a:extLst>
              <a:ext uri="{FF2B5EF4-FFF2-40B4-BE49-F238E27FC236}">
                <a16:creationId xmlns:a16="http://schemas.microsoft.com/office/drawing/2014/main" id="{DEF223B0-F1A0-4A76-9C71-C08981F23565}"/>
              </a:ext>
            </a:extLst>
          </p:cNvPr>
          <p:cNvSpPr>
            <a:spLocks noGrp="1"/>
          </p:cNvSpPr>
          <p:nvPr>
            <p:ph type="sldNum" sz="quarter" idx="12"/>
          </p:nvPr>
        </p:nvSpPr>
        <p:spPr/>
        <p:txBody>
          <a:bodyPr/>
          <a:lstStyle/>
          <a:p>
            <a:fld id="{5FFAED44-2141-40F8-9697-A8FD90EE7181}" type="slidenum">
              <a:rPr lang="en-US" smtClean="0"/>
              <a:t>2</a:t>
            </a:fld>
            <a:endParaRPr lang="en-US"/>
          </a:p>
        </p:txBody>
      </p:sp>
      <p:sp>
        <p:nvSpPr>
          <p:cNvPr id="6" name="Rectangle 5">
            <a:extLst>
              <a:ext uri="{FF2B5EF4-FFF2-40B4-BE49-F238E27FC236}">
                <a16:creationId xmlns:a16="http://schemas.microsoft.com/office/drawing/2014/main" id="{B9B10089-1047-1761-E770-27FBC07FEE12}"/>
              </a:ext>
            </a:extLst>
          </p:cNvPr>
          <p:cNvSpPr/>
          <p:nvPr/>
        </p:nvSpPr>
        <p:spPr>
          <a:xfrm>
            <a:off x="785840" y="1803269"/>
            <a:ext cx="168675" cy="168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MU Serif" panose="02000603000000000000" pitchFamily="2" charset="0"/>
              <a:ea typeface="CMU Serif" panose="02000603000000000000" pitchFamily="2" charset="0"/>
              <a:cs typeface="CMU Serif" panose="02000603000000000000" pitchFamily="2" charset="0"/>
            </a:endParaRPr>
          </a:p>
        </p:txBody>
      </p:sp>
    </p:spTree>
    <p:extLst>
      <p:ext uri="{BB962C8B-B14F-4D97-AF65-F5344CB8AC3E}">
        <p14:creationId xmlns:p14="http://schemas.microsoft.com/office/powerpoint/2010/main" val="1259191884"/>
      </p:ext>
    </p:extLst>
  </p:cSld>
  <p:clrMapOvr>
    <a:masterClrMapping/>
  </p:clrMapOvr>
  <mc:AlternateContent xmlns:mc="http://schemas.openxmlformats.org/markup-compatibility/2006" xmlns:p14="http://schemas.microsoft.com/office/powerpoint/2010/main">
    <mc:Choice Requires="p14">
      <p:transition spd="slow" p14:dur="2000" advTm="43876"/>
    </mc:Choice>
    <mc:Fallback xmlns="">
      <p:transition spd="slow" advTm="4387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FCACF4-2A8B-462F-9C4A-E64B361BF125}"/>
              </a:ext>
            </a:extLst>
          </p:cNvPr>
          <p:cNvSpPr txBox="1"/>
          <p:nvPr/>
        </p:nvSpPr>
        <p:spPr>
          <a:xfrm>
            <a:off x="275205" y="159799"/>
            <a:ext cx="11691153" cy="646331"/>
          </a:xfrm>
          <a:prstGeom prst="rect">
            <a:avLst/>
          </a:prstGeom>
          <a:noFill/>
        </p:spPr>
        <p:txBody>
          <a:bodyPr wrap="square" rtlCol="0">
            <a:spAutoFit/>
          </a:bodyPr>
          <a:lstStyle/>
          <a:p>
            <a:pPr algn="ctr"/>
            <a:r>
              <a:rPr lang="en-US" sz="3600" dirty="0">
                <a:latin typeface="CMU Serif" panose="02000603000000000000" pitchFamily="2" charset="0"/>
                <a:ea typeface="CMU Serif" panose="02000603000000000000" pitchFamily="2" charset="0"/>
                <a:cs typeface="CMU Serif" panose="02000603000000000000" pitchFamily="2" charset="0"/>
              </a:rPr>
              <a:t>Quantum Error Correction using Gauge Symmetries</a:t>
            </a:r>
          </a:p>
        </p:txBody>
      </p:sp>
      <p:sp>
        <p:nvSpPr>
          <p:cNvPr id="3" name="Slide Number Placeholder 2">
            <a:extLst>
              <a:ext uri="{FF2B5EF4-FFF2-40B4-BE49-F238E27FC236}">
                <a16:creationId xmlns:a16="http://schemas.microsoft.com/office/drawing/2014/main" id="{294998A0-EE14-45A2-9259-43C478D5503A}"/>
              </a:ext>
            </a:extLst>
          </p:cNvPr>
          <p:cNvSpPr>
            <a:spLocks noGrp="1"/>
          </p:cNvSpPr>
          <p:nvPr>
            <p:ph type="sldNum" sz="quarter" idx="12"/>
          </p:nvPr>
        </p:nvSpPr>
        <p:spPr/>
        <p:txBody>
          <a:bodyPr/>
          <a:lstStyle/>
          <a:p>
            <a:fld id="{5FFAED44-2141-40F8-9697-A8FD90EE7181}" type="slidenum">
              <a:rPr lang="en-US" smtClean="0"/>
              <a:t>3</a:t>
            </a:fld>
            <a:endParaRPr lang="en-US"/>
          </a:p>
        </p:txBody>
      </p:sp>
      <p:sp>
        <p:nvSpPr>
          <p:cNvPr id="4" name="TextBox 3">
            <a:extLst>
              <a:ext uri="{FF2B5EF4-FFF2-40B4-BE49-F238E27FC236}">
                <a16:creationId xmlns:a16="http://schemas.microsoft.com/office/drawing/2014/main" id="{E0956EA5-81CF-8A06-2543-791FF5E33C4C}"/>
              </a:ext>
            </a:extLst>
          </p:cNvPr>
          <p:cNvSpPr txBox="1"/>
          <p:nvPr/>
        </p:nvSpPr>
        <p:spPr>
          <a:xfrm>
            <a:off x="443154" y="1079906"/>
            <a:ext cx="10734746" cy="2862322"/>
          </a:xfrm>
          <a:prstGeom prst="rect">
            <a:avLst/>
          </a:prstGeom>
          <a:noFill/>
        </p:spPr>
        <p:txBody>
          <a:bodyPr wrap="square">
            <a:spAutoFit/>
          </a:bodyPr>
          <a:lstStyle/>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Quantum computers are promising alternative in regimes where simulating LGTs is costly </a:t>
            </a: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Real time dynamics</a:t>
            </a: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r>
              <a:rPr lang="en-US" b="1" dirty="0">
                <a:latin typeface="CMU Serif" panose="02000603000000000000" pitchFamily="2" charset="0"/>
                <a:ea typeface="CMU Serif" panose="02000603000000000000" pitchFamily="2" charset="0"/>
                <a:cs typeface="CMU Serif" panose="02000603000000000000" pitchFamily="2" charset="0"/>
              </a:rPr>
              <a:t>Issue</a:t>
            </a:r>
            <a:r>
              <a:rPr lang="en-US">
                <a:latin typeface="CMU Serif" panose="02000603000000000000" pitchFamily="2" charset="0"/>
                <a:ea typeface="CMU Serif" panose="02000603000000000000" pitchFamily="2" charset="0"/>
                <a:cs typeface="CMU Serif" panose="02000603000000000000" pitchFamily="2" charset="0"/>
              </a:rPr>
              <a:t>: </a:t>
            </a:r>
            <a:r>
              <a:rPr lang="en-US" dirty="0">
                <a:latin typeface="CMU Serif" panose="02000603000000000000" pitchFamily="2" charset="0"/>
                <a:ea typeface="CMU Serif" panose="02000603000000000000" pitchFamily="2" charset="0"/>
                <a:cs typeface="CMU Serif" panose="02000603000000000000" pitchFamily="2" charset="0"/>
              </a:rPr>
              <a:t>T</a:t>
            </a:r>
            <a:r>
              <a:rPr lang="en-US">
                <a:latin typeface="CMU Serif" panose="02000603000000000000" pitchFamily="2" charset="0"/>
                <a:ea typeface="CMU Serif" panose="02000603000000000000" pitchFamily="2" charset="0"/>
                <a:cs typeface="CMU Serif" panose="02000603000000000000" pitchFamily="2" charset="0"/>
              </a:rPr>
              <a:t>ime-evolution </a:t>
            </a:r>
            <a:r>
              <a:rPr lang="en-US" dirty="0">
                <a:latin typeface="CMU Serif" panose="02000603000000000000" pitchFamily="2" charset="0"/>
                <a:ea typeface="CMU Serif" panose="02000603000000000000" pitchFamily="2" charset="0"/>
                <a:cs typeface="CMU Serif" panose="02000603000000000000" pitchFamily="2" charset="0"/>
              </a:rPr>
              <a:t>of LGTs can evolve an initial state into sectors violating gauge symmetries</a:t>
            </a:r>
          </a:p>
          <a:p>
            <a:pPr lvl="1"/>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r>
              <a:rPr lang="en-US" b="1" dirty="0">
                <a:latin typeface="CMU Serif" panose="02000603000000000000" pitchFamily="2" charset="0"/>
                <a:ea typeface="CMU Serif" panose="02000603000000000000" pitchFamily="2" charset="0"/>
                <a:cs typeface="CMU Serif" panose="02000603000000000000" pitchFamily="2" charset="0"/>
              </a:rPr>
              <a:t>Solutions</a:t>
            </a:r>
            <a:r>
              <a:rPr lang="en-US" dirty="0">
                <a:latin typeface="CMU Serif" panose="02000603000000000000" pitchFamily="2" charset="0"/>
                <a:ea typeface="CMU Serif" panose="02000603000000000000" pitchFamily="2" charset="0"/>
                <a:cs typeface="CMU Serif" panose="02000603000000000000" pitchFamily="2" charset="0"/>
              </a:rPr>
              <a:t>: </a:t>
            </a: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Add energy penalty to Hamiltonian</a:t>
            </a: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Random gauge transformations</a:t>
            </a:r>
          </a:p>
          <a:p>
            <a:pPr marL="742950" lvl="1" indent="-285750">
              <a:buFont typeface="Wingdings" panose="05000000000000000000" pitchFamily="2" charset="2"/>
              <a:buChar char="Ø"/>
            </a:pPr>
            <a:r>
              <a:rPr lang="en-US" b="1" dirty="0">
                <a:latin typeface="CMU Serif" panose="02000603000000000000" pitchFamily="2" charset="0"/>
                <a:ea typeface="CMU Serif" panose="02000603000000000000" pitchFamily="2" charset="0"/>
                <a:cs typeface="CMU Serif" panose="02000603000000000000" pitchFamily="2" charset="0"/>
              </a:rPr>
              <a:t>Use intrinsic gauge symmetry of theory to detect errors that violate gauge constraint </a:t>
            </a:r>
            <a:r>
              <a:rPr lang="en-US" dirty="0">
                <a:latin typeface="CMU Serif" panose="02000603000000000000" pitchFamily="2" charset="0"/>
                <a:ea typeface="CMU Serif" panose="02000603000000000000" pitchFamily="2" charset="0"/>
                <a:cs typeface="CMU Serif" panose="02000603000000000000" pitchFamily="2" charset="0"/>
              </a:rPr>
              <a:t>(Stryker 2019)</a:t>
            </a:r>
          </a:p>
        </p:txBody>
      </p:sp>
      <p:pic>
        <p:nvPicPr>
          <p:cNvPr id="6" name="Picture 5">
            <a:extLst>
              <a:ext uri="{FF2B5EF4-FFF2-40B4-BE49-F238E27FC236}">
                <a16:creationId xmlns:a16="http://schemas.microsoft.com/office/drawing/2014/main" id="{3A087C42-E060-BC9C-F8E5-79B20ED90A20}"/>
              </a:ext>
            </a:extLst>
          </p:cNvPr>
          <p:cNvPicPr>
            <a:picLocks noChangeAspect="1"/>
          </p:cNvPicPr>
          <p:nvPr/>
        </p:nvPicPr>
        <p:blipFill>
          <a:blip r:embed="rId4"/>
          <a:stretch>
            <a:fillRect/>
          </a:stretch>
        </p:blipFill>
        <p:spPr>
          <a:xfrm>
            <a:off x="721973" y="4103457"/>
            <a:ext cx="6078877" cy="1841283"/>
          </a:xfrm>
          <a:prstGeom prst="rect">
            <a:avLst/>
          </a:prstGeom>
        </p:spPr>
      </p:pic>
      <p:pic>
        <p:nvPicPr>
          <p:cNvPr id="8" name="Picture 7">
            <a:extLst>
              <a:ext uri="{FF2B5EF4-FFF2-40B4-BE49-F238E27FC236}">
                <a16:creationId xmlns:a16="http://schemas.microsoft.com/office/drawing/2014/main" id="{45DD3CCD-DA96-4175-9401-E3D199562705}"/>
              </a:ext>
            </a:extLst>
          </p:cNvPr>
          <p:cNvPicPr>
            <a:picLocks noChangeAspect="1"/>
          </p:cNvPicPr>
          <p:nvPr/>
        </p:nvPicPr>
        <p:blipFill>
          <a:blip r:embed="rId5"/>
          <a:stretch>
            <a:fillRect/>
          </a:stretch>
        </p:blipFill>
        <p:spPr>
          <a:xfrm>
            <a:off x="7302381" y="4103457"/>
            <a:ext cx="3361100" cy="1743258"/>
          </a:xfrm>
          <a:prstGeom prst="rect">
            <a:avLst/>
          </a:prstGeom>
        </p:spPr>
      </p:pic>
      <p:sp>
        <p:nvSpPr>
          <p:cNvPr id="9" name="TextBox 8">
            <a:extLst>
              <a:ext uri="{FF2B5EF4-FFF2-40B4-BE49-F238E27FC236}">
                <a16:creationId xmlns:a16="http://schemas.microsoft.com/office/drawing/2014/main" id="{44362235-E6A8-C9BA-26A6-4D3CA7CA3AEF}"/>
              </a:ext>
            </a:extLst>
          </p:cNvPr>
          <p:cNvSpPr txBox="1"/>
          <p:nvPr/>
        </p:nvSpPr>
        <p:spPr>
          <a:xfrm>
            <a:off x="5443671" y="6105970"/>
            <a:ext cx="1632247" cy="369332"/>
          </a:xfrm>
          <a:prstGeom prst="rect">
            <a:avLst/>
          </a:prstGeom>
          <a:noFill/>
        </p:spPr>
        <p:txBody>
          <a:bodyPr wrap="square" rtlCol="0">
            <a:spAutoFit/>
          </a:bodyPr>
          <a:lstStyle/>
          <a:p>
            <a:r>
              <a:rPr lang="en-US" dirty="0">
                <a:latin typeface="CMU Serif" panose="02000603000000000000" pitchFamily="2" charset="0"/>
                <a:ea typeface="CMU Serif" panose="02000603000000000000" pitchFamily="2" charset="0"/>
                <a:cs typeface="CMU Serif" panose="02000603000000000000" pitchFamily="2" charset="0"/>
              </a:rPr>
              <a:t>Stryker 2019</a:t>
            </a:r>
          </a:p>
        </p:txBody>
      </p:sp>
    </p:spTree>
    <p:custDataLst>
      <p:tags r:id="rId1"/>
    </p:custDataLst>
    <p:extLst>
      <p:ext uri="{BB962C8B-B14F-4D97-AF65-F5344CB8AC3E}">
        <p14:creationId xmlns:p14="http://schemas.microsoft.com/office/powerpoint/2010/main" val="1154227555"/>
      </p:ext>
    </p:extLst>
  </p:cSld>
  <p:clrMapOvr>
    <a:masterClrMapping/>
  </p:clrMapOvr>
  <mc:AlternateContent xmlns:mc="http://schemas.openxmlformats.org/markup-compatibility/2006" xmlns:p14="http://schemas.microsoft.com/office/powerpoint/2010/main">
    <mc:Choice Requires="p14">
      <p:transition spd="slow" p14:dur="2000" advTm="160065"/>
    </mc:Choice>
    <mc:Fallback xmlns="">
      <p:transition spd="slow" advTm="160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FCACF4-2A8B-462F-9C4A-E64B361BF125}"/>
              </a:ext>
            </a:extLst>
          </p:cNvPr>
          <p:cNvSpPr txBox="1"/>
          <p:nvPr/>
        </p:nvSpPr>
        <p:spPr>
          <a:xfrm>
            <a:off x="275205" y="159799"/>
            <a:ext cx="11691153" cy="646331"/>
          </a:xfrm>
          <a:prstGeom prst="rect">
            <a:avLst/>
          </a:prstGeom>
          <a:noFill/>
        </p:spPr>
        <p:txBody>
          <a:bodyPr wrap="square" rtlCol="0">
            <a:spAutoFit/>
          </a:bodyPr>
          <a:lstStyle/>
          <a:p>
            <a:pPr algn="ctr"/>
            <a:r>
              <a:rPr lang="en-US" sz="3600" dirty="0">
                <a:latin typeface="CMU Serif" panose="02000603000000000000" pitchFamily="2" charset="0"/>
                <a:ea typeface="CMU Serif" panose="02000603000000000000" pitchFamily="2" charset="0"/>
                <a:cs typeface="CMU Serif" panose="02000603000000000000" pitchFamily="2" charset="0"/>
              </a:rPr>
              <a:t>Quantum Error Correction using Gauge Symmetries</a:t>
            </a:r>
          </a:p>
        </p:txBody>
      </p:sp>
      <p:sp>
        <p:nvSpPr>
          <p:cNvPr id="3" name="Slide Number Placeholder 2">
            <a:extLst>
              <a:ext uri="{FF2B5EF4-FFF2-40B4-BE49-F238E27FC236}">
                <a16:creationId xmlns:a16="http://schemas.microsoft.com/office/drawing/2014/main" id="{294998A0-EE14-45A2-9259-43C478D5503A}"/>
              </a:ext>
            </a:extLst>
          </p:cNvPr>
          <p:cNvSpPr>
            <a:spLocks noGrp="1"/>
          </p:cNvSpPr>
          <p:nvPr>
            <p:ph type="sldNum" sz="quarter" idx="12"/>
          </p:nvPr>
        </p:nvSpPr>
        <p:spPr/>
        <p:txBody>
          <a:bodyPr/>
          <a:lstStyle/>
          <a:p>
            <a:fld id="{5FFAED44-2141-40F8-9697-A8FD90EE7181}" type="slidenum">
              <a:rPr lang="en-US" smtClean="0"/>
              <a:t>4</a:t>
            </a:fld>
            <a:endParaRPr lang="en-US"/>
          </a:p>
        </p:txBody>
      </p:sp>
      <p:sp>
        <p:nvSpPr>
          <p:cNvPr id="4" name="TextBox 3">
            <a:extLst>
              <a:ext uri="{FF2B5EF4-FFF2-40B4-BE49-F238E27FC236}">
                <a16:creationId xmlns:a16="http://schemas.microsoft.com/office/drawing/2014/main" id="{E0956EA5-81CF-8A06-2543-791FF5E33C4C}"/>
              </a:ext>
            </a:extLst>
          </p:cNvPr>
          <p:cNvSpPr txBox="1"/>
          <p:nvPr/>
        </p:nvSpPr>
        <p:spPr>
          <a:xfrm>
            <a:off x="443154" y="1079906"/>
            <a:ext cx="9730614" cy="2031325"/>
          </a:xfrm>
          <a:prstGeom prst="rect">
            <a:avLst/>
          </a:prstGeom>
          <a:noFill/>
        </p:spPr>
        <p:txBody>
          <a:bodyPr wrap="square">
            <a:spAutoFit/>
          </a:bodyPr>
          <a:lstStyle/>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Use intrinsic gauge symmetry of theory to </a:t>
            </a:r>
            <a:r>
              <a:rPr lang="en-US" b="1" dirty="0">
                <a:latin typeface="CMU Serif" panose="02000603000000000000" pitchFamily="2" charset="0"/>
                <a:ea typeface="CMU Serif" panose="02000603000000000000" pitchFamily="2" charset="0"/>
                <a:cs typeface="CMU Serif" panose="02000603000000000000" pitchFamily="2" charset="0"/>
              </a:rPr>
              <a:t>fault tolerantly detect and correct</a:t>
            </a:r>
            <a:r>
              <a:rPr lang="en-US" dirty="0">
                <a:latin typeface="CMU Serif" panose="02000603000000000000" pitchFamily="2" charset="0"/>
                <a:ea typeface="CMU Serif" panose="02000603000000000000" pitchFamily="2" charset="0"/>
                <a:cs typeface="CMU Serif" panose="02000603000000000000" pitchFamily="2" charset="0"/>
              </a:rPr>
              <a:t> errors that violate gauge constraint</a:t>
            </a:r>
          </a:p>
          <a:p>
            <a:pPr marL="742950" lvl="1"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r>
              <a:rPr lang="en-US" b="1" dirty="0">
                <a:latin typeface="CMU Serif" panose="02000603000000000000" pitchFamily="2" charset="0"/>
                <a:ea typeface="CMU Serif" panose="02000603000000000000" pitchFamily="2" charset="0"/>
                <a:cs typeface="CMU Serif" panose="02000603000000000000" pitchFamily="2" charset="0"/>
              </a:rPr>
              <a:t>Design error correcting codes that exploit underlying gauge symmetry</a:t>
            </a:r>
          </a:p>
          <a:p>
            <a:pPr marL="285750" indent="-285750">
              <a:buFont typeface="Wingdings" panose="05000000000000000000" pitchFamily="2" charset="2"/>
              <a:buChar char="Ø"/>
            </a:pPr>
            <a:endParaRPr lang="en-US" b="1"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Local gauge symmetry relates states of a group of sites and links</a:t>
            </a: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Use info to encode multiple qubits as single logical bit in EC code</a:t>
            </a:r>
          </a:p>
        </p:txBody>
      </p:sp>
      <p:pic>
        <p:nvPicPr>
          <p:cNvPr id="5" name="Picture 4" descr="Diagram, schematic&#10;&#10;Description automatically generated">
            <a:extLst>
              <a:ext uri="{FF2B5EF4-FFF2-40B4-BE49-F238E27FC236}">
                <a16:creationId xmlns:a16="http://schemas.microsoft.com/office/drawing/2014/main" id="{26D3FDC4-D7C5-9131-E91B-5A05931E82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232" y="3388616"/>
            <a:ext cx="3683675" cy="3079718"/>
          </a:xfrm>
          <a:prstGeom prst="rect">
            <a:avLst/>
          </a:prstGeom>
        </p:spPr>
      </p:pic>
      <p:pic>
        <p:nvPicPr>
          <p:cNvPr id="6" name="Picture 5" descr="Table&#10;&#10;Description automatically generated">
            <a:extLst>
              <a:ext uri="{FF2B5EF4-FFF2-40B4-BE49-F238E27FC236}">
                <a16:creationId xmlns:a16="http://schemas.microsoft.com/office/drawing/2014/main" id="{8CA9E78F-8C6A-FFAF-22CA-1CA37AD1C3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4076" y="4715938"/>
            <a:ext cx="3283061" cy="1752396"/>
          </a:xfrm>
          <a:prstGeom prst="rect">
            <a:avLst/>
          </a:prstGeom>
        </p:spPr>
      </p:pic>
      <p:pic>
        <p:nvPicPr>
          <p:cNvPr id="8" name="Picture 7" descr="A picture containing circle, diagram, font, line&#10;&#10;Description automatically generated">
            <a:extLst>
              <a:ext uri="{FF2B5EF4-FFF2-40B4-BE49-F238E27FC236}">
                <a16:creationId xmlns:a16="http://schemas.microsoft.com/office/drawing/2014/main" id="{AF7B4F24-C91E-C423-995F-5BB745F06A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9364" y="3178385"/>
            <a:ext cx="3554404" cy="1136769"/>
          </a:xfrm>
          <a:prstGeom prst="rect">
            <a:avLst/>
          </a:prstGeom>
        </p:spPr>
      </p:pic>
    </p:spTree>
    <p:custDataLst>
      <p:tags r:id="rId1"/>
    </p:custDataLst>
    <p:extLst>
      <p:ext uri="{BB962C8B-B14F-4D97-AF65-F5344CB8AC3E}">
        <p14:creationId xmlns:p14="http://schemas.microsoft.com/office/powerpoint/2010/main" val="1444631640"/>
      </p:ext>
    </p:extLst>
  </p:cSld>
  <p:clrMapOvr>
    <a:masterClrMapping/>
  </p:clrMapOvr>
  <mc:AlternateContent xmlns:mc="http://schemas.openxmlformats.org/markup-compatibility/2006" xmlns:p14="http://schemas.microsoft.com/office/powerpoint/2010/main">
    <mc:Choice Requires="p14">
      <p:transition spd="slow" p14:dur="2000" advTm="160065"/>
    </mc:Choice>
    <mc:Fallback xmlns="">
      <p:transition spd="slow" advTm="160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ACC07F-4A6F-4094-87FB-0DCC0B2B0947}"/>
              </a:ext>
            </a:extLst>
          </p:cNvPr>
          <p:cNvSpPr txBox="1"/>
          <p:nvPr/>
        </p:nvSpPr>
        <p:spPr>
          <a:xfrm>
            <a:off x="275206" y="159799"/>
            <a:ext cx="10502285" cy="646331"/>
          </a:xfrm>
          <a:prstGeom prst="rect">
            <a:avLst/>
          </a:prstGeom>
          <a:noFill/>
        </p:spPr>
        <p:txBody>
          <a:bodyPr wrap="square" rtlCol="0">
            <a:spAutoFit/>
          </a:bodyPr>
          <a:lstStyle/>
          <a:p>
            <a:r>
              <a:rPr lang="en-US" sz="3600" dirty="0">
                <a:latin typeface="CMU Serif" panose="02000603000000000000" pitchFamily="2" charset="0"/>
                <a:ea typeface="CMU Serif" panose="02000603000000000000" pitchFamily="2" charset="0"/>
                <a:cs typeface="CMU Serif" panose="02000603000000000000" pitchFamily="2" charset="0"/>
              </a:rPr>
              <a:t>Outline</a:t>
            </a:r>
          </a:p>
        </p:txBody>
      </p:sp>
      <p:sp>
        <p:nvSpPr>
          <p:cNvPr id="3" name="TextBox 2">
            <a:extLst>
              <a:ext uri="{FF2B5EF4-FFF2-40B4-BE49-F238E27FC236}">
                <a16:creationId xmlns:a16="http://schemas.microsoft.com/office/drawing/2014/main" id="{5132B839-CC01-4B06-BFD5-E580E8B3E0CE}"/>
              </a:ext>
            </a:extLst>
          </p:cNvPr>
          <p:cNvSpPr txBox="1"/>
          <p:nvPr/>
        </p:nvSpPr>
        <p:spPr>
          <a:xfrm>
            <a:off x="665825" y="1720840"/>
            <a:ext cx="10111666" cy="3416320"/>
          </a:xfrm>
          <a:prstGeom prst="rect">
            <a:avLst/>
          </a:prstGeom>
          <a:noFill/>
        </p:spPr>
        <p:txBody>
          <a:bodyPr wrap="square" rtlCol="0">
            <a:spAutoFit/>
          </a:bodyPr>
          <a:lstStyle/>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Error Correction for LGTs</a:t>
            </a:r>
          </a:p>
          <a:p>
            <a:pPr marL="342900" indent="-342900">
              <a:buFont typeface="Wingdings" panose="05000000000000000000" pitchFamily="2" charset="2"/>
              <a:buChar char="q"/>
            </a:pPr>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solidFill>
                  <a:srgbClr val="0033CC"/>
                </a:solidFill>
                <a:latin typeface="CMU Serif" panose="02000603000000000000" pitchFamily="2" charset="0"/>
                <a:ea typeface="CMU Serif" panose="02000603000000000000" pitchFamily="2" charset="0"/>
                <a:cs typeface="CMU Serif" panose="02000603000000000000" pitchFamily="2" charset="0"/>
              </a:rPr>
              <a:t>Repetition Codes</a:t>
            </a:r>
          </a:p>
          <a:p>
            <a:pPr marL="342900" indent="-342900">
              <a:buFont typeface="Wingdings" panose="05000000000000000000" pitchFamily="2" charset="2"/>
              <a:buChar char="q"/>
            </a:pPr>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Integrating Repetition Codes with Gauss’s Law</a:t>
            </a:r>
          </a:p>
          <a:p>
            <a:pPr marL="342900" indent="-342900">
              <a:buFont typeface="Wingdings" panose="05000000000000000000" pitchFamily="2" charset="2"/>
              <a:buChar char="q"/>
            </a:pPr>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Error Correction for 1+1 D and 2+1 D LGTs with Gauss’s Law</a:t>
            </a:r>
          </a:p>
          <a:p>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Outlook</a:t>
            </a:r>
          </a:p>
        </p:txBody>
      </p:sp>
      <p:sp>
        <p:nvSpPr>
          <p:cNvPr id="4" name="Slide Number Placeholder 3">
            <a:extLst>
              <a:ext uri="{FF2B5EF4-FFF2-40B4-BE49-F238E27FC236}">
                <a16:creationId xmlns:a16="http://schemas.microsoft.com/office/drawing/2014/main" id="{DEF223B0-F1A0-4A76-9C71-C08981F23565}"/>
              </a:ext>
            </a:extLst>
          </p:cNvPr>
          <p:cNvSpPr>
            <a:spLocks noGrp="1"/>
          </p:cNvSpPr>
          <p:nvPr>
            <p:ph type="sldNum" sz="quarter" idx="12"/>
          </p:nvPr>
        </p:nvSpPr>
        <p:spPr/>
        <p:txBody>
          <a:bodyPr/>
          <a:lstStyle/>
          <a:p>
            <a:fld id="{5FFAED44-2141-40F8-9697-A8FD90EE7181}" type="slidenum">
              <a:rPr lang="en-US" smtClean="0"/>
              <a:t>5</a:t>
            </a:fld>
            <a:endParaRPr lang="en-US"/>
          </a:p>
        </p:txBody>
      </p:sp>
      <p:sp>
        <p:nvSpPr>
          <p:cNvPr id="6" name="Rectangle 5">
            <a:extLst>
              <a:ext uri="{FF2B5EF4-FFF2-40B4-BE49-F238E27FC236}">
                <a16:creationId xmlns:a16="http://schemas.microsoft.com/office/drawing/2014/main" id="{B9B10089-1047-1761-E770-27FBC07FEE12}"/>
              </a:ext>
            </a:extLst>
          </p:cNvPr>
          <p:cNvSpPr/>
          <p:nvPr/>
        </p:nvSpPr>
        <p:spPr>
          <a:xfrm>
            <a:off x="785840" y="2538209"/>
            <a:ext cx="168675" cy="168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MU Serif" panose="02000603000000000000" pitchFamily="2" charset="0"/>
              <a:ea typeface="CMU Serif" panose="02000603000000000000" pitchFamily="2" charset="0"/>
              <a:cs typeface="CMU Serif" panose="02000603000000000000" pitchFamily="2" charset="0"/>
            </a:endParaRPr>
          </a:p>
        </p:txBody>
      </p:sp>
    </p:spTree>
    <p:extLst>
      <p:ext uri="{BB962C8B-B14F-4D97-AF65-F5344CB8AC3E}">
        <p14:creationId xmlns:p14="http://schemas.microsoft.com/office/powerpoint/2010/main" val="4152154973"/>
      </p:ext>
    </p:extLst>
  </p:cSld>
  <p:clrMapOvr>
    <a:masterClrMapping/>
  </p:clrMapOvr>
  <mc:AlternateContent xmlns:mc="http://schemas.openxmlformats.org/markup-compatibility/2006" xmlns:p14="http://schemas.microsoft.com/office/powerpoint/2010/main">
    <mc:Choice Requires="p14">
      <p:transition spd="slow" p14:dur="2000" advTm="43876"/>
    </mc:Choice>
    <mc:Fallback xmlns="">
      <p:transition spd="slow" advTm="4387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ylinder 32">
            <a:extLst>
              <a:ext uri="{FF2B5EF4-FFF2-40B4-BE49-F238E27FC236}">
                <a16:creationId xmlns:a16="http://schemas.microsoft.com/office/drawing/2014/main" id="{A8403EE3-F032-9706-56DF-C8E8399E580F}"/>
              </a:ext>
            </a:extLst>
          </p:cNvPr>
          <p:cNvSpPr/>
          <p:nvPr/>
        </p:nvSpPr>
        <p:spPr>
          <a:xfrm rot="16200000">
            <a:off x="2239990" y="994777"/>
            <a:ext cx="447914" cy="2121222"/>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94998A0-EE14-45A2-9259-43C478D5503A}"/>
              </a:ext>
            </a:extLst>
          </p:cNvPr>
          <p:cNvSpPr>
            <a:spLocks noGrp="1"/>
          </p:cNvSpPr>
          <p:nvPr>
            <p:ph type="sldNum" sz="quarter" idx="12"/>
          </p:nvPr>
        </p:nvSpPr>
        <p:spPr/>
        <p:txBody>
          <a:bodyPr/>
          <a:lstStyle/>
          <a:p>
            <a:fld id="{5FFAED44-2141-40F8-9697-A8FD90EE7181}" type="slidenum">
              <a:rPr lang="en-US" smtClean="0"/>
              <a:t>6</a:t>
            </a:fld>
            <a:endParaRPr lang="en-US"/>
          </a:p>
        </p:txBody>
      </p:sp>
      <p:sp>
        <p:nvSpPr>
          <p:cNvPr id="8" name="TextBox 7">
            <a:extLst>
              <a:ext uri="{FF2B5EF4-FFF2-40B4-BE49-F238E27FC236}">
                <a16:creationId xmlns:a16="http://schemas.microsoft.com/office/drawing/2014/main" id="{8F3F4C1D-D821-DF3E-9B44-A1FE7730DFA0}"/>
              </a:ext>
            </a:extLst>
          </p:cNvPr>
          <p:cNvSpPr txBox="1"/>
          <p:nvPr/>
        </p:nvSpPr>
        <p:spPr>
          <a:xfrm>
            <a:off x="275206" y="101878"/>
            <a:ext cx="11691153" cy="646331"/>
          </a:xfrm>
          <a:prstGeom prst="rect">
            <a:avLst/>
          </a:prstGeom>
          <a:noFill/>
        </p:spPr>
        <p:txBody>
          <a:bodyPr wrap="square" rtlCol="0">
            <a:spAutoFit/>
          </a:bodyPr>
          <a:lstStyle/>
          <a:p>
            <a:pPr algn="ctr"/>
            <a:r>
              <a:rPr lang="en-US" sz="3600" dirty="0">
                <a:latin typeface="CMU Serif" panose="02000603000000000000" pitchFamily="2" charset="0"/>
                <a:ea typeface="CMU Serif" panose="02000603000000000000" pitchFamily="2" charset="0"/>
                <a:cs typeface="CMU Serif" panose="02000603000000000000" pitchFamily="2" charset="0"/>
              </a:rPr>
              <a:t>Repetition Codes: Bit-flip Errors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8CF9588-8A8B-F6B5-15BA-2B091E8941CA}"/>
                  </a:ext>
                </a:extLst>
              </p:cNvPr>
              <p:cNvSpPr txBox="1"/>
              <p:nvPr/>
            </p:nvSpPr>
            <p:spPr>
              <a:xfrm>
                <a:off x="469863" y="2142014"/>
                <a:ext cx="939937"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𝑥</m:t>
                      </m:r>
                      <m:r>
                        <a:rPr lang="en-US" sz="1200" b="0" i="1" smtClean="0">
                          <a:latin typeface="Cambria Math" panose="02040503050406030204" pitchFamily="18" charset="0"/>
                        </a:rPr>
                        <m:t>∈{0,1}</m:t>
                      </m:r>
                    </m:oMath>
                  </m:oMathPara>
                </a14:m>
                <a:endParaRPr lang="en-US" sz="1200" dirty="0"/>
              </a:p>
            </p:txBody>
          </p:sp>
        </mc:Choice>
        <mc:Fallback xmlns="">
          <p:sp>
            <p:nvSpPr>
              <p:cNvPr id="12" name="TextBox 11">
                <a:extLst>
                  <a:ext uri="{FF2B5EF4-FFF2-40B4-BE49-F238E27FC236}">
                    <a16:creationId xmlns:a16="http://schemas.microsoft.com/office/drawing/2014/main" id="{D8CF9588-8A8B-F6B5-15BA-2B091E8941CA}"/>
                  </a:ext>
                </a:extLst>
              </p:cNvPr>
              <p:cNvSpPr txBox="1">
                <a:spLocks noRot="1" noChangeAspect="1" noMove="1" noResize="1" noEditPoints="1" noAdjustHandles="1" noChangeArrowheads="1" noChangeShapeType="1" noTextEdit="1"/>
              </p:cNvSpPr>
              <p:nvPr/>
            </p:nvSpPr>
            <p:spPr>
              <a:xfrm>
                <a:off x="469863" y="2142014"/>
                <a:ext cx="939937" cy="184666"/>
              </a:xfrm>
              <a:prstGeom prst="rect">
                <a:avLst/>
              </a:prstGeom>
              <a:blipFill>
                <a:blip r:embed="rId4"/>
                <a:stretch>
                  <a:fillRect t="-3226" b="-35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11C7A7F-719A-4E44-FF18-55AE37EA07B5}"/>
                  </a:ext>
                </a:extLst>
              </p:cNvPr>
              <p:cNvSpPr txBox="1"/>
              <p:nvPr/>
            </p:nvSpPr>
            <p:spPr>
              <a:xfrm>
                <a:off x="3627652" y="2106948"/>
                <a:ext cx="62568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𝑦</m:t>
                      </m:r>
                      <m:r>
                        <a:rPr lang="en-US" sz="1200" b="0" i="1" smtClean="0">
                          <a:latin typeface="Cambria Math" panose="02040503050406030204" pitchFamily="18" charset="0"/>
                        </a:rPr>
                        <m:t>∈</m:t>
                      </m:r>
                      <m:d>
                        <m:dPr>
                          <m:begChr m:val="{"/>
                          <m:endChr m:val="}"/>
                          <m:ctrlPr>
                            <a:rPr lang="en-US" sz="1200" b="0" i="1" smtClean="0">
                              <a:latin typeface="Cambria Math" panose="02040503050406030204" pitchFamily="18" charset="0"/>
                            </a:rPr>
                          </m:ctrlPr>
                        </m:dPr>
                        <m:e>
                          <m:r>
                            <a:rPr lang="en-US" sz="1200" b="0" i="1" smtClean="0">
                              <a:latin typeface="Cambria Math" panose="02040503050406030204" pitchFamily="18" charset="0"/>
                            </a:rPr>
                            <m:t>0,1</m:t>
                          </m:r>
                        </m:e>
                      </m:d>
                    </m:oMath>
                  </m:oMathPara>
                </a14:m>
                <a:endParaRPr lang="en-US" sz="12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𝑥</m:t>
                      </m:r>
                      <m:r>
                        <a:rPr lang="en-US" sz="1200" b="0" i="1" smtClean="0">
                          <a:latin typeface="Cambria Math" panose="02040503050406030204" pitchFamily="18" charset="0"/>
                        </a:rPr>
                        <m:t>?</m:t>
                      </m:r>
                    </m:oMath>
                  </m:oMathPara>
                </a14:m>
                <a:endParaRPr lang="en-US" sz="1200" b="0" i="1" dirty="0">
                  <a:latin typeface="Cambria Math" panose="02040503050406030204" pitchFamily="18" charset="0"/>
                </a:endParaRPr>
              </a:p>
            </p:txBody>
          </p:sp>
        </mc:Choice>
        <mc:Fallback xmlns="">
          <p:sp>
            <p:nvSpPr>
              <p:cNvPr id="19" name="TextBox 18">
                <a:extLst>
                  <a:ext uri="{FF2B5EF4-FFF2-40B4-BE49-F238E27FC236}">
                    <a16:creationId xmlns:a16="http://schemas.microsoft.com/office/drawing/2014/main" id="{611C7A7F-719A-4E44-FF18-55AE37EA07B5}"/>
                  </a:ext>
                </a:extLst>
              </p:cNvPr>
              <p:cNvSpPr txBox="1">
                <a:spLocks noRot="1" noChangeAspect="1" noMove="1" noResize="1" noEditPoints="1" noAdjustHandles="1" noChangeArrowheads="1" noChangeShapeType="1" noTextEdit="1"/>
              </p:cNvSpPr>
              <p:nvPr/>
            </p:nvSpPr>
            <p:spPr>
              <a:xfrm>
                <a:off x="3627652" y="2106948"/>
                <a:ext cx="625684" cy="369332"/>
              </a:xfrm>
              <a:prstGeom prst="rect">
                <a:avLst/>
              </a:prstGeom>
              <a:blipFill>
                <a:blip r:embed="rId5"/>
                <a:stretch>
                  <a:fillRect l="-5825" b="-5000"/>
                </a:stretch>
              </a:blipFill>
            </p:spPr>
            <p:txBody>
              <a:bodyPr/>
              <a:lstStyle/>
              <a:p>
                <a:r>
                  <a:rPr lang="en-US">
                    <a:noFill/>
                  </a:rPr>
                  <a:t> </a:t>
                </a:r>
              </a:p>
            </p:txBody>
          </p:sp>
        </mc:Fallback>
      </mc:AlternateContent>
      <p:sp>
        <p:nvSpPr>
          <p:cNvPr id="22" name="Arrow: Right 21">
            <a:extLst>
              <a:ext uri="{FF2B5EF4-FFF2-40B4-BE49-F238E27FC236}">
                <a16:creationId xmlns:a16="http://schemas.microsoft.com/office/drawing/2014/main" id="{AC2F6FA3-E4C8-F30D-1091-0C373EB2C5E5}"/>
              </a:ext>
            </a:extLst>
          </p:cNvPr>
          <p:cNvSpPr/>
          <p:nvPr/>
        </p:nvSpPr>
        <p:spPr>
          <a:xfrm>
            <a:off x="678081" y="2003828"/>
            <a:ext cx="554362" cy="10312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66B32C2-314B-B0ED-9D93-A18305E8E03E}"/>
              </a:ext>
            </a:extLst>
          </p:cNvPr>
          <p:cNvSpPr txBox="1"/>
          <p:nvPr/>
        </p:nvSpPr>
        <p:spPr>
          <a:xfrm>
            <a:off x="1947317" y="1883675"/>
            <a:ext cx="1039724" cy="369332"/>
          </a:xfrm>
          <a:prstGeom prst="rect">
            <a:avLst/>
          </a:prstGeom>
          <a:noFill/>
        </p:spPr>
        <p:txBody>
          <a:bodyPr wrap="square" rtlCol="0">
            <a:spAutoFit/>
          </a:bodyPr>
          <a:lstStyle/>
          <a:p>
            <a:r>
              <a:rPr lang="en-US" dirty="0">
                <a:latin typeface="CMU Serif" panose="02000603000000000000" pitchFamily="2" charset="0"/>
                <a:ea typeface="CMU Serif" panose="02000603000000000000" pitchFamily="2" charset="0"/>
                <a:cs typeface="CMU Serif" panose="02000603000000000000" pitchFamily="2" charset="0"/>
              </a:rPr>
              <a:t>Channel</a:t>
            </a:r>
          </a:p>
        </p:txBody>
      </p:sp>
      <p:sp>
        <p:nvSpPr>
          <p:cNvPr id="30" name="Arrow: Right 29">
            <a:extLst>
              <a:ext uri="{FF2B5EF4-FFF2-40B4-BE49-F238E27FC236}">
                <a16:creationId xmlns:a16="http://schemas.microsoft.com/office/drawing/2014/main" id="{BB2C5D7D-ED21-8D26-6441-7557851270F2}"/>
              </a:ext>
            </a:extLst>
          </p:cNvPr>
          <p:cNvSpPr/>
          <p:nvPr/>
        </p:nvSpPr>
        <p:spPr>
          <a:xfrm>
            <a:off x="3710882" y="1978400"/>
            <a:ext cx="554362" cy="10312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58D39EEA-861E-BDC0-57AB-7EDBF0663538}"/>
              </a:ext>
            </a:extLst>
          </p:cNvPr>
          <p:cNvSpPr/>
          <p:nvPr/>
        </p:nvSpPr>
        <p:spPr>
          <a:xfrm rot="5400000">
            <a:off x="2283983" y="1543864"/>
            <a:ext cx="369332" cy="9265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AD0F2EA-96F4-A40B-4A37-E2E0997F2E30}"/>
                  </a:ext>
                </a:extLst>
              </p:cNvPr>
              <p:cNvSpPr txBox="1"/>
              <p:nvPr/>
            </p:nvSpPr>
            <p:spPr>
              <a:xfrm>
                <a:off x="1525044" y="1112045"/>
                <a:ext cx="2241439" cy="307777"/>
              </a:xfrm>
              <a:prstGeom prst="rect">
                <a:avLst/>
              </a:prstGeom>
              <a:noFill/>
            </p:spPr>
            <p:txBody>
              <a:bodyPr wrap="square" rtlCol="0">
                <a:spAutoFit/>
              </a:bodyPr>
              <a:lstStyle/>
              <a:p>
                <a:r>
                  <a:rPr lang="en-US" sz="1400" dirty="0">
                    <a:latin typeface="CMU Serif" panose="02000603000000000000" pitchFamily="2" charset="0"/>
                    <a:ea typeface="CMU Serif" panose="02000603000000000000" pitchFamily="2" charset="0"/>
                    <a:cs typeface="CMU Serif" panose="02000603000000000000" pitchFamily="2" charset="0"/>
                  </a:rPr>
                  <a:t>Noise, probability </a:t>
                </a:r>
                <a14:m>
                  <m:oMath xmlns:m="http://schemas.openxmlformats.org/officeDocument/2006/math">
                    <m:r>
                      <a:rPr lang="en-US" sz="1200" b="0" i="1" smtClean="0">
                        <a:latin typeface="Cambria Math" panose="02040503050406030204" pitchFamily="18" charset="0"/>
                        <a:ea typeface="CMU Serif" panose="02000603000000000000" pitchFamily="2" charset="0"/>
                        <a:cs typeface="CMU Serif" panose="02000603000000000000" pitchFamily="2" charset="0"/>
                      </a:rPr>
                      <m:t>𝑝</m:t>
                    </m:r>
                    <m:r>
                      <a:rPr lang="en-US" sz="1200" b="0" i="1" smtClean="0">
                        <a:latin typeface="Cambria Math" panose="02040503050406030204" pitchFamily="18" charset="0"/>
                        <a:ea typeface="CMU Serif" panose="02000603000000000000" pitchFamily="2" charset="0"/>
                        <a:cs typeface="CMU Serif" panose="02000603000000000000" pitchFamily="2" charset="0"/>
                      </a:rPr>
                      <m:t>&lt;1/2</m:t>
                    </m:r>
                  </m:oMath>
                </a14:m>
                <a:endParaRPr lang="en-US" sz="1400" dirty="0">
                  <a:latin typeface="CMU Serif" panose="02000603000000000000" pitchFamily="2" charset="0"/>
                  <a:ea typeface="CMU Serif" panose="02000603000000000000" pitchFamily="2" charset="0"/>
                  <a:cs typeface="CMU Serif" panose="02000603000000000000" pitchFamily="2" charset="0"/>
                </a:endParaRPr>
              </a:p>
            </p:txBody>
          </p:sp>
        </mc:Choice>
        <mc:Fallback xmlns="">
          <p:sp>
            <p:nvSpPr>
              <p:cNvPr id="32" name="TextBox 31">
                <a:extLst>
                  <a:ext uri="{FF2B5EF4-FFF2-40B4-BE49-F238E27FC236}">
                    <a16:creationId xmlns:a16="http://schemas.microsoft.com/office/drawing/2014/main" id="{1AD0F2EA-96F4-A40B-4A37-E2E0997F2E30}"/>
                  </a:ext>
                </a:extLst>
              </p:cNvPr>
              <p:cNvSpPr txBox="1">
                <a:spLocks noRot="1" noChangeAspect="1" noMove="1" noResize="1" noEditPoints="1" noAdjustHandles="1" noChangeArrowheads="1" noChangeShapeType="1" noTextEdit="1"/>
              </p:cNvSpPr>
              <p:nvPr/>
            </p:nvSpPr>
            <p:spPr>
              <a:xfrm>
                <a:off x="1525044" y="1112045"/>
                <a:ext cx="2241439" cy="307777"/>
              </a:xfrm>
              <a:prstGeom prst="rect">
                <a:avLst/>
              </a:prstGeom>
              <a:blipFill>
                <a:blip r:embed="rId6"/>
                <a:stretch>
                  <a:fillRect l="-815" t="-1961"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0CB7E0A-5B15-28F6-F3C3-1F9938D866A3}"/>
                  </a:ext>
                </a:extLst>
              </p:cNvPr>
              <p:cNvSpPr txBox="1"/>
              <p:nvPr/>
            </p:nvSpPr>
            <p:spPr>
              <a:xfrm>
                <a:off x="4855078" y="1476395"/>
                <a:ext cx="1829652" cy="584775"/>
              </a:xfrm>
              <a:prstGeom prst="rect">
                <a:avLst/>
              </a:prstGeom>
              <a:noFill/>
            </p:spPr>
            <p:txBody>
              <a:bodyPr wrap="square" rtlCol="0">
                <a:spAutoFit/>
              </a:bodyPr>
              <a:lstStyle/>
              <a:p>
                <a:r>
                  <a:rPr lang="en-US" sz="1600" b="1" dirty="0">
                    <a:latin typeface="CMU Serif" panose="02000603000000000000" pitchFamily="2" charset="0"/>
                    <a:ea typeface="CMU Serif" panose="02000603000000000000" pitchFamily="2" charset="0"/>
                    <a:cs typeface="CMU Serif" panose="02000603000000000000" pitchFamily="2" charset="0"/>
                  </a:rPr>
                  <a:t>Encode</a:t>
                </a:r>
                <a:r>
                  <a:rPr lang="en-US" sz="1600" dirty="0">
                    <a:latin typeface="CMU Serif" panose="02000603000000000000" pitchFamily="2" charset="0"/>
                    <a:ea typeface="CMU Serif" panose="02000603000000000000" pitchFamily="2" charset="0"/>
                    <a:cs typeface="CMU Serif" panose="02000603000000000000" pitchFamily="2" charset="0"/>
                  </a:rPr>
                  <a:t>: </a:t>
                </a:r>
                <a14:m>
                  <m:oMath xmlns:m="http://schemas.openxmlformats.org/officeDocument/2006/math">
                    <m:r>
                      <a:rPr lang="en-US" sz="1600" b="0" i="1" smtClean="0">
                        <a:latin typeface="Cambria Math" panose="02040503050406030204" pitchFamily="18" charset="0"/>
                        <a:ea typeface="CMU Serif" panose="02000603000000000000" pitchFamily="2" charset="0"/>
                        <a:cs typeface="CMU Serif" panose="02000603000000000000" pitchFamily="2" charset="0"/>
                      </a:rPr>
                      <m:t>0→000</m:t>
                    </m:r>
                  </m:oMath>
                </a14:m>
                <a:br>
                  <a:rPr lang="en-US" sz="1600" dirty="0">
                    <a:latin typeface="CMU Serif" panose="02000603000000000000" pitchFamily="2" charset="0"/>
                    <a:ea typeface="CMU Serif" panose="02000603000000000000" pitchFamily="2" charset="0"/>
                    <a:cs typeface="CMU Serif" panose="02000603000000000000" pitchFamily="2" charset="0"/>
                  </a:rPr>
                </a:br>
                <a:r>
                  <a:rPr lang="en-US" sz="1600" dirty="0">
                    <a:latin typeface="CMU Serif" panose="02000603000000000000" pitchFamily="2" charset="0"/>
                    <a:ea typeface="CMU Serif" panose="02000603000000000000" pitchFamily="2" charset="0"/>
                    <a:cs typeface="CMU Serif" panose="02000603000000000000" pitchFamily="2" charset="0"/>
                  </a:rPr>
                  <a:t>           </a:t>
                </a:r>
                <a14:m>
                  <m:oMath xmlns:m="http://schemas.openxmlformats.org/officeDocument/2006/math">
                    <m:r>
                      <a:rPr lang="en-US" sz="1600" b="0" i="0" dirty="0" smtClean="0">
                        <a:latin typeface="Cambria Math" panose="02040503050406030204" pitchFamily="18" charset="0"/>
                        <a:ea typeface="CMU Serif" panose="02000603000000000000" pitchFamily="2" charset="0"/>
                        <a:cs typeface="CMU Serif" panose="02000603000000000000" pitchFamily="2" charset="0"/>
                      </a:rPr>
                      <m:t>  </m:t>
                    </m:r>
                    <m:r>
                      <a:rPr lang="en-US" sz="1600" i="1" dirty="0" smtClean="0">
                        <a:latin typeface="Cambria Math" panose="02040503050406030204" pitchFamily="18" charset="0"/>
                        <a:ea typeface="CMU Serif" panose="02000603000000000000" pitchFamily="2" charset="0"/>
                        <a:cs typeface="CMU Serif" panose="02000603000000000000" pitchFamily="2" charset="0"/>
                      </a:rPr>
                      <m:t>1</m:t>
                    </m:r>
                    <m:r>
                      <a:rPr lang="en-US" sz="1600" i="1">
                        <a:latin typeface="Cambria Math" panose="02040503050406030204" pitchFamily="18" charset="0"/>
                        <a:ea typeface="CMU Serif" panose="02000603000000000000" pitchFamily="2" charset="0"/>
                        <a:cs typeface="CMU Serif" panose="02000603000000000000" pitchFamily="2" charset="0"/>
                      </a:rPr>
                      <m:t>→</m:t>
                    </m:r>
                    <m:r>
                      <a:rPr lang="en-US" sz="1600" b="0" i="1" smtClean="0">
                        <a:latin typeface="Cambria Math" panose="02040503050406030204" pitchFamily="18" charset="0"/>
                        <a:ea typeface="CMU Serif" panose="02000603000000000000" pitchFamily="2" charset="0"/>
                        <a:cs typeface="CMU Serif" panose="02000603000000000000" pitchFamily="2" charset="0"/>
                      </a:rPr>
                      <m:t>111</m:t>
                    </m:r>
                  </m:oMath>
                </a14:m>
                <a:endParaRPr lang="en-US" sz="1600" dirty="0">
                  <a:latin typeface="CMU Serif" panose="02000603000000000000" pitchFamily="2" charset="0"/>
                  <a:ea typeface="CMU Serif" panose="02000603000000000000" pitchFamily="2" charset="0"/>
                  <a:cs typeface="CMU Serif" panose="02000603000000000000" pitchFamily="2" charset="0"/>
                </a:endParaRPr>
              </a:p>
            </p:txBody>
          </p:sp>
        </mc:Choice>
        <mc:Fallback xmlns="">
          <p:sp>
            <p:nvSpPr>
              <p:cNvPr id="34" name="TextBox 33">
                <a:extLst>
                  <a:ext uri="{FF2B5EF4-FFF2-40B4-BE49-F238E27FC236}">
                    <a16:creationId xmlns:a16="http://schemas.microsoft.com/office/drawing/2014/main" id="{70CB7E0A-5B15-28F6-F3C3-1F9938D866A3}"/>
                  </a:ext>
                </a:extLst>
              </p:cNvPr>
              <p:cNvSpPr txBox="1">
                <a:spLocks noRot="1" noChangeAspect="1" noMove="1" noResize="1" noEditPoints="1" noAdjustHandles="1" noChangeArrowheads="1" noChangeShapeType="1" noTextEdit="1"/>
              </p:cNvSpPr>
              <p:nvPr/>
            </p:nvSpPr>
            <p:spPr>
              <a:xfrm>
                <a:off x="4855078" y="1476395"/>
                <a:ext cx="1829652" cy="584775"/>
              </a:xfrm>
              <a:prstGeom prst="rect">
                <a:avLst/>
              </a:prstGeom>
              <a:blipFill>
                <a:blip r:embed="rId7"/>
                <a:stretch>
                  <a:fillRect l="-1661" t="-3125"/>
                </a:stretch>
              </a:blipFill>
            </p:spPr>
            <p:txBody>
              <a:bodyPr/>
              <a:lstStyle/>
              <a:p>
                <a:r>
                  <a:rPr lang="en-US">
                    <a:noFill/>
                  </a:rPr>
                  <a:t> </a:t>
                </a:r>
              </a:p>
            </p:txBody>
          </p:sp>
        </mc:Fallback>
      </mc:AlternateContent>
      <p:sp>
        <p:nvSpPr>
          <p:cNvPr id="35" name="Cylinder 34">
            <a:extLst>
              <a:ext uri="{FF2B5EF4-FFF2-40B4-BE49-F238E27FC236}">
                <a16:creationId xmlns:a16="http://schemas.microsoft.com/office/drawing/2014/main" id="{D71F3B21-491A-6149-1A9C-EF099FB8B43A}"/>
              </a:ext>
            </a:extLst>
          </p:cNvPr>
          <p:cNvSpPr/>
          <p:nvPr/>
        </p:nvSpPr>
        <p:spPr>
          <a:xfrm rot="16200000">
            <a:off x="8780502" y="943217"/>
            <a:ext cx="447914" cy="2121222"/>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D08D240-4997-D9D6-8BBB-32DC46415E08}"/>
                  </a:ext>
                </a:extLst>
              </p:cNvPr>
              <p:cNvSpPr txBox="1"/>
              <p:nvPr/>
            </p:nvSpPr>
            <p:spPr>
              <a:xfrm>
                <a:off x="6939944" y="2109114"/>
                <a:ext cx="1070287"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000</m:t>
                      </m:r>
                    </m:oMath>
                  </m:oMathPara>
                </a14:m>
                <a:endParaRPr lang="en-US" sz="1200" dirty="0"/>
              </a:p>
            </p:txBody>
          </p:sp>
        </mc:Choice>
        <mc:Fallback xmlns="">
          <p:sp>
            <p:nvSpPr>
              <p:cNvPr id="36" name="TextBox 35">
                <a:extLst>
                  <a:ext uri="{FF2B5EF4-FFF2-40B4-BE49-F238E27FC236}">
                    <a16:creationId xmlns:a16="http://schemas.microsoft.com/office/drawing/2014/main" id="{9D08D240-4997-D9D6-8BBB-32DC46415E08}"/>
                  </a:ext>
                </a:extLst>
              </p:cNvPr>
              <p:cNvSpPr txBox="1">
                <a:spLocks noRot="1" noChangeAspect="1" noMove="1" noResize="1" noEditPoints="1" noAdjustHandles="1" noChangeArrowheads="1" noChangeShapeType="1" noTextEdit="1"/>
              </p:cNvSpPr>
              <p:nvPr/>
            </p:nvSpPr>
            <p:spPr>
              <a:xfrm>
                <a:off x="6939944" y="2109114"/>
                <a:ext cx="1070287" cy="184666"/>
              </a:xfrm>
              <a:prstGeom prst="rect">
                <a:avLst/>
              </a:prstGeom>
              <a:blipFill>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15CF0DC-8E09-6B51-CF04-C4906E418F2E}"/>
                  </a:ext>
                </a:extLst>
              </p:cNvPr>
              <p:cNvSpPr txBox="1"/>
              <p:nvPr/>
            </p:nvSpPr>
            <p:spPr>
              <a:xfrm>
                <a:off x="10326187" y="2055388"/>
                <a:ext cx="404776"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100</m:t>
                      </m:r>
                    </m:oMath>
                  </m:oMathPara>
                </a14:m>
                <a:endParaRPr lang="en-US" sz="12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𝑥</m:t>
                      </m:r>
                      <m:r>
                        <a:rPr lang="en-US" sz="1200" b="0" i="1" smtClean="0">
                          <a:latin typeface="Cambria Math" panose="02040503050406030204" pitchFamily="18" charset="0"/>
                        </a:rPr>
                        <m:t>=0</m:t>
                      </m:r>
                    </m:oMath>
                  </m:oMathPara>
                </a14:m>
                <a:endParaRPr lang="en-US" sz="1200" b="0" i="1" dirty="0">
                  <a:latin typeface="Cambria Math" panose="02040503050406030204" pitchFamily="18" charset="0"/>
                </a:endParaRPr>
              </a:p>
            </p:txBody>
          </p:sp>
        </mc:Choice>
        <mc:Fallback xmlns="">
          <p:sp>
            <p:nvSpPr>
              <p:cNvPr id="37" name="TextBox 36">
                <a:extLst>
                  <a:ext uri="{FF2B5EF4-FFF2-40B4-BE49-F238E27FC236}">
                    <a16:creationId xmlns:a16="http://schemas.microsoft.com/office/drawing/2014/main" id="{D15CF0DC-8E09-6B51-CF04-C4906E418F2E}"/>
                  </a:ext>
                </a:extLst>
              </p:cNvPr>
              <p:cNvSpPr txBox="1">
                <a:spLocks noRot="1" noChangeAspect="1" noMove="1" noResize="1" noEditPoints="1" noAdjustHandles="1" noChangeArrowheads="1" noChangeShapeType="1" noTextEdit="1"/>
              </p:cNvSpPr>
              <p:nvPr/>
            </p:nvSpPr>
            <p:spPr>
              <a:xfrm>
                <a:off x="10326187" y="2055388"/>
                <a:ext cx="404776" cy="369332"/>
              </a:xfrm>
              <a:prstGeom prst="rect">
                <a:avLst/>
              </a:prstGeom>
              <a:blipFill>
                <a:blip r:embed="rId9"/>
                <a:stretch>
                  <a:fillRect l="-6061" r="-10606" b="-3279"/>
                </a:stretch>
              </a:blipFill>
            </p:spPr>
            <p:txBody>
              <a:bodyPr/>
              <a:lstStyle/>
              <a:p>
                <a:r>
                  <a:rPr lang="en-US">
                    <a:noFill/>
                  </a:rPr>
                  <a:t> </a:t>
                </a:r>
              </a:p>
            </p:txBody>
          </p:sp>
        </mc:Fallback>
      </mc:AlternateContent>
      <p:sp>
        <p:nvSpPr>
          <p:cNvPr id="38" name="Arrow: Right 37">
            <a:extLst>
              <a:ext uri="{FF2B5EF4-FFF2-40B4-BE49-F238E27FC236}">
                <a16:creationId xmlns:a16="http://schemas.microsoft.com/office/drawing/2014/main" id="{FE7F9688-88AB-C7A8-CB4A-C1EF20140591}"/>
              </a:ext>
            </a:extLst>
          </p:cNvPr>
          <p:cNvSpPr/>
          <p:nvPr/>
        </p:nvSpPr>
        <p:spPr>
          <a:xfrm>
            <a:off x="7218593" y="1952268"/>
            <a:ext cx="554362" cy="10312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0E59D05-80AA-BBA2-D3C7-B650E23755F9}"/>
              </a:ext>
            </a:extLst>
          </p:cNvPr>
          <p:cNvSpPr txBox="1"/>
          <p:nvPr/>
        </p:nvSpPr>
        <p:spPr>
          <a:xfrm>
            <a:off x="8487829" y="1832115"/>
            <a:ext cx="1039724" cy="369332"/>
          </a:xfrm>
          <a:prstGeom prst="rect">
            <a:avLst/>
          </a:prstGeom>
          <a:noFill/>
        </p:spPr>
        <p:txBody>
          <a:bodyPr wrap="square" rtlCol="0">
            <a:spAutoFit/>
          </a:bodyPr>
          <a:lstStyle/>
          <a:p>
            <a:r>
              <a:rPr lang="en-US" dirty="0">
                <a:latin typeface="CMU Serif" panose="02000603000000000000" pitchFamily="2" charset="0"/>
                <a:ea typeface="CMU Serif" panose="02000603000000000000" pitchFamily="2" charset="0"/>
                <a:cs typeface="CMU Serif" panose="02000603000000000000" pitchFamily="2" charset="0"/>
              </a:rPr>
              <a:t>Channel</a:t>
            </a:r>
          </a:p>
        </p:txBody>
      </p:sp>
      <p:sp>
        <p:nvSpPr>
          <p:cNvPr id="40" name="Arrow: Right 39">
            <a:extLst>
              <a:ext uri="{FF2B5EF4-FFF2-40B4-BE49-F238E27FC236}">
                <a16:creationId xmlns:a16="http://schemas.microsoft.com/office/drawing/2014/main" id="{41245E22-E270-6E2E-0E11-FCAC4D0032F9}"/>
              </a:ext>
            </a:extLst>
          </p:cNvPr>
          <p:cNvSpPr/>
          <p:nvPr/>
        </p:nvSpPr>
        <p:spPr>
          <a:xfrm>
            <a:off x="10251394" y="1926840"/>
            <a:ext cx="554362" cy="10312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51B29C50-EF86-72FB-B5A6-9040A6172B92}"/>
              </a:ext>
            </a:extLst>
          </p:cNvPr>
          <p:cNvSpPr/>
          <p:nvPr/>
        </p:nvSpPr>
        <p:spPr>
          <a:xfrm rot="5400000">
            <a:off x="8824495" y="1492304"/>
            <a:ext cx="369332" cy="9265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2B20E16-1AAB-1085-8E58-84C7A8B1DAF4}"/>
                  </a:ext>
                </a:extLst>
              </p:cNvPr>
              <p:cNvSpPr txBox="1"/>
              <p:nvPr/>
            </p:nvSpPr>
            <p:spPr>
              <a:xfrm>
                <a:off x="8065557" y="1060485"/>
                <a:ext cx="2241438" cy="307777"/>
              </a:xfrm>
              <a:prstGeom prst="rect">
                <a:avLst/>
              </a:prstGeom>
              <a:noFill/>
            </p:spPr>
            <p:txBody>
              <a:bodyPr wrap="square" rtlCol="0">
                <a:spAutoFit/>
              </a:bodyPr>
              <a:lstStyle/>
              <a:p>
                <a:r>
                  <a:rPr lang="en-US" sz="1400" dirty="0">
                    <a:latin typeface="CMU Serif" panose="02000603000000000000" pitchFamily="2" charset="0"/>
                    <a:ea typeface="CMU Serif" panose="02000603000000000000" pitchFamily="2" charset="0"/>
                    <a:cs typeface="CMU Serif" panose="02000603000000000000" pitchFamily="2" charset="0"/>
                  </a:rPr>
                  <a:t>Noise, probability </a:t>
                </a:r>
                <a14:m>
                  <m:oMath xmlns:m="http://schemas.openxmlformats.org/officeDocument/2006/math">
                    <m:r>
                      <a:rPr lang="en-US" sz="1200" i="1">
                        <a:latin typeface="Cambria Math" panose="02040503050406030204" pitchFamily="18" charset="0"/>
                        <a:ea typeface="CMU Serif" panose="02000603000000000000" pitchFamily="2" charset="0"/>
                        <a:cs typeface="CMU Serif" panose="02000603000000000000" pitchFamily="2" charset="0"/>
                      </a:rPr>
                      <m:t>𝑝</m:t>
                    </m:r>
                    <m:r>
                      <a:rPr lang="en-US" sz="1200" i="1">
                        <a:latin typeface="Cambria Math" panose="02040503050406030204" pitchFamily="18" charset="0"/>
                        <a:ea typeface="CMU Serif" panose="02000603000000000000" pitchFamily="2" charset="0"/>
                        <a:cs typeface="CMU Serif" panose="02000603000000000000" pitchFamily="2" charset="0"/>
                      </a:rPr>
                      <m:t>&lt;1/2</m:t>
                    </m:r>
                  </m:oMath>
                </a14:m>
                <a:endParaRPr lang="en-US" sz="1400" dirty="0">
                  <a:latin typeface="CMU Serif" panose="02000603000000000000" pitchFamily="2" charset="0"/>
                  <a:ea typeface="CMU Serif" panose="02000603000000000000" pitchFamily="2" charset="0"/>
                  <a:cs typeface="CMU Serif" panose="02000603000000000000" pitchFamily="2" charset="0"/>
                </a:endParaRPr>
              </a:p>
            </p:txBody>
          </p:sp>
        </mc:Choice>
        <mc:Fallback xmlns="">
          <p:sp>
            <p:nvSpPr>
              <p:cNvPr id="42" name="TextBox 41">
                <a:extLst>
                  <a:ext uri="{FF2B5EF4-FFF2-40B4-BE49-F238E27FC236}">
                    <a16:creationId xmlns:a16="http://schemas.microsoft.com/office/drawing/2014/main" id="{A2B20E16-1AAB-1085-8E58-84C7A8B1DAF4}"/>
                  </a:ext>
                </a:extLst>
              </p:cNvPr>
              <p:cNvSpPr txBox="1">
                <a:spLocks noRot="1" noChangeAspect="1" noMove="1" noResize="1" noEditPoints="1" noAdjustHandles="1" noChangeArrowheads="1" noChangeShapeType="1" noTextEdit="1"/>
              </p:cNvSpPr>
              <p:nvPr/>
            </p:nvSpPr>
            <p:spPr>
              <a:xfrm>
                <a:off x="8065557" y="1060485"/>
                <a:ext cx="2241438" cy="307777"/>
              </a:xfrm>
              <a:prstGeom prst="rect">
                <a:avLst/>
              </a:prstGeom>
              <a:blipFill>
                <a:blip r:embed="rId6"/>
                <a:stretch>
                  <a:fillRect l="-815" t="-4000" b="-2000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443003DA-2A8B-3005-AA19-DB1E70B4F9D8}"/>
              </a:ext>
            </a:extLst>
          </p:cNvPr>
          <p:cNvPicPr>
            <a:picLocks noChangeAspect="1"/>
          </p:cNvPicPr>
          <p:nvPr/>
        </p:nvPicPr>
        <p:blipFill>
          <a:blip r:embed="rId10"/>
          <a:stretch>
            <a:fillRect/>
          </a:stretch>
        </p:blipFill>
        <p:spPr>
          <a:xfrm>
            <a:off x="1598301" y="4136542"/>
            <a:ext cx="3339285" cy="218410"/>
          </a:xfrm>
          <a:prstGeom prst="rect">
            <a:avLst/>
          </a:prstGeom>
        </p:spPr>
      </p:pic>
      <p:pic>
        <p:nvPicPr>
          <p:cNvPr id="17" name="Picture 16" descr="Diagram, engineering drawing, schematic&#10;&#10;Description automatically generated">
            <a:extLst>
              <a:ext uri="{FF2B5EF4-FFF2-40B4-BE49-F238E27FC236}">
                <a16:creationId xmlns:a16="http://schemas.microsoft.com/office/drawing/2014/main" id="{E51215A5-515D-7ECD-3976-DB4DB2D649B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59784" y="4614548"/>
            <a:ext cx="3337180" cy="1842155"/>
          </a:xfrm>
          <a:prstGeom prst="rect">
            <a:avLst/>
          </a:prstGeom>
        </p:spPr>
      </p:pic>
      <p:pic>
        <p:nvPicPr>
          <p:cNvPr id="20" name="Picture 19" descr="Table&#10;&#10;Description automatically generated">
            <a:extLst>
              <a:ext uri="{FF2B5EF4-FFF2-40B4-BE49-F238E27FC236}">
                <a16:creationId xmlns:a16="http://schemas.microsoft.com/office/drawing/2014/main" id="{B7A65DA8-3059-D0D8-725B-A77ACF34D7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31576" y="3293764"/>
            <a:ext cx="2164525" cy="948499"/>
          </a:xfrm>
          <a:prstGeom prst="rect">
            <a:avLst/>
          </a:prstGeom>
        </p:spPr>
      </p:pic>
      <p:sp>
        <p:nvSpPr>
          <p:cNvPr id="21" name="TextBox 20">
            <a:extLst>
              <a:ext uri="{FF2B5EF4-FFF2-40B4-BE49-F238E27FC236}">
                <a16:creationId xmlns:a16="http://schemas.microsoft.com/office/drawing/2014/main" id="{DF18BED1-DE14-18AE-5C0E-107386998573}"/>
              </a:ext>
            </a:extLst>
          </p:cNvPr>
          <p:cNvSpPr txBox="1"/>
          <p:nvPr/>
        </p:nvSpPr>
        <p:spPr>
          <a:xfrm>
            <a:off x="396826" y="3081953"/>
            <a:ext cx="1925336" cy="338554"/>
          </a:xfrm>
          <a:prstGeom prst="rect">
            <a:avLst/>
          </a:prstGeom>
          <a:noFill/>
        </p:spPr>
        <p:txBody>
          <a:bodyPr wrap="square" rtlCol="0">
            <a:spAutoFit/>
          </a:bodyPr>
          <a:lstStyle/>
          <a:p>
            <a:r>
              <a:rPr lang="en-US" sz="1600" b="1" dirty="0">
                <a:latin typeface="CMU Serif" panose="02000603000000000000" pitchFamily="2" charset="0"/>
                <a:ea typeface="CMU Serif" panose="02000603000000000000" pitchFamily="2" charset="0"/>
                <a:cs typeface="CMU Serif" panose="02000603000000000000" pitchFamily="2" charset="0"/>
              </a:rPr>
              <a:t>Bit-flip Errors</a:t>
            </a:r>
          </a:p>
        </p:txBody>
      </p:sp>
      <p:sp>
        <p:nvSpPr>
          <p:cNvPr id="23" name="TextBox 22">
            <a:extLst>
              <a:ext uri="{FF2B5EF4-FFF2-40B4-BE49-F238E27FC236}">
                <a16:creationId xmlns:a16="http://schemas.microsoft.com/office/drawing/2014/main" id="{9C5FA278-2078-2FFE-795C-ED4C0CDC908D}"/>
              </a:ext>
            </a:extLst>
          </p:cNvPr>
          <p:cNvSpPr txBox="1"/>
          <p:nvPr/>
        </p:nvSpPr>
        <p:spPr>
          <a:xfrm>
            <a:off x="396826" y="4084175"/>
            <a:ext cx="1336089" cy="338554"/>
          </a:xfrm>
          <a:prstGeom prst="rect">
            <a:avLst/>
          </a:prstGeom>
          <a:noFill/>
        </p:spPr>
        <p:txBody>
          <a:bodyPr wrap="square" rtlCol="0">
            <a:spAutoFit/>
          </a:bodyPr>
          <a:lstStyle/>
          <a:p>
            <a:r>
              <a:rPr lang="en-US" sz="1600" b="1" dirty="0">
                <a:latin typeface="CMU Serif" panose="02000603000000000000" pitchFamily="2" charset="0"/>
                <a:ea typeface="CMU Serif" panose="02000603000000000000" pitchFamily="2" charset="0"/>
                <a:cs typeface="CMU Serif" panose="02000603000000000000" pitchFamily="2" charset="0"/>
              </a:rPr>
              <a:t>Encoding</a:t>
            </a:r>
          </a:p>
        </p:txBody>
      </p:sp>
      <p:sp>
        <p:nvSpPr>
          <p:cNvPr id="24" name="TextBox 23">
            <a:extLst>
              <a:ext uri="{FF2B5EF4-FFF2-40B4-BE49-F238E27FC236}">
                <a16:creationId xmlns:a16="http://schemas.microsoft.com/office/drawing/2014/main" id="{1304ADC5-A84A-E3AC-89AC-75C4D6B19066}"/>
              </a:ext>
            </a:extLst>
          </p:cNvPr>
          <p:cNvSpPr txBox="1"/>
          <p:nvPr/>
        </p:nvSpPr>
        <p:spPr>
          <a:xfrm>
            <a:off x="5396329" y="3049406"/>
            <a:ext cx="2559709" cy="338554"/>
          </a:xfrm>
          <a:prstGeom prst="rect">
            <a:avLst/>
          </a:prstGeom>
          <a:noFill/>
        </p:spPr>
        <p:txBody>
          <a:bodyPr wrap="square" rtlCol="0">
            <a:spAutoFit/>
          </a:bodyPr>
          <a:lstStyle/>
          <a:p>
            <a:r>
              <a:rPr lang="en-US" sz="1600" b="1" dirty="0">
                <a:latin typeface="CMU Serif" panose="02000603000000000000" pitchFamily="2" charset="0"/>
                <a:ea typeface="CMU Serif" panose="02000603000000000000" pitchFamily="2" charset="0"/>
                <a:cs typeface="CMU Serif" panose="02000603000000000000" pitchFamily="2" charset="0"/>
              </a:rPr>
              <a:t>Measure Parities </a:t>
            </a:r>
          </a:p>
        </p:txBody>
      </p:sp>
      <p:pic>
        <p:nvPicPr>
          <p:cNvPr id="48" name="Picture 47">
            <a:extLst>
              <a:ext uri="{FF2B5EF4-FFF2-40B4-BE49-F238E27FC236}">
                <a16:creationId xmlns:a16="http://schemas.microsoft.com/office/drawing/2014/main" id="{F3F2C4D8-00BC-BAF0-2ED6-60EB98167B7F}"/>
              </a:ext>
            </a:extLst>
          </p:cNvPr>
          <p:cNvPicPr>
            <a:picLocks noChangeAspect="1"/>
          </p:cNvPicPr>
          <p:nvPr/>
        </p:nvPicPr>
        <p:blipFill>
          <a:blip r:embed="rId13"/>
          <a:stretch>
            <a:fillRect/>
          </a:stretch>
        </p:blipFill>
        <p:spPr>
          <a:xfrm>
            <a:off x="2137634" y="3146801"/>
            <a:ext cx="935765" cy="508197"/>
          </a:xfrm>
          <a:prstGeom prst="rect">
            <a:avLst/>
          </a:prstGeom>
        </p:spPr>
      </p:pic>
      <p:sp>
        <p:nvSpPr>
          <p:cNvPr id="2" name="TextBox 1">
            <a:extLst>
              <a:ext uri="{FF2B5EF4-FFF2-40B4-BE49-F238E27FC236}">
                <a16:creationId xmlns:a16="http://schemas.microsoft.com/office/drawing/2014/main" id="{D04CF0DA-40C4-4C70-6306-0CAC7892517C}"/>
              </a:ext>
            </a:extLst>
          </p:cNvPr>
          <p:cNvSpPr txBox="1"/>
          <p:nvPr/>
        </p:nvSpPr>
        <p:spPr>
          <a:xfrm>
            <a:off x="396826" y="4895027"/>
            <a:ext cx="1836399" cy="338554"/>
          </a:xfrm>
          <a:prstGeom prst="rect">
            <a:avLst/>
          </a:prstGeom>
          <a:noFill/>
        </p:spPr>
        <p:txBody>
          <a:bodyPr wrap="square" rtlCol="0">
            <a:spAutoFit/>
          </a:bodyPr>
          <a:lstStyle/>
          <a:p>
            <a:r>
              <a:rPr lang="en-US" sz="1600" b="1" dirty="0">
                <a:latin typeface="CMU Serif" panose="02000603000000000000" pitchFamily="2" charset="0"/>
                <a:ea typeface="CMU Serif" panose="02000603000000000000" pitchFamily="2" charset="0"/>
                <a:cs typeface="CMU Serif" panose="02000603000000000000" pitchFamily="2" charset="0"/>
              </a:rPr>
              <a:t>Possible Errors </a:t>
            </a:r>
          </a:p>
        </p:txBody>
      </p:sp>
      <p:pic>
        <p:nvPicPr>
          <p:cNvPr id="5" name="Picture 4">
            <a:extLst>
              <a:ext uri="{FF2B5EF4-FFF2-40B4-BE49-F238E27FC236}">
                <a16:creationId xmlns:a16="http://schemas.microsoft.com/office/drawing/2014/main" id="{93E139A9-7BA0-7A2A-2DDC-227573139E89}"/>
              </a:ext>
            </a:extLst>
          </p:cNvPr>
          <p:cNvPicPr>
            <a:picLocks noChangeAspect="1"/>
          </p:cNvPicPr>
          <p:nvPr/>
        </p:nvPicPr>
        <p:blipFill>
          <a:blip r:embed="rId14"/>
          <a:stretch>
            <a:fillRect/>
          </a:stretch>
        </p:blipFill>
        <p:spPr>
          <a:xfrm>
            <a:off x="2233225" y="4956641"/>
            <a:ext cx="979021" cy="845640"/>
          </a:xfrm>
          <a:prstGeom prst="rect">
            <a:avLst/>
          </a:prstGeom>
        </p:spPr>
      </p:pic>
      <p:pic>
        <p:nvPicPr>
          <p:cNvPr id="14" name="Picture 13">
            <a:extLst>
              <a:ext uri="{FF2B5EF4-FFF2-40B4-BE49-F238E27FC236}">
                <a16:creationId xmlns:a16="http://schemas.microsoft.com/office/drawing/2014/main" id="{8E587899-0FA4-4622-5222-241D8163791E}"/>
              </a:ext>
            </a:extLst>
          </p:cNvPr>
          <p:cNvPicPr>
            <a:picLocks noChangeAspect="1"/>
          </p:cNvPicPr>
          <p:nvPr/>
        </p:nvPicPr>
        <p:blipFill>
          <a:blip r:embed="rId15"/>
          <a:stretch>
            <a:fillRect/>
          </a:stretch>
        </p:blipFill>
        <p:spPr>
          <a:xfrm>
            <a:off x="7354059" y="3092629"/>
            <a:ext cx="501974" cy="590662"/>
          </a:xfrm>
          <a:prstGeom prst="rect">
            <a:avLst/>
          </a:prstGeom>
        </p:spPr>
      </p:pic>
      <p:sp>
        <p:nvSpPr>
          <p:cNvPr id="16" name="TextBox 15">
            <a:extLst>
              <a:ext uri="{FF2B5EF4-FFF2-40B4-BE49-F238E27FC236}">
                <a16:creationId xmlns:a16="http://schemas.microsoft.com/office/drawing/2014/main" id="{C5F37AC4-02B1-C9FC-CD23-F13715FC9198}"/>
              </a:ext>
            </a:extLst>
          </p:cNvPr>
          <p:cNvSpPr txBox="1"/>
          <p:nvPr/>
        </p:nvSpPr>
        <p:spPr>
          <a:xfrm>
            <a:off x="8642276" y="2880129"/>
            <a:ext cx="2387929" cy="338554"/>
          </a:xfrm>
          <a:prstGeom prst="rect">
            <a:avLst/>
          </a:prstGeom>
          <a:noFill/>
        </p:spPr>
        <p:txBody>
          <a:bodyPr wrap="square" rtlCol="0">
            <a:spAutoFit/>
          </a:bodyPr>
          <a:lstStyle/>
          <a:p>
            <a:r>
              <a:rPr lang="en-US" sz="1600" b="1" dirty="0">
                <a:latin typeface="CMU Serif" panose="02000603000000000000" pitchFamily="2" charset="0"/>
                <a:ea typeface="CMU Serif" panose="02000603000000000000" pitchFamily="2" charset="0"/>
                <a:cs typeface="CMU Serif" panose="02000603000000000000" pitchFamily="2" charset="0"/>
              </a:rPr>
              <a:t>Syndrome Outcomes</a:t>
            </a:r>
          </a:p>
        </p:txBody>
      </p:sp>
      <p:sp>
        <p:nvSpPr>
          <p:cNvPr id="18" name="TextBox 17">
            <a:extLst>
              <a:ext uri="{FF2B5EF4-FFF2-40B4-BE49-F238E27FC236}">
                <a16:creationId xmlns:a16="http://schemas.microsoft.com/office/drawing/2014/main" id="{322670CC-1C83-83E0-9BF8-D05E292CB9F1}"/>
              </a:ext>
            </a:extLst>
          </p:cNvPr>
          <p:cNvSpPr txBox="1"/>
          <p:nvPr/>
        </p:nvSpPr>
        <p:spPr>
          <a:xfrm>
            <a:off x="5459915" y="4617496"/>
            <a:ext cx="1471483" cy="830997"/>
          </a:xfrm>
          <a:prstGeom prst="rect">
            <a:avLst/>
          </a:prstGeom>
          <a:noFill/>
        </p:spPr>
        <p:txBody>
          <a:bodyPr wrap="square" rtlCol="0">
            <a:spAutoFit/>
          </a:bodyPr>
          <a:lstStyle/>
          <a:p>
            <a:r>
              <a:rPr lang="en-US" sz="1600" b="1" dirty="0">
                <a:latin typeface="CMU Serif" panose="02000603000000000000" pitchFamily="2" charset="0"/>
                <a:ea typeface="CMU Serif" panose="02000603000000000000" pitchFamily="2" charset="0"/>
                <a:cs typeface="CMU Serif" panose="02000603000000000000" pitchFamily="2" charset="0"/>
              </a:rPr>
              <a:t>Full Error Correction Circuit</a:t>
            </a:r>
          </a:p>
        </p:txBody>
      </p:sp>
    </p:spTree>
    <p:custDataLst>
      <p:tags r:id="rId1"/>
    </p:custDataLst>
    <p:extLst>
      <p:ext uri="{BB962C8B-B14F-4D97-AF65-F5344CB8AC3E}">
        <p14:creationId xmlns:p14="http://schemas.microsoft.com/office/powerpoint/2010/main" val="2930022556"/>
      </p:ext>
    </p:extLst>
  </p:cSld>
  <p:clrMapOvr>
    <a:masterClrMapping/>
  </p:clrMapOvr>
  <mc:AlternateContent xmlns:mc="http://schemas.openxmlformats.org/markup-compatibility/2006" xmlns:p14="http://schemas.microsoft.com/office/powerpoint/2010/main">
    <mc:Choice Requires="p14">
      <p:transition spd="slow" p14:dur="2000" advTm="160065"/>
    </mc:Choice>
    <mc:Fallback xmlns="">
      <p:transition spd="slow" advTm="160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2" grpId="0"/>
      <p:bldP spid="19" grpId="0"/>
      <p:bldP spid="22" grpId="0" animBg="1"/>
      <p:bldP spid="29" grpId="0"/>
      <p:bldP spid="30" grpId="0" animBg="1"/>
      <p:bldP spid="31" grpId="0" animBg="1"/>
      <p:bldP spid="32" grpId="0"/>
      <p:bldP spid="34" grpId="0"/>
      <p:bldP spid="35" grpId="0" animBg="1"/>
      <p:bldP spid="36" grpId="0"/>
      <p:bldP spid="37" grpId="0"/>
      <p:bldP spid="38" grpId="0" animBg="1"/>
      <p:bldP spid="39" grpId="0"/>
      <p:bldP spid="40" grpId="0" animBg="1"/>
      <p:bldP spid="41" grpId="0" animBg="1"/>
      <p:bldP spid="42" grpId="0"/>
      <p:bldP spid="21" grpId="0"/>
      <p:bldP spid="23" grpId="0"/>
      <p:bldP spid="24" grpId="0"/>
      <p:bldP spid="2"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4998A0-EE14-45A2-9259-43C478D5503A}"/>
              </a:ext>
            </a:extLst>
          </p:cNvPr>
          <p:cNvSpPr>
            <a:spLocks noGrp="1"/>
          </p:cNvSpPr>
          <p:nvPr>
            <p:ph type="sldNum" sz="quarter" idx="12"/>
          </p:nvPr>
        </p:nvSpPr>
        <p:spPr/>
        <p:txBody>
          <a:bodyPr/>
          <a:lstStyle/>
          <a:p>
            <a:fld id="{5FFAED44-2141-40F8-9697-A8FD90EE7181}" type="slidenum">
              <a:rPr lang="en-US" smtClean="0"/>
              <a:t>7</a:t>
            </a:fld>
            <a:endParaRPr lang="en-US"/>
          </a:p>
        </p:txBody>
      </p:sp>
      <p:sp>
        <p:nvSpPr>
          <p:cNvPr id="8" name="TextBox 7">
            <a:extLst>
              <a:ext uri="{FF2B5EF4-FFF2-40B4-BE49-F238E27FC236}">
                <a16:creationId xmlns:a16="http://schemas.microsoft.com/office/drawing/2014/main" id="{8F3F4C1D-D821-DF3E-9B44-A1FE7730DFA0}"/>
              </a:ext>
            </a:extLst>
          </p:cNvPr>
          <p:cNvSpPr txBox="1"/>
          <p:nvPr/>
        </p:nvSpPr>
        <p:spPr>
          <a:xfrm>
            <a:off x="275206" y="101878"/>
            <a:ext cx="11691153" cy="646331"/>
          </a:xfrm>
          <a:prstGeom prst="rect">
            <a:avLst/>
          </a:prstGeom>
          <a:noFill/>
        </p:spPr>
        <p:txBody>
          <a:bodyPr wrap="square" rtlCol="0">
            <a:spAutoFit/>
          </a:bodyPr>
          <a:lstStyle/>
          <a:p>
            <a:pPr algn="ctr"/>
            <a:r>
              <a:rPr lang="en-US" sz="3600" dirty="0">
                <a:latin typeface="CMU Serif" panose="02000603000000000000" pitchFamily="2" charset="0"/>
                <a:ea typeface="CMU Serif" panose="02000603000000000000" pitchFamily="2" charset="0"/>
                <a:cs typeface="CMU Serif" panose="02000603000000000000" pitchFamily="2" charset="0"/>
              </a:rPr>
              <a:t>Repetition Codes: Phase-flip Errors</a:t>
            </a:r>
          </a:p>
        </p:txBody>
      </p:sp>
      <p:sp>
        <p:nvSpPr>
          <p:cNvPr id="21" name="TextBox 20">
            <a:extLst>
              <a:ext uri="{FF2B5EF4-FFF2-40B4-BE49-F238E27FC236}">
                <a16:creationId xmlns:a16="http://schemas.microsoft.com/office/drawing/2014/main" id="{DF18BED1-DE14-18AE-5C0E-107386998573}"/>
              </a:ext>
            </a:extLst>
          </p:cNvPr>
          <p:cNvSpPr txBox="1"/>
          <p:nvPr/>
        </p:nvSpPr>
        <p:spPr>
          <a:xfrm>
            <a:off x="597128" y="1227329"/>
            <a:ext cx="1940448" cy="338554"/>
          </a:xfrm>
          <a:prstGeom prst="rect">
            <a:avLst/>
          </a:prstGeom>
          <a:noFill/>
        </p:spPr>
        <p:txBody>
          <a:bodyPr wrap="square" rtlCol="0">
            <a:spAutoFit/>
          </a:bodyPr>
          <a:lstStyle/>
          <a:p>
            <a:r>
              <a:rPr lang="en-US" sz="1600" b="1" dirty="0">
                <a:latin typeface="CMU Serif" panose="02000603000000000000" pitchFamily="2" charset="0"/>
                <a:ea typeface="CMU Serif" panose="02000603000000000000" pitchFamily="2" charset="0"/>
                <a:cs typeface="CMU Serif" panose="02000603000000000000" pitchFamily="2" charset="0"/>
              </a:rPr>
              <a:t>Phase-flip Errors</a:t>
            </a:r>
          </a:p>
        </p:txBody>
      </p:sp>
      <p:sp>
        <p:nvSpPr>
          <p:cNvPr id="24" name="TextBox 23">
            <a:extLst>
              <a:ext uri="{FF2B5EF4-FFF2-40B4-BE49-F238E27FC236}">
                <a16:creationId xmlns:a16="http://schemas.microsoft.com/office/drawing/2014/main" id="{1304ADC5-A84A-E3AC-89AC-75C4D6B19066}"/>
              </a:ext>
            </a:extLst>
          </p:cNvPr>
          <p:cNvSpPr txBox="1"/>
          <p:nvPr/>
        </p:nvSpPr>
        <p:spPr>
          <a:xfrm>
            <a:off x="592518" y="5196311"/>
            <a:ext cx="1940448" cy="338554"/>
          </a:xfrm>
          <a:prstGeom prst="rect">
            <a:avLst/>
          </a:prstGeom>
          <a:noFill/>
        </p:spPr>
        <p:txBody>
          <a:bodyPr wrap="square" rtlCol="0">
            <a:spAutoFit/>
          </a:bodyPr>
          <a:lstStyle/>
          <a:p>
            <a:r>
              <a:rPr lang="en-US" sz="1600" b="1" dirty="0">
                <a:latin typeface="CMU Serif" panose="02000603000000000000" pitchFamily="2" charset="0"/>
                <a:ea typeface="CMU Serif" panose="02000603000000000000" pitchFamily="2" charset="0"/>
                <a:cs typeface="CMU Serif" panose="02000603000000000000" pitchFamily="2" charset="0"/>
              </a:rPr>
              <a:t>Measure Parities </a:t>
            </a:r>
          </a:p>
        </p:txBody>
      </p:sp>
      <p:sp>
        <p:nvSpPr>
          <p:cNvPr id="18" name="TextBox 17">
            <a:extLst>
              <a:ext uri="{FF2B5EF4-FFF2-40B4-BE49-F238E27FC236}">
                <a16:creationId xmlns:a16="http://schemas.microsoft.com/office/drawing/2014/main" id="{322670CC-1C83-83E0-9BF8-D05E292CB9F1}"/>
              </a:ext>
            </a:extLst>
          </p:cNvPr>
          <p:cNvSpPr txBox="1"/>
          <p:nvPr/>
        </p:nvSpPr>
        <p:spPr>
          <a:xfrm>
            <a:off x="6960063" y="948620"/>
            <a:ext cx="3325161" cy="338554"/>
          </a:xfrm>
          <a:prstGeom prst="rect">
            <a:avLst/>
          </a:prstGeom>
          <a:noFill/>
        </p:spPr>
        <p:txBody>
          <a:bodyPr wrap="square" rtlCol="0">
            <a:spAutoFit/>
          </a:bodyPr>
          <a:lstStyle/>
          <a:p>
            <a:r>
              <a:rPr lang="en-US" sz="1600" b="1" dirty="0">
                <a:latin typeface="CMU Serif" panose="02000603000000000000" pitchFamily="2" charset="0"/>
                <a:ea typeface="CMU Serif" panose="02000603000000000000" pitchFamily="2" charset="0"/>
                <a:cs typeface="CMU Serif" panose="02000603000000000000" pitchFamily="2" charset="0"/>
              </a:rPr>
              <a:t>Full Error Correction Circuit</a:t>
            </a:r>
          </a:p>
        </p:txBody>
      </p:sp>
      <p:pic>
        <p:nvPicPr>
          <p:cNvPr id="10" name="Picture 9">
            <a:extLst>
              <a:ext uri="{FF2B5EF4-FFF2-40B4-BE49-F238E27FC236}">
                <a16:creationId xmlns:a16="http://schemas.microsoft.com/office/drawing/2014/main" id="{9B56FCE3-DF1E-61D3-3D27-2F11DD128571}"/>
              </a:ext>
            </a:extLst>
          </p:cNvPr>
          <p:cNvPicPr>
            <a:picLocks noChangeAspect="1"/>
          </p:cNvPicPr>
          <p:nvPr/>
        </p:nvPicPr>
        <p:blipFill>
          <a:blip r:embed="rId4"/>
          <a:stretch>
            <a:fillRect/>
          </a:stretch>
        </p:blipFill>
        <p:spPr>
          <a:xfrm>
            <a:off x="2532966" y="1256658"/>
            <a:ext cx="1091390" cy="509315"/>
          </a:xfrm>
          <a:prstGeom prst="rect">
            <a:avLst/>
          </a:prstGeom>
        </p:spPr>
      </p:pic>
      <p:sp>
        <p:nvSpPr>
          <p:cNvPr id="11" name="TextBox 10">
            <a:extLst>
              <a:ext uri="{FF2B5EF4-FFF2-40B4-BE49-F238E27FC236}">
                <a16:creationId xmlns:a16="http://schemas.microsoft.com/office/drawing/2014/main" id="{E6BFFAA2-8805-0840-98F4-FC0A2AEEE52D}"/>
              </a:ext>
            </a:extLst>
          </p:cNvPr>
          <p:cNvSpPr txBox="1"/>
          <p:nvPr/>
        </p:nvSpPr>
        <p:spPr>
          <a:xfrm>
            <a:off x="592518" y="3207861"/>
            <a:ext cx="1137144" cy="338554"/>
          </a:xfrm>
          <a:prstGeom prst="rect">
            <a:avLst/>
          </a:prstGeom>
          <a:noFill/>
        </p:spPr>
        <p:txBody>
          <a:bodyPr wrap="square" rtlCol="0">
            <a:spAutoFit/>
          </a:bodyPr>
          <a:lstStyle/>
          <a:p>
            <a:r>
              <a:rPr lang="en-US" sz="1600" b="1" dirty="0">
                <a:latin typeface="CMU Serif" panose="02000603000000000000" pitchFamily="2" charset="0"/>
                <a:ea typeface="CMU Serif" panose="02000603000000000000" pitchFamily="2" charset="0"/>
                <a:cs typeface="CMU Serif" panose="02000603000000000000" pitchFamily="2" charset="0"/>
              </a:rPr>
              <a:t>Encoding</a:t>
            </a:r>
            <a:endParaRPr lang="en-US" b="1" dirty="0">
              <a:latin typeface="CMU Serif" panose="02000603000000000000" pitchFamily="2" charset="0"/>
              <a:ea typeface="CMU Serif" panose="02000603000000000000" pitchFamily="2" charset="0"/>
              <a:cs typeface="CMU Serif" panose="02000603000000000000" pitchFamily="2" charset="0"/>
            </a:endParaRPr>
          </a:p>
        </p:txBody>
      </p:sp>
      <p:pic>
        <p:nvPicPr>
          <p:cNvPr id="13" name="Picture 12">
            <a:extLst>
              <a:ext uri="{FF2B5EF4-FFF2-40B4-BE49-F238E27FC236}">
                <a16:creationId xmlns:a16="http://schemas.microsoft.com/office/drawing/2014/main" id="{2B5130FF-F253-B0FB-E805-6E02DE4DEBFD}"/>
              </a:ext>
            </a:extLst>
          </p:cNvPr>
          <p:cNvPicPr>
            <a:picLocks noChangeAspect="1"/>
          </p:cNvPicPr>
          <p:nvPr/>
        </p:nvPicPr>
        <p:blipFill>
          <a:blip r:embed="rId5"/>
          <a:stretch>
            <a:fillRect/>
          </a:stretch>
        </p:blipFill>
        <p:spPr>
          <a:xfrm>
            <a:off x="1832992" y="3241643"/>
            <a:ext cx="1823433" cy="579335"/>
          </a:xfrm>
          <a:prstGeom prst="rect">
            <a:avLst/>
          </a:prstGeom>
        </p:spPr>
      </p:pic>
      <p:pic>
        <p:nvPicPr>
          <p:cNvPr id="15" name="Picture 14">
            <a:extLst>
              <a:ext uri="{FF2B5EF4-FFF2-40B4-BE49-F238E27FC236}">
                <a16:creationId xmlns:a16="http://schemas.microsoft.com/office/drawing/2014/main" id="{2686BEB6-63A2-BD8E-20AD-AAC17ACA61FD}"/>
              </a:ext>
            </a:extLst>
          </p:cNvPr>
          <p:cNvPicPr>
            <a:picLocks noChangeAspect="1"/>
          </p:cNvPicPr>
          <p:nvPr/>
        </p:nvPicPr>
        <p:blipFill>
          <a:blip r:embed="rId6"/>
          <a:stretch>
            <a:fillRect/>
          </a:stretch>
        </p:blipFill>
        <p:spPr>
          <a:xfrm>
            <a:off x="1832992" y="4061395"/>
            <a:ext cx="1963688" cy="894499"/>
          </a:xfrm>
          <a:prstGeom prst="rect">
            <a:avLst/>
          </a:prstGeom>
        </p:spPr>
      </p:pic>
      <p:sp>
        <p:nvSpPr>
          <p:cNvPr id="25" name="TextBox 24">
            <a:extLst>
              <a:ext uri="{FF2B5EF4-FFF2-40B4-BE49-F238E27FC236}">
                <a16:creationId xmlns:a16="http://schemas.microsoft.com/office/drawing/2014/main" id="{3BDCAA7B-6074-8291-491C-2DC47365156D}"/>
              </a:ext>
            </a:extLst>
          </p:cNvPr>
          <p:cNvSpPr txBox="1"/>
          <p:nvPr/>
        </p:nvSpPr>
        <p:spPr>
          <a:xfrm>
            <a:off x="596791" y="2131772"/>
            <a:ext cx="1940448" cy="338554"/>
          </a:xfrm>
          <a:prstGeom prst="rect">
            <a:avLst/>
          </a:prstGeom>
          <a:noFill/>
        </p:spPr>
        <p:txBody>
          <a:bodyPr wrap="square" rtlCol="0">
            <a:spAutoFit/>
          </a:bodyPr>
          <a:lstStyle/>
          <a:p>
            <a:r>
              <a:rPr lang="en-US" sz="1600" b="1" dirty="0">
                <a:latin typeface="CMU Serif" panose="02000603000000000000" pitchFamily="2" charset="0"/>
                <a:ea typeface="CMU Serif" panose="02000603000000000000" pitchFamily="2" charset="0"/>
                <a:cs typeface="CMU Serif" panose="02000603000000000000" pitchFamily="2" charset="0"/>
              </a:rPr>
              <a:t>Phase-flip Errors</a:t>
            </a:r>
          </a:p>
        </p:txBody>
      </p:sp>
      <p:pic>
        <p:nvPicPr>
          <p:cNvPr id="26" name="Picture 25">
            <a:extLst>
              <a:ext uri="{FF2B5EF4-FFF2-40B4-BE49-F238E27FC236}">
                <a16:creationId xmlns:a16="http://schemas.microsoft.com/office/drawing/2014/main" id="{4C164E84-EDAB-97A0-E5C0-247E29D24B90}"/>
              </a:ext>
            </a:extLst>
          </p:cNvPr>
          <p:cNvPicPr>
            <a:picLocks noChangeAspect="1"/>
          </p:cNvPicPr>
          <p:nvPr/>
        </p:nvPicPr>
        <p:blipFill>
          <a:blip r:embed="rId7"/>
          <a:stretch>
            <a:fillRect/>
          </a:stretch>
        </p:blipFill>
        <p:spPr>
          <a:xfrm>
            <a:off x="2532966" y="2087268"/>
            <a:ext cx="3213508" cy="948499"/>
          </a:xfrm>
          <a:prstGeom prst="rect">
            <a:avLst/>
          </a:prstGeom>
        </p:spPr>
      </p:pic>
      <p:pic>
        <p:nvPicPr>
          <p:cNvPr id="4" name="Picture 3" descr="Diagram, engineering drawing&#10;&#10;Description automatically generated">
            <a:extLst>
              <a:ext uri="{FF2B5EF4-FFF2-40B4-BE49-F238E27FC236}">
                <a16:creationId xmlns:a16="http://schemas.microsoft.com/office/drawing/2014/main" id="{1F267B92-C486-1925-6653-02E96EA83E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1230" y="1328863"/>
            <a:ext cx="3674640" cy="1792507"/>
          </a:xfrm>
          <a:prstGeom prst="rect">
            <a:avLst/>
          </a:prstGeom>
        </p:spPr>
      </p:pic>
      <p:pic>
        <p:nvPicPr>
          <p:cNvPr id="7" name="Picture 6">
            <a:extLst>
              <a:ext uri="{FF2B5EF4-FFF2-40B4-BE49-F238E27FC236}">
                <a16:creationId xmlns:a16="http://schemas.microsoft.com/office/drawing/2014/main" id="{90CFA072-994D-2879-1272-29507B9F3AE4}"/>
              </a:ext>
            </a:extLst>
          </p:cNvPr>
          <p:cNvPicPr>
            <a:picLocks noChangeAspect="1"/>
          </p:cNvPicPr>
          <p:nvPr/>
        </p:nvPicPr>
        <p:blipFill>
          <a:blip r:embed="rId9"/>
          <a:stretch>
            <a:fillRect/>
          </a:stretch>
        </p:blipFill>
        <p:spPr>
          <a:xfrm>
            <a:off x="2559533" y="5274824"/>
            <a:ext cx="519128" cy="519128"/>
          </a:xfrm>
          <a:prstGeom prst="rect">
            <a:avLst/>
          </a:prstGeom>
        </p:spPr>
      </p:pic>
      <p:pic>
        <p:nvPicPr>
          <p:cNvPr id="16" name="Picture 15">
            <a:extLst>
              <a:ext uri="{FF2B5EF4-FFF2-40B4-BE49-F238E27FC236}">
                <a16:creationId xmlns:a16="http://schemas.microsoft.com/office/drawing/2014/main" id="{9D3FD700-F1CD-1F7A-9A97-2996FC171407}"/>
              </a:ext>
            </a:extLst>
          </p:cNvPr>
          <p:cNvPicPr>
            <a:picLocks noChangeAspect="1"/>
          </p:cNvPicPr>
          <p:nvPr/>
        </p:nvPicPr>
        <p:blipFill>
          <a:blip r:embed="rId10"/>
          <a:stretch>
            <a:fillRect/>
          </a:stretch>
        </p:blipFill>
        <p:spPr>
          <a:xfrm>
            <a:off x="7533172" y="3364295"/>
            <a:ext cx="2607802" cy="2992055"/>
          </a:xfrm>
          <a:prstGeom prst="rect">
            <a:avLst/>
          </a:prstGeom>
        </p:spPr>
      </p:pic>
      <p:sp>
        <p:nvSpPr>
          <p:cNvPr id="17" name="TextBox 16">
            <a:extLst>
              <a:ext uri="{FF2B5EF4-FFF2-40B4-BE49-F238E27FC236}">
                <a16:creationId xmlns:a16="http://schemas.microsoft.com/office/drawing/2014/main" id="{AE016A28-996F-C084-0051-B59FB6484DFD}"/>
              </a:ext>
            </a:extLst>
          </p:cNvPr>
          <p:cNvSpPr txBox="1"/>
          <p:nvPr/>
        </p:nvSpPr>
        <p:spPr>
          <a:xfrm>
            <a:off x="5906925" y="3444243"/>
            <a:ext cx="1442972" cy="584775"/>
          </a:xfrm>
          <a:prstGeom prst="rect">
            <a:avLst/>
          </a:prstGeom>
          <a:noFill/>
        </p:spPr>
        <p:txBody>
          <a:bodyPr wrap="square" rtlCol="0">
            <a:spAutoFit/>
          </a:bodyPr>
          <a:lstStyle/>
          <a:p>
            <a:r>
              <a:rPr lang="en-US" sz="1600" b="1" dirty="0">
                <a:latin typeface="CMU Serif" panose="02000603000000000000" pitchFamily="2" charset="0"/>
                <a:ea typeface="CMU Serif" panose="02000603000000000000" pitchFamily="2" charset="0"/>
                <a:cs typeface="CMU Serif" panose="02000603000000000000" pitchFamily="2" charset="0"/>
              </a:rPr>
              <a:t>Phase + Bit</a:t>
            </a:r>
          </a:p>
          <a:p>
            <a:r>
              <a:rPr lang="en-US" sz="1600" b="1" dirty="0">
                <a:latin typeface="CMU Serif" panose="02000603000000000000" pitchFamily="2" charset="0"/>
                <a:ea typeface="CMU Serif" panose="02000603000000000000" pitchFamily="2" charset="0"/>
                <a:cs typeface="CMU Serif" panose="02000603000000000000" pitchFamily="2" charset="0"/>
              </a:rPr>
              <a:t>(Shor code)</a:t>
            </a:r>
            <a:endParaRPr lang="en-US" b="1" dirty="0">
              <a:latin typeface="CMU Serif" panose="02000603000000000000" pitchFamily="2" charset="0"/>
              <a:ea typeface="CMU Serif" panose="02000603000000000000" pitchFamily="2" charset="0"/>
              <a:cs typeface="CMU Serif" panose="02000603000000000000" pitchFamily="2" charset="0"/>
            </a:endParaRPr>
          </a:p>
        </p:txBody>
      </p:sp>
    </p:spTree>
    <p:custDataLst>
      <p:tags r:id="rId1"/>
    </p:custDataLst>
    <p:extLst>
      <p:ext uri="{BB962C8B-B14F-4D97-AF65-F5344CB8AC3E}">
        <p14:creationId xmlns:p14="http://schemas.microsoft.com/office/powerpoint/2010/main" val="2189914287"/>
      </p:ext>
    </p:extLst>
  </p:cSld>
  <p:clrMapOvr>
    <a:masterClrMapping/>
  </p:clrMapOvr>
  <mc:AlternateContent xmlns:mc="http://schemas.openxmlformats.org/markup-compatibility/2006" xmlns:p14="http://schemas.microsoft.com/office/powerpoint/2010/main">
    <mc:Choice Requires="p14">
      <p:transition spd="slow" p14:dur="2000" advTm="160065"/>
    </mc:Choice>
    <mc:Fallback xmlns="">
      <p:transition spd="slow" advTm="160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18" grpId="0"/>
      <p:bldP spid="11" grpId="0"/>
      <p:bldP spid="2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ACC07F-4A6F-4094-87FB-0DCC0B2B0947}"/>
              </a:ext>
            </a:extLst>
          </p:cNvPr>
          <p:cNvSpPr txBox="1"/>
          <p:nvPr/>
        </p:nvSpPr>
        <p:spPr>
          <a:xfrm>
            <a:off x="275206" y="159799"/>
            <a:ext cx="10502285" cy="646331"/>
          </a:xfrm>
          <a:prstGeom prst="rect">
            <a:avLst/>
          </a:prstGeom>
          <a:noFill/>
        </p:spPr>
        <p:txBody>
          <a:bodyPr wrap="square" rtlCol="0">
            <a:spAutoFit/>
          </a:bodyPr>
          <a:lstStyle/>
          <a:p>
            <a:r>
              <a:rPr lang="en-US" sz="3600" dirty="0">
                <a:latin typeface="CMU Serif" panose="02000603000000000000" pitchFamily="2" charset="0"/>
                <a:ea typeface="CMU Serif" panose="02000603000000000000" pitchFamily="2" charset="0"/>
                <a:cs typeface="CMU Serif" panose="02000603000000000000" pitchFamily="2" charset="0"/>
              </a:rPr>
              <a:t>Outline</a:t>
            </a:r>
          </a:p>
        </p:txBody>
      </p:sp>
      <p:sp>
        <p:nvSpPr>
          <p:cNvPr id="3" name="TextBox 2">
            <a:extLst>
              <a:ext uri="{FF2B5EF4-FFF2-40B4-BE49-F238E27FC236}">
                <a16:creationId xmlns:a16="http://schemas.microsoft.com/office/drawing/2014/main" id="{5132B839-CC01-4B06-BFD5-E580E8B3E0CE}"/>
              </a:ext>
            </a:extLst>
          </p:cNvPr>
          <p:cNvSpPr txBox="1"/>
          <p:nvPr/>
        </p:nvSpPr>
        <p:spPr>
          <a:xfrm>
            <a:off x="665825" y="1720840"/>
            <a:ext cx="10111666" cy="3416320"/>
          </a:xfrm>
          <a:prstGeom prst="rect">
            <a:avLst/>
          </a:prstGeom>
          <a:noFill/>
        </p:spPr>
        <p:txBody>
          <a:bodyPr wrap="square" rtlCol="0">
            <a:spAutoFit/>
          </a:bodyPr>
          <a:lstStyle/>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Error Correction for LGTs</a:t>
            </a:r>
          </a:p>
          <a:p>
            <a:pPr marL="342900" indent="-342900">
              <a:buFont typeface="Wingdings" panose="05000000000000000000" pitchFamily="2" charset="2"/>
              <a:buChar char="q"/>
            </a:pPr>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Repetition Codes</a:t>
            </a:r>
          </a:p>
          <a:p>
            <a:pPr marL="342900" indent="-342900">
              <a:buFont typeface="Wingdings" panose="05000000000000000000" pitchFamily="2" charset="2"/>
              <a:buChar char="q"/>
            </a:pPr>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solidFill>
                  <a:srgbClr val="003399"/>
                </a:solidFill>
                <a:latin typeface="CMU Serif" panose="02000603000000000000" pitchFamily="2" charset="0"/>
                <a:ea typeface="CMU Serif" panose="02000603000000000000" pitchFamily="2" charset="0"/>
                <a:cs typeface="CMU Serif" panose="02000603000000000000" pitchFamily="2" charset="0"/>
              </a:rPr>
              <a:t>Integrating Repetition Codes with Gauss’s Law</a:t>
            </a:r>
          </a:p>
          <a:p>
            <a:pPr marL="342900" indent="-342900">
              <a:buFont typeface="Wingdings" panose="05000000000000000000" pitchFamily="2" charset="2"/>
              <a:buChar char="q"/>
            </a:pPr>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Error Correction for 1+1 D and 2+1 D LGTs with Gauss’s Law</a:t>
            </a:r>
          </a:p>
          <a:p>
            <a:endParaRPr lang="en-US" sz="2400" dirty="0">
              <a:latin typeface="CMU Serif" panose="02000603000000000000" pitchFamily="2" charset="0"/>
              <a:ea typeface="CMU Serif" panose="02000603000000000000" pitchFamily="2" charset="0"/>
              <a:cs typeface="CMU Serif" panose="02000603000000000000" pitchFamily="2" charset="0"/>
            </a:endParaRPr>
          </a:p>
          <a:p>
            <a:pPr marL="342900" indent="-342900">
              <a:buFont typeface="Wingdings" panose="05000000000000000000" pitchFamily="2" charset="2"/>
              <a:buChar char="q"/>
            </a:pPr>
            <a:r>
              <a:rPr lang="en-US" sz="2400" dirty="0">
                <a:latin typeface="CMU Serif" panose="02000603000000000000" pitchFamily="2" charset="0"/>
                <a:ea typeface="CMU Serif" panose="02000603000000000000" pitchFamily="2" charset="0"/>
                <a:cs typeface="CMU Serif" panose="02000603000000000000" pitchFamily="2" charset="0"/>
              </a:rPr>
              <a:t>Outlook</a:t>
            </a:r>
          </a:p>
        </p:txBody>
      </p:sp>
      <p:sp>
        <p:nvSpPr>
          <p:cNvPr id="4" name="Slide Number Placeholder 3">
            <a:extLst>
              <a:ext uri="{FF2B5EF4-FFF2-40B4-BE49-F238E27FC236}">
                <a16:creationId xmlns:a16="http://schemas.microsoft.com/office/drawing/2014/main" id="{DEF223B0-F1A0-4A76-9C71-C08981F23565}"/>
              </a:ext>
            </a:extLst>
          </p:cNvPr>
          <p:cNvSpPr>
            <a:spLocks noGrp="1"/>
          </p:cNvSpPr>
          <p:nvPr>
            <p:ph type="sldNum" sz="quarter" idx="12"/>
          </p:nvPr>
        </p:nvSpPr>
        <p:spPr/>
        <p:txBody>
          <a:bodyPr/>
          <a:lstStyle/>
          <a:p>
            <a:fld id="{5FFAED44-2141-40F8-9697-A8FD90EE7181}" type="slidenum">
              <a:rPr lang="en-US" smtClean="0"/>
              <a:t>8</a:t>
            </a:fld>
            <a:endParaRPr lang="en-US"/>
          </a:p>
        </p:txBody>
      </p:sp>
      <p:sp>
        <p:nvSpPr>
          <p:cNvPr id="6" name="Rectangle 5">
            <a:extLst>
              <a:ext uri="{FF2B5EF4-FFF2-40B4-BE49-F238E27FC236}">
                <a16:creationId xmlns:a16="http://schemas.microsoft.com/office/drawing/2014/main" id="{B9B10089-1047-1761-E770-27FBC07FEE12}"/>
              </a:ext>
            </a:extLst>
          </p:cNvPr>
          <p:cNvSpPr/>
          <p:nvPr/>
        </p:nvSpPr>
        <p:spPr>
          <a:xfrm>
            <a:off x="785840" y="3273146"/>
            <a:ext cx="168675" cy="168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MU Serif" panose="02000603000000000000" pitchFamily="2" charset="0"/>
              <a:ea typeface="CMU Serif" panose="02000603000000000000" pitchFamily="2" charset="0"/>
              <a:cs typeface="CMU Serif" panose="02000603000000000000" pitchFamily="2" charset="0"/>
            </a:endParaRPr>
          </a:p>
        </p:txBody>
      </p:sp>
    </p:spTree>
    <p:extLst>
      <p:ext uri="{BB962C8B-B14F-4D97-AF65-F5344CB8AC3E}">
        <p14:creationId xmlns:p14="http://schemas.microsoft.com/office/powerpoint/2010/main" val="3425731255"/>
      </p:ext>
    </p:extLst>
  </p:cSld>
  <p:clrMapOvr>
    <a:masterClrMapping/>
  </p:clrMapOvr>
  <mc:AlternateContent xmlns:mc="http://schemas.openxmlformats.org/markup-compatibility/2006" xmlns:p14="http://schemas.microsoft.com/office/powerpoint/2010/main">
    <mc:Choice Requires="p14">
      <p:transition spd="slow" p14:dur="2000" advTm="43876"/>
    </mc:Choice>
    <mc:Fallback xmlns="">
      <p:transition spd="slow" advTm="4387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FCACF4-2A8B-462F-9C4A-E64B361BF125}"/>
              </a:ext>
            </a:extLst>
          </p:cNvPr>
          <p:cNvSpPr txBox="1"/>
          <p:nvPr/>
        </p:nvSpPr>
        <p:spPr>
          <a:xfrm>
            <a:off x="275205" y="159799"/>
            <a:ext cx="11691153" cy="646331"/>
          </a:xfrm>
          <a:prstGeom prst="rect">
            <a:avLst/>
          </a:prstGeom>
          <a:noFill/>
        </p:spPr>
        <p:txBody>
          <a:bodyPr wrap="square" rtlCol="0">
            <a:spAutoFit/>
          </a:bodyPr>
          <a:lstStyle/>
          <a:p>
            <a:pPr algn="ctr"/>
            <a:r>
              <a:rPr lang="en-US" sz="3600" dirty="0">
                <a:latin typeface="CMU Serif" panose="02000603000000000000" pitchFamily="2" charset="0"/>
                <a:ea typeface="CMU Serif" panose="02000603000000000000" pitchFamily="2" charset="0"/>
                <a:cs typeface="CMU Serif" panose="02000603000000000000" pitchFamily="2" charset="0"/>
              </a:rPr>
              <a:t>Abelian Lattice Gauge Theories</a:t>
            </a:r>
          </a:p>
        </p:txBody>
      </p:sp>
      <p:sp>
        <p:nvSpPr>
          <p:cNvPr id="3" name="Slide Number Placeholder 2">
            <a:extLst>
              <a:ext uri="{FF2B5EF4-FFF2-40B4-BE49-F238E27FC236}">
                <a16:creationId xmlns:a16="http://schemas.microsoft.com/office/drawing/2014/main" id="{294998A0-EE14-45A2-9259-43C478D5503A}"/>
              </a:ext>
            </a:extLst>
          </p:cNvPr>
          <p:cNvSpPr>
            <a:spLocks noGrp="1"/>
          </p:cNvSpPr>
          <p:nvPr>
            <p:ph type="sldNum" sz="quarter" idx="12"/>
          </p:nvPr>
        </p:nvSpPr>
        <p:spPr/>
        <p:txBody>
          <a:bodyPr/>
          <a:lstStyle/>
          <a:p>
            <a:fld id="{5FFAED44-2141-40F8-9697-A8FD90EE7181}" type="slidenum">
              <a:rPr lang="en-US" smtClean="0"/>
              <a:t>9</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0956EA5-81CF-8A06-2543-791FF5E33C4C}"/>
                  </a:ext>
                </a:extLst>
              </p:cNvPr>
              <p:cNvSpPr txBox="1"/>
              <p:nvPr/>
            </p:nvSpPr>
            <p:spPr>
              <a:xfrm>
                <a:off x="390739" y="922456"/>
                <a:ext cx="11310796" cy="5355312"/>
              </a:xfrm>
              <a:prstGeom prst="rect">
                <a:avLst/>
              </a:prstGeom>
              <a:noFill/>
            </p:spPr>
            <p:txBody>
              <a:bodyPr wrap="square">
                <a:spAutoFit/>
              </a:bodyPr>
              <a:lstStyle/>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Focus on abelian LGTs with structure groups		        (e.g. Schwinger Model)	</a:t>
                </a:r>
              </a:p>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Discretize space with a lattice with even number of sites:</a:t>
                </a:r>
              </a:p>
              <a:p>
                <a:pPr marL="742950" lvl="1"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Each link l has separable Hilbert space </a:t>
                </a:r>
                <a14:m>
                  <m:oMath xmlns:m="http://schemas.openxmlformats.org/officeDocument/2006/math">
                    <m:sSub>
                      <m:sSubPr>
                        <m:ctrlPr>
                          <a:rPr lang="en-US" b="0" i="1" smtClean="0">
                            <a:latin typeface="Cambria Math" panose="02040503050406030204" pitchFamily="18" charset="0"/>
                            <a:ea typeface="CMU Serif" panose="02000603000000000000" pitchFamily="2" charset="0"/>
                            <a:cs typeface="CMU Serif" panose="02000603000000000000" pitchFamily="2" charset="0"/>
                          </a:rPr>
                        </m:ctrlPr>
                      </m:sSubPr>
                      <m:e>
                        <m:r>
                          <a:rPr lang="en-US" b="0" i="1" smtClean="0">
                            <a:latin typeface="Cambria Math" panose="02040503050406030204" pitchFamily="18" charset="0"/>
                            <a:ea typeface="CMU Serif" panose="02000603000000000000" pitchFamily="2" charset="0"/>
                            <a:cs typeface="CMU Serif" panose="02000603000000000000" pitchFamily="2" charset="0"/>
                          </a:rPr>
                          <m:t>ℋ</m:t>
                        </m:r>
                      </m:e>
                      <m:sub>
                        <m:r>
                          <a:rPr lang="en-US" b="0" i="1" smtClean="0">
                            <a:latin typeface="Cambria Math" panose="02040503050406030204" pitchFamily="18" charset="0"/>
                            <a:ea typeface="CMU Serif" panose="02000603000000000000" pitchFamily="2" charset="0"/>
                            <a:cs typeface="CMU Serif" panose="02000603000000000000" pitchFamily="2" charset="0"/>
                          </a:rPr>
                          <m:t>𝑙</m:t>
                        </m:r>
                      </m:sub>
                    </m:sSub>
                  </m:oMath>
                </a14:m>
                <a:r>
                  <a:rPr lang="en-US" dirty="0">
                    <a:latin typeface="CMU Serif" panose="02000603000000000000" pitchFamily="2" charset="0"/>
                    <a:ea typeface="CMU Serif" panose="02000603000000000000" pitchFamily="2" charset="0"/>
                    <a:cs typeface="CMU Serif" panose="02000603000000000000" pitchFamily="2" charset="0"/>
                  </a:rPr>
                  <a:t> with orthonormal basis</a:t>
                </a:r>
              </a:p>
              <a:p>
                <a:pPr marL="742950" lvl="1"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742950" lvl="1"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742950" lvl="1"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Link operators and conjugate electric field</a:t>
                </a: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Fermionic fields on sites (staggered), occupation number 0 or 1</a:t>
                </a: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r>
                  <a:rPr lang="en-US" dirty="0">
                    <a:latin typeface="CMU Serif" panose="02000603000000000000" pitchFamily="2" charset="0"/>
                    <a:ea typeface="CMU Serif" panose="02000603000000000000" pitchFamily="2" charset="0"/>
                    <a:cs typeface="CMU Serif" panose="02000603000000000000" pitchFamily="2" charset="0"/>
                  </a:rPr>
                  <a:t>Gauss’s law local gauge symmetry: </a:t>
                </a: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a:p>
                <a:pPr marL="285750" indent="-285750">
                  <a:buFont typeface="Wingdings" panose="05000000000000000000" pitchFamily="2" charset="2"/>
                  <a:buChar char="Ø"/>
                </a:pPr>
                <a:endParaRPr lang="en-US" dirty="0">
                  <a:latin typeface="CMU Serif" panose="02000603000000000000" pitchFamily="2" charset="0"/>
                  <a:ea typeface="CMU Serif" panose="02000603000000000000" pitchFamily="2" charset="0"/>
                  <a:cs typeface="CMU Serif" panose="02000603000000000000" pitchFamily="2" charset="0"/>
                </a:endParaRPr>
              </a:p>
            </p:txBody>
          </p:sp>
        </mc:Choice>
        <mc:Fallback xmlns="">
          <p:sp>
            <p:nvSpPr>
              <p:cNvPr id="4" name="TextBox 3">
                <a:extLst>
                  <a:ext uri="{FF2B5EF4-FFF2-40B4-BE49-F238E27FC236}">
                    <a16:creationId xmlns:a16="http://schemas.microsoft.com/office/drawing/2014/main" id="{E0956EA5-81CF-8A06-2543-791FF5E33C4C}"/>
                  </a:ext>
                </a:extLst>
              </p:cNvPr>
              <p:cNvSpPr txBox="1">
                <a:spLocks noRot="1" noChangeAspect="1" noMove="1" noResize="1" noEditPoints="1" noAdjustHandles="1" noChangeArrowheads="1" noChangeShapeType="1" noTextEdit="1"/>
              </p:cNvSpPr>
              <p:nvPr/>
            </p:nvSpPr>
            <p:spPr>
              <a:xfrm>
                <a:off x="390739" y="922456"/>
                <a:ext cx="11310796" cy="5355312"/>
              </a:xfrm>
              <a:prstGeom prst="rect">
                <a:avLst/>
              </a:prstGeom>
              <a:blipFill>
                <a:blip r:embed="rId4"/>
                <a:stretch>
                  <a:fillRect l="-323" t="-569"/>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3D61B62B-009B-095F-9D66-3A5F79B84B23}"/>
              </a:ext>
            </a:extLst>
          </p:cNvPr>
          <p:cNvPicPr>
            <a:picLocks noChangeAspect="1"/>
          </p:cNvPicPr>
          <p:nvPr/>
        </p:nvPicPr>
        <p:blipFill>
          <a:blip r:embed="rId5"/>
          <a:stretch>
            <a:fillRect/>
          </a:stretch>
        </p:blipFill>
        <p:spPr>
          <a:xfrm>
            <a:off x="5432157" y="1004133"/>
            <a:ext cx="1977970" cy="221255"/>
          </a:xfrm>
          <a:prstGeom prst="rect">
            <a:avLst/>
          </a:prstGeom>
        </p:spPr>
      </p:pic>
      <p:pic>
        <p:nvPicPr>
          <p:cNvPr id="27" name="Picture 26" descr="A picture containing blur&#10;&#10;Description automatically generated">
            <a:extLst>
              <a:ext uri="{FF2B5EF4-FFF2-40B4-BE49-F238E27FC236}">
                <a16:creationId xmlns:a16="http://schemas.microsoft.com/office/drawing/2014/main" id="{C1E8760B-84F2-45E2-8D8C-FF25B00971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1614" y="1543852"/>
            <a:ext cx="2139163" cy="2136392"/>
          </a:xfrm>
          <a:prstGeom prst="rect">
            <a:avLst/>
          </a:prstGeom>
        </p:spPr>
      </p:pic>
      <p:pic>
        <p:nvPicPr>
          <p:cNvPr id="31" name="Picture 30">
            <a:extLst>
              <a:ext uri="{FF2B5EF4-FFF2-40B4-BE49-F238E27FC236}">
                <a16:creationId xmlns:a16="http://schemas.microsoft.com/office/drawing/2014/main" id="{84129907-2935-47E1-2F71-EC418A494967}"/>
              </a:ext>
            </a:extLst>
          </p:cNvPr>
          <p:cNvPicPr>
            <a:picLocks noChangeAspect="1"/>
          </p:cNvPicPr>
          <p:nvPr/>
        </p:nvPicPr>
        <p:blipFill>
          <a:blip r:embed="rId7"/>
          <a:stretch>
            <a:fillRect/>
          </a:stretch>
        </p:blipFill>
        <p:spPr>
          <a:xfrm>
            <a:off x="4860837" y="2014161"/>
            <a:ext cx="3009360" cy="454783"/>
          </a:xfrm>
          <a:prstGeom prst="rect">
            <a:avLst/>
          </a:prstGeom>
        </p:spPr>
      </p:pic>
      <p:pic>
        <p:nvPicPr>
          <p:cNvPr id="33" name="Picture 32">
            <a:extLst>
              <a:ext uri="{FF2B5EF4-FFF2-40B4-BE49-F238E27FC236}">
                <a16:creationId xmlns:a16="http://schemas.microsoft.com/office/drawing/2014/main" id="{D8A144C0-7EA8-D967-C0CD-5559197021D1}"/>
              </a:ext>
            </a:extLst>
          </p:cNvPr>
          <p:cNvPicPr>
            <a:picLocks noChangeAspect="1"/>
          </p:cNvPicPr>
          <p:nvPr/>
        </p:nvPicPr>
        <p:blipFill rotWithShape="1">
          <a:blip r:embed="rId8"/>
          <a:srcRect r="2490"/>
          <a:stretch/>
        </p:blipFill>
        <p:spPr>
          <a:xfrm>
            <a:off x="2025451" y="1908570"/>
            <a:ext cx="2034403" cy="553708"/>
          </a:xfrm>
          <a:prstGeom prst="rect">
            <a:avLst/>
          </a:prstGeom>
        </p:spPr>
      </p:pic>
      <p:pic>
        <p:nvPicPr>
          <p:cNvPr id="6" name="Picture 5">
            <a:extLst>
              <a:ext uri="{FF2B5EF4-FFF2-40B4-BE49-F238E27FC236}">
                <a16:creationId xmlns:a16="http://schemas.microsoft.com/office/drawing/2014/main" id="{ACD69E9F-E7DA-5500-8C95-2643B7C30BAD}"/>
              </a:ext>
            </a:extLst>
          </p:cNvPr>
          <p:cNvPicPr>
            <a:picLocks noChangeAspect="1"/>
          </p:cNvPicPr>
          <p:nvPr/>
        </p:nvPicPr>
        <p:blipFill>
          <a:blip r:embed="rId9"/>
          <a:stretch>
            <a:fillRect/>
          </a:stretch>
        </p:blipFill>
        <p:spPr>
          <a:xfrm>
            <a:off x="3702105" y="3098514"/>
            <a:ext cx="3580787" cy="450827"/>
          </a:xfrm>
          <a:prstGeom prst="rect">
            <a:avLst/>
          </a:prstGeom>
        </p:spPr>
      </p:pic>
      <p:pic>
        <p:nvPicPr>
          <p:cNvPr id="9" name="Picture 8">
            <a:extLst>
              <a:ext uri="{FF2B5EF4-FFF2-40B4-BE49-F238E27FC236}">
                <a16:creationId xmlns:a16="http://schemas.microsoft.com/office/drawing/2014/main" id="{6904E8AD-965D-F4B9-D2A5-1A8D7C7E6D7A}"/>
              </a:ext>
            </a:extLst>
          </p:cNvPr>
          <p:cNvPicPr>
            <a:picLocks noChangeAspect="1"/>
          </p:cNvPicPr>
          <p:nvPr/>
        </p:nvPicPr>
        <p:blipFill>
          <a:blip r:embed="rId10"/>
          <a:stretch>
            <a:fillRect/>
          </a:stretch>
        </p:blipFill>
        <p:spPr>
          <a:xfrm>
            <a:off x="1781866" y="4263712"/>
            <a:ext cx="4397469" cy="262534"/>
          </a:xfrm>
          <a:prstGeom prst="rect">
            <a:avLst/>
          </a:prstGeom>
        </p:spPr>
      </p:pic>
      <p:pic>
        <p:nvPicPr>
          <p:cNvPr id="11" name="Picture 10">
            <a:extLst>
              <a:ext uri="{FF2B5EF4-FFF2-40B4-BE49-F238E27FC236}">
                <a16:creationId xmlns:a16="http://schemas.microsoft.com/office/drawing/2014/main" id="{D70C928C-5A5D-911C-FFA4-84221BFC968A}"/>
              </a:ext>
            </a:extLst>
          </p:cNvPr>
          <p:cNvPicPr>
            <a:picLocks noChangeAspect="1"/>
          </p:cNvPicPr>
          <p:nvPr/>
        </p:nvPicPr>
        <p:blipFill>
          <a:blip r:embed="rId11"/>
          <a:stretch>
            <a:fillRect/>
          </a:stretch>
        </p:blipFill>
        <p:spPr>
          <a:xfrm>
            <a:off x="7002861" y="4262970"/>
            <a:ext cx="2384530" cy="382137"/>
          </a:xfrm>
          <a:prstGeom prst="rect">
            <a:avLst/>
          </a:prstGeom>
        </p:spPr>
      </p:pic>
      <p:pic>
        <p:nvPicPr>
          <p:cNvPr id="13" name="Picture 12">
            <a:extLst>
              <a:ext uri="{FF2B5EF4-FFF2-40B4-BE49-F238E27FC236}">
                <a16:creationId xmlns:a16="http://schemas.microsoft.com/office/drawing/2014/main" id="{D33A82AE-6560-B2C3-885C-45A01CD37D4F}"/>
              </a:ext>
            </a:extLst>
          </p:cNvPr>
          <p:cNvPicPr>
            <a:picLocks noChangeAspect="1"/>
          </p:cNvPicPr>
          <p:nvPr/>
        </p:nvPicPr>
        <p:blipFill>
          <a:blip r:embed="rId12"/>
          <a:stretch>
            <a:fillRect/>
          </a:stretch>
        </p:blipFill>
        <p:spPr>
          <a:xfrm>
            <a:off x="4102235" y="5313074"/>
            <a:ext cx="3767962" cy="956942"/>
          </a:xfrm>
          <a:prstGeom prst="rect">
            <a:avLst/>
          </a:prstGeom>
        </p:spPr>
      </p:pic>
    </p:spTree>
    <p:custDataLst>
      <p:tags r:id="rId1"/>
    </p:custDataLst>
    <p:extLst>
      <p:ext uri="{BB962C8B-B14F-4D97-AF65-F5344CB8AC3E}">
        <p14:creationId xmlns:p14="http://schemas.microsoft.com/office/powerpoint/2010/main" val="2867707970"/>
      </p:ext>
    </p:extLst>
  </p:cSld>
  <p:clrMapOvr>
    <a:masterClrMapping/>
  </p:clrMapOvr>
  <mc:AlternateContent xmlns:mc="http://schemas.openxmlformats.org/markup-compatibility/2006" xmlns:p14="http://schemas.microsoft.com/office/powerpoint/2010/main">
    <mc:Choice Requires="p14">
      <p:transition spd="slow" p14:dur="2000" advTm="160065"/>
    </mc:Choice>
    <mc:Fallback xmlns="">
      <p:transition spd="slow" advTm="160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8.9|24.4|39.3|31.7|11.8|35.5"/>
</p:tagLst>
</file>

<file path=ppt/tags/tag10.xml><?xml version="1.0" encoding="utf-8"?>
<p:tagLst xmlns:a="http://schemas.openxmlformats.org/drawingml/2006/main" xmlns:r="http://schemas.openxmlformats.org/officeDocument/2006/relationships" xmlns:p="http://schemas.openxmlformats.org/presentationml/2006/main">
  <p:tag name="TIMING" val="|4|8.9|24.4|39.3|31.7|11.8|35.5"/>
</p:tagLst>
</file>

<file path=ppt/tags/tag11.xml><?xml version="1.0" encoding="utf-8"?>
<p:tagLst xmlns:a="http://schemas.openxmlformats.org/drawingml/2006/main" xmlns:r="http://schemas.openxmlformats.org/officeDocument/2006/relationships" xmlns:p="http://schemas.openxmlformats.org/presentationml/2006/main">
  <p:tag name="TIMING" val="|4|8.9|24.4|39.3|31.7|11.8|35.5"/>
</p:tagLst>
</file>

<file path=ppt/tags/tag12.xml><?xml version="1.0" encoding="utf-8"?>
<p:tagLst xmlns:a="http://schemas.openxmlformats.org/drawingml/2006/main" xmlns:r="http://schemas.openxmlformats.org/officeDocument/2006/relationships" xmlns:p="http://schemas.openxmlformats.org/presentationml/2006/main">
  <p:tag name="TIMING" val="|4|8.9|24.4|39.3|31.7|11.8|35.5"/>
</p:tagLst>
</file>

<file path=ppt/tags/tag13.xml><?xml version="1.0" encoding="utf-8"?>
<p:tagLst xmlns:a="http://schemas.openxmlformats.org/drawingml/2006/main" xmlns:r="http://schemas.openxmlformats.org/officeDocument/2006/relationships" xmlns:p="http://schemas.openxmlformats.org/presentationml/2006/main">
  <p:tag name="TIMING" val="|4|8.9|24.4|39.3|31.7|11.8|35.5"/>
</p:tagLst>
</file>

<file path=ppt/tags/tag2.xml><?xml version="1.0" encoding="utf-8"?>
<p:tagLst xmlns:a="http://schemas.openxmlformats.org/drawingml/2006/main" xmlns:r="http://schemas.openxmlformats.org/officeDocument/2006/relationships" xmlns:p="http://schemas.openxmlformats.org/presentationml/2006/main">
  <p:tag name="TIMING" val="|4|8.9|24.4|39.3|31.7|11.8|35.5"/>
</p:tagLst>
</file>

<file path=ppt/tags/tag3.xml><?xml version="1.0" encoding="utf-8"?>
<p:tagLst xmlns:a="http://schemas.openxmlformats.org/drawingml/2006/main" xmlns:r="http://schemas.openxmlformats.org/officeDocument/2006/relationships" xmlns:p="http://schemas.openxmlformats.org/presentationml/2006/main">
  <p:tag name="TIMING" val="|4|8.9|24.4|39.3|31.7|11.8|35.5"/>
</p:tagLst>
</file>

<file path=ppt/tags/tag4.xml><?xml version="1.0" encoding="utf-8"?>
<p:tagLst xmlns:a="http://schemas.openxmlformats.org/drawingml/2006/main" xmlns:r="http://schemas.openxmlformats.org/officeDocument/2006/relationships" xmlns:p="http://schemas.openxmlformats.org/presentationml/2006/main">
  <p:tag name="TIMING" val="|4|8.9|24.4|39.3|31.7|11.8|35.5"/>
</p:tagLst>
</file>

<file path=ppt/tags/tag5.xml><?xml version="1.0" encoding="utf-8"?>
<p:tagLst xmlns:a="http://schemas.openxmlformats.org/drawingml/2006/main" xmlns:r="http://schemas.openxmlformats.org/officeDocument/2006/relationships" xmlns:p="http://schemas.openxmlformats.org/presentationml/2006/main">
  <p:tag name="TIMING" val="|4|8.9|24.4|39.3|31.7|11.8|35.5"/>
</p:tagLst>
</file>

<file path=ppt/tags/tag6.xml><?xml version="1.0" encoding="utf-8"?>
<p:tagLst xmlns:a="http://schemas.openxmlformats.org/drawingml/2006/main" xmlns:r="http://schemas.openxmlformats.org/officeDocument/2006/relationships" xmlns:p="http://schemas.openxmlformats.org/presentationml/2006/main">
  <p:tag name="TIMING" val="|4|8.9|24.4|39.3|31.7|11.8|35.5"/>
</p:tagLst>
</file>

<file path=ppt/tags/tag7.xml><?xml version="1.0" encoding="utf-8"?>
<p:tagLst xmlns:a="http://schemas.openxmlformats.org/drawingml/2006/main" xmlns:r="http://schemas.openxmlformats.org/officeDocument/2006/relationships" xmlns:p="http://schemas.openxmlformats.org/presentationml/2006/main">
  <p:tag name="TIMING" val="|4|8.9|24.4|39.3|31.7|11.8|35.5"/>
</p:tagLst>
</file>

<file path=ppt/tags/tag8.xml><?xml version="1.0" encoding="utf-8"?>
<p:tagLst xmlns:a="http://schemas.openxmlformats.org/drawingml/2006/main" xmlns:r="http://schemas.openxmlformats.org/officeDocument/2006/relationships" xmlns:p="http://schemas.openxmlformats.org/presentationml/2006/main">
  <p:tag name="TIMING" val="|4|8.9|24.4|39.3|31.7|11.8|35.5"/>
</p:tagLst>
</file>

<file path=ppt/tags/tag9.xml><?xml version="1.0" encoding="utf-8"?>
<p:tagLst xmlns:a="http://schemas.openxmlformats.org/drawingml/2006/main" xmlns:r="http://schemas.openxmlformats.org/officeDocument/2006/relationships" xmlns:p="http://schemas.openxmlformats.org/presentationml/2006/main">
  <p:tag name="TIMING" val="|4|8.9|24.4|39.3|31.7|11.8|3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F2FA31669E944A9082E2F46D59C36E" ma:contentTypeVersion="2" ma:contentTypeDescription="Create a new document." ma:contentTypeScope="" ma:versionID="3169be249128f83f39ac349ce3404350">
  <xsd:schema xmlns:xsd="http://www.w3.org/2001/XMLSchema" xmlns:xs="http://www.w3.org/2001/XMLSchema" xmlns:p="http://schemas.microsoft.com/office/2006/metadata/properties" xmlns:ns3="be367893-bfd2-4658-ab50-a20e89c6d3ff" targetNamespace="http://schemas.microsoft.com/office/2006/metadata/properties" ma:root="true" ma:fieldsID="294be8af493dd3ae9db4ce0cc1f0bde2" ns3:_="">
    <xsd:import namespace="be367893-bfd2-4658-ab50-a20e89c6d3f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367893-bfd2-4658-ab50-a20e89c6d3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7FF6AF-4007-4EE2-9DCF-78D0B7DD6A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367893-bfd2-4658-ab50-a20e89c6d3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2B8FB5-D80F-4535-BFE4-865902CD6965}">
  <ds:schemaRefs>
    <ds:schemaRef ds:uri="http://purl.org/dc/elements/1.1/"/>
    <ds:schemaRef ds:uri="http://schemas.microsoft.com/office/2006/metadata/properties"/>
    <ds:schemaRef ds:uri="http://schemas.microsoft.com/office/2006/documentManagement/types"/>
    <ds:schemaRef ds:uri="be367893-bfd2-4658-ab50-a20e89c6d3ff"/>
    <ds:schemaRef ds:uri="http://schemas.openxmlformats.org/package/2006/metadata/core-properties"/>
    <ds:schemaRef ds:uri="http://www.w3.org/XML/1998/namespace"/>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9FE656FD-6897-4172-90A9-265E2ED47F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Defense Presentation (1) (1)</Template>
  <TotalTime>0</TotalTime>
  <Words>1585</Words>
  <Application>Microsoft Office PowerPoint</Application>
  <PresentationFormat>Widescreen</PresentationFormat>
  <Paragraphs>237</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 Math</vt:lpstr>
      <vt:lpstr>CMU Serif</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Abhishek Rajput</dc:creator>
  <cp:lastModifiedBy>Abhishek Rajput</cp:lastModifiedBy>
  <cp:revision>3</cp:revision>
  <dcterms:created xsi:type="dcterms:W3CDTF">2023-05-24T18:25:13Z</dcterms:created>
  <dcterms:modified xsi:type="dcterms:W3CDTF">2023-06-07T07:40:18Z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0x01010005F2FA31669E944A9082E2F46D59C36E</vt:lpwstr>
  </property>
</Properties>
</file>