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960" r:id="rId1"/>
    <p:sldMasterId id="2147483967" r:id="rId2"/>
    <p:sldMasterId id="2147483982" r:id="rId3"/>
    <p:sldMasterId id="2147483997" r:id="rId4"/>
    <p:sldMasterId id="2147484012" r:id="rId5"/>
  </p:sldMasterIdLst>
  <p:notesMasterIdLst>
    <p:notesMasterId r:id="rId40"/>
  </p:notesMasterIdLst>
  <p:handoutMasterIdLst>
    <p:handoutMasterId r:id="rId41"/>
  </p:handoutMasterIdLst>
  <p:sldIdLst>
    <p:sldId id="280" r:id="rId6"/>
    <p:sldId id="291" r:id="rId7"/>
    <p:sldId id="292" r:id="rId8"/>
    <p:sldId id="260" r:id="rId9"/>
    <p:sldId id="293" r:id="rId10"/>
    <p:sldId id="259" r:id="rId11"/>
    <p:sldId id="301" r:id="rId12"/>
    <p:sldId id="261" r:id="rId13"/>
    <p:sldId id="264" r:id="rId14"/>
    <p:sldId id="265" r:id="rId15"/>
    <p:sldId id="288" r:id="rId16"/>
    <p:sldId id="267" r:id="rId17"/>
    <p:sldId id="268" r:id="rId18"/>
    <p:sldId id="269" r:id="rId19"/>
    <p:sldId id="287" r:id="rId20"/>
    <p:sldId id="270" r:id="rId21"/>
    <p:sldId id="299" r:id="rId22"/>
    <p:sldId id="300" r:id="rId23"/>
    <p:sldId id="272" r:id="rId24"/>
    <p:sldId id="271" r:id="rId25"/>
    <p:sldId id="298" r:id="rId26"/>
    <p:sldId id="290" r:id="rId27"/>
    <p:sldId id="275" r:id="rId28"/>
    <p:sldId id="276" r:id="rId29"/>
    <p:sldId id="296" r:id="rId30"/>
    <p:sldId id="278" r:id="rId31"/>
    <p:sldId id="282" r:id="rId32"/>
    <p:sldId id="295" r:id="rId33"/>
    <p:sldId id="277" r:id="rId34"/>
    <p:sldId id="285" r:id="rId35"/>
    <p:sldId id="263" r:id="rId36"/>
    <p:sldId id="281" r:id="rId37"/>
    <p:sldId id="283" r:id="rId38"/>
    <p:sldId id="266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BE38"/>
    <a:srgbClr val="005AA0"/>
    <a:srgbClr val="FFFFFF"/>
    <a:srgbClr val="D3482F"/>
    <a:srgbClr val="C31EB3"/>
    <a:srgbClr val="F07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D9B8B4-4AFE-4020-B07A-51F3BE42F6E3}" v="14" dt="2023-05-23T04:44:13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5701" autoAdjust="0"/>
  </p:normalViewPr>
  <p:slideViewPr>
    <p:cSldViewPr snapToGrid="0" snapToObjects="1">
      <p:cViewPr varScale="1">
        <p:scale>
          <a:sx n="89" d="100"/>
          <a:sy n="89" d="100"/>
        </p:scale>
        <p:origin x="941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67626-1102-B349-8BD5-641FFC8D6C3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48AE8-4EA3-9244-AF85-1867959B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DAC20-0540-454A-80D6-671DD544A225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32E1-25FD-8E45-BA75-44C4C6CD9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3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9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9048" tIns="49524" rIns="99048" bIns="49524" anchor="b"/>
          <a:lstStyle/>
          <a:p>
            <a:pPr algn="r"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CD3AB4B3-1B0C-48D3-8DA6-E9EBCFC685F3}" type="slidenum">
              <a:rPr lang="en-GB" sz="13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11</a:t>
            </a:fld>
            <a:endParaRPr lang="en-GB" sz="13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120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7550" y="963613"/>
            <a:ext cx="5862638" cy="3298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de-DE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00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9048" tIns="49524" rIns="99048" bIns="49524" anchor="b"/>
          <a:lstStyle/>
          <a:p>
            <a:pPr algn="r"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fld id="{CD320E98-E8E3-45BE-B9E2-0756C8CE3AA4}" type="slidenum">
              <a:rPr lang="en-GB" sz="13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495239" algn="l"/>
                  <a:tab pos="990478" algn="l"/>
                  <a:tab pos="1485717" algn="l"/>
                  <a:tab pos="1980956" algn="l"/>
                  <a:tab pos="2476195" algn="l"/>
                  <a:tab pos="2971434" algn="l"/>
                  <a:tab pos="3466673" algn="l"/>
                  <a:tab pos="3961912" algn="l"/>
                  <a:tab pos="4457151" algn="l"/>
                  <a:tab pos="4952390" algn="l"/>
                  <a:tab pos="5447629" algn="l"/>
                  <a:tab pos="5942868" algn="l"/>
                  <a:tab pos="6438108" algn="l"/>
                  <a:tab pos="6933347" algn="l"/>
                  <a:tab pos="7428586" algn="l"/>
                  <a:tab pos="7923825" algn="l"/>
                  <a:tab pos="8419064" algn="l"/>
                  <a:tab pos="8914303" algn="l"/>
                  <a:tab pos="9409542" algn="l"/>
                  <a:tab pos="9904781" algn="l"/>
                </a:tabLst>
              </a:pPr>
              <a:t>12</a:t>
            </a:fld>
            <a:endParaRPr lang="en-GB" sz="13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734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7550" y="963613"/>
            <a:ext cx="5862638" cy="3298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30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7550" y="963613"/>
            <a:ext cx="5862638" cy="3298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112553" y="4582478"/>
            <a:ext cx="5077972" cy="366207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9048" tIns="49524" rIns="99048" bIns="49524" anchor="ctr"/>
          <a:lstStyle/>
          <a:p>
            <a:endParaRPr lang="de-DE"/>
          </a:p>
        </p:txBody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893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">
            <a:extLst>
              <a:ext uri="{FF2B5EF4-FFF2-40B4-BE49-F238E27FC236}">
                <a16:creationId xmlns:a16="http://schemas.microsoft.com/office/drawing/2014/main" id="{D1B89611-09A7-4151-B458-B36D65501164}"/>
              </a:ext>
            </a:extLst>
          </p:cNvPr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fld id="{15CD8486-3717-422E-A90E-B01F5023E46C}" type="datetime2">
              <a:rPr lang="fr-FR" smtClean="0"/>
              <a:t>mardi 23 mai 2023</a:t>
            </a:fld>
            <a:endParaRPr lang="de-DE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125BAFB1-FFDF-43A6-B09E-ED6BBB21324B}"/>
              </a:ext>
            </a:extLst>
          </p:cNvPr>
          <p:cNvSpPr>
            <a:spLocks noGrp="1" noChangeArrowheads="1"/>
          </p:cNvSpPr>
          <p:nvPr>
            <p:ph type="ft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1601C6C4-99C8-40FA-8E7C-2896630045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 eaLnBrk="0"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r>
              <a:rPr lang="de-DE" altLang="en-US">
                <a:solidFill>
                  <a:srgbClr val="000000"/>
                </a:solidFill>
                <a:latin typeface="Stafford" charset="0"/>
              </a:rPr>
              <a:t>|  </a:t>
            </a:r>
            <a:fld id="{D04E0D09-1B82-429C-A7E5-ED06DB623C6F}" type="slidenum">
              <a:rPr lang="de-DE" altLang="en-US">
                <a:solidFill>
                  <a:srgbClr val="000000"/>
                </a:solidFill>
                <a:latin typeface="Stafford" charset="0"/>
              </a:rPr>
              <a:pPr eaLnBrk="1"/>
              <a:t>15</a:t>
            </a:fld>
            <a:endParaRPr lang="de-DE" altLang="en-US">
              <a:solidFill>
                <a:srgbClr val="000000"/>
              </a:solidFill>
              <a:latin typeface="Stafford" charset="0"/>
            </a:endParaRPr>
          </a:p>
        </p:txBody>
      </p:sp>
      <p:sp>
        <p:nvSpPr>
          <p:cNvPr id="99329" name="Text Box 1">
            <a:extLst>
              <a:ext uri="{FF2B5EF4-FFF2-40B4-BE49-F238E27FC236}">
                <a16:creationId xmlns:a16="http://schemas.microsoft.com/office/drawing/2014/main" id="{A7F92372-F1B2-48F5-824D-E3380615DA2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617538" y="1079500"/>
            <a:ext cx="6210300" cy="3494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9330" name="Text Box 2">
            <a:extLst>
              <a:ext uri="{FF2B5EF4-FFF2-40B4-BE49-F238E27FC236}">
                <a16:creationId xmlns:a16="http://schemas.microsoft.com/office/drawing/2014/main" id="{439BA938-1F57-48E5-8BBE-54D4A4FAD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550" y="5010150"/>
            <a:ext cx="7048500" cy="49101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59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1654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76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3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89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75" y="860425"/>
            <a:ext cx="5238750" cy="2947988"/>
          </a:xfrm>
          <a:prstGeom prst="rect">
            <a:avLst/>
          </a:prstGeom>
        </p:spPr>
      </p:sp>
      <p:sp>
        <p:nvSpPr>
          <p:cNvPr id="1617" name="CustomShape 2"/>
          <p:cNvSpPr/>
          <p:nvPr/>
        </p:nvSpPr>
        <p:spPr>
          <a:xfrm>
            <a:off x="1074600" y="4094280"/>
            <a:ext cx="4905360" cy="32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Symbol zastępczy notatek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334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192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75" y="860425"/>
            <a:ext cx="5238750" cy="2947988"/>
          </a:xfrm>
          <a:prstGeom prst="rect">
            <a:avLst/>
          </a:prstGeom>
        </p:spPr>
      </p:sp>
      <p:sp>
        <p:nvSpPr>
          <p:cNvPr id="1617" name="CustomShape 2"/>
          <p:cNvSpPr/>
          <p:nvPr/>
        </p:nvSpPr>
        <p:spPr>
          <a:xfrm>
            <a:off x="1074600" y="4094280"/>
            <a:ext cx="4905360" cy="32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230076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63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57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75" y="860425"/>
            <a:ext cx="5238750" cy="2947988"/>
          </a:xfrm>
          <a:prstGeom prst="rect">
            <a:avLst/>
          </a:prstGeom>
        </p:spPr>
      </p:sp>
      <p:sp>
        <p:nvSpPr>
          <p:cNvPr id="1617" name="CustomShape 2"/>
          <p:cNvSpPr/>
          <p:nvPr/>
        </p:nvSpPr>
        <p:spPr>
          <a:xfrm>
            <a:off x="1074600" y="4094280"/>
            <a:ext cx="4905360" cy="32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21868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69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65FD8-6884-46FD-8FB1-CAF579AA4E2A}" type="slidenum">
              <a:rPr lang="de-DE" smtClean="0">
                <a:latin typeface="Arial" pitchFamily="34" charset="0"/>
              </a:rPr>
              <a:pPr>
                <a:defRPr/>
              </a:pPr>
              <a:t>30</a:t>
            </a:fld>
            <a:endParaRPr lang="de-DE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34" charset="0"/>
              </a:rPr>
              <a:t>HADES is optimized for the detection of low-mass vector mesons!</a:t>
            </a:r>
          </a:p>
          <a:p>
            <a:endParaRPr lang="en-US">
              <a:latin typeface="Arial" pitchFamily="34" charset="0"/>
            </a:endParaRPr>
          </a:p>
          <a:p>
            <a:r>
              <a:rPr lang="en-US">
                <a:latin typeface="Arial" pitchFamily="34" charset="0"/>
              </a:rPr>
              <a:t>Experiences from DLS called for large acceptance.</a:t>
            </a:r>
          </a:p>
        </p:txBody>
      </p:sp>
    </p:spTree>
    <p:extLst>
      <p:ext uri="{BB962C8B-B14F-4D97-AF65-F5344CB8AC3E}">
        <p14:creationId xmlns:p14="http://schemas.microsoft.com/office/powerpoint/2010/main" val="2398349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06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987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846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1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14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48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E1793C-D790-47ED-A174-966AA255601B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87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C5103-89BE-47ED-8B63-C590A9977A5A}" type="slidenum">
              <a:rPr lang="pl-PL" smtClean="0"/>
              <a:pPr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15905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F31FF2-89C8-44F1-8B7D-99FF0CADEB7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56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32E1-25FD-8E45-BA75-44C4C6CD9C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0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5597"/>
            <a:ext cx="7848600" cy="1445419"/>
          </a:xfrm>
        </p:spPr>
        <p:txBody>
          <a:bodyPr anchor="b">
            <a:noAutofit/>
          </a:bodyPr>
          <a:lstStyle>
            <a:lvl1pPr>
              <a:defRPr sz="405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5797"/>
            <a:ext cx="6004112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8C52688-FEFC-9247-BD02-F4E5A3600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65" y="3432662"/>
            <a:ext cx="1434478" cy="11407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0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05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54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91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09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86916"/>
            <a:ext cx="2173288" cy="469463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1" y="86916"/>
            <a:ext cx="6372225" cy="46946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9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86916"/>
            <a:ext cx="6446838" cy="5286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754857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9" y="2825353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73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500" y="86916"/>
            <a:ext cx="6446838" cy="5286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754857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18039" y="2825353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98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190500" y="86916"/>
            <a:ext cx="6446838" cy="5286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96850" y="754857"/>
            <a:ext cx="4268788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18039" y="754857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196850" y="2825353"/>
            <a:ext cx="4268788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18039" y="2825353"/>
            <a:ext cx="4270375" cy="19561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500">
                <a:latin typeface="+mn-lt"/>
              </a:defRPr>
            </a:lvl1pPr>
            <a:lvl2pPr>
              <a:defRPr sz="135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9DE0D0-7BE1-D343-BAD0-DFBF870EE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0929" y="187801"/>
            <a:ext cx="4025044" cy="1126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l"/>
            <a:r>
              <a:rPr lang="en-US"/>
              <a:t>Piotr Salabura |  G-PAC 44  |  Virtual Meeting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B90F2CF-B103-0143-95CB-C3C030FDE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35816" y="195788"/>
            <a:ext cx="1261804" cy="115075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r"/>
            <a:r>
              <a:rPr lang="de-DE"/>
              <a:t>August 26, 2020</a:t>
            </a:r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128275B6-7838-7B4C-87E4-2253E5AA95F0}"/>
              </a:ext>
            </a:extLst>
          </p:cNvPr>
          <p:cNvSpPr txBox="1">
            <a:spLocks/>
          </p:cNvSpPr>
          <p:nvPr userDrawn="1"/>
        </p:nvSpPr>
        <p:spPr>
          <a:xfrm>
            <a:off x="7394331" y="177293"/>
            <a:ext cx="504168" cy="12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4983F-52EE-A945-8659-9BA8404B6FF6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0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75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9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754857"/>
            <a:ext cx="4270375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28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0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47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49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13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05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4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 userDrawn="1"/>
        </p:nvSpPr>
        <p:spPr>
          <a:xfrm>
            <a:off x="-1" y="-1"/>
            <a:ext cx="1510301" cy="73974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7765550" y="0"/>
            <a:ext cx="1378450" cy="410967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86916"/>
            <a:ext cx="2173288" cy="469463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1" y="86916"/>
            <a:ext cx="6372225" cy="46946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17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27" y="188119"/>
            <a:ext cx="8223886" cy="8917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128" y="1472803"/>
            <a:ext cx="4040883" cy="29086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38665" y="1472803"/>
            <a:ext cx="4042349" cy="2908697"/>
          </a:xfrm>
        </p:spPr>
        <p:txBody>
          <a:bodyPr/>
          <a:lstStyle/>
          <a:p>
            <a:pPr lvl="0"/>
            <a:r>
              <a:rPr lang="pl-PL" noProof="0"/>
              <a:t>Kliknij ikonę, aby dodać obiekt clipart</a:t>
            </a:r>
            <a:endParaRPr lang="en-US" noProof="0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>
          <a:xfrm>
            <a:off x="457201" y="4758929"/>
            <a:ext cx="2125663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>
          <a:xfrm>
            <a:off x="3127375" y="4758929"/>
            <a:ext cx="2895600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>
          <a:xfrm>
            <a:off x="6554788" y="4758929"/>
            <a:ext cx="2127250" cy="352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5C5F4-696A-47AC-9777-D533C671AACB}" type="slidenum">
              <a:rPr lang="ru-RU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9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8426450" y="4786312"/>
            <a:ext cx="6858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F9E9C86-64CB-46D4-9299-9A294598E5B2}" type="slidenum">
              <a:rPr lang="en-US" altLang="pl-PL" sz="1275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pl-PL" sz="1275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1800"/>
          </a:xfrm>
          <a:prstGeom prst="rect">
            <a:avLst/>
          </a:prstGeom>
        </p:spPr>
        <p:txBody>
          <a:bodyPr lIns="0" tIns="0" rIns="0" bIns="0"/>
          <a:lstStyle>
            <a:lvl1pPr marL="267891" indent="0">
              <a:defRPr sz="180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876800" y="857250"/>
            <a:ext cx="4114800" cy="377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Lucida Grande"/>
              <a:buChar char="■"/>
              <a:defRPr sz="1200">
                <a:latin typeface="Arial"/>
                <a:cs typeface="Arial"/>
              </a:defRPr>
            </a:lvl1pPr>
            <a:lvl2pPr marL="466725" indent="-123825">
              <a:buClr>
                <a:srgbClr val="004577"/>
              </a:buClr>
              <a:buSzPct val="95000"/>
              <a:buFont typeface="Wingdings" charset="2"/>
              <a:buChar char="§"/>
              <a:defRPr sz="1200">
                <a:latin typeface="Arial"/>
                <a:cs typeface="Arial"/>
              </a:defRPr>
            </a:lvl2pPr>
            <a:lvl3pPr marL="809625" indent="-12382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3pPr>
            <a:lvl4pPr marL="1143000" indent="-114300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4pPr>
            <a:lvl5pPr marL="1476375" indent="-10477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5986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4572003" y="951573"/>
            <a:ext cx="4322455" cy="3419998"/>
          </a:xfrm>
        </p:spPr>
        <p:txBody>
          <a:bodyPr>
            <a:normAutofit/>
          </a:bodyPr>
          <a:lstStyle>
            <a:lvl1pPr marL="218930" indent="-218930">
              <a:lnSpc>
                <a:spcPct val="100000"/>
              </a:lnSpc>
              <a:spcAft>
                <a:spcPts val="225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500" b="0" i="0">
                <a:latin typeface="Gill Sans"/>
                <a:cs typeface="Gill Sans"/>
              </a:defRPr>
            </a:lvl1pPr>
            <a:lvl2pPr marL="474350" indent="-210600">
              <a:lnSpc>
                <a:spcPct val="100000"/>
              </a:lnSpc>
              <a:spcAft>
                <a:spcPts val="225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15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729769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021677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313585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33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5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78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84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754857"/>
            <a:ext cx="4270375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45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3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3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632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82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43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47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7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15125" y="86916"/>
            <a:ext cx="2173288" cy="469463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90501" y="86916"/>
            <a:ext cx="6372225" cy="46946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25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27" y="188119"/>
            <a:ext cx="8223886" cy="89177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128" y="1472803"/>
            <a:ext cx="4040883" cy="290869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38665" y="1472803"/>
            <a:ext cx="4042349" cy="2908697"/>
          </a:xfrm>
        </p:spPr>
        <p:txBody>
          <a:bodyPr/>
          <a:lstStyle/>
          <a:p>
            <a:pPr lvl="0"/>
            <a:r>
              <a:rPr lang="pl-PL" noProof="0"/>
              <a:t>Kliknij ikonę, aby dodać obiekt clipart</a:t>
            </a:r>
            <a:endParaRPr lang="en-US" noProof="0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>
          <a:xfrm>
            <a:off x="457201" y="4758929"/>
            <a:ext cx="2125663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>
          <a:xfrm>
            <a:off x="3127375" y="4758929"/>
            <a:ext cx="2895600" cy="3524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>
          <a:xfrm>
            <a:off x="6554788" y="4758929"/>
            <a:ext cx="2127250" cy="352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5C5F4-696A-47AC-9777-D533C671AACB}" type="slidenum">
              <a:rPr lang="ru-RU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97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8426450" y="4786312"/>
            <a:ext cx="6858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DF9E9C86-64CB-46D4-9299-9A294598E5B2}" type="slidenum">
              <a:rPr lang="en-US" altLang="pl-PL" sz="1275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pl-PL" sz="1275" b="1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1800"/>
          </a:xfrm>
          <a:prstGeom prst="rect">
            <a:avLst/>
          </a:prstGeom>
        </p:spPr>
        <p:txBody>
          <a:bodyPr lIns="0" tIns="0" rIns="0" bIns="0"/>
          <a:lstStyle>
            <a:lvl1pPr marL="267891" indent="0">
              <a:defRPr sz="1800" i="1"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876800" y="857250"/>
            <a:ext cx="4114800" cy="3771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100000"/>
              <a:buFont typeface="Lucida Grande"/>
              <a:buChar char="■"/>
              <a:defRPr sz="1200">
                <a:latin typeface="Arial"/>
                <a:cs typeface="Arial"/>
              </a:defRPr>
            </a:lvl1pPr>
            <a:lvl2pPr marL="466725" indent="-123825">
              <a:buClr>
                <a:srgbClr val="004577"/>
              </a:buClr>
              <a:buSzPct val="95000"/>
              <a:buFont typeface="Wingdings" charset="2"/>
              <a:buChar char="§"/>
              <a:defRPr sz="1200">
                <a:latin typeface="Arial"/>
                <a:cs typeface="Arial"/>
              </a:defRPr>
            </a:lvl2pPr>
            <a:lvl3pPr marL="809625" indent="-12382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3pPr>
            <a:lvl4pPr marL="1143000" indent="-114300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4pPr>
            <a:lvl5pPr marL="1476375" indent="-104775">
              <a:buClr>
                <a:srgbClr val="004577"/>
              </a:buClr>
              <a:buFont typeface="Symbol" charset="2"/>
              <a:buChar char="-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8745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4572003" y="951573"/>
            <a:ext cx="4322455" cy="3419998"/>
          </a:xfrm>
        </p:spPr>
        <p:txBody>
          <a:bodyPr>
            <a:normAutofit/>
          </a:bodyPr>
          <a:lstStyle>
            <a:lvl1pPr marL="218930" indent="-218930">
              <a:lnSpc>
                <a:spcPct val="100000"/>
              </a:lnSpc>
              <a:spcAft>
                <a:spcPts val="225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500" b="0" i="0">
                <a:latin typeface="Gill Sans"/>
                <a:cs typeface="Gill Sans"/>
              </a:defRPr>
            </a:lvl1pPr>
            <a:lvl2pPr marL="474350" indent="-210600">
              <a:lnSpc>
                <a:spcPct val="100000"/>
              </a:lnSpc>
              <a:spcAft>
                <a:spcPts val="225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15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729769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021677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313585" indent="-145952">
              <a:lnSpc>
                <a:spcPct val="100000"/>
              </a:lnSpc>
              <a:spcAft>
                <a:spcPts val="225"/>
              </a:spcAft>
              <a:buClr>
                <a:srgbClr val="0C634C"/>
              </a:buClr>
              <a:buSzPct val="100000"/>
              <a:buFont typeface="Courier New"/>
              <a:buChar char="o"/>
              <a:defRPr sz="15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78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EB03-BAD3-4A4E-B1F5-C6D3021D4B8D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950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21052-C4AD-47A7-ADF0-20879D0FF78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2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754857"/>
            <a:ext cx="4270375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473A-37FE-4C22-A8AA-9DCC101C4F1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1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0363-7615-45C0-9516-9086CDAA9908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72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51D3-B07E-4440-911A-86DF88D014C3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874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4411C-7D31-438B-94D9-532A48DEE3F1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5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BC0B-1FF1-45A5-A78D-A0BB4176CDC4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4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D2F4-89A6-44ED-AA14-CCE852E1D0E1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21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997D-18AD-44CF-B017-C5AEBD09571F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11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339D-765D-466C-AFA3-E9822E0DDCC6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04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D2C34-0B6F-495A-9BAB-8C832F080BFF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28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OWERPOINTfond_suite (2)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Image 5" descr="logoipn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178359" y="-53579"/>
            <a:ext cx="2178591" cy="1017974"/>
          </a:xfrm>
          <a:prstGeom prst="rect">
            <a:avLst/>
          </a:prstGeom>
        </p:spPr>
      </p:pic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071552"/>
            <a:ext cx="6215106" cy="857256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05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3589742"/>
            <a:ext cx="6143668" cy="1178727"/>
          </a:xfrm>
        </p:spPr>
        <p:txBody>
          <a:bodyPr>
            <a:normAutofit/>
          </a:bodyPr>
          <a:lstStyle>
            <a:lvl1pPr>
              <a:buFontTx/>
              <a:buNone/>
              <a:defRPr sz="1050" baseline="0">
                <a:latin typeface="Arial Bold"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 hasCustomPrompt="1"/>
          </p:nvPr>
        </p:nvSpPr>
        <p:spPr>
          <a:xfrm>
            <a:off x="2357422" y="214296"/>
            <a:ext cx="6572296" cy="535785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35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dirty="0"/>
              <a:t>Rappel titre présentation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2303857"/>
            <a:ext cx="6143668" cy="910835"/>
          </a:xfrm>
        </p:spPr>
        <p:txBody>
          <a:bodyPr>
            <a:normAutofit/>
          </a:bodyPr>
          <a:lstStyle>
            <a:lvl1pPr>
              <a:buFontTx/>
              <a:buNone/>
              <a:defRPr sz="105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pied de page 14"/>
          <p:cNvSpPr>
            <a:spLocks noGrp="1"/>
          </p:cNvSpPr>
          <p:nvPr/>
        </p:nvSpPr>
        <p:spPr/>
        <p:txBody>
          <a:bodyPr/>
          <a:lstStyle/>
          <a:p>
            <a:endParaRPr lang="fr-FR" sz="1350">
              <a:solidFill>
                <a:srgbClr val="000000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2500298" y="589346"/>
            <a:ext cx="6643702" cy="1191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57422" y="803659"/>
            <a:ext cx="3571900" cy="267893"/>
          </a:xfrm>
        </p:spPr>
        <p:txBody>
          <a:bodyPr>
            <a:normAutofit/>
          </a:bodyPr>
          <a:lstStyle>
            <a:lvl1pPr>
              <a:buFontTx/>
              <a:buNone/>
              <a:defRPr sz="135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principal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 hasCustomPrompt="1"/>
          </p:nvPr>
        </p:nvSpPr>
        <p:spPr>
          <a:xfrm>
            <a:off x="2357422" y="2035965"/>
            <a:ext cx="3571900" cy="267893"/>
          </a:xfrm>
        </p:spPr>
        <p:txBody>
          <a:bodyPr>
            <a:noAutofit/>
          </a:bodyPr>
          <a:lstStyle>
            <a:lvl1pPr>
              <a:buFontTx/>
              <a:buNone/>
              <a:defRPr sz="135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z="1350" baseline="0" dirty="0">
                <a:solidFill>
                  <a:schemeClr val="accent4">
                    <a:lumMod val="75000"/>
                  </a:schemeClr>
                </a:solidFill>
                <a:latin typeface="Arial Bold"/>
              </a:rPr>
              <a:t>Intertitre</a:t>
            </a:r>
            <a:endParaRPr lang="fr-FR" dirty="0"/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57422" y="3321845"/>
            <a:ext cx="3571900" cy="267897"/>
          </a:xfrm>
        </p:spPr>
        <p:txBody>
          <a:bodyPr>
            <a:noAutofit/>
          </a:bodyPr>
          <a:lstStyle>
            <a:lvl1pPr>
              <a:buFontTx/>
              <a:buNone/>
              <a:defRPr sz="135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dirty="0"/>
              <a:t>Titre graphique</a:t>
            </a:r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44" y="369081"/>
            <a:ext cx="1714512" cy="273844"/>
          </a:xfrm>
        </p:spPr>
        <p:txBody>
          <a:bodyPr/>
          <a:lstStyle>
            <a:lvl1pPr>
              <a:defRPr sz="75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fld id="{57EA0448-1818-454C-AE0F-B0CF108BE51E}" type="datetime1">
              <a:rPr lang="fr-FR" smtClean="0"/>
              <a:pPr/>
              <a:t>23/05/2023</a:t>
            </a:fld>
            <a:endParaRPr lang="fr-FR" dirty="0"/>
          </a:p>
        </p:txBody>
      </p:sp>
      <p:sp>
        <p:nvSpPr>
          <p:cNvPr id="18" name="Espace réservé du numéro de diapositive 4"/>
          <p:cNvSpPr txBox="1">
            <a:spLocks/>
          </p:cNvSpPr>
          <p:nvPr userDrawn="1"/>
        </p:nvSpPr>
        <p:spPr>
          <a:xfrm>
            <a:off x="8572528" y="4875626"/>
            <a:ext cx="571504" cy="21429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827C2CF4-5274-451A-B5B2-DDFF816FA3BB}" type="slidenum">
              <a:rPr lang="fr-FR" sz="900" smtClean="0"/>
              <a:pPr algn="r">
                <a:defRPr/>
              </a:pPr>
              <a:t>‹#›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17966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2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61" y="393162"/>
            <a:ext cx="6789600" cy="563819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560" y="1193526"/>
            <a:ext cx="8553600" cy="1602888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60" y="2900105"/>
            <a:ext cx="8553600" cy="1603968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16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456840" y="204390"/>
            <a:ext cx="8180280" cy="82161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550" b="0" strike="noStrike" spc="-1">
              <a:solidFill>
                <a:srgbClr val="000000"/>
              </a:solidFill>
              <a:latin typeface="Bitstream Vera Serif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 type="body"/>
          </p:nvPr>
        </p:nvSpPr>
        <p:spPr>
          <a:xfrm>
            <a:off x="456840" y="1203660"/>
            <a:ext cx="8180280" cy="2946780"/>
          </a:xfrm>
          <a:prstGeom prst="rect">
            <a:avLst/>
          </a:prstGeom>
        </p:spPr>
        <p:txBody>
          <a:bodyPr lIns="0" tIns="25560" rIns="0" bIns="0">
            <a:normAutofit/>
          </a:bodyPr>
          <a:lstStyle/>
          <a:p>
            <a:endParaRPr lang="en-US" sz="2175" b="0" strike="noStrike" spc="-1">
              <a:solidFill>
                <a:srgbClr val="000000"/>
              </a:solidFill>
              <a:latin typeface="Bitstream Vera Serif"/>
            </a:endParaRPr>
          </a:p>
        </p:txBody>
      </p:sp>
    </p:spTree>
    <p:extLst>
      <p:ext uri="{BB962C8B-B14F-4D97-AF65-F5344CB8AC3E}">
        <p14:creationId xmlns:p14="http://schemas.microsoft.com/office/powerpoint/2010/main" val="4167590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9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3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96850" y="754857"/>
            <a:ext cx="4268788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18039" y="754857"/>
            <a:ext cx="4270375" cy="40266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38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6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8316"/>
            <a:ext cx="8229600" cy="373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0929" y="187801"/>
            <a:ext cx="4025044" cy="1126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750" b="0" i="0">
                <a:solidFill>
                  <a:schemeClr val="tx1"/>
                </a:solidFill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l"/>
            <a:r>
              <a:rPr lang="en-US"/>
              <a:t>Piotr Salabura |  G-PAC 44  |  Virtual Meeting</a:t>
            </a:r>
            <a:endParaRPr lang="en-US" dirty="0"/>
          </a:p>
        </p:txBody>
      </p:sp>
      <p:pic>
        <p:nvPicPr>
          <p:cNvPr id="8" name="Picture 7" descr="logo_hades_text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406" y="29472"/>
            <a:ext cx="1005403" cy="332633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935816" y="195788"/>
            <a:ext cx="1261804" cy="115075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750" b="0" i="0">
                <a:latin typeface="MS Reference Sans Serif" charset="0"/>
                <a:ea typeface="MS Reference Sans Serif" charset="0"/>
                <a:cs typeface="MS Reference Sans Serif" charset="0"/>
              </a:defRPr>
            </a:lvl1pPr>
          </a:lstStyle>
          <a:p>
            <a:pPr algn="r"/>
            <a:r>
              <a:rPr lang="de-DE"/>
              <a:t>August 26,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394331" y="177293"/>
            <a:ext cx="504168" cy="12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4983F-52EE-A945-8659-9BA8404B6FF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499EA1-6155-184D-BB79-EE4B77955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09" y="58480"/>
            <a:ext cx="669025" cy="202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58216-05E4-3F47-8590-5753DB3A0A7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57" y="-60062"/>
            <a:ext cx="612000" cy="61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5" r:id="rId4"/>
    <p:sldLayoutId id="2147483966" r:id="rId5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b="0" i="0" kern="1200" spc="-75" baseline="0">
          <a:solidFill>
            <a:srgbClr val="005AA0"/>
          </a:solidFill>
          <a:latin typeface="MS Reference Sans Serif" charset="0"/>
          <a:ea typeface="MS Reference Sans Serif" charset="0"/>
          <a:cs typeface="MS Reference Sans Serif" charset="0"/>
        </a:defRPr>
      </a:lvl1pPr>
    </p:titleStyle>
    <p:bodyStyle>
      <a:lvl1pPr marL="137160" indent="-137160" algn="l" defTabSz="685800" rtl="0" eaLnBrk="1" latinLnBrk="0" hangingPunct="1">
        <a:spcBef>
          <a:spcPct val="20000"/>
        </a:spcBef>
        <a:buClr>
          <a:srgbClr val="005AA0"/>
        </a:buClr>
        <a:buSzPct val="85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S Reference Sans Serif" charset="0"/>
          <a:ea typeface="MS Reference Sans Serif" charset="0"/>
          <a:cs typeface="MS Reference Sans Serif" charset="0"/>
        </a:defRPr>
      </a:lvl1pPr>
      <a:lvl2pPr marL="342900" indent="-137160" algn="l" defTabSz="685800" rtl="0" eaLnBrk="1" latinLnBrk="0" hangingPunct="1">
        <a:spcBef>
          <a:spcPct val="20000"/>
        </a:spcBef>
        <a:buClr>
          <a:srgbClr val="005AA0"/>
        </a:buClr>
        <a:buSzPct val="85000"/>
        <a:buFont typeface="Symbol" pitchFamily="2" charset="2"/>
        <a:buChar char="-"/>
        <a:defRPr sz="1500" b="0" i="0" kern="1200">
          <a:solidFill>
            <a:schemeClr val="tx1"/>
          </a:solidFill>
          <a:latin typeface="MS Reference Sans Serif" charset="0"/>
          <a:ea typeface="MS Reference Sans Serif" charset="0"/>
          <a:cs typeface="MS Reference Sans Serif" charset="0"/>
        </a:defRPr>
      </a:lvl2pPr>
      <a:lvl3pPr marL="548640" indent="-137160" algn="l" defTabSz="685800" rtl="0" eaLnBrk="1" latinLnBrk="0" hangingPunct="1">
        <a:spcBef>
          <a:spcPct val="20000"/>
        </a:spcBef>
        <a:buClr>
          <a:srgbClr val="005AA0"/>
        </a:buClr>
        <a:buSzPct val="90000"/>
        <a:buFont typeface="Symbol" pitchFamily="2" charset="2"/>
        <a:buChar char="-"/>
        <a:defRPr sz="1350" b="0" i="0" kern="1200">
          <a:solidFill>
            <a:schemeClr val="tx1"/>
          </a:solidFill>
          <a:latin typeface="MS Reference Sans Serif" charset="0"/>
          <a:ea typeface="MS Reference Sans Serif" charset="0"/>
          <a:cs typeface="MS Reference Sans Serif" charset="0"/>
        </a:defRPr>
      </a:lvl3pPr>
      <a:lvl4pPr marL="754380" indent="-137160" algn="l" defTabSz="685800" rtl="0" eaLnBrk="1" latinLnBrk="0" hangingPunct="1">
        <a:spcBef>
          <a:spcPct val="20000"/>
        </a:spcBef>
        <a:buClr>
          <a:srgbClr val="005AA0"/>
        </a:buClr>
        <a:buFont typeface="Symbol" pitchFamily="2" charset="2"/>
        <a:buChar char="-"/>
        <a:defRPr sz="1200" b="0" i="0" kern="1200">
          <a:solidFill>
            <a:schemeClr val="tx1"/>
          </a:solidFill>
          <a:latin typeface="MS Reference Sans Serif" charset="0"/>
          <a:ea typeface="MS Reference Sans Serif" charset="0"/>
          <a:cs typeface="MS Reference Sans Serif" charset="0"/>
        </a:defRPr>
      </a:lvl4pPr>
      <a:lvl5pPr marL="891540" indent="-102870" algn="l" defTabSz="685800" rtl="0" eaLnBrk="1" latinLnBrk="0" hangingPunct="1">
        <a:spcBef>
          <a:spcPct val="20000"/>
        </a:spcBef>
        <a:buClr>
          <a:srgbClr val="005AA0"/>
        </a:buClr>
        <a:buSzPct val="100000"/>
        <a:buFont typeface="Symbol" pitchFamily="2" charset="2"/>
        <a:buChar char="-"/>
        <a:defRPr sz="1050" b="0" i="0" kern="1200" baseline="0">
          <a:solidFill>
            <a:schemeClr val="tx1"/>
          </a:solidFill>
          <a:latin typeface="MS Reference Sans Serif" charset="0"/>
          <a:ea typeface="MS Reference Sans Serif" charset="0"/>
          <a:cs typeface="MS Reference Sans Serif" charset="0"/>
        </a:defRPr>
      </a:lvl5pPr>
      <a:lvl6pPr marL="102870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6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85725"/>
            <a:ext cx="9144000" cy="528638"/>
            <a:chOff x="0" y="72"/>
            <a:chExt cx="5760" cy="444"/>
          </a:xfrm>
        </p:grpSpPr>
        <p:sp>
          <p:nvSpPr>
            <p:cNvPr id="63491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249" name="Picture 4" descr="Logohadestext"/>
            <p:cNvPicPr>
              <a:picLocks noChangeAspect="1" noChangeArrowheads="1"/>
            </p:cNvPicPr>
            <p:nvPr/>
          </p:nvPicPr>
          <p:blipFill>
            <a:blip r:embed="rId16" cstate="print">
              <a:lum bright="74000" contrast="-14000"/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86916"/>
            <a:ext cx="644683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1" y="754857"/>
            <a:ext cx="8691563" cy="402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Ebenetext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23.01.2009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08947"/>
            <a:ext cx="2895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P.Salabura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85725"/>
            <a:ext cx="9144000" cy="528638"/>
            <a:chOff x="0" y="72"/>
            <a:chExt cx="5760" cy="4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pl-PL" sz="1350">
                <a:solidFill>
                  <a:srgbClr val="000000"/>
                </a:solidFill>
              </a:endParaRPr>
            </a:p>
          </p:txBody>
        </p:sp>
        <p:pic>
          <p:nvPicPr>
            <p:cNvPr id="1033" name="Picture 4" descr="Logohadestext"/>
            <p:cNvPicPr>
              <a:picLocks noChangeAspect="1" noChangeArrowheads="1"/>
            </p:cNvPicPr>
            <p:nvPr/>
          </p:nvPicPr>
          <p:blipFill>
            <a:blip r:embed="rId16" cstate="email">
              <a:lum bright="74000" contrast="-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86916"/>
            <a:ext cx="644683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1" y="754857"/>
            <a:ext cx="8691563" cy="40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/>
              <a:t>Textmasterformate durch Klicken bearbeiten</a:t>
            </a:r>
          </a:p>
          <a:p>
            <a:pPr lvl="1"/>
            <a:r>
              <a:rPr lang="de-DE" altLang="pl-PL"/>
              <a:t>Zweite Ebene</a:t>
            </a:r>
          </a:p>
          <a:p>
            <a:pPr lvl="2"/>
            <a:r>
              <a:rPr lang="de-DE" altLang="pl-PL"/>
              <a:t>Dritte Ebene</a:t>
            </a:r>
          </a:p>
          <a:p>
            <a:pPr lvl="3"/>
            <a:r>
              <a:rPr lang="de-DE" altLang="pl-PL"/>
              <a:t>Vierte Ebene</a:t>
            </a:r>
          </a:p>
          <a:p>
            <a:pPr lvl="4"/>
            <a:r>
              <a:rPr lang="de-DE" altLang="pl-PL"/>
              <a:t>Fünfte Ebenetext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08947"/>
            <a:ext cx="2895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5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85725"/>
            <a:ext cx="9144000" cy="528638"/>
            <a:chOff x="0" y="72"/>
            <a:chExt cx="5760" cy="444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72"/>
              <a:ext cx="5753" cy="440"/>
            </a:xfrm>
            <a:prstGeom prst="rect">
              <a:avLst/>
            </a:pr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pl-PL" sz="1350">
                <a:solidFill>
                  <a:srgbClr val="000000"/>
                </a:solidFill>
              </a:endParaRPr>
            </a:p>
          </p:txBody>
        </p:sp>
        <p:pic>
          <p:nvPicPr>
            <p:cNvPr id="1033" name="Picture 4" descr="Logohadestext"/>
            <p:cNvPicPr>
              <a:picLocks noChangeAspect="1" noChangeArrowheads="1"/>
            </p:cNvPicPr>
            <p:nvPr/>
          </p:nvPicPr>
          <p:blipFill>
            <a:blip r:embed="rId16" cstate="email">
              <a:lum bright="74000" contrast="-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73"/>
              <a:ext cx="1474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86916"/>
            <a:ext cx="644683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1" y="754857"/>
            <a:ext cx="8691563" cy="402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l-PL"/>
              <a:t>Textmasterformate durch Klicken bearbeiten</a:t>
            </a:r>
          </a:p>
          <a:p>
            <a:pPr lvl="1"/>
            <a:r>
              <a:rPr lang="de-DE" altLang="pl-PL"/>
              <a:t>Zweite Ebene</a:t>
            </a:r>
          </a:p>
          <a:p>
            <a:pPr lvl="2"/>
            <a:r>
              <a:rPr lang="de-DE" altLang="pl-PL"/>
              <a:t>Dritte Ebene</a:t>
            </a:r>
          </a:p>
          <a:p>
            <a:pPr lvl="3"/>
            <a:r>
              <a:rPr lang="de-DE" altLang="pl-PL"/>
              <a:t>Vierte Ebene</a:t>
            </a:r>
          </a:p>
          <a:p>
            <a:pPr lvl="4"/>
            <a:r>
              <a:rPr lang="de-DE" altLang="pl-PL"/>
              <a:t>Fünfte Ebenetext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9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23.10.2006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08947"/>
            <a:ext cx="2895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Author P. Salabura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4908947"/>
            <a:ext cx="2133600" cy="1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Conference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0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B4E7D-63DA-4FE0-8C33-958D54D67D35}" type="datetime1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23/05/2023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srgbClr val="000000">
                    <a:tint val="75000"/>
                  </a:srgbClr>
                </a:solidFill>
              </a:rPr>
              <a:t>APCTP2021 July 21,2021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2CF4-5274-451A-B5B2-DDFF816FA3BB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hd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57.png"/><Relationship Id="rId10" Type="http://schemas.openxmlformats.org/officeDocument/2006/relationships/image" Target="../media/image56.emf"/><Relationship Id="rId4" Type="http://schemas.openxmlformats.org/officeDocument/2006/relationships/image" Target="../media/image54.emf"/><Relationship Id="rId9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arxiv.org/list/nucl-ex/rece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6.png"/><Relationship Id="rId4" Type="http://schemas.openxmlformats.org/officeDocument/2006/relationships/image" Target="../media/image8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nature.com/nphys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00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13" Type="http://schemas.openxmlformats.org/officeDocument/2006/relationships/image" Target="../media/image1010.png"/><Relationship Id="rId1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870.png"/><Relationship Id="rId12" Type="http://schemas.openxmlformats.org/officeDocument/2006/relationships/image" Target="../media/image920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10.png"/><Relationship Id="rId5" Type="http://schemas.openxmlformats.org/officeDocument/2006/relationships/image" Target="../media/image871.png"/><Relationship Id="rId15" Type="http://schemas.openxmlformats.org/officeDocument/2006/relationships/image" Target="../media/image95.png"/><Relationship Id="rId10" Type="http://schemas.openxmlformats.org/officeDocument/2006/relationships/image" Target="../media/image900.png"/><Relationship Id="rId19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890.png"/><Relationship Id="rId14" Type="http://schemas.openxmlformats.org/officeDocument/2006/relationships/image" Target="../media/image10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8.gif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503.0776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2.png"/><Relationship Id="rId3" Type="http://schemas.openxmlformats.org/officeDocument/2006/relationships/image" Target="../media/image112.em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5" Type="http://schemas.openxmlformats.org/officeDocument/2006/relationships/image" Target="../media/image840.png"/><Relationship Id="rId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660.png"/><Relationship Id="rId3" Type="http://schemas.openxmlformats.org/officeDocument/2006/relationships/image" Target="../media/image119.gif"/><Relationship Id="rId7" Type="http://schemas.openxmlformats.org/officeDocument/2006/relationships/image" Target="../media/image123.gif"/><Relationship Id="rId12" Type="http://schemas.openxmlformats.org/officeDocument/2006/relationships/image" Target="../media/image6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400.png"/><Relationship Id="rId5" Type="http://schemas.openxmlformats.org/officeDocument/2006/relationships/image" Target="../media/image121.gif"/><Relationship Id="rId4" Type="http://schemas.openxmlformats.org/officeDocument/2006/relationships/image" Target="../media/image120.gif"/><Relationship Id="rId9" Type="http://schemas.openxmlformats.org/officeDocument/2006/relationships/image" Target="../media/image124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5.png"/><Relationship Id="rId7" Type="http://schemas.openxmlformats.org/officeDocument/2006/relationships/image" Target="../media/image4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500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2.wmf"/><Relationship Id="rId3" Type="http://schemas.openxmlformats.org/officeDocument/2006/relationships/image" Target="../media/image26.emf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1.png"/><Relationship Id="rId5" Type="http://schemas.openxmlformats.org/officeDocument/2006/relationships/image" Target="../media/image27.w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3" Type="http://schemas.openxmlformats.org/officeDocument/2006/relationships/image" Target="../media/image42.emf"/><Relationship Id="rId7" Type="http://schemas.openxmlformats.org/officeDocument/2006/relationships/image" Target="../media/image45.emf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47.emf"/><Relationship Id="rId5" Type="http://schemas.openxmlformats.org/officeDocument/2006/relationships/image" Target="../media/image44.emf"/><Relationship Id="rId10" Type="http://schemas.openxmlformats.org/officeDocument/2006/relationships/image" Target="../media/image46.emf"/><Relationship Id="rId4" Type="http://schemas.openxmlformats.org/officeDocument/2006/relationships/image" Target="../media/image43.emf"/><Relationship Id="rId9" Type="http://schemas.openxmlformats.org/officeDocument/2006/relationships/image" Target="../media/image3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 txBox="1">
            <a:spLocks noGrp="1"/>
          </p:cNvSpPr>
          <p:nvPr>
            <p:ph idx="1"/>
          </p:nvPr>
        </p:nvSpPr>
        <p:spPr>
          <a:xfrm>
            <a:off x="306977" y="828637"/>
            <a:ext cx="8314508" cy="152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Motivations( emissivity of QCD matter -&gt;</a:t>
            </a:r>
            <a:r>
              <a:rPr lang="pl-PL" dirty="0"/>
              <a:t> </a:t>
            </a:r>
            <a:r>
              <a:rPr lang="en-US" dirty="0"/>
              <a:t>Low mass </a:t>
            </a:r>
            <a:r>
              <a:rPr lang="en-US" dirty="0" err="1"/>
              <a:t>dileptons</a:t>
            </a:r>
            <a:r>
              <a:rPr lang="en-US" dirty="0"/>
              <a:t>, </a:t>
            </a:r>
            <a:r>
              <a:rPr lang="pl-PL" dirty="0"/>
              <a:t> </a:t>
            </a:r>
            <a:r>
              <a:rPr lang="en-US" dirty="0"/>
              <a:t>ρ in-medium  spectral function   → </a:t>
            </a:r>
            <a:r>
              <a:rPr lang="en-US" dirty="0" err="1"/>
              <a:t>timelike</a:t>
            </a:r>
            <a:r>
              <a:rPr lang="en-US" dirty="0"/>
              <a:t> baryon </a:t>
            </a:r>
            <a:r>
              <a:rPr lang="en-US" dirty="0" err="1"/>
              <a:t>em</a:t>
            </a:r>
            <a:r>
              <a:rPr lang="en-US" dirty="0"/>
              <a:t>. transitions)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Measurements of  baryon electromagnetic  transitions   in NN and πN reactions</a:t>
            </a:r>
            <a:r>
              <a:rPr lang="pl-PL" dirty="0"/>
              <a:t> in HADES</a:t>
            </a:r>
            <a:endParaRPr lang="en-US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Summary &amp; Outlook</a:t>
            </a:r>
            <a:r>
              <a:rPr lang="pl-PL" dirty="0"/>
              <a:t> </a:t>
            </a:r>
            <a:endParaRPr lang="en-US" dirty="0"/>
          </a:p>
        </p:txBody>
      </p:sp>
      <p:sp>
        <p:nvSpPr>
          <p:cNvPr id="3" name="Prostokąt 2"/>
          <p:cNvSpPr/>
          <p:nvPr/>
        </p:nvSpPr>
        <p:spPr>
          <a:xfrm>
            <a:off x="306977" y="167450"/>
            <a:ext cx="8569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Studies of baryon </a:t>
            </a:r>
            <a:r>
              <a:rPr lang="en-US" b="1" dirty="0" err="1">
                <a:solidFill>
                  <a:srgbClr val="0000FF"/>
                </a:solidFill>
              </a:rPr>
              <a:t>timelike</a:t>
            </a:r>
            <a:r>
              <a:rPr lang="en-US" b="1" dirty="0">
                <a:solidFill>
                  <a:srgbClr val="0000FF"/>
                </a:solidFill>
              </a:rPr>
              <a:t> transition Form-Factors in QCD matter with dileptons</a:t>
            </a:r>
          </a:p>
        </p:txBody>
      </p:sp>
      <p:sp>
        <p:nvSpPr>
          <p:cNvPr id="4" name="Prostokąt 3"/>
          <p:cNvSpPr/>
          <p:nvPr/>
        </p:nvSpPr>
        <p:spPr>
          <a:xfrm>
            <a:off x="2908490" y="3813566"/>
            <a:ext cx="381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P. Salabura</a:t>
            </a:r>
          </a:p>
          <a:p>
            <a:pPr algn="ctr"/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M. Smoluchowski </a:t>
            </a:r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Institute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 Physics</a:t>
            </a:r>
          </a:p>
          <a:p>
            <a:pPr algn="ctr"/>
            <a:r>
              <a:rPr lang="pl-PL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Jagiellonian</a:t>
            </a:r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University, Kraków</a:t>
            </a:r>
          </a:p>
          <a:p>
            <a:pPr algn="ctr"/>
            <a:r>
              <a:rPr lang="pl-PL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Poland</a:t>
            </a:r>
          </a:p>
        </p:txBody>
      </p:sp>
      <p:pic>
        <p:nvPicPr>
          <p:cNvPr id="9" name="Obraz 8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229" y="2787971"/>
            <a:ext cx="3045600" cy="225755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619" y="3918857"/>
            <a:ext cx="1876190" cy="55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5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9528" y="21949"/>
            <a:ext cx="6676602" cy="528638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pl-PL" sz="2100" b="1" dirty="0">
                <a:solidFill>
                  <a:srgbClr val="0000FF"/>
                </a:solidFill>
              </a:rPr>
              <a:t>            </a:t>
            </a:r>
            <a:r>
              <a:rPr lang="pl-PL" sz="2100" b="1" dirty="0" err="1">
                <a:solidFill>
                  <a:srgbClr val="0000FF"/>
                </a:solidFill>
              </a:rPr>
              <a:t>pp</a:t>
            </a:r>
            <a:r>
              <a:rPr lang="pl-PL" sz="2100" b="1" dirty="0">
                <a:solidFill>
                  <a:srgbClr val="0000FF"/>
                </a:solidFill>
                <a:sym typeface="Symbol"/>
              </a:rPr>
              <a:t>  p(</a:t>
            </a:r>
            <a:r>
              <a:rPr lang="pl-PL" sz="2100" b="1" dirty="0">
                <a:solidFill>
                  <a:srgbClr val="0000FF"/>
                </a:solidFill>
                <a:sym typeface="Symbol" panose="05050102010706020507" pitchFamily="18" charset="2"/>
              </a:rPr>
              <a:t></a:t>
            </a:r>
            <a:r>
              <a:rPr lang="pl-PL" sz="2100" b="1" dirty="0" err="1">
                <a:solidFill>
                  <a:srgbClr val="0000FF"/>
                </a:solidFill>
                <a:sym typeface="Symbol" panose="05050102010706020507" pitchFamily="18" charset="2"/>
              </a:rPr>
              <a:t>p</a:t>
            </a:r>
            <a:r>
              <a:rPr lang="pl-PL" sz="2100" b="1" dirty="0" err="1">
                <a:solidFill>
                  <a:srgbClr val="0000FF"/>
                </a:solidFill>
                <a:sym typeface="Symbol"/>
              </a:rPr>
              <a:t>e</a:t>
            </a:r>
            <a:r>
              <a:rPr lang="pl-PL" sz="2100" b="1" baseline="30000" dirty="0" err="1">
                <a:solidFill>
                  <a:srgbClr val="0000FF"/>
                </a:solidFill>
                <a:sym typeface="Symbol"/>
              </a:rPr>
              <a:t>+</a:t>
            </a:r>
            <a:r>
              <a:rPr lang="pl-PL" sz="2100" b="1" dirty="0" err="1">
                <a:solidFill>
                  <a:srgbClr val="0000FF"/>
                </a:solidFill>
                <a:sym typeface="Symbol"/>
              </a:rPr>
              <a:t>e</a:t>
            </a:r>
            <a:r>
              <a:rPr lang="pl-PL" sz="2100" b="1" baseline="30000" dirty="0">
                <a:solidFill>
                  <a:srgbClr val="0000FF"/>
                </a:solidFill>
                <a:sym typeface="Symbol"/>
              </a:rPr>
              <a:t>–</a:t>
            </a:r>
            <a:r>
              <a:rPr lang="pl-PL" sz="2100" b="1" dirty="0">
                <a:solidFill>
                  <a:srgbClr val="0000FF"/>
                </a:solidFill>
                <a:sym typeface="Symbol"/>
              </a:rPr>
              <a:t> )  </a:t>
            </a:r>
            <a:r>
              <a:rPr lang="pl-PL" sz="2100" b="1" dirty="0">
                <a:solidFill>
                  <a:srgbClr val="0000FF"/>
                </a:solidFill>
                <a:sym typeface="Symbol" panose="05050102010706020507" pitchFamily="18" charset="2"/>
              </a:rPr>
              <a:t> </a:t>
            </a:r>
            <a:r>
              <a:rPr lang="pl-PL" sz="2100" b="1" dirty="0" err="1">
                <a:solidFill>
                  <a:srgbClr val="0000FF"/>
                </a:solidFill>
                <a:sym typeface="Symbol" panose="05050102010706020507" pitchFamily="18" charset="2"/>
              </a:rPr>
              <a:t>Dalitz</a:t>
            </a:r>
            <a:r>
              <a:rPr lang="pl-PL" sz="2100" b="1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pl-PL" sz="2100" b="1" dirty="0" err="1">
                <a:solidFill>
                  <a:srgbClr val="0000FF"/>
                </a:solidFill>
                <a:sym typeface="Symbol" panose="05050102010706020507" pitchFamily="18" charset="2"/>
              </a:rPr>
              <a:t>decay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70" name="Prostokąt 69"/>
          <p:cNvSpPr/>
          <p:nvPr/>
        </p:nvSpPr>
        <p:spPr>
          <a:xfrm>
            <a:off x="3383868" y="4840002"/>
            <a:ext cx="54006" cy="10801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pl-PL" sz="135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/>
          <a:srcRect l="5532" t="12100" r="4348" b="3188"/>
          <a:stretch/>
        </p:blipFill>
        <p:spPr>
          <a:xfrm>
            <a:off x="464278" y="690033"/>
            <a:ext cx="2453642" cy="1924907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72794" y="537122"/>
            <a:ext cx="2449253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750" dirty="0"/>
              <a:t>HADES  </a:t>
            </a:r>
            <a:r>
              <a:rPr lang="de-DE" sz="750" dirty="0"/>
              <a:t>Phys. </a:t>
            </a:r>
            <a:r>
              <a:rPr lang="de-DE" sz="750" dirty="0" err="1"/>
              <a:t>Rev</a:t>
            </a:r>
            <a:r>
              <a:rPr lang="de-DE" sz="750" dirty="0"/>
              <a:t>. C95 (2017) no.6, 065205 </a:t>
            </a:r>
            <a:endParaRPr lang="pl-PL" sz="750" dirty="0"/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299" y="808287"/>
            <a:ext cx="2608974" cy="1897164"/>
          </a:xfrm>
          <a:prstGeom prst="rect">
            <a:avLst/>
          </a:prstGeom>
        </p:spPr>
      </p:pic>
      <p:sp>
        <p:nvSpPr>
          <p:cNvPr id="34" name="pole tekstowe 33"/>
          <p:cNvSpPr txBox="1"/>
          <p:nvPr/>
        </p:nvSpPr>
        <p:spPr>
          <a:xfrm>
            <a:off x="469998" y="2918013"/>
            <a:ext cx="4952505" cy="2008242"/>
          </a:xfrm>
          <a:prstGeom prst="rect">
            <a:avLst/>
          </a:prstGeom>
          <a:solidFill>
            <a:srgbClr val="FFFF66"/>
          </a:solidFill>
        </p:spPr>
        <p:txBody>
          <a:bodyPr wrap="square" rtlCol="0" anchor="t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pl-PL" sz="1350" b="1" dirty="0">
                <a:latin typeface="Calibri"/>
                <a:cs typeface="Arial"/>
              </a:rPr>
              <a:t> </a:t>
            </a:r>
            <a:r>
              <a:rPr lang="pl-PL" sz="1200" b="1" dirty="0">
                <a:latin typeface="Calibri"/>
                <a:cs typeface="Arial"/>
              </a:rPr>
              <a:t>BR (</a:t>
            </a:r>
            <a:r>
              <a:rPr lang="pl-PL" sz="1200" b="1" dirty="0">
                <a:latin typeface="Calibri"/>
                <a:cs typeface="Arial"/>
                <a:sym typeface="Symbol" panose="05050102010706020507" pitchFamily="18" charset="2"/>
              </a:rPr>
              <a:t></a:t>
            </a:r>
            <a:r>
              <a:rPr lang="pl-PL" sz="1200" b="1" dirty="0" err="1">
                <a:latin typeface="Calibri"/>
                <a:cs typeface="Arial"/>
                <a:sym typeface="Symbol" panose="05050102010706020507" pitchFamily="18" charset="2"/>
              </a:rPr>
              <a:t>pe+e</a:t>
            </a:r>
            <a:r>
              <a:rPr lang="pl-PL" sz="1200" b="1" dirty="0">
                <a:latin typeface="Calibri"/>
                <a:cs typeface="Arial"/>
                <a:sym typeface="Symbol" panose="05050102010706020507" pitchFamily="18" charset="2"/>
              </a:rPr>
              <a:t>-)</a:t>
            </a:r>
            <a:r>
              <a:rPr lang="pl-PL" sz="1200" b="1" dirty="0">
                <a:latin typeface="Calibri"/>
                <a:cs typeface="Arial"/>
              </a:rPr>
              <a:t>= 4.19  </a:t>
            </a:r>
            <a:r>
              <a:rPr lang="pl-PL" sz="1200" b="1" dirty="0">
                <a:latin typeface="Calibri"/>
                <a:cs typeface="Arial"/>
                <a:sym typeface="Symbol"/>
              </a:rPr>
              <a:t>10</a:t>
            </a:r>
            <a:r>
              <a:rPr lang="pl-PL" sz="1200" b="1" baseline="30000" dirty="0">
                <a:latin typeface="Calibri"/>
                <a:cs typeface="Arial"/>
                <a:sym typeface="Symbol"/>
              </a:rPr>
              <a:t>-5</a:t>
            </a:r>
            <a:r>
              <a:rPr lang="pl-PL" sz="1200" b="1" dirty="0">
                <a:latin typeface="Calibri"/>
                <a:cs typeface="Arial"/>
                <a:sym typeface="Symbol"/>
              </a:rPr>
              <a:t> </a:t>
            </a:r>
            <a:r>
              <a:rPr lang="pl-PL" sz="1200" b="1" dirty="0">
                <a:latin typeface="Calibri"/>
                <a:cs typeface="Arial"/>
                <a:sym typeface="Symbol" panose="05050102010706020507" pitchFamily="18" charset="2"/>
              </a:rPr>
              <a:t> 0.62 (</a:t>
            </a:r>
            <a:r>
              <a:rPr lang="pl-PL" sz="1200" b="1" dirty="0" err="1">
                <a:latin typeface="Calibri"/>
                <a:cs typeface="Arial"/>
                <a:sym typeface="Symbol" panose="05050102010706020507" pitchFamily="18" charset="2"/>
              </a:rPr>
              <a:t>sys</a:t>
            </a:r>
            <a:r>
              <a:rPr lang="pl-PL" sz="1200" b="1" dirty="0">
                <a:latin typeface="Calibri"/>
                <a:cs typeface="Arial"/>
                <a:sym typeface="Symbol" panose="05050102010706020507" pitchFamily="18" charset="2"/>
              </a:rPr>
              <a:t>)  0.32(</a:t>
            </a:r>
            <a:r>
              <a:rPr lang="pl-PL" sz="1200" b="1" dirty="0" err="1">
                <a:latin typeface="Calibri"/>
                <a:cs typeface="Arial"/>
                <a:sym typeface="Symbol" panose="05050102010706020507" pitchFamily="18" charset="2"/>
              </a:rPr>
              <a:t>stat</a:t>
            </a:r>
            <a:r>
              <a:rPr lang="pl-PL" sz="1200" b="1" dirty="0">
                <a:latin typeface="Calibri"/>
                <a:cs typeface="Arial"/>
                <a:sym typeface="Symbol" panose="05050102010706020507" pitchFamily="18" charset="2"/>
              </a:rPr>
              <a:t>)</a:t>
            </a:r>
          </a:p>
          <a:p>
            <a:r>
              <a:rPr lang="pl-PL" sz="1200" dirty="0"/>
              <a:t>(First </a:t>
            </a:r>
            <a:r>
              <a:rPr lang="pl-PL" sz="1200" dirty="0" err="1"/>
              <a:t>measurement</a:t>
            </a:r>
            <a:r>
              <a:rPr lang="pl-PL" sz="1200" dirty="0"/>
              <a:t> ! : PDG </a:t>
            </a:r>
            <a:r>
              <a:rPr lang="pl-PL" sz="1200" dirty="0" err="1"/>
              <a:t>entry</a:t>
            </a:r>
            <a:r>
              <a:rPr lang="pl-PL" sz="1200" dirty="0"/>
              <a:t>)</a:t>
            </a:r>
          </a:p>
          <a:p>
            <a:endParaRPr lang="pl-PL" sz="1350" b="1" dirty="0">
              <a:solidFill>
                <a:prstClr val="black"/>
              </a:solidFill>
              <a:latin typeface="Calibri"/>
              <a:sym typeface="Symbol" panose="05050102010706020507" pitchFamily="18" charset="2"/>
            </a:endParaRPr>
          </a:p>
          <a:p>
            <a:pPr>
              <a:buFont typeface="Wingdings" pitchFamily="2" charset="2"/>
              <a:buChar char="q"/>
            </a:pPr>
            <a:r>
              <a:rPr lang="pl-PL" sz="1350" b="1" dirty="0">
                <a:latin typeface="Calibri"/>
                <a:cs typeface="Arial"/>
                <a:sym typeface="Symbol" panose="05050102010706020507" pitchFamily="18" charset="2"/>
              </a:rPr>
              <a:t> 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Good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agreement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with 2 component model of TFF 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Ramahlo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&amp;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Pehna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(R&amp;P) -&gt;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Slight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rise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v.s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 Mass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due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to VM(</a:t>
            </a:r>
            <a:r>
              <a:rPr lang="el-GR" sz="1200" dirty="0">
                <a:latin typeface="+mj-lt"/>
                <a:cs typeface="Arial"/>
                <a:sym typeface="Symbol" panose="05050102010706020507" pitchFamily="18" charset="2"/>
              </a:rPr>
              <a:t>ρ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)  - pion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cloud</a:t>
            </a: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</a:t>
            </a:r>
            <a:r>
              <a:rPr lang="pl-PL" sz="1200" dirty="0" err="1">
                <a:latin typeface="+mj-lt"/>
                <a:cs typeface="Arial"/>
                <a:sym typeface="Symbol" panose="05050102010706020507" pitchFamily="18" charset="2"/>
              </a:rPr>
              <a:t>effect</a:t>
            </a:r>
            <a:endParaRPr lang="pl-PL" sz="1200" dirty="0">
              <a:latin typeface="+mj-lt"/>
              <a:cs typeface="Arial"/>
              <a:sym typeface="Symbol" panose="05050102010706020507" pitchFamily="18" charset="2"/>
            </a:endParaRPr>
          </a:p>
          <a:p>
            <a:pPr>
              <a:buFont typeface="Wingdings" pitchFamily="2" charset="2"/>
              <a:buChar char="q"/>
            </a:pPr>
            <a:endParaRPr lang="pl-PL" sz="1200" dirty="0">
              <a:latin typeface="+mj-lt"/>
              <a:cs typeface="Arial"/>
              <a:sym typeface="Symbol" panose="05050102010706020507" pitchFamily="18" charset="2"/>
            </a:endParaRPr>
          </a:p>
          <a:p>
            <a:endParaRPr lang="pl-PL" sz="1200" dirty="0">
              <a:latin typeface="+mj-lt"/>
              <a:cs typeface="Arial"/>
              <a:sym typeface="Symbol" panose="05050102010706020507" pitchFamily="18" charset="2"/>
            </a:endParaRPr>
          </a:p>
          <a:p>
            <a:pPr>
              <a:buFont typeface="Wingdings" pitchFamily="2" charset="2"/>
              <a:buChar char="q"/>
            </a:pPr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</a:t>
            </a:r>
            <a:r>
              <a:rPr lang="pl-PL" sz="1200" dirty="0">
                <a:sym typeface="Symbol" panose="05050102010706020507" pitchFamily="18" charset="2"/>
              </a:rPr>
              <a:t>Lepton </a:t>
            </a:r>
            <a:r>
              <a:rPr lang="pl-PL" sz="1200" dirty="0" err="1">
                <a:sym typeface="Symbol" panose="05050102010706020507" pitchFamily="18" charset="2"/>
              </a:rPr>
              <a:t>angular</a:t>
            </a:r>
            <a:r>
              <a:rPr lang="pl-PL" sz="1200" dirty="0">
                <a:sym typeface="Symbol" panose="05050102010706020507" pitchFamily="18" charset="2"/>
              </a:rPr>
              <a:t> </a:t>
            </a:r>
            <a:r>
              <a:rPr lang="pl-PL" sz="1200" dirty="0" err="1">
                <a:sym typeface="Symbol" panose="05050102010706020507" pitchFamily="18" charset="2"/>
              </a:rPr>
              <a:t>distributions</a:t>
            </a:r>
            <a:r>
              <a:rPr lang="pl-PL" sz="1200" dirty="0">
                <a:sym typeface="Symbol" panose="05050102010706020507" pitchFamily="18" charset="2"/>
              </a:rPr>
              <a:t>  </a:t>
            </a:r>
            <a:r>
              <a:rPr lang="pl-PL" sz="1200" dirty="0" err="1">
                <a:sym typeface="Symbol" panose="05050102010706020507" pitchFamily="18" charset="2"/>
              </a:rPr>
              <a:t>confirm</a:t>
            </a:r>
            <a:r>
              <a:rPr lang="pl-PL" sz="1200" dirty="0">
                <a:sym typeface="Symbol" panose="05050102010706020507" pitchFamily="18" charset="2"/>
              </a:rPr>
              <a:t> </a:t>
            </a:r>
            <a:r>
              <a:rPr lang="pl-PL" sz="1200" dirty="0" err="1">
                <a:sym typeface="Symbol" panose="05050102010706020507" pitchFamily="18" charset="2"/>
              </a:rPr>
              <a:t>dominance</a:t>
            </a:r>
            <a:r>
              <a:rPr lang="pl-PL" sz="1200" dirty="0">
                <a:sym typeface="Symbol" panose="05050102010706020507" pitchFamily="18" charset="2"/>
              </a:rPr>
              <a:t> of  G</a:t>
            </a:r>
            <a:r>
              <a:rPr lang="pl-PL" sz="1200" baseline="-25000" dirty="0">
                <a:sym typeface="Symbol" panose="05050102010706020507" pitchFamily="18" charset="2"/>
              </a:rPr>
              <a:t>M</a:t>
            </a:r>
            <a:r>
              <a:rPr lang="pl-PL" sz="1200" dirty="0">
                <a:sym typeface="Symbol" panose="05050102010706020507" pitchFamily="18" charset="2"/>
              </a:rPr>
              <a:t>                            ( </a:t>
            </a:r>
            <a:r>
              <a:rPr lang="pl-PL" sz="1200" dirty="0" err="1">
                <a:sym typeface="Symbol" panose="05050102010706020507" pitchFamily="18" charset="2"/>
              </a:rPr>
              <a:t>transverse</a:t>
            </a:r>
            <a:r>
              <a:rPr lang="pl-PL" sz="1200" dirty="0">
                <a:sym typeface="Symbol" panose="05050102010706020507" pitchFamily="18" charset="2"/>
              </a:rPr>
              <a:t> </a:t>
            </a:r>
            <a:r>
              <a:rPr lang="pl-PL" sz="1200" dirty="0" err="1">
                <a:sym typeface="Symbol" panose="05050102010706020507" pitchFamily="18" charset="2"/>
              </a:rPr>
              <a:t>polarized</a:t>
            </a:r>
            <a:r>
              <a:rPr lang="pl-PL" sz="1200" dirty="0">
                <a:sym typeface="Symbol" panose="05050102010706020507" pitchFamily="18" charset="2"/>
              </a:rPr>
              <a:t> </a:t>
            </a:r>
            <a:r>
              <a:rPr lang="en-US" sz="1200" dirty="0">
                <a:latin typeface="Symbol" pitchFamily="2" charset="2"/>
                <a:sym typeface="Wingdings" pitchFamily="2" charset="2"/>
              </a:rPr>
              <a:t>g</a:t>
            </a:r>
            <a:r>
              <a:rPr lang="en-US" sz="1200" dirty="0">
                <a:sym typeface="Wingdings" pitchFamily="2" charset="2"/>
              </a:rPr>
              <a:t>*</a:t>
            </a:r>
            <a:r>
              <a:rPr lang="pl-PL" sz="1200" dirty="0">
                <a:sym typeface="Wingdings" pitchFamily="2" charset="2"/>
              </a:rPr>
              <a:t> -&gt;B=1)</a:t>
            </a:r>
            <a:endParaRPr lang="pl-PL" sz="1200" dirty="0"/>
          </a:p>
          <a:p>
            <a:r>
              <a:rPr lang="pl-PL" sz="1200" dirty="0">
                <a:latin typeface="+mj-lt"/>
                <a:cs typeface="Arial"/>
                <a:sym typeface="Symbol" panose="05050102010706020507" pitchFamily="18" charset="2"/>
              </a:rPr>
              <a:t>       </a:t>
            </a:r>
            <a:endParaRPr lang="pl-PL" sz="1200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ole tekstowe 36"/>
              <p:cNvSpPr txBox="1"/>
              <p:nvPr/>
            </p:nvSpPr>
            <p:spPr>
              <a:xfrm>
                <a:off x="3277669" y="490955"/>
                <a:ext cx="258866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/>
                  <a:t>M</a:t>
                </a:r>
                <a:r>
                  <a:rPr lang="pl-PL" sz="1350" baseline="-25000" dirty="0" err="1"/>
                  <a:t>e+e</a:t>
                </a:r>
                <a:r>
                  <a:rPr lang="pl-PL" sz="1350" baseline="-25000" dirty="0"/>
                  <a:t>-</a:t>
                </a:r>
                <a:r>
                  <a:rPr lang="pl-PL" sz="1350" dirty="0"/>
                  <a:t>  &gt; M</a:t>
                </a:r>
                <a:r>
                  <a:rPr lang="el-GR" sz="1350" baseline="-25000" dirty="0"/>
                  <a:t>π</a:t>
                </a:r>
                <a:r>
                  <a:rPr lang="pl-PL" sz="1350" baseline="-25000" dirty="0"/>
                  <a:t> </a:t>
                </a:r>
                <a:r>
                  <a:rPr lang="pl-PL" sz="1350" dirty="0"/>
                  <a:t>  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3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35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l-PL" sz="13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</m:oMath>
                </a14:m>
                <a:r>
                  <a:rPr lang="pl-PL" sz="1350" dirty="0"/>
                  <a:t>&gt; ~1.4 </a:t>
                </a:r>
                <a:r>
                  <a:rPr lang="pl-PL" sz="1350" dirty="0" err="1"/>
                  <a:t>GeV</a:t>
                </a:r>
                <a:endParaRPr lang="de-DE" sz="1350" dirty="0"/>
              </a:p>
            </p:txBody>
          </p:sp>
        </mc:Choice>
        <mc:Fallback xmlns="">
          <p:sp>
            <p:nvSpPr>
              <p:cNvPr id="37" name="pole tekstow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669" y="490955"/>
                <a:ext cx="2588661" cy="300082"/>
              </a:xfrm>
              <a:prstGeom prst="rect">
                <a:avLst/>
              </a:prstGeom>
              <a:blipFill>
                <a:blip r:embed="rId5"/>
                <a:stretch>
                  <a:fillRect l="-708"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Prostokąt 47"/>
          <p:cNvSpPr/>
          <p:nvPr/>
        </p:nvSpPr>
        <p:spPr>
          <a:xfrm>
            <a:off x="1509969" y="1916945"/>
            <a:ext cx="9733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l-PL" sz="1200" baseline="30000" dirty="0">
                <a:solidFill>
                  <a:srgbClr val="FF0000"/>
                </a:solidFill>
                <a:sym typeface="Symbol" panose="05050102010706020507" pitchFamily="18" charset="2"/>
              </a:rPr>
              <a:t>+</a:t>
            </a:r>
            <a:r>
              <a:rPr lang="pl-PL" sz="1200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GB" sz="1200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r>
              <a:rPr lang="pl-PL" sz="1200" dirty="0" err="1">
                <a:solidFill>
                  <a:srgbClr val="FF0000"/>
                </a:solidFill>
                <a:sym typeface="Symbol" panose="05050102010706020507" pitchFamily="18" charset="2"/>
              </a:rPr>
              <a:t>pe+e</a:t>
            </a:r>
            <a:r>
              <a:rPr lang="pl-PL" sz="1200" dirty="0">
                <a:solidFill>
                  <a:srgbClr val="FF0000"/>
                </a:solidFill>
                <a:sym typeface="Symbol" panose="05050102010706020507" pitchFamily="18" charset="2"/>
              </a:rPr>
              <a:t>- 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9" name="Prostokąt 48"/>
          <p:cNvSpPr/>
          <p:nvPr/>
        </p:nvSpPr>
        <p:spPr>
          <a:xfrm>
            <a:off x="876084" y="1002704"/>
            <a:ext cx="907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  <a:sym typeface="Symbol"/>
              </a:rPr>
              <a:t></a:t>
            </a:r>
            <a:r>
              <a:rPr lang="pl-PL" sz="1200" b="1" baseline="30000" dirty="0">
                <a:solidFill>
                  <a:srgbClr val="0000FF"/>
                </a:solidFill>
                <a:sym typeface="Symbol"/>
              </a:rPr>
              <a:t>0</a:t>
            </a:r>
            <a:r>
              <a:rPr lang="pl-PL" sz="1200" b="1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</a:t>
            </a:r>
            <a:r>
              <a:rPr lang="pl-PL" sz="1200" b="1" dirty="0">
                <a:solidFill>
                  <a:srgbClr val="0000FF"/>
                </a:solidFill>
                <a:sym typeface="Symbol" panose="05050102010706020507" pitchFamily="18" charset="2"/>
              </a:rPr>
              <a:t>  </a:t>
            </a:r>
            <a:r>
              <a:rPr lang="pl-PL" sz="1200" b="1" dirty="0" err="1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e+e</a:t>
            </a:r>
            <a:r>
              <a:rPr lang="pl-PL" sz="1200" b="1" dirty="0">
                <a:solidFill>
                  <a:srgbClr val="0000FF"/>
                </a:solidFill>
                <a:latin typeface="Calibri"/>
                <a:sym typeface="Symbol" panose="05050102010706020507" pitchFamily="18" charset="2"/>
              </a:rPr>
              <a:t>-</a:t>
            </a:r>
            <a:endParaRPr lang="de-DE" sz="1200" b="1" dirty="0">
              <a:solidFill>
                <a:srgbClr val="0000FF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6618054" y="3492396"/>
            <a:ext cx="1965325" cy="1193343"/>
            <a:chOff x="6192004" y="4917868"/>
            <a:chExt cx="2355463" cy="1300721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04" y="5412981"/>
              <a:ext cx="2193131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pole tekstowe 17"/>
            <p:cNvSpPr txBox="1"/>
            <p:nvPr/>
          </p:nvSpPr>
          <p:spPr>
            <a:xfrm>
              <a:off x="6349825" y="4932851"/>
              <a:ext cx="1053117" cy="25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 err="1"/>
                <a:t>quark</a:t>
              </a:r>
              <a:r>
                <a:rPr lang="pl-PL" sz="900" dirty="0"/>
                <a:t> </a:t>
              </a:r>
              <a:r>
                <a:rPr lang="pl-PL" sz="900" dirty="0" err="1"/>
                <a:t>core</a:t>
              </a:r>
              <a:endParaRPr lang="de-DE" sz="900" dirty="0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7494350" y="4917868"/>
              <a:ext cx="1053117" cy="25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/>
                <a:t>pion </a:t>
              </a:r>
              <a:r>
                <a:rPr lang="pl-PL" sz="900" dirty="0" err="1"/>
                <a:t>cloud</a:t>
              </a:r>
              <a:endParaRPr lang="de-DE" sz="900" dirty="0"/>
            </a:p>
          </p:txBody>
        </p:sp>
        <p:grpSp>
          <p:nvGrpSpPr>
            <p:cNvPr id="20" name="Grupa 19"/>
            <p:cNvGrpSpPr/>
            <p:nvPr/>
          </p:nvGrpSpPr>
          <p:grpSpPr>
            <a:xfrm>
              <a:off x="6306640" y="5150362"/>
              <a:ext cx="1922486" cy="1068227"/>
              <a:chOff x="5316039" y="1137065"/>
              <a:chExt cx="1922486" cy="1068227"/>
            </a:xfrm>
          </p:grpSpPr>
          <p:sp>
            <p:nvSpPr>
              <p:cNvPr id="21" name="pole tekstowe 20"/>
              <p:cNvSpPr txBox="1"/>
              <p:nvPr/>
            </p:nvSpPr>
            <p:spPr>
              <a:xfrm>
                <a:off x="5316039" y="1919136"/>
                <a:ext cx="431074" cy="2705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13" dirty="0">
                    <a:sym typeface="Symbol" panose="05050102010706020507" pitchFamily="18" charset="2"/>
                  </a:rPr>
                  <a:t></a:t>
                </a:r>
                <a:endParaRPr lang="en-GB" sz="1013" dirty="0"/>
              </a:p>
            </p:txBody>
          </p:sp>
          <p:sp>
            <p:nvSpPr>
              <p:cNvPr id="22" name="Prostokąt 21"/>
              <p:cNvSpPr/>
              <p:nvPr/>
            </p:nvSpPr>
            <p:spPr>
              <a:xfrm>
                <a:off x="5828177" y="1934749"/>
                <a:ext cx="334677" cy="2705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pl-PL" sz="1013" dirty="0">
                    <a:sym typeface="Symbol" panose="05050102010706020507" pitchFamily="18" charset="2"/>
                  </a:rPr>
                  <a:t>N</a:t>
                </a:r>
                <a:endParaRPr lang="en-GB" sz="1013" dirty="0"/>
              </a:p>
            </p:txBody>
          </p:sp>
          <p:grpSp>
            <p:nvGrpSpPr>
              <p:cNvPr id="23" name="Grupa 22"/>
              <p:cNvGrpSpPr/>
              <p:nvPr/>
            </p:nvGrpSpPr>
            <p:grpSpPr>
              <a:xfrm>
                <a:off x="5574590" y="1137065"/>
                <a:ext cx="1663935" cy="1048148"/>
                <a:chOff x="5574590" y="1144615"/>
                <a:chExt cx="1663935" cy="1048148"/>
              </a:xfrm>
            </p:grpSpPr>
            <p:sp>
              <p:nvSpPr>
                <p:cNvPr id="24" name="pole tekstowe 23"/>
                <p:cNvSpPr txBox="1"/>
                <p:nvPr/>
              </p:nvSpPr>
              <p:spPr>
                <a:xfrm>
                  <a:off x="6925016" y="1562561"/>
                  <a:ext cx="313509" cy="2705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13" dirty="0">
                      <a:sym typeface="Symbol" panose="05050102010706020507" pitchFamily="18" charset="2"/>
                    </a:rPr>
                    <a:t></a:t>
                  </a:r>
                  <a:endParaRPr lang="en-GB" sz="1013" dirty="0"/>
                </a:p>
              </p:txBody>
            </p:sp>
            <p:sp>
              <p:nvSpPr>
                <p:cNvPr id="25" name="Prostokąt 24"/>
                <p:cNvSpPr/>
                <p:nvPr/>
              </p:nvSpPr>
              <p:spPr>
                <a:xfrm>
                  <a:off x="6412961" y="1922220"/>
                  <a:ext cx="317385" cy="2705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GB" sz="1013" dirty="0">
                      <a:sym typeface="Symbol" panose="05050102010706020507" pitchFamily="18" charset="2"/>
                    </a:rPr>
                    <a:t></a:t>
                  </a:r>
                  <a:endParaRPr lang="en-GB" sz="1013" dirty="0"/>
                </a:p>
              </p:txBody>
            </p:sp>
            <p:sp>
              <p:nvSpPr>
                <p:cNvPr id="26" name="Prostokąt 25"/>
                <p:cNvSpPr/>
                <p:nvPr/>
              </p:nvSpPr>
              <p:spPr>
                <a:xfrm>
                  <a:off x="6998561" y="1922220"/>
                  <a:ext cx="230588" cy="2705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pl-PL" sz="1013" dirty="0">
                      <a:sym typeface="Symbol" panose="05050102010706020507" pitchFamily="18" charset="2"/>
                    </a:rPr>
                    <a:t>N</a:t>
                  </a:r>
                  <a:endParaRPr lang="en-GB" sz="1013" dirty="0"/>
                </a:p>
              </p:txBody>
            </p:sp>
            <p:grpSp>
              <p:nvGrpSpPr>
                <p:cNvPr id="27" name="Grupa 26"/>
                <p:cNvGrpSpPr/>
                <p:nvPr/>
              </p:nvGrpSpPr>
              <p:grpSpPr>
                <a:xfrm>
                  <a:off x="5574590" y="1313348"/>
                  <a:ext cx="351860" cy="161678"/>
                  <a:chOff x="7473071" y="1378557"/>
                  <a:chExt cx="469146" cy="215571"/>
                </a:xfrm>
              </p:grpSpPr>
              <p:cxnSp>
                <p:nvCxnSpPr>
                  <p:cNvPr id="33" name="Łącznik prosty ze strzałką 32"/>
                  <p:cNvCxnSpPr/>
                  <p:nvPr/>
                </p:nvCxnSpPr>
                <p:spPr>
                  <a:xfrm flipH="1" flipV="1">
                    <a:off x="7473071" y="1378557"/>
                    <a:ext cx="196650" cy="209886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Łącznik prosty ze strzałką 34"/>
                  <p:cNvCxnSpPr/>
                  <p:nvPr/>
                </p:nvCxnSpPr>
                <p:spPr>
                  <a:xfrm flipV="1">
                    <a:off x="7711413" y="1393371"/>
                    <a:ext cx="230804" cy="20075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Łącznik prosty ze strzałką 27"/>
                <p:cNvCxnSpPr/>
                <p:nvPr/>
              </p:nvCxnSpPr>
              <p:spPr>
                <a:xfrm flipH="1" flipV="1">
                  <a:off x="6683084" y="1313347"/>
                  <a:ext cx="147488" cy="15741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Łącznik prosty ze strzałką 28"/>
                <p:cNvCxnSpPr/>
                <p:nvPr/>
              </p:nvCxnSpPr>
              <p:spPr>
                <a:xfrm flipV="1">
                  <a:off x="6857204" y="1319076"/>
                  <a:ext cx="173103" cy="1505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pole tekstowe 29"/>
                    <p:cNvSpPr txBox="1"/>
                    <p:nvPr/>
                  </p:nvSpPr>
                  <p:spPr>
                    <a:xfrm>
                      <a:off x="6183275" y="1144615"/>
                      <a:ext cx="271164" cy="2705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l-PL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l-PL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l-PL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pl-PL" sz="1013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013" dirty="0">
                        <a:solidFill>
                          <a:srgbClr val="0070C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pole tekstowe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83275" y="1144615"/>
                      <a:ext cx="271164" cy="27054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r="-7297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Elipsa 30"/>
                <p:cNvSpPr/>
                <p:nvPr/>
              </p:nvSpPr>
              <p:spPr>
                <a:xfrm>
                  <a:off x="5613160" y="1805118"/>
                  <a:ext cx="209245" cy="183799"/>
                </a:xfrm>
                <a:prstGeom prst="ellipse">
                  <a:avLst/>
                </a:prstGeom>
                <a:solidFill>
                  <a:schemeClr val="accent1">
                    <a:alpha val="27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13"/>
                </a:p>
              </p:txBody>
            </p:sp>
          </p:grpSp>
        </p:grpSp>
        <p:sp>
          <p:nvSpPr>
            <p:cNvPr id="3" name="Prostokąt 2"/>
            <p:cNvSpPr/>
            <p:nvPr/>
          </p:nvSpPr>
          <p:spPr>
            <a:xfrm>
              <a:off x="7747429" y="5948046"/>
              <a:ext cx="241734" cy="207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8" name="Prostokąt 7"/>
          <p:cNvSpPr/>
          <p:nvPr/>
        </p:nvSpPr>
        <p:spPr>
          <a:xfrm>
            <a:off x="6099273" y="1072764"/>
            <a:ext cx="332414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900" i="1" dirty="0">
                <a:ea typeface="Verdana" panose="020B0604030504040204" pitchFamily="34" charset="0"/>
                <a:cs typeface="Verdana" panose="020B0604030504040204" pitchFamily="34" charset="0"/>
              </a:rPr>
              <a:t>T. Pena and G. Ramalho, </a:t>
            </a:r>
            <a:r>
              <a:rPr lang="en-US" altLang="en-US" sz="900" i="1" dirty="0" err="1">
                <a:ea typeface="Verdana" panose="020B0604030504040204" pitchFamily="34" charset="0"/>
                <a:cs typeface="Verdana" panose="020B0604030504040204" pitchFamily="34" charset="0"/>
              </a:rPr>
              <a:t>Phys.Rev</a:t>
            </a:r>
            <a:r>
              <a:rPr lang="en-US" altLang="en-US" sz="900" i="1" dirty="0">
                <a:ea typeface="Verdana" panose="020B0604030504040204" pitchFamily="34" charset="0"/>
                <a:cs typeface="Verdana" panose="020B0604030504040204" pitchFamily="34" charset="0"/>
              </a:rPr>
              <a:t>. D85 (2012) 113014</a:t>
            </a:r>
            <a:r>
              <a:rPr lang="en-US" altLang="en-US" sz="900" i="1" baseline="33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900" b="1" dirty="0"/>
              <a:t>  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90" y="1379094"/>
            <a:ext cx="2796409" cy="200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20"/>
          <p:cNvSpPr txBox="1"/>
          <p:nvPr/>
        </p:nvSpPr>
        <p:spPr>
          <a:xfrm>
            <a:off x="7890830" y="2625914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>
                <a:solidFill>
                  <a:prstClr val="black"/>
                </a:solidFill>
              </a:rPr>
              <a:t>core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5" name="ZoneTexte 20">
            <a:extLst>
              <a:ext uri="{FF2B5EF4-FFF2-40B4-BE49-F238E27FC236}">
                <a16:creationId xmlns:a16="http://schemas.microsoft.com/office/drawing/2014/main" id="{0DCC718D-D5F7-3D4C-DCB0-83B5B90F3CEC}"/>
              </a:ext>
            </a:extLst>
          </p:cNvPr>
          <p:cNvSpPr txBox="1"/>
          <p:nvPr/>
        </p:nvSpPr>
        <p:spPr>
          <a:xfrm>
            <a:off x="7831267" y="1572935"/>
            <a:ext cx="7649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solidFill>
                  <a:prstClr val="black"/>
                </a:solidFill>
              </a:rPr>
              <a:t>pion </a:t>
            </a:r>
            <a:r>
              <a:rPr lang="pl-PL" sz="1000" dirty="0" err="1">
                <a:solidFill>
                  <a:prstClr val="black"/>
                </a:solidFill>
              </a:rPr>
              <a:t>cloud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967FEE2-5D4A-879B-D6CE-A86B6C5FBD8B}"/>
              </a:ext>
            </a:extLst>
          </p:cNvPr>
          <p:cNvSpPr/>
          <p:nvPr/>
        </p:nvSpPr>
        <p:spPr>
          <a:xfrm>
            <a:off x="800100" y="0"/>
            <a:ext cx="709869" cy="49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712" y="1041031"/>
            <a:ext cx="4766078" cy="25110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/>
          <a:srcRect r="5778"/>
          <a:stretch/>
        </p:blipFill>
        <p:spPr>
          <a:xfrm>
            <a:off x="5853479" y="1493234"/>
            <a:ext cx="2291070" cy="2118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rostokąt 9"/>
              <p:cNvSpPr/>
              <p:nvPr/>
            </p:nvSpPr>
            <p:spPr>
              <a:xfrm>
                <a:off x="487785" y="4383779"/>
                <a:ext cx="2264801" cy="7694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q"/>
                </a:pPr>
                <a:r>
                  <a:rPr lang="en-US" sz="1200" dirty="0">
                    <a:solidFill>
                      <a:srgbClr val="000000"/>
                    </a:solidFill>
                    <a:cs typeface="Arial" pitchFamily="34" charset="0"/>
                    <a:sym typeface="Symbol" panose="05050102010706020507" pitchFamily="18" charset="2"/>
                  </a:rPr>
                  <a:t>  </a:t>
                </a:r>
                <a:r>
                  <a:rPr lang="en-US" sz="12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B1 expected for </a:t>
                </a:r>
                <a:r>
                  <a:rPr lang="en-US" sz="1200" dirty="0" err="1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pe+e</a:t>
                </a:r>
                <a:r>
                  <a:rPr lang="en-US" sz="12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-  dominance of </a:t>
                </a:r>
                <a14:m>
                  <m:oMath xmlns:m="http://schemas.openxmlformats.org/officeDocument/2006/math">
                    <m:r>
                      <a:rPr lang="en-US" sz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itchFamily="34" charset="0"/>
                        <a:sym typeface="Symbol" panose="05050102010706020507" pitchFamily="18" charset="2"/>
                      </a:rPr>
                      <m:t> </m:t>
                    </m:r>
                    <m:sSub>
                      <m:sSubPr>
                        <m:ctrlP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  <a:sym typeface="Symbol" panose="05050102010706020507" pitchFamily="18" charset="2"/>
                          </a:rPr>
                          <m:t>𝐺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  <a:sym typeface="Symbol" panose="05050102010706020507" pitchFamily="18" charset="2"/>
                          </a:rPr>
                          <m:t>𝑀</m:t>
                        </m:r>
                      </m:sub>
                    </m:sSub>
                    <m:r>
                      <a:rPr lang="en-US" sz="12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itchFamily="34" charset="0"/>
                        <a:sym typeface="Symbol" panose="05050102010706020507" pitchFamily="18" charset="2"/>
                      </a:rPr>
                      <m:t>  </m:t>
                    </m:r>
                  </m:oMath>
                </a14:m>
                <a:r>
                  <a:rPr lang="en-US" sz="1200" baseline="-250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12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and transverse polarized photons</a:t>
                </a:r>
                <a:endParaRPr lang="en-US" sz="1200" baseline="-25000" dirty="0">
                  <a:solidFill>
                    <a:srgbClr val="000000"/>
                  </a:solidFill>
                  <a:latin typeface="+mj-lt"/>
                  <a:cs typeface="Arial" pitchFamily="34" charset="0"/>
                  <a:sym typeface="Symbol" panose="05050102010706020507" pitchFamily="18" charset="2"/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aseline="-25000" dirty="0">
                  <a:solidFill>
                    <a:srgbClr val="00B05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Prostoką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5" y="4383779"/>
                <a:ext cx="2264801" cy="769441"/>
              </a:xfrm>
              <a:prstGeom prst="rect">
                <a:avLst/>
              </a:prstGeom>
              <a:blipFill rotWithShape="0">
                <a:blip r:embed="rId5"/>
                <a:stretch>
                  <a:fillRect t="-7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ole tekstowe 12"/>
          <p:cNvSpPr txBox="1"/>
          <p:nvPr/>
        </p:nvSpPr>
        <p:spPr>
          <a:xfrm>
            <a:off x="1170089" y="918213"/>
            <a:ext cx="12643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Dominated by  </a:t>
            </a:r>
            <a:endParaRPr lang="en-US" sz="105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067250" y="4415107"/>
            <a:ext cx="381844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  <a:sym typeface="Symbol" panose="05050102010706020507" pitchFamily="18" charset="2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+mj-lt"/>
                <a:cs typeface="Arial" pitchFamily="34" charset="0"/>
                <a:sym typeface="Symbol" panose="05050102010706020507" pitchFamily="18" charset="2"/>
              </a:rPr>
              <a:t>change of angular distribution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200" dirty="0">
                <a:solidFill>
                  <a:srgbClr val="000000"/>
                </a:solidFill>
                <a:latin typeface="+mj-lt"/>
                <a:cs typeface="Arial" pitchFamily="34" charset="0"/>
                <a:sym typeface="Symbol" panose="05050102010706020507" pitchFamily="18" charset="2"/>
              </a:rPr>
              <a:t>  B 0 expected  for p-n bremsstrahlung (see right for OBE) , B -1 for  dominance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089109" y="1021633"/>
            <a:ext cx="15931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OBE calculations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6089109" y="1265706"/>
            <a:ext cx="2620652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solidFill>
                  <a:srgbClr val="000000"/>
                </a:solidFill>
                <a:cs typeface="Arial" pitchFamily="34" charset="0"/>
              </a:rPr>
              <a:t>E. L. </a:t>
            </a:r>
            <a:r>
              <a:rPr lang="en-US" sz="750" dirty="0" err="1">
                <a:solidFill>
                  <a:srgbClr val="000000"/>
                </a:solidFill>
                <a:cs typeface="Arial" pitchFamily="34" charset="0"/>
              </a:rPr>
              <a:t>Bratkovskaya</a:t>
            </a:r>
            <a:r>
              <a:rPr lang="en-US" sz="750" dirty="0">
                <a:solidFill>
                  <a:srgbClr val="000000"/>
                </a:solidFill>
                <a:cs typeface="Arial" pitchFamily="34" charset="0"/>
              </a:rPr>
              <a:t>, at. al  PLB 348, 325 (1995).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5459903" y="2050009"/>
            <a:ext cx="3364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70C0"/>
                </a:solidFill>
                <a:cs typeface="Arial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777772" y="1610668"/>
                <a:ext cx="191264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300&gt;</m:t>
                      </m:r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&gt;140</m:t>
                      </m:r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72" y="1610668"/>
                <a:ext cx="1912643" cy="2462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rostokąt 3"/>
              <p:cNvSpPr/>
              <p:nvPr/>
            </p:nvSpPr>
            <p:spPr>
              <a:xfrm>
                <a:off x="3423861" y="1416166"/>
                <a:ext cx="1342995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</m:sSub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&gt;300   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00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Prostoką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861" y="1416166"/>
                <a:ext cx="1342995" cy="246221"/>
              </a:xfrm>
              <a:prstGeom prst="rect">
                <a:avLst/>
              </a:prstGeom>
              <a:blipFill rotWithShape="0">
                <a:blip r:embed="rId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rostokąt 19"/>
          <p:cNvSpPr/>
          <p:nvPr/>
        </p:nvSpPr>
        <p:spPr>
          <a:xfrm>
            <a:off x="983106" y="1304976"/>
            <a:ext cx="160813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70C0"/>
                </a:solidFill>
                <a:cs typeface="Arial" pitchFamily="34" charset="0"/>
              </a:rPr>
              <a:t>d</a:t>
            </a:r>
            <a:r>
              <a:rPr lang="en-US" sz="105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/</a:t>
            </a:r>
            <a:r>
              <a:rPr lang="en-US" sz="1050" dirty="0" err="1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dcos</a:t>
            </a:r>
            <a:r>
              <a:rPr lang="en-US" sz="105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 ~ 1 + B cos</a:t>
            </a:r>
            <a:r>
              <a:rPr lang="en-US" sz="1050" baseline="3000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2</a:t>
            </a:r>
            <a:r>
              <a:rPr lang="en-US" sz="105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 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3423861" y="2865620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B= -0. 4  0.2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917198" y="918213"/>
            <a:ext cx="25942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Dominated by</a:t>
            </a:r>
            <a:r>
              <a:rPr lang="pl-PL" sz="1050" b="1" dirty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 p-n </a:t>
            </a:r>
            <a:r>
              <a:rPr lang="pl-PL" sz="1050" b="1" dirty="0" err="1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bremsstrahlung</a:t>
            </a:r>
            <a:r>
              <a:rPr lang="pl-PL" sz="1050" b="1" dirty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  </a:t>
            </a:r>
            <a:r>
              <a:rPr lang="en-US" sz="1050" b="1" dirty="0">
                <a:solidFill>
                  <a:srgbClr val="FF0000"/>
                </a:solidFill>
                <a:cs typeface="Arial" pitchFamily="34" charset="0"/>
                <a:sym typeface="Symbol" panose="05050102010706020507" pitchFamily="18" charset="2"/>
              </a:rPr>
              <a:t>  </a:t>
            </a:r>
            <a:endParaRPr lang="en-US" sz="1050" b="1" dirty="0">
              <a:solidFill>
                <a:srgbClr val="FF000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2DE9B07E-3677-FB49-9590-AF7760BDF3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0100" y="231414"/>
                <a:ext cx="7720918" cy="622634"/>
              </a:xfr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0000FF"/>
                    </a:solidFill>
                  </a:rPr>
                  <a:t>p-n data: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</a:rPr>
                  <a:t> polarization </a:t>
                </a:r>
                <a:r>
                  <a:rPr lang="pl-PL" sz="2400" dirty="0">
                    <a:solidFill>
                      <a:srgbClr val="0000FF"/>
                    </a:solidFill>
                  </a:rPr>
                  <a:t>:</a:t>
                </a:r>
                <a:r>
                  <a:rPr lang="en-US" sz="2400" dirty="0">
                    <a:solidFill>
                      <a:srgbClr val="0000FF"/>
                    </a:solidFill>
                  </a:rPr>
                  <a:t> e distributions </a:t>
                </a:r>
                <a:r>
                  <a:rPr lang="pl-PL" sz="2400" dirty="0">
                    <a:solidFill>
                      <a:srgbClr val="0000FF"/>
                    </a:solidFill>
                  </a:rPr>
                  <a:t>in </a:t>
                </a:r>
                <a:r>
                  <a:rPr lang="en-US" sz="2400" dirty="0">
                    <a:solidFill>
                      <a:srgbClr val="0000FF"/>
                    </a:solidFill>
                  </a:rPr>
                  <a:t>(helicity) frame </a:t>
                </a:r>
                <a:endParaRPr lang="en-US" sz="2400" dirty="0"/>
              </a:p>
            </p:txBody>
          </p:sp>
        </mc:Choice>
        <mc:Fallback xmlns="">
          <p:sp>
            <p:nvSpPr>
              <p:cNvPr id="12" name="Title 11">
                <a:extLst>
                  <a:ext uri="{FF2B5EF4-FFF2-40B4-BE49-F238E27FC236}">
                    <a16:creationId xmlns:a16="http://schemas.microsoft.com/office/drawing/2014/main" id="{2DE9B07E-3677-FB49-9590-AF7760BDF3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0100" y="231414"/>
                <a:ext cx="7720918" cy="622634"/>
              </a:xfrm>
              <a:blipFill>
                <a:blip r:embed="rId8"/>
                <a:stretch>
                  <a:fillRect l="-237" b="-1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9"/>
          <a:srcRect t="17749"/>
          <a:stretch/>
        </p:blipFill>
        <p:spPr>
          <a:xfrm>
            <a:off x="3483313" y="3576334"/>
            <a:ext cx="1320975" cy="67352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170089" y="2865620"/>
            <a:ext cx="1188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70C0"/>
                </a:solidFill>
                <a:cs typeface="Arial" pitchFamily="34" charset="0"/>
                <a:sym typeface="Symbol" panose="05050102010706020507" pitchFamily="18" charset="2"/>
              </a:rPr>
              <a:t>B = 1.520.58 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72" y="3526558"/>
            <a:ext cx="1205100" cy="77020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E1F1FD1B-1666-575F-E2CD-CD8B7553C2D0}"/>
              </a:ext>
            </a:extLst>
          </p:cNvPr>
          <p:cNvSpPr/>
          <p:nvPr/>
        </p:nvSpPr>
        <p:spPr>
          <a:xfrm>
            <a:off x="800100" y="0"/>
            <a:ext cx="709869" cy="49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1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088577" y="-29899"/>
            <a:ext cx="4036219" cy="514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54810" rIns="67500" bIns="33750"/>
          <a:lstStyle/>
          <a:p>
            <a:pPr algn="ctr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2100" b="1" dirty="0" err="1">
                <a:solidFill>
                  <a:srgbClr val="0000CC"/>
                </a:solidFill>
                <a:latin typeface="Times New Roman" pitchFamily="16" charset="0"/>
                <a:ea typeface="DejaVu Sans" charset="0"/>
                <a:cs typeface="DejaVu Sans" charset="0"/>
              </a:rPr>
              <a:t>Pion</a:t>
            </a:r>
            <a:r>
              <a:rPr lang="en-GB" sz="2100" b="1" dirty="0">
                <a:solidFill>
                  <a:srgbClr val="0000CC"/>
                </a:solidFill>
                <a:latin typeface="Times New Roman" pitchFamily="16" charset="0"/>
                <a:ea typeface="DejaVu Sans" charset="0"/>
                <a:cs typeface="DejaVu Sans" charset="0"/>
              </a:rPr>
              <a:t> Beam @ GSI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2672" y="328212"/>
            <a:ext cx="2468166" cy="2630091"/>
            <a:chOff x="0" y="760"/>
            <a:chExt cx="2073" cy="2209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0"/>
              <a:ext cx="2073" cy="220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13317" name="Rectangle 5"/>
            <p:cNvSpPr>
              <a:spLocks noChangeArrowheads="1"/>
            </p:cNvSpPr>
            <p:nvPr/>
          </p:nvSpPr>
          <p:spPr bwMode="auto">
            <a:xfrm>
              <a:off x="473" y="891"/>
              <a:ext cx="252" cy="1831"/>
            </a:xfrm>
            <a:prstGeom prst="rect">
              <a:avLst/>
            </a:prstGeom>
            <a:solidFill>
              <a:srgbClr val="FF99CC">
                <a:alpha val="39999"/>
              </a:srgbClr>
            </a:solidFill>
            <a:ln w="9360" cap="flat">
              <a:solidFill>
                <a:srgbClr val="3465A4">
                  <a:alpha val="9999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350"/>
            </a:p>
          </p:txBody>
        </p:sp>
      </p:grp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859199" y="1697041"/>
            <a:ext cx="4985156" cy="146089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48330" rIns="67500" bIns="33750"/>
          <a:lstStyle/>
          <a:p>
            <a:pPr marL="154781" indent="-154781">
              <a:buSzPct val="77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reaction </a:t>
            </a:r>
            <a:r>
              <a:rPr lang="en-GB" sz="1200" b="1" dirty="0" err="1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N+Be</a:t>
            </a:r>
            <a:r>
              <a:rPr lang="en-GB" sz="1200" b="1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,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 secondary</a:t>
            </a:r>
            <a:r>
              <a:rPr lang="en-GB" sz="1200" b="1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en-GB" sz="1200" b="1" dirty="0">
                <a:solidFill>
                  <a:srgbClr val="0000CC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1200" b="1" baseline="30000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-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 with</a:t>
            </a:r>
            <a:r>
              <a:rPr lang="en-GB" sz="1200" b="1" dirty="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I ~ 2-3 10</a:t>
            </a:r>
            <a:r>
              <a:rPr lang="en-GB" sz="1200" b="1" baseline="30000" dirty="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5</a:t>
            </a:r>
            <a:r>
              <a:rPr lang="en-GB" sz="1200" b="1" dirty="0">
                <a:solidFill>
                  <a:srgbClr val="0000FF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/s </a:t>
            </a:r>
            <a:endParaRPr lang="pl-PL" sz="1200" b="1" dirty="0">
              <a:solidFill>
                <a:srgbClr val="0000FF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  <a:p>
            <a:pPr marL="154781" indent="-154781">
              <a:buSzPct val="71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pion momentum </a:t>
            </a:r>
            <a:r>
              <a:rPr lang="pl-PL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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p/p =2.2% (</a:t>
            </a:r>
            <a:r>
              <a:rPr lang="en-GB" sz="12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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)</a:t>
            </a:r>
          </a:p>
          <a:p>
            <a:pPr marL="154781" indent="-154781">
              <a:buSzPct val="71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50% acceptance </a:t>
            </a:r>
            <a:r>
              <a:rPr lang="pl-PL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of pion beam line </a:t>
            </a:r>
            <a:endParaRPr lang="pl-PL" sz="1200" b="1" dirty="0">
              <a:solidFill>
                <a:srgbClr val="0000FF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  <a:p>
            <a:pPr>
              <a:buSzPct val="77000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pl-PL" sz="1200" u="sng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First run: </a:t>
            </a:r>
            <a:endParaRPr lang="en-GB" sz="1200" u="sng" dirty="0">
              <a:solidFill>
                <a:srgbClr val="000000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  <a:p>
            <a:pPr marL="154781" indent="-154781">
              <a:buSzPct val="77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pl-PL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√s =1.46-1.55 </a:t>
            </a:r>
            <a:r>
              <a:rPr lang="pl-PL" sz="1350" b="1" dirty="0" err="1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GeV</a:t>
            </a:r>
            <a:r>
              <a:rPr lang="en-GB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pl-PL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(4 </a:t>
            </a:r>
            <a:r>
              <a:rPr lang="pl-PL" sz="1350" b="1" dirty="0" err="1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points</a:t>
            </a:r>
            <a:r>
              <a:rPr lang="pl-PL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)-</a:t>
            </a:r>
            <a:r>
              <a:rPr lang="pl-PL" sz="1350" b="1" dirty="0" err="1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second</a:t>
            </a:r>
            <a:r>
              <a:rPr lang="pl-PL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pl-PL" sz="1350" b="1" dirty="0" err="1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resonance</a:t>
            </a:r>
            <a:r>
              <a:rPr lang="pl-PL" sz="1350" b="1" dirty="0">
                <a:solidFill>
                  <a:srgbClr val="FF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region</a:t>
            </a:r>
            <a:endParaRPr lang="en-GB" sz="1350" b="1" dirty="0">
              <a:solidFill>
                <a:srgbClr val="FF0000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  <a:p>
            <a:pPr marL="154781" indent="-154781">
              <a:buSzPct val="77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r>
              <a:rPr lang="en-GB" sz="1200" b="1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PE (CH</a:t>
            </a:r>
            <a:r>
              <a:rPr lang="en-GB" sz="1200" b="1" baseline="-25000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2 </a:t>
            </a:r>
            <a:r>
              <a:rPr lang="en-GB" sz="1200" b="1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)</a:t>
            </a:r>
            <a:r>
              <a:rPr lang="en-GB" sz="1200" b="1" baseline="-25000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n </a:t>
            </a:r>
            <a:r>
              <a:rPr lang="en-GB" sz="1200" baseline="-25000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en-GB" sz="1200" baseline="-25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and </a:t>
            </a:r>
            <a:r>
              <a:rPr lang="en-GB" sz="1200" b="1" dirty="0">
                <a:solidFill>
                  <a:srgbClr val="0000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C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targets </a:t>
            </a:r>
            <a:r>
              <a:rPr lang="pl-PL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: 2-pion and </a:t>
            </a:r>
            <a:r>
              <a:rPr lang="pl-PL" sz="1200" dirty="0" err="1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e+e</a:t>
            </a:r>
            <a:r>
              <a:rPr lang="pl-PL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- </a:t>
            </a:r>
            <a:r>
              <a:rPr lang="pl-PL" sz="1200" dirty="0" err="1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production</a:t>
            </a:r>
            <a:r>
              <a:rPr lang="pl-PL" sz="12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 </a:t>
            </a:r>
            <a:endParaRPr lang="en-GB" sz="1200" dirty="0">
              <a:solidFill>
                <a:srgbClr val="000000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4304" y="484800"/>
            <a:ext cx="1314450" cy="16216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456971" y="250479"/>
            <a:ext cx="2051447" cy="27265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44280" rIns="67500" bIns="33750"/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200" i="1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Eur. Phys. J. A (2017) 53: 188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925366" y="3161533"/>
            <a:ext cx="4361260" cy="1826419"/>
            <a:chOff x="1488" y="2387"/>
            <a:chExt cx="3663" cy="1534"/>
          </a:xfrm>
        </p:grpSpPr>
        <p:pic>
          <p:nvPicPr>
            <p:cNvPr id="13323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88" y="2623"/>
              <a:ext cx="3636" cy="1298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sp>
          <p:nvSpPr>
            <p:cNvPr id="13324" name="AutoShape 12"/>
            <p:cNvSpPr>
              <a:spLocks noChangeArrowheads="1"/>
            </p:cNvSpPr>
            <p:nvPr/>
          </p:nvSpPr>
          <p:spPr bwMode="auto">
            <a:xfrm>
              <a:off x="4375" y="3548"/>
              <a:ext cx="749" cy="329"/>
            </a:xfrm>
            <a:custGeom>
              <a:avLst/>
              <a:gdLst>
                <a:gd name="G0" fmla="+- 1667 0 0"/>
                <a:gd name="G1" fmla="*/ 1 1515 2"/>
                <a:gd name="G2" fmla="+- 1515 0 0"/>
                <a:gd name="G3" fmla="+- 3334 0 0"/>
                <a:gd name="T0" fmla="*/ 0 w 3368"/>
                <a:gd name="T1" fmla="*/ 0 h 1515"/>
                <a:gd name="T2" fmla="*/ G3 w 3368"/>
                <a:gd name="T3" fmla="*/ G2 h 1515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3368" h="1515">
                  <a:moveTo>
                    <a:pt x="0" y="0"/>
                  </a:moveTo>
                  <a:lnTo>
                    <a:pt x="3334" y="0"/>
                  </a:lnTo>
                  <a:lnTo>
                    <a:pt x="3334" y="1515"/>
                  </a:lnTo>
                  <a:lnTo>
                    <a:pt x="0" y="1515"/>
                  </a:lnTo>
                  <a:close/>
                </a:path>
              </a:pathLst>
            </a:custGeom>
            <a:solidFill>
              <a:srgbClr val="FFFF99"/>
            </a:solidFill>
            <a:ln w="9525" cap="flat">
              <a:noFill/>
              <a:round/>
              <a:headEnd/>
              <a:tailEnd/>
            </a:ln>
            <a:effectLst/>
          </p:spPr>
          <p:txBody>
            <a:bodyPr lIns="67500" tIns="33750" rIns="67500" bIns="33750">
              <a:spAutoFit/>
            </a:bodyPr>
            <a:lstStyle/>
            <a:p>
              <a:pP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05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polyethylen </a:t>
              </a:r>
            </a:p>
            <a:p>
              <a:pP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05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(CH</a:t>
              </a:r>
              <a:r>
                <a:rPr lang="en-GB" sz="1050" baseline="-2500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2</a:t>
              </a:r>
              <a:r>
                <a:rPr lang="en-GB" sz="105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)</a:t>
              </a:r>
              <a:r>
                <a:rPr lang="en-GB" sz="1050" baseline="-2500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n </a:t>
              </a:r>
              <a:r>
                <a:rPr lang="en-GB" sz="1050">
                  <a:solidFill>
                    <a:srgbClr val="000000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 and C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008" y="2387"/>
              <a:ext cx="1115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67500" tIns="44280" rIns="67500" bIns="33750"/>
            <a:lstStyle/>
            <a:p>
              <a:pP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200" b="1" dirty="0" err="1">
                  <a:solidFill>
                    <a:srgbClr val="990066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pion</a:t>
              </a:r>
              <a:r>
                <a:rPr lang="en-GB" sz="1200" b="1" dirty="0">
                  <a:solidFill>
                    <a:srgbClr val="990066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 beam tracker</a:t>
              </a:r>
            </a:p>
          </p:txBody>
        </p:sp>
        <p:sp>
          <p:nvSpPr>
            <p:cNvPr id="13326" name="Text Box 14"/>
            <p:cNvSpPr txBox="1">
              <a:spLocks noChangeArrowheads="1"/>
            </p:cNvSpPr>
            <p:nvPr/>
          </p:nvSpPr>
          <p:spPr bwMode="auto">
            <a:xfrm>
              <a:off x="4082" y="2424"/>
              <a:ext cx="1069" cy="217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  <p:txBody>
            <a:bodyPr wrap="none" lIns="67500" tIns="44280" rIns="67500" bIns="33750"/>
            <a:lstStyle/>
            <a:p>
              <a:pPr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200" b="1">
                  <a:solidFill>
                    <a:srgbClr val="990066"/>
                  </a:solidFill>
                  <a:latin typeface="Times New Roman" pitchFamily="16" charset="0"/>
                  <a:ea typeface="Droid Sans Fallback" charset="0"/>
                  <a:cs typeface="Droid Sans Fallback" charset="0"/>
                </a:rPr>
                <a:t>diamond detector</a:t>
              </a:r>
            </a:p>
          </p:txBody>
        </p:sp>
      </p:grpSp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2650" y="3534925"/>
            <a:ext cx="1584451" cy="1123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1143000" y="3705876"/>
            <a:ext cx="1782366" cy="1009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46980" rIns="67500" bIns="33750"/>
          <a:lstStyle/>
          <a:p>
            <a:pPr marL="154781" indent="-154781">
              <a:buSzPct val="71000"/>
              <a:buFont typeface="Wingdings" charset="2"/>
              <a:buChar char=""/>
              <a:tabLst>
                <a:tab pos="154781" algn="l"/>
                <a:tab pos="497681" algn="l"/>
                <a:tab pos="840581" algn="l"/>
                <a:tab pos="1183481" algn="l"/>
                <a:tab pos="1526381" algn="l"/>
                <a:tab pos="1869281" algn="l"/>
                <a:tab pos="2212181" algn="l"/>
                <a:tab pos="2555081" algn="l"/>
                <a:tab pos="2897981" algn="l"/>
                <a:tab pos="3240881" algn="l"/>
                <a:tab pos="3583781" algn="l"/>
                <a:tab pos="3926681" algn="l"/>
                <a:tab pos="4269581" algn="l"/>
                <a:tab pos="4612481" algn="l"/>
                <a:tab pos="4955381" algn="l"/>
                <a:tab pos="5298281" algn="l"/>
                <a:tab pos="5641181" algn="l"/>
                <a:tab pos="5984081" algn="l"/>
                <a:tab pos="6326981" algn="l"/>
                <a:tab pos="6669881" algn="l"/>
                <a:tab pos="7012781" algn="l"/>
              </a:tabLst>
            </a:pPr>
            <a:endParaRPr lang="en-GB" sz="1350" dirty="0">
              <a:solidFill>
                <a:srgbClr val="000000"/>
              </a:solidFill>
              <a:latin typeface="Times New Roman" pitchFamily="16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3016" t="19408" r="56801" b="16636"/>
          <a:stretch>
            <a:fillRect/>
          </a:stretch>
        </p:blipFill>
        <p:spPr bwMode="auto">
          <a:xfrm>
            <a:off x="3444338" y="472866"/>
            <a:ext cx="1943835" cy="84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ectangle 25">
            <a:extLst>
              <a:ext uri="{FF2B5EF4-FFF2-40B4-BE49-F238E27FC236}">
                <a16:creationId xmlns:a16="http://schemas.microsoft.com/office/drawing/2014/main" id="{D89A17E0-BE9C-43D7-9B4A-87E6B833CCFC}"/>
              </a:ext>
            </a:extLst>
          </p:cNvPr>
          <p:cNvSpPr/>
          <p:nvPr/>
        </p:nvSpPr>
        <p:spPr>
          <a:xfrm>
            <a:off x="869217" y="4484300"/>
            <a:ext cx="958358" cy="354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FFFFFF"/>
              </a:solidFill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137456" y="2867310"/>
            <a:ext cx="2684929" cy="2276190"/>
            <a:chOff x="1143000" y="1277764"/>
            <a:chExt cx="2287073" cy="2105657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2CEAD87A-94A9-4CDD-9CCA-BBCCE6C8B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5879"/>
            <a:stretch/>
          </p:blipFill>
          <p:spPr bwMode="auto">
            <a:xfrm>
              <a:off x="1143000" y="1277764"/>
              <a:ext cx="2274400" cy="2105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Łącznik prosty ze strzałką 20">
              <a:extLst>
                <a:ext uri="{FF2B5EF4-FFF2-40B4-BE49-F238E27FC236}">
                  <a16:creationId xmlns:a16="http://schemas.microsoft.com/office/drawing/2014/main" id="{1A4AAECB-91D6-4E22-AB57-44D7DE7691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16354" y="1705507"/>
              <a:ext cx="144535" cy="65219"/>
            </a:xfrm>
            <a:prstGeom prst="straightConnector1">
              <a:avLst/>
            </a:prstGeom>
            <a:solidFill>
              <a:schemeClr val="bg1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26" name="Łącznik prosty ze strzałką 25">
              <a:extLst>
                <a:ext uri="{FF2B5EF4-FFF2-40B4-BE49-F238E27FC236}">
                  <a16:creationId xmlns:a16="http://schemas.microsoft.com/office/drawing/2014/main" id="{DF2B1693-B4CF-42AA-8680-192B5FC6D5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25069" y="1793270"/>
              <a:ext cx="143809" cy="98232"/>
            </a:xfrm>
            <a:prstGeom prst="straightConnector1">
              <a:avLst/>
            </a:prstGeom>
            <a:solidFill>
              <a:schemeClr val="bg1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27" name="Connecteur droit avec flèche 24">
              <a:extLst>
                <a:ext uri="{FF2B5EF4-FFF2-40B4-BE49-F238E27FC236}">
                  <a16:creationId xmlns:a16="http://schemas.microsoft.com/office/drawing/2014/main" id="{9D5C1FB9-F27F-4A34-9AD7-4B5D14B133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0636" y="1366462"/>
              <a:ext cx="929437" cy="52504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D89A17E0-BE9C-43D7-9B4A-87E6B833CCFC}"/>
                </a:ext>
              </a:extLst>
            </p:cNvPr>
            <p:cNvSpPr/>
            <p:nvPr/>
          </p:nvSpPr>
          <p:spPr>
            <a:xfrm>
              <a:off x="1594622" y="2678274"/>
              <a:ext cx="958358" cy="354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FFFFFF"/>
                </a:solidFill>
              </a:endParaRPr>
            </a:p>
          </p:txBody>
        </p:sp>
        <p:cxnSp>
          <p:nvCxnSpPr>
            <p:cNvPr id="29" name="Connecteur droit avec flèche 26">
              <a:extLst>
                <a:ext uri="{FF2B5EF4-FFF2-40B4-BE49-F238E27FC236}">
                  <a16:creationId xmlns:a16="http://schemas.microsoft.com/office/drawing/2014/main" id="{A76ACAAD-1614-44A7-9D6A-FC370A1C2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8178" y="2923532"/>
              <a:ext cx="725" cy="17712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3366FF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0" name="Connecteur droit avec flèche 27">
              <a:extLst>
                <a:ext uri="{FF2B5EF4-FFF2-40B4-BE49-F238E27FC236}">
                  <a16:creationId xmlns:a16="http://schemas.microsoft.com/office/drawing/2014/main" id="{DBE01A26-949F-4B58-ADB2-2320421A46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47127" y="2902991"/>
              <a:ext cx="726" cy="17712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0033CC"/>
              </a:solidFill>
              <a:prstDash val="solid"/>
              <a:tailEnd type="arrow"/>
            </a:ln>
            <a:effectLst/>
          </p:spPr>
        </p:cxnSp>
        <p:sp>
          <p:nvSpPr>
            <p:cNvPr id="31" name="ZoneTexte 31">
              <a:extLst>
                <a:ext uri="{FF2B5EF4-FFF2-40B4-BE49-F238E27FC236}">
                  <a16:creationId xmlns:a16="http://schemas.microsoft.com/office/drawing/2014/main" id="{89A7EC03-C50B-4BA0-BE5D-7580B2CC7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589" y="2653633"/>
              <a:ext cx="209177" cy="3000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sz="1350" kern="0" dirty="0">
                  <a:solidFill>
                    <a:srgbClr val="000080"/>
                  </a:solidFill>
                  <a:latin typeface="Calibri"/>
                </a:rPr>
                <a:t>η</a:t>
              </a:r>
              <a:endParaRPr lang="fr-FR" sz="1350" kern="0" dirty="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32" name="ZoneTexte 30">
              <a:extLst>
                <a:ext uri="{FF2B5EF4-FFF2-40B4-BE49-F238E27FC236}">
                  <a16:creationId xmlns:a16="http://schemas.microsoft.com/office/drawing/2014/main" id="{B6BACCD0-2B89-4858-98B1-F5BC85C36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734" y="2664816"/>
              <a:ext cx="278902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sz="1350" kern="0" dirty="0">
                  <a:solidFill>
                    <a:srgbClr val="000099"/>
                  </a:solidFill>
                  <a:latin typeface="Calibri"/>
                </a:rPr>
                <a:t>ω</a:t>
              </a:r>
              <a:endParaRPr lang="fr-FR" sz="1350" kern="0" dirty="0">
                <a:solidFill>
                  <a:srgbClr val="000099"/>
                </a:solidFill>
                <a:latin typeface="Calibri"/>
              </a:endParaRPr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A1DD2FF-8E8D-40CD-73F5-778D04750AE9}"/>
              </a:ext>
            </a:extLst>
          </p:cNvPr>
          <p:cNvSpPr txBox="1"/>
          <p:nvPr/>
        </p:nvSpPr>
        <p:spPr>
          <a:xfrm>
            <a:off x="2873701" y="1394566"/>
            <a:ext cx="324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Resonance</a:t>
            </a:r>
            <a:r>
              <a:rPr lang="pl-PL" sz="1400" dirty="0"/>
              <a:t> </a:t>
            </a:r>
            <a:r>
              <a:rPr lang="pl-PL" sz="1400" dirty="0" err="1"/>
              <a:t>production</a:t>
            </a:r>
            <a:r>
              <a:rPr lang="pl-PL" sz="1400" dirty="0"/>
              <a:t> with </a:t>
            </a:r>
            <a:r>
              <a:rPr lang="pl-PL" sz="1400" dirty="0" err="1"/>
              <a:t>m</a:t>
            </a:r>
            <a:r>
              <a:rPr lang="pl-PL" sz="1400" baseline="-25000" dirty="0" err="1"/>
              <a:t>R</a:t>
            </a:r>
            <a:r>
              <a:rPr lang="pl-PL" sz="1400" dirty="0"/>
              <a:t> =√s  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1501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1522154" y="473141"/>
            <a:ext cx="4677966" cy="32623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46980" rIns="67500" bIns="33750"/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LHMSXX+Calibri" pitchFamily="32" charset="0"/>
                <a:cs typeface="LHMSXX+Calibri" pitchFamily="32" charset="0"/>
              </a:rPr>
              <a:t>„subthreshold” – no </a:t>
            </a:r>
            <a:r>
              <a:rPr lang="en-GB" sz="1200" b="1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 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LHMSXX+Calibri" pitchFamily="32" charset="0"/>
                <a:cs typeface="LHMSXX+Calibri" pitchFamily="32" charset="0"/>
              </a:rPr>
              <a:t>peak in</a:t>
            </a:r>
            <a:r>
              <a:rPr lang="en-GB" sz="1200" dirty="0">
                <a:solidFill>
                  <a:srgbClr val="000000"/>
                </a:solidFill>
                <a:latin typeface="LHMSXX+Calibri" pitchFamily="32" charset="0"/>
                <a:ea typeface="LHMSXX+Calibri" pitchFamily="32" charset="0"/>
                <a:cs typeface="LHMSXX+Calibri" pitchFamily="32" charset="0"/>
              </a:rPr>
              <a:t> </a:t>
            </a:r>
            <a:r>
              <a:rPr lang="pl-PL" sz="1200" b="1" dirty="0">
                <a:solidFill>
                  <a:srgbClr val="000000"/>
                </a:solidFill>
                <a:latin typeface="Times New Roman" pitchFamily="16" charset="0"/>
                <a:ea typeface="Symbol" charset="2"/>
                <a:cs typeface="Symbol" charset="2"/>
              </a:rPr>
              <a:t> </a:t>
            </a:r>
            <a:r>
              <a:rPr lang="en-GB" sz="1200" b="1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1200" b="1" baseline="330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</a:t>
            </a:r>
            <a:r>
              <a:rPr lang="en-GB" sz="1200" b="1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</a:t>
            </a:r>
            <a:r>
              <a:rPr lang="en-GB" sz="1200" b="1" baseline="330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</a:t>
            </a:r>
            <a:r>
              <a:rPr lang="en-GB" sz="1200" b="1" baseline="33000" dirty="0">
                <a:solidFill>
                  <a:srgbClr val="000000"/>
                </a:solidFill>
                <a:latin typeface="Times New Roman" pitchFamily="16" charset="0"/>
                <a:ea typeface="Symbol" charset="2"/>
                <a:cs typeface="Symbol" charset="2"/>
              </a:rPr>
              <a:t>0</a:t>
            </a:r>
            <a:r>
              <a:rPr lang="en-GB" sz="12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</a:t>
            </a:r>
            <a:r>
              <a:rPr lang="en-GB" sz="1200" dirty="0">
                <a:solidFill>
                  <a:srgbClr val="000000"/>
                </a:solidFill>
                <a:latin typeface="Times New Roman" pitchFamily="16" charset="0"/>
                <a:ea typeface="LHMSXX+Calibri" pitchFamily="32" charset="0"/>
                <a:cs typeface="LHMSXX+Calibri" pitchFamily="32" charset="0"/>
              </a:rPr>
              <a:t>mass distributions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1332412" y="20015"/>
            <a:ext cx="6724508" cy="391716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lIns="67500" tIns="51030" rIns="67500" bIns="33750"/>
          <a:lstStyle/>
          <a:p>
            <a:pPr algn="ctr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pl-PL" sz="1950" b="1" dirty="0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2 pion </a:t>
            </a:r>
            <a:r>
              <a:rPr lang="pl-PL" sz="1950" b="1" dirty="0" err="1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production</a:t>
            </a:r>
            <a:r>
              <a:rPr lang="pl-PL" sz="1950" b="1" dirty="0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: PWA (</a:t>
            </a:r>
            <a:r>
              <a:rPr lang="pl-PL" sz="1950" b="1" dirty="0" err="1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Bn</a:t>
            </a:r>
            <a:r>
              <a:rPr lang="pl-PL" sz="1950" b="1" dirty="0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-Ga) d</a:t>
            </a:r>
            <a:r>
              <a:rPr lang="en-GB" sz="1950" b="1" dirty="0" err="1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ecomposition</a:t>
            </a:r>
            <a:r>
              <a:rPr lang="en-GB" sz="1950" b="1" dirty="0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  </a:t>
            </a:r>
            <a:r>
              <a:rPr lang="pl-PL" b="1" dirty="0">
                <a:solidFill>
                  <a:srgbClr val="0000FF"/>
                </a:solidFill>
                <a:sym typeface="Symbol" panose="05050102010706020507" pitchFamily="18" charset="2"/>
              </a:rPr>
              <a:t>s=1.49 </a:t>
            </a:r>
            <a:r>
              <a:rPr lang="pl-PL" b="1" dirty="0" err="1">
                <a:solidFill>
                  <a:srgbClr val="0000FF"/>
                </a:solidFill>
                <a:sym typeface="Symbol" panose="05050102010706020507" pitchFamily="18" charset="2"/>
              </a:rPr>
              <a:t>GeV</a:t>
            </a:r>
            <a:r>
              <a:rPr lang="en-GB" sz="1950" dirty="0">
                <a:solidFill>
                  <a:srgbClr val="0000FF"/>
                </a:solidFill>
                <a:latin typeface="Times New Roman" pitchFamily="16" charset="0"/>
                <a:ea typeface="JBQMXB+Calibri" pitchFamily="32" charset="0"/>
                <a:cs typeface="JBQMXB+Calibri" pitchFamily="32" charset="0"/>
              </a:rPr>
              <a:t>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t="3011"/>
          <a:stretch/>
        </p:blipFill>
        <p:spPr>
          <a:xfrm>
            <a:off x="78708" y="748682"/>
            <a:ext cx="4288436" cy="18336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3025" t="6776" r="2120"/>
          <a:stretch/>
        </p:blipFill>
        <p:spPr>
          <a:xfrm>
            <a:off x="230869" y="2476451"/>
            <a:ext cx="4018406" cy="2059494"/>
          </a:xfrm>
          <a:prstGeom prst="rect">
            <a:avLst/>
          </a:prstGeom>
        </p:spPr>
      </p:pic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2796703" y="2913867"/>
            <a:ext cx="664369" cy="3012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67500" tIns="45630" rIns="67500" bIns="33750"/>
          <a:lstStyle/>
          <a:p>
            <a:pPr marL="257175" indent="-257175">
              <a:buSzPct val="84000"/>
              <a:buFont typeface="Wingdings" panose="05000000000000000000" pitchFamily="2" charset="2"/>
              <a:buChar char="q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350" b="1" dirty="0">
                <a:solidFill>
                  <a:srgbClr val="FF66CC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no N-</a:t>
            </a:r>
            <a:r>
              <a:rPr lang="en-GB" sz="1350" b="1" dirty="0">
                <a:solidFill>
                  <a:srgbClr val="FF66CC"/>
                </a:solidFill>
                <a:latin typeface="Symbol" charset="2"/>
                <a:ea typeface="Symbol" charset="2"/>
                <a:cs typeface="Symbol" charset="2"/>
              </a:rPr>
              <a:t>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54" y="4529299"/>
            <a:ext cx="4936276" cy="47575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990800" y="4576677"/>
            <a:ext cx="24210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HADES:PRC</a:t>
            </a:r>
            <a:r>
              <a:rPr lang="fr-FR" sz="1050" i="1" dirty="0">
                <a:sym typeface="Symbol" panose="05050102010706020507" pitchFamily="18" charset="2"/>
              </a:rPr>
              <a:t> C102 (2020) 024001 </a:t>
            </a:r>
            <a:endParaRPr lang="en-GB" sz="105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/>
          <a:srcRect l="4320" t="4870"/>
          <a:stretch/>
        </p:blipFill>
        <p:spPr>
          <a:xfrm>
            <a:off x="4268452" y="2531592"/>
            <a:ext cx="2354565" cy="20028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034" y="726231"/>
            <a:ext cx="2291646" cy="1849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/>
              <p:cNvSpPr txBox="1"/>
              <p:nvPr/>
            </p:nvSpPr>
            <p:spPr>
              <a:xfrm>
                <a:off x="6547582" y="955451"/>
                <a:ext cx="2318834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l-PL" sz="1200" dirty="0">
                    <a:latin typeface="+mj-lt"/>
                  </a:rPr>
                  <a:t>Combined PWA </a:t>
                </a:r>
                <a:r>
                  <a:rPr lang="pl-PL" sz="1200" dirty="0" err="1">
                    <a:latin typeface="+mj-lt"/>
                  </a:rPr>
                  <a:t>fit</a:t>
                </a:r>
                <a:r>
                  <a:rPr lang="pl-PL" sz="1200" dirty="0">
                    <a:latin typeface="+mj-lt"/>
                  </a:rPr>
                  <a:t> with </a:t>
                </a:r>
                <a:r>
                  <a:rPr lang="pl-PL" sz="1200" dirty="0" err="1">
                    <a:latin typeface="+mj-lt"/>
                  </a:rPr>
                  <a:t>many</a:t>
                </a:r>
                <a:r>
                  <a:rPr lang="pl-PL" sz="1200" dirty="0">
                    <a:latin typeface="+mj-lt"/>
                  </a:rPr>
                  <a:t> </a:t>
                </a:r>
              </a:p>
              <a:p>
                <a:r>
                  <a:rPr lang="pl-PL" sz="1200" dirty="0" err="1">
                    <a:latin typeface="+mj-lt"/>
                  </a:rPr>
                  <a:t>other</a:t>
                </a:r>
                <a:r>
                  <a:rPr lang="pl-PL" sz="1200" dirty="0">
                    <a:latin typeface="+mj-lt"/>
                  </a:rPr>
                  <a:t> channels from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l-PL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pl-PL" sz="1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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l-PL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pl-PL" sz="1200" dirty="0">
                    <a:latin typeface="+mj-lt"/>
                  </a:rPr>
                  <a:t>reactions</a:t>
                </a:r>
              </a:p>
              <a:p>
                <a:endParaRPr lang="pl-PL" sz="1200" dirty="0"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l-PL" sz="1200" dirty="0">
                    <a:latin typeface="+mj-lt"/>
                  </a:rPr>
                  <a:t>Input </a:t>
                </a:r>
                <a:r>
                  <a:rPr lang="pl-PL" sz="1200" dirty="0" err="1">
                    <a:latin typeface="+mj-lt"/>
                  </a:rPr>
                  <a:t>solution</a:t>
                </a:r>
                <a:r>
                  <a:rPr lang="pl-PL" sz="1200" dirty="0">
                    <a:latin typeface="+mj-lt"/>
                  </a:rPr>
                  <a:t>: </a:t>
                </a:r>
                <a:r>
                  <a:rPr lang="pl-PL" sz="1200" dirty="0" err="1">
                    <a:latin typeface="+mj-lt"/>
                  </a:rPr>
                  <a:t>resonance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properties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fixed</a:t>
                </a:r>
                <a:r>
                  <a:rPr lang="pl-PL" sz="1200" dirty="0">
                    <a:latin typeface="+mj-lt"/>
                  </a:rPr>
                  <a:t>, </a:t>
                </a:r>
                <a:r>
                  <a:rPr lang="pl-PL" sz="1200" dirty="0" err="1">
                    <a:latin typeface="+mj-lt"/>
                  </a:rPr>
                  <a:t>except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branches</a:t>
                </a:r>
                <a:r>
                  <a:rPr lang="pl-PL" sz="1200" dirty="0">
                    <a:latin typeface="+mj-lt"/>
                  </a:rPr>
                  <a:t> to VM</a:t>
                </a:r>
              </a:p>
              <a:p>
                <a:endParaRPr lang="pl-PL" sz="1200" dirty="0">
                  <a:latin typeface="+mj-lt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l-PL" sz="1200" dirty="0" err="1">
                    <a:latin typeface="+mj-lt"/>
                  </a:rPr>
                  <a:t>Final</a:t>
                </a:r>
                <a:r>
                  <a:rPr lang="pl-PL" sz="1200" dirty="0">
                    <a:latin typeface="+mj-lt"/>
                  </a:rPr>
                  <a:t> </a:t>
                </a:r>
                <a:r>
                  <a:rPr lang="pl-PL" sz="1200" dirty="0" err="1">
                    <a:latin typeface="+mj-lt"/>
                  </a:rPr>
                  <a:t>solution</a:t>
                </a:r>
                <a:r>
                  <a:rPr lang="pl-PL" sz="1200" dirty="0">
                    <a:latin typeface="+mj-lt"/>
                  </a:rPr>
                  <a:t>  with HADES 2pion data  </a:t>
                </a:r>
                <a:r>
                  <a:rPr lang="pl-PL" sz="1200" dirty="0" err="1">
                    <a:latin typeface="+mj-lt"/>
                  </a:rPr>
                  <a:t>Bn</a:t>
                </a:r>
                <a:r>
                  <a:rPr lang="pl-PL" sz="1200" dirty="0">
                    <a:latin typeface="+mj-lt"/>
                  </a:rPr>
                  <a:t>-Ga 2019</a:t>
                </a:r>
              </a:p>
              <a:p>
                <a:r>
                  <a:rPr lang="pl-PL" sz="1200" dirty="0">
                    <a:latin typeface="+mj-lt"/>
                  </a:rPr>
                  <a:t>    (pwa.hisp.uni-bonn.de)</a:t>
                </a:r>
              </a:p>
            </p:txBody>
          </p:sp>
        </mc:Choice>
        <mc:Fallback xmlns="">
          <p:sp>
            <p:nvSpPr>
              <p:cNvPr id="8" name="pole tekstow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582" y="955451"/>
                <a:ext cx="2318834" cy="2123658"/>
              </a:xfrm>
              <a:prstGeom prst="rect">
                <a:avLst/>
              </a:prstGeom>
              <a:blipFill>
                <a:blip r:embed="rId8"/>
                <a:stretch>
                  <a:fillRect t="-575" r="-263" b="-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015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1"/>
          <p:cNvSpPr>
            <a:spLocks noChangeArrowheads="1"/>
          </p:cNvSpPr>
          <p:nvPr/>
        </p:nvSpPr>
        <p:spPr bwMode="auto">
          <a:xfrm>
            <a:off x="254724" y="3713381"/>
            <a:ext cx="3311435" cy="677465"/>
          </a:xfrm>
          <a:custGeom>
            <a:avLst/>
            <a:gdLst>
              <a:gd name="G0" fmla="+- 3962 0 0"/>
              <a:gd name="G1" fmla="*/ 1 2511 2"/>
              <a:gd name="G2" fmla="+- 2511 0 0"/>
              <a:gd name="G3" fmla="+- 7924 0 0"/>
              <a:gd name="T0" fmla="*/ 0 w 9515"/>
              <a:gd name="T1" fmla="*/ 0 h 1721"/>
              <a:gd name="T2" fmla="*/ G3 w 9515"/>
              <a:gd name="T3" fmla="*/ G2 h 1721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9515" h="1721">
                <a:moveTo>
                  <a:pt x="0" y="0"/>
                </a:moveTo>
                <a:lnTo>
                  <a:pt x="7924" y="0"/>
                </a:lnTo>
                <a:lnTo>
                  <a:pt x="7924" y="2511"/>
                </a:lnTo>
                <a:lnTo>
                  <a:pt x="0" y="2511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33750" rIns="67500" bIns="33750"/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pl-PL" sz="1050" b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[8-9]  </a:t>
            </a:r>
          </a:p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900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D. M. Manley </a:t>
            </a:r>
            <a:r>
              <a:rPr lang="en-GB" sz="900" i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et al</a:t>
            </a:r>
            <a:r>
              <a:rPr lang="en-GB" sz="900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. </a:t>
            </a:r>
            <a:r>
              <a:rPr lang="pl-PL" sz="900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en-GB" sz="900" i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Phys. Rev. D</a:t>
            </a:r>
            <a:r>
              <a:rPr lang="pl-PL" sz="900" i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en-GB" sz="900" i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30 (1984) 904</a:t>
            </a:r>
            <a:r>
              <a:rPr lang="pl-PL" sz="900" b="1" i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               </a:t>
            </a:r>
            <a:r>
              <a:rPr lang="en-GB" sz="900" dirty="0"/>
              <a:t>D. M. Manley and E.M. </a:t>
            </a:r>
            <a:r>
              <a:rPr lang="en-GB" sz="900" dirty="0" err="1"/>
              <a:t>Salesk</a:t>
            </a:r>
            <a:r>
              <a:rPr lang="pl-PL" sz="900" dirty="0"/>
              <a:t>i</a:t>
            </a:r>
            <a:r>
              <a:rPr lang="en-GB" sz="900" dirty="0"/>
              <a:t>, Phys. Rev. D 45,</a:t>
            </a:r>
            <a:endParaRPr lang="pl-PL" sz="900" b="1" i="1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16626" y="25862"/>
            <a:ext cx="6551718" cy="490940"/>
          </a:xfrm>
          <a:prstGeom prst="rect">
            <a:avLst/>
          </a:prstGeom>
          <a:solidFill>
            <a:schemeClr val="bg1"/>
          </a:solidFill>
          <a:ln w="9525" cap="flat">
            <a:noFill/>
            <a:round/>
            <a:headEnd/>
            <a:tailEnd/>
          </a:ln>
          <a:effectLst/>
        </p:spPr>
        <p:txBody>
          <a:bodyPr lIns="67500" tIns="52380" rIns="67500" bIns="33750"/>
          <a:lstStyle/>
          <a:p>
            <a:pPr algn="ctr"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2400" b="1" dirty="0">
                <a:solidFill>
                  <a:srgbClr val="0000FF"/>
                </a:solidFill>
                <a:latin typeface="+mj-lt"/>
                <a:ea typeface="Droid Sans Fallback" charset="0"/>
                <a:cs typeface="Droid Sans Fallback" charset="0"/>
              </a:rPr>
              <a:t>Total Cross Sections </a:t>
            </a: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936906" y="430228"/>
            <a:ext cx="892969" cy="437491"/>
          </a:xfrm>
          <a:custGeom>
            <a:avLst/>
            <a:gdLst>
              <a:gd name="G0" fmla="+- 1654 0 0"/>
              <a:gd name="G1" fmla="+- 888 0 0"/>
              <a:gd name="G2" fmla="+- 1776 0 0"/>
              <a:gd name="G3" fmla="+- 3308 0 0"/>
              <a:gd name="T0" fmla="*/ 0 w 3308"/>
              <a:gd name="T1" fmla="*/ 0 h 1776"/>
              <a:gd name="T2" fmla="*/ G3 w 3308"/>
              <a:gd name="T3" fmla="*/ G2 h 177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3308" h="1776">
                <a:moveTo>
                  <a:pt x="0" y="0"/>
                </a:moveTo>
                <a:lnTo>
                  <a:pt x="3308" y="0"/>
                </a:lnTo>
                <a:lnTo>
                  <a:pt x="3308" y="1776"/>
                </a:lnTo>
                <a:lnTo>
                  <a:pt x="0" y="1776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lIns="67500" tIns="33750" rIns="67500" bIns="33750">
            <a:spAutoFit/>
          </a:bodyPr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5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n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2400" baseline="33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+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2400" baseline="30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</a:t>
            </a:r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4815027" y="441051"/>
            <a:ext cx="859490" cy="437491"/>
          </a:xfrm>
          <a:custGeom>
            <a:avLst/>
            <a:gdLst>
              <a:gd name="G0" fmla="+- 1560 0 0"/>
              <a:gd name="G1" fmla="+- 887 0 0"/>
              <a:gd name="G2" fmla="+- 1774 0 0"/>
              <a:gd name="G3" fmla="+- 3120 0 0"/>
              <a:gd name="T0" fmla="*/ 0 w 3154"/>
              <a:gd name="T1" fmla="*/ 0 h 1774"/>
              <a:gd name="T2" fmla="*/ G3 w 3154"/>
              <a:gd name="T3" fmla="*/ G2 h 1774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3154" h="1774">
                <a:moveTo>
                  <a:pt x="0" y="0"/>
                </a:moveTo>
                <a:lnTo>
                  <a:pt x="3120" y="0"/>
                </a:lnTo>
                <a:lnTo>
                  <a:pt x="3120" y="1774"/>
                </a:lnTo>
                <a:lnTo>
                  <a:pt x="0" y="1774"/>
                </a:lnTo>
                <a:close/>
              </a:path>
            </a:pathLst>
          </a:cu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5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p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2400" baseline="33000" dirty="0">
                <a:solidFill>
                  <a:srgbClr val="000000"/>
                </a:solidFill>
                <a:ea typeface="Droid Sans Fallback" charset="0"/>
                <a:cs typeface="Droid Sans Fallback" charset="0"/>
              </a:rPr>
              <a:t>-</a:t>
            </a:r>
            <a:r>
              <a:rPr lang="en-GB" sz="2400" dirty="0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</a:t>
            </a:r>
            <a:r>
              <a:rPr lang="en-GB" sz="2400" baseline="33000" dirty="0">
                <a:solidFill>
                  <a:srgbClr val="000000"/>
                </a:solidFill>
                <a:latin typeface="Times New Roman" pitchFamily="16" charset="0"/>
                <a:ea typeface="Droid Sans Fallback" charset="0"/>
                <a:cs typeface="Droid Sans Fallback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7" name="AutoShape 7"/>
              <p:cNvSpPr>
                <a:spLocks noChangeArrowheads="1"/>
              </p:cNvSpPr>
              <p:nvPr/>
            </p:nvSpPr>
            <p:spPr bwMode="auto">
              <a:xfrm>
                <a:off x="3164219" y="3623605"/>
                <a:ext cx="3600636" cy="1346643"/>
              </a:xfrm>
              <a:custGeom>
                <a:avLst/>
                <a:gdLst>
                  <a:gd name="G0" fmla="*/ 1 12375 2"/>
                  <a:gd name="G1" fmla="*/ 1 2169 2"/>
                  <a:gd name="G2" fmla="+- 2169 0 0"/>
                  <a:gd name="G3" fmla="+- 12375 0 0"/>
                  <a:gd name="T0" fmla="*/ 0 w 7619"/>
                  <a:gd name="T1" fmla="*/ 0 h 1930"/>
                  <a:gd name="T2" fmla="*/ G3 w 7619"/>
                  <a:gd name="T3" fmla="*/ G2 h 193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T0" t="T1" r="T2" b="T3"/>
                <a:pathLst>
                  <a:path w="7619" h="1930">
                    <a:moveTo>
                      <a:pt x="0" y="0"/>
                    </a:moveTo>
                    <a:lnTo>
                      <a:pt x="12375" y="0"/>
                    </a:lnTo>
                    <a:lnTo>
                      <a:pt x="12375" y="2169"/>
                    </a:lnTo>
                    <a:lnTo>
                      <a:pt x="0" y="2169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>
                <a:noFill/>
                <a:round/>
                <a:headEnd/>
                <a:tailEnd/>
              </a:ln>
              <a:effectLst/>
            </p:spPr>
            <p:txBody>
              <a:bodyPr lIns="67500" tIns="33750" rIns="67500" bIns="33750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q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pl-PL" sz="1350" dirty="0">
                    <a:latin typeface="Times New Roman" pitchFamily="16" charset="0"/>
                    <a:ea typeface="DejaVu Sans" charset="0"/>
                    <a:cs typeface="DejaVu Sans" charset="0"/>
                  </a:rPr>
                  <a:t>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</a:rPr>
                  <a:t>consistent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</a:rPr>
                  <a:t>descripton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 of HADES and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</a:rPr>
                  <a:t>world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 data </a:t>
                </a: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q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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meson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production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dominated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by s-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channels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with dominant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contribution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2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pl-PL" sz="1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𝐷</m:t>
                        </m:r>
                      </m:e>
                      <m:sub>
                        <m:r>
                          <a:rPr lang="pl-PL" sz="1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13</m:t>
                        </m:r>
                      </m:sub>
                    </m:sSub>
                    <m:r>
                      <a:rPr lang="pl-PL" sz="1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(</m:t>
                    </m:r>
                    <m:r>
                      <a:rPr lang="pl-PL" sz="1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𝑁</m:t>
                    </m:r>
                    <m:d>
                      <m:dPr>
                        <m:ctrlPr>
                          <a:rPr lang="pl-PL" sz="1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pl-PL" sz="1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1520</m:t>
                        </m:r>
                      </m:e>
                    </m:d>
                    <m:r>
                      <a:rPr lang="pl-PL" sz="12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pl-PL" sz="1200" dirty="0">
                  <a:latin typeface="+mj-lt"/>
                  <a:ea typeface="DejaVu Sans" charset="0"/>
                  <a:cs typeface="DejaVu Sans" charset="0"/>
                </a:endParaRPr>
              </a:p>
              <a:p>
                <a:pPr>
                  <a:lnSpc>
                    <a:spcPct val="150000"/>
                  </a:lnSpc>
                  <a:buFont typeface="Wingdings" pitchFamily="2" charset="2"/>
                  <a:buChar char="q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N</a:t>
                </a:r>
                <a:r>
                  <a:rPr lang="en-GB" sz="1200" b="1" dirty="0">
                    <a:latin typeface="+mj-lt"/>
                    <a:ea typeface="DejaVu Sans" charset="0"/>
                    <a:cs typeface="DejaVu Sans" charset="0"/>
                  </a:rPr>
                  <a:t> (1520)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N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en-GB" sz="1200" b="1" dirty="0">
                    <a:latin typeface="+mj-lt"/>
                    <a:ea typeface="DejaVu Sans" charset="0"/>
                    <a:cs typeface="DejaVu Sans" charset="0"/>
                  </a:rPr>
                  <a:t>ρ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en-GB" sz="1200" b="1" baseline="-25000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en-GB" sz="1200" b="1" dirty="0">
                    <a:latin typeface="+mj-lt"/>
                    <a:ea typeface="DejaVu Sans" charset="0"/>
                    <a:cs typeface="DejaVu Sans" charset="0"/>
                  </a:rPr>
                  <a:t>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 BR =12.2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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 2 %  N(1535)</a:t>
                </a:r>
                <a:r>
                  <a:rPr lang="pl-PL" sz="1200" dirty="0"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N</a:t>
                </a:r>
                <a:r>
                  <a:rPr lang="pl-PL" sz="1200" dirty="0">
                    <a:ea typeface="DejaVu Sans" charset="0"/>
                    <a:cs typeface="DejaVu Sans" charset="0"/>
                  </a:rPr>
                  <a:t> </a:t>
                </a:r>
                <a:r>
                  <a:rPr lang="en-GB" sz="1200" dirty="0">
                    <a:ea typeface="DejaVu Sans" charset="0"/>
                    <a:cs typeface="DejaVu Sans" charset="0"/>
                  </a:rPr>
                  <a:t>ρ</a:t>
                </a:r>
                <a:r>
                  <a:rPr lang="pl-PL" sz="1200" dirty="0">
                    <a:ea typeface="DejaVu Sans" charset="0"/>
                    <a:cs typeface="DejaVu Sans" charset="0"/>
                  </a:rPr>
                  <a:t>  </a:t>
                </a:r>
                <a:r>
                  <a:rPr lang="pl-PL" sz="1200" b="1" dirty="0">
                    <a:ea typeface="DejaVu Sans" charset="0"/>
                    <a:cs typeface="DejaVu Sans" charset="0"/>
                  </a:rPr>
                  <a:t>BR=3.2</a:t>
                </a:r>
                <a:r>
                  <a:rPr lang="pl-PL" sz="1200" b="1" dirty="0"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 0.6 %</a:t>
                </a:r>
                <a:r>
                  <a:rPr lang="pl-PL" sz="1200" b="1" dirty="0">
                    <a:ea typeface="DejaVu Sans" charset="0"/>
                    <a:cs typeface="DejaVu Sans" charset="0"/>
                  </a:rPr>
                  <a:t> </a:t>
                </a:r>
                <a:endParaRPr lang="pl-PL" sz="1200" b="1" dirty="0">
                  <a:latin typeface="+mj-lt"/>
                  <a:ea typeface="DejaVu Sans" charset="0"/>
                  <a:cs typeface="DejaVu Sans" charset="0"/>
                </a:endParaRPr>
              </a:p>
              <a:p>
                <a:pPr>
                  <a:lnSpc>
                    <a:spcPct val="150000"/>
                  </a:lnSpc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</a:rPr>
                  <a:t> + 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</a:rPr>
                  <a:t>BR for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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and </a:t>
                </a:r>
                <a:r>
                  <a:rPr lang="pl-PL" sz="1200" b="1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N 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(8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new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</a:t>
                </a:r>
                <a:r>
                  <a:rPr lang="pl-PL" sz="1200" dirty="0" err="1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entries</a:t>
                </a:r>
                <a:r>
                  <a:rPr lang="pl-PL" sz="1200" dirty="0">
                    <a:latin typeface="+mj-lt"/>
                    <a:ea typeface="DejaVu Sans" charset="0"/>
                    <a:cs typeface="DejaVu Sans" charset="0"/>
                    <a:sym typeface="Symbol" panose="05050102010706020507" pitchFamily="18" charset="2"/>
                  </a:rPr>
                  <a:t> in PDG’2020)</a:t>
                </a:r>
                <a:endParaRPr lang="en-GB" sz="1200" dirty="0">
                  <a:latin typeface="+mj-lt"/>
                  <a:ea typeface="DejaVu Sans" charset="0"/>
                  <a:cs typeface="DejaVu Sans" charset="0"/>
                </a:endParaRPr>
              </a:p>
            </p:txBody>
          </p:sp>
        </mc:Choice>
        <mc:Fallback xmlns="">
          <p:sp>
            <p:nvSpPr>
              <p:cNvPr id="25607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4219" y="3623605"/>
                <a:ext cx="3600636" cy="1346643"/>
              </a:xfrm>
              <a:custGeom>
                <a:avLst/>
                <a:gdLst>
                  <a:gd name="G0" fmla="*/ 1 12375 2"/>
                  <a:gd name="G1" fmla="*/ 1 2169 2"/>
                  <a:gd name="G2" fmla="+- 2169 0 0"/>
                  <a:gd name="G3" fmla="+- 12375 0 0"/>
                  <a:gd name="T0" fmla="*/ 0 w 7619"/>
                  <a:gd name="T1" fmla="*/ 0 h 1930"/>
                  <a:gd name="T2" fmla="*/ G3 w 7619"/>
                  <a:gd name="T3" fmla="*/ G2 h 1930"/>
                </a:gdLst>
                <a:ahLst/>
                <a:cxnLst>
                  <a:cxn ang="0">
                    <a:pos x="r" y="vc"/>
                  </a:cxn>
                  <a:cxn ang="5400000">
                    <a:pos x="hc" y="b"/>
                  </a:cxn>
                  <a:cxn ang="10800000">
                    <a:pos x="l" y="vc"/>
                  </a:cxn>
                  <a:cxn ang="16200000">
                    <a:pos x="hc" y="t"/>
                  </a:cxn>
                </a:cxnLst>
                <a:rect l="T0" t="T1" r="T2" b="T3"/>
                <a:pathLst>
                  <a:path w="7619" h="1930">
                    <a:moveTo>
                      <a:pt x="0" y="0"/>
                    </a:moveTo>
                    <a:lnTo>
                      <a:pt x="12375" y="0"/>
                    </a:lnTo>
                    <a:lnTo>
                      <a:pt x="12375" y="2169"/>
                    </a:lnTo>
                    <a:lnTo>
                      <a:pt x="0" y="2169"/>
                    </a:lnTo>
                    <a:close/>
                  </a:path>
                </a:pathLst>
              </a:custGeom>
              <a:blipFill rotWithShape="0">
                <a:blip r:embed="rId3"/>
                <a:stretch>
                  <a:fillRect l="-521"/>
                </a:stretch>
              </a:blipFill>
              <a:ln w="9525" cap="flat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t="1673" b="-1"/>
          <a:stretch/>
        </p:blipFill>
        <p:spPr>
          <a:xfrm>
            <a:off x="884158" y="758591"/>
            <a:ext cx="3367802" cy="245803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521" y="792423"/>
            <a:ext cx="3219280" cy="242489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/>
          <a:srcRect t="10978"/>
          <a:stretch/>
        </p:blipFill>
        <p:spPr>
          <a:xfrm>
            <a:off x="1158856" y="3141200"/>
            <a:ext cx="4814607" cy="492824"/>
          </a:xfrm>
          <a:prstGeom prst="rect">
            <a:avLst/>
          </a:prstGeom>
        </p:spPr>
      </p:pic>
      <p:sp>
        <p:nvSpPr>
          <p:cNvPr id="10" name="ZoneTexte 15">
            <a:extLst>
              <a:ext uri="{FF2B5EF4-FFF2-40B4-BE49-F238E27FC236}">
                <a16:creationId xmlns:a16="http://schemas.microsoft.com/office/drawing/2014/main" id="{0F8DDEAF-3377-4953-AECE-AC4C2661149D}"/>
              </a:ext>
            </a:extLst>
          </p:cNvPr>
          <p:cNvSpPr txBox="1"/>
          <p:nvPr/>
        </p:nvSpPr>
        <p:spPr>
          <a:xfrm>
            <a:off x="0" y="4276282"/>
            <a:ext cx="3563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i="1" dirty="0">
                <a:latin typeface="Arial" panose="020B0604020202020204" pitchFamily="34" charset="0"/>
                <a:hlinkClick r:id="rId7"/>
              </a:rPr>
              <a:t>HADES coll.</a:t>
            </a:r>
            <a:r>
              <a:rPr lang="fr-FR" altLang="fr-FR" sz="1100" dirty="0">
                <a:latin typeface="Arial Unicode MS"/>
              </a:rPr>
              <a:t> </a:t>
            </a:r>
            <a:r>
              <a:rPr lang="fr-FR" altLang="fr-FR" sz="1100" dirty="0" err="1">
                <a:latin typeface="Arial Unicode MS"/>
              </a:rPr>
              <a:t>Phys.Rev.C</a:t>
            </a:r>
            <a:r>
              <a:rPr lang="fr-FR" altLang="fr-FR" sz="1100" dirty="0">
                <a:latin typeface="Arial Unicode MS"/>
              </a:rPr>
              <a:t> 102 (2020) 2, 024001 </a:t>
            </a:r>
            <a:endParaRPr lang="fr-FR" altLang="fr-FR" sz="1100" dirty="0">
              <a:latin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333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37123849-CF2A-4B32-9BE1-4CAB0D9F5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09" y="789916"/>
            <a:ext cx="3477661" cy="28315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62A81A-4830-48EC-A5A3-25657C95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163" y="-5485"/>
            <a:ext cx="5688300" cy="74562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rgbClr val="0000FF"/>
                </a:solidFill>
              </a:rPr>
              <a:t>Selection of quasi-free </a:t>
            </a:r>
            <a:r>
              <a:rPr lang="fr-FR" sz="2800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fr-FR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-</a:t>
            </a:r>
            <a:r>
              <a:rPr lang="fr-FR" sz="2800" dirty="0">
                <a:solidFill>
                  <a:srgbClr val="0000FF"/>
                </a:solidFill>
                <a:sym typeface="Symbol" panose="05050102010706020507" pitchFamily="18" charset="2"/>
              </a:rPr>
              <a:t>pne</a:t>
            </a:r>
            <a:r>
              <a:rPr lang="fr-FR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fr-FR" sz="2800" dirty="0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fr-FR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-</a:t>
            </a:r>
            <a:r>
              <a:rPr lang="pl-PL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pl-PL" sz="2800" dirty="0">
                <a:solidFill>
                  <a:srgbClr val="0000FF"/>
                </a:solidFill>
                <a:sym typeface="Symbol" panose="05050102010706020507" pitchFamily="18" charset="2"/>
              </a:rPr>
              <a:t>/n</a:t>
            </a:r>
            <a:r>
              <a:rPr lang="fr-FR" sz="2800" dirty="0">
                <a:solidFill>
                  <a:srgbClr val="0000FF"/>
                </a:solidFill>
                <a:sym typeface="Symbol" panose="05050102010706020507" pitchFamily="18" charset="2"/>
              </a:rPr>
              <a:t> </a:t>
            </a:r>
            <a:r>
              <a:rPr lang="pl-PL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fr-FR" sz="2800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pl-PL" sz="2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-</a:t>
            </a:r>
            <a:endParaRPr lang="fr-FR" sz="2800" baseline="30000" dirty="0">
              <a:solidFill>
                <a:srgbClr val="0000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F1A446-E62E-4AA4-A0B2-C6486C88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691" y="4272096"/>
            <a:ext cx="6629008" cy="89899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fr-FR" dirty="0"/>
              <a:t>Selection of the exclusive </a:t>
            </a:r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</a:t>
            </a:r>
            <a:r>
              <a:rPr lang="fr-FR" baseline="30000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-</a:t>
            </a:r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pne</a:t>
            </a:r>
            <a:r>
              <a:rPr lang="fr-FR" baseline="30000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+</a:t>
            </a:r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e</a:t>
            </a:r>
            <a:r>
              <a:rPr lang="fr-FR" baseline="30000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-  </a:t>
            </a:r>
            <a:r>
              <a:rPr lang="fr-FR" dirty="0"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channel </a:t>
            </a:r>
            <a:r>
              <a:rPr lang="fr-FR" dirty="0">
                <a:ea typeface="Verdana" panose="020B0604030504040204" pitchFamily="34" charset="0"/>
                <a:sym typeface="Symbol"/>
              </a:rPr>
              <a:t>using missing mass </a:t>
            </a:r>
            <a:r>
              <a:rPr lang="fr-FR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71C19-C6A0-4D47-8E29-7682E0A03E58}"/>
              </a:ext>
            </a:extLst>
          </p:cNvPr>
          <p:cNvSpPr/>
          <p:nvPr/>
        </p:nvSpPr>
        <p:spPr>
          <a:xfrm>
            <a:off x="5028415" y="1093361"/>
            <a:ext cx="1792059" cy="162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r="6652"/>
          <a:stretch/>
        </p:blipFill>
        <p:spPr>
          <a:xfrm>
            <a:off x="220436" y="521370"/>
            <a:ext cx="2898901" cy="36733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F8A71D3-33C7-F2CA-2AFC-DF8A0858D038}"/>
              </a:ext>
            </a:extLst>
          </p:cNvPr>
          <p:cNvSpPr txBox="1"/>
          <p:nvPr/>
        </p:nvSpPr>
        <p:spPr>
          <a:xfrm>
            <a:off x="7231472" y="2098108"/>
            <a:ext cx="134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FF"/>
                </a:solidFill>
                <a:sym typeface="Symbol" panose="05050102010706020507" pitchFamily="18" charset="2"/>
              </a:rPr>
              <a:t></a:t>
            </a:r>
            <a:r>
              <a:rPr lang="fr-FR" sz="1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-</a:t>
            </a:r>
            <a:r>
              <a:rPr lang="fr-FR" sz="1800" dirty="0" err="1">
                <a:solidFill>
                  <a:srgbClr val="0000FF"/>
                </a:solidFill>
                <a:sym typeface="Symbol" panose="05050102010706020507" pitchFamily="18" charset="2"/>
              </a:rPr>
              <a:t>pne</a:t>
            </a:r>
            <a:r>
              <a:rPr lang="fr-FR" sz="1800" baseline="30000" dirty="0" err="1">
                <a:solidFill>
                  <a:srgbClr val="0000FF"/>
                </a:solidFill>
                <a:sym typeface="Symbol" panose="05050102010706020507" pitchFamily="18" charset="2"/>
              </a:rPr>
              <a:t>+</a:t>
            </a:r>
            <a:r>
              <a:rPr lang="fr-FR" sz="1800" dirty="0" err="1">
                <a:solidFill>
                  <a:srgbClr val="0000FF"/>
                </a:solidFill>
                <a:sym typeface="Symbol" panose="05050102010706020507" pitchFamily="18" charset="2"/>
              </a:rPr>
              <a:t>e</a:t>
            </a:r>
            <a:r>
              <a:rPr lang="fr-FR" sz="1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-</a:t>
            </a:r>
            <a:r>
              <a:rPr lang="pl-PL" sz="1800" baseline="300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endParaRPr lang="en-US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B1E04E4-E0BE-F368-E2A0-1BC9C3AA4A7C}"/>
              </a:ext>
            </a:extLst>
          </p:cNvPr>
          <p:cNvSpPr/>
          <p:nvPr/>
        </p:nvSpPr>
        <p:spPr>
          <a:xfrm>
            <a:off x="5100918" y="1622612"/>
            <a:ext cx="2018339" cy="1528802"/>
          </a:xfrm>
          <a:prstGeom prst="rect">
            <a:avLst/>
          </a:prstGeom>
          <a:solidFill>
            <a:srgbClr val="0000FF">
              <a:alpha val="16000"/>
            </a:srgbClr>
          </a:solidFill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du contenu 3">
            <a:extLst>
              <a:ext uri="{FF2B5EF4-FFF2-40B4-BE49-F238E27FC236}">
                <a16:creationId xmlns:a16="http://schemas.microsoft.com/office/drawing/2014/main" id="{E565CEB8-74B3-470C-BDDC-C50D8014EF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65" y="3128720"/>
            <a:ext cx="1360373" cy="1262960"/>
          </a:xfrm>
          <a:prstGeom prst="rect">
            <a:avLst/>
          </a:prstGeom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1B59D4A7-58ED-45AA-A61A-64FF0F27D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656" t="22959" b="10415"/>
          <a:stretch/>
        </p:blipFill>
        <p:spPr bwMode="auto">
          <a:xfrm>
            <a:off x="947305" y="3717060"/>
            <a:ext cx="2785295" cy="283493"/>
          </a:xfrm>
          <a:prstGeom prst="rect">
            <a:avLst/>
          </a:prstGeom>
          <a:gradFill rotWithShape="0">
            <a:gsLst>
              <a:gs pos="0">
                <a:srgbClr val="E7F3FF"/>
              </a:gs>
              <a:gs pos="100000">
                <a:srgbClr val="C2E3FF"/>
              </a:gs>
            </a:gsLst>
            <a:lin ang="5400000" scaled="1"/>
          </a:gradFill>
          <a:ln w="9360" cap="flat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1" name="Rectangle 1">
            <a:extLst>
              <a:ext uri="{FF2B5EF4-FFF2-40B4-BE49-F238E27FC236}">
                <a16:creationId xmlns:a16="http://schemas.microsoft.com/office/drawing/2014/main" id="{CCBD4670-E2F9-4BE8-B5A1-F3649C4EF0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6550" y="-64204"/>
            <a:ext cx="6701246" cy="878501"/>
          </a:xfrm>
          <a:noFill/>
        </p:spPr>
        <p:txBody>
          <a:bodyPr>
            <a:noAutofit/>
          </a:bodyPr>
          <a:lstStyle/>
          <a:p>
            <a:pPr algn="ctr">
              <a:tabLst>
                <a:tab pos="0" algn="l"/>
                <a:tab pos="228449" algn="l"/>
                <a:tab pos="457708" algn="l"/>
                <a:tab pos="686966" algn="l"/>
                <a:tab pos="916225" algn="l"/>
                <a:tab pos="1145483" algn="l"/>
                <a:tab pos="1374743" algn="l"/>
                <a:tab pos="1604000" algn="l"/>
                <a:tab pos="1833260" algn="l"/>
                <a:tab pos="2062518" algn="l"/>
                <a:tab pos="2291777" algn="l"/>
                <a:tab pos="2521035" algn="l"/>
                <a:tab pos="2750294" algn="l"/>
                <a:tab pos="2979553" algn="l"/>
                <a:tab pos="3208811" algn="l"/>
                <a:tab pos="3438070" algn="l"/>
                <a:tab pos="3667328" algn="l"/>
                <a:tab pos="3896588" algn="l"/>
                <a:tab pos="4125846" algn="l"/>
                <a:tab pos="4355105" algn="l"/>
                <a:tab pos="4584363" algn="l"/>
              </a:tabLst>
              <a:defRPr/>
            </a:pPr>
            <a:r>
              <a:rPr lang="it-IT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QED reference</a:t>
            </a:r>
            <a:r>
              <a:rPr lang="pl-P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l-PL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eTFF</a:t>
            </a:r>
            <a:r>
              <a:rPr lang="pl-PL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A0ACB96B-E028-4E16-ADCE-006B29EA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74" y="1075784"/>
            <a:ext cx="2574519" cy="25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926" tIns="22963" rIns="45926" bIns="22963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60735" indent="-160735" eaLnBrk="1">
              <a:buFont typeface="Arial" panose="020B0604020202020204" pitchFamily="34" charset="0"/>
              <a:buChar char="•"/>
              <a:defRPr/>
            </a:pPr>
            <a:r>
              <a:rPr lang="fr-FR" sz="1350" dirty="0">
                <a:solidFill>
                  <a:schemeClr val="tx1"/>
                </a:solidFill>
                <a:cs typeface="Arial" panose="020B0604020202020204" pitchFamily="34" charset="0"/>
              </a:rPr>
              <a:t>Limit at q</a:t>
            </a:r>
            <a:r>
              <a:rPr lang="fr-FR" sz="1350" baseline="300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fr-FR" sz="1350" dirty="0">
                <a:solidFill>
                  <a:schemeClr val="tx1"/>
                </a:solidFill>
                <a:cs typeface="Arial" panose="020B0604020202020204" pitchFamily="34" charset="0"/>
              </a:rPr>
              <a:t>=0 </a:t>
            </a:r>
            <a:r>
              <a:rPr lang="fr-FR" sz="1350" dirty="0" err="1">
                <a:solidFill>
                  <a:schemeClr val="tx1"/>
                </a:solidFill>
                <a:cs typeface="Arial" panose="020B0604020202020204" pitchFamily="34" charset="0"/>
              </a:rPr>
              <a:t>given</a:t>
            </a:r>
            <a:r>
              <a:rPr lang="fr-FR" sz="1350" dirty="0">
                <a:solidFill>
                  <a:schemeClr val="tx1"/>
                </a:solidFill>
                <a:cs typeface="Arial" panose="020B0604020202020204" pitchFamily="34" charset="0"/>
              </a:rPr>
              <a:t> by 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it-IT" altLang="en-US" sz="1350" baseline="300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n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 </a:t>
            </a:r>
          </a:p>
        </p:txBody>
      </p:sp>
      <p:pic>
        <p:nvPicPr>
          <p:cNvPr id="40967" name="Picture 7">
            <a:extLst>
              <a:ext uri="{FF2B5EF4-FFF2-40B4-BE49-F238E27FC236}">
                <a16:creationId xmlns:a16="http://schemas.microsoft.com/office/drawing/2014/main" id="{CE9C4442-4456-401F-8996-EE02ACBED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3366"/>
          <a:stretch/>
        </p:blipFill>
        <p:spPr bwMode="auto">
          <a:xfrm>
            <a:off x="5512011" y="561161"/>
            <a:ext cx="2822092" cy="252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0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68" name="Rectangle 8">
            <a:extLst>
              <a:ext uri="{FF2B5EF4-FFF2-40B4-BE49-F238E27FC236}">
                <a16:creationId xmlns:a16="http://schemas.microsoft.com/office/drawing/2014/main" id="{BB68BB5D-489B-4B51-AC72-1874A20FE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255" y="705051"/>
            <a:ext cx="1212698" cy="17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926" tIns="22963" rIns="45926" bIns="22963">
            <a:spAutoFit/>
          </a:bodyPr>
          <a:lstStyle/>
          <a:p>
            <a:pPr>
              <a:tabLst>
                <a:tab pos="0" algn="l"/>
                <a:tab pos="228449" algn="l"/>
                <a:tab pos="457708" algn="l"/>
                <a:tab pos="686966" algn="l"/>
                <a:tab pos="916225" algn="l"/>
                <a:tab pos="1145483" algn="l"/>
                <a:tab pos="1374743" algn="l"/>
                <a:tab pos="1604000" algn="l"/>
                <a:tab pos="1833260" algn="l"/>
                <a:tab pos="2062518" algn="l"/>
                <a:tab pos="2291777" algn="l"/>
                <a:tab pos="2521035" algn="l"/>
                <a:tab pos="2750294" algn="l"/>
                <a:tab pos="2979553" algn="l"/>
                <a:tab pos="3208811" algn="l"/>
                <a:tab pos="3438070" algn="l"/>
                <a:tab pos="3667328" algn="l"/>
                <a:tab pos="3896588" algn="l"/>
                <a:tab pos="4125846" algn="l"/>
                <a:tab pos="4355105" algn="l"/>
                <a:tab pos="4584363" algn="l"/>
              </a:tabLst>
              <a:defRPr/>
            </a:pPr>
            <a:r>
              <a:rPr lang="it-IT" sz="817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Bonn-</a:t>
            </a:r>
            <a:r>
              <a:rPr lang="it-IT" sz="817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Gatchina</a:t>
            </a:r>
            <a:r>
              <a:rPr lang="it-IT" sz="817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PWA</a:t>
            </a:r>
          </a:p>
        </p:txBody>
      </p:sp>
      <p:pic>
        <p:nvPicPr>
          <p:cNvPr id="40969" name="Picture 9">
            <a:extLst>
              <a:ext uri="{FF2B5EF4-FFF2-40B4-BE49-F238E27FC236}">
                <a16:creationId xmlns:a16="http://schemas.microsoft.com/office/drawing/2014/main" id="{E8B3505B-46AD-47D4-9117-AF5DF1C01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6904" y="688931"/>
            <a:ext cx="1120208" cy="93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70C2A577-FFC4-4FBA-AAD8-CC2298BE0520}"/>
              </a:ext>
            </a:extLst>
          </p:cNvPr>
          <p:cNvGrpSpPr/>
          <p:nvPr/>
        </p:nvGrpSpPr>
        <p:grpSpPr>
          <a:xfrm>
            <a:off x="5557377" y="2936007"/>
            <a:ext cx="3028411" cy="2185557"/>
            <a:chOff x="5707727" y="3735358"/>
            <a:chExt cx="2244189" cy="2469027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EE875F-3953-40FD-BC25-63804E8C1122}"/>
                </a:ext>
              </a:extLst>
            </p:cNvPr>
            <p:cNvGrpSpPr/>
            <p:nvPr/>
          </p:nvGrpSpPr>
          <p:grpSpPr>
            <a:xfrm>
              <a:off x="5707727" y="3735358"/>
              <a:ext cx="2244189" cy="2469027"/>
              <a:chOff x="5500213" y="4379856"/>
              <a:chExt cx="2418441" cy="2454994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C4E232E4-3DCB-4714-A223-E8F432E8FEFB}"/>
                  </a:ext>
                </a:extLst>
              </p:cNvPr>
              <p:cNvGrpSpPr/>
              <p:nvPr/>
            </p:nvGrpSpPr>
            <p:grpSpPr>
              <a:xfrm>
                <a:off x="5500213" y="4589589"/>
                <a:ext cx="2418441" cy="2245261"/>
                <a:chOff x="5500213" y="4589589"/>
                <a:chExt cx="2418441" cy="2245261"/>
              </a:xfrm>
            </p:grpSpPr>
            <p:pic>
              <p:nvPicPr>
                <p:cNvPr id="16" name="Espace réservé du contenu 3">
                  <a:extLst>
                    <a:ext uri="{FF2B5EF4-FFF2-40B4-BE49-F238E27FC236}">
                      <a16:creationId xmlns:a16="http://schemas.microsoft.com/office/drawing/2014/main" id="{E3C11169-3C8F-4744-9884-86BEEF79F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00213" y="4589589"/>
                  <a:ext cx="2418441" cy="2245261"/>
                </a:xfrm>
                <a:prstGeom prst="rect">
                  <a:avLst/>
                </a:prstGeom>
              </p:spPr>
            </p:pic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0D08DCBE-472F-44BA-A2B1-9DD2297390AA}"/>
                    </a:ext>
                  </a:extLst>
                </p:cNvPr>
                <p:cNvSpPr txBox="1"/>
                <p:nvPr/>
              </p:nvSpPr>
              <p:spPr>
                <a:xfrm>
                  <a:off x="7009976" y="6539477"/>
                  <a:ext cx="821007" cy="239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788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r>
                    <a:rPr lang="fr-FR" sz="788" baseline="-25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ee</a:t>
                  </a:r>
                  <a:r>
                    <a:rPr lang="fr-FR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fr-FR" sz="788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GeV</a:t>
                  </a:r>
                  <a:r>
                    <a:rPr lang="fr-FR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/c</a:t>
                  </a:r>
                  <a:r>
                    <a:rPr lang="fr-FR" sz="788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fr-FR" sz="788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788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BE3A659-0B91-4089-93FB-A3C5314250AA}"/>
                  </a:ext>
                </a:extLst>
              </p:cNvPr>
              <p:cNvSpPr txBox="1"/>
              <p:nvPr/>
            </p:nvSpPr>
            <p:spPr>
              <a:xfrm>
                <a:off x="6035373" y="4379856"/>
                <a:ext cx="1196002" cy="27880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13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Symbol"/>
                  </a:rPr>
                  <a:t>N*</a:t>
                </a:r>
                <a:r>
                  <a:rPr lang="fr-FR" sz="1013" baseline="30000" dirty="0"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  <a:sym typeface="Symbol"/>
                  </a:rPr>
                  <a:t>0</a:t>
                </a:r>
                <a:r>
                  <a:rPr lang="en-US" sz="1013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</a:t>
                </a:r>
                <a:r>
                  <a:rPr lang="en-US" sz="1013" dirty="0" err="1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ne</a:t>
                </a:r>
                <a:r>
                  <a:rPr lang="en-US" sz="1013" baseline="30000" dirty="0" err="1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+</a:t>
                </a:r>
                <a:r>
                  <a:rPr lang="en-US" sz="1013" dirty="0" err="1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e</a:t>
                </a:r>
                <a:r>
                  <a:rPr lang="en-US" sz="1013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-</a:t>
                </a:r>
                <a:endParaRPr lang="en-US" sz="1013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A4A949-DD8F-4AD8-93AE-CD34BDDD205D}"/>
                </a:ext>
              </a:extLst>
            </p:cNvPr>
            <p:cNvSpPr/>
            <p:nvPr/>
          </p:nvSpPr>
          <p:spPr>
            <a:xfrm>
              <a:off x="6782553" y="4114703"/>
              <a:ext cx="311320" cy="509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ECDC8D45-F8A2-44AE-8B4C-48CD38008F6C}"/>
              </a:ext>
            </a:extLst>
          </p:cNvPr>
          <p:cNvSpPr txBox="1"/>
          <p:nvPr/>
        </p:nvSpPr>
        <p:spPr>
          <a:xfrm>
            <a:off x="834442" y="1553756"/>
            <a:ext cx="374234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Contribution of D13 to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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(N1520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21%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of S11  to 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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27%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(N1535 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5C9F2-CD00-47C8-BB04-598555E4888A}"/>
              </a:ext>
            </a:extLst>
          </p:cNvPr>
          <p:cNvSpPr/>
          <p:nvPr/>
        </p:nvSpPr>
        <p:spPr>
          <a:xfrm>
            <a:off x="3986267" y="3996538"/>
            <a:ext cx="275509" cy="8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D3AED0-27AC-48DC-AF8F-51B7E052ABB7}"/>
              </a:ext>
            </a:extLst>
          </p:cNvPr>
          <p:cNvSpPr txBox="1"/>
          <p:nvPr/>
        </p:nvSpPr>
        <p:spPr>
          <a:xfrm>
            <a:off x="807150" y="2287209"/>
            <a:ext cx="37289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  <a:defRPr/>
            </a:pPr>
            <a:r>
              <a:rPr lang="it-IT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Generalization to finite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(QED) </a:t>
            </a:r>
          </a:p>
          <a:p>
            <a:pPr>
              <a:defRPr/>
            </a:pPr>
            <a:r>
              <a:rPr lang="fr-FR" sz="1050" i="1" dirty="0"/>
              <a:t>M. Krivo</a:t>
            </a:r>
            <a:r>
              <a:rPr lang="pl-PL" sz="1050" i="1" dirty="0"/>
              <a:t>r</a:t>
            </a:r>
            <a:r>
              <a:rPr lang="fr-FR" sz="1050" i="1" dirty="0"/>
              <a:t>uchenko et al., </a:t>
            </a:r>
            <a:r>
              <a:rPr lang="en-US" sz="1050" i="1" dirty="0"/>
              <a:t>Ann. of Phys. </a:t>
            </a:r>
            <a:r>
              <a:rPr lang="en-US" sz="1050" b="1" i="1" dirty="0"/>
              <a:t>296</a:t>
            </a:r>
            <a:r>
              <a:rPr lang="en-US" sz="1050" i="1" dirty="0"/>
              <a:t>, 299–346 (2002)</a:t>
            </a:r>
            <a:endParaRPr lang="pl-PL" sz="1050" i="1" dirty="0"/>
          </a:p>
          <a:p>
            <a:pPr>
              <a:defRPr/>
            </a:pPr>
            <a:endParaRPr lang="fr-FR" sz="1050" i="1" dirty="0"/>
          </a:p>
          <a:p>
            <a:pPr>
              <a:defRPr/>
            </a:pPr>
            <a:r>
              <a:rPr lang="it-IT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it-IT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“point-like” </a:t>
            </a:r>
            <a:r>
              <a:rPr lang="it-IT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 of  R</a:t>
            </a:r>
            <a:r>
              <a:rPr lang="it-IT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it-IT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it-IT" alt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717FFA-8F69-40B8-AA02-25F60C2243BA}"/>
              </a:ext>
            </a:extLst>
          </p:cNvPr>
          <p:cNvSpPr/>
          <p:nvPr/>
        </p:nvSpPr>
        <p:spPr>
          <a:xfrm>
            <a:off x="834442" y="3189085"/>
            <a:ext cx="3074624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altLang="en-US" sz="1200" dirty="0">
                <a:solidFill>
                  <a:srgbClr val="000000"/>
                </a:solidFill>
                <a:cs typeface="Arial" pitchFamily="34" charset="0"/>
              </a:rPr>
              <a:t>invariant mass distribution depends on J</a:t>
            </a:r>
            <a:r>
              <a:rPr lang="it-IT" altLang="en-US" sz="1200" baseline="30000" dirty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it-IT" altLang="en-US" sz="12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altLang="en-US" sz="1200" dirty="0">
                <a:solidFill>
                  <a:srgbClr val="000000"/>
                </a:solidFill>
                <a:cs typeface="Arial" pitchFamily="34" charset="0"/>
              </a:rPr>
              <a:t> </a:t>
            </a:r>
          </a:p>
          <a:p>
            <a:r>
              <a:rPr lang="pl-PL" sz="1200" dirty="0">
                <a:solidFill>
                  <a:srgbClr val="000000"/>
                </a:solidFill>
                <a:cs typeface="Arial" pitchFamily="34" charset="0"/>
              </a:rPr>
              <a:t>(S11 and D13 same </a:t>
            </a:r>
            <a:r>
              <a:rPr lang="pl-PL" sz="1200" dirty="0" err="1">
                <a:solidFill>
                  <a:srgbClr val="000000"/>
                </a:solidFill>
                <a:cs typeface="Arial" pitchFamily="34" charset="0"/>
              </a:rPr>
              <a:t>shape</a:t>
            </a:r>
            <a:r>
              <a:rPr lang="pl-PL" sz="1200" dirty="0">
                <a:solidFill>
                  <a:srgbClr val="000000"/>
                </a:solidFill>
                <a:cs typeface="Arial" pitchFamily="34" charset="0"/>
              </a:rPr>
              <a:t>) 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4D6F674-1DA5-4060-BB3A-16459299A777}"/>
              </a:ext>
            </a:extLst>
          </p:cNvPr>
          <p:cNvSpPr txBox="1"/>
          <p:nvPr/>
        </p:nvSpPr>
        <p:spPr>
          <a:xfrm>
            <a:off x="991496" y="4253180"/>
            <a:ext cx="2198645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013" dirty="0">
                <a:sym typeface="Symbol" panose="05050102010706020507" pitchFamily="18" charset="2"/>
              </a:rPr>
              <a:t>«</a:t>
            </a:r>
            <a:r>
              <a:rPr lang="fr-FR" sz="1200" dirty="0">
                <a:sym typeface="Symbol" panose="05050102010706020507" pitchFamily="18" charset="2"/>
              </a:rPr>
              <a:t>  «  or « QED «  </a:t>
            </a:r>
            <a:r>
              <a:rPr lang="fr-FR" sz="1200" dirty="0" err="1">
                <a:sym typeface="Symbol" panose="05050102010706020507" pitchFamily="18" charset="2"/>
              </a:rPr>
              <a:t>reference</a:t>
            </a:r>
            <a:endParaRPr lang="fr-FR" sz="1013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7A8932-6570-4589-87D1-9F20F61A1AEE}"/>
              </a:ext>
            </a:extLst>
          </p:cNvPr>
          <p:cNvSpPr txBox="1"/>
          <p:nvPr/>
        </p:nvSpPr>
        <p:spPr>
          <a:xfrm>
            <a:off x="6977806" y="3307537"/>
            <a:ext cx="995069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fr-FR" sz="788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788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l-PL" sz="78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D13</a:t>
            </a:r>
            <a:endParaRPr lang="fr-FR" sz="105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50" dirty="0">
                <a:solidFill>
                  <a:srgbClr val="1FB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fr-FR" sz="1050" baseline="30000" dirty="0">
                <a:solidFill>
                  <a:srgbClr val="1FB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1050" baseline="30000" dirty="0">
                <a:solidFill>
                  <a:srgbClr val="1FB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1050" dirty="0">
                <a:solidFill>
                  <a:srgbClr val="1FBE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S11</a:t>
            </a:r>
            <a:endParaRPr lang="fr-FR" sz="1050" baseline="30000" dirty="0">
              <a:solidFill>
                <a:srgbClr val="1FBE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5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fr-FR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P11</a:t>
            </a:r>
            <a:endParaRPr lang="fr-FR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rzałka w prawo 11"/>
          <p:cNvSpPr/>
          <p:nvPr/>
        </p:nvSpPr>
        <p:spPr>
          <a:xfrm>
            <a:off x="5201852" y="4241102"/>
            <a:ext cx="439773" cy="881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74941B6C-6F0A-CF52-34C4-A779DA6E8707}"/>
              </a:ext>
            </a:extLst>
          </p:cNvPr>
          <p:cNvCxnSpPr/>
          <p:nvPr/>
        </p:nvCxnSpPr>
        <p:spPr>
          <a:xfrm>
            <a:off x="6966983" y="1553756"/>
            <a:ext cx="0" cy="324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0393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7311833-C5D0-4091-B2E3-DE0C19CCE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62" t="-28545"/>
          <a:stretch/>
        </p:blipFill>
        <p:spPr>
          <a:xfrm>
            <a:off x="8035901" y="3618129"/>
            <a:ext cx="905256" cy="4828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E572D8-91C5-44C1-B063-C0C1A1A08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15"/>
          <a:stretch/>
        </p:blipFill>
        <p:spPr>
          <a:xfrm>
            <a:off x="6467094" y="1833458"/>
            <a:ext cx="2404113" cy="178467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8B654C6-054D-432C-A621-B2F2C006B441}"/>
              </a:ext>
            </a:extLst>
          </p:cNvPr>
          <p:cNvSpPr txBox="1"/>
          <p:nvPr/>
        </p:nvSpPr>
        <p:spPr>
          <a:xfrm>
            <a:off x="4519724" y="585575"/>
            <a:ext cx="25506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Parameters</a:t>
            </a:r>
            <a:r>
              <a:rPr lang="fr-FR" sz="1350" dirty="0"/>
              <a:t> of the model </a:t>
            </a:r>
            <a:r>
              <a:rPr lang="fr-FR" sz="1350" dirty="0" err="1"/>
              <a:t>fitted</a:t>
            </a:r>
            <a:r>
              <a:rPr lang="fr-FR" sz="1350" dirty="0"/>
              <a:t> </a:t>
            </a:r>
          </a:p>
          <a:p>
            <a:r>
              <a:rPr lang="fr-FR" sz="1350" dirty="0"/>
              <a:t> to </a:t>
            </a:r>
            <a:r>
              <a:rPr lang="fr-FR" sz="1350" dirty="0" err="1">
                <a:solidFill>
                  <a:schemeClr val="accent2"/>
                </a:solidFill>
              </a:rPr>
              <a:t>spacelike</a:t>
            </a:r>
            <a:r>
              <a:rPr lang="fr-FR" sz="1350" dirty="0">
                <a:solidFill>
                  <a:schemeClr val="accent2"/>
                </a:solidFill>
              </a:rPr>
              <a:t> data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232BF2B-919A-4D46-8C90-BB46FD9A8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316" y="1046697"/>
            <a:ext cx="2108553" cy="41656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C7DC226-71B3-4C77-82A2-19D8184CF345}"/>
              </a:ext>
            </a:extLst>
          </p:cNvPr>
          <p:cNvSpPr txBox="1">
            <a:spLocks noChangeArrowheads="1"/>
          </p:cNvSpPr>
          <p:nvPr/>
        </p:nvSpPr>
        <p:spPr>
          <a:xfrm>
            <a:off x="918263" y="-20538"/>
            <a:ext cx="6885384" cy="56808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tabLst>
                <a:tab pos="0" algn="l"/>
                <a:tab pos="304565" algn="l"/>
                <a:tab pos="610209" algn="l"/>
                <a:tab pos="915854" algn="l"/>
                <a:tab pos="1221498" algn="l"/>
                <a:tab pos="1527143" algn="l"/>
                <a:tab pos="1832788" algn="l"/>
                <a:tab pos="2138432" algn="l"/>
                <a:tab pos="2444077" algn="l"/>
                <a:tab pos="2749721" algn="l"/>
                <a:tab pos="3055366" algn="l"/>
                <a:tab pos="3361010" algn="l"/>
                <a:tab pos="3666655" algn="l"/>
                <a:tab pos="3972299" algn="l"/>
                <a:tab pos="4277944" algn="l"/>
                <a:tab pos="4583588" algn="l"/>
                <a:tab pos="4889233" algn="l"/>
                <a:tab pos="5194877" algn="l"/>
                <a:tab pos="5500522" algn="l"/>
                <a:tab pos="5806166" algn="l"/>
                <a:tab pos="6111811" algn="l"/>
              </a:tabLst>
              <a:defRPr/>
            </a:pPr>
            <a:r>
              <a:rPr lang="pl-PL" sz="3300" dirty="0" err="1">
                <a:solidFill>
                  <a:srgbClr val="0000FF"/>
                </a:solidFill>
              </a:rPr>
              <a:t>eTFF</a:t>
            </a:r>
            <a:r>
              <a:rPr lang="pl-PL" sz="3300" dirty="0">
                <a:solidFill>
                  <a:srgbClr val="0000FF"/>
                </a:solidFill>
              </a:rPr>
              <a:t> (</a:t>
            </a:r>
            <a:r>
              <a:rPr lang="pl-PL" sz="3300" dirty="0" err="1">
                <a:solidFill>
                  <a:srgbClr val="0000FF"/>
                </a:solidFill>
              </a:rPr>
              <a:t>quark+meson</a:t>
            </a:r>
            <a:r>
              <a:rPr lang="pl-PL" sz="3300" dirty="0">
                <a:solidFill>
                  <a:srgbClr val="0000FF"/>
                </a:solidFill>
              </a:rPr>
              <a:t> </a:t>
            </a:r>
            <a:r>
              <a:rPr lang="pl-PL" sz="3300" dirty="0" err="1">
                <a:solidFill>
                  <a:srgbClr val="0000FF"/>
                </a:solidFill>
              </a:rPr>
              <a:t>cloud</a:t>
            </a:r>
            <a:r>
              <a:rPr lang="pl-PL" sz="3300" dirty="0">
                <a:solidFill>
                  <a:srgbClr val="0000FF"/>
                </a:solidFill>
              </a:rPr>
              <a:t>)</a:t>
            </a:r>
            <a:r>
              <a:rPr lang="it-IT" sz="3300" dirty="0">
                <a:solidFill>
                  <a:srgbClr val="0000FF"/>
                </a:solidFill>
              </a:rPr>
              <a:t> model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6B071A-75E9-4A21-9D35-2BAB4752D1B3}"/>
              </a:ext>
            </a:extLst>
          </p:cNvPr>
          <p:cNvSpPr txBox="1"/>
          <p:nvPr/>
        </p:nvSpPr>
        <p:spPr>
          <a:xfrm>
            <a:off x="298381" y="1402571"/>
            <a:ext cx="3794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</a:t>
            </a:r>
            <a:r>
              <a:rPr lang="en-US" sz="1200" dirty="0" err="1"/>
              <a:t>odel</a:t>
            </a:r>
            <a:r>
              <a:rPr lang="en-US" sz="1200" dirty="0"/>
              <a:t> for N-N(1520) transition</a:t>
            </a:r>
          </a:p>
          <a:p>
            <a:r>
              <a:rPr lang="en-US" sz="1000" i="1" dirty="0"/>
              <a:t>G. </a:t>
            </a:r>
            <a:r>
              <a:rPr lang="en-US" sz="1000" i="1" dirty="0" err="1"/>
              <a:t>Ramalho</a:t>
            </a:r>
            <a:r>
              <a:rPr lang="en-US" sz="1000" i="1" dirty="0"/>
              <a:t> and M. T. Pena, Phys. Rev. D95, 014003 (2017)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4006536-2E9D-4AFF-BA04-1AD48CDC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0" y="2631220"/>
            <a:ext cx="2193131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3788EE-61F3-4F05-8735-D95758CB4A6D}"/>
              </a:ext>
            </a:extLst>
          </p:cNvPr>
          <p:cNvSpPr txBox="1"/>
          <p:nvPr/>
        </p:nvSpPr>
        <p:spPr>
          <a:xfrm>
            <a:off x="374910" y="1915639"/>
            <a:ext cx="3369141" cy="5078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50" dirty="0"/>
              <a:t>Quark </a:t>
            </a:r>
            <a:r>
              <a:rPr lang="fr-FR" sz="1350" dirty="0" err="1"/>
              <a:t>core</a:t>
            </a:r>
            <a:r>
              <a:rPr lang="fr-FR" sz="1350" dirty="0"/>
              <a:t> contribution 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/>
              <a:t>Quark </a:t>
            </a:r>
            <a:r>
              <a:rPr lang="fr-FR" sz="1350" dirty="0" err="1"/>
              <a:t>form</a:t>
            </a:r>
            <a:r>
              <a:rPr lang="fr-FR" sz="1350" dirty="0"/>
              <a:t> </a:t>
            </a:r>
            <a:r>
              <a:rPr lang="fr-FR" sz="1350" dirty="0" err="1"/>
              <a:t>factors</a:t>
            </a:r>
            <a:r>
              <a:rPr lang="fr-FR" sz="1350" dirty="0"/>
              <a:t> </a:t>
            </a:r>
            <a:r>
              <a:rPr lang="fr-FR" sz="1350" dirty="0" err="1"/>
              <a:t>inspired</a:t>
            </a:r>
            <a:r>
              <a:rPr lang="fr-FR" sz="1350" dirty="0"/>
              <a:t> by VM</a:t>
            </a:r>
            <a:r>
              <a:rPr lang="pl-PL" sz="1350" dirty="0"/>
              <a:t>D</a:t>
            </a:r>
            <a:endParaRPr lang="fr-FR" sz="135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C9BD49E-BBAB-41B3-A84F-FC620850DE22}"/>
              </a:ext>
            </a:extLst>
          </p:cNvPr>
          <p:cNvCxnSpPr/>
          <p:nvPr/>
        </p:nvCxnSpPr>
        <p:spPr>
          <a:xfrm>
            <a:off x="846845" y="2438592"/>
            <a:ext cx="270030" cy="370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CEB2B5BA-10AE-4E06-9A10-E8694E01A3A1}"/>
              </a:ext>
            </a:extLst>
          </p:cNvPr>
          <p:cNvSpPr txBox="1"/>
          <p:nvPr/>
        </p:nvSpPr>
        <p:spPr>
          <a:xfrm>
            <a:off x="254845" y="3527073"/>
            <a:ext cx="3726172" cy="7155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350" dirty="0" err="1"/>
              <a:t>Meson</a:t>
            </a:r>
            <a:r>
              <a:rPr lang="fr-FR" sz="1350" dirty="0"/>
              <a:t> cloud contribution: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Based</a:t>
            </a:r>
            <a:r>
              <a:rPr lang="fr-FR" sz="1350" dirty="0"/>
              <a:t> on pion </a:t>
            </a:r>
            <a:r>
              <a:rPr lang="fr-FR" sz="1350" dirty="0" err="1"/>
              <a:t>electromagnetic</a:t>
            </a:r>
            <a:r>
              <a:rPr lang="fr-FR" sz="1350" dirty="0"/>
              <a:t> </a:t>
            </a:r>
            <a:r>
              <a:rPr lang="fr-FR" sz="1350" dirty="0" err="1"/>
              <a:t>form</a:t>
            </a:r>
            <a:r>
              <a:rPr lang="fr-FR" sz="1350" dirty="0"/>
              <a:t> factor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/>
              <a:t>Dominant contribution in the </a:t>
            </a:r>
            <a:r>
              <a:rPr lang="fr-FR" sz="1350" dirty="0" err="1"/>
              <a:t>timelike</a:t>
            </a:r>
            <a:r>
              <a:rPr lang="fr-FR" sz="1350" dirty="0"/>
              <a:t> </a:t>
            </a:r>
            <a:r>
              <a:rPr lang="fr-FR" sz="1350" dirty="0" err="1"/>
              <a:t>region</a:t>
            </a:r>
            <a:endParaRPr lang="en-US" sz="135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7398B6A-6882-443F-82F7-4A2E44B2B869}"/>
              </a:ext>
            </a:extLst>
          </p:cNvPr>
          <p:cNvCxnSpPr>
            <a:cxnSpLocks/>
          </p:cNvCxnSpPr>
          <p:nvPr/>
        </p:nvCxnSpPr>
        <p:spPr>
          <a:xfrm flipV="1">
            <a:off x="1599634" y="2986892"/>
            <a:ext cx="450393" cy="407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1D5859B-CA39-46FE-A271-526790D3C7C6}"/>
              </a:ext>
            </a:extLst>
          </p:cNvPr>
          <p:cNvSpPr txBox="1"/>
          <p:nvPr/>
        </p:nvSpPr>
        <p:spPr>
          <a:xfrm>
            <a:off x="374910" y="4473981"/>
            <a:ext cx="308930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Similar</a:t>
            </a:r>
            <a:r>
              <a:rPr lang="fr-FR" sz="1350" dirty="0"/>
              <a:t> model for N-N(1535) transition</a:t>
            </a:r>
          </a:p>
          <a:p>
            <a:r>
              <a:rPr lang="fr-FR" altLang="fr-FR" sz="1050" i="1" dirty="0" err="1"/>
              <a:t>Phys.Rev</a:t>
            </a:r>
            <a:r>
              <a:rPr lang="fr-FR" altLang="fr-FR" sz="1050" i="1" dirty="0"/>
              <a:t>. D101 (2020)114008 </a:t>
            </a:r>
          </a:p>
          <a:p>
            <a:endParaRPr lang="fr-FR" sz="1350" dirty="0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46546CB1-77FF-4B9F-9494-36A2677ED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t="16468" r="69646" b="16030"/>
          <a:stretch/>
        </p:blipFill>
        <p:spPr bwMode="auto">
          <a:xfrm>
            <a:off x="1500066" y="589461"/>
            <a:ext cx="1235731" cy="83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37696A4E-7BBB-4EA8-AB64-1CD15EA98197}"/>
              </a:ext>
            </a:extLst>
          </p:cNvPr>
          <p:cNvSpPr txBox="1"/>
          <p:nvPr/>
        </p:nvSpPr>
        <p:spPr>
          <a:xfrm>
            <a:off x="6909251" y="1240095"/>
            <a:ext cx="157927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Predictions</a:t>
            </a:r>
            <a:r>
              <a:rPr lang="fr-FR" sz="1350" dirty="0"/>
              <a:t> for the</a:t>
            </a:r>
          </a:p>
          <a:p>
            <a:r>
              <a:rPr lang="fr-FR" sz="1350" dirty="0"/>
              <a:t> </a:t>
            </a:r>
            <a:r>
              <a:rPr lang="fr-FR" sz="1350" dirty="0" err="1">
                <a:solidFill>
                  <a:schemeClr val="accent2"/>
                </a:solidFill>
              </a:rPr>
              <a:t>timelike</a:t>
            </a:r>
            <a:r>
              <a:rPr lang="fr-FR" sz="1350" dirty="0">
                <a:solidFill>
                  <a:schemeClr val="accent2"/>
                </a:solidFill>
              </a:rPr>
              <a:t> </a:t>
            </a:r>
            <a:r>
              <a:rPr lang="fr-FR" sz="1350" dirty="0" err="1">
                <a:solidFill>
                  <a:schemeClr val="accent2"/>
                </a:solidFill>
              </a:rPr>
              <a:t>region</a:t>
            </a:r>
            <a:endParaRPr lang="en-US" sz="1350" dirty="0">
              <a:solidFill>
                <a:schemeClr val="accent2"/>
              </a:solidFill>
            </a:endParaRPr>
          </a:p>
          <a:p>
            <a:endParaRPr lang="fr-FR" sz="1350" dirty="0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CF19D4E1-C255-42B6-A652-18A8F049E36B}"/>
              </a:ext>
            </a:extLst>
          </p:cNvPr>
          <p:cNvCxnSpPr/>
          <p:nvPr/>
        </p:nvCxnSpPr>
        <p:spPr>
          <a:xfrm flipV="1">
            <a:off x="6871398" y="2889831"/>
            <a:ext cx="0" cy="637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F1BD48A-7F2B-408A-BC98-95569797C9BB}"/>
              </a:ext>
            </a:extLst>
          </p:cNvPr>
          <p:cNvSpPr/>
          <p:nvPr/>
        </p:nvSpPr>
        <p:spPr>
          <a:xfrm>
            <a:off x="2681790" y="735546"/>
            <a:ext cx="162018" cy="311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874135-E804-4C98-A3CA-0A7502660EAE}"/>
              </a:ext>
            </a:extLst>
          </p:cNvPr>
          <p:cNvSpPr/>
          <p:nvPr/>
        </p:nvSpPr>
        <p:spPr>
          <a:xfrm rot="19306556">
            <a:off x="2326456" y="773089"/>
            <a:ext cx="578687" cy="175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3798C0-C769-441A-9C28-031B704D7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07" b="23060"/>
          <a:stretch/>
        </p:blipFill>
        <p:spPr>
          <a:xfrm>
            <a:off x="6456676" y="3702503"/>
            <a:ext cx="1475999" cy="3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7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3EC3D-59E1-4080-B0FE-5D6C2014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08" y="85396"/>
            <a:ext cx="6858000" cy="745629"/>
          </a:xfrm>
          <a:noFill/>
        </p:spPr>
        <p:txBody>
          <a:bodyPr>
            <a:normAutofit/>
          </a:bodyPr>
          <a:lstStyle/>
          <a:p>
            <a:r>
              <a:rPr lang="fr-FR" dirty="0" err="1">
                <a:solidFill>
                  <a:srgbClr val="0000FF"/>
                </a:solidFill>
              </a:rPr>
              <a:t>Two</a:t>
            </a:r>
            <a:r>
              <a:rPr lang="fr-FR" dirty="0">
                <a:solidFill>
                  <a:srgbClr val="0000FF"/>
                </a:solidFill>
              </a:rPr>
              <a:t>-component </a:t>
            </a:r>
            <a:r>
              <a:rPr lang="fr-FR" dirty="0" err="1">
                <a:solidFill>
                  <a:srgbClr val="0000FF"/>
                </a:solidFill>
              </a:rPr>
              <a:t>Lagrangian</a:t>
            </a:r>
            <a:r>
              <a:rPr lang="fr-FR" dirty="0">
                <a:solidFill>
                  <a:srgbClr val="0000FF"/>
                </a:solidFill>
              </a:rPr>
              <a:t> model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69D4DD-E668-429C-BA12-9FB880229175}"/>
              </a:ext>
            </a:extLst>
          </p:cNvPr>
          <p:cNvSpPr txBox="1"/>
          <p:nvPr/>
        </p:nvSpPr>
        <p:spPr>
          <a:xfrm>
            <a:off x="72043" y="2858749"/>
            <a:ext cx="339348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i="1" dirty="0">
                <a:solidFill>
                  <a:srgbClr val="000000"/>
                </a:solidFill>
              </a:rPr>
              <a:t>M. </a:t>
            </a:r>
            <a:r>
              <a:rPr lang="en-US" sz="1013" i="1" dirty="0" err="1">
                <a:solidFill>
                  <a:srgbClr val="000000"/>
                </a:solidFill>
              </a:rPr>
              <a:t>Zetenyi</a:t>
            </a:r>
            <a:r>
              <a:rPr lang="en-US" sz="1013" i="1" dirty="0">
                <a:solidFill>
                  <a:srgbClr val="000000"/>
                </a:solidFill>
              </a:rPr>
              <a:t> and G. Wolf, </a:t>
            </a:r>
            <a:r>
              <a:rPr lang="en-US" sz="1000" i="1" dirty="0">
                <a:solidFill>
                  <a:srgbClr val="000000"/>
                </a:solidFill>
              </a:rPr>
              <a:t>Phys. </a:t>
            </a:r>
            <a:r>
              <a:rPr lang="en-US" sz="1000" i="1" dirty="0" err="1">
                <a:solidFill>
                  <a:srgbClr val="000000"/>
                </a:solidFill>
              </a:rPr>
              <a:t>ReV.</a:t>
            </a:r>
            <a:r>
              <a:rPr lang="en-US" sz="1000" i="1" dirty="0">
                <a:solidFill>
                  <a:srgbClr val="000000"/>
                </a:solidFill>
              </a:rPr>
              <a:t> C </a:t>
            </a:r>
            <a:r>
              <a:rPr lang="en-US" sz="1000" b="1" i="1" dirty="0">
                <a:solidFill>
                  <a:srgbClr val="000000"/>
                </a:solidFill>
              </a:rPr>
              <a:t>86</a:t>
            </a:r>
            <a:r>
              <a:rPr lang="en-US" sz="1000" i="1" dirty="0">
                <a:solidFill>
                  <a:srgbClr val="000000"/>
                </a:solidFill>
              </a:rPr>
              <a:t>, 065209  (2012)</a:t>
            </a:r>
            <a:endParaRPr lang="fr-FR" sz="1000" i="1" dirty="0">
              <a:solidFill>
                <a:srgbClr val="00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B412B21-286F-4B6F-96B2-E262FDBDC898}"/>
              </a:ext>
            </a:extLst>
          </p:cNvPr>
          <p:cNvCxnSpPr/>
          <p:nvPr/>
        </p:nvCxnSpPr>
        <p:spPr>
          <a:xfrm flipH="1" flipV="1">
            <a:off x="4651232" y="2913962"/>
            <a:ext cx="367393" cy="385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9F2145D-4299-49AB-99D0-0CB2A069B95C}"/>
              </a:ext>
            </a:extLst>
          </p:cNvPr>
          <p:cNvSpPr/>
          <p:nvPr/>
        </p:nvSpPr>
        <p:spPr>
          <a:xfrm>
            <a:off x="5076248" y="3250970"/>
            <a:ext cx="220436" cy="97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rgbClr val="FFFFFF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9FCB47-D84E-4561-B600-804DB9A6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943" y="834169"/>
            <a:ext cx="3637261" cy="8892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D5D0B6-E2E6-462C-BCDA-492F6AE7EA0A}"/>
              </a:ext>
            </a:extLst>
          </p:cNvPr>
          <p:cNvSpPr txBox="1"/>
          <p:nvPr/>
        </p:nvSpPr>
        <p:spPr>
          <a:xfrm>
            <a:off x="6327444" y="911221"/>
            <a:ext cx="1728358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000000"/>
                </a:solidFill>
              </a:rPr>
              <a:t> « Kroll-Lee-</a:t>
            </a:r>
            <a:r>
              <a:rPr lang="fr-FR" sz="1013" dirty="0" err="1">
                <a:solidFill>
                  <a:srgbClr val="000000"/>
                </a:solidFill>
              </a:rPr>
              <a:t>Zuminio</a:t>
            </a:r>
            <a:r>
              <a:rPr lang="fr-FR" sz="1013" dirty="0">
                <a:solidFill>
                  <a:srgbClr val="000000"/>
                </a:solidFill>
              </a:rPr>
              <a:t> » </a:t>
            </a:r>
          </a:p>
          <a:p>
            <a:r>
              <a:rPr lang="fr-FR" sz="1013" b="1" dirty="0">
                <a:solidFill>
                  <a:srgbClr val="F96A1B"/>
                </a:solidFill>
              </a:rPr>
              <a:t>« VDM1 » </a:t>
            </a:r>
            <a:r>
              <a:rPr lang="fr-FR" sz="1013" b="1" dirty="0" err="1">
                <a:solidFill>
                  <a:srgbClr val="F96A1B"/>
                </a:solidFill>
              </a:rPr>
              <a:t>Lagrangian</a:t>
            </a:r>
            <a:r>
              <a:rPr lang="fr-FR" sz="1013" b="1" dirty="0">
                <a:solidFill>
                  <a:srgbClr val="F96A1B"/>
                </a:solidFill>
              </a:rPr>
              <a:t> </a:t>
            </a:r>
            <a:r>
              <a:rPr lang="fr-FR" sz="1013" dirty="0" err="1">
                <a:solidFill>
                  <a:srgbClr val="000000"/>
                </a:solidFill>
              </a:rPr>
              <a:t>is</a:t>
            </a:r>
            <a:r>
              <a:rPr lang="fr-FR" sz="1013" dirty="0">
                <a:solidFill>
                  <a:srgbClr val="000000"/>
                </a:solidFill>
              </a:rPr>
              <a:t> </a:t>
            </a:r>
            <a:r>
              <a:rPr lang="fr-FR" sz="1013" dirty="0" err="1">
                <a:solidFill>
                  <a:srgbClr val="000000"/>
                </a:solidFill>
              </a:rPr>
              <a:t>used</a:t>
            </a:r>
            <a:endParaRPr lang="fr-FR" sz="1013" dirty="0">
              <a:solidFill>
                <a:srgbClr val="0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DB5405-CBAE-4E08-A949-B73FDDFC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273" y="1447627"/>
            <a:ext cx="1159727" cy="346967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15579C7-1CA6-4A58-A8D8-4D8EEC4F1E85}"/>
              </a:ext>
            </a:extLst>
          </p:cNvPr>
          <p:cNvCxnSpPr/>
          <p:nvPr/>
        </p:nvCxnSpPr>
        <p:spPr>
          <a:xfrm flipH="1" flipV="1">
            <a:off x="5445536" y="1266819"/>
            <a:ext cx="748666" cy="35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97065CA-8071-4C0F-8065-0777415ECB3E}"/>
              </a:ext>
            </a:extLst>
          </p:cNvPr>
          <p:cNvSpPr txBox="1"/>
          <p:nvPr/>
        </p:nvSpPr>
        <p:spPr>
          <a:xfrm>
            <a:off x="6285335" y="2574587"/>
            <a:ext cx="2262672" cy="99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350" dirty="0">
                <a:solidFill>
                  <a:srgbClr val="000000"/>
                </a:solidFill>
                <a:sym typeface="Symbol" panose="05050102010706020507" pitchFamily="18" charset="2"/>
              </a:rPr>
              <a:t> </a:t>
            </a:r>
            <a:r>
              <a:rPr lang="en-US" sz="1350" dirty="0">
                <a:solidFill>
                  <a:srgbClr val="000000"/>
                </a:solidFill>
                <a:sym typeface="Symbol" panose="05050102010706020507" pitchFamily="18" charset="2"/>
              </a:rPr>
              <a:t>Shape and yield</a:t>
            </a:r>
            <a:r>
              <a:rPr lang="en-US" sz="1350" dirty="0">
                <a:solidFill>
                  <a:srgbClr val="000000"/>
                </a:solidFill>
              </a:rPr>
              <a:t> sensitive  to the interference between </a:t>
            </a:r>
            <a:r>
              <a:rPr lang="fr-FR" sz="1350" dirty="0">
                <a:solidFill>
                  <a:srgbClr val="000000"/>
                </a:solidFill>
              </a:rPr>
              <a:t>the </a:t>
            </a:r>
            <a:r>
              <a:rPr lang="fr-FR" sz="1350" dirty="0">
                <a:solidFill>
                  <a:srgbClr val="000000"/>
                </a:solidFill>
                <a:sym typeface="Symbol" panose="05050102010706020507" pitchFamily="18" charset="2"/>
              </a:rPr>
              <a:t> and </a:t>
            </a:r>
            <a:r>
              <a:rPr lang="el-GR" sz="1350" dirty="0">
                <a:solidFill>
                  <a:srgbClr val="00000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ρ</a:t>
            </a:r>
            <a:r>
              <a:rPr lang="fr-FR" sz="1350" dirty="0">
                <a:solidFill>
                  <a:srgbClr val="000000"/>
                </a:solidFill>
                <a:cs typeface="Calibri" panose="020F0502020204030204" pitchFamily="34" charset="0"/>
                <a:sym typeface="Symbol" panose="05050102010706020507" pitchFamily="18" charset="2"/>
              </a:rPr>
              <a:t> contributions</a:t>
            </a:r>
            <a:endParaRPr lang="fr-FR" sz="1050" dirty="0">
              <a:solidFill>
                <a:srgbClr val="000000"/>
              </a:solidFill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EC2C37-4932-4E56-816F-69B8A8897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351" y="1670458"/>
            <a:ext cx="3054567" cy="34510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E19CEC-9B93-4B7C-9D76-FDF1855CDA23}"/>
              </a:ext>
            </a:extLst>
          </p:cNvPr>
          <p:cNvSpPr/>
          <p:nvPr/>
        </p:nvSpPr>
        <p:spPr>
          <a:xfrm>
            <a:off x="68878" y="3133428"/>
            <a:ext cx="291040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i="1" dirty="0">
                <a:solidFill>
                  <a:srgbClr val="000000"/>
                </a:solidFill>
                <a:latin typeface="Arial" panose="020B0604020202020204" pitchFamily="34" charset="0"/>
              </a:rPr>
              <a:t>M. Zetenyi, et al. arXiv:2012.07546[nucl-th], 2020</a:t>
            </a:r>
            <a:endParaRPr lang="fr-FR" sz="900" i="1" dirty="0">
              <a:solidFill>
                <a:srgbClr val="0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B90DB88-2ED0-4A3E-A75D-E129C3E0BEA4}"/>
              </a:ext>
            </a:extLst>
          </p:cNvPr>
          <p:cNvSpPr txBox="1"/>
          <p:nvPr/>
        </p:nvSpPr>
        <p:spPr>
          <a:xfrm>
            <a:off x="68878" y="1774477"/>
            <a:ext cx="3291029" cy="8947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rgbClr val="000000"/>
                </a:solidFill>
              </a:rPr>
              <a:t>Various</a:t>
            </a:r>
            <a:r>
              <a:rPr lang="fr-FR" sz="1200" dirty="0">
                <a:solidFill>
                  <a:srgbClr val="000000"/>
                </a:solidFill>
              </a:rPr>
              <a:t> non-</a:t>
            </a:r>
            <a:r>
              <a:rPr lang="fr-FR" sz="1200" dirty="0" err="1">
                <a:solidFill>
                  <a:srgbClr val="000000"/>
                </a:solidFill>
              </a:rPr>
              <a:t>resonant</a:t>
            </a:r>
            <a:r>
              <a:rPr lang="fr-FR" sz="1200" dirty="0">
                <a:solidFill>
                  <a:srgbClr val="000000"/>
                </a:solidFill>
              </a:rPr>
              <a:t> (Born </a:t>
            </a:r>
            <a:r>
              <a:rPr lang="fr-FR" sz="1200" dirty="0" err="1">
                <a:solidFill>
                  <a:srgbClr val="000000"/>
                </a:solidFill>
              </a:rPr>
              <a:t>term</a:t>
            </a:r>
            <a:r>
              <a:rPr lang="fr-FR" sz="12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1200" dirty="0">
                <a:solidFill>
                  <a:srgbClr val="000000"/>
                </a:solidFill>
              </a:rPr>
              <a:t>and </a:t>
            </a:r>
            <a:r>
              <a:rPr lang="fr-FR" sz="1200" dirty="0" err="1">
                <a:solidFill>
                  <a:srgbClr val="000000"/>
                </a:solidFill>
              </a:rPr>
              <a:t>resonant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pl-PL" sz="1200" dirty="0">
                <a:solidFill>
                  <a:srgbClr val="000000"/>
                </a:solidFill>
              </a:rPr>
              <a:t>D13</a:t>
            </a:r>
            <a:r>
              <a:rPr lang="fr-FR" sz="1200" dirty="0">
                <a:solidFill>
                  <a:srgbClr val="000000"/>
                </a:solidFill>
              </a:rPr>
              <a:t>(1520),</a:t>
            </a:r>
            <a:r>
              <a:rPr lang="pl-PL" sz="1200" dirty="0">
                <a:solidFill>
                  <a:srgbClr val="000000"/>
                </a:solidFill>
              </a:rPr>
              <a:t> P11</a:t>
            </a:r>
            <a:r>
              <a:rPr lang="fr-FR" sz="1200" dirty="0">
                <a:solidFill>
                  <a:srgbClr val="000000"/>
                </a:solidFill>
              </a:rPr>
              <a:t>(1440), </a:t>
            </a:r>
            <a:r>
              <a:rPr lang="pl-PL" sz="1200" dirty="0">
                <a:solidFill>
                  <a:srgbClr val="000000"/>
                </a:solidFill>
              </a:rPr>
              <a:t>S11</a:t>
            </a:r>
            <a:r>
              <a:rPr lang="fr-FR" sz="1200" dirty="0">
                <a:solidFill>
                  <a:srgbClr val="000000"/>
                </a:solidFill>
              </a:rPr>
              <a:t>(1535),..)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F96A1B"/>
                </a:solidFill>
              </a:rPr>
              <a:t>Strong  contribution of the Born </a:t>
            </a:r>
            <a:r>
              <a:rPr lang="fr-FR" sz="1200" b="1" dirty="0" err="1">
                <a:solidFill>
                  <a:srgbClr val="F96A1B"/>
                </a:solidFill>
              </a:rPr>
              <a:t>term</a:t>
            </a:r>
            <a:endParaRPr lang="fr-FR" sz="1200" b="1" dirty="0">
              <a:solidFill>
                <a:srgbClr val="F96A1B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BC99F6-C575-412A-A0F4-85E846AB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C08F8-9E54-4782-8FD2-969158FD8A42}" type="slidenum">
              <a:rPr lang="fr-FR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fr-FR">
              <a:solidFill>
                <a:srgbClr val="000000">
                  <a:tint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2">
                <a:extLst>
                  <a:ext uri="{FF2B5EF4-FFF2-40B4-BE49-F238E27FC236}">
                    <a16:creationId xmlns:a16="http://schemas.microsoft.com/office/drawing/2014/main" id="{AB307E57-2645-505B-6D04-7A857E7F446E}"/>
                  </a:ext>
                </a:extLst>
              </p:cNvPr>
              <p:cNvSpPr txBox="1"/>
              <p:nvPr/>
            </p:nvSpPr>
            <p:spPr>
              <a:xfrm>
                <a:off x="6497984" y="1915033"/>
                <a:ext cx="1387277" cy="439992"/>
              </a:xfrm>
              <a:prstGeom prst="rect">
                <a:avLst/>
              </a:prstGeom>
              <a:noFill/>
              <a:ln w="28575">
                <a:solidFill>
                  <a:srgbClr val="0033CC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ρ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𝑉𝐷𝑀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sup>
                    </m:sSubSup>
                    <m:r>
                      <a:rPr lang="fr-FR" sz="1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𝑀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/>
                    </m:sSup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a:rPr lang="fr-FR" sz="1200" i="1" baseline="-25000" dirty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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p>
                    </m:sSubSup>
                  </m:oMath>
                </a14:m>
                <a:endParaRPr lang="fr-FR" sz="1200" baseline="30000" dirty="0"/>
              </a:p>
            </p:txBody>
          </p:sp>
        </mc:Choice>
        <mc:Fallback xmlns="">
          <p:sp>
            <p:nvSpPr>
              <p:cNvPr id="3" name="ZoneTexte 22">
                <a:extLst>
                  <a:ext uri="{FF2B5EF4-FFF2-40B4-BE49-F238E27FC236}">
                    <a16:creationId xmlns:a16="http://schemas.microsoft.com/office/drawing/2014/main" id="{AB307E57-2645-505B-6D04-7A857E7F4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984" y="1915033"/>
                <a:ext cx="1387277" cy="439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491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C7235A-96D3-45EF-A2D8-AC54708A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107" y="5502"/>
            <a:ext cx="4828686" cy="74562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2400" dirty="0">
                <a:solidFill>
                  <a:srgbClr val="0000FF"/>
                </a:solidFill>
              </a:rPr>
              <a:t>„</a:t>
            </a:r>
            <a:r>
              <a:rPr lang="pl-PL" sz="2400" dirty="0" err="1">
                <a:solidFill>
                  <a:srgbClr val="0000FF"/>
                </a:solidFill>
              </a:rPr>
              <a:t>effective</a:t>
            </a:r>
            <a:r>
              <a:rPr lang="pl-PL" sz="2400" dirty="0">
                <a:solidFill>
                  <a:srgbClr val="0000FF"/>
                </a:solidFill>
              </a:rPr>
              <a:t>” N*/N  em. TFF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8BA5A-27B5-4992-A3C2-77610A481EC5}"/>
              </a:ext>
            </a:extLst>
          </p:cNvPr>
          <p:cNvSpPr/>
          <p:nvPr/>
        </p:nvSpPr>
        <p:spPr>
          <a:xfrm>
            <a:off x="4009610" y="767585"/>
            <a:ext cx="4712714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pl-PL" sz="1350" b="1" dirty="0"/>
              <a:t>QED </a:t>
            </a:r>
            <a:r>
              <a:rPr lang="pl-PL" sz="1350" b="1" dirty="0" err="1"/>
              <a:t>reference</a:t>
            </a:r>
            <a:r>
              <a:rPr lang="pl-PL" sz="1350" b="1" dirty="0"/>
              <a:t> </a:t>
            </a:r>
            <a:r>
              <a:rPr lang="pl-PL" sz="1350" b="1" dirty="0" err="1"/>
              <a:t>constrainted</a:t>
            </a:r>
            <a:r>
              <a:rPr lang="pl-PL" sz="1350" b="1" dirty="0"/>
              <a:t> by 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</a:t>
            </a:r>
            <a:r>
              <a:rPr lang="it-IT" altLang="en-US" sz="1350" baseline="300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p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/>
              </a:rPr>
              <a:t>n</a:t>
            </a:r>
            <a:r>
              <a:rPr lang="it-IT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pl-PL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data and </a:t>
            </a:r>
            <a:r>
              <a:rPr lang="pl-PL" altLang="en-US" sz="1350" dirty="0" err="1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available</a:t>
            </a:r>
            <a:r>
              <a:rPr lang="pl-PL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pl-PL" altLang="en-US" sz="1350" dirty="0" err="1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Bn</a:t>
            </a:r>
            <a:r>
              <a:rPr lang="pl-PL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-Ga </a:t>
            </a:r>
            <a:r>
              <a:rPr lang="pl-PL" altLang="en-US" sz="1350" dirty="0" err="1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solutions</a:t>
            </a:r>
            <a:r>
              <a:rPr lang="pl-PL" altLang="en-US" sz="135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endParaRPr lang="pl-PL" sz="1350" b="1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fr-FR" sz="1350" b="1" dirty="0"/>
              <a:t>Model independent results:</a:t>
            </a:r>
            <a:endParaRPr lang="pl-PL" sz="1350" b="1" dirty="0"/>
          </a:p>
          <a:p>
            <a:endParaRPr lang="fr-FR" sz="1350" b="1" dirty="0"/>
          </a:p>
          <a:p>
            <a:pPr marL="417910" lvl="1" indent="-160735">
              <a:buFont typeface="Arial" panose="020B0604020202020204" pitchFamily="34" charset="0"/>
              <a:buChar char="•"/>
            </a:pPr>
            <a:r>
              <a:rPr lang="fr-FR" sz="1350" dirty="0"/>
              <a:t>Strong excess with respect to the  </a:t>
            </a:r>
            <a:r>
              <a:rPr lang="fr-FR" sz="1350" b="1" dirty="0">
                <a:solidFill>
                  <a:srgbClr val="FFC000"/>
                </a:solidFill>
              </a:rPr>
              <a:t>point-like contribution</a:t>
            </a:r>
            <a:r>
              <a:rPr lang="pl-PL" sz="1350" b="1" dirty="0">
                <a:solidFill>
                  <a:srgbClr val="FFC000"/>
                </a:solidFill>
              </a:rPr>
              <a:t>-QED </a:t>
            </a:r>
            <a:r>
              <a:rPr lang="pl-PL" sz="1350" b="1" dirty="0" err="1">
                <a:solidFill>
                  <a:srgbClr val="FFC000"/>
                </a:solidFill>
              </a:rPr>
              <a:t>reference</a:t>
            </a:r>
            <a:r>
              <a:rPr lang="fr-FR" sz="1350" dirty="0">
                <a:solidFill>
                  <a:srgbClr val="FF66FF"/>
                </a:solidFill>
              </a:rPr>
              <a:t> </a:t>
            </a:r>
            <a:r>
              <a:rPr lang="fr-FR" sz="1350" dirty="0"/>
              <a:t> (up to a factor 5)</a:t>
            </a:r>
            <a:r>
              <a:rPr lang="pl-PL" sz="1350" dirty="0"/>
              <a:t> -</a:t>
            </a:r>
            <a:endParaRPr lang="fr-FR" sz="1350" dirty="0"/>
          </a:p>
          <a:p>
            <a:pPr lvl="1"/>
            <a:r>
              <a:rPr lang="fr-FR" sz="1350" b="1" dirty="0">
                <a:sym typeface="Symbol" panose="05050102010706020507" pitchFamily="18" charset="2"/>
              </a:rPr>
              <a:t>               </a:t>
            </a:r>
            <a:endParaRPr lang="fr-FR" sz="1200" b="1" dirty="0">
              <a:solidFill>
                <a:srgbClr val="0070C0"/>
              </a:solidFill>
            </a:endParaRPr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pl-PL" sz="1200" b="1" dirty="0"/>
              <a:t>Data </a:t>
            </a:r>
            <a:r>
              <a:rPr lang="pl-PL" sz="1200" b="1" dirty="0" err="1"/>
              <a:t>driven</a:t>
            </a:r>
            <a:r>
              <a:rPr lang="pl-PL" sz="1200" b="1" dirty="0"/>
              <a:t> model</a:t>
            </a:r>
            <a:r>
              <a:rPr lang="fr-FR" sz="1200" b="1" dirty="0"/>
              <a:t> </a:t>
            </a:r>
            <a:r>
              <a:rPr lang="fr-FR" sz="1200" b="1" dirty="0">
                <a:solidFill>
                  <a:srgbClr val="0070C0"/>
                </a:solidFill>
              </a:rPr>
              <a:t> </a:t>
            </a:r>
            <a:r>
              <a:rPr lang="pl-PL" sz="1200" b="1" dirty="0">
                <a:solidFill>
                  <a:srgbClr val="0070C0"/>
                </a:solidFill>
              </a:rPr>
              <a:t>VDM1</a:t>
            </a:r>
            <a:r>
              <a:rPr lang="pl-PL" sz="1200" dirty="0">
                <a:solidFill>
                  <a:srgbClr val="0070C0"/>
                </a:solidFill>
              </a:rPr>
              <a:t>: </a:t>
            </a:r>
            <a:r>
              <a:rPr lang="pl-PL" sz="1200" b="1" dirty="0">
                <a:solidFill>
                  <a:srgbClr val="FFC000"/>
                </a:solidFill>
              </a:rPr>
              <a:t>QED</a:t>
            </a:r>
            <a:r>
              <a:rPr lang="fr-FR" sz="1200" b="1" dirty="0">
                <a:solidFill>
                  <a:srgbClr val="FFC000"/>
                </a:solidFill>
                <a:sym typeface="Symbol" panose="05050102010706020507" pitchFamily="18" charset="2"/>
              </a:rPr>
              <a:t> </a:t>
            </a:r>
            <a:r>
              <a:rPr lang="pl-PL" sz="1200" b="1" dirty="0">
                <a:solidFill>
                  <a:srgbClr val="FFC000"/>
                </a:solidFill>
                <a:sym typeface="Symbol" panose="05050102010706020507" pitchFamily="18" charset="2"/>
              </a:rPr>
              <a:t>(</a:t>
            </a:r>
            <a:r>
              <a:rPr lang="pl-PL" sz="1200" b="1" dirty="0" err="1">
                <a:solidFill>
                  <a:srgbClr val="FFC000"/>
                </a:solidFill>
                <a:sym typeface="Symbol" panose="05050102010706020507" pitchFamily="18" charset="2"/>
              </a:rPr>
              <a:t>direct</a:t>
            </a:r>
            <a:r>
              <a:rPr lang="pl-PL" sz="1200" b="1" dirty="0">
                <a:solidFill>
                  <a:srgbClr val="FFC000"/>
                </a:solidFill>
                <a:sym typeface="Symbol" panose="05050102010706020507" pitchFamily="18" charset="2"/>
              </a:rPr>
              <a:t> )  </a:t>
            </a:r>
            <a:r>
              <a:rPr lang="fr-FR" sz="1200" b="1" dirty="0">
                <a:solidFill>
                  <a:srgbClr val="3333CC"/>
                </a:solidFill>
              </a:rPr>
              <a:t>+ </a:t>
            </a:r>
            <a:r>
              <a:rPr lang="fr-FR" sz="1200" dirty="0">
                <a:solidFill>
                  <a:srgbClr val="0070C0"/>
                </a:solidFill>
              </a:rPr>
              <a:t> </a:t>
            </a:r>
            <a:r>
              <a:rPr lang="fr-FR" sz="1200" b="1" dirty="0">
                <a:solidFill>
                  <a:srgbClr val="0000FF"/>
                </a:solidFill>
                <a:sym typeface="Symbol" panose="05050102010706020507" pitchFamily="18" charset="2"/>
              </a:rPr>
              <a:t></a:t>
            </a:r>
            <a:r>
              <a:rPr lang="pl-PL" sz="1200" b="1" dirty="0" err="1">
                <a:solidFill>
                  <a:srgbClr val="0000FF"/>
                </a:solidFill>
                <a:sym typeface="Symbol" panose="05050102010706020507" pitchFamily="18" charset="2"/>
              </a:rPr>
              <a:t>e+e</a:t>
            </a:r>
            <a:r>
              <a:rPr lang="pl-PL" sz="1200" b="1" dirty="0">
                <a:solidFill>
                  <a:srgbClr val="0000FF"/>
                </a:solidFill>
                <a:sym typeface="Symbol" panose="05050102010706020507" pitchFamily="18" charset="2"/>
              </a:rPr>
              <a:t>-             </a:t>
            </a:r>
            <a:r>
              <a:rPr lang="fr-FR" sz="1200" dirty="0" err="1"/>
              <a:t>with</a:t>
            </a:r>
            <a:r>
              <a:rPr lang="fr-FR" sz="1200" dirty="0"/>
              <a:t> constructive interferences gives a </a:t>
            </a:r>
            <a:r>
              <a:rPr lang="pl-PL" sz="1200" b="1" dirty="0" err="1"/>
              <a:t>good</a:t>
            </a:r>
            <a:r>
              <a:rPr lang="fr-FR" sz="1200" b="1" dirty="0"/>
              <a:t> description of the full spectrum</a:t>
            </a:r>
            <a:endParaRPr lang="pl-PL" sz="1200" b="1" dirty="0"/>
          </a:p>
          <a:p>
            <a:endParaRPr lang="pl-PL" sz="1200" b="1" dirty="0"/>
          </a:p>
          <a:p>
            <a:endParaRPr lang="pl-PL" sz="1200" b="1" dirty="0"/>
          </a:p>
          <a:p>
            <a:pPr marL="257175" indent="-257175">
              <a:buFont typeface="Wingdings" panose="05000000000000000000" pitchFamily="2" charset="2"/>
              <a:buChar char="q"/>
            </a:pPr>
            <a:r>
              <a:rPr lang="pl-PL" sz="1200" b="1" dirty="0"/>
              <a:t> </a:t>
            </a:r>
            <a:r>
              <a:rPr lang="pl-PL" sz="1200" b="1" dirty="0" err="1"/>
              <a:t>Two</a:t>
            </a:r>
            <a:r>
              <a:rPr lang="pl-PL" sz="1200" b="1" dirty="0"/>
              <a:t> </a:t>
            </a:r>
            <a:r>
              <a:rPr lang="pl-PL" sz="1200" b="1" dirty="0" err="1"/>
              <a:t>microscopic</a:t>
            </a:r>
            <a:r>
              <a:rPr lang="pl-PL" sz="1200" b="1" dirty="0"/>
              <a:t> </a:t>
            </a:r>
            <a:r>
              <a:rPr lang="pl-PL" sz="1200" b="1" dirty="0" err="1"/>
              <a:t>models</a:t>
            </a:r>
            <a:r>
              <a:rPr lang="pl-PL" sz="1200" b="1" dirty="0"/>
              <a:t> </a:t>
            </a:r>
            <a:r>
              <a:rPr lang="pl-PL" sz="1200" b="1" dirty="0" err="1"/>
              <a:t>describe</a:t>
            </a:r>
            <a:r>
              <a:rPr lang="pl-PL" sz="1200" b="1" dirty="0"/>
              <a:t> </a:t>
            </a:r>
            <a:r>
              <a:rPr lang="pl-PL" sz="1200" b="1" dirty="0" err="1"/>
              <a:t>also</a:t>
            </a:r>
            <a:r>
              <a:rPr lang="pl-PL" sz="1200" b="1" dirty="0"/>
              <a:t> data </a:t>
            </a:r>
            <a:r>
              <a:rPr lang="pl-PL" sz="1200" b="1" dirty="0" err="1"/>
              <a:t>very</a:t>
            </a:r>
            <a:r>
              <a:rPr lang="pl-PL" sz="1200" b="1" dirty="0"/>
              <a:t> </a:t>
            </a:r>
            <a:r>
              <a:rPr lang="pl-PL" sz="1200" b="1" dirty="0" err="1"/>
              <a:t>well</a:t>
            </a:r>
            <a:r>
              <a:rPr lang="pl-PL" sz="1200" b="1" dirty="0"/>
              <a:t> :</a:t>
            </a:r>
          </a:p>
          <a:p>
            <a:pPr marL="228600" indent="-228600">
              <a:buAutoNum type="alphaLcParenR"/>
            </a:pPr>
            <a:r>
              <a:rPr lang="pl-PL" sz="1200" dirty="0">
                <a:solidFill>
                  <a:srgbClr val="1FBE38"/>
                </a:solidFill>
              </a:rPr>
              <a:t>Lagrangian (</a:t>
            </a:r>
            <a:r>
              <a:rPr lang="pl-PL" sz="1200" dirty="0" err="1">
                <a:solidFill>
                  <a:srgbClr val="1FBE38"/>
                </a:solidFill>
              </a:rPr>
              <a:t>production</a:t>
            </a:r>
            <a:r>
              <a:rPr lang="pl-PL" sz="1200" dirty="0">
                <a:solidFill>
                  <a:srgbClr val="1FBE38"/>
                </a:solidFill>
              </a:rPr>
              <a:t> + </a:t>
            </a:r>
            <a:r>
              <a:rPr lang="pl-PL" sz="1200" dirty="0" err="1">
                <a:solidFill>
                  <a:srgbClr val="1FBE38"/>
                </a:solidFill>
              </a:rPr>
              <a:t>baryon</a:t>
            </a:r>
            <a:r>
              <a:rPr lang="pl-PL" sz="1200" dirty="0">
                <a:solidFill>
                  <a:srgbClr val="1FBE38"/>
                </a:solidFill>
              </a:rPr>
              <a:t> Decay with VDM1)</a:t>
            </a:r>
          </a:p>
          <a:p>
            <a:pPr marL="228600" indent="-228600">
              <a:buAutoNum type="alphaLcParenR"/>
            </a:pPr>
            <a:r>
              <a:rPr lang="pl-PL" sz="1200" dirty="0" err="1">
                <a:solidFill>
                  <a:srgbClr val="FF0000"/>
                </a:solidFill>
              </a:rPr>
              <a:t>eTFF</a:t>
            </a:r>
            <a:r>
              <a:rPr lang="pl-PL" sz="1200" dirty="0">
                <a:solidFill>
                  <a:srgbClr val="FF0000"/>
                </a:solidFill>
              </a:rPr>
              <a:t> model of N(1520)+N(1535) (</a:t>
            </a:r>
            <a:r>
              <a:rPr lang="pl-PL" sz="1200" dirty="0" err="1">
                <a:solidFill>
                  <a:srgbClr val="FF0000"/>
                </a:solidFill>
              </a:rPr>
              <a:t>quark</a:t>
            </a:r>
            <a:r>
              <a:rPr lang="pl-PL" sz="1200" dirty="0">
                <a:solidFill>
                  <a:srgbClr val="FF0000"/>
                </a:solidFill>
              </a:rPr>
              <a:t> + </a:t>
            </a:r>
            <a:r>
              <a:rPr lang="pl-PL" sz="1200" dirty="0" err="1">
                <a:solidFill>
                  <a:srgbClr val="FF0000"/>
                </a:solidFill>
              </a:rPr>
              <a:t>meson</a:t>
            </a:r>
            <a:r>
              <a:rPr lang="pl-PL" sz="1200" dirty="0">
                <a:solidFill>
                  <a:srgbClr val="FF0000"/>
                </a:solidFill>
              </a:rPr>
              <a:t> </a:t>
            </a:r>
            <a:r>
              <a:rPr lang="pl-PL" sz="1200" dirty="0" err="1">
                <a:solidFill>
                  <a:srgbClr val="FF0000"/>
                </a:solidFill>
              </a:rPr>
              <a:t>cloud</a:t>
            </a:r>
            <a:r>
              <a:rPr lang="pl-PL" sz="1200" dirty="0">
                <a:solidFill>
                  <a:srgbClr val="FF0000"/>
                </a:solidFill>
              </a:rPr>
              <a:t>) </a:t>
            </a:r>
            <a:endParaRPr lang="fr-FR" sz="1200" dirty="0">
              <a:solidFill>
                <a:srgbClr val="FF0000"/>
              </a:solidFill>
            </a:endParaRPr>
          </a:p>
          <a:p>
            <a:endParaRPr lang="fr-FR" sz="1350" dirty="0"/>
          </a:p>
          <a:p>
            <a:r>
              <a:rPr lang="fr-FR" sz="1000" i="1" dirty="0"/>
              <a:t>M. Zetenyi et al. </a:t>
            </a:r>
            <a:r>
              <a:rPr lang="pl-PL" sz="1000" i="1" dirty="0"/>
              <a:t>PRC 104(2021) 1,015201</a:t>
            </a:r>
            <a:r>
              <a:rPr lang="fr-FR" altLang="fr-FR" sz="1000" i="1" dirty="0"/>
              <a:t> </a:t>
            </a:r>
            <a:endParaRPr lang="pl-PL" altLang="fr-FR" sz="1000" i="1" dirty="0"/>
          </a:p>
          <a:p>
            <a:r>
              <a:rPr lang="en-US" sz="1100" i="1" dirty="0"/>
              <a:t>G. </a:t>
            </a:r>
            <a:r>
              <a:rPr lang="en-US" sz="1100" i="1" dirty="0" err="1"/>
              <a:t>Ramalho</a:t>
            </a:r>
            <a:r>
              <a:rPr lang="en-US" sz="1100" i="1" dirty="0"/>
              <a:t> and M. T. Pena, </a:t>
            </a:r>
            <a:r>
              <a:rPr lang="en-US" sz="1000" i="1" dirty="0"/>
              <a:t>Phys. Rev. D95, 014003 (2017)</a:t>
            </a:r>
            <a:endParaRPr lang="fr-FR" sz="1013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1885929" y="2354579"/>
            <a:ext cx="0" cy="324036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0" y="503608"/>
            <a:ext cx="3568950" cy="46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8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fehide9" hidden="1"/>
          <p:cNvSpPr>
            <a:spLocks noGrp="1"/>
          </p:cNvSpPr>
          <p:nvPr>
            <p:ph sz="quarter" idx="13"/>
          </p:nvPr>
        </p:nvSpPr>
        <p:spPr>
          <a:xfrm>
            <a:off x="1247868" y="3489853"/>
            <a:ext cx="3682958" cy="700979"/>
          </a:xfrm>
        </p:spPr>
        <p:txBody>
          <a:bodyPr>
            <a:noAutofit/>
          </a:bodyPr>
          <a:lstStyle/>
          <a:p>
            <a:r>
              <a:rPr lang="en-US" sz="1125" dirty="0"/>
              <a:t>Explore the high-</a:t>
            </a:r>
            <a:r>
              <a:rPr lang="en-US" sz="1125" dirty="0" err="1">
                <a:latin typeface="Symbol" charset="2"/>
                <a:cs typeface="Symbol" charset="2"/>
              </a:rPr>
              <a:t>m</a:t>
            </a:r>
            <a:r>
              <a:rPr lang="en-US" sz="1125" baseline="-25000" dirty="0" err="1"/>
              <a:t>B</a:t>
            </a:r>
            <a:r>
              <a:rPr lang="en-US" sz="1125" dirty="0"/>
              <a:t> region of the QCD phase diagram</a:t>
            </a:r>
          </a:p>
          <a:p>
            <a:r>
              <a:rPr lang="en-US" sz="1125" dirty="0"/>
              <a:t>Focus on rare and penetrating probes</a:t>
            </a:r>
          </a:p>
          <a:p>
            <a:r>
              <a:rPr lang="en-US" sz="1125" dirty="0">
                <a:solidFill>
                  <a:schemeClr val="tx1">
                    <a:lumMod val="95000"/>
                  </a:schemeClr>
                </a:solidFill>
              </a:rPr>
              <a:t>Address various aspects of </a:t>
            </a:r>
            <a:r>
              <a:rPr lang="en-US" sz="1125" dirty="0">
                <a:solidFill>
                  <a:schemeClr val="tx1">
                    <a:lumMod val="95000"/>
                  </a:schemeClr>
                </a:solidFill>
                <a:highlight>
                  <a:srgbClr val="00FF00"/>
                </a:highlight>
              </a:rPr>
              <a:t>baryon-meson coupling</a:t>
            </a:r>
          </a:p>
        </p:txBody>
      </p:sp>
      <p:sp>
        <p:nvSpPr>
          <p:cNvPr id="22" name="pfehide11" hidden="1"/>
          <p:cNvSpPr txBox="1"/>
          <p:nvPr/>
        </p:nvSpPr>
        <p:spPr>
          <a:xfrm>
            <a:off x="2735797" y="2625757"/>
            <a:ext cx="6495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50" dirty="0">
                <a:solidFill>
                  <a:srgbClr val="FEBC59"/>
                </a:solidFill>
                <a:latin typeface="Gill Sans"/>
                <a:cs typeface="Gill Sans"/>
              </a:rPr>
              <a:t>HADES</a:t>
            </a:r>
          </a:p>
        </p:txBody>
      </p:sp>
      <p:sp>
        <p:nvSpPr>
          <p:cNvPr id="29" name="pfehide16" hidden="1"/>
          <p:cNvSpPr txBox="1">
            <a:spLocks/>
          </p:cNvSpPr>
          <p:nvPr/>
        </p:nvSpPr>
        <p:spPr>
          <a:xfrm>
            <a:off x="4818542" y="2949793"/>
            <a:ext cx="3182459" cy="1350149"/>
          </a:xfrm>
          <a:prstGeom prst="rect">
            <a:avLst/>
          </a:prstGeom>
        </p:spPr>
        <p:txBody>
          <a:bodyPr vert="horz" lIns="58382" tIns="29190" rIns="58382" bIns="29190" rtlCol="0">
            <a:normAutofit lnSpcReduction="10000"/>
          </a:bodyPr>
          <a:lstStyle>
            <a:defPPr>
              <a:defRPr lang="de-DE"/>
            </a:defPPr>
            <a:lvl1pPr marL="291907" indent="-291907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632467" indent="-280800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 kern="1200" spc="26" baseline="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973025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36223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1751446" indent="-194603" algn="l" defTabSz="778421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kern="1200" spc="26" baseline="0">
                <a:solidFill>
                  <a:srgbClr val="28314D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14065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52986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2919077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308286" indent="-194603" algn="l" defTabSz="778421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511"/>
              </a:spcAft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125" dirty="0">
                <a:solidFill>
                  <a:prstClr val="black"/>
                </a:solidFill>
              </a:rPr>
              <a:t>Heavy-ion collisions: properties of matter</a:t>
            </a:r>
            <a:r>
              <a:rPr lang="en-US" sz="1125" dirty="0">
                <a:solidFill>
                  <a:prstClr val="black"/>
                </a:solidFill>
                <a:highlight>
                  <a:srgbClr val="00FF00"/>
                </a:highlight>
              </a:rPr>
              <a:t> occurring in</a:t>
            </a:r>
            <a:r>
              <a:rPr lang="en-US" sz="1125" dirty="0">
                <a:solidFill>
                  <a:prstClr val="black"/>
                </a:solidFill>
              </a:rPr>
              <a:t> neutron star mergers</a:t>
            </a:r>
          </a:p>
          <a:p>
            <a:r>
              <a:rPr lang="en-US" sz="1125" dirty="0">
                <a:solidFill>
                  <a:prstClr val="black"/>
                </a:solidFill>
                <a:latin typeface="Symbol" charset="2"/>
                <a:cs typeface="Symbol" charset="2"/>
              </a:rPr>
              <a:t>p</a:t>
            </a:r>
            <a:r>
              <a:rPr lang="en-US" sz="1125" dirty="0">
                <a:solidFill>
                  <a:prstClr val="black"/>
                </a:solidFill>
              </a:rPr>
              <a:t>, p beams:</a:t>
            </a:r>
          </a:p>
          <a:p>
            <a:pPr lvl="1"/>
            <a:r>
              <a:rPr lang="en-US" sz="1125" dirty="0">
                <a:solidFill>
                  <a:prstClr val="black"/>
                </a:solidFill>
                <a:latin typeface="Gill Sans Light"/>
                <a:cs typeface="Gill Sans Light"/>
                <a:sym typeface="Wingdings"/>
              </a:rPr>
              <a:t>R</a:t>
            </a:r>
            <a:r>
              <a:rPr lang="en-US" sz="1125" dirty="0">
                <a:solidFill>
                  <a:prstClr val="black"/>
                </a:solidFill>
                <a:latin typeface="Gill Sans Light"/>
                <a:cs typeface="Gill Sans Light"/>
              </a:rPr>
              <a:t>eference measurements</a:t>
            </a:r>
            <a:br>
              <a:rPr lang="en-US" sz="1125" dirty="0">
                <a:solidFill>
                  <a:prstClr val="black"/>
                </a:solidFill>
                <a:latin typeface="Gill Sans Light"/>
                <a:cs typeface="Gill Sans Light"/>
              </a:rPr>
            </a:br>
            <a:r>
              <a:rPr lang="en-US" sz="1125" dirty="0">
                <a:solidFill>
                  <a:prstClr val="black"/>
                </a:solidFill>
                <a:latin typeface="Gill Sans Light"/>
                <a:cs typeface="Gill Sans Light"/>
              </a:rPr>
              <a:t>(vacuum, cold QCD matter)</a:t>
            </a:r>
          </a:p>
          <a:p>
            <a:pPr lvl="1"/>
            <a:r>
              <a:rPr lang="en-US" sz="1125" dirty="0">
                <a:solidFill>
                  <a:prstClr val="black"/>
                </a:solidFill>
                <a:highlight>
                  <a:srgbClr val="00FF00"/>
                </a:highlight>
                <a:latin typeface="Gill Sans Light"/>
                <a:cs typeface="Gill Sans Light"/>
              </a:rPr>
              <a:t>Explore electromagnetic structure of baryons/hyperons in time-like region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502335" y="-7836"/>
            <a:ext cx="66749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66FF"/>
                </a:solidFill>
                <a:latin typeface="Gill Sans"/>
                <a:cs typeface="Gill Sans"/>
              </a:rPr>
              <a:t>QCD</a:t>
            </a:r>
            <a:r>
              <a:rPr lang="pl-PL" sz="2100" b="1" dirty="0">
                <a:solidFill>
                  <a:srgbClr val="0066FF"/>
                </a:solidFill>
                <a:latin typeface="Gill Sans"/>
                <a:cs typeface="Gill Sans"/>
              </a:rPr>
              <a:t> </a:t>
            </a:r>
            <a:r>
              <a:rPr lang="en-US" sz="2100" b="1" dirty="0">
                <a:solidFill>
                  <a:srgbClr val="0066FF"/>
                </a:solidFill>
                <a:latin typeface="Gill Sans"/>
                <a:cs typeface="Gill Sans"/>
              </a:rPr>
              <a:t> phase diagram</a:t>
            </a:r>
            <a:r>
              <a:rPr lang="pl-PL" sz="2100" b="1" dirty="0">
                <a:solidFill>
                  <a:srgbClr val="0066FF"/>
                </a:solidFill>
                <a:latin typeface="Gill Sans"/>
                <a:cs typeface="Gill Sans"/>
              </a:rPr>
              <a:t>  and  </a:t>
            </a:r>
            <a:r>
              <a:rPr lang="pl-PL" sz="2100" b="1" dirty="0" err="1">
                <a:solidFill>
                  <a:srgbClr val="0066FF"/>
                </a:solidFill>
                <a:latin typeface="Gill Sans"/>
                <a:cs typeface="Gill Sans"/>
              </a:rPr>
              <a:t>chiral</a:t>
            </a:r>
            <a:r>
              <a:rPr lang="pl-PL" sz="2100" b="1" dirty="0">
                <a:solidFill>
                  <a:srgbClr val="0066FF"/>
                </a:solidFill>
                <a:latin typeface="Gill Sans"/>
                <a:cs typeface="Gill Sans"/>
              </a:rPr>
              <a:t> </a:t>
            </a:r>
            <a:r>
              <a:rPr lang="en-US" sz="2100" b="1" dirty="0">
                <a:solidFill>
                  <a:srgbClr val="0066FF"/>
                </a:solidFill>
                <a:latin typeface="Gill Sans"/>
                <a:cs typeface="Gill Sans"/>
              </a:rPr>
              <a:t>symmetry restoration </a:t>
            </a:r>
          </a:p>
        </p:txBody>
      </p:sp>
      <p:pic>
        <p:nvPicPr>
          <p:cNvPr id="269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4841" y="982961"/>
            <a:ext cx="2580870" cy="227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5436096" y="438513"/>
            <a:ext cx="14311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350" dirty="0" err="1">
                <a:solidFill>
                  <a:srgbClr val="000000"/>
                </a:solidFill>
                <a:cs typeface="Arial" pitchFamily="34" charset="0"/>
              </a:rPr>
              <a:t>Lattice</a:t>
            </a:r>
            <a:r>
              <a:rPr lang="pl-PL" sz="1350" dirty="0">
                <a:solidFill>
                  <a:srgbClr val="000000"/>
                </a:solidFill>
                <a:cs typeface="Arial" pitchFamily="34" charset="0"/>
              </a:rPr>
              <a:t> QCD</a:t>
            </a:r>
            <a:endParaRPr lang="de-DE" sz="135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6569841" y="465516"/>
            <a:ext cx="1806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S. </a:t>
            </a:r>
            <a:r>
              <a:rPr lang="pl-PL" sz="900" dirty="0" err="1">
                <a:solidFill>
                  <a:srgbClr val="000000"/>
                </a:solidFill>
                <a:cs typeface="Arial" pitchFamily="34" charset="0"/>
              </a:rPr>
              <a:t>Borsnyi</a:t>
            </a: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 JHEP 73 ’2010</a:t>
            </a:r>
            <a:endParaRPr lang="de-DE" sz="9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730" y="1138279"/>
            <a:ext cx="45005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ole tekstowe 24"/>
          <p:cNvSpPr txBox="1"/>
          <p:nvPr/>
        </p:nvSpPr>
        <p:spPr>
          <a:xfrm>
            <a:off x="5460413" y="786758"/>
            <a:ext cx="25955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Order par:.  </a:t>
            </a:r>
            <a:r>
              <a:rPr lang="pl-PL" sz="900" dirty="0" err="1">
                <a:solidFill>
                  <a:srgbClr val="000000"/>
                </a:solidFill>
                <a:cs typeface="Arial" pitchFamily="34" charset="0"/>
              </a:rPr>
              <a:t>Chiral</a:t>
            </a: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900" dirty="0" err="1">
                <a:solidFill>
                  <a:srgbClr val="000000"/>
                </a:solidFill>
                <a:cs typeface="Arial" pitchFamily="34" charset="0"/>
              </a:rPr>
              <a:t>symmetry</a:t>
            </a: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900" dirty="0" err="1">
                <a:solidFill>
                  <a:srgbClr val="000000"/>
                </a:solidFill>
                <a:cs typeface="Arial" pitchFamily="34" charset="0"/>
              </a:rPr>
              <a:t>restoration</a:t>
            </a:r>
            <a:r>
              <a:rPr lang="pl-PL" sz="900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de-DE" sz="900" dirty="0">
              <a:solidFill>
                <a:srgbClr val="00000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/>
              <p:cNvSpPr txBox="1"/>
              <p:nvPr/>
            </p:nvSpPr>
            <p:spPr>
              <a:xfrm>
                <a:off x="290877" y="3476698"/>
                <a:ext cx="8395923" cy="136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q"/>
                </a:pPr>
                <a:r>
                  <a:rPr lang="pl-PL" sz="1500" dirty="0">
                    <a:solidFill>
                      <a:srgbClr val="000000"/>
                    </a:solidFill>
                    <a:cs typeface="Arial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at vanishing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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B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  QGP-hadron gas transition associated with chiral symmetry restoration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𝜒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𝑆𝑅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)</a:t>
                </a:r>
                <a:endParaRPr lang="en-US" sz="1400" dirty="0">
                  <a:solidFill>
                    <a:srgbClr val="000000"/>
                  </a:solidFill>
                  <a:latin typeface="+mj-lt"/>
                  <a:cs typeface="Arial" pitchFamily="34" charset="0"/>
                  <a:sym typeface="Symbol" panose="05050102010706020507" pitchFamily="18" charset="2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q"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 no first principle QCD calculations available for large </a:t>
                </a:r>
                <a:r>
                  <a:rPr lang="en-US" sz="1400" baseline="-25000" dirty="0">
                    <a:solidFill>
                      <a:srgbClr val="000000"/>
                    </a:solidFill>
                    <a:latin typeface="+mj-lt"/>
                    <a:cs typeface="Arial" pitchFamily="34" charset="0"/>
                    <a:sym typeface="Symbol" panose="05050102010706020507" pitchFamily="18" charset="2"/>
                  </a:rPr>
                  <a:t>B  </a:t>
                </a:r>
                <a:endParaRPr lang="en-US" sz="1400" dirty="0">
                  <a:solidFill>
                    <a:srgbClr val="000000"/>
                  </a:solidFill>
                  <a:latin typeface="+mj-lt"/>
                  <a:cs typeface="Arial" pitchFamily="34" charset="0"/>
                </a:endParaRP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q"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 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D</a:t>
                </a:r>
                <a:r>
                  <a:rPr lang="en-US" sz="1400" dirty="0" err="1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ileptons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pl-PL" sz="1400" dirty="0" err="1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are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pl-PL" sz="1400" dirty="0" err="1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excelent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probe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to </a:t>
                </a:r>
                <a:r>
                  <a:rPr lang="pl-PL" sz="1400" dirty="0" err="1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study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QCD matter properties:  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access to early phase (T, flow)  and are promising observable </a:t>
                </a:r>
                <a:r>
                  <a:rPr lang="pl-PL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for</a:t>
                </a:r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𝜒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𝑆𝑅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+mj-lt"/>
                    <a:cs typeface="Arial" pitchFamily="34" charset="0"/>
                  </a:rPr>
                  <a:t> </a:t>
                </a:r>
                <a:endParaRPr lang="pl-PL" sz="1400" dirty="0">
                  <a:solidFill>
                    <a:srgbClr val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pole tekstow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77" y="3476698"/>
                <a:ext cx="8395923" cy="1368131"/>
              </a:xfrm>
              <a:prstGeom prst="rect">
                <a:avLst/>
              </a:prstGeom>
              <a:blipFill>
                <a:blip r:embed="rId4"/>
                <a:stretch>
                  <a:fillRect l="-218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Prostokąt 30"/>
          <p:cNvSpPr/>
          <p:nvPr/>
        </p:nvSpPr>
        <p:spPr>
          <a:xfrm>
            <a:off x="7628273" y="754202"/>
            <a:ext cx="1497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200" dirty="0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pl-PL" sz="1200" dirty="0">
                <a:solidFill>
                  <a:srgbClr val="000000"/>
                </a:solidFill>
                <a:cs typeface="Arial" pitchFamily="34" charset="0"/>
                <a:sym typeface="Symbol" panose="05050102010706020507" pitchFamily="18" charset="2"/>
              </a:rPr>
              <a:t>155 </a:t>
            </a:r>
            <a:r>
              <a:rPr lang="pl-PL" sz="1200" dirty="0" err="1">
                <a:solidFill>
                  <a:srgbClr val="000000"/>
                </a:solidFill>
                <a:cs typeface="Arial" pitchFamily="34" charset="0"/>
                <a:sym typeface="Symbol" panose="05050102010706020507" pitchFamily="18" charset="2"/>
              </a:rPr>
              <a:t>MeV</a:t>
            </a:r>
            <a:r>
              <a:rPr lang="pl-PL" sz="1200" dirty="0">
                <a:solidFill>
                  <a:srgbClr val="000000"/>
                </a:solidFill>
                <a:cs typeface="Arial" pitchFamily="34" charset="0"/>
                <a:sym typeface="Symbol" panose="05050102010706020507" pitchFamily="18" charset="2"/>
              </a:rPr>
              <a:t>,</a:t>
            </a:r>
            <a:r>
              <a:rPr lang="pl-PL" sz="12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sz="1200" baseline="-25000" dirty="0" err="1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pl-PL" sz="1200" baseline="-25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1200" dirty="0">
                <a:solidFill>
                  <a:srgbClr val="000000"/>
                </a:solidFill>
                <a:cs typeface="Arial" pitchFamily="34" charset="0"/>
              </a:rPr>
              <a:t> = 0</a:t>
            </a:r>
            <a:endParaRPr lang="de-DE" sz="12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0B1EA880-A394-8287-5086-383FDD35FFB0}"/>
              </a:ext>
            </a:extLst>
          </p:cNvPr>
          <p:cNvGrpSpPr/>
          <p:nvPr/>
        </p:nvGrpSpPr>
        <p:grpSpPr>
          <a:xfrm>
            <a:off x="486623" y="580932"/>
            <a:ext cx="4058941" cy="2950369"/>
            <a:chOff x="1112166" y="548348"/>
            <a:chExt cx="4058941" cy="2950369"/>
          </a:xfrm>
        </p:grpSpPr>
        <p:pic>
          <p:nvPicPr>
            <p:cNvPr id="26931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2166" y="548348"/>
              <a:ext cx="4057650" cy="295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pole tekstowe 16"/>
            <p:cNvSpPr txBox="1"/>
            <p:nvPr/>
          </p:nvSpPr>
          <p:spPr>
            <a:xfrm>
              <a:off x="1817694" y="627534"/>
              <a:ext cx="7020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500" b="1" dirty="0">
                  <a:solidFill>
                    <a:srgbClr val="000000"/>
                  </a:solidFill>
                  <a:cs typeface="Arial" pitchFamily="34" charset="0"/>
                </a:rPr>
                <a:t>LHC</a:t>
              </a:r>
              <a:endParaRPr lang="de-DE" sz="15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" name="Łuk 18"/>
            <p:cNvSpPr/>
            <p:nvPr/>
          </p:nvSpPr>
          <p:spPr>
            <a:xfrm>
              <a:off x="1535145" y="1424552"/>
              <a:ext cx="2376264" cy="153917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srgbClr val="000000"/>
                </a:solidFill>
              </a:endParaRPr>
            </a:p>
          </p:txBody>
        </p:sp>
        <p:sp>
          <p:nvSpPr>
            <p:cNvPr id="20" name="Strzałka w dół 19"/>
            <p:cNvSpPr/>
            <p:nvPr/>
          </p:nvSpPr>
          <p:spPr>
            <a:xfrm>
              <a:off x="2006716" y="924567"/>
              <a:ext cx="34289" cy="32403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500">
                <a:solidFill>
                  <a:srgbClr val="FFFFFF"/>
                </a:solidFill>
              </a:endParaRPr>
            </a:p>
          </p:txBody>
        </p:sp>
        <p:sp>
          <p:nvSpPr>
            <p:cNvPr id="27" name="pole tekstowe 26"/>
            <p:cNvSpPr txBox="1"/>
            <p:nvPr/>
          </p:nvSpPr>
          <p:spPr>
            <a:xfrm rot="1903325">
              <a:off x="3079742" y="1492040"/>
              <a:ext cx="1350150" cy="27699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200" dirty="0">
                  <a:solidFill>
                    <a:srgbClr val="FF0000"/>
                  </a:solidFill>
                  <a:cs typeface="Arial" pitchFamily="34" charset="0"/>
                </a:rPr>
                <a:t>RHIC, SPS</a:t>
              </a:r>
              <a:endParaRPr lang="de-DE" sz="12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2" name="pole tekstowe 1"/>
            <p:cNvSpPr txBox="1"/>
            <p:nvPr/>
          </p:nvSpPr>
          <p:spPr>
            <a:xfrm>
              <a:off x="3800023" y="1777747"/>
              <a:ext cx="13710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1200" b="1" dirty="0">
                  <a:solidFill>
                    <a:srgbClr val="00B050"/>
                  </a:solidFill>
                  <a:latin typeface="Gill Sans"/>
                  <a:cs typeface="Gill Sans"/>
                </a:rPr>
                <a:t>CBM/HADES</a:t>
              </a:r>
              <a:endParaRPr lang="en-GB" sz="1200" b="1" dirty="0">
                <a:solidFill>
                  <a:srgbClr val="00B05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6808DC9-55D1-8421-9F5C-8934C2539FDD}"/>
              </a:ext>
            </a:extLst>
          </p:cNvPr>
          <p:cNvSpPr txBox="1"/>
          <p:nvPr/>
        </p:nvSpPr>
        <p:spPr>
          <a:xfrm rot="16200000">
            <a:off x="-1007650" y="1490277"/>
            <a:ext cx="28432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0" i="1" dirty="0">
                <a:solidFill>
                  <a:srgbClr val="009999"/>
                </a:solidFill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HADES </a:t>
            </a:r>
            <a:r>
              <a:rPr lang="fr-FR" sz="1000" b="0" i="1" dirty="0"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 </a:t>
            </a:r>
            <a:r>
              <a:rPr lang="fr-FR" sz="1000" b="0" i="1" dirty="0" err="1">
                <a:effectLst/>
                <a:latin typeface="-apple-syste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</a:t>
            </a:r>
            <a:r>
              <a:rPr lang="fr-FR" sz="1000" b="0" i="0" dirty="0">
                <a:effectLst/>
                <a:latin typeface="-apple-system"/>
              </a:rPr>
              <a:t> </a:t>
            </a:r>
            <a:r>
              <a:rPr lang="fr-FR" sz="1000" b="0" i="0" dirty="0">
                <a:solidFill>
                  <a:srgbClr val="222222"/>
                </a:solidFill>
                <a:effectLst/>
                <a:latin typeface="-apple-system"/>
              </a:rPr>
              <a:t> (2019)</a:t>
            </a:r>
            <a:r>
              <a:rPr lang="pl-PL" sz="10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fr-FR" sz="1000" b="0" i="0" dirty="0">
                <a:solidFill>
                  <a:srgbClr val="222222"/>
                </a:solidFill>
                <a:effectLst/>
                <a:latin typeface="-apple-system"/>
              </a:rPr>
              <a:t>1040</a:t>
            </a:r>
            <a:endParaRPr lang="en-US" sz="1000" dirty="0"/>
          </a:p>
        </p:txBody>
      </p:sp>
      <p:sp>
        <p:nvSpPr>
          <p:cNvPr id="9" name="Łuk 8">
            <a:extLst>
              <a:ext uri="{FF2B5EF4-FFF2-40B4-BE49-F238E27FC236}">
                <a16:creationId xmlns:a16="http://schemas.microsoft.com/office/drawing/2014/main" id="{43049F11-B2EB-9815-854A-E27EA317929F}"/>
              </a:ext>
            </a:extLst>
          </p:cNvPr>
          <p:cNvSpPr/>
          <p:nvPr/>
        </p:nvSpPr>
        <p:spPr>
          <a:xfrm>
            <a:off x="2375806" y="2087330"/>
            <a:ext cx="1730829" cy="1422940"/>
          </a:xfrm>
          <a:prstGeom prst="arc">
            <a:avLst/>
          </a:prstGeom>
          <a:ln>
            <a:solidFill>
              <a:srgbClr val="1FB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2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D41BE5-F4B1-4034-AAA1-45E036AF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413" y="5509"/>
            <a:ext cx="6650062" cy="642543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pl-PL" dirty="0"/>
              <a:t>              </a:t>
            </a:r>
            <a:r>
              <a:rPr lang="pl-PL" sz="2700" dirty="0">
                <a:solidFill>
                  <a:srgbClr val="0000FF"/>
                </a:solidFill>
              </a:rPr>
              <a:t>VMD in </a:t>
            </a:r>
            <a:r>
              <a:rPr lang="pl-PL" sz="2700" dirty="0" err="1">
                <a:solidFill>
                  <a:srgbClr val="0000FF"/>
                </a:solidFill>
              </a:rPr>
              <a:t>baryon</a:t>
            </a:r>
            <a:r>
              <a:rPr lang="pl-PL" sz="2700" dirty="0">
                <a:solidFill>
                  <a:srgbClr val="0000FF"/>
                </a:solidFill>
              </a:rPr>
              <a:t> </a:t>
            </a:r>
            <a:r>
              <a:rPr lang="pl-PL" sz="2700" dirty="0" err="1">
                <a:solidFill>
                  <a:srgbClr val="0000FF"/>
                </a:solidFill>
              </a:rPr>
              <a:t>decays</a:t>
            </a:r>
            <a:endParaRPr lang="fr-FR" sz="2700" dirty="0">
              <a:solidFill>
                <a:srgbClr val="0000FF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99E22A9-6F58-4CBC-94C3-32E09E34C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49" y="3419982"/>
            <a:ext cx="2811890" cy="687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5F1BA5B-F01A-40DD-A4CD-35773357DE49}"/>
                  </a:ext>
                </a:extLst>
              </p:cNvPr>
              <p:cNvSpPr txBox="1"/>
              <p:nvPr/>
            </p:nvSpPr>
            <p:spPr>
              <a:xfrm>
                <a:off x="7376837" y="2647826"/>
                <a:ext cx="1367733" cy="405239"/>
              </a:xfrm>
              <a:prstGeom prst="rect">
                <a:avLst/>
              </a:prstGeom>
              <a:noFill/>
              <a:ln w="28575">
                <a:solidFill>
                  <a:srgbClr val="FF66FF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ρ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𝑉𝐷𝑀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bSup>
                    <m:r>
                      <a:rPr lang="fr-FR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𝑀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sz="1200" i="1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sz="1200" dirty="0"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a:rPr lang="fr-FR" sz="1200" i="1" baseline="-25000" dirty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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p>
                    </m:sSubSup>
                  </m:oMath>
                </a14:m>
                <a:endParaRPr lang="fr-FR" sz="1200" baseline="300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5F1BA5B-F01A-40DD-A4CD-35773357D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837" y="2647826"/>
                <a:ext cx="1367733" cy="4052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66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97DC36B-85BB-4B54-88CE-3A6D13BAB77C}"/>
                  </a:ext>
                </a:extLst>
              </p:cNvPr>
              <p:cNvSpPr txBox="1"/>
              <p:nvPr/>
            </p:nvSpPr>
            <p:spPr>
              <a:xfrm>
                <a:off x="7376837" y="4254812"/>
                <a:ext cx="1387277" cy="439992"/>
              </a:xfrm>
              <a:prstGeom prst="rect">
                <a:avLst/>
              </a:prstGeom>
              <a:noFill/>
              <a:ln w="28575">
                <a:solidFill>
                  <a:srgbClr val="0033CC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ρ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𝑉𝐷𝑀</m:t>
                        </m:r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sup>
                    </m:sSubSup>
                    <m:r>
                      <a:rPr lang="fr-FR" sz="12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fr-FR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2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</m:ctrlPr>
                              </m:fPr>
                              <m:num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  <a:sym typeface="Symbol" panose="05050102010706020507" pitchFamily="18" charset="2"/>
                                  </a:rPr>
                                  <m:t>𝑀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pl-PL" sz="12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  <a:sym typeface="Symbol" panose="05050102010706020507" pitchFamily="18" charset="2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/>
                    </m:sSup>
                    <m:sSubSup>
                      <m:sSubSupPr>
                        <m:ctrlP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SupPr>
                      <m:e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</m:t>
                        </m:r>
                      </m:e>
                      <m:sub>
                        <m:r>
                          <a:rPr lang="fr-FR" sz="1200" i="1" baseline="-25000" dirty="0"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Symbol" panose="05050102010706020507" pitchFamily="18" charset="2"/>
                          </a:rPr>
                          <m:t></m:t>
                        </m:r>
                      </m:sub>
                      <m:sup>
                        <m:r>
                          <a:rPr lang="fr-FR" sz="1200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</m:t>
                        </m:r>
                      </m:sup>
                    </m:sSubSup>
                  </m:oMath>
                </a14:m>
                <a:endParaRPr lang="fr-FR" sz="1200" baseline="30000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7DC36B-85BB-4B54-88CE-3A6D13BAB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6837" y="4254812"/>
                <a:ext cx="1387277" cy="4399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974C40D8-A8AA-43E6-89F4-F851A957CCA9}"/>
              </a:ext>
            </a:extLst>
          </p:cNvPr>
          <p:cNvSpPr/>
          <p:nvPr/>
        </p:nvSpPr>
        <p:spPr>
          <a:xfrm>
            <a:off x="273391" y="3261643"/>
            <a:ext cx="4941135" cy="1577355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fr-FR" sz="1350" dirty="0">
                <a:solidFill>
                  <a:srgbClr val="0033CC"/>
                </a:solidFill>
              </a:rPr>
              <a:t> VM</a:t>
            </a:r>
            <a:r>
              <a:rPr lang="pl-PL" sz="1350" dirty="0">
                <a:solidFill>
                  <a:srgbClr val="0033CC"/>
                </a:solidFill>
              </a:rPr>
              <a:t>D</a:t>
            </a:r>
            <a:r>
              <a:rPr lang="fr-FR" sz="1350" dirty="0">
                <a:solidFill>
                  <a:srgbClr val="0033CC"/>
                </a:solidFill>
              </a:rPr>
              <a:t>1 </a:t>
            </a:r>
            <a:r>
              <a:rPr lang="fr-FR" sz="1350" dirty="0"/>
              <a:t>: </a:t>
            </a:r>
            <a:r>
              <a:rPr lang="fr-FR" sz="1050" i="1" dirty="0"/>
              <a:t>Kroll, Lee &amp; </a:t>
            </a:r>
            <a:r>
              <a:rPr lang="fr-FR" sz="1050" i="1" dirty="0" err="1"/>
              <a:t>Zuminio</a:t>
            </a:r>
            <a:r>
              <a:rPr lang="fr-FR" sz="1050" i="1" dirty="0"/>
              <a:t> Phys. </a:t>
            </a:r>
            <a:r>
              <a:rPr lang="fr-FR" sz="1050" i="1" dirty="0" err="1"/>
              <a:t>Rev</a:t>
            </a:r>
            <a:r>
              <a:rPr lang="fr-FR" sz="1050" i="1" dirty="0"/>
              <a:t>. 157 (1967) 1376</a:t>
            </a:r>
          </a:p>
          <a:p>
            <a:r>
              <a:rPr lang="fr-FR" sz="1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 </a:t>
            </a:r>
            <a:r>
              <a:rPr lang="fr-FR" sz="12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</a:t>
            </a:r>
            <a:r>
              <a:rPr lang="fr-FR" sz="12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v</a:t>
            </a:r>
            <a:r>
              <a:rPr lang="fr-FR" sz="1200" dirty="0">
                <a:solidFill>
                  <a:srgbClr val="0033CC"/>
                </a:solidFill>
              </a:rPr>
              <a:t>anishes at m</a:t>
            </a:r>
            <a:r>
              <a:rPr lang="fr-FR" sz="1200" baseline="-25000" dirty="0">
                <a:solidFill>
                  <a:srgbClr val="0033CC"/>
                </a:solidFill>
                <a:sym typeface="Symbol" panose="05050102010706020507" pitchFamily="18" charset="2"/>
              </a:rPr>
              <a:t></a:t>
            </a:r>
            <a:r>
              <a:rPr lang="fr-FR" sz="1200" dirty="0">
                <a:solidFill>
                  <a:srgbClr val="0033CC"/>
                </a:solidFill>
                <a:sym typeface="Symbol" panose="05050102010706020507" pitchFamily="18" charset="2"/>
              </a:rPr>
              <a:t>*=0, </a:t>
            </a:r>
            <a:endParaRPr lang="en-US" sz="1200" dirty="0">
              <a:solidFill>
                <a:srgbClr val="0033CC"/>
              </a:solidFill>
              <a:sym typeface="Symbol" panose="05050102010706020507" pitchFamily="18" charset="2"/>
            </a:endParaRPr>
          </a:p>
          <a:p>
            <a:r>
              <a:rPr lang="en-US" sz="1200" dirty="0">
                <a:solidFill>
                  <a:srgbClr val="0033CC"/>
                </a:solidFill>
                <a:sym typeface="Symbol" panose="05050102010706020507" pitchFamily="18" charset="2"/>
              </a:rPr>
              <a:t>N and N  couplings</a:t>
            </a:r>
            <a:r>
              <a:rPr lang="en-US" sz="12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1200" dirty="0">
                <a:solidFill>
                  <a:srgbClr val="0033CC"/>
                </a:solidFill>
              </a:rPr>
              <a:t>fixed independently allows to fix BR(R</a:t>
            </a:r>
            <a:r>
              <a:rPr lang="en-US" sz="1200" dirty="0">
                <a:solidFill>
                  <a:srgbClr val="0033CC"/>
                </a:solidFill>
                <a:sym typeface="Symbol" panose="05050102010706020507" pitchFamily="18" charset="2"/>
              </a:rPr>
              <a:t>N) and BR(RN)</a:t>
            </a:r>
            <a:r>
              <a:rPr lang="en-US" sz="1200" dirty="0">
                <a:solidFill>
                  <a:srgbClr val="0033CC"/>
                </a:solidFill>
              </a:rPr>
              <a:t> consistently</a:t>
            </a:r>
          </a:p>
          <a:p>
            <a:endParaRPr lang="pl-PL" sz="1200" i="1" dirty="0">
              <a:solidFill>
                <a:srgbClr val="0033CC"/>
              </a:solidFill>
            </a:endParaRPr>
          </a:p>
          <a:p>
            <a:r>
              <a:rPr lang="en-US" sz="1200" i="1" dirty="0">
                <a:solidFill>
                  <a:srgbClr val="0033CC"/>
                </a:solidFill>
              </a:rPr>
              <a:t>Important for in-medium rho-meson calculations as pointed out in</a:t>
            </a:r>
            <a:r>
              <a:rPr lang="en-US" sz="1200" dirty="0">
                <a:solidFill>
                  <a:srgbClr val="0033CC"/>
                </a:solidFill>
              </a:rPr>
              <a:t> </a:t>
            </a:r>
          </a:p>
          <a:p>
            <a:r>
              <a:rPr lang="en-US" sz="1100" i="1" dirty="0">
                <a:latin typeface="+mj-lt"/>
                <a:sym typeface="Symbol" panose="05050102010706020507" pitchFamily="18" charset="2"/>
              </a:rPr>
              <a:t>B. </a:t>
            </a:r>
            <a:r>
              <a:rPr lang="en-US" sz="1100" i="1" dirty="0" err="1">
                <a:latin typeface="+mj-lt"/>
                <a:sym typeface="Symbol" panose="05050102010706020507" pitchFamily="18" charset="2"/>
              </a:rPr>
              <a:t>Friman</a:t>
            </a:r>
            <a:r>
              <a:rPr lang="en-US" sz="1100" i="1" dirty="0">
                <a:latin typeface="+mj-lt"/>
                <a:sym typeface="Symbol" panose="05050102010706020507" pitchFamily="18" charset="2"/>
              </a:rPr>
              <a:t>, H.J </a:t>
            </a:r>
            <a:r>
              <a:rPr lang="en-US" sz="1100" i="1" dirty="0" err="1">
                <a:latin typeface="+mj-lt"/>
                <a:sym typeface="Symbol" panose="05050102010706020507" pitchFamily="18" charset="2"/>
              </a:rPr>
              <a:t>Priner</a:t>
            </a:r>
            <a:r>
              <a:rPr lang="en-US" sz="1100" i="1" dirty="0">
                <a:latin typeface="+mj-lt"/>
                <a:sym typeface="Symbol" panose="05050102010706020507" pitchFamily="18" charset="2"/>
              </a:rPr>
              <a:t>, </a:t>
            </a:r>
            <a:r>
              <a:rPr lang="en-US" sz="1100" i="1" dirty="0" err="1">
                <a:latin typeface="+mj-lt"/>
                <a:sym typeface="Symbol" panose="05050102010706020507" pitchFamily="18" charset="2"/>
              </a:rPr>
              <a:t>Nucl</a:t>
            </a:r>
            <a:r>
              <a:rPr lang="en-US" sz="1100" i="1" dirty="0">
                <a:latin typeface="+mj-lt"/>
                <a:sym typeface="Symbol" panose="05050102010706020507" pitchFamily="18" charset="2"/>
              </a:rPr>
              <a:t>. </a:t>
            </a:r>
            <a:r>
              <a:rPr lang="en-US" sz="1100" i="1" dirty="0" err="1">
                <a:latin typeface="+mj-lt"/>
                <a:sym typeface="Symbol" panose="05050102010706020507" pitchFamily="18" charset="2"/>
              </a:rPr>
              <a:t>Phtys</a:t>
            </a:r>
            <a:r>
              <a:rPr lang="en-US" sz="1100" i="1" dirty="0">
                <a:latin typeface="+mj-lt"/>
                <a:sym typeface="Symbol" panose="05050102010706020507" pitchFamily="18" charset="2"/>
              </a:rPr>
              <a:t>. A 617(1997)496</a:t>
            </a:r>
            <a:r>
              <a:rPr lang="en-US" sz="900" i="1" dirty="0">
                <a:latin typeface="+mj-lt"/>
                <a:sym typeface="Symbol" panose="05050102010706020507" pitchFamily="18" charset="2"/>
              </a:rPr>
              <a:t> 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  <a:sym typeface="Symbol" panose="05050102010706020507" pitchFamily="18" charset="2"/>
              </a:rPr>
              <a:t>Phase </a:t>
            </a:r>
            <a:r>
              <a:rPr lang="en-US" sz="1200" dirty="0">
                <a:sym typeface="Symbol" panose="05050102010706020507" pitchFamily="18" charset="2"/>
              </a:rPr>
              <a:t>between  and  contributions to be fixed by data</a:t>
            </a:r>
            <a:endParaRPr lang="fr-FR" sz="1200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4C77713-EA5B-408D-A6E6-B04E3EE9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75" t="-13685"/>
          <a:stretch/>
        </p:blipFill>
        <p:spPr>
          <a:xfrm>
            <a:off x="5551215" y="1973516"/>
            <a:ext cx="1173917" cy="788001"/>
          </a:xfrm>
          <a:prstGeom prst="rect">
            <a:avLst/>
          </a:prstGeom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9C4A715-883D-41B4-9E7D-CDF0502DA5E0}"/>
              </a:ext>
            </a:extLst>
          </p:cNvPr>
          <p:cNvSpPr txBox="1"/>
          <p:nvPr/>
        </p:nvSpPr>
        <p:spPr>
          <a:xfrm>
            <a:off x="5177899" y="4334306"/>
            <a:ext cx="169469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ym typeface="Symbol" panose="05050102010706020507" pitchFamily="18" charset="2"/>
              </a:rPr>
              <a:t> or </a:t>
            </a:r>
            <a:r>
              <a:rPr lang="fr-FR" sz="1013" dirty="0"/>
              <a:t>point-like contribution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D59BA492-9C71-4255-B251-11619B0B5D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4"/>
          <a:stretch/>
        </p:blipFill>
        <p:spPr>
          <a:xfrm>
            <a:off x="5582960" y="934095"/>
            <a:ext cx="895032" cy="1190045"/>
          </a:xfrm>
          <a:prstGeom prst="rect">
            <a:avLst/>
          </a:prstGeom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38E0560-0DED-4DC4-8F34-FD90BB6D8819}"/>
              </a:ext>
            </a:extLst>
          </p:cNvPr>
          <p:cNvCxnSpPr>
            <a:cxnSpLocks/>
          </p:cNvCxnSpPr>
          <p:nvPr/>
        </p:nvCxnSpPr>
        <p:spPr>
          <a:xfrm flipV="1">
            <a:off x="6261849" y="3948912"/>
            <a:ext cx="258801" cy="3756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E90BD37-023E-48C6-B7EC-49545011B9EF}"/>
              </a:ext>
            </a:extLst>
          </p:cNvPr>
          <p:cNvSpPr txBox="1"/>
          <p:nvPr/>
        </p:nvSpPr>
        <p:spPr>
          <a:xfrm>
            <a:off x="182969" y="900815"/>
            <a:ext cx="5121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Test of </a:t>
            </a:r>
            <a:r>
              <a:rPr lang="pl-PL" sz="1350" dirty="0"/>
              <a:t> </a:t>
            </a:r>
            <a:r>
              <a:rPr lang="fr-FR" sz="1350" dirty="0"/>
              <a:t>VM</a:t>
            </a:r>
            <a:r>
              <a:rPr lang="pl-PL" sz="1350" dirty="0"/>
              <a:t>D</a:t>
            </a:r>
            <a:r>
              <a:rPr lang="fr-FR" sz="1350" dirty="0"/>
              <a:t> versions (equivalent for universal coupling g</a:t>
            </a:r>
            <a:r>
              <a:rPr lang="el-GR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fr-FR" sz="1350" dirty="0">
                <a:latin typeface="Calibri" panose="020F0502020204030204" pitchFamily="34" charset="0"/>
                <a:cs typeface="Calibri" panose="020F0502020204030204" pitchFamily="34" charset="0"/>
              </a:rPr>
              <a:t>=g</a:t>
            </a:r>
            <a:r>
              <a:rPr lang="el-GR" sz="135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l-GR" sz="135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</a:t>
            </a:r>
            <a:r>
              <a:rPr lang="fr-FR" sz="135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fr-FR" sz="135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endParaRPr lang="fr-FR" sz="1350" b="1" dirty="0"/>
          </a:p>
          <a:p>
            <a:r>
              <a:rPr lang="pl-PL" sz="1050" i="1" dirty="0" err="1"/>
              <a:t>Discussed</a:t>
            </a:r>
            <a:r>
              <a:rPr lang="pl-PL" sz="1050" i="1" dirty="0"/>
              <a:t> in </a:t>
            </a:r>
            <a:r>
              <a:rPr lang="fr-FR" sz="1050" i="1" dirty="0"/>
              <a:t>O’Connell Prog. Part. </a:t>
            </a:r>
            <a:r>
              <a:rPr lang="fr-FR" sz="1050" i="1" dirty="0" err="1"/>
              <a:t>Nucl</a:t>
            </a:r>
            <a:r>
              <a:rPr lang="fr-FR" sz="1050" i="1" dirty="0"/>
              <a:t>. Phys., Vol. 39,pp. 201-252, 1997</a:t>
            </a:r>
            <a:r>
              <a:rPr lang="fr-FR" sz="1050" i="1" baseline="-25000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1AA48AE-BCA2-44C7-91D2-FA2016A8F390}"/>
              </a:ext>
            </a:extLst>
          </p:cNvPr>
          <p:cNvSpPr txBox="1"/>
          <p:nvPr/>
        </p:nvSpPr>
        <p:spPr>
          <a:xfrm>
            <a:off x="363814" y="2041867"/>
            <a:ext cx="4123811" cy="646331"/>
          </a:xfrm>
          <a:prstGeom prst="rect">
            <a:avLst/>
          </a:prstGeom>
          <a:noFill/>
          <a:ln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C00CC"/>
                </a:solidFill>
              </a:rPr>
              <a:t>VM</a:t>
            </a:r>
            <a:r>
              <a:rPr lang="pl-PL" sz="1200" dirty="0">
                <a:solidFill>
                  <a:srgbClr val="CC00CC"/>
                </a:solidFill>
              </a:rPr>
              <a:t>D</a:t>
            </a:r>
            <a:r>
              <a:rPr lang="fr-FR" sz="1200" dirty="0">
                <a:solidFill>
                  <a:srgbClr val="CC00CC"/>
                </a:solidFill>
              </a:rPr>
              <a:t>2 : </a:t>
            </a:r>
            <a:r>
              <a:rPr lang="fr-FR" sz="1200" i="1" dirty="0">
                <a:solidFill>
                  <a:srgbClr val="CC00CC"/>
                </a:solidFill>
              </a:rPr>
              <a:t>Sakurai, Phys. </a:t>
            </a:r>
            <a:r>
              <a:rPr lang="fr-FR" sz="1200" i="1" dirty="0" err="1">
                <a:solidFill>
                  <a:srgbClr val="CC00CC"/>
                </a:solidFill>
              </a:rPr>
              <a:t>Rev</a:t>
            </a:r>
            <a:r>
              <a:rPr lang="fr-FR" sz="1200" i="1" dirty="0">
                <a:solidFill>
                  <a:srgbClr val="CC00CC"/>
                </a:solidFill>
              </a:rPr>
              <a:t> 22 (1969) 981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 err="1"/>
              <a:t>most</a:t>
            </a:r>
            <a:r>
              <a:rPr lang="fr-FR" sz="1200" dirty="0"/>
              <a:t> </a:t>
            </a:r>
            <a:r>
              <a:rPr lang="fr-FR" sz="1200" dirty="0" err="1"/>
              <a:t>commonly</a:t>
            </a:r>
            <a:r>
              <a:rPr lang="fr-FR" sz="1200" dirty="0"/>
              <a:t> </a:t>
            </a:r>
            <a:r>
              <a:rPr lang="fr-FR" sz="1200" dirty="0" err="1"/>
              <a:t>used</a:t>
            </a:r>
            <a:r>
              <a:rPr lang="fr-FR" sz="1200" dirty="0"/>
              <a:t> in Heavy Ion </a:t>
            </a:r>
            <a:r>
              <a:rPr lang="pl-PL" sz="1200" dirty="0"/>
              <a:t>transport </a:t>
            </a:r>
            <a:r>
              <a:rPr lang="fr-FR" sz="1200" dirty="0" err="1"/>
              <a:t>models</a:t>
            </a:r>
            <a:endParaRPr lang="fr-FR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CC00CC"/>
                </a:solidFill>
              </a:rPr>
              <a:t>one single </a:t>
            </a:r>
            <a:r>
              <a:rPr lang="fr-FR" sz="1200" dirty="0">
                <a:solidFill>
                  <a:srgbClr val="CC00CC"/>
                </a:solidFill>
                <a:sym typeface="Symbol" panose="05050102010706020507" pitchFamily="18" charset="2"/>
              </a:rPr>
              <a:t>N </a:t>
            </a:r>
            <a:r>
              <a:rPr lang="fr-FR" sz="1200" dirty="0" err="1">
                <a:solidFill>
                  <a:srgbClr val="CC00CC"/>
                </a:solidFill>
                <a:sym typeface="Symbol" panose="05050102010706020507" pitchFamily="18" charset="2"/>
              </a:rPr>
              <a:t>coupling</a:t>
            </a:r>
            <a:endParaRPr lang="fr-FR" sz="1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376837" y="2120200"/>
            <a:ext cx="131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mass dependent </a:t>
            </a:r>
            <a:r>
              <a:rPr lang="pl-PL" sz="1000" dirty="0" err="1"/>
              <a:t>decay</a:t>
            </a:r>
            <a:r>
              <a:rPr lang="pl-PL" sz="1000" dirty="0"/>
              <a:t> </a:t>
            </a:r>
            <a:r>
              <a:rPr lang="pl-PL" sz="1000" dirty="0" err="1"/>
              <a:t>width</a:t>
            </a:r>
            <a:r>
              <a:rPr lang="pl-PL" sz="1000" dirty="0"/>
              <a:t> to </a:t>
            </a:r>
            <a:r>
              <a:rPr lang="pl-PL" sz="1000" dirty="0" err="1"/>
              <a:t>e+e</a:t>
            </a:r>
            <a:r>
              <a:rPr lang="pl-PL" sz="1000" dirty="0"/>
              <a:t>-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64018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0658" y="288774"/>
            <a:ext cx="8229600" cy="622634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00FF"/>
                </a:solidFill>
              </a:rPr>
              <a:t>VDM1/VDM2 </a:t>
            </a:r>
            <a:r>
              <a:rPr lang="pl-PL" dirty="0" err="1">
                <a:solidFill>
                  <a:srgbClr val="0000FF"/>
                </a:solidFill>
              </a:rPr>
              <a:t>comparison</a:t>
            </a:r>
            <a:r>
              <a:rPr lang="pl-PL" dirty="0">
                <a:solidFill>
                  <a:srgbClr val="0000FF"/>
                </a:solidFill>
              </a:rPr>
              <a:t> to data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59" y="1599347"/>
            <a:ext cx="1754786" cy="86149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1C8778-7927-5E32-E136-C6A00AA9B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458" b="-1"/>
          <a:stretch/>
        </p:blipFill>
        <p:spPr>
          <a:xfrm>
            <a:off x="3639671" y="1104650"/>
            <a:ext cx="3390733" cy="2545977"/>
          </a:xfrm>
          <a:prstGeom prst="rect">
            <a:avLst/>
          </a:prstGeom>
        </p:spPr>
      </p:pic>
      <p:pic>
        <p:nvPicPr>
          <p:cNvPr id="4" name="Image 13">
            <a:extLst>
              <a:ext uri="{FF2B5EF4-FFF2-40B4-BE49-F238E27FC236}">
                <a16:creationId xmlns:a16="http://schemas.microsoft.com/office/drawing/2014/main" id="{1B2B2CF6-6FAA-BA75-2E32-D37D550F82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2" y="819107"/>
            <a:ext cx="3477661" cy="283152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b="52619"/>
          <a:stretch/>
        </p:blipFill>
        <p:spPr>
          <a:xfrm>
            <a:off x="612738" y="819107"/>
            <a:ext cx="3202657" cy="241150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B3FE08F-B4FE-8C83-347B-868D86D6871B}"/>
              </a:ext>
            </a:extLst>
          </p:cNvPr>
          <p:cNvSpPr txBox="1"/>
          <p:nvPr/>
        </p:nvSpPr>
        <p:spPr>
          <a:xfrm>
            <a:off x="1492407" y="2306949"/>
            <a:ext cx="144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tx2"/>
                </a:solidFill>
              </a:rPr>
              <a:t>QED </a:t>
            </a:r>
            <a:r>
              <a:rPr lang="pl-PL" sz="1400" dirty="0" err="1">
                <a:solidFill>
                  <a:schemeClr val="tx2"/>
                </a:solidFill>
              </a:rPr>
              <a:t>reference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883363D-EC47-04AA-318C-6AD90027E748}"/>
              </a:ext>
            </a:extLst>
          </p:cNvPr>
          <p:cNvSpPr txBox="1"/>
          <p:nvPr/>
        </p:nvSpPr>
        <p:spPr>
          <a:xfrm>
            <a:off x="971550" y="3788229"/>
            <a:ext cx="6058854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VDM2 (transition saturated by </a:t>
            </a:r>
            <a:r>
              <a:rPr lang="en-US" sz="1400" dirty="0">
                <a:sym typeface="Symbol" panose="05050102010706020507" pitchFamily="18" charset="2"/>
              </a:rPr>
              <a:t>) overestimate  data below 400 MeV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ym typeface="Symbol" panose="05050102010706020507" pitchFamily="18" charset="2"/>
              </a:rPr>
              <a:t>VDM1 with constructive  + interference in good agreement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1202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4778906" y="-92053"/>
            <a:ext cx="3266973" cy="3456384"/>
            <a:chOff x="3608726" y="-42733"/>
            <a:chExt cx="7727514" cy="7263353"/>
          </a:xfrm>
        </p:grpSpPr>
        <p:sp>
          <p:nvSpPr>
            <p:cNvPr id="8" name="Równoległobok 7"/>
            <p:cNvSpPr/>
            <p:nvPr/>
          </p:nvSpPr>
          <p:spPr>
            <a:xfrm rot="2887292">
              <a:off x="3138249" y="672318"/>
              <a:ext cx="7263353" cy="5833252"/>
            </a:xfrm>
            <a:prstGeom prst="parallelogram">
              <a:avLst/>
            </a:prstGeom>
            <a:pattFill prst="pct10">
              <a:fgClr>
                <a:srgbClr val="FFC000"/>
              </a:fgClr>
              <a:bgClr>
                <a:schemeClr val="bg1"/>
              </a:bgClr>
            </a:patt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9" name="Łącznik prosty ze strzałką 8"/>
            <p:cNvCxnSpPr/>
            <p:nvPr/>
          </p:nvCxnSpPr>
          <p:spPr>
            <a:xfrm>
              <a:off x="4077393" y="3229003"/>
              <a:ext cx="5221975" cy="896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Łącznik prosty ze strzałką 9"/>
            <p:cNvCxnSpPr/>
            <p:nvPr/>
          </p:nvCxnSpPr>
          <p:spPr>
            <a:xfrm flipV="1">
              <a:off x="6589735" y="2494444"/>
              <a:ext cx="1944414" cy="70419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a 10"/>
            <p:cNvSpPr/>
            <p:nvPr/>
          </p:nvSpPr>
          <p:spPr>
            <a:xfrm rot="276268">
              <a:off x="5931175" y="2282338"/>
              <a:ext cx="914400" cy="914400"/>
            </a:xfrm>
            <a:prstGeom prst="ellipse">
              <a:avLst/>
            </a:prstGeom>
            <a:scene3d>
              <a:camera prst="orthographicFront">
                <a:rot lat="18054037" lon="1192490" rev="19197731"/>
              </a:camera>
              <a:lightRig rig="freezing" dir="t"/>
            </a:scene3d>
            <a:sp3d extrusionH="57150" contourW="12700" prstMaterial="matte">
              <a:bevelT w="539750" h="53975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Strzałka w górę 11"/>
            <p:cNvSpPr/>
            <p:nvPr/>
          </p:nvSpPr>
          <p:spPr>
            <a:xfrm rot="840000" flipH="1">
              <a:off x="6403941" y="1495722"/>
              <a:ext cx="178135" cy="1545019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 rot="2377779">
              <a:off x="6035831" y="3612245"/>
              <a:ext cx="1699855" cy="259883"/>
              <a:chOff x="2112" y="3552"/>
              <a:chExt cx="672" cy="432"/>
            </a:xfrm>
          </p:grpSpPr>
          <p:sp>
            <p:nvSpPr>
              <p:cNvPr id="2" name="Freeform 20"/>
              <p:cNvSpPr>
                <a:spLocks/>
              </p:cNvSpPr>
              <p:nvPr/>
            </p:nvSpPr>
            <p:spPr bwMode="auto">
              <a:xfrm>
                <a:off x="2112" y="3552"/>
                <a:ext cx="336" cy="432"/>
              </a:xfrm>
              <a:custGeom>
                <a:avLst/>
                <a:gdLst>
                  <a:gd name="T0" fmla="*/ 0 w 768"/>
                  <a:gd name="T1" fmla="*/ 590 h 336"/>
                  <a:gd name="T2" fmla="*/ 2 w 768"/>
                  <a:gd name="T3" fmla="*/ 85 h 336"/>
                  <a:gd name="T4" fmla="*/ 3 w 768"/>
                  <a:gd name="T5" fmla="*/ 1095 h 336"/>
                  <a:gd name="T6" fmla="*/ 5 w 768"/>
                  <a:gd name="T7" fmla="*/ 85 h 336"/>
                  <a:gd name="T8" fmla="*/ 7 w 768"/>
                  <a:gd name="T9" fmla="*/ 1095 h 336"/>
                  <a:gd name="T10" fmla="*/ 9 w 768"/>
                  <a:gd name="T11" fmla="*/ 85 h 336"/>
                  <a:gd name="T12" fmla="*/ 11 w 768"/>
                  <a:gd name="T13" fmla="*/ 1095 h 336"/>
                  <a:gd name="T14" fmla="*/ 12 w 768"/>
                  <a:gd name="T15" fmla="*/ 590 h 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8"/>
                  <a:gd name="T25" fmla="*/ 0 h 336"/>
                  <a:gd name="T26" fmla="*/ 768 w 768"/>
                  <a:gd name="T27" fmla="*/ 336 h 3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8" h="336">
                    <a:moveTo>
                      <a:pt x="0" y="168"/>
                    </a:moveTo>
                    <a:cubicBezTo>
                      <a:pt x="32" y="84"/>
                      <a:pt x="64" y="0"/>
                      <a:pt x="96" y="24"/>
                    </a:cubicBezTo>
                    <a:cubicBezTo>
                      <a:pt x="128" y="48"/>
                      <a:pt x="152" y="312"/>
                      <a:pt x="192" y="312"/>
                    </a:cubicBezTo>
                    <a:cubicBezTo>
                      <a:pt x="232" y="312"/>
                      <a:pt x="296" y="24"/>
                      <a:pt x="336" y="24"/>
                    </a:cubicBezTo>
                    <a:cubicBezTo>
                      <a:pt x="376" y="24"/>
                      <a:pt x="392" y="312"/>
                      <a:pt x="432" y="312"/>
                    </a:cubicBezTo>
                    <a:cubicBezTo>
                      <a:pt x="472" y="312"/>
                      <a:pt x="536" y="24"/>
                      <a:pt x="576" y="24"/>
                    </a:cubicBezTo>
                    <a:cubicBezTo>
                      <a:pt x="616" y="24"/>
                      <a:pt x="640" y="288"/>
                      <a:pt x="672" y="312"/>
                    </a:cubicBezTo>
                    <a:cubicBezTo>
                      <a:pt x="704" y="336"/>
                      <a:pt x="736" y="252"/>
                      <a:pt x="768" y="168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  <a:round/>
                <a:headEnd/>
                <a:tailEnd type="none"/>
              </a:ln>
            </p:spPr>
            <p:txBody>
              <a:bodyPr/>
              <a:lstStyle/>
              <a:p>
                <a:pPr>
                  <a:defRPr/>
                </a:pPr>
                <a:endParaRPr lang="en-US" sz="1350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2448" y="3552"/>
                <a:ext cx="336" cy="432"/>
              </a:xfrm>
              <a:custGeom>
                <a:avLst/>
                <a:gdLst>
                  <a:gd name="T0" fmla="*/ 0 w 768"/>
                  <a:gd name="T1" fmla="*/ 590 h 336"/>
                  <a:gd name="T2" fmla="*/ 2 w 768"/>
                  <a:gd name="T3" fmla="*/ 85 h 336"/>
                  <a:gd name="T4" fmla="*/ 3 w 768"/>
                  <a:gd name="T5" fmla="*/ 1095 h 336"/>
                  <a:gd name="T6" fmla="*/ 5 w 768"/>
                  <a:gd name="T7" fmla="*/ 85 h 336"/>
                  <a:gd name="T8" fmla="*/ 7 w 768"/>
                  <a:gd name="T9" fmla="*/ 1095 h 336"/>
                  <a:gd name="T10" fmla="*/ 9 w 768"/>
                  <a:gd name="T11" fmla="*/ 85 h 336"/>
                  <a:gd name="T12" fmla="*/ 11 w 768"/>
                  <a:gd name="T13" fmla="*/ 1095 h 336"/>
                  <a:gd name="T14" fmla="*/ 12 w 768"/>
                  <a:gd name="T15" fmla="*/ 590 h 3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8"/>
                  <a:gd name="T25" fmla="*/ 0 h 336"/>
                  <a:gd name="T26" fmla="*/ 768 w 768"/>
                  <a:gd name="T27" fmla="*/ 336 h 3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8" h="336">
                    <a:moveTo>
                      <a:pt x="0" y="168"/>
                    </a:moveTo>
                    <a:cubicBezTo>
                      <a:pt x="32" y="84"/>
                      <a:pt x="64" y="0"/>
                      <a:pt x="96" y="24"/>
                    </a:cubicBezTo>
                    <a:cubicBezTo>
                      <a:pt x="128" y="48"/>
                      <a:pt x="152" y="312"/>
                      <a:pt x="192" y="312"/>
                    </a:cubicBezTo>
                    <a:cubicBezTo>
                      <a:pt x="232" y="312"/>
                      <a:pt x="296" y="24"/>
                      <a:pt x="336" y="24"/>
                    </a:cubicBezTo>
                    <a:cubicBezTo>
                      <a:pt x="376" y="24"/>
                      <a:pt x="392" y="312"/>
                      <a:pt x="432" y="312"/>
                    </a:cubicBezTo>
                    <a:cubicBezTo>
                      <a:pt x="472" y="312"/>
                      <a:pt x="536" y="24"/>
                      <a:pt x="576" y="24"/>
                    </a:cubicBezTo>
                    <a:cubicBezTo>
                      <a:pt x="616" y="24"/>
                      <a:pt x="640" y="288"/>
                      <a:pt x="672" y="312"/>
                    </a:cubicBezTo>
                    <a:cubicBezTo>
                      <a:pt x="704" y="336"/>
                      <a:pt x="736" y="252"/>
                      <a:pt x="768" y="168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  <a:round/>
                <a:headEnd w="lg" len="med"/>
                <a:tailEnd type="triangle"/>
              </a:ln>
            </p:spPr>
            <p:txBody>
              <a:bodyPr/>
              <a:lstStyle/>
              <a:p>
                <a:pPr>
                  <a:defRPr/>
                </a:pPr>
                <a:endParaRPr lang="en-US" sz="1350">
                  <a:latin typeface="Trebuchet MS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4" name="pole tekstowe 13"/>
            <p:cNvSpPr txBox="1"/>
            <p:nvPr/>
          </p:nvSpPr>
          <p:spPr>
            <a:xfrm>
              <a:off x="7335966" y="2209274"/>
              <a:ext cx="451946" cy="67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500" dirty="0"/>
                <a:t>n</a:t>
              </a:r>
              <a:endParaRPr lang="en-GB" sz="1500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6346325" y="3739036"/>
              <a:ext cx="865531" cy="630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b="1" dirty="0">
                  <a:solidFill>
                    <a:srgbClr val="0070C0"/>
                  </a:solidFill>
                  <a:sym typeface="Symbol" panose="05050102010706020507" pitchFamily="18" charset="2"/>
                </a:rPr>
                <a:t></a:t>
              </a:r>
              <a:r>
                <a:rPr lang="pl-PL" sz="1350" b="1" dirty="0">
                  <a:solidFill>
                    <a:srgbClr val="0070C0"/>
                  </a:solidFill>
                  <a:sym typeface="Symbol" panose="05050102010706020507" pitchFamily="18" charset="2"/>
                </a:rPr>
                <a:t>*</a:t>
              </a:r>
              <a:endParaRPr lang="en-GB" sz="135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9435620" y="3083114"/>
              <a:ext cx="1687758" cy="582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dirty="0"/>
                <a:t>CM (Z)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pole tekstowe 37"/>
                <p:cNvSpPr txBox="1"/>
                <p:nvPr/>
              </p:nvSpPr>
              <p:spPr>
                <a:xfrm>
                  <a:off x="3608726" y="1800684"/>
                  <a:ext cx="2666622" cy="6292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57175" indent="-257175">
                    <a:buFont typeface="Symbol" panose="05050102010706020507" pitchFamily="18" charset="2"/>
                    <a:buChar char="^"/>
                  </a:pPr>
                  <a:r>
                    <a:rPr lang="pl-PL" sz="1200" b="1" dirty="0">
                      <a:solidFill>
                        <a:schemeClr val="accent2">
                          <a:lumMod val="75000"/>
                        </a:schemeClr>
                      </a:solidFill>
                      <a:sym typeface="Symbol" panose="05050102010706020507" pitchFamily="18" charset="2"/>
                    </a:rPr>
                    <a:t>R.P </a:t>
                  </a:r>
                  <a:r>
                    <a:rPr lang="pl-PL" sz="1200" dirty="0">
                      <a:solidFill>
                        <a:schemeClr val="accent2">
                          <a:lumMod val="75000"/>
                        </a:schemeClr>
                      </a:solidFill>
                      <a:sym typeface="Symbol" panose="05050102010706020507" pitchFamily="18" charset="2"/>
                    </a:rPr>
                    <a:t>||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12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accPr>
                        <m:e>
                          <m:r>
                            <a:rPr lang="pl-PL" sz="12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  <m:r>
                            <a:rPr lang="pl-PL" sz="12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𝑳</m:t>
                          </m:r>
                        </m:e>
                      </m:acc>
                    </m:oMath>
                  </a14:m>
                  <a:endParaRPr lang="en-GB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pole tekstowe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8726" y="1800684"/>
                  <a:ext cx="2666622" cy="629255"/>
                </a:xfrm>
                <a:prstGeom prst="rect">
                  <a:avLst/>
                </a:prstGeom>
                <a:blipFill>
                  <a:blip r:embed="rId3"/>
                  <a:stretch>
                    <a:fillRect l="-54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pole tekstowe 38"/>
                <p:cNvSpPr txBox="1"/>
                <p:nvPr/>
              </p:nvSpPr>
              <p:spPr>
                <a:xfrm>
                  <a:off x="5493735" y="619005"/>
                  <a:ext cx="3684460" cy="970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050" dirty="0"/>
                    <a:t>Reaction </a:t>
                  </a:r>
                  <a:r>
                    <a:rPr lang="pl-PL" sz="1050" dirty="0" err="1"/>
                    <a:t>Plane</a:t>
                  </a:r>
                  <a:endParaRPr lang="pl-PL" sz="1050" dirty="0"/>
                </a:p>
                <a:p>
                  <a14:m>
                    <m:oMath xmlns:m="http://schemas.openxmlformats.org/officeDocument/2006/math">
                      <m:r>
                        <a:rPr lang="pl-PL" sz="1050" i="1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⃗"/>
                          <m:ctrlPr>
                            <a:rPr lang="pl-PL" sz="10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acc>
                      <m:r>
                        <a:rPr lang="pl-PL" sz="10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l-PL" sz="1050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pl-PL" sz="10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pl-PL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pl-PL" sz="105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acc>
                    </m:oMath>
                  </a14:m>
                  <a:r>
                    <a:rPr lang="pl-PL" sz="1350" dirty="0"/>
                    <a:t> </a:t>
                  </a:r>
                  <a:endParaRPr lang="en-GB" sz="1350" dirty="0"/>
                </a:p>
              </p:txBody>
            </p:sp>
          </mc:Choice>
          <mc:Fallback xmlns="">
            <p:sp>
              <p:nvSpPr>
                <p:cNvPr id="39" name="pole tekstowe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3735" y="619005"/>
                  <a:ext cx="3684460" cy="9701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Łącznik prosty ze strzałką 18"/>
            <p:cNvCxnSpPr/>
            <p:nvPr/>
          </p:nvCxnSpPr>
          <p:spPr>
            <a:xfrm flipV="1">
              <a:off x="7707178" y="4180530"/>
              <a:ext cx="585484" cy="186928"/>
            </a:xfrm>
            <a:prstGeom prst="straightConnector1">
              <a:avLst/>
            </a:prstGeom>
            <a:ln w="41275" cmpd="sng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Łącznik prosty ze strzałką 19"/>
            <p:cNvCxnSpPr/>
            <p:nvPr/>
          </p:nvCxnSpPr>
          <p:spPr>
            <a:xfrm flipH="1">
              <a:off x="6873090" y="4424960"/>
              <a:ext cx="660965" cy="170123"/>
            </a:xfrm>
            <a:prstGeom prst="straightConnector1">
              <a:avLst/>
            </a:prstGeom>
            <a:ln w="41275" cmpd="sng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pole tekstowe 46"/>
                <p:cNvSpPr txBox="1"/>
                <p:nvPr/>
              </p:nvSpPr>
              <p:spPr>
                <a:xfrm>
                  <a:off x="8780578" y="4202868"/>
                  <a:ext cx="2555662" cy="1212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0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0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pl-PL" sz="105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pl-PL" sz="105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pl-PL" sz="1050" dirty="0">
                      <a:solidFill>
                        <a:srgbClr val="00B050"/>
                      </a:solidFill>
                    </a:rPr>
                    <a:t>Rest </a:t>
                  </a:r>
                  <a:r>
                    <a:rPr lang="pl-PL" sz="1050" dirty="0" err="1">
                      <a:solidFill>
                        <a:srgbClr val="00B050"/>
                      </a:solidFill>
                    </a:rPr>
                    <a:t>frame</a:t>
                  </a:r>
                  <a:r>
                    <a:rPr lang="pl-PL" sz="1050" dirty="0">
                      <a:solidFill>
                        <a:srgbClr val="00B050"/>
                      </a:solidFill>
                    </a:rPr>
                    <a:t> (</a:t>
                  </a:r>
                  <a:r>
                    <a:rPr lang="pl-PL" sz="1050" dirty="0" err="1">
                      <a:solidFill>
                        <a:srgbClr val="00B050"/>
                      </a:solidFill>
                    </a:rPr>
                    <a:t>Helicity</a:t>
                  </a:r>
                  <a:r>
                    <a:rPr lang="pl-PL" sz="1050" dirty="0">
                      <a:solidFill>
                        <a:srgbClr val="00B050"/>
                      </a:solidFill>
                    </a:rPr>
                    <a:t> </a:t>
                  </a:r>
                  <a:r>
                    <a:rPr lang="pl-PL" sz="1050" dirty="0" err="1">
                      <a:solidFill>
                        <a:srgbClr val="00B050"/>
                      </a:solidFill>
                    </a:rPr>
                    <a:t>frame</a:t>
                  </a:r>
                  <a:r>
                    <a:rPr lang="pl-PL" sz="1050" dirty="0">
                      <a:solidFill>
                        <a:srgbClr val="00B050"/>
                      </a:solidFill>
                    </a:rPr>
                    <a:t>)</a:t>
                  </a:r>
                  <a:endParaRPr lang="en-GB" sz="105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pole tekstowe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579" y="4202869"/>
                  <a:ext cx="2555661" cy="82463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66" t="-2326" b="-104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pole tekstowe 21"/>
            <p:cNvSpPr txBox="1"/>
            <p:nvPr/>
          </p:nvSpPr>
          <p:spPr>
            <a:xfrm>
              <a:off x="7922756" y="4290920"/>
              <a:ext cx="436952" cy="630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135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pole tekstowe 54"/>
                <p:cNvSpPr txBox="1"/>
                <p:nvPr/>
              </p:nvSpPr>
              <p:spPr>
                <a:xfrm>
                  <a:off x="6656110" y="4599402"/>
                  <a:ext cx="435812" cy="67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GB" sz="1500" b="1" dirty="0"/>
                </a:p>
              </p:txBody>
            </p:sp>
          </mc:Choice>
          <mc:Fallback xmlns="">
            <p:sp>
              <p:nvSpPr>
                <p:cNvPr id="23" name="pole tekstow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6108" y="4599402"/>
                  <a:ext cx="435812" cy="400110"/>
                </a:xfrm>
                <a:prstGeom prst="rect">
                  <a:avLst/>
                </a:prstGeom>
                <a:blipFill rotWithShape="0">
                  <a:blip r:embed="rId6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Prostokąt 55"/>
                <p:cNvSpPr/>
                <p:nvPr/>
              </p:nvSpPr>
              <p:spPr>
                <a:xfrm>
                  <a:off x="7980669" y="3857599"/>
                  <a:ext cx="1241635" cy="6791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1500" dirty="0"/>
                </a:p>
              </p:txBody>
            </p:sp>
          </mc:Choice>
          <mc:Fallback xmlns="">
            <p:sp>
              <p:nvSpPr>
                <p:cNvPr id="56" name="Prostokąt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670" y="3857598"/>
                  <a:ext cx="1241635" cy="63060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Łuk 24"/>
            <p:cNvSpPr/>
            <p:nvPr/>
          </p:nvSpPr>
          <p:spPr>
            <a:xfrm rot="2211802">
              <a:off x="7314434" y="4194600"/>
              <a:ext cx="881071" cy="882504"/>
            </a:xfrm>
            <a:prstGeom prst="arc">
              <a:avLst>
                <a:gd name="adj1" fmla="val 16337921"/>
                <a:gd name="adj2" fmla="val 0"/>
              </a:avLst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26" name="Łącznik prosty ze strzałką 25"/>
            <p:cNvCxnSpPr/>
            <p:nvPr/>
          </p:nvCxnSpPr>
          <p:spPr>
            <a:xfrm>
              <a:off x="7604498" y="4414631"/>
              <a:ext cx="747941" cy="725710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pole tekstowe 60"/>
                <p:cNvSpPr txBox="1"/>
                <p:nvPr/>
              </p:nvSpPr>
              <p:spPr>
                <a:xfrm>
                  <a:off x="7946970" y="5042411"/>
                  <a:ext cx="364038" cy="6306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p>
                            <m: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GB" sz="1350" b="1" dirty="0"/>
                </a:p>
              </p:txBody>
            </p:sp>
          </mc:Choice>
          <mc:Fallback xmlns="">
            <p:sp>
              <p:nvSpPr>
                <p:cNvPr id="27" name="pole tekstowe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46970" y="5042412"/>
                  <a:ext cx="364038" cy="369332"/>
                </a:xfrm>
                <a:prstGeom prst="rect">
                  <a:avLst/>
                </a:prstGeom>
                <a:blipFill rotWithShape="0">
                  <a:blip r:embed="rId8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Łącznik prosty ze strzałką 27"/>
            <p:cNvCxnSpPr/>
            <p:nvPr/>
          </p:nvCxnSpPr>
          <p:spPr>
            <a:xfrm flipV="1">
              <a:off x="7563141" y="2911440"/>
              <a:ext cx="417283" cy="1492755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pole tekstowe 63"/>
                <p:cNvSpPr txBox="1"/>
                <p:nvPr/>
              </p:nvSpPr>
              <p:spPr>
                <a:xfrm>
                  <a:off x="7962406" y="2688291"/>
                  <a:ext cx="463539" cy="6836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𝒀</m:t>
                            </m:r>
                          </m:e>
                          <m:sup>
                            <m: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 </m:t>
                            </m:r>
                          </m:sup>
                        </m:sSup>
                        <m:r>
                          <a:rPr lang="pl-PL" sz="135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accPr>
                          <m:e>
                            <m:r>
                              <a:rPr lang="pl-PL" sz="135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𝑳</m:t>
                            </m:r>
                          </m:e>
                        </m:acc>
                      </m:oMath>
                    </m:oMathPara>
                  </a14:m>
                  <a:endParaRPr lang="en-GB" sz="1350" b="1" dirty="0"/>
                </a:p>
              </p:txBody>
            </p:sp>
          </mc:Choice>
          <mc:Fallback xmlns="">
            <p:sp>
              <p:nvSpPr>
                <p:cNvPr id="64" name="pole tekstowe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05" y="2688292"/>
                  <a:ext cx="463538" cy="63504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67442" b="-1515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pole tekstowe 64"/>
                <p:cNvSpPr txBox="1"/>
                <p:nvPr/>
              </p:nvSpPr>
              <p:spPr>
                <a:xfrm flipH="1" flipV="1">
                  <a:off x="7800607" y="4328300"/>
                  <a:ext cx="351530" cy="4365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5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GB" sz="1350" b="1" dirty="0"/>
                </a:p>
              </p:txBody>
            </p:sp>
          </mc:Choice>
          <mc:Fallback xmlns="">
            <p:sp>
              <p:nvSpPr>
                <p:cNvPr id="65" name="pole tekstowe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 flipV="1">
                  <a:off x="7800608" y="4328300"/>
                  <a:ext cx="351530" cy="43657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8125" t="-8889" r="-31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Łącznik prosty ze strzałką 30"/>
            <p:cNvCxnSpPr/>
            <p:nvPr/>
          </p:nvCxnSpPr>
          <p:spPr>
            <a:xfrm flipV="1">
              <a:off x="7561942" y="3715429"/>
              <a:ext cx="910071" cy="678739"/>
            </a:xfrm>
            <a:prstGeom prst="straightConnector1">
              <a:avLst/>
            </a:prstGeom>
            <a:ln w="222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pole tekstowe 71"/>
                <p:cNvSpPr txBox="1"/>
                <p:nvPr/>
              </p:nvSpPr>
              <p:spPr>
                <a:xfrm>
                  <a:off x="8414059" y="3449291"/>
                  <a:ext cx="489716" cy="67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pl-PL" sz="15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GB" sz="1500" b="1" dirty="0"/>
                </a:p>
              </p:txBody>
            </p:sp>
          </mc:Choice>
          <mc:Fallback xmlns="">
            <p:sp>
              <p:nvSpPr>
                <p:cNvPr id="3" name="pole tekstowe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059" y="3449291"/>
                  <a:ext cx="489717" cy="40011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40000" b="-5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Elipsa 32"/>
            <p:cNvSpPr/>
            <p:nvPr/>
          </p:nvSpPr>
          <p:spPr>
            <a:xfrm rot="276268">
              <a:off x="6053724" y="2263415"/>
              <a:ext cx="649570" cy="913408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>
                <a:rot lat="18054037" lon="1192490" rev="19197731"/>
              </a:camera>
              <a:lightRig rig="freezing" dir="t"/>
            </a:scene3d>
            <a:sp3d extrusionH="57150" contourW="12700" prstMaterial="matte">
              <a:bevelT w="539750" h="51435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Łuk 33"/>
            <p:cNvSpPr/>
            <p:nvPr/>
          </p:nvSpPr>
          <p:spPr>
            <a:xfrm rot="2211802">
              <a:off x="7577736" y="3648018"/>
              <a:ext cx="474071" cy="437527"/>
            </a:xfrm>
            <a:prstGeom prst="arc">
              <a:avLst>
                <a:gd name="adj1" fmla="val 16337921"/>
                <a:gd name="adj2" fmla="val 0"/>
              </a:avLst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5" name="Łącznik prosty 34"/>
            <p:cNvCxnSpPr/>
            <p:nvPr/>
          </p:nvCxnSpPr>
          <p:spPr>
            <a:xfrm flipV="1">
              <a:off x="7604498" y="3449291"/>
              <a:ext cx="502988" cy="855481"/>
            </a:xfrm>
            <a:prstGeom prst="line">
              <a:avLst/>
            </a:prstGeom>
            <a:ln w="127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Prostokąt 79"/>
                <p:cNvSpPr/>
                <p:nvPr/>
              </p:nvSpPr>
              <p:spPr>
                <a:xfrm>
                  <a:off x="7875387" y="3262974"/>
                  <a:ext cx="861463" cy="63060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35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</m:oMath>
                    </m:oMathPara>
                  </a14:m>
                  <a:endParaRPr lang="en-GB" sz="1350" b="1" dirty="0"/>
                </a:p>
              </p:txBody>
            </p:sp>
          </mc:Choice>
          <mc:Fallback xmlns="">
            <p:sp>
              <p:nvSpPr>
                <p:cNvPr id="80" name="Prostokąt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5388" y="3262973"/>
                  <a:ext cx="751317" cy="58209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Łącznik prosty ze strzałką 36"/>
            <p:cNvCxnSpPr/>
            <p:nvPr/>
          </p:nvCxnSpPr>
          <p:spPr>
            <a:xfrm flipV="1">
              <a:off x="6228000" y="3209028"/>
              <a:ext cx="324000" cy="64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Łącznik prosty ze strzałką 37"/>
            <p:cNvCxnSpPr/>
            <p:nvPr/>
          </p:nvCxnSpPr>
          <p:spPr>
            <a:xfrm flipH="1" flipV="1">
              <a:off x="5850290" y="3204000"/>
              <a:ext cx="360000" cy="7282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ysDash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pole tekstowe 41"/>
          <p:cNvSpPr txBox="1"/>
          <p:nvPr/>
        </p:nvSpPr>
        <p:spPr>
          <a:xfrm>
            <a:off x="346030" y="93624"/>
            <a:ext cx="4461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3333CC"/>
                </a:solidFill>
              </a:rPr>
              <a:t>Polarisation</a:t>
            </a:r>
            <a:r>
              <a:rPr lang="en-US" sz="2100" b="1" dirty="0">
                <a:solidFill>
                  <a:srgbClr val="3333CC"/>
                </a:solidFill>
              </a:rPr>
              <a:t> of resonances in </a:t>
            </a:r>
            <a:r>
              <a:rPr lang="en-US" sz="2100" b="1" dirty="0" err="1">
                <a:solidFill>
                  <a:srgbClr val="3333CC"/>
                </a:solidFill>
              </a:rPr>
              <a:t>pion</a:t>
            </a:r>
            <a:r>
              <a:rPr lang="en-US" sz="2100" b="1" dirty="0">
                <a:solidFill>
                  <a:srgbClr val="3333CC"/>
                </a:solidFill>
              </a:rPr>
              <a:t> induced reactions  </a:t>
            </a:r>
          </a:p>
        </p:txBody>
      </p:sp>
      <p:sp>
        <p:nvSpPr>
          <p:cNvPr id="43" name="Prostokąt 42"/>
          <p:cNvSpPr/>
          <p:nvPr/>
        </p:nvSpPr>
        <p:spPr>
          <a:xfrm>
            <a:off x="8029385" y="4295837"/>
            <a:ext cx="1184940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PLB 764(2017)282 </a:t>
            </a:r>
            <a:endParaRPr lang="pl-PL" sz="900" dirty="0"/>
          </a:p>
          <a:p>
            <a:endParaRPr lang="en-GB" sz="1350" dirty="0"/>
          </a:p>
        </p:txBody>
      </p:sp>
      <p:sp>
        <p:nvSpPr>
          <p:cNvPr id="44" name="pole tekstowe 43"/>
          <p:cNvSpPr txBox="1"/>
          <p:nvPr/>
        </p:nvSpPr>
        <p:spPr>
          <a:xfrm>
            <a:off x="6853440" y="4103227"/>
            <a:ext cx="22682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050" dirty="0"/>
          </a:p>
          <a:p>
            <a:r>
              <a:rPr lang="pl-PL" sz="1050" dirty="0" err="1"/>
              <a:t>E.Speranza</a:t>
            </a:r>
            <a:r>
              <a:rPr lang="pl-PL" sz="1050" dirty="0"/>
              <a:t> et al..</a:t>
            </a:r>
            <a:endParaRPr lang="en-GB" sz="1050" dirty="0"/>
          </a:p>
        </p:txBody>
      </p:sp>
      <p:grpSp>
        <p:nvGrpSpPr>
          <p:cNvPr id="97" name="Grupa 96"/>
          <p:cNvGrpSpPr/>
          <p:nvPr/>
        </p:nvGrpSpPr>
        <p:grpSpPr>
          <a:xfrm>
            <a:off x="3437875" y="2545941"/>
            <a:ext cx="1904717" cy="1817442"/>
            <a:chOff x="5114015" y="77835"/>
            <a:chExt cx="2539623" cy="2423256"/>
          </a:xfrm>
        </p:grpSpPr>
        <p:grpSp>
          <p:nvGrpSpPr>
            <p:cNvPr id="98" name="Grupa 58"/>
            <p:cNvGrpSpPr/>
            <p:nvPr/>
          </p:nvGrpSpPr>
          <p:grpSpPr>
            <a:xfrm>
              <a:off x="5562276" y="239415"/>
              <a:ext cx="1624411" cy="1537063"/>
              <a:chOff x="8547687" y="988599"/>
              <a:chExt cx="1624411" cy="1537063"/>
            </a:xfrm>
          </p:grpSpPr>
          <p:sp>
            <p:nvSpPr>
              <p:cNvPr id="111" name="pole tekstowe 110"/>
              <p:cNvSpPr txBox="1"/>
              <p:nvPr/>
            </p:nvSpPr>
            <p:spPr>
              <a:xfrm>
                <a:off x="8547687" y="1575868"/>
                <a:ext cx="52667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>
                    <a:sym typeface="Symbol" panose="05050102010706020507" pitchFamily="18" charset="2"/>
                  </a:rPr>
                  <a:t></a:t>
                </a:r>
                <a:endParaRPr lang="en-GB" sz="1350" dirty="0"/>
              </a:p>
            </p:txBody>
          </p:sp>
          <p:grpSp>
            <p:nvGrpSpPr>
              <p:cNvPr id="112" name="Grupa 60"/>
              <p:cNvGrpSpPr/>
              <p:nvPr/>
            </p:nvGrpSpPr>
            <p:grpSpPr>
              <a:xfrm>
                <a:off x="9106927" y="988599"/>
                <a:ext cx="1065171" cy="1537063"/>
                <a:chOff x="7582927" y="988598"/>
                <a:chExt cx="1065171" cy="1537063"/>
              </a:xfrm>
            </p:grpSpPr>
            <p:grpSp>
              <p:nvGrpSpPr>
                <p:cNvPr id="113" name="Grupa 61"/>
                <p:cNvGrpSpPr/>
                <p:nvPr/>
              </p:nvGrpSpPr>
              <p:grpSpPr>
                <a:xfrm>
                  <a:off x="7582927" y="988598"/>
                  <a:ext cx="1065171" cy="1002780"/>
                  <a:chOff x="7582927" y="988598"/>
                  <a:chExt cx="1065171" cy="1002780"/>
                </a:xfrm>
              </p:grpSpPr>
              <p:sp>
                <p:nvSpPr>
                  <p:cNvPr id="115" name="Prostokąt 114"/>
                  <p:cNvSpPr/>
                  <p:nvPr/>
                </p:nvSpPr>
                <p:spPr>
                  <a:xfrm>
                    <a:off x="7582927" y="1825633"/>
                    <a:ext cx="589473" cy="86312"/>
                  </a:xfrm>
                  <a:prstGeom prst="rect">
                    <a:avLst/>
                  </a:prstGeom>
                  <a:solidFill>
                    <a:srgbClr val="00B050"/>
                  </a:solidFill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sp>
                <p:nvSpPr>
                  <p:cNvPr id="116" name="Elipsa 115"/>
                  <p:cNvSpPr/>
                  <p:nvPr/>
                </p:nvSpPr>
                <p:spPr>
                  <a:xfrm>
                    <a:off x="8172400" y="1741604"/>
                    <a:ext cx="216024" cy="249774"/>
                  </a:xfrm>
                  <a:prstGeom prst="ellipse">
                    <a:avLst/>
                  </a:prstGeom>
                  <a:solidFill>
                    <a:schemeClr val="accent1">
                      <a:lumMod val="90000"/>
                    </a:schemeClr>
                  </a:solidFill>
                  <a:ln w="412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350"/>
                  </a:p>
                </p:txBody>
              </p:sp>
              <p:cxnSp>
                <p:nvCxnSpPr>
                  <p:cNvPr id="117" name="Łącznik prosty ze strzałką 116"/>
                  <p:cNvCxnSpPr/>
                  <p:nvPr/>
                </p:nvCxnSpPr>
                <p:spPr>
                  <a:xfrm flipV="1">
                    <a:off x="8306098" y="988598"/>
                    <a:ext cx="342000" cy="753008"/>
                  </a:xfrm>
                  <a:prstGeom prst="straightConnector1">
                    <a:avLst/>
                  </a:prstGeom>
                  <a:ln w="31750"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4" name="Łącznik prosty ze strzałką 113"/>
                <p:cNvCxnSpPr/>
                <p:nvPr/>
              </p:nvCxnSpPr>
              <p:spPr>
                <a:xfrm flipH="1" flipV="1">
                  <a:off x="8290645" y="1977715"/>
                  <a:ext cx="339999" cy="54794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9" name="pole tekstowe 98"/>
            <p:cNvSpPr txBox="1"/>
            <p:nvPr/>
          </p:nvSpPr>
          <p:spPr>
            <a:xfrm>
              <a:off x="7001174" y="1686848"/>
              <a:ext cx="51380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ym typeface="Symbol" panose="05050102010706020507" pitchFamily="18" charset="2"/>
                </a:rPr>
                <a:t></a:t>
              </a:r>
              <a:r>
                <a:rPr lang="pl-PL" b="1" baseline="30000" dirty="0">
                  <a:sym typeface="Symbol" panose="05050102010706020507" pitchFamily="18" charset="2"/>
                </a:rPr>
                <a:t>-</a:t>
              </a:r>
              <a:endParaRPr lang="en-GB" b="1" dirty="0"/>
            </a:p>
          </p:txBody>
        </p:sp>
        <p:sp>
          <p:nvSpPr>
            <p:cNvPr id="100" name="pole tekstowe 99"/>
            <p:cNvSpPr txBox="1"/>
            <p:nvPr/>
          </p:nvSpPr>
          <p:spPr>
            <a:xfrm>
              <a:off x="7226918" y="153164"/>
              <a:ext cx="426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p</a:t>
              </a:r>
              <a:endParaRPr lang="en-GB" dirty="0"/>
            </a:p>
          </p:txBody>
        </p:sp>
        <p:cxnSp>
          <p:nvCxnSpPr>
            <p:cNvPr id="101" name="Łącznik prosty ze strzałką 100"/>
            <p:cNvCxnSpPr/>
            <p:nvPr/>
          </p:nvCxnSpPr>
          <p:spPr>
            <a:xfrm flipH="1" flipV="1">
              <a:off x="5775095" y="498530"/>
              <a:ext cx="338205" cy="59175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ole tekstowe 101"/>
            <p:cNvSpPr txBox="1"/>
            <p:nvPr/>
          </p:nvSpPr>
          <p:spPr>
            <a:xfrm>
              <a:off x="5600704" y="77835"/>
              <a:ext cx="36219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n</a:t>
              </a:r>
              <a:endParaRPr lang="en-GB" dirty="0"/>
            </a:p>
          </p:txBody>
        </p:sp>
        <p:sp>
          <p:nvSpPr>
            <p:cNvPr id="103" name="Prostokąt 102"/>
            <p:cNvSpPr/>
            <p:nvPr/>
          </p:nvSpPr>
          <p:spPr>
            <a:xfrm rot="19169334">
              <a:off x="5609140" y="1286517"/>
              <a:ext cx="589473" cy="86312"/>
            </a:xfrm>
            <a:prstGeom prst="rect">
              <a:avLst/>
            </a:prstGeom>
            <a:solidFill>
              <a:srgbClr val="3333CC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04" name="Łącznik prosty ze strzałką 103"/>
            <p:cNvCxnSpPr/>
            <p:nvPr/>
          </p:nvCxnSpPr>
          <p:spPr>
            <a:xfrm>
              <a:off x="5604375" y="1597199"/>
              <a:ext cx="80525" cy="4915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Łącznik prosty ze strzałką 104"/>
            <p:cNvCxnSpPr/>
            <p:nvPr/>
          </p:nvCxnSpPr>
          <p:spPr>
            <a:xfrm flipH="1">
              <a:off x="5114015" y="1624858"/>
              <a:ext cx="441470" cy="2841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pole tekstowe 74"/>
                <p:cNvSpPr txBox="1"/>
                <p:nvPr/>
              </p:nvSpPr>
              <p:spPr>
                <a:xfrm>
                  <a:off x="6227655" y="717271"/>
                  <a:ext cx="40403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sz="135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pl-PL" sz="135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oMath>
                    </m:oMathPara>
                  </a14:m>
                  <a:endParaRPr lang="en-GB" sz="1350" dirty="0"/>
                </a:p>
              </p:txBody>
            </p:sp>
          </mc:Choice>
          <mc:Fallback xmlns="">
            <p:sp>
              <p:nvSpPr>
                <p:cNvPr id="106" name="pole tekstowe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7655" y="717271"/>
                  <a:ext cx="404036" cy="369332"/>
                </a:xfrm>
                <a:prstGeom prst="rect">
                  <a:avLst/>
                </a:prstGeom>
                <a:blipFill rotWithShape="0">
                  <a:blip r:embed="rId13" cstate="print"/>
                  <a:stretch>
                    <a:fillRect l="-1515"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Mnożenie 106"/>
            <p:cNvSpPr/>
            <p:nvPr/>
          </p:nvSpPr>
          <p:spPr>
            <a:xfrm rot="2173900">
              <a:off x="5789039" y="1167919"/>
              <a:ext cx="372406" cy="221444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pole tekstowe 76"/>
                <p:cNvSpPr txBox="1"/>
                <p:nvPr/>
              </p:nvSpPr>
              <p:spPr>
                <a:xfrm>
                  <a:off x="5930228" y="1269674"/>
                  <a:ext cx="589473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3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350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</m:t>
                            </m:r>
                          </m:e>
                          <m:sup>
                            <m:r>
                              <a:rPr lang="pl-PL" sz="135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sz="1350" dirty="0"/>
                </a:p>
              </p:txBody>
            </p:sp>
          </mc:Choice>
          <mc:Fallback xmlns="">
            <p:sp>
              <p:nvSpPr>
                <p:cNvPr id="108" name="pole tekstowe 1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0228" y="1269673"/>
                  <a:ext cx="589473" cy="369332"/>
                </a:xfrm>
                <a:prstGeom prst="rect">
                  <a:avLst/>
                </a:prstGeom>
                <a:blipFill rotWithShape="0">
                  <a:blip r:embed="rId14" cstate="print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9" name="Mnożenie 108"/>
            <p:cNvSpPr/>
            <p:nvPr/>
          </p:nvSpPr>
          <p:spPr>
            <a:xfrm rot="2173900">
              <a:off x="5454414" y="1466387"/>
              <a:ext cx="372406" cy="221444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pole tekstowe 78"/>
                <p:cNvSpPr txBox="1"/>
                <p:nvPr/>
              </p:nvSpPr>
              <p:spPr>
                <a:xfrm>
                  <a:off x="5172203" y="2095936"/>
                  <a:ext cx="1360494" cy="405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GB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35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</m:t>
                          </m:r>
                        </m:e>
                        <m:sup>
                          <m:r>
                            <a:rPr lang="pl-PL" sz="1350" i="1">
                              <a:latin typeface="Cambria Math" panose="02040503050406030204" pitchFamily="18" charset="0"/>
                            </a:rPr>
                            <m:t>𝑑𝑒𝑐</m:t>
                          </m:r>
                        </m:sup>
                      </m:sSup>
                      <m:r>
                        <a:rPr lang="pl-PL" sz="135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l-PL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𝜋𝜋</m:t>
                      </m:r>
                    </m:oMath>
                  </a14:m>
                  <a:r>
                    <a:rPr lang="pl-PL" sz="1350" dirty="0"/>
                    <a:t>/</a:t>
                  </a:r>
                  <a:endParaRPr lang="en-GB" sz="1350" dirty="0"/>
                </a:p>
              </p:txBody>
            </p:sp>
          </mc:Choice>
          <mc:Fallback xmlns="">
            <p:sp>
              <p:nvSpPr>
                <p:cNvPr id="79" name="pole tekstowe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2203" y="2095936"/>
                  <a:ext cx="1360494" cy="405155"/>
                </a:xfrm>
                <a:prstGeom prst="rect">
                  <a:avLst/>
                </a:prstGeom>
                <a:blipFill>
                  <a:blip r:embed="rId15"/>
                  <a:stretch>
                    <a:fillRect t="-2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4665" y="906565"/>
            <a:ext cx="2093119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pole tekstowe 119"/>
          <p:cNvSpPr txBox="1"/>
          <p:nvPr/>
        </p:nvSpPr>
        <p:spPr>
          <a:xfrm>
            <a:off x="4308277" y="4074124"/>
            <a:ext cx="1053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e+e</a:t>
            </a:r>
            <a:r>
              <a:rPr lang="pl-PL" sz="1200" dirty="0"/>
              <a:t>-)</a:t>
            </a:r>
            <a:endParaRPr lang="de-DE" sz="1200" dirty="0"/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4215" y="2066656"/>
            <a:ext cx="2235994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5751" y="3056875"/>
            <a:ext cx="1785938" cy="57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8" name="Picture 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4426" y="4539536"/>
            <a:ext cx="6858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Prostokąt 124"/>
          <p:cNvSpPr/>
          <p:nvPr/>
        </p:nvSpPr>
        <p:spPr>
          <a:xfrm>
            <a:off x="1560868" y="3106230"/>
            <a:ext cx="351039" cy="43204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6" name="pole tekstowe 125"/>
          <p:cNvSpPr txBox="1"/>
          <p:nvPr/>
        </p:nvSpPr>
        <p:spPr>
          <a:xfrm>
            <a:off x="1115616" y="4086894"/>
            <a:ext cx="1053117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350" dirty="0"/>
              <a:t>for </a:t>
            </a:r>
            <a:r>
              <a:rPr lang="pl-PL" sz="1350" dirty="0" err="1"/>
              <a:t>e+e</a:t>
            </a:r>
            <a:r>
              <a:rPr lang="pl-PL" sz="1350" dirty="0"/>
              <a:t>-</a:t>
            </a:r>
            <a:endParaRPr lang="de-DE" sz="1350" dirty="0"/>
          </a:p>
        </p:txBody>
      </p:sp>
      <p:sp>
        <p:nvSpPr>
          <p:cNvPr id="71" name="pole tekstowe 70"/>
          <p:cNvSpPr txBox="1"/>
          <p:nvPr/>
        </p:nvSpPr>
        <p:spPr>
          <a:xfrm>
            <a:off x="428321" y="3697081"/>
            <a:ext cx="2544286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sz="1350" dirty="0"/>
              <a:t>ρ</a:t>
            </a:r>
            <a:r>
              <a:rPr lang="pl-PL" sz="1350" baseline="30000" dirty="0" err="1"/>
              <a:t>dec</a:t>
            </a:r>
            <a:r>
              <a:rPr lang="pl-PL" sz="1350" baseline="30000" dirty="0"/>
              <a:t>  </a:t>
            </a:r>
            <a:r>
              <a:rPr lang="pl-PL" sz="1350" dirty="0"/>
              <a:t> </a:t>
            </a:r>
            <a:r>
              <a:rPr lang="pl-PL" sz="1350" dirty="0" err="1"/>
              <a:t>known</a:t>
            </a:r>
            <a:r>
              <a:rPr lang="pl-PL" sz="1350" dirty="0"/>
              <a:t>,  </a:t>
            </a:r>
            <a:r>
              <a:rPr lang="pl-PL" sz="1350" dirty="0" err="1"/>
              <a:t>find</a:t>
            </a:r>
            <a:r>
              <a:rPr lang="pl-PL" sz="1350" dirty="0"/>
              <a:t> </a:t>
            </a:r>
            <a:r>
              <a:rPr lang="el-GR" sz="1350" dirty="0"/>
              <a:t>ρ</a:t>
            </a:r>
            <a:r>
              <a:rPr lang="pl-PL" sz="1350" baseline="30000" dirty="0"/>
              <a:t>H </a:t>
            </a:r>
            <a:r>
              <a:rPr lang="pl-PL" sz="1350" dirty="0"/>
              <a:t> </a:t>
            </a:r>
            <a:r>
              <a:rPr lang="pl-PL" sz="1350" dirty="0" err="1"/>
              <a:t>from</a:t>
            </a:r>
            <a:r>
              <a:rPr lang="pl-PL" sz="1350" dirty="0"/>
              <a:t> data</a:t>
            </a:r>
            <a:endParaRPr lang="de-DE" sz="1350" dirty="0"/>
          </a:p>
        </p:txBody>
      </p:sp>
      <p:sp>
        <p:nvSpPr>
          <p:cNvPr id="72" name="pole tekstowe 71"/>
          <p:cNvSpPr txBox="1"/>
          <p:nvPr/>
        </p:nvSpPr>
        <p:spPr>
          <a:xfrm>
            <a:off x="6904675" y="3892517"/>
            <a:ext cx="2376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Models</a:t>
            </a:r>
            <a:r>
              <a:rPr lang="pl-PL" sz="1200" dirty="0"/>
              <a:t>: GSI/</a:t>
            </a:r>
            <a:r>
              <a:rPr lang="pl-PL" sz="1200" dirty="0" err="1"/>
              <a:t>Budpest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0160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5DBF70F2-D828-4CC2-B33F-EDCD1DE53B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8" y="1436612"/>
            <a:ext cx="3564800" cy="277433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80697" y="1223761"/>
            <a:ext cx="52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</a:t>
            </a:r>
            <a:r>
              <a:rPr lang="fr-FR" sz="12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11 , </a:t>
            </a:r>
            <a:r>
              <a:rPr 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</a:t>
            </a:r>
            <a:r>
              <a:rPr lang="fr-FR" sz="12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10,</a:t>
            </a:r>
            <a:r>
              <a:rPr 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</a:t>
            </a:r>
            <a:r>
              <a:rPr lang="fr-FR" sz="12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1-1 </a:t>
            </a:r>
            <a:r>
              <a:rPr lang="fr-FR" sz="12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extracted</a:t>
            </a:r>
            <a:r>
              <a:rPr lang="fr-FR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 in </a:t>
            </a:r>
            <a:r>
              <a:rPr lang="it-IT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bins in cos </a:t>
            </a:r>
            <a:r>
              <a:rPr lang="fr-FR" alt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itchFamily="18" charset="2"/>
              </a:rPr>
              <a:t></a:t>
            </a:r>
            <a:r>
              <a:rPr lang="fr-FR" altLang="en-US" sz="1200" baseline="-25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/>
              </a:rPr>
              <a:t></a:t>
            </a:r>
            <a:endParaRPr lang="it-IT" sz="1200" baseline="-25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113">
            <a:extLst>
              <a:ext uri="{FF2B5EF4-FFF2-40B4-BE49-F238E27FC236}">
                <a16:creationId xmlns:a16="http://schemas.microsoft.com/office/drawing/2014/main" id="{9E5E72D5-17A4-4B26-9960-5391A4A80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346" y="1909581"/>
            <a:ext cx="984134" cy="68642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252710">
              <a:buClr>
                <a:srgbClr val="000000"/>
              </a:buClr>
              <a:buSzPct val="100000"/>
            </a:pPr>
            <a:endParaRPr lang="fr-FR" sz="1013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5289" y="89686"/>
            <a:ext cx="5876807" cy="6226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spin density matrix elements</a:t>
            </a:r>
            <a:r>
              <a:rPr lang="pl-PL" sz="2000" b="1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from </a:t>
            </a:r>
            <a:r>
              <a:rPr lang="fr-FR" sz="2000" b="1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fr-FR" sz="2000" b="1" baseline="30000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fr-FR" sz="2000" b="1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/e</a:t>
            </a:r>
            <a:r>
              <a:rPr lang="fr-FR" sz="2000" b="1" baseline="30000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pl-PL" sz="2000" b="1" baseline="30000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2000" b="1" dirty="0">
                <a:solidFill>
                  <a:srgbClr val="0000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data</a:t>
            </a:r>
            <a:endParaRPr lang="en-GB" sz="2000" b="1" dirty="0">
              <a:solidFill>
                <a:srgbClr val="0000FF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4160EC-7C33-4153-B894-2FB60842C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768" y="2567868"/>
            <a:ext cx="1746411" cy="4948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B12736-0061-42D9-B514-96D1833A4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339" y="3535768"/>
            <a:ext cx="2150473" cy="6098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020C996-8E49-43DB-B7FD-ED97D803CF10}"/>
                  </a:ext>
                </a:extLst>
              </p:cNvPr>
              <p:cNvSpPr txBox="1"/>
              <p:nvPr/>
            </p:nvSpPr>
            <p:spPr>
              <a:xfrm>
                <a:off x="4819346" y="1155037"/>
                <a:ext cx="3923575" cy="13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400" dirty="0">
                    <a:solidFill>
                      <a:srgbClr val="000000"/>
                    </a:solidFill>
                  </a:rPr>
                  <a:t>sdme sensitive to </a:t>
                </a:r>
                <a:r>
                  <a:rPr lang="pl-PL" sz="1400" dirty="0">
                    <a:solidFill>
                      <a:srgbClr val="000000"/>
                    </a:solidFill>
                  </a:rPr>
                  <a:t>:</a:t>
                </a:r>
                <a:endParaRPr lang="fr-FR" sz="1400" dirty="0">
                  <a:solidFill>
                    <a:srgbClr val="000000"/>
                  </a:solidFill>
                </a:endParaRPr>
              </a:p>
              <a:p>
                <a:pPr marL="160735" indent="-16073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1400" dirty="0">
                    <a:solidFill>
                      <a:srgbClr val="000000"/>
                    </a:solidFill>
                  </a:rPr>
                  <a:t>J</a:t>
                </a:r>
                <a:r>
                  <a:rPr lang="fr-FR" sz="1400" baseline="30000" dirty="0">
                    <a:solidFill>
                      <a:srgbClr val="000000"/>
                    </a:solidFill>
                  </a:rPr>
                  <a:t>P</a:t>
                </a:r>
                <a:r>
                  <a:rPr lang="fr-FR" sz="1400" dirty="0">
                    <a:solidFill>
                      <a:srgbClr val="000000"/>
                    </a:solidFill>
                  </a:rPr>
                  <a:t> : </a:t>
                </a:r>
                <a:r>
                  <a:rPr lang="pl-PL" sz="1400" i="1" dirty="0">
                    <a:solidFill>
                      <a:srgbClr val="000000"/>
                    </a:solidFill>
                  </a:rPr>
                  <a:t>for J=1/2 </a:t>
                </a:r>
                <a:r>
                  <a:rPr lang="fr-FR" sz="1400" dirty="0">
                    <a:solidFill>
                      <a:srgbClr val="000000"/>
                    </a:solidFill>
                  </a:rPr>
                  <a:t> no dependence on </a:t>
                </a:r>
                <a:r>
                  <a:rPr lang="fr-FR" sz="14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</a:t>
                </a:r>
                <a:r>
                  <a:rPr lang="fr-FR" sz="1400" baseline="-25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</a:t>
                </a:r>
                <a:r>
                  <a:rPr lang="fr-FR" sz="1400" dirty="0">
                    <a:solidFill>
                      <a:srgbClr val="000000"/>
                    </a:solidFill>
                  </a:rPr>
                  <a:t> </a:t>
                </a:r>
                <a:endParaRPr lang="pl-PL" sz="140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pl-PL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l-PL" sz="1400" dirty="0">
                    <a:solidFill>
                      <a:srgbClr val="000000"/>
                    </a:solidFill>
                  </a:rPr>
                  <a:t> , only </a:t>
                </a:r>
                <a:r>
                  <a:rPr lang="pl-PL" sz="1400" dirty="0" err="1">
                    <a:solidFill>
                      <a:srgbClr val="000000"/>
                    </a:solidFill>
                  </a:rPr>
                  <a:t>transverse</a:t>
                </a:r>
                <a:r>
                  <a:rPr lang="pl-PL" sz="1400" dirty="0">
                    <a:solidFill>
                      <a:srgbClr val="000000"/>
                    </a:solidFill>
                  </a:rPr>
                  <a:t> </a:t>
                </a:r>
                <a:r>
                  <a:rPr lang="pl-PL" sz="1400" dirty="0" err="1">
                    <a:solidFill>
                      <a:srgbClr val="000000"/>
                    </a:solidFill>
                  </a:rPr>
                  <a:t>polarization</a:t>
                </a:r>
                <a:r>
                  <a:rPr lang="pl-PL" sz="1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pl-PL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l-PL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fr-FR" sz="1400" dirty="0">
                  <a:solidFill>
                    <a:srgbClr val="000000"/>
                  </a:solidFill>
                </a:endParaRPr>
              </a:p>
              <a:p>
                <a:pPr marL="160735" indent="-16073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pl-PL" sz="1400" dirty="0" err="1">
                    <a:solidFill>
                      <a:srgbClr val="000000"/>
                    </a:solidFill>
                  </a:rPr>
                  <a:t>sdm</a:t>
                </a:r>
                <a:r>
                  <a:rPr lang="pl-PL" sz="1400" dirty="0">
                    <a:solidFill>
                      <a:srgbClr val="000000"/>
                    </a:solidFill>
                  </a:rPr>
                  <a:t> </a:t>
                </a:r>
                <a:r>
                  <a:rPr lang="pl-PL" sz="1400" dirty="0" err="1">
                    <a:solidFill>
                      <a:srgbClr val="000000"/>
                    </a:solidFill>
                  </a:rPr>
                  <a:t>are</a:t>
                </a:r>
                <a:r>
                  <a:rPr lang="pl-PL" sz="1400" dirty="0">
                    <a:solidFill>
                      <a:srgbClr val="000000"/>
                    </a:solidFill>
                  </a:rPr>
                  <a:t> </a:t>
                </a:r>
                <a:r>
                  <a:rPr lang="pl-PL" sz="1400" dirty="0" err="1">
                    <a:solidFill>
                      <a:srgbClr val="000000"/>
                    </a:solidFill>
                  </a:rPr>
                  <a:t>combination</a:t>
                </a:r>
                <a:r>
                  <a:rPr lang="pl-PL" sz="1400" dirty="0">
                    <a:solidFill>
                      <a:srgbClr val="000000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pl-PL" sz="1400" i="1" dirty="0">
                    <a:solidFill>
                      <a:srgbClr val="000000"/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pl-PL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pl-PL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fr-FR" sz="1400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020C996-8E49-43DB-B7FD-ED97D803C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346" y="1155037"/>
                <a:ext cx="3923575" cy="1345048"/>
              </a:xfrm>
              <a:prstGeom prst="rect">
                <a:avLst/>
              </a:prstGeom>
              <a:blipFill>
                <a:blip r:embed="rId6"/>
                <a:stretch>
                  <a:fillRect l="-467" b="-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ACD6D15E-1F9D-4F2B-8D0C-82998760816F}"/>
              </a:ext>
            </a:extLst>
          </p:cNvPr>
          <p:cNvSpPr txBox="1"/>
          <p:nvPr/>
        </p:nvSpPr>
        <p:spPr>
          <a:xfrm>
            <a:off x="5567678" y="3711466"/>
            <a:ext cx="47160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13" dirty="0">
                <a:solidFill>
                  <a:srgbClr val="000000"/>
                </a:solidFill>
                <a:latin typeface="Calibri"/>
              </a:rPr>
              <a:t>J&gt;1/2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6090A41-80A9-4711-9AC9-A22EF2DCFA36}"/>
              </a:ext>
            </a:extLst>
          </p:cNvPr>
          <p:cNvSpPr txBox="1"/>
          <p:nvPr/>
        </p:nvSpPr>
        <p:spPr>
          <a:xfrm>
            <a:off x="5567678" y="3157055"/>
            <a:ext cx="47160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>
                <a:solidFill>
                  <a:srgbClr val="000000"/>
                </a:solidFill>
                <a:latin typeface="Calibri"/>
              </a:rPr>
              <a:t>J=1/2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A82581-15C0-4D4D-8053-645100048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167" y="3024204"/>
            <a:ext cx="1135073" cy="460165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5946706D-316F-4076-8ADD-D569F7564C98}"/>
              </a:ext>
            </a:extLst>
          </p:cNvPr>
          <p:cNvSpPr txBox="1"/>
          <p:nvPr/>
        </p:nvSpPr>
        <p:spPr>
          <a:xfrm>
            <a:off x="602251" y="4178150"/>
            <a:ext cx="5362303" cy="7155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>
                <a:solidFill>
                  <a:srgbClr val="000000"/>
                </a:solidFill>
                <a:latin typeface="Calibri"/>
              </a:rPr>
              <a:t>data 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consistent </a:t>
            </a:r>
            <a:r>
              <a:rPr lang="fr-FR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pl-PL" sz="135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dominance</a:t>
            </a:r>
            <a:r>
              <a:rPr lang="pl-PL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N1520 </a:t>
            </a:r>
            <a:r>
              <a:rPr lang="pl-PL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(J=3/2) </a:t>
            </a:r>
            <a:endParaRPr lang="fr-FR" sz="1350" dirty="0">
              <a:solidFill>
                <a:srgbClr val="FF0000"/>
              </a:solidFill>
              <a:latin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>
                <a:solidFill>
                  <a:srgbClr val="FF0000"/>
                </a:solidFill>
                <a:latin typeface="Calibri"/>
              </a:rPr>
              <a:t>Good agreement with Lagrangian model</a:t>
            </a:r>
            <a:r>
              <a:rPr lang="pl-PL" sz="1350" dirty="0">
                <a:solidFill>
                  <a:srgbClr val="FF0000"/>
                </a:solidFill>
                <a:latin typeface="Calibri"/>
              </a:rPr>
              <a:t> (</a:t>
            </a:r>
            <a:r>
              <a:rPr lang="pl-PL" sz="1350" dirty="0" err="1">
                <a:solidFill>
                  <a:srgbClr val="FF0000"/>
                </a:solidFill>
                <a:latin typeface="Calibri"/>
              </a:rPr>
              <a:t>predictions</a:t>
            </a:r>
            <a:r>
              <a:rPr lang="pl-PL" sz="1350" dirty="0">
                <a:solidFill>
                  <a:srgbClr val="FF0000"/>
                </a:solidFill>
                <a:latin typeface="Calibri"/>
              </a:rPr>
              <a:t>!)</a:t>
            </a:r>
            <a:endParaRPr lang="fr-FR" sz="1350" dirty="0">
              <a:solidFill>
                <a:srgbClr val="FF0000"/>
              </a:solidFill>
              <a:latin typeface="Calibri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b="1" dirty="0" err="1">
                <a:solidFill>
                  <a:srgbClr val="000000"/>
                </a:solidFill>
                <a:latin typeface="Calibri"/>
              </a:rPr>
              <a:t>Powerfull</a:t>
            </a:r>
            <a:r>
              <a:rPr lang="pl-PL" sz="135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350" b="1" dirty="0" err="1">
                <a:solidFill>
                  <a:srgbClr val="000000"/>
                </a:solidFill>
                <a:latin typeface="Calibri"/>
              </a:rPr>
              <a:t>observable</a:t>
            </a:r>
            <a:r>
              <a:rPr lang="pl-PL" sz="1350" b="1" dirty="0">
                <a:solidFill>
                  <a:srgbClr val="000000"/>
                </a:solidFill>
                <a:latin typeface="Calibri"/>
              </a:rPr>
              <a:t>.. but m</a:t>
            </a:r>
            <a:r>
              <a:rPr lang="fr-FR" sz="1350" b="1" dirty="0">
                <a:solidFill>
                  <a:srgbClr val="000000"/>
                </a:solidFill>
                <a:latin typeface="Calibri"/>
              </a:rPr>
              <a:t>ore precise data needed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A634839-9C1D-4477-A151-FF9ECDDC2452}"/>
              </a:ext>
            </a:extLst>
          </p:cNvPr>
          <p:cNvSpPr txBox="1"/>
          <p:nvPr/>
        </p:nvSpPr>
        <p:spPr>
          <a:xfrm rot="2101466">
            <a:off x="3524053" y="1708609"/>
            <a:ext cx="809837" cy="25391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1050" dirty="0" err="1">
                <a:solidFill>
                  <a:srgbClr val="000000"/>
                </a:solidFill>
                <a:latin typeface="Calibri"/>
              </a:rPr>
              <a:t>preliminary</a:t>
            </a:r>
            <a:endParaRPr lang="en-US" sz="105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6061" y="705452"/>
            <a:ext cx="6858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1924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CustomShape 6"/>
          <p:cNvSpPr/>
          <p:nvPr/>
        </p:nvSpPr>
        <p:spPr>
          <a:xfrm>
            <a:off x="1199254" y="18828"/>
            <a:ext cx="6858000" cy="6884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pl-PL" sz="2700" spc="-1" dirty="0">
                <a:solidFill>
                  <a:srgbClr val="0000FF"/>
                </a:solidFill>
              </a:rPr>
              <a:t>Outlook : </a:t>
            </a:r>
            <a:r>
              <a:rPr lang="pl-PL" sz="2700" spc="-1" dirty="0" err="1">
                <a:solidFill>
                  <a:srgbClr val="0000FF"/>
                </a:solidFill>
              </a:rPr>
              <a:t>experiments</a:t>
            </a:r>
            <a:r>
              <a:rPr lang="pl-PL" sz="2700" spc="-1" dirty="0">
                <a:solidFill>
                  <a:srgbClr val="0000FF"/>
                </a:solidFill>
              </a:rPr>
              <a:t> with pion</a:t>
            </a:r>
            <a:r>
              <a:rPr lang="en-US" sz="2700" spc="-1" dirty="0">
                <a:solidFill>
                  <a:srgbClr val="0000FF"/>
                </a:solidFill>
              </a:rPr>
              <a:t> </a:t>
            </a:r>
            <a:r>
              <a:rPr lang="pl-PL" sz="2700" spc="-1" dirty="0" err="1">
                <a:solidFill>
                  <a:srgbClr val="0000FF"/>
                </a:solidFill>
              </a:rPr>
              <a:t>beam</a:t>
            </a:r>
            <a:endParaRPr lang="en-US" sz="2700" spc="-1" dirty="0">
              <a:solidFill>
                <a:srgbClr val="0000FF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DEBA52-8043-4C4C-B5E0-791527D88491}"/>
              </a:ext>
            </a:extLst>
          </p:cNvPr>
          <p:cNvSpPr txBox="1"/>
          <p:nvPr/>
        </p:nvSpPr>
        <p:spPr>
          <a:xfrm>
            <a:off x="1126256" y="701955"/>
            <a:ext cx="6770187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350" b="1" dirty="0" err="1">
                <a:solidFill>
                  <a:srgbClr val="F96A1B"/>
                </a:solidFill>
                <a:latin typeface="Calibri"/>
              </a:rPr>
              <a:t>Exp</a:t>
            </a:r>
            <a:r>
              <a:rPr lang="fr-FR" sz="1350" b="1" dirty="0">
                <a:solidFill>
                  <a:srgbClr val="F96A1B"/>
                </a:solidFill>
                <a:latin typeface="Calibri"/>
              </a:rPr>
              <a:t>. proposal 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at </a:t>
            </a:r>
            <a:r>
              <a:rPr lang="pl-PL" sz="1350" dirty="0">
                <a:solidFill>
                  <a:srgbClr val="000000"/>
                </a:solidFill>
                <a:latin typeface="Calibri"/>
              </a:rPr>
              <a:t>FAIR0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/SIS18 : 202</a:t>
            </a:r>
            <a:r>
              <a:rPr lang="pl-PL" sz="1350" dirty="0">
                <a:solidFill>
                  <a:srgbClr val="000000"/>
                </a:solidFill>
                <a:latin typeface="Calibri"/>
              </a:rPr>
              <a:t>3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-202</a:t>
            </a:r>
            <a:r>
              <a:rPr lang="pl-PL" sz="1350" dirty="0">
                <a:solidFill>
                  <a:srgbClr val="000000"/>
                </a:solidFill>
                <a:latin typeface="Calibri"/>
              </a:rPr>
              <a:t>5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: explore the </a:t>
            </a:r>
            <a:r>
              <a:rPr lang="fr-FR" sz="1350" b="1" dirty="0">
                <a:solidFill>
                  <a:srgbClr val="F96A1B"/>
                </a:solidFill>
                <a:latin typeface="Calibri"/>
              </a:rPr>
              <a:t>third resonance region 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(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s~1.7 GeV/c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  <a:sym typeface="Symbol"/>
              </a:rPr>
              <a:t>2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2658E3B-4275-4D61-89FC-F309983DDE9F}"/>
              </a:ext>
            </a:extLst>
          </p:cNvPr>
          <p:cNvSpPr txBox="1"/>
          <p:nvPr/>
        </p:nvSpPr>
        <p:spPr>
          <a:xfrm>
            <a:off x="3939609" y="1245787"/>
            <a:ext cx="385060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>
                <a:solidFill>
                  <a:srgbClr val="F96A1B"/>
                </a:solidFill>
                <a:latin typeface="Calibri"/>
              </a:rPr>
              <a:t>1. Baryon </a:t>
            </a:r>
            <a:r>
              <a:rPr lang="fr-FR" sz="1350" dirty="0" err="1">
                <a:solidFill>
                  <a:srgbClr val="F96A1B"/>
                </a:solidFill>
                <a:latin typeface="Calibri"/>
              </a:rPr>
              <a:t>meson</a:t>
            </a:r>
            <a:r>
              <a:rPr lang="fr-FR" sz="1350" dirty="0">
                <a:solidFill>
                  <a:srgbClr val="F96A1B"/>
                </a:solidFill>
                <a:latin typeface="Calibri"/>
              </a:rPr>
              <a:t> </a:t>
            </a:r>
            <a:r>
              <a:rPr lang="fr-FR" sz="1350" dirty="0" err="1">
                <a:solidFill>
                  <a:srgbClr val="F96A1B"/>
                </a:solidFill>
                <a:latin typeface="Calibri"/>
              </a:rPr>
              <a:t>couplings</a:t>
            </a:r>
            <a:r>
              <a:rPr lang="fr-FR" sz="1350" dirty="0">
                <a:solidFill>
                  <a:srgbClr val="F96A1B"/>
                </a:solidFill>
                <a:latin typeface="Calibri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N, n, n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 , K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, K,….</a:t>
            </a:r>
            <a:endParaRPr lang="fr-FR" sz="1350" i="1" dirty="0">
              <a:solidFill>
                <a:srgbClr val="000000"/>
              </a:solidFill>
              <a:latin typeface="Calibri"/>
              <a:sym typeface="Symbol"/>
            </a:endParaRPr>
          </a:p>
          <a:p>
            <a:endParaRPr lang="fr-FR" sz="1200" i="1" dirty="0">
              <a:solidFill>
                <a:srgbClr val="000000"/>
              </a:solidFill>
              <a:latin typeface="Calibri"/>
              <a:sym typeface="Symbol"/>
            </a:endParaRPr>
          </a:p>
          <a:p>
            <a:r>
              <a:rPr lang="fr-FR" sz="1200" i="1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Inputs for Partial </a:t>
            </a:r>
            <a:r>
              <a:rPr lang="fr-FR" sz="1200" i="1" dirty="0" err="1">
                <a:solidFill>
                  <a:srgbClr val="000000"/>
                </a:solidFill>
                <a:latin typeface="Calibri"/>
                <a:sym typeface="Symbol"/>
              </a:rPr>
              <a:t>Wave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fr-FR" sz="1200" i="1" dirty="0" err="1">
                <a:solidFill>
                  <a:srgbClr val="000000"/>
                </a:solidFill>
                <a:latin typeface="Calibri"/>
                <a:sym typeface="Symbol"/>
              </a:rPr>
              <a:t>Analysis</a:t>
            </a:r>
            <a:endParaRPr lang="fr-FR" sz="1200" i="1" dirty="0">
              <a:solidFill>
                <a:srgbClr val="000000"/>
              </a:solidFill>
              <a:latin typeface="Calibri"/>
              <a:sym typeface="Symbol"/>
            </a:endParaRPr>
          </a:p>
          <a:p>
            <a:r>
              <a:rPr lang="fr-FR" sz="1200" i="1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fr-FR" sz="1200" i="1" dirty="0" err="1">
                <a:solidFill>
                  <a:srgbClr val="000000"/>
                </a:solidFill>
                <a:latin typeface="Calibri"/>
                <a:sym typeface="Symbol"/>
              </a:rPr>
              <a:t>Many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 baryon structure issues: confirmation of N’(1720),</a:t>
            </a:r>
          </a:p>
          <a:p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 Cascade </a:t>
            </a:r>
            <a:r>
              <a:rPr lang="fr-FR" sz="1200" i="1" dirty="0" err="1">
                <a:solidFill>
                  <a:srgbClr val="000000"/>
                </a:solidFill>
                <a:latin typeface="Calibri"/>
                <a:sym typeface="Symbol"/>
              </a:rPr>
              <a:t>decays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 (R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R’</a:t>
            </a:r>
            <a:r>
              <a:rPr lang="el-GR" sz="1200" i="1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π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 N</a:t>
            </a:r>
            <a:r>
              <a:rPr lang="el-GR" sz="1200" i="1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π π</a:t>
            </a:r>
            <a:r>
              <a:rPr lang="fr-FR" sz="1200" i="1" dirty="0">
                <a:solidFill>
                  <a:srgbClr val="000000"/>
                </a:solidFill>
                <a:latin typeface="Calibri"/>
                <a:sym typeface="Symbol"/>
              </a:rPr>
              <a:t>), </a:t>
            </a:r>
            <a:r>
              <a:rPr lang="pl-PL" sz="1200" i="1" dirty="0">
                <a:solidFill>
                  <a:srgbClr val="000000"/>
                </a:solidFill>
                <a:latin typeface="Calibri"/>
                <a:sym typeface="Symbol"/>
              </a:rPr>
              <a:t>„missing </a:t>
            </a:r>
            <a:r>
              <a:rPr lang="pl-PL" sz="1200" i="1" dirty="0" err="1">
                <a:solidFill>
                  <a:srgbClr val="000000"/>
                </a:solidFill>
                <a:latin typeface="Calibri"/>
                <a:sym typeface="Symbol"/>
              </a:rPr>
              <a:t>resonances</a:t>
            </a:r>
            <a:r>
              <a:rPr lang="pl-PL" sz="1200" i="1" dirty="0">
                <a:solidFill>
                  <a:srgbClr val="000000"/>
                </a:solidFill>
                <a:latin typeface="Calibri"/>
                <a:sym typeface="Symbol"/>
              </a:rPr>
              <a:t>”</a:t>
            </a:r>
            <a:endParaRPr lang="fr-FR" sz="1200" i="1" dirty="0">
              <a:solidFill>
                <a:srgbClr val="000000"/>
              </a:solidFill>
              <a:latin typeface="Calibri"/>
              <a:sym typeface="Symbol"/>
            </a:endParaRPr>
          </a:p>
          <a:p>
            <a:endParaRPr lang="fr-FR" sz="1350" i="1" dirty="0">
              <a:solidFill>
                <a:srgbClr val="000000"/>
              </a:solidFill>
              <a:latin typeface="Calibri"/>
              <a:sym typeface="Symbol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669068" y="1035955"/>
            <a:ext cx="2684929" cy="2276190"/>
            <a:chOff x="1143000" y="1277764"/>
            <a:chExt cx="2287073" cy="2105657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CEAD87A-94A9-4CDD-9CCA-BBCCE6C8B8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879"/>
            <a:stretch/>
          </p:blipFill>
          <p:spPr bwMode="auto">
            <a:xfrm>
              <a:off x="1143000" y="1277764"/>
              <a:ext cx="2274400" cy="21056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Łącznik prosty ze strzałką 20">
              <a:extLst>
                <a:ext uri="{FF2B5EF4-FFF2-40B4-BE49-F238E27FC236}">
                  <a16:creationId xmlns:a16="http://schemas.microsoft.com/office/drawing/2014/main" id="{1A4AAECB-91D6-4E22-AB57-44D7DE7691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16354" y="1705507"/>
              <a:ext cx="144535" cy="65219"/>
            </a:xfrm>
            <a:prstGeom prst="straightConnector1">
              <a:avLst/>
            </a:prstGeom>
            <a:solidFill>
              <a:schemeClr val="bg1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23" name="Łącznik prosty ze strzałką 22">
              <a:extLst>
                <a:ext uri="{FF2B5EF4-FFF2-40B4-BE49-F238E27FC236}">
                  <a16:creationId xmlns:a16="http://schemas.microsoft.com/office/drawing/2014/main" id="{DF2B1693-B4CF-42AA-8680-192B5FC6D5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25069" y="1793270"/>
              <a:ext cx="143809" cy="98232"/>
            </a:xfrm>
            <a:prstGeom prst="straightConnector1">
              <a:avLst/>
            </a:prstGeom>
            <a:solidFill>
              <a:schemeClr val="bg1"/>
            </a:solidFill>
            <a:ln w="9525" algn="ctr">
              <a:solidFill>
                <a:srgbClr val="FFFFFF"/>
              </a:solidFill>
              <a:round/>
              <a:headEnd/>
              <a:tailEnd/>
            </a:ln>
          </p:spPr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D5C1FB9-F27F-4A34-9AD7-4B5D14B133E7}"/>
                </a:ext>
              </a:extLst>
            </p:cNvPr>
            <p:cNvCxnSpPr/>
            <p:nvPr/>
          </p:nvCxnSpPr>
          <p:spPr>
            <a:xfrm flipH="1">
              <a:off x="2367384" y="1366462"/>
              <a:ext cx="1062689" cy="62533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9A17E0-BE9C-43D7-9B4A-87E6B833CCFC}"/>
                </a:ext>
              </a:extLst>
            </p:cNvPr>
            <p:cNvSpPr/>
            <p:nvPr/>
          </p:nvSpPr>
          <p:spPr>
            <a:xfrm>
              <a:off x="1594622" y="2678274"/>
              <a:ext cx="958358" cy="354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solidFill>
                  <a:srgbClr val="FFFFFF"/>
                </a:solidFill>
              </a:endParaRP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A76ACAAD-1614-44A7-9D6A-FC370A1C22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8178" y="2923532"/>
              <a:ext cx="725" cy="17712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3366FF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DBE01A26-949F-4B58-ADB2-2320421A46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47127" y="2902991"/>
              <a:ext cx="726" cy="17712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0033CC"/>
              </a:solidFill>
              <a:prstDash val="solid"/>
              <a:tailEnd type="arrow"/>
            </a:ln>
            <a:effectLst/>
          </p:spPr>
        </p:cxnSp>
        <p:sp>
          <p:nvSpPr>
            <p:cNvPr id="29" name="ZoneTexte 31">
              <a:extLst>
                <a:ext uri="{FF2B5EF4-FFF2-40B4-BE49-F238E27FC236}">
                  <a16:creationId xmlns:a16="http://schemas.microsoft.com/office/drawing/2014/main" id="{89A7EC03-C50B-4BA0-BE5D-7580B2CC7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3589" y="2653633"/>
              <a:ext cx="209177" cy="3000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sz="1350" kern="0" dirty="0">
                  <a:solidFill>
                    <a:srgbClr val="000080"/>
                  </a:solidFill>
                  <a:latin typeface="Calibri"/>
                </a:rPr>
                <a:t>η</a:t>
              </a:r>
              <a:endParaRPr lang="fr-FR" sz="1350" kern="0" dirty="0">
                <a:solidFill>
                  <a:srgbClr val="000080"/>
                </a:solidFill>
                <a:latin typeface="Calibri"/>
              </a:endParaRPr>
            </a:p>
          </p:txBody>
        </p:sp>
        <p:sp>
          <p:nvSpPr>
            <p:cNvPr id="30" name="ZoneTexte 30">
              <a:extLst>
                <a:ext uri="{FF2B5EF4-FFF2-40B4-BE49-F238E27FC236}">
                  <a16:creationId xmlns:a16="http://schemas.microsoft.com/office/drawing/2014/main" id="{B6BACCD0-2B89-4858-98B1-F5BC85C36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1734" y="2664816"/>
              <a:ext cx="278902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l-GR" sz="1350" kern="0" dirty="0">
                  <a:solidFill>
                    <a:srgbClr val="000099"/>
                  </a:solidFill>
                  <a:latin typeface="Calibri"/>
                </a:rPr>
                <a:t>ω</a:t>
              </a:r>
              <a:endParaRPr lang="fr-FR" sz="1350" kern="0" dirty="0">
                <a:solidFill>
                  <a:srgbClr val="000099"/>
                </a:solidFill>
                <a:latin typeface="Calibri"/>
              </a:endParaRPr>
            </a:p>
          </p:txBody>
        </p: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D74F2819-0E45-40A7-B378-B5DCDBDA5E59}"/>
              </a:ext>
            </a:extLst>
          </p:cNvPr>
          <p:cNvSpPr txBox="1"/>
          <p:nvPr/>
        </p:nvSpPr>
        <p:spPr>
          <a:xfrm>
            <a:off x="3892957" y="2514890"/>
            <a:ext cx="44127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2. Time-like </a:t>
            </a:r>
            <a:r>
              <a:rPr lang="fr-FR" sz="1350" dirty="0" err="1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electromagnetic</a:t>
            </a:r>
            <a:r>
              <a:rPr lang="fr-FR" sz="135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baryon transitions   </a:t>
            </a:r>
            <a:r>
              <a:rPr lang="fr-FR" sz="1350" baseline="3000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r>
              <a:rPr lang="fr-FR" sz="1350" dirty="0" err="1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pne</a:t>
            </a:r>
            <a:r>
              <a:rPr lang="fr-FR" sz="1350" baseline="30000" dirty="0" err="1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fr-FR" sz="1350" dirty="0" err="1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fr-FR" sz="1350" baseline="3000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endParaRPr lang="fr-FR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Calibri"/>
              </a:rPr>
              <a:t>Broad range of q</a:t>
            </a:r>
            <a:r>
              <a:rPr lang="fr-FR" sz="1200" baseline="30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fr-FR" sz="1200" dirty="0">
                <a:solidFill>
                  <a:srgbClr val="000000"/>
                </a:solidFill>
                <a:latin typeface="Calibri"/>
              </a:rPr>
              <a:t>=(</a:t>
            </a:r>
            <a:r>
              <a:rPr lang="fr-FR" sz="1200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fr-FR" sz="1200" baseline="-25000" dirty="0" err="1">
                <a:solidFill>
                  <a:srgbClr val="000000"/>
                </a:solidFill>
                <a:latin typeface="Calibri"/>
              </a:rPr>
              <a:t>ee</a:t>
            </a:r>
            <a:r>
              <a:rPr lang="fr-FR" sz="1200" dirty="0">
                <a:solidFill>
                  <a:srgbClr val="000000"/>
                </a:solidFill>
                <a:latin typeface="Calibri"/>
              </a:rPr>
              <a:t>)</a:t>
            </a:r>
            <a:r>
              <a:rPr lang="fr-FR" sz="1200" baseline="30000" dirty="0">
                <a:solidFill>
                  <a:srgbClr val="000000"/>
                </a:solidFill>
                <a:latin typeface="Calibri"/>
              </a:rPr>
              <a:t>2 </a:t>
            </a: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fr-FR" sz="120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sensitivity</a:t>
            </a: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to </a:t>
            </a:r>
            <a:r>
              <a:rPr lang="fr-FR" sz="120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form</a:t>
            </a: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factors</a:t>
            </a:r>
            <a:endParaRPr lang="fr-FR" sz="1200" dirty="0">
              <a:solidFill>
                <a:srgbClr val="000000"/>
              </a:solidFill>
              <a:latin typeface="Calibri"/>
              <a:sym typeface="Symbol" panose="05050102010706020507" pitchFamily="18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Check of </a:t>
            </a:r>
            <a:r>
              <a:rPr lang="fr-FR" sz="120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Vector</a:t>
            </a: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Dominance (</a:t>
            </a:r>
            <a:r>
              <a:rPr lang="fr-FR" sz="120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both</a:t>
            </a:r>
            <a:r>
              <a:rPr lang="fr-FR" sz="120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for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 and 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)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High </a:t>
            </a:r>
            <a:r>
              <a:rPr lang="pl-PL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prec</a:t>
            </a: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 </a:t>
            </a:r>
            <a:r>
              <a:rPr lang="pl-PL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measureements</a:t>
            </a: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</a:t>
            </a:r>
            <a:r>
              <a:rPr lang="pl-PL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photon</a:t>
            </a: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polarization</a:t>
            </a:r>
            <a:r>
              <a:rPr lang="pl-PL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- s</a:t>
            </a:r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pin density matrix elements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3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 bwMode="auto">
          <a:xfrm>
            <a:off x="470752" y="3239553"/>
            <a:ext cx="3422205" cy="189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18"/>
          <p:cNvSpPr txBox="1"/>
          <p:nvPr/>
        </p:nvSpPr>
        <p:spPr>
          <a:xfrm>
            <a:off x="4305029" y="3842855"/>
            <a:ext cx="3119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e</a:t>
            </a:r>
            <a:r>
              <a:rPr lang="fr-FR" sz="1200" dirty="0"/>
              <a:t>xpected sensitivity</a:t>
            </a:r>
            <a:r>
              <a:rPr lang="pl-PL" sz="1200" dirty="0"/>
              <a:t> for </a:t>
            </a:r>
            <a:r>
              <a:rPr lang="pl-PL" sz="1200" dirty="0" err="1"/>
              <a:t>spdme</a:t>
            </a:r>
            <a:r>
              <a:rPr lang="pl-PL" sz="1200" dirty="0"/>
              <a:t> for N*(1520)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021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CustomShape 6"/>
          <p:cNvSpPr/>
          <p:nvPr/>
        </p:nvSpPr>
        <p:spPr>
          <a:xfrm>
            <a:off x="747876" y="96325"/>
            <a:ext cx="9038098" cy="7206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pl-PL" sz="2400" b="1" spc="-1" dirty="0" err="1">
                <a:solidFill>
                  <a:srgbClr val="0000FF"/>
                </a:solidFill>
              </a:rPr>
              <a:t>Hyperon</a:t>
            </a:r>
            <a:r>
              <a:rPr lang="pl-PL" sz="2400" b="1" spc="-1" dirty="0">
                <a:solidFill>
                  <a:srgbClr val="0000FF"/>
                </a:solidFill>
              </a:rPr>
              <a:t> </a:t>
            </a:r>
            <a:r>
              <a:rPr lang="pl-PL" sz="2400" b="1" spc="-1" dirty="0" err="1">
                <a:solidFill>
                  <a:srgbClr val="0000FF"/>
                </a:solidFill>
              </a:rPr>
              <a:t>Dalitz</a:t>
            </a:r>
            <a:r>
              <a:rPr lang="pl-PL" sz="2400" b="1" spc="-1" dirty="0">
                <a:solidFill>
                  <a:srgbClr val="0000FF"/>
                </a:solidFill>
              </a:rPr>
              <a:t> </a:t>
            </a:r>
            <a:r>
              <a:rPr lang="pl-PL" sz="2400" b="1" spc="-1" dirty="0" err="1">
                <a:solidFill>
                  <a:srgbClr val="0000FF"/>
                </a:solidFill>
              </a:rPr>
              <a:t>decays</a:t>
            </a:r>
            <a:r>
              <a:rPr lang="pl-PL" sz="2400" b="1" spc="-1" dirty="0">
                <a:solidFill>
                  <a:srgbClr val="0000FF"/>
                </a:solidFill>
              </a:rPr>
              <a:t>-em. </a:t>
            </a:r>
            <a:r>
              <a:rPr lang="pl-PL" sz="2400" b="1" spc="-1" dirty="0" err="1">
                <a:solidFill>
                  <a:srgbClr val="0000FF"/>
                </a:solidFill>
              </a:rPr>
              <a:t>transition</a:t>
            </a:r>
            <a:r>
              <a:rPr lang="pl-PL" sz="2400" b="1" spc="-1" dirty="0">
                <a:solidFill>
                  <a:srgbClr val="0000FF"/>
                </a:solidFill>
              </a:rPr>
              <a:t> Form </a:t>
            </a:r>
            <a:r>
              <a:rPr lang="pl-PL" sz="2400" b="1" spc="-1" dirty="0" err="1">
                <a:solidFill>
                  <a:srgbClr val="0000FF"/>
                </a:solidFill>
              </a:rPr>
              <a:t>Factors</a:t>
            </a:r>
            <a:r>
              <a:rPr lang="pl-PL" sz="2400" b="1" spc="-1" dirty="0">
                <a:solidFill>
                  <a:srgbClr val="000099"/>
                </a:solidFill>
              </a:rPr>
              <a:t> </a:t>
            </a:r>
            <a:endParaRPr lang="en-US" sz="2400" b="1" spc="-1" dirty="0">
              <a:solidFill>
                <a:srgbClr val="000099"/>
              </a:solidFill>
            </a:endParaRPr>
          </a:p>
        </p:txBody>
      </p:sp>
      <p:sp>
        <p:nvSpPr>
          <p:cNvPr id="862" name="CustomShape 9"/>
          <p:cNvSpPr/>
          <p:nvPr/>
        </p:nvSpPr>
        <p:spPr>
          <a:xfrm>
            <a:off x="204884" y="526063"/>
            <a:ext cx="6218010" cy="9382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sz="1050" spc="-1">
              <a:solidFill>
                <a:srgbClr val="F96A1B"/>
              </a:solidFill>
            </a:endParaRPr>
          </a:p>
        </p:txBody>
      </p:sp>
      <p:cxnSp>
        <p:nvCxnSpPr>
          <p:cNvPr id="22" name="Łącznik prosty ze strzałką 20">
            <a:extLst>
              <a:ext uri="{FF2B5EF4-FFF2-40B4-BE49-F238E27FC236}">
                <a16:creationId xmlns:a16="http://schemas.microsoft.com/office/drawing/2014/main" id="{1A4AAECB-91D6-4E22-AB57-44D7DE7691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24156" y="3046357"/>
            <a:ext cx="144535" cy="65219"/>
          </a:xfrm>
          <a:prstGeom prst="straightConnector1">
            <a:avLst/>
          </a:prstGeom>
          <a:solidFill>
            <a:schemeClr val="bg1"/>
          </a:solidFill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DF2B1693-B4CF-42AA-8680-192B5FC6D5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32872" y="3134120"/>
            <a:ext cx="143809" cy="98232"/>
          </a:xfrm>
          <a:prstGeom prst="straightConnector1">
            <a:avLst/>
          </a:prstGeom>
          <a:solidFill>
            <a:schemeClr val="bg1"/>
          </a:solidFill>
          <a:ln w="9525" algn="ctr">
            <a:solidFill>
              <a:srgbClr val="FFFFFF"/>
            </a:solidFill>
            <a:round/>
            <a:headEnd/>
            <a:tailEnd/>
          </a:ln>
        </p:spPr>
      </p:cxnSp>
      <p:pic>
        <p:nvPicPr>
          <p:cNvPr id="3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4" y="1050916"/>
            <a:ext cx="2728435" cy="2496602"/>
          </a:xfrm>
          <a:prstGeom prst="rect">
            <a:avLst/>
          </a:prstGeom>
          <a:noFill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9CF74FF-2816-5CDF-5493-984877F11C0A}"/>
              </a:ext>
            </a:extLst>
          </p:cNvPr>
          <p:cNvSpPr txBox="1"/>
          <p:nvPr/>
        </p:nvSpPr>
        <p:spPr>
          <a:xfrm>
            <a:off x="303525" y="3914456"/>
            <a:ext cx="2092898" cy="69249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350" dirty="0"/>
              <a:t>SU(3) </a:t>
            </a:r>
            <a:r>
              <a:rPr lang="pl-PL" sz="1350" dirty="0" err="1"/>
              <a:t>flavour</a:t>
            </a:r>
            <a:r>
              <a:rPr lang="pl-PL" sz="1350" dirty="0"/>
              <a:t> </a:t>
            </a:r>
            <a:r>
              <a:rPr lang="pl-PL" sz="1350" dirty="0" err="1"/>
              <a:t>partners</a:t>
            </a:r>
            <a:r>
              <a:rPr lang="pl-PL" sz="1350" dirty="0"/>
              <a:t> </a:t>
            </a:r>
          </a:p>
          <a:p>
            <a:r>
              <a:rPr lang="pl-PL" sz="1350" spc="-1" dirty="0">
                <a:solidFill>
                  <a:srgbClr val="3333CC"/>
                </a:solidFill>
                <a:latin typeface="Symbol"/>
                <a:ea typeface="Symbol"/>
              </a:rPr>
              <a:t>   </a:t>
            </a:r>
            <a:r>
              <a:rPr lang="en-US" sz="1350" spc="-1" dirty="0">
                <a:solidFill>
                  <a:srgbClr val="3333CC"/>
                </a:solidFill>
                <a:latin typeface="Symbol"/>
                <a:ea typeface="Symbol"/>
              </a:rPr>
              <a:t>S</a:t>
            </a:r>
            <a:r>
              <a:rPr lang="en-US" sz="1350" spc="-1" dirty="0">
                <a:solidFill>
                  <a:srgbClr val="3333CC"/>
                </a:solidFill>
                <a:latin typeface="Times New Roman"/>
                <a:ea typeface="Symbol"/>
              </a:rPr>
              <a:t>(1385)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</a:rPr>
              <a:t> -  </a:t>
            </a:r>
            <a:r>
              <a:rPr lang="pl-PL" sz="1350" spc="-1" dirty="0">
                <a:solidFill>
                  <a:srgbClr val="3333CC"/>
                </a:solidFill>
                <a:latin typeface="Symbol"/>
                <a:ea typeface="Symbol"/>
                <a:sym typeface="Symbol" panose="05050102010706020507" pitchFamily="18" charset="2"/>
              </a:rPr>
              <a:t>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(1232)</a:t>
            </a:r>
            <a:endParaRPr lang="pl-PL" sz="1350" spc="-1" dirty="0">
              <a:solidFill>
                <a:srgbClr val="3333CC"/>
              </a:solidFill>
              <a:latin typeface="Times New Roman"/>
              <a:ea typeface="Symbol"/>
              <a:cs typeface="Times New Roman"/>
            </a:endParaRPr>
          </a:p>
          <a:p>
            <a:r>
              <a:rPr lang="pl-PL" sz="1350" spc="-1" dirty="0">
                <a:solidFill>
                  <a:srgbClr val="3333CC"/>
                </a:solidFill>
                <a:latin typeface="Symbol"/>
                <a:ea typeface="Symbol"/>
              </a:rPr>
              <a:t>   </a:t>
            </a:r>
            <a:r>
              <a:rPr lang="en-US" sz="1350" spc="-1" dirty="0">
                <a:solidFill>
                  <a:srgbClr val="3333CC"/>
                </a:solidFill>
                <a:latin typeface="Symbol"/>
                <a:ea typeface="Symbol"/>
              </a:rPr>
              <a:t></a:t>
            </a:r>
            <a:r>
              <a:rPr lang="en-US" sz="1350" spc="-1" dirty="0">
                <a:solidFill>
                  <a:srgbClr val="3333CC"/>
                </a:solidFill>
                <a:latin typeface="Times New Roman"/>
                <a:ea typeface="Symbol"/>
              </a:rPr>
              <a:t>(1520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)</a:t>
            </a:r>
            <a:r>
              <a:rPr lang="pl-PL" sz="1350" spc="-1" dirty="0">
                <a:solidFill>
                  <a:srgbClr val="000000"/>
                </a:solidFill>
                <a:latin typeface="Times New Roman"/>
                <a:ea typeface="Symbol"/>
              </a:rPr>
              <a:t> – </a:t>
            </a:r>
            <a:r>
              <a:rPr lang="pl-PL" sz="1350" spc="-1" dirty="0">
                <a:solidFill>
                  <a:srgbClr val="0070C0"/>
                </a:solidFill>
                <a:latin typeface="Times New Roman"/>
                <a:ea typeface="Symbol"/>
              </a:rPr>
              <a:t>N(1520) ?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CFA5F29-29E5-F44B-08AF-411DB1A7A7D1}"/>
              </a:ext>
            </a:extLst>
          </p:cNvPr>
          <p:cNvSpPr txBox="1"/>
          <p:nvPr/>
        </p:nvSpPr>
        <p:spPr>
          <a:xfrm>
            <a:off x="2544171" y="3958997"/>
            <a:ext cx="6342225" cy="121187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350" dirty="0"/>
              <a:t>HADES </a:t>
            </a:r>
            <a:r>
              <a:rPr lang="pl-PL" sz="1350" dirty="0" err="1"/>
              <a:t>measured</a:t>
            </a:r>
            <a:r>
              <a:rPr lang="pl-PL" sz="1350" dirty="0">
                <a:latin typeface="Symbol"/>
                <a:sym typeface="Symbol"/>
              </a:rPr>
              <a:t> </a:t>
            </a:r>
            <a:r>
              <a:rPr lang="pl-PL" sz="1350" spc="-1" dirty="0">
                <a:solidFill>
                  <a:srgbClr val="3333CC"/>
                </a:solidFill>
                <a:latin typeface="Symbol"/>
                <a:ea typeface="Symbol"/>
                <a:sym typeface="Symbol" panose="05050102010706020507" pitchFamily="18" charset="2"/>
              </a:rPr>
              <a:t>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(1232) N(1520)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transitions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–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significant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enhancement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(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up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to 5) w.r.t  point-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like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(QED) –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dominated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, by pion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cloud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contribution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Pion and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Kaon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cloud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for </a:t>
            </a:r>
            <a:r>
              <a:rPr lang="pl-PL" sz="1350" spc="-1" dirty="0" err="1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hyperons</a:t>
            </a:r>
            <a:r>
              <a:rPr lang="pl-PL" sz="1350" spc="-1" dirty="0">
                <a:solidFill>
                  <a:srgbClr val="3333CC"/>
                </a:solidFill>
                <a:latin typeface="Times New Roman"/>
                <a:ea typeface="Symbol"/>
                <a:sym typeface="Symbol" panose="05050102010706020507" pitchFamily="18" charset="2"/>
              </a:rPr>
              <a:t> ?</a:t>
            </a:r>
          </a:p>
          <a:p>
            <a:endParaRPr lang="en-US" sz="135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920793A-CDFD-CB6D-97FF-7431B21D06A9}"/>
              </a:ext>
            </a:extLst>
          </p:cNvPr>
          <p:cNvSpPr txBox="1"/>
          <p:nvPr/>
        </p:nvSpPr>
        <p:spPr>
          <a:xfrm>
            <a:off x="1587579" y="768779"/>
            <a:ext cx="13457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/>
              <a:t>Radiative decays</a:t>
            </a:r>
            <a:endParaRPr lang="en-US" sz="135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A8CB3A-DE2C-9449-E84E-05B731101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753" y="1050915"/>
            <a:ext cx="2619055" cy="1200329"/>
          </a:xfrm>
          <a:prstGeom prst="rect">
            <a:avLst/>
          </a:prstGeom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6E863283-28EB-0C28-D43F-7F06E83AD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0"/>
          <a:stretch/>
        </p:blipFill>
        <p:spPr bwMode="auto">
          <a:xfrm>
            <a:off x="6250191" y="718236"/>
            <a:ext cx="2517884" cy="28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pole tekstowe 6">
                <a:extLst>
                  <a:ext uri="{FF2B5EF4-FFF2-40B4-BE49-F238E27FC236}">
                    <a16:creationId xmlns:a16="http://schemas.microsoft.com/office/drawing/2014/main" id="{C83DD2CC-C1FE-99B2-D82C-78429B8712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3320" y="2328185"/>
                <a:ext cx="3655260" cy="1538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14313" indent="-21431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Well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separated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214313" indent="-214313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VMD: Enhancement in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e+e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mass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due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to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mass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vector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altLang="en-US" sz="1200" dirty="0" err="1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mesons</a:t>
                </a:r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l-PL" altLang="en-US" sz="12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pl-PL" altLang="en-US" sz="12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/</m:t>
                    </m:r>
                    <m:r>
                      <a:rPr lang="pl-PL" altLang="en-US" sz="12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  <m:r>
                      <a:rPr lang="pl-PL" altLang="en-US" sz="12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/ </m:t>
                    </m:r>
                    <m:r>
                      <a:rPr lang="pl-PL" altLang="en-US" sz="1200" i="1">
                        <a:solidFill>
                          <a:srgbClr val="1F49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pl-PL" altLang="en-US" sz="120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pl-PL" altLang="en-US" sz="1050" dirty="0">
                    <a:solidFill>
                      <a:srgbClr val="1F497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pl-PL" altLang="en-US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R. Williams et. al. PRC48(1993)1381</a:t>
                </a:r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pl-PL" altLang="en-US" sz="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pl-PL" sz="900" i="1" dirty="0">
                    <a:latin typeface="-apple-system"/>
                  </a:rPr>
                  <a:t>G. </a:t>
                </a:r>
                <a:r>
                  <a:rPr lang="pl-PL" sz="900" i="1" dirty="0" err="1">
                    <a:latin typeface="-apple-system"/>
                  </a:rPr>
                  <a:t>Ramahlo</a:t>
                </a:r>
                <a:r>
                  <a:rPr lang="pl-PL" sz="900" i="1" dirty="0">
                    <a:latin typeface="-apple-system"/>
                  </a:rPr>
                  <a:t> PRD</a:t>
                </a:r>
                <a:r>
                  <a:rPr lang="pl-PL" sz="900" dirty="0">
                    <a:latin typeface="-apple-system"/>
                  </a:rPr>
                  <a:t> 102 (2022) </a:t>
                </a:r>
                <a:r>
                  <a:rPr lang="en-US" sz="800" dirty="0"/>
                  <a:t>054016</a:t>
                </a:r>
                <a:r>
                  <a:rPr lang="pl-PL" sz="800" dirty="0"/>
                  <a:t>, </a:t>
                </a:r>
                <a:r>
                  <a:rPr lang="en-US" sz="800" dirty="0"/>
                  <a:t>PR D 93, 033004 (2016)</a:t>
                </a:r>
                <a:endParaRPr lang="pl-PL" sz="800" dirty="0"/>
              </a:p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pl-PL" sz="800" dirty="0"/>
                  <a:t>            </a:t>
                </a:r>
                <a:r>
                  <a:rPr lang="pl-PL" sz="800" dirty="0" err="1">
                    <a:latin typeface="Helvetica" pitchFamily="2" charset="0"/>
                  </a:rPr>
                  <a:t>S.Leupold</a:t>
                </a:r>
                <a:r>
                  <a:rPr lang="pl-PL" sz="800" dirty="0">
                    <a:latin typeface="Helvetica" pitchFamily="2" charset="0"/>
                  </a:rPr>
                  <a:t> </a:t>
                </a:r>
                <a:r>
                  <a:rPr lang="en-GB" sz="800" dirty="0">
                    <a:latin typeface="Helvetica" pitchFamily="2" charset="0"/>
                  </a:rPr>
                  <a:t>Eur. Phys. J. A (2021) 57 :183</a:t>
                </a:r>
                <a:endParaRPr lang="pl-PL" sz="800" dirty="0"/>
              </a:p>
            </p:txBody>
          </p:sp>
        </mc:Choice>
        <mc:Fallback xmlns="">
          <p:sp>
            <p:nvSpPr>
              <p:cNvPr id="41" name="pole tekstowe 6">
                <a:extLst>
                  <a:ext uri="{FF2B5EF4-FFF2-40B4-BE49-F238E27FC236}">
                    <a16:creationId xmlns:a16="http://schemas.microsoft.com/office/drawing/2014/main" id="{C83DD2CC-C1FE-99B2-D82C-78429B871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3320" y="2328185"/>
                <a:ext cx="3655260" cy="1538242"/>
              </a:xfrm>
              <a:prstGeom prst="rect">
                <a:avLst/>
              </a:prstGeom>
              <a:blipFill>
                <a:blip r:embed="rId6"/>
                <a:stretch>
                  <a:fillRect b="-39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2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43000" y="-128550"/>
            <a:ext cx="68580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700" dirty="0" err="1">
                <a:solidFill>
                  <a:srgbClr val="0000FF"/>
                </a:solidFill>
              </a:rPr>
              <a:t>Summary</a:t>
            </a:r>
            <a:endParaRPr lang="fr-FR" sz="2700" dirty="0">
              <a:solidFill>
                <a:srgbClr val="0000FF"/>
              </a:solidFill>
            </a:endParaRPr>
          </a:p>
        </p:txBody>
      </p:sp>
      <p:sp>
        <p:nvSpPr>
          <p:cNvPr id="18" name="Rectangle 8">
            <a:hlinkClick r:id="rId3"/>
          </p:cNvPr>
          <p:cNvSpPr>
            <a:spLocks noChangeArrowheads="1"/>
          </p:cNvSpPr>
          <p:nvPr/>
        </p:nvSpPr>
        <p:spPr bwMode="auto">
          <a:xfrm>
            <a:off x="1143000" y="-1384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Rectangle 9">
            <a:hlinkClick r:id="rId3"/>
          </p:cNvPr>
          <p:cNvSpPr>
            <a:spLocks noChangeArrowheads="1"/>
          </p:cNvSpPr>
          <p:nvPr/>
        </p:nvSpPr>
        <p:spPr bwMode="auto">
          <a:xfrm>
            <a:off x="1257300" y="-24199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95737" y="7287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33103" y="602754"/>
            <a:ext cx="8255726" cy="196207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VM (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) 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do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play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 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an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important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 role 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in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baryon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– * 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couplings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</a:t>
            </a:r>
            <a:endParaRPr lang="pl-PL" sz="1350" dirty="0">
              <a:solidFill>
                <a:srgbClr val="000000"/>
              </a:solidFill>
              <a:latin typeface="Calibri"/>
              <a:sym typeface="Symbol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Baryon resonance studies with the GSI pion beam + HADES detector (2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  <a:sym typeface="Symbol"/>
              </a:rPr>
              <a:t>nd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 resonance region 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s~1.5 GeV)</a:t>
            </a:r>
          </a:p>
          <a:p>
            <a:pPr>
              <a:lnSpc>
                <a:spcPct val="150000"/>
              </a:lnSpc>
            </a:pP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     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 improved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knowledge of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baryon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resonances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-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meson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(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) 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couplings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(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new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BR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measurements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!) </a:t>
            </a:r>
            <a:endParaRPr lang="fr-FR" sz="1350" dirty="0">
              <a:solidFill>
                <a:srgbClr val="FF0000"/>
              </a:solidFill>
              <a:latin typeface="Calibri"/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       </a:t>
            </a:r>
            <a:r>
              <a:rPr lang="fr-FR" sz="1350" dirty="0" err="1">
                <a:solidFill>
                  <a:srgbClr val="000000"/>
                </a:solidFill>
                <a:latin typeface="Calibri"/>
                <a:sym typeface="Symbol"/>
              </a:rPr>
              <a:t>very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 new information on 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time-like </a:t>
            </a:r>
            <a:r>
              <a:rPr lang="fr-FR" sz="1350" dirty="0" err="1">
                <a:solidFill>
                  <a:srgbClr val="FF0000"/>
                </a:solidFill>
                <a:latin typeface="Calibri"/>
                <a:sym typeface="Symbol"/>
              </a:rPr>
              <a:t>electromagnetic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 baryon transitions</a:t>
            </a:r>
          </a:p>
          <a:p>
            <a:pPr>
              <a:lnSpc>
                <a:spcPct val="150000"/>
              </a:lnSpc>
            </a:pP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  First test of Vector Dominance Model below 2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 threshold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and time-like electromagnetic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/>
              </a:rPr>
              <a:t>transition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form factor models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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Important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 inputs for medium effects 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of 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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meson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calculations</a:t>
            </a:r>
            <a:endParaRPr lang="fr-FR" sz="135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2954" y="2578670"/>
            <a:ext cx="8305875" cy="21698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1350" dirty="0" err="1">
                <a:solidFill>
                  <a:srgbClr val="000000"/>
                </a:solidFill>
                <a:latin typeface="Calibri"/>
                <a:sym typeface="Symbol"/>
              </a:rPr>
              <a:t>Electromagnetic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 decays  of</a:t>
            </a:r>
            <a:r>
              <a:rPr lang="fr-FR" sz="1350" dirty="0">
                <a:solidFill>
                  <a:srgbClr val="CDD7D9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higher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mass N*/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 panose="05050102010706020507" pitchFamily="18" charset="2"/>
              </a:rPr>
              <a:t>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resonances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 in pion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induced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FF0000"/>
                </a:solidFill>
                <a:latin typeface="Calibri"/>
                <a:sym typeface="Symbol"/>
              </a:rPr>
              <a:t>reactions</a:t>
            </a:r>
            <a:r>
              <a:rPr lang="pl-PL" sz="1350" dirty="0">
                <a:solidFill>
                  <a:srgbClr val="FF0000"/>
                </a:solidFill>
                <a:latin typeface="Calibri"/>
                <a:sym typeface="Symbol"/>
              </a:rPr>
              <a:t> and</a:t>
            </a:r>
            <a:r>
              <a:rPr lang="pl-PL" sz="1350" dirty="0">
                <a:solidFill>
                  <a:srgbClr val="CDD7D9"/>
                </a:solidFill>
                <a:latin typeface="Calibri"/>
                <a:sym typeface="Symbol"/>
              </a:rPr>
              <a:t> </a:t>
            </a:r>
            <a:r>
              <a:rPr lang="fr-FR" sz="1350" dirty="0">
                <a:solidFill>
                  <a:srgbClr val="FF0000"/>
                </a:solidFill>
                <a:latin typeface="Calibri"/>
                <a:sym typeface="Symbol"/>
              </a:rPr>
              <a:t>hyperons</a:t>
            </a:r>
            <a:r>
              <a:rPr lang="fr-FR" sz="1350" dirty="0">
                <a:solidFill>
                  <a:srgbClr val="CDD7D9"/>
                </a:solidFill>
                <a:latin typeface="Calibri"/>
                <a:sym typeface="Symbol"/>
              </a:rPr>
              <a:t> 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Y,  Y</a:t>
            </a:r>
            <a:r>
              <a:rPr lang="fr-FR" sz="1350" dirty="0" err="1">
                <a:solidFill>
                  <a:srgbClr val="000000"/>
                </a:solidFill>
                <a:latin typeface="Calibri"/>
                <a:sym typeface="Symbol"/>
              </a:rPr>
              <a:t>e</a:t>
            </a:r>
            <a:r>
              <a:rPr lang="fr-FR" sz="1350" baseline="30000" dirty="0" err="1">
                <a:solidFill>
                  <a:srgbClr val="000000"/>
                </a:solidFill>
                <a:latin typeface="Calibri"/>
                <a:sym typeface="Symbol"/>
              </a:rPr>
              <a:t>+</a:t>
            </a:r>
            <a:r>
              <a:rPr lang="fr-FR" sz="1350" dirty="0" err="1">
                <a:solidFill>
                  <a:srgbClr val="000000"/>
                </a:solidFill>
                <a:latin typeface="Calibri"/>
                <a:sym typeface="Symbol"/>
              </a:rPr>
              <a:t>e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  <a:sym typeface="Symbol"/>
              </a:rPr>
              <a:t>-</a:t>
            </a:r>
            <a:r>
              <a:rPr lang="pl-PL" sz="1350" baseline="30000" dirty="0">
                <a:solidFill>
                  <a:srgbClr val="000000"/>
                </a:solidFill>
                <a:latin typeface="Calibri"/>
                <a:sym typeface="Symbol"/>
              </a:rPr>
              <a:t> 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in pp reactions  </a:t>
            </a:r>
            <a:endParaRPr lang="pl-PL" sz="1350" dirty="0">
              <a:solidFill>
                <a:srgbClr val="000000"/>
              </a:solidFill>
              <a:latin typeface="Calibri"/>
              <a:sym typeface="Symbol"/>
            </a:endParaRPr>
          </a:p>
          <a:p>
            <a:pPr>
              <a:lnSpc>
                <a:spcPct val="150000"/>
              </a:lnSpc>
            </a:pPr>
            <a:r>
              <a:rPr lang="fr-FR" sz="1350" dirty="0">
                <a:solidFill>
                  <a:srgbClr val="000000"/>
                </a:solidFill>
                <a:latin typeface="Calibri"/>
              </a:rPr>
              <a:t>2023</a:t>
            </a:r>
            <a:r>
              <a:rPr lang="pl-PL" sz="1350" dirty="0">
                <a:solidFill>
                  <a:srgbClr val="000000"/>
                </a:solidFill>
                <a:latin typeface="Calibri"/>
              </a:rPr>
              <a:t>-2025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  : pion beam experiment in the third resonance region </a:t>
            </a: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fr-FR" sz="1350" dirty="0">
                <a:solidFill>
                  <a:srgbClr val="000000"/>
                </a:solidFill>
                <a:latin typeface="Calibri"/>
              </a:rPr>
              <a:t>Investigate</a:t>
            </a:r>
            <a:r>
              <a:rPr lang="fr-FR" sz="1350" dirty="0">
                <a:solidFill>
                  <a:srgbClr val="CDD7D9"/>
                </a:solidFill>
                <a:latin typeface="Calibri"/>
              </a:rPr>
              <a:t> </a:t>
            </a:r>
            <a:r>
              <a:rPr lang="fr-FR" sz="1350" dirty="0">
                <a:solidFill>
                  <a:srgbClr val="FF0000"/>
                </a:solidFill>
                <a:latin typeface="Calibri"/>
              </a:rPr>
              <a:t>heavier resonances  </a:t>
            </a:r>
            <a:r>
              <a:rPr lang="fr-FR" sz="1350" dirty="0">
                <a:solidFill>
                  <a:srgbClr val="000000"/>
                </a:solidFill>
                <a:latin typeface="Calibri"/>
                <a:cs typeface="Arial"/>
              </a:rPr>
              <a:t>N(1620), 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N(1720),…in e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</a:rPr>
              <a:t>+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e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</a:rPr>
              <a:t>-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 channels and many hadronic channels,   e.g.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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  <a:sym typeface="Symbol"/>
              </a:rPr>
              <a:t>-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p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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/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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n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35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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  <a:sym typeface="Symbol"/>
              </a:rPr>
              <a:t>-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pn</a:t>
            </a:r>
            <a:r>
              <a:rPr lang="fr-FR" sz="1350" dirty="0">
                <a:solidFill>
                  <a:srgbClr val="000000"/>
                </a:solidFill>
                <a:latin typeface="Calibri"/>
              </a:rPr>
              <a:t> , K</a:t>
            </a:r>
            <a:r>
              <a:rPr lang="fr-FR" sz="1350" baseline="30000" dirty="0">
                <a:solidFill>
                  <a:srgbClr val="000000"/>
                </a:solidFill>
                <a:latin typeface="Calibri"/>
              </a:rPr>
              <a:t>0</a:t>
            </a:r>
            <a:r>
              <a:rPr lang="fr-FR" sz="1350" dirty="0">
                <a:solidFill>
                  <a:srgbClr val="000000"/>
                </a:solidFill>
                <a:latin typeface="Calibri"/>
                <a:sym typeface="Symbol"/>
              </a:rPr>
              <a:t>, K,….</a:t>
            </a:r>
            <a:endParaRPr lang="pl-PL" sz="1350" dirty="0">
              <a:solidFill>
                <a:srgbClr val="000000"/>
              </a:solidFill>
              <a:latin typeface="Calibri"/>
              <a:sym typeface="Symbol"/>
            </a:endParaRPr>
          </a:p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pl-PL" sz="1350" dirty="0" err="1">
                <a:solidFill>
                  <a:srgbClr val="000000"/>
                </a:solidFill>
                <a:latin typeface="Calibri"/>
                <a:sym typeface="Symbol"/>
              </a:rPr>
              <a:t>Study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/>
              </a:rPr>
              <a:t>cold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/>
              </a:rPr>
              <a:t>matter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</a:t>
            </a:r>
            <a:r>
              <a:rPr lang="pl-PL" sz="1350" dirty="0" err="1">
                <a:solidFill>
                  <a:srgbClr val="000000"/>
                </a:solidFill>
                <a:latin typeface="Calibri"/>
                <a:sym typeface="Symbol"/>
              </a:rPr>
              <a:t>effects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/>
              </a:rPr>
              <a:t> for VM with </a:t>
            </a:r>
            <a:r>
              <a:rPr lang="pl-PL" sz="1350" dirty="0">
                <a:solidFill>
                  <a:srgbClr val="000000"/>
                </a:solidFill>
                <a:latin typeface="Calibri"/>
                <a:sym typeface="Symbol" panose="05050102010706020507" pitchFamily="18" charset="2"/>
              </a:rPr>
              <a:t>A</a:t>
            </a:r>
            <a:endParaRPr lang="fr-FR" sz="1350" dirty="0">
              <a:solidFill>
                <a:srgbClr val="000000"/>
              </a:solidFill>
              <a:latin typeface="Calibri"/>
              <a:sym typeface="Symbol"/>
            </a:endParaRPr>
          </a:p>
          <a:p>
            <a:endParaRPr lang="fr-FR" sz="1350" dirty="0">
              <a:solidFill>
                <a:srgbClr val="000000"/>
              </a:solidFill>
              <a:latin typeface="Calibri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077196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Back-up</a:t>
            </a:r>
            <a:endParaRPr lang="en-GB" dirty="0"/>
          </a:p>
        </p:txBody>
      </p:sp>
      <p:sp>
        <p:nvSpPr>
          <p:cNvPr id="4" name="Prostokąt 3"/>
          <p:cNvSpPr/>
          <p:nvPr/>
        </p:nvSpPr>
        <p:spPr>
          <a:xfrm>
            <a:off x="2622927" y="3652567"/>
            <a:ext cx="270496" cy="42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ostokąt 4"/>
          <p:cNvSpPr/>
          <p:nvPr/>
        </p:nvSpPr>
        <p:spPr>
          <a:xfrm>
            <a:off x="2775327" y="3804967"/>
            <a:ext cx="270496" cy="42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659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1EF1-0EF7-D395-9F49-D84C1339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944" y="-4798"/>
            <a:ext cx="7886700" cy="994172"/>
          </a:xfrm>
        </p:spPr>
        <p:txBody>
          <a:bodyPr>
            <a:normAutofit/>
          </a:bodyPr>
          <a:lstStyle/>
          <a:p>
            <a:r>
              <a:rPr lang="aa-ET" sz="2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Y* radiative/Dalitz decays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ABFC-3372-4CAC-18D4-1E8EE3C3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5589"/>
            <a:ext cx="5769204" cy="1527878"/>
          </a:xfrm>
        </p:spPr>
        <p:txBody>
          <a:bodyPr>
            <a:normAutofit/>
          </a:bodyPr>
          <a:lstStyle/>
          <a:p>
            <a:r>
              <a:rPr lang="aa-ET" sz="1400" dirty="0"/>
              <a:t>Information on hadron structure</a:t>
            </a:r>
            <a:r>
              <a:rPr lang="pl-PL" sz="1400" dirty="0"/>
              <a:t> (</a:t>
            </a:r>
            <a:r>
              <a:rPr lang="pl-PL" sz="1400" dirty="0" err="1"/>
              <a:t>size</a:t>
            </a:r>
            <a:r>
              <a:rPr lang="pl-PL" sz="1400" dirty="0"/>
              <a:t> of </a:t>
            </a:r>
            <a:r>
              <a:rPr lang="pl-PL" sz="1400" dirty="0" err="1"/>
              <a:t>hyperon</a:t>
            </a:r>
            <a:r>
              <a:rPr lang="pl-PL" sz="1400" dirty="0"/>
              <a:t>)</a:t>
            </a:r>
            <a:endParaRPr lang="aa-ET" sz="1400" dirty="0"/>
          </a:p>
          <a:p>
            <a:r>
              <a:rPr lang="aa-ET" sz="1400" dirty="0"/>
              <a:t>Dalitz decays of e.g. </a:t>
            </a:r>
            <a:r>
              <a:rPr lang="aa-ET" sz="1400" dirty="0">
                <a:latin typeface="Symbol" pitchFamily="2" charset="2"/>
              </a:rPr>
              <a:t>L</a:t>
            </a:r>
            <a:r>
              <a:rPr lang="aa-ET" sz="1400" dirty="0"/>
              <a:t>(1405), </a:t>
            </a:r>
            <a:r>
              <a:rPr lang="aa-ET" sz="1400" dirty="0">
                <a:latin typeface="Symbol" pitchFamily="2" charset="2"/>
              </a:rPr>
              <a:t>S</a:t>
            </a:r>
            <a:r>
              <a:rPr lang="aa-ET" sz="1400" dirty="0"/>
              <a:t>(1385), </a:t>
            </a:r>
            <a:r>
              <a:rPr lang="aa-ET" sz="1400" dirty="0">
                <a:latin typeface="Symbol" pitchFamily="2" charset="2"/>
              </a:rPr>
              <a:t>L</a:t>
            </a:r>
            <a:r>
              <a:rPr lang="aa-ET" sz="1400" dirty="0"/>
              <a:t>(1520)</a:t>
            </a:r>
            <a:r>
              <a:rPr lang="pl-PL" sz="1400" dirty="0"/>
              <a:t>,..(</a:t>
            </a:r>
            <a:r>
              <a:rPr lang="pl-PL" sz="1400" dirty="0" err="1"/>
              <a:t>narrow</a:t>
            </a:r>
            <a:r>
              <a:rPr lang="pl-PL" sz="1400" dirty="0"/>
              <a:t> </a:t>
            </a:r>
            <a:r>
              <a:rPr lang="pl-PL" sz="1400" dirty="0" err="1"/>
              <a:t>states</a:t>
            </a:r>
            <a:r>
              <a:rPr lang="pl-PL" sz="1400" dirty="0"/>
              <a:t>)</a:t>
            </a:r>
            <a:endParaRPr lang="aa-ET" sz="1400" dirty="0"/>
          </a:p>
          <a:p>
            <a:r>
              <a:rPr lang="pl-PL" sz="1400" dirty="0" err="1"/>
              <a:t>radtiative</a:t>
            </a:r>
            <a:r>
              <a:rPr lang="pl-PL" sz="1400" dirty="0"/>
              <a:t> </a:t>
            </a:r>
            <a:r>
              <a:rPr lang="aa-ET" sz="1400" dirty="0"/>
              <a:t>BR about 10</a:t>
            </a:r>
            <a:r>
              <a:rPr lang="aa-ET" sz="1400" baseline="30000" dirty="0"/>
              <a:t>-</a:t>
            </a:r>
            <a:r>
              <a:rPr lang="pl-PL" sz="1400" baseline="30000" dirty="0"/>
              <a:t>5</a:t>
            </a:r>
            <a:r>
              <a:rPr lang="aa-ET" sz="1400" dirty="0"/>
              <a:t> </a:t>
            </a:r>
          </a:p>
          <a:p>
            <a:r>
              <a:rPr lang="aa-ET" sz="1400" dirty="0"/>
              <a:t>Large rates needed (</a:t>
            </a:r>
            <a:r>
              <a:rPr lang="aa-ET" sz="1400" dirty="0">
                <a:sym typeface="Wingdings" pitchFamily="2" charset="2"/>
              </a:rPr>
              <a:t> CBM)</a:t>
            </a:r>
            <a:r>
              <a:rPr lang="pl-PL" sz="1400" dirty="0">
                <a:sym typeface="Wingdings" pitchFamily="2" charset="2"/>
              </a:rPr>
              <a:t> and SIS100 </a:t>
            </a:r>
            <a:r>
              <a:rPr lang="pl-PL" sz="1400" dirty="0" err="1">
                <a:sym typeface="Wingdings" pitchFamily="2" charset="2"/>
              </a:rPr>
              <a:t>beam</a:t>
            </a:r>
            <a:r>
              <a:rPr lang="pl-PL" sz="1400" dirty="0">
                <a:sym typeface="Wingdings" pitchFamily="2" charset="2"/>
              </a:rPr>
              <a:t> </a:t>
            </a:r>
            <a:r>
              <a:rPr lang="pl-PL" sz="1400" dirty="0" err="1">
                <a:sym typeface="Wingdings" pitchFamily="2" charset="2"/>
              </a:rPr>
              <a:t>energy</a:t>
            </a:r>
            <a:r>
              <a:rPr lang="pl-PL" sz="1400" dirty="0">
                <a:sym typeface="Wingdings" pitchFamily="2" charset="2"/>
              </a:rPr>
              <a:t> (First </a:t>
            </a:r>
            <a:r>
              <a:rPr lang="pl-PL" sz="1400" dirty="0" err="1">
                <a:sym typeface="Wingdings" pitchFamily="2" charset="2"/>
              </a:rPr>
              <a:t>attempt</a:t>
            </a:r>
            <a:r>
              <a:rPr lang="pl-PL" sz="1400" dirty="0">
                <a:sym typeface="Wingdings" pitchFamily="2" charset="2"/>
              </a:rPr>
              <a:t> by HADES in </a:t>
            </a:r>
            <a:r>
              <a:rPr lang="pl-PL" sz="1400" dirty="0" err="1">
                <a:sym typeface="Wingdings" pitchFamily="2" charset="2"/>
              </a:rPr>
              <a:t>pp</a:t>
            </a:r>
            <a:r>
              <a:rPr lang="pl-PL" sz="1400" dirty="0">
                <a:sym typeface="Wingdings" pitchFamily="2" charset="2"/>
              </a:rPr>
              <a:t> @4.5) </a:t>
            </a:r>
            <a:endParaRPr lang="aa-ET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44492-5FAE-02C8-57C8-8C9A7C57A80F}"/>
              </a:ext>
            </a:extLst>
          </p:cNvPr>
          <p:cNvSpPr txBox="1"/>
          <p:nvPr/>
        </p:nvSpPr>
        <p:spPr>
          <a:xfrm>
            <a:off x="6279384" y="867496"/>
            <a:ext cx="245231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 err="1">
                <a:solidFill>
                  <a:srgbClr val="FF8100"/>
                </a:solidFill>
                <a:latin typeface="Helvetica" pitchFamily="2" charset="0"/>
              </a:rPr>
              <a:t>S.Leupold</a:t>
            </a:r>
            <a:r>
              <a:rPr lang="pl-PL" sz="900" dirty="0">
                <a:solidFill>
                  <a:srgbClr val="FF8100"/>
                </a:solidFill>
                <a:latin typeface="Helvetica" pitchFamily="2" charset="0"/>
              </a:rPr>
              <a:t> </a:t>
            </a:r>
            <a:r>
              <a:rPr lang="en-GB" sz="900" dirty="0">
                <a:solidFill>
                  <a:srgbClr val="FF8100"/>
                </a:solidFill>
                <a:latin typeface="Helvetica" pitchFamily="2" charset="0"/>
              </a:rPr>
              <a:t>Eur. Phys. J. A (2021) 57 :183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225B8-FFF5-39AE-280F-A7B04343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" y="2411314"/>
            <a:ext cx="3450011" cy="2483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FE678-E679-43F8-15E9-270619B7BEB9}"/>
              </a:ext>
            </a:extLst>
          </p:cNvPr>
          <p:cNvSpPr txBox="1"/>
          <p:nvPr/>
        </p:nvSpPr>
        <p:spPr>
          <a:xfrm>
            <a:off x="3173581" y="2891070"/>
            <a:ext cx="14357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>
                <a:sym typeface="Symbol" panose="05050102010706020507" pitchFamily="18" charset="2"/>
              </a:rPr>
              <a:t></a:t>
            </a:r>
            <a:r>
              <a:rPr lang="pl-PL" sz="1350" baseline="30000">
                <a:sym typeface="Symbol" panose="05050102010706020507" pitchFamily="18" charset="2"/>
              </a:rPr>
              <a:t>*</a:t>
            </a:r>
          </a:p>
          <a:p>
            <a:r>
              <a:rPr lang="pl-PL" sz="1350">
                <a:sym typeface="Symbol" panose="05050102010706020507" pitchFamily="18" charset="2"/>
              </a:rPr>
              <a:t>Λ</a:t>
            </a:r>
            <a:r>
              <a:rPr lang="pl-PL" sz="1350" baseline="30000">
                <a:sym typeface="Symbol" panose="05050102010706020507" pitchFamily="18" charset="2"/>
              </a:rPr>
              <a:t>* </a:t>
            </a:r>
          </a:p>
          <a:p>
            <a:r>
              <a:rPr lang="pl-PL" sz="9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~1 mb @ 30 GeV</a:t>
            </a:r>
          </a:p>
          <a:p>
            <a:r>
              <a:rPr lang="pl-PL" sz="9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~20 more than at SIS18</a:t>
            </a:r>
            <a:endParaRPr lang="pl-PL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C609C8-3F45-ED31-CCAC-59F17EF9F6CA}"/>
              </a:ext>
            </a:extLst>
          </p:cNvPr>
          <p:cNvCxnSpPr>
            <a:cxnSpLocks/>
          </p:cNvCxnSpPr>
          <p:nvPr/>
        </p:nvCxnSpPr>
        <p:spPr>
          <a:xfrm>
            <a:off x="1208988" y="2950900"/>
            <a:ext cx="0" cy="459419"/>
          </a:xfrm>
          <a:prstGeom prst="line">
            <a:avLst/>
          </a:prstGeom>
          <a:ln>
            <a:headEnd type="non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2567EC-476B-107C-2841-EBBBD5F3C83C}"/>
              </a:ext>
            </a:extLst>
          </p:cNvPr>
          <p:cNvSpPr txBox="1"/>
          <p:nvPr/>
        </p:nvSpPr>
        <p:spPr>
          <a:xfrm>
            <a:off x="975084" y="2692738"/>
            <a:ext cx="7494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>
                <a:solidFill>
                  <a:schemeClr val="accent1"/>
                </a:solidFill>
              </a:rPr>
              <a:t>HADES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28FF01-1C1A-D9E5-EF0C-5C68C6B3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92842"/>
            <a:ext cx="4569722" cy="18551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22235A-8FF1-6F06-9018-93EEAA332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358" y="1194695"/>
            <a:ext cx="3272364" cy="15278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7ADFAB4-7C19-2480-CF7B-16BFD6BB5EBB}"/>
              </a:ext>
            </a:extLst>
          </p:cNvPr>
          <p:cNvSpPr txBox="1"/>
          <p:nvPr/>
        </p:nvSpPr>
        <p:spPr>
          <a:xfrm>
            <a:off x="5966329" y="3014332"/>
            <a:ext cx="267326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i="1" dirty="0">
                <a:solidFill>
                  <a:schemeClr val="accent2"/>
                </a:solidFill>
                <a:latin typeface="-apple-system"/>
              </a:rPr>
              <a:t>G. </a:t>
            </a:r>
            <a:r>
              <a:rPr lang="pl-PL" sz="1050" i="1" dirty="0" err="1">
                <a:solidFill>
                  <a:schemeClr val="accent2"/>
                </a:solidFill>
                <a:latin typeface="-apple-system"/>
              </a:rPr>
              <a:t>Ramahlo</a:t>
            </a:r>
            <a:r>
              <a:rPr lang="pl-PL" sz="1050" i="1" dirty="0">
                <a:solidFill>
                  <a:schemeClr val="accent2"/>
                </a:solidFill>
                <a:latin typeface="-apple-system"/>
              </a:rPr>
              <a:t> </a:t>
            </a:r>
            <a:r>
              <a:rPr lang="pl-PL" sz="1050" i="1" dirty="0" err="1">
                <a:solidFill>
                  <a:schemeClr val="accent2"/>
                </a:solidFill>
                <a:latin typeface="-apple-system"/>
              </a:rPr>
              <a:t>Phys.Rev.D</a:t>
            </a:r>
            <a:r>
              <a:rPr lang="pl-PL" sz="1050" dirty="0">
                <a:solidFill>
                  <a:schemeClr val="accent2"/>
                </a:solidFill>
                <a:latin typeface="-apple-system"/>
              </a:rPr>
              <a:t> 102</a:t>
            </a:r>
            <a:endParaRPr lang="pl-PL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18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CustomShape 6"/>
          <p:cNvSpPr/>
          <p:nvPr/>
        </p:nvSpPr>
        <p:spPr>
          <a:xfrm>
            <a:off x="1223628" y="-2235"/>
            <a:ext cx="6858000" cy="7206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/>
            <a:r>
              <a:rPr lang="pl-PL" sz="3000" spc="-1" dirty="0" err="1">
                <a:solidFill>
                  <a:srgbClr val="0000FF"/>
                </a:solidFill>
              </a:rPr>
              <a:t>p+p</a:t>
            </a:r>
            <a:r>
              <a:rPr lang="pl-PL" sz="3000" spc="-1" dirty="0">
                <a:solidFill>
                  <a:srgbClr val="0000FF"/>
                </a:solidFill>
              </a:rPr>
              <a:t> @ 4.5 </a:t>
            </a:r>
            <a:r>
              <a:rPr lang="pl-PL" sz="3000" spc="-1" dirty="0" err="1">
                <a:solidFill>
                  <a:srgbClr val="0000FF"/>
                </a:solidFill>
              </a:rPr>
              <a:t>GeV</a:t>
            </a:r>
            <a:r>
              <a:rPr lang="pl-PL" sz="3000" spc="-1" dirty="0">
                <a:solidFill>
                  <a:srgbClr val="0000FF"/>
                </a:solidFill>
              </a:rPr>
              <a:t> </a:t>
            </a:r>
            <a:endParaRPr lang="en-US" sz="3000" spc="-1" dirty="0">
              <a:solidFill>
                <a:srgbClr val="0000FF"/>
              </a:solidFill>
            </a:endParaRPr>
          </a:p>
        </p:txBody>
      </p:sp>
      <p:sp>
        <p:nvSpPr>
          <p:cNvPr id="862" name="CustomShape 9"/>
          <p:cNvSpPr/>
          <p:nvPr/>
        </p:nvSpPr>
        <p:spPr>
          <a:xfrm>
            <a:off x="915415" y="616492"/>
            <a:ext cx="5022558" cy="9382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marL="158220" indent="-15822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50" b="1" spc="-1" dirty="0">
                <a:solidFill>
                  <a:srgbClr val="F96A1B"/>
                </a:solidFill>
                <a:ea typeface="LRLIQW+NimbusSanL-Regu"/>
              </a:rPr>
              <a:t>February 2022</a:t>
            </a:r>
            <a:r>
              <a:rPr lang="en-US" sz="1350" spc="-1" dirty="0">
                <a:solidFill>
                  <a:srgbClr val="000000"/>
                </a:solidFill>
                <a:ea typeface="LRLIQW+NimbusSanL-Regu"/>
              </a:rPr>
              <a:t>: pp @ 4.5GeV </a:t>
            </a:r>
          </a:p>
          <a:p>
            <a:pPr>
              <a:lnSpc>
                <a:spcPct val="93000"/>
              </a:lnSpc>
              <a:spcBef>
                <a:spcPts val="47"/>
              </a:spcBef>
            </a:pPr>
            <a:r>
              <a:rPr lang="en-US" sz="1050" b="1" i="1" spc="-1" dirty="0">
                <a:solidFill>
                  <a:srgbClr val="000000"/>
                </a:solidFill>
                <a:ea typeface="Droid Sans Fallback"/>
              </a:rPr>
              <a:t>HADES: Eur. Phys. J. A57, 138 </a:t>
            </a:r>
            <a:r>
              <a:rPr lang="en-US" sz="1050" b="1" i="1" spc="-1" dirty="0">
                <a:solidFill>
                  <a:srgbClr val="000000"/>
                </a:solidFill>
              </a:rPr>
              <a:t>(2021)</a:t>
            </a:r>
            <a:r>
              <a:rPr lang="en-US" sz="1350" spc="-1" dirty="0">
                <a:solidFill>
                  <a:srgbClr val="000000"/>
                </a:solidFill>
              </a:rPr>
              <a:t>  </a:t>
            </a:r>
            <a:r>
              <a:rPr lang="en-US" sz="1050" b="1" i="1" spc="-1" dirty="0">
                <a:solidFill>
                  <a:srgbClr val="F96A1B"/>
                </a:solidFill>
              </a:rPr>
              <a:t>feasibility study</a:t>
            </a:r>
            <a:endParaRPr lang="en-US" sz="1050" spc="-1" dirty="0">
              <a:solidFill>
                <a:srgbClr val="F96A1B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endParaRPr lang="en-US" sz="1350" spc="-1" dirty="0">
              <a:solidFill>
                <a:srgbClr val="000000"/>
              </a:solidFill>
            </a:endParaRPr>
          </a:p>
        </p:txBody>
      </p:sp>
      <p:sp>
        <p:nvSpPr>
          <p:cNvPr id="19" name="TextShape 18">
            <a:extLst>
              <a:ext uri="{FF2B5EF4-FFF2-40B4-BE49-F238E27FC236}">
                <a16:creationId xmlns:a16="http://schemas.microsoft.com/office/drawing/2014/main" id="{9F66B2F6-EF8B-46CD-AD84-FBA1CB9FC09F}"/>
              </a:ext>
            </a:extLst>
          </p:cNvPr>
          <p:cNvSpPr txBox="1"/>
          <p:nvPr/>
        </p:nvSpPr>
        <p:spPr>
          <a:xfrm>
            <a:off x="471125" y="1084604"/>
            <a:ext cx="8523611" cy="1237279"/>
          </a:xfrm>
          <a:prstGeom prst="rect">
            <a:avLst/>
          </a:prstGeom>
          <a:noFill/>
          <a:ln w="19080">
            <a:noFill/>
            <a:round/>
          </a:ln>
        </p:spPr>
        <p:txBody>
          <a:bodyPr lIns="74520" tIns="40770" rIns="74520" bIns="40770"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Hyperon 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Dalitz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 decays: </a:t>
            </a:r>
            <a:r>
              <a:rPr lang="pl-PL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pp</a:t>
            </a:r>
            <a:r>
              <a:rPr lang="pl-PL" sz="1350" spc="-1" dirty="0">
                <a:solidFill>
                  <a:srgbClr val="000000"/>
                </a:solidFill>
                <a:latin typeface="Times New Roman"/>
                <a:ea typeface="Symbol"/>
                <a:sym typeface="Symbol" panose="05050102010706020507" pitchFamily="18" charset="2"/>
              </a:rPr>
              <a:t>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pK</a:t>
            </a:r>
            <a:r>
              <a:rPr lang="en-US" sz="1350" spc="-1" baseline="33000" dirty="0">
                <a:solidFill>
                  <a:srgbClr val="000000"/>
                </a:solidFill>
                <a:latin typeface="Times New Roman"/>
                <a:ea typeface="Symbol"/>
              </a:rPr>
              <a:t>+</a:t>
            </a:r>
            <a:r>
              <a:rPr lang="en-US" sz="1350" spc="-1" dirty="0">
                <a:solidFill>
                  <a:srgbClr val="3333CC"/>
                </a:solidFill>
                <a:latin typeface="Symbol"/>
                <a:ea typeface="Symbol"/>
              </a:rPr>
              <a:t></a:t>
            </a:r>
            <a:r>
              <a:rPr lang="en-US" sz="1350" spc="-1" dirty="0">
                <a:solidFill>
                  <a:srgbClr val="3333CC"/>
                </a:solidFill>
                <a:latin typeface="Times New Roman"/>
                <a:ea typeface="Symbol"/>
              </a:rPr>
              <a:t>(1520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) [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e</a:t>
            </a:r>
            <a:r>
              <a:rPr lang="en-US" sz="1350" spc="-1" baseline="30000" dirty="0" err="1">
                <a:solidFill>
                  <a:srgbClr val="000000"/>
                </a:solidFill>
                <a:latin typeface="Times New Roman"/>
                <a:ea typeface="Symbol"/>
              </a:rPr>
              <a:t>+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e</a:t>
            </a:r>
            <a:r>
              <a:rPr lang="en-US" sz="1350" spc="-1" baseline="30000" dirty="0">
                <a:solidFill>
                  <a:srgbClr val="000000"/>
                </a:solidFill>
                <a:latin typeface="Times New Roman"/>
                <a:ea typeface="Symbol"/>
              </a:rPr>
              <a:t>-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]</a:t>
            </a:r>
            <a:r>
              <a:rPr lang="pl-PL" sz="1350" spc="-1" dirty="0">
                <a:solidFill>
                  <a:srgbClr val="000000"/>
                </a:solidFill>
                <a:latin typeface="Times New Roman"/>
                <a:ea typeface="Symbol"/>
              </a:rPr>
              <a:t> [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  <a:sym typeface="Symbol" panose="05050102010706020507" pitchFamily="18" charset="2"/>
              </a:rPr>
              <a:t>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  <a:sym typeface="Symbol" panose="05050102010706020507" pitchFamily="18" charset="2"/>
              </a:rPr>
              <a:t>]</a:t>
            </a:r>
            <a:endParaRPr lang="en-US" sz="1350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                                       </a:t>
            </a:r>
            <a:r>
              <a:rPr lang="pl-PL" sz="1350" spc="-1" dirty="0">
                <a:solidFill>
                  <a:srgbClr val="000000"/>
                </a:solidFill>
                <a:latin typeface="Times New Roman"/>
                <a:ea typeface="Symbol"/>
              </a:rPr>
              <a:t>      </a:t>
            </a:r>
            <a:r>
              <a:rPr lang="pl-PL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pp</a:t>
            </a:r>
            <a:r>
              <a:rPr lang="pl-PL" sz="1350" spc="-1" dirty="0">
                <a:solidFill>
                  <a:srgbClr val="000000"/>
                </a:solidFill>
                <a:latin typeface="Times New Roman"/>
                <a:ea typeface="Symbol"/>
                <a:sym typeface="Symbol" panose="05050102010706020507" pitchFamily="18" charset="2"/>
              </a:rPr>
              <a:t></a:t>
            </a:r>
            <a:r>
              <a:rPr lang="en-US" sz="1350" spc="-1" dirty="0" err="1">
                <a:latin typeface="Times New Roman"/>
                <a:ea typeface="Symbol"/>
              </a:rPr>
              <a:t>pK</a:t>
            </a:r>
            <a:r>
              <a:rPr lang="en-US" sz="1350" spc="-1" baseline="33000" dirty="0" err="1">
                <a:solidFill>
                  <a:srgbClr val="3333CC"/>
                </a:solidFill>
                <a:latin typeface="Times New Roman"/>
                <a:ea typeface="Symbol"/>
              </a:rPr>
              <a:t>+</a:t>
            </a:r>
            <a:r>
              <a:rPr lang="en-US" sz="1350" spc="-1" dirty="0" err="1">
                <a:solidFill>
                  <a:srgbClr val="3333CC"/>
                </a:solidFill>
                <a:latin typeface="Symbol"/>
                <a:ea typeface="Symbol"/>
              </a:rPr>
              <a:t>S</a:t>
            </a:r>
            <a:r>
              <a:rPr lang="en-US" sz="1350" spc="-1" dirty="0">
                <a:solidFill>
                  <a:srgbClr val="3333CC"/>
                </a:solidFill>
                <a:latin typeface="Times New Roman"/>
                <a:ea typeface="Symbol"/>
              </a:rPr>
              <a:t>(1385)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 [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e</a:t>
            </a:r>
            <a:r>
              <a:rPr lang="en-US" sz="1350" spc="-1" baseline="30000" dirty="0" err="1">
                <a:solidFill>
                  <a:srgbClr val="000000"/>
                </a:solidFill>
                <a:latin typeface="Times New Roman"/>
                <a:ea typeface="Symbol"/>
              </a:rPr>
              <a:t>+</a:t>
            </a:r>
            <a:r>
              <a:rPr lang="en-US" sz="1350" spc="-1" dirty="0" err="1">
                <a:solidFill>
                  <a:srgbClr val="000000"/>
                </a:solidFill>
                <a:latin typeface="Times New Roman"/>
                <a:ea typeface="Symbol"/>
              </a:rPr>
              <a:t>e</a:t>
            </a:r>
            <a:r>
              <a:rPr lang="en-US" sz="1350" spc="-1" baseline="30000" dirty="0">
                <a:solidFill>
                  <a:srgbClr val="000000"/>
                </a:solidFill>
                <a:latin typeface="Times New Roman"/>
                <a:ea typeface="Symbol"/>
              </a:rPr>
              <a:t>-</a:t>
            </a:r>
            <a:r>
              <a:rPr lang="en-US" sz="1350" spc="-1" dirty="0">
                <a:solidFill>
                  <a:srgbClr val="000000"/>
                </a:solidFill>
                <a:latin typeface="Times New Roman"/>
                <a:ea typeface="Symbol"/>
              </a:rPr>
              <a:t>]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 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[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  <a:sym typeface="Symbol" panose="05050102010706020507" pitchFamily="18" charset="2"/>
              </a:rPr>
              <a:t>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  <a:sym typeface="Symbol" panose="05050102010706020507" pitchFamily="18" charset="2"/>
              </a:rPr>
              <a:t>]</a:t>
            </a:r>
            <a:endParaRPr lang="en-US" sz="1350" spc="-1" dirty="0">
              <a:solidFill>
                <a:srgbClr val="000000"/>
              </a:solidFill>
              <a:latin typeface="Times New Roman"/>
              <a:ea typeface="Symbol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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 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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(1405), 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(1520)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endParaRPr lang="pl-PL" sz="1350" spc="-1" dirty="0">
              <a:solidFill>
                <a:srgbClr val="000000"/>
              </a:solidFill>
              <a:latin typeface="Symbol"/>
              <a:ea typeface="Symbol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-</a:t>
            </a:r>
            <a:r>
              <a:rPr lang="en-US" sz="1350" spc="-1" dirty="0">
                <a:solidFill>
                  <a:srgbClr val="000000"/>
                </a:solidFill>
                <a:latin typeface="Symbol"/>
                <a:ea typeface="Symbol"/>
              </a:rPr>
              <a:t></a:t>
            </a:r>
            <a:r>
              <a:rPr lang="pl-PL" sz="1350" spc="-1" dirty="0">
                <a:solidFill>
                  <a:srgbClr val="000000"/>
                </a:solidFill>
                <a:latin typeface="Symbol"/>
                <a:ea typeface="Symbol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</a:rPr>
              <a:t>correlations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ea typeface="Symbol"/>
                <a:cs typeface="Times New Roman" panose="02020603050405020304" pitchFamily="18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dilepton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mass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35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, mass,..)</a:t>
            </a:r>
            <a:endParaRPr lang="en-US" sz="1350" spc="-1" dirty="0">
              <a:solidFill>
                <a:srgbClr val="000000"/>
              </a:solidFill>
              <a:latin typeface="Arial"/>
            </a:endParaRPr>
          </a:p>
          <a:p>
            <a:endParaRPr lang="en-US" sz="1350" spc="-1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" name="Łącznik prosty ze strzałką 20">
            <a:extLst>
              <a:ext uri="{FF2B5EF4-FFF2-40B4-BE49-F238E27FC236}">
                <a16:creationId xmlns:a16="http://schemas.microsoft.com/office/drawing/2014/main" id="{1A4AAECB-91D6-4E22-AB57-44D7DE7691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24155" y="3046356"/>
            <a:ext cx="144535" cy="65219"/>
          </a:xfrm>
          <a:prstGeom prst="straightConnector1">
            <a:avLst/>
          </a:prstGeom>
          <a:solidFill>
            <a:schemeClr val="bg1"/>
          </a:solidFill>
          <a:ln w="9525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DF2B1693-B4CF-42AA-8680-192B5FC6D5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32871" y="3134120"/>
            <a:ext cx="143809" cy="98232"/>
          </a:xfrm>
          <a:prstGeom prst="straightConnector1">
            <a:avLst/>
          </a:prstGeom>
          <a:solidFill>
            <a:schemeClr val="bg1"/>
          </a:solidFill>
          <a:ln w="9525" algn="ctr">
            <a:solidFill>
              <a:srgbClr val="FFFFFF"/>
            </a:solidFill>
            <a:round/>
            <a:headEnd/>
            <a:tailEnd/>
          </a:ln>
        </p:spPr>
      </p:cxnSp>
      <p:sp>
        <p:nvSpPr>
          <p:cNvPr id="3" name="pole tekstowe 2"/>
          <p:cNvSpPr txBox="1"/>
          <p:nvPr/>
        </p:nvSpPr>
        <p:spPr>
          <a:xfrm>
            <a:off x="1299642" y="2217740"/>
            <a:ext cx="36724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err="1"/>
              <a:t>Projections</a:t>
            </a:r>
            <a:r>
              <a:rPr lang="pl-PL" sz="900" dirty="0"/>
              <a:t> for </a:t>
            </a:r>
            <a:r>
              <a:rPr lang="pl-PL" sz="900" dirty="0" err="1"/>
              <a:t>Hyperon</a:t>
            </a:r>
            <a:r>
              <a:rPr lang="pl-PL" sz="900" dirty="0"/>
              <a:t> </a:t>
            </a:r>
            <a:r>
              <a:rPr lang="pl-PL" sz="900" dirty="0" err="1"/>
              <a:t>Dalitz</a:t>
            </a:r>
            <a:r>
              <a:rPr lang="pl-PL" sz="900" dirty="0"/>
              <a:t> </a:t>
            </a:r>
            <a:r>
              <a:rPr lang="pl-PL" sz="900" dirty="0" err="1"/>
              <a:t>decays</a:t>
            </a:r>
            <a:endParaRPr lang="en-GB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/>
              <p:cNvSpPr txBox="1"/>
              <p:nvPr/>
            </p:nvSpPr>
            <p:spPr>
              <a:xfrm>
                <a:off x="5046874" y="2298531"/>
                <a:ext cx="89109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50" dirty="0"/>
                  <a:t>M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135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l-PL" sz="135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pl-PL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GB" sz="1350" dirty="0"/>
              </a:p>
            </p:txBody>
          </p:sp>
        </mc:Choice>
        <mc:Fallback xmlns="">
          <p:sp>
            <p:nvSpPr>
              <p:cNvPr id="4" name="pole tekstow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6874" y="2298531"/>
                <a:ext cx="891099" cy="300082"/>
              </a:xfrm>
              <a:prstGeom prst="rect">
                <a:avLst/>
              </a:prstGeom>
              <a:blipFill>
                <a:blip r:embed="rId3"/>
                <a:stretch>
                  <a:fillRect l="-2055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7">
            <a:extLst>
              <a:ext uri="{FF2B5EF4-FFF2-40B4-BE49-F238E27FC236}">
                <a16:creationId xmlns:a16="http://schemas.microsoft.com/office/drawing/2014/main" id="{2C9A93CB-9584-456D-8C0D-586CD38324DB}"/>
              </a:ext>
            </a:extLst>
          </p:cNvPr>
          <p:cNvPicPr/>
          <p:nvPr/>
        </p:nvPicPr>
        <p:blipFill rotWithShape="1">
          <a:blip r:embed="rId4"/>
          <a:srcRect r="50379"/>
          <a:stretch/>
        </p:blipFill>
        <p:spPr>
          <a:xfrm>
            <a:off x="408215" y="2448572"/>
            <a:ext cx="3298372" cy="2696005"/>
          </a:xfrm>
          <a:prstGeom prst="rect">
            <a:avLst/>
          </a:prstGeom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2E2CC8-3F31-7956-A5E8-C268F302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887" y="2598612"/>
            <a:ext cx="3685645" cy="246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485008"/>
              </p:ext>
            </p:extLst>
          </p:nvPr>
        </p:nvGraphicFramePr>
        <p:xfrm>
          <a:off x="1510443" y="581488"/>
          <a:ext cx="4037628" cy="610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33040" imgH="411120" progId="">
                  <p:embed/>
                </p:oleObj>
              </mc:Choice>
              <mc:Fallback>
                <p:oleObj name="Equation" r:id="rId2" imgW="2633040" imgH="411120" progId="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0443" y="581488"/>
                        <a:ext cx="4037628" cy="61024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FE element 287" descr="JEv2GqBtmYY2337.p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40" y="1217524"/>
            <a:ext cx="2295525" cy="200025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1434244" y="69262"/>
            <a:ext cx="67615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100" b="1" dirty="0" err="1">
                <a:solidFill>
                  <a:srgbClr val="0066FF"/>
                </a:solidFill>
                <a:cs typeface="Arial" pitchFamily="34" charset="0"/>
              </a:rPr>
              <a:t>Emissivity</a:t>
            </a:r>
            <a:r>
              <a:rPr lang="pl-PL" sz="2100" b="1" dirty="0">
                <a:solidFill>
                  <a:srgbClr val="0066FF"/>
                </a:solidFill>
                <a:cs typeface="Arial" pitchFamily="34" charset="0"/>
              </a:rPr>
              <a:t> of QCD </a:t>
            </a:r>
            <a:r>
              <a:rPr lang="pl-PL" sz="2100" b="1" dirty="0" err="1">
                <a:solidFill>
                  <a:srgbClr val="0066FF"/>
                </a:solidFill>
                <a:cs typeface="Arial" pitchFamily="34" charset="0"/>
              </a:rPr>
              <a:t>matter</a:t>
            </a:r>
            <a:r>
              <a:rPr lang="pl-PL" sz="2100" b="1" dirty="0">
                <a:solidFill>
                  <a:srgbClr val="0066FF"/>
                </a:solidFill>
                <a:cs typeface="Arial" pitchFamily="34" charset="0"/>
              </a:rPr>
              <a:t> </a:t>
            </a:r>
            <a:r>
              <a:rPr lang="pl-PL" sz="2100" b="1" dirty="0" err="1">
                <a:solidFill>
                  <a:srgbClr val="0066FF"/>
                </a:solidFill>
                <a:cs typeface="Arial" pitchFamily="34" charset="0"/>
              </a:rPr>
              <a:t>with</a:t>
            </a:r>
            <a:r>
              <a:rPr lang="pl-PL" sz="2100" b="1" dirty="0">
                <a:solidFill>
                  <a:srgbClr val="0066FF"/>
                </a:solidFill>
                <a:cs typeface="Arial" pitchFamily="34" charset="0"/>
              </a:rPr>
              <a:t> </a:t>
            </a:r>
            <a:r>
              <a:rPr lang="pl-PL" sz="2100" b="1" dirty="0" err="1">
                <a:solidFill>
                  <a:srgbClr val="0066FF"/>
                </a:solidFill>
                <a:cs typeface="Arial" pitchFamily="34" charset="0"/>
              </a:rPr>
              <a:t>dilepton</a:t>
            </a:r>
            <a:r>
              <a:rPr lang="pl-PL" sz="2100" b="1" dirty="0">
                <a:solidFill>
                  <a:srgbClr val="0066FF"/>
                </a:solidFill>
                <a:cs typeface="Arial" pitchFamily="34" charset="0"/>
              </a:rPr>
              <a:t> </a:t>
            </a:r>
            <a:r>
              <a:rPr lang="pl-PL" sz="2100" b="1" dirty="0" err="1">
                <a:solidFill>
                  <a:srgbClr val="0066FF"/>
                </a:solidFill>
                <a:cs typeface="Arial" pitchFamily="34" charset="0"/>
              </a:rPr>
              <a:t>probe</a:t>
            </a:r>
            <a:endParaRPr lang="en-GB" sz="2100" b="1" dirty="0">
              <a:solidFill>
                <a:srgbClr val="0066FF"/>
              </a:solidFill>
              <a:cs typeface="Arial" pitchFamily="34" charset="0"/>
            </a:endParaRPr>
          </a:p>
        </p:txBody>
      </p:sp>
      <p:pic>
        <p:nvPicPr>
          <p:cNvPr id="22" name="PFE element 51" descr="4CJXSycMhNJB67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565" y="851649"/>
            <a:ext cx="1195388" cy="795338"/>
          </a:xfrm>
          <a:prstGeom prst="rect">
            <a:avLst/>
          </a:prstGeom>
        </p:spPr>
      </p:pic>
      <p:pic>
        <p:nvPicPr>
          <p:cNvPr id="23" name="PFE element 53" descr="4CJXSycMhNJB72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160" y="314738"/>
            <a:ext cx="681038" cy="669131"/>
          </a:xfrm>
          <a:prstGeom prst="rect">
            <a:avLst/>
          </a:prstGeom>
        </p:spPr>
      </p:pic>
      <p:sp>
        <p:nvSpPr>
          <p:cNvPr id="24" name="pole tekstowe 23"/>
          <p:cNvSpPr txBox="1"/>
          <p:nvPr/>
        </p:nvSpPr>
        <p:spPr>
          <a:xfrm>
            <a:off x="0" y="1247901"/>
            <a:ext cx="9143999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q"/>
            </a:pPr>
            <a:r>
              <a:rPr lang="pl-PL" sz="15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Not disturbed by finite state interactions ! 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But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needs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integration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over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volume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and </a:t>
            </a:r>
            <a:r>
              <a:rPr lang="pl-PL" sz="1400" dirty="0" err="1">
                <a:solidFill>
                  <a:srgbClr val="000000"/>
                </a:solidFill>
                <a:cs typeface="Arial" pitchFamily="34" charset="0"/>
              </a:rPr>
              <a:t>time</a:t>
            </a:r>
            <a:r>
              <a:rPr lang="pl-PL" sz="1400" dirty="0">
                <a:solidFill>
                  <a:srgbClr val="000000"/>
                </a:solidFill>
                <a:cs typeface="Arial" pitchFamily="34" charset="0"/>
              </a:rPr>
              <a:t> !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q"/>
            </a:pPr>
            <a:r>
              <a:rPr lang="pl-PL" sz="14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AU" sz="1400" i="1" dirty="0" err="1">
                <a:solidFill>
                  <a:srgbClr val="000000"/>
                </a:solidFill>
                <a:cs typeface="Arial" pitchFamily="34" charset="0"/>
              </a:rPr>
              <a:t>Π</a:t>
            </a:r>
            <a:r>
              <a:rPr lang="en-AU" sz="1400" i="1" baseline="-25000" dirty="0" err="1">
                <a:solidFill>
                  <a:srgbClr val="000000"/>
                </a:solidFill>
                <a:cs typeface="Arial" pitchFamily="34" charset="0"/>
              </a:rPr>
              <a:t>em</a:t>
            </a:r>
            <a:r>
              <a:rPr lang="en-AU" sz="1400" i="1" baseline="-25000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en-AU" sz="1400" i="1" dirty="0" err="1">
                <a:solidFill>
                  <a:srgbClr val="000000"/>
                </a:solidFill>
                <a:cs typeface="Arial" pitchFamily="34" charset="0"/>
              </a:rPr>
              <a:t>em</a:t>
            </a:r>
            <a:r>
              <a:rPr lang="en-AU" sz="1400" i="1" dirty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pl-PL" sz="1400" i="1" dirty="0" err="1">
                <a:solidFill>
                  <a:srgbClr val="000000"/>
                </a:solidFill>
                <a:cs typeface="Arial" pitchFamily="34" charset="0"/>
              </a:rPr>
              <a:t>current-current</a:t>
            </a:r>
            <a:r>
              <a:rPr lang="pl-PL" sz="14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AU" sz="1400" i="1" dirty="0">
                <a:solidFill>
                  <a:srgbClr val="000000"/>
                </a:solidFill>
                <a:cs typeface="Arial" pitchFamily="34" charset="0"/>
              </a:rPr>
              <a:t>correlator </a:t>
            </a:r>
            <a:r>
              <a:rPr lang="pl-PL" sz="1400" i="1" dirty="0">
                <a:solidFill>
                  <a:srgbClr val="000000"/>
                </a:solidFill>
                <a:cs typeface="Arial" pitchFamily="34" charset="0"/>
              </a:rPr>
              <a:t> :</a:t>
            </a:r>
            <a:r>
              <a:rPr lang="en-AU" sz="1400" i="1" dirty="0">
                <a:solidFill>
                  <a:srgbClr val="000000"/>
                </a:solidFill>
                <a:cs typeface="Arial" pitchFamily="34" charset="0"/>
              </a:rPr>
              <a:t>q</a:t>
            </a:r>
            <a:r>
              <a:rPr lang="en-AU" sz="1400" i="1" baseline="30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AU" sz="1400" i="1" dirty="0">
                <a:solidFill>
                  <a:srgbClr val="000000"/>
                </a:solidFill>
                <a:cs typeface="Arial" pitchFamily="34" charset="0"/>
              </a:rPr>
              <a:t> &lt; 1 GeV  - </a:t>
            </a:r>
            <a:r>
              <a:rPr lang="en-AU" sz="1400" i="1" dirty="0">
                <a:solidFill>
                  <a:srgbClr val="FF0000"/>
                </a:solidFill>
                <a:cs typeface="Arial" pitchFamily="34" charset="0"/>
              </a:rPr>
              <a:t>in-medium </a:t>
            </a:r>
            <a:r>
              <a:rPr lang="pl-PL" sz="1400" i="1" dirty="0">
                <a:solidFill>
                  <a:srgbClr val="FF0000"/>
                </a:solidFill>
                <a:cs typeface="Arial" pitchFamily="34" charset="0"/>
              </a:rPr>
              <a:t> VM ( </a:t>
            </a:r>
            <a:r>
              <a:rPr lang="el-GR" sz="1400" b="1" i="1" dirty="0">
                <a:solidFill>
                  <a:srgbClr val="FF0000"/>
                </a:solidFill>
                <a:cs typeface="Arial" pitchFamily="34" charset="0"/>
              </a:rPr>
              <a:t>ρ</a:t>
            </a:r>
            <a:r>
              <a:rPr lang="pl-PL" sz="1400" i="1" dirty="0">
                <a:solidFill>
                  <a:srgbClr val="FF0000"/>
                </a:solidFill>
                <a:cs typeface="Arial" pitchFamily="34" charset="0"/>
              </a:rPr>
              <a:t> ) </a:t>
            </a:r>
            <a:r>
              <a:rPr lang="en-AU" sz="1400" i="1" dirty="0">
                <a:solidFill>
                  <a:srgbClr val="FF0000"/>
                </a:solidFill>
                <a:cs typeface="Arial" pitchFamily="34" charset="0"/>
              </a:rPr>
              <a:t>spectral functions</a:t>
            </a:r>
            <a:r>
              <a:rPr lang="pl-PL" sz="1400" i="1" dirty="0">
                <a:solidFill>
                  <a:srgbClr val="FF0000"/>
                </a:solidFill>
                <a:cs typeface="Arial" pitchFamily="34" charset="0"/>
              </a:rPr>
              <a:t>-                                   </a:t>
            </a:r>
            <a:r>
              <a:rPr lang="pl-PL" sz="1400" i="1" dirty="0" err="1">
                <a:solidFill>
                  <a:srgbClr val="FF0000"/>
                </a:solidFill>
                <a:cs typeface="Arial" pitchFamily="34" charset="0"/>
              </a:rPr>
              <a:t>Vector</a:t>
            </a:r>
            <a:r>
              <a:rPr lang="pl-PL" sz="14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l-PL" sz="1400" i="1" dirty="0" err="1">
                <a:solidFill>
                  <a:srgbClr val="FF0000"/>
                </a:solidFill>
                <a:cs typeface="Arial" pitchFamily="34" charset="0"/>
              </a:rPr>
              <a:t>Meson</a:t>
            </a:r>
            <a:r>
              <a:rPr lang="pl-PL" sz="14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l-PL" sz="1400" i="1" dirty="0" err="1">
                <a:solidFill>
                  <a:srgbClr val="FF0000"/>
                </a:solidFill>
                <a:cs typeface="Arial" pitchFamily="34" charset="0"/>
              </a:rPr>
              <a:t>Dominance</a:t>
            </a:r>
            <a:r>
              <a:rPr lang="en-AU" sz="1400" i="1" dirty="0">
                <a:solidFill>
                  <a:srgbClr val="FF0000"/>
                </a:solidFill>
                <a:cs typeface="Arial" pitchFamily="34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500" i="1" dirty="0">
                <a:solidFill>
                  <a:srgbClr val="FF0000"/>
                </a:solidFill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1500" i="1" dirty="0">
              <a:solidFill>
                <a:srgbClr val="FF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500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65250" y="3561664"/>
            <a:ext cx="41314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1500" i="1" dirty="0">
                <a:solidFill>
                  <a:srgbClr val="000000"/>
                </a:solidFill>
                <a:cs typeface="Arial" pitchFamily="34" charset="0"/>
              </a:rPr>
              <a:t>q</a:t>
            </a:r>
            <a:r>
              <a:rPr lang="en-AU" sz="1500" i="1" baseline="30000" dirty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AU" sz="15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pl-PL" sz="1500" i="1" dirty="0">
                <a:solidFill>
                  <a:srgbClr val="000000"/>
                </a:solidFill>
                <a:cs typeface="Arial" pitchFamily="34" charset="0"/>
              </a:rPr>
              <a:t>&gt;</a:t>
            </a:r>
            <a:r>
              <a:rPr lang="en-AU" sz="1500" i="1" dirty="0">
                <a:solidFill>
                  <a:srgbClr val="000000"/>
                </a:solidFill>
                <a:cs typeface="Arial" pitchFamily="34" charset="0"/>
              </a:rPr>
              <a:t> 1</a:t>
            </a:r>
            <a:r>
              <a:rPr lang="pl-PL" sz="1500" i="1" dirty="0">
                <a:solidFill>
                  <a:srgbClr val="000000"/>
                </a:solidFill>
                <a:cs typeface="Arial" pitchFamily="34" charset="0"/>
              </a:rPr>
              <a:t>.5</a:t>
            </a:r>
            <a:r>
              <a:rPr lang="en-AU" sz="1500" i="1" dirty="0">
                <a:solidFill>
                  <a:srgbClr val="000000"/>
                </a:solidFill>
                <a:cs typeface="Arial" pitchFamily="34" charset="0"/>
              </a:rPr>
              <a:t>GeV</a:t>
            </a:r>
            <a:r>
              <a:rPr lang="pl-PL" sz="1500" i="1" dirty="0">
                <a:solidFill>
                  <a:srgbClr val="000000"/>
                </a:solidFill>
                <a:cs typeface="Arial" pitchFamily="34" charset="0"/>
              </a:rPr>
              <a:t>  </a:t>
            </a:r>
            <a:r>
              <a:rPr lang="pl-PL" sz="1500" i="1" dirty="0" err="1">
                <a:solidFill>
                  <a:srgbClr val="FF0000"/>
                </a:solidFill>
                <a:cs typeface="Arial" pitchFamily="34" charset="0"/>
              </a:rPr>
              <a:t>qq</a:t>
            </a:r>
            <a:r>
              <a:rPr lang="pl-PL" sz="15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l-PL" sz="1500" i="1" dirty="0" err="1">
                <a:solidFill>
                  <a:srgbClr val="FF0000"/>
                </a:solidFill>
                <a:cs typeface="Arial" pitchFamily="34" charset="0"/>
              </a:rPr>
              <a:t>radiation</a:t>
            </a:r>
            <a:r>
              <a:rPr lang="pl-PL" sz="15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l-PL" sz="1500" i="1" dirty="0" err="1">
                <a:solidFill>
                  <a:srgbClr val="000000"/>
                </a:solidFill>
                <a:cs typeface="Arial" pitchFamily="34" charset="0"/>
              </a:rPr>
              <a:t>pQCD</a:t>
            </a:r>
            <a:r>
              <a:rPr lang="pl-PL" sz="1500" i="1" dirty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pl-PL" sz="1500" i="1" dirty="0" err="1">
                <a:solidFill>
                  <a:srgbClr val="000000"/>
                </a:solidFill>
                <a:cs typeface="Arial" pitchFamily="34" charset="0"/>
              </a:rPr>
              <a:t>flat</a:t>
            </a:r>
            <a:r>
              <a:rPr lang="pl-PL" sz="1500" i="1" dirty="0">
                <a:solidFill>
                  <a:srgbClr val="000000"/>
                </a:solidFill>
                <a:cs typeface="Arial" pitchFamily="34" charset="0"/>
              </a:rPr>
              <a:t>)   </a:t>
            </a:r>
            <a:r>
              <a:rPr lang="en-AU" sz="1500" i="1" dirty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de-DE" sz="15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A0859A0-6FF6-CC42-76E9-E8BC7ACEA0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65"/>
          <a:stretch/>
        </p:blipFill>
        <p:spPr>
          <a:xfrm>
            <a:off x="4213185" y="2764810"/>
            <a:ext cx="4930815" cy="22453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465DB62-D00D-9DFC-86BD-257B3418E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417" y="2196036"/>
            <a:ext cx="2997219" cy="5061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956EC8-086E-9B22-A052-B37899149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623" y="2150761"/>
            <a:ext cx="2961658" cy="570595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AF9D3A6-9DAE-F775-5BCB-BF306C82A861}"/>
              </a:ext>
            </a:extLst>
          </p:cNvPr>
          <p:cNvSpPr txBox="1"/>
          <p:nvPr/>
        </p:nvSpPr>
        <p:spPr>
          <a:xfrm>
            <a:off x="100976" y="2880139"/>
            <a:ext cx="326391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dirty="0"/>
              <a:t>LM </a:t>
            </a:r>
            <a:r>
              <a:rPr lang="pl-PL" sz="1400" dirty="0" err="1"/>
              <a:t>dilepton</a:t>
            </a:r>
            <a:r>
              <a:rPr lang="pl-PL" sz="1400" dirty="0"/>
              <a:t> </a:t>
            </a:r>
            <a:r>
              <a:rPr lang="pl-PL" sz="1400" dirty="0" err="1"/>
              <a:t>yield</a:t>
            </a:r>
            <a:r>
              <a:rPr lang="pl-PL" sz="1400" dirty="0"/>
              <a:t> in HIC </a:t>
            </a:r>
            <a:r>
              <a:rPr lang="pl-PL" sz="1400" dirty="0" err="1"/>
              <a:t>is</a:t>
            </a:r>
            <a:r>
              <a:rPr lang="pl-PL" sz="1400" dirty="0"/>
              <a:t> </a:t>
            </a:r>
            <a:r>
              <a:rPr lang="pl-PL" sz="1400" dirty="0" err="1"/>
              <a:t>dominated</a:t>
            </a:r>
            <a:r>
              <a:rPr lang="pl-PL" sz="1400" dirty="0"/>
              <a:t>  by </a:t>
            </a:r>
            <a:r>
              <a:rPr lang="pl-PL" sz="1400" dirty="0">
                <a:sym typeface="Symbol" panose="05050102010706020507" pitchFamily="18" charset="2"/>
              </a:rPr>
              <a:t> in-medium propagator</a:t>
            </a:r>
            <a:endParaRPr lang="en-US" sz="1400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11F514AB-D47A-5B04-67F5-C25DECB92EAC}"/>
              </a:ext>
            </a:extLst>
          </p:cNvPr>
          <p:cNvSpPr txBox="1"/>
          <p:nvPr/>
        </p:nvSpPr>
        <p:spPr>
          <a:xfrm>
            <a:off x="22541" y="3993504"/>
            <a:ext cx="4580164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Font typeface="Wingdings" pitchFamily="2" charset="2"/>
              <a:buChar char="q"/>
            </a:pPr>
            <a:r>
              <a:rPr lang="en-US" sz="18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Thermal distribution  </a:t>
            </a:r>
            <a:r>
              <a:rPr lang="en-US" sz="1400" i="1" dirty="0">
                <a:solidFill>
                  <a:srgbClr val="000000"/>
                </a:solidFill>
                <a:cs typeface="Arial" pitchFamily="34" charset="0"/>
              </a:rPr>
              <a:t>f </a:t>
            </a:r>
            <a:r>
              <a:rPr lang="en-US" sz="1400" i="1" baseline="30000" dirty="0">
                <a:solidFill>
                  <a:srgbClr val="000000"/>
                </a:solidFill>
                <a:cs typeface="Arial" pitchFamily="34" charset="0"/>
              </a:rPr>
              <a:t>BE</a:t>
            </a:r>
            <a:r>
              <a:rPr lang="en-US" sz="1400" i="1" dirty="0">
                <a:solidFill>
                  <a:srgbClr val="000000"/>
                </a:solidFill>
                <a:cs typeface="Arial" pitchFamily="34" charset="0"/>
              </a:rPr>
              <a:t> (</a:t>
            </a:r>
            <a:r>
              <a:rPr lang="en-US" sz="1400" i="1" dirty="0">
                <a:solidFill>
                  <a:srgbClr val="FF0000"/>
                </a:solidFill>
                <a:cs typeface="Arial" pitchFamily="34" charset="0"/>
              </a:rPr>
              <a:t>T</a:t>
            </a:r>
            <a:r>
              <a:rPr lang="en-US" sz="1400" i="1" dirty="0">
                <a:solidFill>
                  <a:srgbClr val="000000"/>
                </a:solidFill>
                <a:cs typeface="Arial" pitchFamily="34" charset="0"/>
              </a:rPr>
              <a:t>) – </a:t>
            </a:r>
            <a:r>
              <a:rPr lang="en-US" sz="1400" i="1" dirty="0">
                <a:solidFill>
                  <a:srgbClr val="FF0000"/>
                </a:solidFill>
                <a:cs typeface="Arial" pitchFamily="34" charset="0"/>
              </a:rPr>
              <a:t>thermometer    </a:t>
            </a:r>
          </a:p>
        </p:txBody>
      </p:sp>
    </p:spTree>
    <p:extLst>
      <p:ext uri="{BB962C8B-B14F-4D97-AF65-F5344CB8AC3E}">
        <p14:creationId xmlns:p14="http://schemas.microsoft.com/office/powerpoint/2010/main" val="59571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1845" y="-86140"/>
            <a:ext cx="6198325" cy="622634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br>
              <a:rPr lang="pl-PL" sz="3200" dirty="0">
                <a:solidFill>
                  <a:srgbClr val="F96A1B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pl-PL" sz="3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Vector</a:t>
            </a:r>
            <a: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pl-PL" sz="3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meson</a:t>
            </a:r>
            <a: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in </a:t>
            </a:r>
            <a:r>
              <a:rPr lang="pl-PL" sz="3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cold</a:t>
            </a:r>
            <a: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pl-PL" sz="32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matter</a:t>
            </a:r>
            <a:r>
              <a:rPr lang="fr-FR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</a:t>
            </a:r>
            <a:r>
              <a:rPr lang="fr-FR" sz="32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fr-FR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e</a:t>
            </a:r>
            <a:r>
              <a:rPr lang="fr-FR" sz="3200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</a:t>
            </a:r>
            <a:r>
              <a:rPr lang="fr-FR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e</a:t>
            </a:r>
            <a: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br>
              <a:rPr lang="pl-PL" sz="3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t="10130" r="5836"/>
          <a:stretch/>
        </p:blipFill>
        <p:spPr>
          <a:xfrm>
            <a:off x="373222" y="2920898"/>
            <a:ext cx="4820896" cy="2187367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4" cstate="print"/>
          <a:srcRect l="4643" t="6441" r="6384"/>
          <a:stretch/>
        </p:blipFill>
        <p:spPr bwMode="auto">
          <a:xfrm>
            <a:off x="950337" y="533138"/>
            <a:ext cx="4243781" cy="213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/>
              <p:cNvSpPr txBox="1"/>
              <p:nvPr/>
            </p:nvSpPr>
            <p:spPr>
              <a:xfrm>
                <a:off x="5812972" y="735204"/>
                <a:ext cx="31220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400" dirty="0"/>
                  <a:t>p+ Nb @ 3.5 </a:t>
                </a:r>
                <a:r>
                  <a:rPr lang="pl-PL" sz="1400" dirty="0" err="1"/>
                  <a:t>GeV</a:t>
                </a:r>
                <a:endParaRPr lang="pl-PL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400" dirty="0" err="1"/>
                  <a:t>Significant</a:t>
                </a:r>
                <a:r>
                  <a:rPr lang="pl-PL" sz="1400" dirty="0"/>
                  <a:t> </a:t>
                </a:r>
                <a:r>
                  <a:rPr lang="pl-PL" sz="1400" dirty="0" err="1"/>
                  <a:t>cold</a:t>
                </a:r>
                <a:r>
                  <a:rPr lang="pl-PL" sz="1400" dirty="0"/>
                  <a:t> </a:t>
                </a:r>
                <a:r>
                  <a:rPr lang="pl-PL" sz="1400" dirty="0" err="1"/>
                  <a:t>matter</a:t>
                </a:r>
                <a:r>
                  <a:rPr lang="pl-PL" sz="1400" dirty="0"/>
                  <a:t> </a:t>
                </a:r>
                <a:r>
                  <a:rPr lang="pl-PL" sz="1400" dirty="0" err="1"/>
                  <a:t>effect</a:t>
                </a:r>
                <a:r>
                  <a:rPr lang="pl-PL" sz="1400" dirty="0"/>
                  <a:t> for </a:t>
                </a:r>
                <a:r>
                  <a:rPr lang="pl-PL" sz="1400" dirty="0" err="1"/>
                  <a:t>slow</a:t>
                </a:r>
                <a:r>
                  <a:rPr lang="pl-PL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</m:t>
                        </m:r>
                      </m:e>
                      <m:sup>
                        <m:r>
                          <a:rPr lang="pl-PL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pl-PL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l-PL" sz="1400" dirty="0"/>
                  <a:t> (p&lt;0.8 </a:t>
                </a:r>
                <a:r>
                  <a:rPr lang="pl-PL" sz="1400" dirty="0" err="1"/>
                  <a:t>GeV</a:t>
                </a:r>
                <a:r>
                  <a:rPr lang="pl-PL" sz="1400" dirty="0"/>
                  <a:t>/c)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l-PL" sz="1400" dirty="0" err="1"/>
                  <a:t>due</a:t>
                </a:r>
                <a:r>
                  <a:rPr lang="pl-PL" sz="1400" dirty="0"/>
                  <a:t> to </a:t>
                </a:r>
                <a:r>
                  <a:rPr lang="pl-PL" sz="1400" dirty="0" err="1"/>
                  <a:t>secondary</a:t>
                </a:r>
                <a:r>
                  <a:rPr lang="pl-PL" sz="1400" dirty="0"/>
                  <a:t> </a:t>
                </a:r>
                <a:r>
                  <a:rPr lang="pl-PL" sz="1400" dirty="0">
                    <a:sym typeface="Symbol" panose="05050102010706020507" pitchFamily="18" charset="2"/>
                  </a:rPr>
                  <a:t>N </a:t>
                </a:r>
                <a:r>
                  <a:rPr lang="pl-PL" sz="1400" dirty="0" err="1">
                    <a:sym typeface="Symbol" panose="05050102010706020507" pitchFamily="18" charset="2"/>
                  </a:rPr>
                  <a:t>reactions</a:t>
                </a:r>
                <a:r>
                  <a:rPr lang="pl-PL" sz="1400" dirty="0">
                    <a:sym typeface="Symbol" panose="05050102010706020507" pitchFamily="18" charset="2"/>
                  </a:rPr>
                  <a:t>?</a:t>
                </a:r>
                <a:endParaRPr lang="en-GB" sz="1400" dirty="0"/>
              </a:p>
            </p:txBody>
          </p:sp>
        </mc:Choice>
        <mc:Fallback xmlns="">
          <p:sp>
            <p:nvSpPr>
              <p:cNvPr id="11" name="pole tekstow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2972" y="735204"/>
                <a:ext cx="3122023" cy="954107"/>
              </a:xfrm>
              <a:prstGeom prst="rect">
                <a:avLst/>
              </a:prstGeom>
              <a:blipFill rotWithShape="0">
                <a:blip r:embed="rId5"/>
                <a:stretch>
                  <a:fillRect l="-391" t="-1282" b="-5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rostokąt 11"/>
          <p:cNvSpPr/>
          <p:nvPr/>
        </p:nvSpPr>
        <p:spPr>
          <a:xfrm rot="5400000">
            <a:off x="4593828" y="1388871"/>
            <a:ext cx="16786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HADES PL715 (2012) 304</a:t>
            </a: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/>
              <p:cNvSpPr txBox="1"/>
              <p:nvPr/>
            </p:nvSpPr>
            <p:spPr>
              <a:xfrm>
                <a:off x="2096588" y="2564639"/>
                <a:ext cx="25178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dirty="0"/>
                  <a:t>Projections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pl-PL" sz="1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pole tekstow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588" y="2564639"/>
                <a:ext cx="2517865" cy="338554"/>
              </a:xfrm>
              <a:prstGeom prst="rect">
                <a:avLst/>
              </a:prstGeom>
              <a:blipFill rotWithShape="0">
                <a:blip r:embed="rId6"/>
                <a:stretch>
                  <a:fillRect l="-1453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5310050" y="2954389"/>
            <a:ext cx="3378724" cy="2086908"/>
            <a:chOff x="115" y="2244"/>
            <a:chExt cx="2939" cy="1450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3" t="52625" r="6254" b="1331"/>
            <a:stretch/>
          </p:blipFill>
          <p:spPr bwMode="auto">
            <a:xfrm>
              <a:off x="115" y="2322"/>
              <a:ext cx="2939" cy="1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279" y="2244"/>
                  <a:ext cx="1262" cy="193"/>
                </a:xfrm>
                <a:prstGeom prst="rect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altLang="en-US" sz="14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altLang="en-US" sz="1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sub>
                      </m:sSub>
                      <m:r>
                        <a:rPr lang="pl-PL" altLang="en-US" sz="1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en-US" sz="1400" b="1" dirty="0"/>
                    <a:t>1.17 GeV</a:t>
                  </a:r>
                  <a:endParaRPr lang="de-DE" altLang="en-US" sz="1400" b="1" dirty="0"/>
                </a:p>
              </p:txBody>
            </p:sp>
          </mc:Choice>
          <mc:Fallback xmlns="">
            <p:sp>
              <p:nvSpPr>
                <p:cNvPr id="18" name="Text 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79" y="2244"/>
                  <a:ext cx="1262" cy="19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4444" b="-33333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pole tekstowe 18"/>
          <p:cNvSpPr txBox="1"/>
          <p:nvPr/>
        </p:nvSpPr>
        <p:spPr>
          <a:xfrm>
            <a:off x="5812972" y="2379973"/>
            <a:ext cx="299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sym typeface="Symbol" panose="05050102010706020507" pitchFamily="18" charset="2"/>
              </a:rPr>
              <a:t>-A </a:t>
            </a:r>
            <a:r>
              <a:rPr lang="pl-PL" sz="1400" dirty="0" err="1">
                <a:sym typeface="Symbol" panose="05050102010706020507" pitchFamily="18" charset="2"/>
              </a:rPr>
              <a:t>b</a:t>
            </a:r>
            <a:r>
              <a:rPr lang="pl-PL" sz="1400" dirty="0" err="1"/>
              <a:t>etter</a:t>
            </a:r>
            <a:r>
              <a:rPr lang="pl-PL" sz="1400" dirty="0"/>
              <a:t> </a:t>
            </a:r>
            <a:r>
              <a:rPr lang="pl-PL" sz="1400" dirty="0" err="1"/>
              <a:t>sensitivity</a:t>
            </a:r>
            <a:r>
              <a:rPr lang="pl-PL" sz="1400" dirty="0"/>
              <a:t> to </a:t>
            </a:r>
            <a:r>
              <a:rPr lang="pl-PL" sz="1400" dirty="0" err="1">
                <a:solidFill>
                  <a:srgbClr val="0000FF"/>
                </a:solidFill>
              </a:rPr>
              <a:t>inside</a:t>
            </a:r>
            <a:r>
              <a:rPr lang="pl-PL" sz="1400" dirty="0">
                <a:solidFill>
                  <a:srgbClr val="0000FF"/>
                </a:solidFill>
              </a:rPr>
              <a:t> </a:t>
            </a:r>
            <a:r>
              <a:rPr lang="pl-PL" sz="1400" dirty="0" err="1">
                <a:solidFill>
                  <a:srgbClr val="0000FF"/>
                </a:solidFill>
              </a:rPr>
              <a:t>decays</a:t>
            </a:r>
            <a:r>
              <a:rPr lang="pl-PL" sz="1400" dirty="0"/>
              <a:t> and </a:t>
            </a:r>
            <a:r>
              <a:rPr lang="pl-PL" sz="1400" dirty="0" err="1"/>
              <a:t>low</a:t>
            </a:r>
            <a:r>
              <a:rPr lang="pl-PL" sz="1400" dirty="0"/>
              <a:t> </a:t>
            </a:r>
            <a:r>
              <a:rPr lang="pl-PL" sz="1400" dirty="0" err="1"/>
              <a:t>momentum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6564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84663" y="79638"/>
            <a:ext cx="4926285" cy="52863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>
                <a:solidFill>
                  <a:srgbClr val="0066FF"/>
                </a:solidFill>
              </a:rPr>
              <a:t>H</a:t>
            </a:r>
            <a:r>
              <a:rPr lang="pl-PL">
                <a:solidFill>
                  <a:srgbClr val="0066FF"/>
                </a:solidFill>
              </a:rPr>
              <a:t>ADES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566" y="803402"/>
            <a:ext cx="4353885" cy="26193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1200" dirty="0"/>
              <a:t>Spectrometer with </a:t>
            </a:r>
            <a:r>
              <a:rPr lang="en-US" sz="1200" dirty="0">
                <a:sym typeface="Symbol" pitchFamily="18" charset="2"/>
              </a:rPr>
              <a:t></a:t>
            </a:r>
            <a:r>
              <a:rPr lang="pl-PL" sz="1200" dirty="0">
                <a:sym typeface="Symbol" pitchFamily="18" charset="2"/>
              </a:rPr>
              <a:t>M/</a:t>
            </a:r>
            <a:r>
              <a:rPr lang="pl-PL" sz="1200" dirty="0" err="1">
                <a:sym typeface="Symbol" pitchFamily="18" charset="2"/>
              </a:rPr>
              <a:t>M</a:t>
            </a:r>
            <a:r>
              <a:rPr lang="en-US" sz="1200" dirty="0"/>
              <a:t> </a:t>
            </a:r>
            <a:r>
              <a:rPr lang="pl-PL" sz="1200" dirty="0"/>
              <a:t>- </a:t>
            </a:r>
            <a:r>
              <a:rPr lang="en-US" sz="1200" dirty="0"/>
              <a:t>2% at </a:t>
            </a:r>
            <a:r>
              <a:rPr lang="en-US" sz="1200" dirty="0">
                <a:sym typeface="Symbol" pitchFamily="18" charset="2"/>
              </a:rPr>
              <a:t>/ </a:t>
            </a:r>
            <a:r>
              <a:rPr lang="pl-PL" sz="1200" dirty="0">
                <a:sym typeface="Symbol" pitchFamily="18" charset="2"/>
              </a:rPr>
              <a:t> @ GSI/FAIR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1200" dirty="0" err="1">
                <a:sym typeface="Symbol" pitchFamily="18" charset="2"/>
              </a:rPr>
              <a:t>electrons</a:t>
            </a:r>
            <a:r>
              <a:rPr lang="pl-PL" sz="1200" dirty="0">
                <a:sym typeface="Symbol" pitchFamily="18" charset="2"/>
              </a:rPr>
              <a:t> : RICH (hadron blind)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1200" dirty="0" err="1">
                <a:sym typeface="Symbol" pitchFamily="18" charset="2"/>
              </a:rPr>
              <a:t>hadrons</a:t>
            </a:r>
            <a:r>
              <a:rPr lang="pl-PL" sz="1200" dirty="0">
                <a:sym typeface="Symbol" pitchFamily="18" charset="2"/>
              </a:rPr>
              <a:t>: TOF &amp; </a:t>
            </a:r>
            <a:r>
              <a:rPr lang="pl-PL" sz="1200" dirty="0" err="1">
                <a:sym typeface="Symbol" pitchFamily="18" charset="2"/>
              </a:rPr>
              <a:t>dE</a:t>
            </a:r>
            <a:r>
              <a:rPr lang="pl-PL" sz="1200" dirty="0">
                <a:sym typeface="Symbol" pitchFamily="18" charset="2"/>
              </a:rPr>
              <a:t>/dx vs p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1200" dirty="0">
                <a:solidFill>
                  <a:srgbClr val="FF0000"/>
                </a:solidFill>
                <a:sym typeface="Symbol" pitchFamily="18" charset="2"/>
              </a:rPr>
              <a:t>2004-2014</a:t>
            </a:r>
            <a:r>
              <a:rPr lang="pl-PL" sz="1200" dirty="0">
                <a:sym typeface="Symbol" pitchFamily="18" charset="2"/>
              </a:rPr>
              <a:t>: HI (A+A s~2.4-2.6 </a:t>
            </a:r>
            <a:r>
              <a:rPr lang="pl-PL" sz="1200" dirty="0" err="1">
                <a:sym typeface="Symbol" pitchFamily="18" charset="2"/>
              </a:rPr>
              <a:t>GeV</a:t>
            </a:r>
            <a:r>
              <a:rPr lang="pl-PL" sz="1200" dirty="0">
                <a:sym typeface="Symbol" pitchFamily="18" charset="2"/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r>
              <a:rPr lang="pl-PL" sz="1200" dirty="0" err="1">
                <a:sym typeface="Symbol" pitchFamily="18" charset="2"/>
              </a:rPr>
              <a:t>p+p</a:t>
            </a:r>
            <a:r>
              <a:rPr lang="pl-PL" sz="1200" dirty="0">
                <a:sym typeface="Symbol" pitchFamily="18" charset="2"/>
              </a:rPr>
              <a:t>, </a:t>
            </a:r>
            <a:r>
              <a:rPr lang="pl-PL" sz="1200" dirty="0" err="1">
                <a:sym typeface="Symbol" pitchFamily="18" charset="2"/>
              </a:rPr>
              <a:t>d+p</a:t>
            </a:r>
            <a:r>
              <a:rPr lang="pl-PL" sz="1200" dirty="0">
                <a:sym typeface="Symbol" pitchFamily="18" charset="2"/>
              </a:rPr>
              <a:t>, </a:t>
            </a:r>
            <a:r>
              <a:rPr lang="pl-PL" sz="1200" dirty="0" err="1">
                <a:sym typeface="Symbol" pitchFamily="18" charset="2"/>
              </a:rPr>
              <a:t>p+A</a:t>
            </a:r>
            <a:r>
              <a:rPr lang="pl-PL" sz="1200" dirty="0">
                <a:sym typeface="Symbol" pitchFamily="18" charset="2"/>
              </a:rPr>
              <a:t> s =2.4-3.0 </a:t>
            </a:r>
            <a:r>
              <a:rPr lang="pl-PL" sz="1200" dirty="0" err="1">
                <a:sym typeface="Symbol" pitchFamily="18" charset="2"/>
              </a:rPr>
              <a:t>GeV</a:t>
            </a:r>
            <a:r>
              <a:rPr lang="pl-PL" sz="1200" dirty="0">
                <a:sym typeface="Symbol" pitchFamily="18" charset="2"/>
              </a:rPr>
              <a:t> +p  s= 1.5 </a:t>
            </a:r>
            <a:r>
              <a:rPr lang="pl-PL" sz="1200" dirty="0" err="1">
                <a:sym typeface="Symbol" pitchFamily="18" charset="2"/>
              </a:rPr>
              <a:t>GeV</a:t>
            </a:r>
            <a:endParaRPr lang="en-US" sz="1200" dirty="0"/>
          </a:p>
        </p:txBody>
      </p:sp>
      <p:sp>
        <p:nvSpPr>
          <p:cNvPr id="14341" name="Rectangle 25"/>
          <p:cNvSpPr>
            <a:spLocks noChangeArrowheads="1"/>
          </p:cNvSpPr>
          <p:nvPr/>
        </p:nvSpPr>
        <p:spPr bwMode="auto">
          <a:xfrm>
            <a:off x="6033887" y="2396226"/>
            <a:ext cx="2359200" cy="307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350" dirty="0">
                <a:solidFill>
                  <a:srgbClr val="0066FF"/>
                </a:solidFill>
              </a:rPr>
              <a:t>Upgrade 2018/2019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/>
              <a:t>New RICH </a:t>
            </a:r>
            <a:r>
              <a:rPr lang="pl-PL" sz="1200" dirty="0" err="1"/>
              <a:t>photon</a:t>
            </a:r>
            <a:r>
              <a:rPr lang="pl-PL" sz="1200" dirty="0"/>
              <a:t> </a:t>
            </a:r>
            <a:r>
              <a:rPr lang="pl-PL" sz="1200" dirty="0" err="1"/>
              <a:t>det</a:t>
            </a:r>
            <a:endParaRPr lang="pl-PL" sz="1200" dirty="0"/>
          </a:p>
          <a:p>
            <a:pPr algn="ctr">
              <a:lnSpc>
                <a:spcPct val="150000"/>
              </a:lnSpc>
            </a:pPr>
            <a:r>
              <a:rPr lang="pl-PL" sz="1200" dirty="0"/>
              <a:t>    (HADES/CBM) </a:t>
            </a:r>
            <a:endParaRPr lang="pl-PL" sz="1200" u="sng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/>
              <a:t>Forward</a:t>
            </a:r>
            <a:r>
              <a:rPr lang="pl-PL" sz="1200" dirty="0"/>
              <a:t> </a:t>
            </a:r>
            <a:r>
              <a:rPr lang="pl-PL" sz="1200" dirty="0" err="1"/>
              <a:t>tracking</a:t>
            </a:r>
            <a:r>
              <a:rPr lang="pl-PL" sz="1200" dirty="0"/>
              <a:t>  </a:t>
            </a:r>
            <a:r>
              <a:rPr lang="pl-PL" sz="1200" dirty="0" err="1"/>
              <a:t>straws</a:t>
            </a:r>
            <a:r>
              <a:rPr lang="pl-PL" sz="1200" dirty="0"/>
              <a:t> +RPC – </a:t>
            </a:r>
            <a:r>
              <a:rPr lang="pl-PL" sz="1200" dirty="0">
                <a:sym typeface="Symbol" panose="05050102010706020507" pitchFamily="18" charset="2"/>
              </a:rPr>
              <a:t>/ </a:t>
            </a:r>
            <a:r>
              <a:rPr lang="pl-PL" sz="1200" dirty="0" err="1"/>
              <a:t>reconstruction</a:t>
            </a:r>
            <a:endParaRPr lang="pl-PL" sz="1200" dirty="0"/>
          </a:p>
          <a:p>
            <a:pPr>
              <a:lnSpc>
                <a:spcPct val="150000"/>
              </a:lnSpc>
            </a:pPr>
            <a:r>
              <a:rPr lang="pl-PL" sz="1200" dirty="0"/>
              <a:t>    in </a:t>
            </a:r>
            <a:r>
              <a:rPr lang="pl-PL" sz="1200" dirty="0" err="1"/>
              <a:t>pp</a:t>
            </a:r>
            <a:r>
              <a:rPr lang="pl-PL" sz="1200" dirty="0"/>
              <a:t>/</a:t>
            </a:r>
            <a:r>
              <a:rPr lang="pl-PL" sz="1200" dirty="0" err="1"/>
              <a:t>pA</a:t>
            </a:r>
            <a:r>
              <a:rPr lang="pl-PL" sz="1200" dirty="0"/>
              <a:t> (HADES/PANDA)</a:t>
            </a:r>
            <a:endParaRPr lang="pl-PL" sz="1200" b="1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/>
              <a:t>Elec</a:t>
            </a:r>
            <a:r>
              <a:rPr lang="pl-PL" sz="1200" dirty="0"/>
              <a:t>. </a:t>
            </a:r>
            <a:r>
              <a:rPr lang="pl-PL" sz="1200" dirty="0" err="1"/>
              <a:t>Calorimiter</a:t>
            </a:r>
            <a:r>
              <a:rPr lang="pl-PL" sz="1200" dirty="0"/>
              <a:t> (</a:t>
            </a:r>
            <a:r>
              <a:rPr lang="pl-PL" sz="1200" dirty="0" err="1"/>
              <a:t>lead</a:t>
            </a:r>
            <a:r>
              <a:rPr lang="pl-PL" sz="1200" dirty="0"/>
              <a:t> </a:t>
            </a:r>
            <a:r>
              <a:rPr lang="pl-PL" sz="1200" dirty="0" err="1"/>
              <a:t>glass</a:t>
            </a:r>
            <a:r>
              <a:rPr lang="pl-PL" sz="1200" dirty="0"/>
              <a:t>)- </a:t>
            </a:r>
            <a:r>
              <a:rPr lang="pl-PL" sz="1200" dirty="0" err="1"/>
              <a:t>neutral</a:t>
            </a:r>
            <a:r>
              <a:rPr lang="pl-PL" sz="1200" dirty="0"/>
              <a:t> </a:t>
            </a:r>
            <a:r>
              <a:rPr lang="pl-PL" sz="1200" dirty="0" err="1"/>
              <a:t>mesons</a:t>
            </a:r>
            <a:endParaRPr lang="pl-PL" sz="1200" b="1" dirty="0">
              <a:solidFill>
                <a:srgbClr val="0066FF"/>
              </a:solidFill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 err="1"/>
              <a:t>Planned</a:t>
            </a:r>
            <a:r>
              <a:rPr lang="pl-PL" sz="1200" dirty="0"/>
              <a:t>: 200 kHz DAQ ,    </a:t>
            </a:r>
            <a:r>
              <a:rPr lang="pl-PL" sz="1200" b="1" dirty="0">
                <a:solidFill>
                  <a:srgbClr val="FF0000"/>
                </a:solidFill>
              </a:rPr>
              <a:t>10  </a:t>
            </a:r>
            <a:r>
              <a:rPr lang="pl-PL" sz="12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r>
              <a:rPr lang="pl-PL" sz="1200" b="1" u="sng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pl-PL" sz="1200" b="1" dirty="0" err="1">
                <a:solidFill>
                  <a:srgbClr val="FF0000"/>
                </a:solidFill>
              </a:rPr>
              <a:t>count</a:t>
            </a:r>
            <a:r>
              <a:rPr lang="pl-PL" sz="1200" b="1" dirty="0">
                <a:solidFill>
                  <a:srgbClr val="FF0000"/>
                </a:solidFill>
              </a:rPr>
              <a:t> </a:t>
            </a:r>
            <a:r>
              <a:rPr lang="pl-PL" sz="1200" b="1" dirty="0" err="1">
                <a:solidFill>
                  <a:srgbClr val="FF0000"/>
                </a:solidFill>
              </a:rPr>
              <a:t>rate</a:t>
            </a:r>
            <a:r>
              <a:rPr lang="pl-PL" sz="1200" b="1" dirty="0">
                <a:solidFill>
                  <a:srgbClr val="FF0000"/>
                </a:solidFill>
              </a:rPr>
              <a:t> </a:t>
            </a:r>
            <a:r>
              <a:rPr lang="pl-PL" sz="1200" b="1" dirty="0" err="1">
                <a:solidFill>
                  <a:srgbClr val="FF0000"/>
                </a:solidFill>
              </a:rPr>
              <a:t>increase</a:t>
            </a:r>
            <a:br>
              <a:rPr lang="pl-PL" sz="1200" dirty="0"/>
            </a:br>
            <a:endParaRPr lang="en-US" sz="1200" dirty="0"/>
          </a:p>
        </p:txBody>
      </p:sp>
      <p:pic>
        <p:nvPicPr>
          <p:cNvPr id="15" name="Picture 11" descr="HADES_RPC_1920_x_12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58143" y="392651"/>
            <a:ext cx="2910689" cy="2058801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FD0E9DF-1E26-544A-8DEB-0304DE8F2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20634"/>
          <a:stretch/>
        </p:blipFill>
        <p:spPr>
          <a:xfrm>
            <a:off x="372292" y="2298762"/>
            <a:ext cx="3953979" cy="28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157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D0BFA3-1718-457C-AF0C-9D4632AD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3" y="20283"/>
            <a:ext cx="7243354" cy="857250"/>
          </a:xfrm>
          <a:solidFill>
            <a:schemeClr val="bg2"/>
          </a:solidFill>
        </p:spPr>
        <p:txBody>
          <a:bodyPr/>
          <a:lstStyle/>
          <a:p>
            <a:r>
              <a:rPr lang="fr-FR" dirty="0"/>
              <a:t>PWA </a:t>
            </a:r>
            <a:r>
              <a:rPr lang="fr-FR" dirty="0" err="1"/>
              <a:t>results</a:t>
            </a:r>
            <a:r>
              <a:rPr lang="fr-FR" dirty="0"/>
              <a:t>–8 new</a:t>
            </a:r>
            <a:r>
              <a:rPr lang="pl-PL" dirty="0"/>
              <a:t> </a:t>
            </a:r>
            <a:r>
              <a:rPr lang="fr-FR" dirty="0"/>
              <a:t>PDG entries!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BA447F-61D5-4EEB-ABFE-ECAD1C2A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27" y="982072"/>
            <a:ext cx="6239091" cy="380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74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3629" y="-65613"/>
            <a:ext cx="6777372" cy="586551"/>
          </a:xfrm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sz="2800" b="1" dirty="0" err="1">
                <a:solidFill>
                  <a:srgbClr val="0066FF"/>
                </a:solidFill>
              </a:rPr>
              <a:t>Resonance</a:t>
            </a:r>
            <a:r>
              <a:rPr lang="pl-PL" sz="2800" b="1" dirty="0">
                <a:solidFill>
                  <a:srgbClr val="0066FF"/>
                </a:solidFill>
              </a:rPr>
              <a:t> </a:t>
            </a:r>
            <a:r>
              <a:rPr lang="pl-PL" sz="2800" b="1" dirty="0" err="1">
                <a:solidFill>
                  <a:srgbClr val="0066FF"/>
                </a:solidFill>
              </a:rPr>
              <a:t>excition</a:t>
            </a:r>
            <a:r>
              <a:rPr lang="pl-PL" sz="2800" b="1" dirty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2800" b="1" dirty="0">
                <a:solidFill>
                  <a:srgbClr val="0066FF"/>
                </a:solidFill>
              </a:rPr>
              <a:t>@ </a:t>
            </a:r>
            <a:r>
              <a:rPr lang="pl-PL" sz="2800" b="1" dirty="0">
                <a:solidFill>
                  <a:srgbClr val="0066FF"/>
                </a:solidFill>
                <a:sym typeface="Symbol"/>
              </a:rPr>
              <a:t>√s=3.1 </a:t>
            </a:r>
            <a:r>
              <a:rPr lang="pl-PL" sz="2800" b="1" dirty="0" err="1">
                <a:solidFill>
                  <a:srgbClr val="0066FF"/>
                </a:solidFill>
                <a:sym typeface="Symbol"/>
              </a:rPr>
              <a:t>GeV</a:t>
            </a:r>
            <a:r>
              <a:rPr lang="pl-PL" sz="2800" b="1" dirty="0">
                <a:solidFill>
                  <a:srgbClr val="0066FF"/>
                </a:solidFill>
                <a:sym typeface="Symbol"/>
              </a:rPr>
              <a:t> </a:t>
            </a:r>
            <a:r>
              <a:rPr lang="pl-PL" sz="2800" b="1" dirty="0">
                <a:solidFill>
                  <a:srgbClr val="0066FF"/>
                </a:solidFill>
              </a:rPr>
              <a:t>  </a:t>
            </a:r>
          </a:p>
        </p:txBody>
      </p:sp>
      <p:pic>
        <p:nvPicPr>
          <p:cNvPr id="22" name="Obraz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1" y="2722734"/>
            <a:ext cx="2307431" cy="2293144"/>
          </a:xfrm>
          <a:prstGeom prst="rect">
            <a:avLst/>
          </a:prstGeom>
        </p:spPr>
      </p:pic>
      <p:sp>
        <p:nvSpPr>
          <p:cNvPr id="24" name="pole tekstowe 9"/>
          <p:cNvSpPr txBox="1">
            <a:spLocks noChangeArrowheads="1"/>
          </p:cNvSpPr>
          <p:nvPr/>
        </p:nvSpPr>
        <p:spPr bwMode="auto">
          <a:xfrm>
            <a:off x="6341938" y="1377556"/>
            <a:ext cx="2129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l-PL" sz="1200" kern="0" dirty="0" err="1">
                <a:solidFill>
                  <a:prstClr val="black"/>
                </a:solidFill>
                <a:sym typeface="Symbol" pitchFamily="18" charset="2"/>
              </a:rPr>
              <a:t>Incoherent</a:t>
            </a:r>
            <a:r>
              <a:rPr lang="pl-PL" sz="1200" kern="0" dirty="0">
                <a:solidFill>
                  <a:prstClr val="black"/>
                </a:solidFill>
                <a:sym typeface="Symbol" pitchFamily="18" charset="2"/>
              </a:rPr>
              <a:t> sum of     (, N*)  </a:t>
            </a:r>
            <a:r>
              <a:rPr lang="pl-PL" sz="1200" kern="0" dirty="0" err="1">
                <a:solidFill>
                  <a:prstClr val="black"/>
                </a:solidFill>
                <a:sym typeface="Symbol" pitchFamily="18" charset="2"/>
              </a:rPr>
              <a:t>resonances</a:t>
            </a:r>
            <a:endParaRPr lang="pl-PL" sz="1200" kern="0" dirty="0">
              <a:solidFill>
                <a:prstClr val="black"/>
              </a:solidFill>
              <a:sym typeface="Symbol" pitchFamily="18" charset="2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7" y="542425"/>
            <a:ext cx="2307431" cy="2293144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24" y="589219"/>
            <a:ext cx="2307431" cy="2293144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52" y="767754"/>
            <a:ext cx="920621" cy="1448061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08" y="3365374"/>
            <a:ext cx="2144635" cy="1493342"/>
          </a:xfrm>
          <a:prstGeom prst="rect">
            <a:avLst/>
          </a:prstGeom>
        </p:spPr>
      </p:pic>
      <p:graphicFrame>
        <p:nvGraphicFramePr>
          <p:cNvPr id="29" name="Object 9"/>
          <p:cNvGraphicFramePr>
            <a:graphicFrameLocks noChangeAspect="1"/>
          </p:cNvGraphicFramePr>
          <p:nvPr/>
        </p:nvGraphicFramePr>
        <p:xfrm>
          <a:off x="3958432" y="2886073"/>
          <a:ext cx="1265545" cy="479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8" imgW="26517600" imgH="9448800" progId="">
                  <p:embed/>
                </p:oleObj>
              </mc:Choice>
              <mc:Fallback>
                <p:oleObj name="Równanie" r:id="rId8" imgW="26517600" imgH="9448800" progId="">
                  <p:embed/>
                  <p:pic>
                    <p:nvPicPr>
                      <p:cNvPr id="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32" y="2886073"/>
                        <a:ext cx="1265545" cy="47930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ole tekstowe 29"/>
              <p:cNvSpPr txBox="1"/>
              <p:nvPr/>
            </p:nvSpPr>
            <p:spPr>
              <a:xfrm>
                <a:off x="6113417" y="3493956"/>
                <a:ext cx="2749732" cy="830997"/>
              </a:xfrm>
              <a:prstGeom prst="rect">
                <a:avLst/>
              </a:prstGeom>
              <a:solidFill>
                <a:srgbClr val="99FF9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Empirical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parametrisation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of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Resonance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production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 as a </a:t>
                </a:r>
                <a:r>
                  <a:rPr lang="pl-PL" sz="1200" dirty="0" err="1">
                    <a:solidFill>
                      <a:prstClr val="black"/>
                    </a:solidFill>
                    <a:latin typeface="Calibri"/>
                  </a:rPr>
                  <a:t>function</a:t>
                </a:r>
                <a:r>
                  <a:rPr lang="pl-PL" sz="1200" dirty="0">
                    <a:solidFill>
                      <a:prstClr val="black"/>
                    </a:solidFill>
                    <a:latin typeface="Calibri"/>
                  </a:rPr>
                  <a:t> of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d>
                        <m:dPr>
                          <m:ctrlPr>
                            <a:rPr lang="pl-PL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  <m:sub>
                              <m:r>
                                <a:rPr lang="pl-PL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l-PL" sz="1200" b="1" dirty="0">
                  <a:solidFill>
                    <a:prstClr val="black"/>
                  </a:solidFill>
                  <a:latin typeface="Calibri"/>
                </a:endParaRPr>
              </a:p>
              <a:p>
                <a:pPr algn="ctr"/>
                <a:r>
                  <a:rPr lang="pl-PL" sz="1200" b="1" dirty="0">
                    <a:solidFill>
                      <a:prstClr val="black"/>
                    </a:solidFill>
                    <a:latin typeface="Calibri"/>
                  </a:rPr>
                  <a:t>t- channel </a:t>
                </a:r>
                <a:r>
                  <a:rPr lang="pl-PL" sz="1200" b="1" dirty="0" err="1">
                    <a:solidFill>
                      <a:prstClr val="black"/>
                    </a:solidFill>
                    <a:latin typeface="Calibri"/>
                  </a:rPr>
                  <a:t>dominance</a:t>
                </a:r>
                <a:endParaRPr lang="en-US" sz="12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0" name="pole tekstow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417" y="3493956"/>
                <a:ext cx="2749732" cy="830997"/>
              </a:xfrm>
              <a:prstGeom prst="rect">
                <a:avLst/>
              </a:prstGeom>
              <a:blipFill rotWithShape="0">
                <a:blip r:embed="rId11"/>
                <a:stretch>
                  <a:fillRect l="-222" b="-51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ytuł 1"/>
          <p:cNvSpPr txBox="1">
            <a:spLocks/>
          </p:cNvSpPr>
          <p:nvPr/>
        </p:nvSpPr>
        <p:spPr>
          <a:xfrm>
            <a:off x="2948422" y="472116"/>
            <a:ext cx="846323" cy="301299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vert="horz" lIns="68580" tIns="34290" rIns="68580" bIns="3429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2100" dirty="0">
                <a:solidFill>
                  <a:prstClr val="white"/>
                </a:solidFill>
                <a:latin typeface="Calibri"/>
              </a:rPr>
              <a:t>n </a:t>
            </a:r>
            <a:r>
              <a:rPr lang="pl-PL" sz="2100" b="1" dirty="0">
                <a:solidFill>
                  <a:srgbClr val="FFFF00"/>
                </a:solidFill>
                <a:latin typeface="Calibri"/>
              </a:rPr>
              <a:t>p </a:t>
            </a:r>
            <a:r>
              <a:rPr lang="el-GR" sz="2100" b="1" dirty="0">
                <a:solidFill>
                  <a:srgbClr val="FFFF00"/>
                </a:solidFill>
                <a:latin typeface="Calibri"/>
              </a:rPr>
              <a:t>π</a:t>
            </a:r>
            <a:r>
              <a:rPr lang="pl-PL" sz="2100" b="1" baseline="30000" dirty="0">
                <a:solidFill>
                  <a:srgbClr val="FFFF00"/>
                </a:solidFill>
                <a:latin typeface="Calibri"/>
              </a:rPr>
              <a:t>+</a:t>
            </a:r>
            <a:r>
              <a:rPr lang="pl-PL" sz="2100" dirty="0">
                <a:solidFill>
                  <a:prstClr val="white"/>
                </a:solidFill>
                <a:latin typeface="Calibri"/>
                <a:sym typeface="Symbol"/>
              </a:rPr>
              <a:t> </a:t>
            </a:r>
            <a:endParaRPr lang="pl-PL" sz="2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ytuł 1"/>
          <p:cNvSpPr txBox="1">
            <a:spLocks/>
          </p:cNvSpPr>
          <p:nvPr/>
        </p:nvSpPr>
        <p:spPr>
          <a:xfrm>
            <a:off x="1990652" y="2969581"/>
            <a:ext cx="785805" cy="322173"/>
          </a:xfrm>
          <a:prstGeom prst="rect">
            <a:avLst/>
          </a:prstGeom>
          <a:solidFill>
            <a:srgbClr val="C0504D">
              <a:lumMod val="75000"/>
            </a:srgbClr>
          </a:solidFill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pl-PL" sz="1875" b="1" dirty="0">
                <a:solidFill>
                  <a:srgbClr val="FFFF00"/>
                </a:solidFill>
                <a:latin typeface="Calibri"/>
              </a:rPr>
              <a:t>p </a:t>
            </a:r>
            <a:r>
              <a:rPr lang="pl-PL" sz="1875" b="1" dirty="0" err="1">
                <a:solidFill>
                  <a:srgbClr val="FFFF00"/>
                </a:solidFill>
                <a:latin typeface="Calibri"/>
              </a:rPr>
              <a:t>p</a:t>
            </a:r>
            <a:r>
              <a:rPr lang="pl-PL" sz="1875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l-GR" sz="1875" dirty="0">
                <a:solidFill>
                  <a:prstClr val="white"/>
                </a:solidFill>
                <a:latin typeface="Calibri"/>
              </a:rPr>
              <a:t>π</a:t>
            </a:r>
            <a:r>
              <a:rPr lang="pl-PL" sz="1875" baseline="30000" dirty="0">
                <a:solidFill>
                  <a:prstClr val="white"/>
                </a:solidFill>
                <a:latin typeface="Calibri"/>
              </a:rPr>
              <a:t>0</a:t>
            </a:r>
            <a:endParaRPr lang="pl-PL" sz="187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6277918" y="642545"/>
            <a:ext cx="230275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 err="1">
                <a:solidFill>
                  <a:prstClr val="black"/>
                </a:solidFill>
                <a:latin typeface="Calibri"/>
              </a:rPr>
              <a:t>Resonance</a:t>
            </a:r>
            <a:r>
              <a:rPr lang="pl-PL" sz="1350" b="1" dirty="0">
                <a:solidFill>
                  <a:prstClr val="black"/>
                </a:solidFill>
                <a:latin typeface="Calibri"/>
              </a:rPr>
              <a:t> model:</a:t>
            </a:r>
          </a:p>
          <a:p>
            <a:r>
              <a:rPr lang="fr-FR" sz="800" dirty="0">
                <a:solidFill>
                  <a:prstClr val="black"/>
                </a:solidFill>
                <a:latin typeface="Calibri"/>
              </a:rPr>
              <a:t>Z. Teis et al., </a:t>
            </a:r>
            <a:r>
              <a:rPr lang="pl-PL" sz="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800" dirty="0">
                <a:solidFill>
                  <a:prstClr val="black"/>
                </a:solidFill>
                <a:latin typeface="Calibri"/>
              </a:rPr>
              <a:t>Z. Phys. A356 (1997) 421</a:t>
            </a:r>
            <a:endParaRPr lang="pl-PL" sz="800" dirty="0">
              <a:solidFill>
                <a:prstClr val="black"/>
              </a:solidFill>
              <a:latin typeface="Calibri"/>
            </a:endParaRPr>
          </a:p>
          <a:p>
            <a:r>
              <a:rPr lang="pl-PL" sz="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800" dirty="0">
                <a:solidFill>
                  <a:prstClr val="black"/>
                </a:solidFill>
                <a:latin typeface="Calibri"/>
              </a:rPr>
              <a:t>J. Weil et al. (GiBUU)</a:t>
            </a:r>
            <a:r>
              <a:rPr lang="pl-PL" sz="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800" dirty="0">
                <a:solidFill>
                  <a:prstClr val="black"/>
                </a:solidFill>
                <a:latin typeface="Calibri"/>
              </a:rPr>
              <a:t>Eur. Phys. J. A48 (2012) 111</a:t>
            </a:r>
            <a:endParaRPr lang="pl-PL" sz="800" dirty="0">
              <a:solidFill>
                <a:prstClr val="black"/>
              </a:solidFill>
              <a:latin typeface="Calibri"/>
            </a:endParaRPr>
          </a:p>
          <a:p>
            <a:r>
              <a:rPr lang="pl-PL" sz="800" dirty="0">
                <a:solidFill>
                  <a:prstClr val="black"/>
                </a:solidFill>
                <a:latin typeface="Calibri"/>
              </a:rPr>
              <a:t>HADES : EPJA 50(2014) 42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6277918" y="1987008"/>
            <a:ext cx="1653312" cy="1215037"/>
            <a:chOff x="6678003" y="2871265"/>
            <a:chExt cx="2204416" cy="1620049"/>
          </a:xfrm>
        </p:grpSpPr>
        <p:cxnSp>
          <p:nvCxnSpPr>
            <p:cNvPr id="4" name="Łącznik prosty 3"/>
            <p:cNvCxnSpPr/>
            <p:nvPr/>
          </p:nvCxnSpPr>
          <p:spPr>
            <a:xfrm>
              <a:off x="6678003" y="3842470"/>
              <a:ext cx="833758" cy="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pole tekstowe 14"/>
            <p:cNvSpPr txBox="1"/>
            <p:nvPr/>
          </p:nvSpPr>
          <p:spPr>
            <a:xfrm>
              <a:off x="6968527" y="3326900"/>
              <a:ext cx="73517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dirty="0"/>
                <a:t>p</a:t>
              </a:r>
              <a:r>
                <a:rPr lang="pl-PL" sz="1350" baseline="-25000" dirty="0"/>
                <a:t>1</a:t>
              </a:r>
              <a:endParaRPr lang="en-GB" sz="1350" baseline="-25000" dirty="0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7761424" y="3370105"/>
              <a:ext cx="60006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350" dirty="0"/>
                <a:t>p</a:t>
              </a:r>
              <a:r>
                <a:rPr lang="pl-PL" sz="1350" baseline="-25000" dirty="0"/>
                <a:t>2</a:t>
              </a:r>
              <a:endParaRPr lang="en-GB" sz="1350" baseline="-25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pole tekstowe 15"/>
                <p:cNvSpPr txBox="1"/>
                <p:nvPr/>
              </p:nvSpPr>
              <p:spPr>
                <a:xfrm>
                  <a:off x="7631510" y="2871265"/>
                  <a:ext cx="104494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350" dirty="0"/>
                    <a:t>R (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l-PL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pl-PL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sz="1350" dirty="0"/>
                </a:p>
              </p:txBody>
            </p:sp>
          </mc:Choice>
          <mc:Fallback xmlns="">
            <p:sp>
              <p:nvSpPr>
                <p:cNvPr id="16" name="pole tekstow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1510" y="2871265"/>
                  <a:ext cx="1044946" cy="400110"/>
                </a:xfrm>
                <a:prstGeom prst="rect">
                  <a:avLst/>
                </a:prstGeom>
                <a:blipFill rotWithShape="0">
                  <a:blip r:embed="rId12" cstate="print"/>
                  <a:stretch>
                    <a:fillRect l="-6433" t="-6061" b="-27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Łącznik prosty 34"/>
            <p:cNvCxnSpPr/>
            <p:nvPr/>
          </p:nvCxnSpPr>
          <p:spPr>
            <a:xfrm flipH="1" flipV="1">
              <a:off x="7511761" y="3845349"/>
              <a:ext cx="808019" cy="6050"/>
            </a:xfrm>
            <a:prstGeom prst="line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Łącznik prosty 38"/>
            <p:cNvCxnSpPr/>
            <p:nvPr/>
          </p:nvCxnSpPr>
          <p:spPr>
            <a:xfrm flipV="1">
              <a:off x="7511761" y="3243659"/>
              <a:ext cx="269321" cy="608573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 flipH="1">
              <a:off x="7218034" y="3848097"/>
              <a:ext cx="270218" cy="643217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pole tekstowe 45"/>
                <p:cNvSpPr txBox="1"/>
                <p:nvPr/>
              </p:nvSpPr>
              <p:spPr>
                <a:xfrm>
                  <a:off x="7452882" y="4002679"/>
                  <a:ext cx="1429537" cy="2891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pl-PL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135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pl-PL" sz="1350" i="1">
                          <a:latin typeface="Cambria Math" panose="02040503050406030204" pitchFamily="18" charset="0"/>
                        </a:rPr>
                        <m:t>=(</m:t>
                      </m:r>
                      <m:acc>
                        <m:accPr>
                          <m:chr m:val="̅"/>
                          <m:ctrlPr>
                            <a:rPr lang="pl-PL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pl-PL" sz="1350" i="1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pl-PL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l-PL" sz="1350" i="1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pl-PL" sz="1350" dirty="0"/>
                    <a:t>)</a:t>
                  </a:r>
                  <a:endParaRPr lang="en-GB" sz="1350" dirty="0"/>
                </a:p>
              </p:txBody>
            </p:sp>
          </mc:Choice>
          <mc:Fallback xmlns="">
            <p:sp>
              <p:nvSpPr>
                <p:cNvPr id="46" name="pole tekstowe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882" y="4002680"/>
                  <a:ext cx="1571328" cy="321178"/>
                </a:xfrm>
                <a:prstGeom prst="rect">
                  <a:avLst/>
                </a:prstGeom>
                <a:blipFill rotWithShape="0">
                  <a:blip r:embed="rId13" cstate="print"/>
                  <a:stretch>
                    <a:fillRect l="-5058" t="-25000" r="-10117" b="-4423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918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8537" y="0"/>
            <a:ext cx="6720840" cy="5332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l-PL" sz="2400" dirty="0" err="1">
                <a:solidFill>
                  <a:srgbClr val="0000FF"/>
                </a:solidFill>
              </a:rPr>
              <a:t>Higher</a:t>
            </a:r>
            <a:r>
              <a:rPr lang="pl-PL" sz="2400" dirty="0">
                <a:solidFill>
                  <a:srgbClr val="0000FF"/>
                </a:solidFill>
              </a:rPr>
              <a:t> mass </a:t>
            </a:r>
            <a:r>
              <a:rPr lang="pl-PL" sz="2400" dirty="0" err="1">
                <a:solidFill>
                  <a:srgbClr val="0000FF"/>
                </a:solidFill>
              </a:rPr>
              <a:t>resonances</a:t>
            </a:r>
            <a:r>
              <a:rPr lang="pl-PL" sz="2400" dirty="0">
                <a:solidFill>
                  <a:srgbClr val="0000FF"/>
                </a:solidFill>
              </a:rPr>
              <a:t>: </a:t>
            </a:r>
            <a:r>
              <a:rPr lang="pl-PL" sz="2400" dirty="0" err="1">
                <a:solidFill>
                  <a:srgbClr val="0000FF"/>
                </a:solidFill>
              </a:rPr>
              <a:t>pp</a:t>
            </a:r>
            <a:r>
              <a:rPr lang="pl-PL" sz="2400" dirty="0" err="1">
                <a:solidFill>
                  <a:srgbClr val="0000FF"/>
                </a:solidFill>
                <a:sym typeface="Symbol" panose="05050102010706020507" pitchFamily="18" charset="2"/>
              </a:rPr>
              <a:t>ppe+e</a:t>
            </a:r>
            <a:r>
              <a:rPr lang="pl-PL" sz="2400" dirty="0">
                <a:solidFill>
                  <a:srgbClr val="0000FF"/>
                </a:solidFill>
                <a:sym typeface="Symbol" panose="05050102010706020507" pitchFamily="18" charset="2"/>
              </a:rPr>
              <a:t>- s=3.1 </a:t>
            </a:r>
            <a:r>
              <a:rPr lang="pl-PL" sz="2400" dirty="0" err="1">
                <a:solidFill>
                  <a:srgbClr val="0000FF"/>
                </a:solidFill>
                <a:sym typeface="Symbol" panose="05050102010706020507" pitchFamily="18" charset="2"/>
              </a:rPr>
              <a:t>GeV</a:t>
            </a:r>
            <a:endParaRPr lang="pl-PL" sz="2400" dirty="0">
              <a:solidFill>
                <a:srgbClr val="0000FF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650" y="565357"/>
            <a:ext cx="2715135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10"/>
          <p:cNvSpPr txBox="1">
            <a:spLocks noChangeArrowheads="1"/>
          </p:cNvSpPr>
          <p:nvPr/>
        </p:nvSpPr>
        <p:spPr bwMode="auto">
          <a:xfrm>
            <a:off x="3158317" y="654244"/>
            <a:ext cx="23397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50" dirty="0" err="1"/>
              <a:t>Resonance</a:t>
            </a:r>
            <a:r>
              <a:rPr lang="pl-PL" sz="1050" dirty="0"/>
              <a:t> </a:t>
            </a:r>
            <a:r>
              <a:rPr lang="pl-PL" sz="1050" dirty="0">
                <a:sym typeface="Symbol" pitchFamily="18" charset="2"/>
              </a:rPr>
              <a:t> model</a:t>
            </a:r>
            <a:r>
              <a:rPr lang="pl-PL" sz="1050" dirty="0"/>
              <a:t>  </a:t>
            </a:r>
            <a:r>
              <a:rPr lang="pl-PL" sz="1050" b="1" dirty="0"/>
              <a:t>+ „</a:t>
            </a:r>
            <a:r>
              <a:rPr lang="pl-PL" sz="1050" b="1" dirty="0" err="1"/>
              <a:t>strict</a:t>
            </a:r>
            <a:r>
              <a:rPr lang="pl-PL" sz="1050" b="1" dirty="0"/>
              <a:t>” VDM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2248" y="3405689"/>
            <a:ext cx="3636169" cy="14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/>
              <p:cNvSpPr txBox="1"/>
              <p:nvPr/>
            </p:nvSpPr>
            <p:spPr>
              <a:xfrm>
                <a:off x="0" y="3054752"/>
                <a:ext cx="4178886" cy="14427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SzPct val="120000"/>
                  <a:buFont typeface="Wingdings" pitchFamily="2" charset="2"/>
                  <a:buChar char="q"/>
                </a:pPr>
                <a:r>
                  <a:rPr lang="pl-PL" sz="1200" dirty="0"/>
                  <a:t>Good </a:t>
                </a:r>
                <a:r>
                  <a:rPr lang="pl-PL" sz="1200" dirty="0" err="1"/>
                  <a:t>description</a:t>
                </a:r>
                <a:r>
                  <a:rPr lang="pl-PL" sz="1200" dirty="0"/>
                  <a:t>  of one pion </a:t>
                </a:r>
                <a:r>
                  <a:rPr lang="pl-PL" sz="1200" dirty="0" err="1"/>
                  <a:t>production</a:t>
                </a:r>
                <a:r>
                  <a:rPr lang="pl-PL" sz="1200" dirty="0"/>
                  <a:t> by „HADES </a:t>
                </a:r>
                <a:r>
                  <a:rPr lang="pl-PL" sz="1200" dirty="0" err="1"/>
                  <a:t>resonance</a:t>
                </a:r>
                <a:r>
                  <a:rPr lang="pl-PL" sz="1200" dirty="0"/>
                  <a:t> model” </a:t>
                </a:r>
                <a:r>
                  <a:rPr lang="pl-PL" sz="1200" b="1" dirty="0"/>
                  <a:t> </a:t>
                </a:r>
                <a:r>
                  <a:rPr lang="pl-PL" sz="1200" b="1" dirty="0">
                    <a:sym typeface="Symbol" panose="05050102010706020507" pitchFamily="18" charset="2"/>
                  </a:rPr>
                  <a:t>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12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pl-PL" sz="12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𝑵</m:t>
                        </m:r>
                      </m:e>
                      <m:sup>
                        <m:r>
                          <a:rPr lang="pl-PL" sz="1200" b="1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∗</m:t>
                        </m:r>
                      </m:sup>
                    </m:sSup>
                    <m:r>
                      <a:rPr lang="pl-PL" sz="1200" b="1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,  </m:t>
                    </m:r>
                  </m:oMath>
                </a14:m>
                <a:r>
                  <a:rPr lang="pl-PL" sz="1200" b="1" dirty="0"/>
                  <a:t> contributions</a:t>
                </a:r>
              </a:p>
              <a:p>
                <a:pPr>
                  <a:lnSpc>
                    <a:spcPct val="150000"/>
                  </a:lnSpc>
                  <a:buSzPct val="120000"/>
                  <a:buFont typeface="Wingdings" pitchFamily="2" charset="2"/>
                  <a:buChar char="q"/>
                </a:pPr>
                <a:r>
                  <a:rPr lang="pl-PL" sz="1200" b="1" dirty="0"/>
                  <a:t> </a:t>
                </a:r>
                <a:r>
                  <a:rPr lang="pl-PL" sz="1200" b="1" dirty="0" err="1"/>
                  <a:t>Comparison</a:t>
                </a:r>
                <a:r>
                  <a:rPr lang="pl-PL" sz="1200" b="1" dirty="0"/>
                  <a:t> with VMD : </a:t>
                </a:r>
                <a:r>
                  <a:rPr lang="pl-PL" sz="1200" b="1" dirty="0" err="1"/>
                  <a:t>works</a:t>
                </a:r>
                <a:r>
                  <a:rPr lang="pl-PL" sz="1200" b="1" dirty="0"/>
                  <a:t> </a:t>
                </a:r>
                <a:r>
                  <a:rPr lang="pl-PL" sz="1200" b="1" dirty="0" err="1"/>
                  <a:t>well</a:t>
                </a:r>
                <a:r>
                  <a:rPr lang="pl-PL" sz="1200" b="1" dirty="0"/>
                  <a:t> .. but with </a:t>
                </a:r>
                <a:r>
                  <a:rPr lang="pl-PL" sz="1200" b="1" dirty="0" err="1"/>
                  <a:t>lower</a:t>
                </a:r>
                <a:r>
                  <a:rPr lang="pl-PL" sz="1200" b="1" dirty="0"/>
                  <a:t> BR for R</a:t>
                </a:r>
                <a:r>
                  <a:rPr lang="pl-PL" sz="1200" b="1" dirty="0">
                    <a:sym typeface="Symbol" panose="05050102010706020507" pitchFamily="18" charset="2"/>
                  </a:rPr>
                  <a:t></a:t>
                </a:r>
                <a:r>
                  <a:rPr lang="pl-PL" sz="1200" b="1" dirty="0"/>
                  <a:t> N</a:t>
                </a:r>
                <a:r>
                  <a:rPr lang="pl-PL" sz="1200" b="1" dirty="0">
                    <a:sym typeface="Symbol"/>
                  </a:rPr>
                  <a:t> </a:t>
                </a:r>
                <a:r>
                  <a:rPr lang="pl-PL" sz="1200" dirty="0">
                    <a:sym typeface="Symbol"/>
                  </a:rPr>
                  <a:t> </a:t>
                </a:r>
                <a:r>
                  <a:rPr lang="pl-PL" sz="1200" b="1" dirty="0" err="1">
                    <a:sym typeface="Symbol"/>
                  </a:rPr>
                  <a:t>than</a:t>
                </a:r>
                <a:r>
                  <a:rPr lang="pl-PL" sz="1200" b="1" dirty="0">
                    <a:sym typeface="Symbol"/>
                  </a:rPr>
                  <a:t> PDG </a:t>
                </a:r>
                <a:r>
                  <a:rPr lang="pl-PL" sz="1200" dirty="0">
                    <a:sym typeface="Symbol"/>
                  </a:rPr>
                  <a:t>(</a:t>
                </a:r>
                <a:r>
                  <a:rPr lang="pl-PL" sz="1200" dirty="0" err="1">
                    <a:solidFill>
                      <a:srgbClr val="FF0000"/>
                    </a:solidFill>
                    <a:sym typeface="Symbol"/>
                  </a:rPr>
                  <a:t>upper</a:t>
                </a:r>
                <a:r>
                  <a:rPr lang="pl-PL" sz="1200" dirty="0">
                    <a:solidFill>
                      <a:srgbClr val="FF0000"/>
                    </a:solidFill>
                    <a:sym typeface="Symbol"/>
                  </a:rPr>
                  <a:t> </a:t>
                </a:r>
                <a:r>
                  <a:rPr lang="pl-PL" sz="1200" dirty="0" err="1">
                    <a:solidFill>
                      <a:srgbClr val="FF0000"/>
                    </a:solidFill>
                    <a:sym typeface="Symbol"/>
                  </a:rPr>
                  <a:t>limits</a:t>
                </a:r>
                <a:r>
                  <a:rPr lang="pl-PL" sz="1200" dirty="0">
                    <a:solidFill>
                      <a:srgbClr val="FF0000"/>
                    </a:solidFill>
                    <a:sym typeface="Symbol"/>
                  </a:rPr>
                  <a:t> from </a:t>
                </a:r>
                <a:r>
                  <a:rPr lang="pl-PL" sz="1200" dirty="0" err="1">
                    <a:solidFill>
                      <a:srgbClr val="FF0000"/>
                    </a:solidFill>
                    <a:sym typeface="Symbol"/>
                  </a:rPr>
                  <a:t>Bn</a:t>
                </a:r>
                <a:r>
                  <a:rPr lang="pl-PL" sz="1200" dirty="0">
                    <a:solidFill>
                      <a:srgbClr val="FF0000"/>
                    </a:solidFill>
                    <a:sym typeface="Symbol"/>
                  </a:rPr>
                  <a:t>-Ga</a:t>
                </a:r>
                <a:r>
                  <a:rPr lang="pl-PL" sz="1200" dirty="0">
                    <a:sym typeface="Symbol"/>
                  </a:rPr>
                  <a:t>)</a:t>
                </a:r>
                <a:r>
                  <a:rPr lang="pl-PL" sz="1200" dirty="0"/>
                  <a:t> </a:t>
                </a:r>
                <a:endParaRPr lang="pl-PL" sz="1050" dirty="0"/>
              </a:p>
              <a:p>
                <a:pPr>
                  <a:lnSpc>
                    <a:spcPct val="150000"/>
                  </a:lnSpc>
                </a:pPr>
                <a:r>
                  <a:rPr lang="pl-PL" sz="1050" dirty="0"/>
                  <a:t>     </a:t>
                </a:r>
                <a:r>
                  <a:rPr lang="pl-PL" sz="1050" dirty="0" err="1"/>
                  <a:t>Since</a:t>
                </a:r>
                <a:r>
                  <a:rPr lang="pl-PL" sz="1050" dirty="0"/>
                  <a:t> 2018 – no data on BR in PDG </a:t>
                </a:r>
                <a:r>
                  <a:rPr lang="pl-PL" sz="1050" dirty="0" err="1"/>
                  <a:t>any</a:t>
                </a:r>
                <a:r>
                  <a:rPr lang="pl-PL" sz="1050" dirty="0"/>
                  <a:t> </a:t>
                </a:r>
                <a:r>
                  <a:rPr lang="pl-PL" sz="1050" dirty="0" err="1"/>
                  <a:t>more</a:t>
                </a:r>
                <a:r>
                  <a:rPr lang="pl-PL" sz="1050" dirty="0"/>
                  <a:t> !</a:t>
                </a:r>
              </a:p>
            </p:txBody>
          </p:sp>
        </mc:Choice>
        <mc:Fallback xmlns="">
          <p:sp>
            <p:nvSpPr>
              <p:cNvPr id="11" name="pole tekstow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54752"/>
                <a:ext cx="4178886" cy="1442703"/>
              </a:xfrm>
              <a:prstGeom prst="rect">
                <a:avLst/>
              </a:prstGeom>
              <a:blipFill rotWithShape="0">
                <a:blip r:embed="rId5"/>
                <a:stretch>
                  <a:fillRect l="-2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ole tekstowe 11"/>
          <p:cNvSpPr txBox="1"/>
          <p:nvPr/>
        </p:nvSpPr>
        <p:spPr>
          <a:xfrm>
            <a:off x="5033653" y="3165322"/>
            <a:ext cx="3213357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sz="1350" dirty="0" err="1"/>
              <a:t>Resonance</a:t>
            </a:r>
            <a:r>
              <a:rPr lang="pl-PL" sz="1350" dirty="0"/>
              <a:t> -&gt; N</a:t>
            </a:r>
            <a:r>
              <a:rPr lang="pl-PL" sz="1350" dirty="0">
                <a:sym typeface="Symbol"/>
              </a:rPr>
              <a:t> </a:t>
            </a:r>
            <a:r>
              <a:rPr lang="pl-PL" sz="1350" dirty="0"/>
              <a:t> </a:t>
            </a:r>
            <a:r>
              <a:rPr lang="pl-PL" sz="1350" dirty="0" err="1"/>
              <a:t>Branching</a:t>
            </a:r>
            <a:r>
              <a:rPr lang="pl-PL" sz="1350" dirty="0"/>
              <a:t> </a:t>
            </a:r>
            <a:r>
              <a:rPr lang="pl-PL" sz="1350" dirty="0" err="1"/>
              <a:t>Ratios</a:t>
            </a:r>
            <a:endParaRPr lang="pl-PL" sz="135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322739" y="3746924"/>
            <a:ext cx="567063" cy="10669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75"/>
              </a:lnSpc>
            </a:pPr>
            <a:r>
              <a:rPr lang="pl-PL" sz="1350" dirty="0"/>
              <a:t>38%</a:t>
            </a:r>
          </a:p>
          <a:p>
            <a:pPr>
              <a:lnSpc>
                <a:spcPts val="1875"/>
              </a:lnSpc>
            </a:pPr>
            <a:r>
              <a:rPr lang="pl-PL" sz="1350" dirty="0"/>
              <a:t>15%</a:t>
            </a:r>
          </a:p>
          <a:p>
            <a:pPr>
              <a:lnSpc>
                <a:spcPts val="1875"/>
              </a:lnSpc>
            </a:pPr>
            <a:r>
              <a:rPr lang="pl-PL" sz="1350" dirty="0"/>
              <a:t>22%</a:t>
            </a:r>
          </a:p>
          <a:p>
            <a:pPr>
              <a:lnSpc>
                <a:spcPts val="1875"/>
              </a:lnSpc>
            </a:pPr>
            <a:r>
              <a:rPr lang="pl-PL" sz="1350" dirty="0"/>
              <a:t>7%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268732" y="3315363"/>
            <a:ext cx="675075" cy="415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050" dirty="0"/>
              <a:t>Contr. to </a:t>
            </a:r>
            <a:r>
              <a:rPr lang="pl-PL" sz="1050" dirty="0" err="1"/>
              <a:t>e+e</a:t>
            </a:r>
            <a:r>
              <a:rPr lang="pl-PL" sz="1050" dirty="0"/>
              <a:t>-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7473" y="1142363"/>
            <a:ext cx="1941435" cy="66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rostokąt 2"/>
              <p:cNvSpPr/>
              <p:nvPr/>
            </p:nvSpPr>
            <p:spPr>
              <a:xfrm>
                <a:off x="3252731" y="1781590"/>
                <a:ext cx="2270109" cy="619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120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l-PL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</m:t>
                          </m:r>
                        </m:e>
                        <m:sub>
                          <m:r>
                            <a:rPr lang="pl-PL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𝑉𝐷𝑀</m:t>
                          </m:r>
                        </m:sub>
                      </m:sSub>
                      <m:r>
                        <a:rPr lang="pl-PL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𝑀</m:t>
                      </m:r>
                      <m:r>
                        <a:rPr lang="pl-PL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)=</m:t>
                      </m:r>
                      <m:f>
                        <m:fPr>
                          <m:ctrlPr>
                            <a:rPr lang="pl-PL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l-PL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l-PL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𝜌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pl-PL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r>
                                <a:rPr lang="pl-PL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pl-PL" sz="12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pl-PL" sz="12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pl-PL" sz="12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</m:t>
                      </m:r>
                      <m:r>
                        <a:rPr lang="pl-PL" sz="12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sz="12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BR</m:t>
                      </m:r>
                      <m:r>
                        <a:rPr lang="pl-PL" sz="120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(</m:t>
                      </m:r>
                      <m:r>
                        <a:rPr lang="pl-PL" sz="12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𝑀</m:t>
                      </m:r>
                      <m:r>
                        <a:rPr lang="pl-PL" sz="12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sSub>
                        <m:sSubPr>
                          <m:ctrlPr>
                            <a:rPr lang="pl-PL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l-PL" sz="1200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𝑀</m:t>
                          </m:r>
                        </m:e>
                        <m:sub>
                          <m:r>
                            <a:rPr lang="pl-PL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𝜌</m:t>
                          </m:r>
                        </m:sub>
                      </m:sSub>
                      <m:r>
                        <a:rPr lang="pl-PL" sz="1200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)</m:t>
                      </m:r>
                    </m:oMath>
                  </m:oMathPara>
                </a14:m>
                <a:endParaRPr lang="pl-PL" sz="1200" dirty="0"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3" name="Prostoką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731" y="1781590"/>
                <a:ext cx="2270109" cy="61972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/>
          <p:cNvSpPr txBox="1"/>
          <p:nvPr/>
        </p:nvSpPr>
        <p:spPr>
          <a:xfrm>
            <a:off x="5762395" y="4766416"/>
            <a:ext cx="13052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 PDG @ 2015   </a:t>
            </a:r>
            <a:endParaRPr lang="en-GB" sz="1050" dirty="0"/>
          </a:p>
        </p:txBody>
      </p:sp>
      <p:sp>
        <p:nvSpPr>
          <p:cNvPr id="17" name="Prostokąt 16"/>
          <p:cNvSpPr/>
          <p:nvPr/>
        </p:nvSpPr>
        <p:spPr>
          <a:xfrm>
            <a:off x="7449955" y="3470272"/>
            <a:ext cx="378042" cy="1296144"/>
          </a:xfrm>
          <a:prstGeom prst="rect">
            <a:avLst/>
          </a:prstGeom>
          <a:solidFill>
            <a:srgbClr val="FFFF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pole tekstowe 18"/>
          <p:cNvSpPr txBox="1"/>
          <p:nvPr/>
        </p:nvSpPr>
        <p:spPr>
          <a:xfrm>
            <a:off x="2261765" y="4827466"/>
            <a:ext cx="1782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pion </a:t>
            </a:r>
            <a:r>
              <a:rPr lang="pl-PL" sz="1350" dirty="0" err="1"/>
              <a:t>beam</a:t>
            </a:r>
            <a:r>
              <a:rPr lang="pl-PL" sz="1350" dirty="0"/>
              <a:t> !</a:t>
            </a:r>
            <a:endParaRPr lang="de-DE" sz="1350" dirty="0"/>
          </a:p>
        </p:txBody>
      </p:sp>
      <p:sp>
        <p:nvSpPr>
          <p:cNvPr id="5" name="Prostokąt 4"/>
          <p:cNvSpPr/>
          <p:nvPr/>
        </p:nvSpPr>
        <p:spPr>
          <a:xfrm>
            <a:off x="4955973" y="3746924"/>
            <a:ext cx="642032" cy="1010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trzałka w prawo 5"/>
          <p:cNvSpPr/>
          <p:nvPr/>
        </p:nvSpPr>
        <p:spPr>
          <a:xfrm rot="5400000">
            <a:off x="2482628" y="4578466"/>
            <a:ext cx="445789" cy="184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 rotWithShape="1">
          <a:blip r:embed="rId8"/>
          <a:srcRect t="4340" b="3053"/>
          <a:stretch/>
        </p:blipFill>
        <p:spPr>
          <a:xfrm>
            <a:off x="306977" y="519959"/>
            <a:ext cx="2831012" cy="250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4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5079" y="51765"/>
            <a:ext cx="5754277" cy="622634"/>
          </a:xfrm>
        </p:spPr>
        <p:txBody>
          <a:bodyPr>
            <a:normAutofit/>
          </a:bodyPr>
          <a:lstStyle/>
          <a:p>
            <a:r>
              <a:rPr lang="pl-PL" sz="2100" dirty="0">
                <a:solidFill>
                  <a:srgbClr val="0066FF"/>
                </a:solidFill>
              </a:rPr>
              <a:t>  </a:t>
            </a:r>
            <a:r>
              <a:rPr lang="pl-PL" sz="2100" b="1" dirty="0">
                <a:solidFill>
                  <a:srgbClr val="0066FF"/>
                </a:solidFill>
              </a:rPr>
              <a:t>In medium 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 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spectral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function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  </a:t>
            </a:r>
            <a:endParaRPr lang="en-GB" sz="2100" b="1" dirty="0">
              <a:solidFill>
                <a:srgbClr val="0066FF"/>
              </a:solidFill>
            </a:endParaRPr>
          </a:p>
        </p:txBody>
      </p:sp>
      <p:grpSp>
        <p:nvGrpSpPr>
          <p:cNvPr id="4" name="Grupa 48"/>
          <p:cNvGrpSpPr/>
          <p:nvPr/>
        </p:nvGrpSpPr>
        <p:grpSpPr>
          <a:xfrm>
            <a:off x="725021" y="2273134"/>
            <a:ext cx="3757172" cy="1600324"/>
            <a:chOff x="3767750" y="3738563"/>
            <a:chExt cx="5738203" cy="2412868"/>
          </a:xfrm>
        </p:grpSpPr>
        <p:sp>
          <p:nvSpPr>
            <p:cNvPr id="15" name="Oval 25"/>
            <p:cNvSpPr>
              <a:spLocks noChangeArrowheads="1"/>
            </p:cNvSpPr>
            <p:nvPr/>
          </p:nvSpPr>
          <p:spPr bwMode="auto">
            <a:xfrm>
              <a:off x="7142163" y="4621213"/>
              <a:ext cx="95250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l-PL" sz="1800" i="1">
                <a:solidFill>
                  <a:srgbClr val="000000"/>
                </a:solidFill>
              </a:endParaRPr>
            </a:p>
          </p:txBody>
        </p:sp>
        <p:sp>
          <p:nvSpPr>
            <p:cNvPr id="16" name="Oval 26"/>
            <p:cNvSpPr>
              <a:spLocks noChangeArrowheads="1"/>
            </p:cNvSpPr>
            <p:nvPr/>
          </p:nvSpPr>
          <p:spPr bwMode="auto">
            <a:xfrm>
              <a:off x="8040688" y="4632325"/>
              <a:ext cx="93662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l-PL" sz="1800" i="1">
                <a:solidFill>
                  <a:srgbClr val="000000"/>
                </a:solidFill>
              </a:endParaRPr>
            </a:p>
          </p:txBody>
        </p:sp>
        <p:sp>
          <p:nvSpPr>
            <p:cNvPr id="17" name="Text Box 27"/>
            <p:cNvSpPr txBox="1">
              <a:spLocks noChangeArrowheads="1"/>
            </p:cNvSpPr>
            <p:nvPr/>
          </p:nvSpPr>
          <p:spPr bwMode="auto">
            <a:xfrm>
              <a:off x="6313488" y="4508499"/>
              <a:ext cx="325436" cy="556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800" i="1" dirty="0">
                  <a:solidFill>
                    <a:srgbClr val="000000"/>
                  </a:solidFill>
                </a:rPr>
                <a:t>+</a:t>
              </a:r>
            </a:p>
          </p:txBody>
        </p:sp>
        <p:sp>
          <p:nvSpPr>
            <p:cNvPr id="18" name="Arc 28"/>
            <p:cNvSpPr>
              <a:spLocks/>
            </p:cNvSpPr>
            <p:nvPr/>
          </p:nvSpPr>
          <p:spPr bwMode="auto">
            <a:xfrm rot="5400000">
              <a:off x="7499351" y="4471987"/>
              <a:ext cx="298450" cy="784225"/>
            </a:xfrm>
            <a:custGeom>
              <a:avLst/>
              <a:gdLst>
                <a:gd name="T0" fmla="*/ 0 w 22499"/>
                <a:gd name="T1" fmla="*/ 0 h 43200"/>
                <a:gd name="T2" fmla="*/ 0 w 22499"/>
                <a:gd name="T3" fmla="*/ 0 h 43200"/>
                <a:gd name="T4" fmla="*/ 0 w 22499"/>
                <a:gd name="T5" fmla="*/ 0 h 43200"/>
                <a:gd name="T6" fmla="*/ 0 60000 65536"/>
                <a:gd name="T7" fmla="*/ 0 60000 65536"/>
                <a:gd name="T8" fmla="*/ 0 60000 65536"/>
                <a:gd name="T9" fmla="*/ 0 w 22499"/>
                <a:gd name="T10" fmla="*/ 0 h 43200"/>
                <a:gd name="T11" fmla="*/ 22499 w 22499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99" h="43200" fill="none" extrusionOk="0">
                  <a:moveTo>
                    <a:pt x="898" y="0"/>
                  </a:moveTo>
                  <a:cubicBezTo>
                    <a:pt x="12828" y="0"/>
                    <a:pt x="22499" y="9670"/>
                    <a:pt x="22499" y="21600"/>
                  </a:cubicBezTo>
                  <a:cubicBezTo>
                    <a:pt x="22499" y="33529"/>
                    <a:pt x="12828" y="43200"/>
                    <a:pt x="899" y="43200"/>
                  </a:cubicBezTo>
                  <a:cubicBezTo>
                    <a:pt x="599" y="43200"/>
                    <a:pt x="299" y="43193"/>
                    <a:pt x="-1" y="43181"/>
                  </a:cubicBezTo>
                </a:path>
                <a:path w="22499" h="43200" stroke="0" extrusionOk="0">
                  <a:moveTo>
                    <a:pt x="898" y="0"/>
                  </a:moveTo>
                  <a:cubicBezTo>
                    <a:pt x="12828" y="0"/>
                    <a:pt x="22499" y="9670"/>
                    <a:pt x="22499" y="21600"/>
                  </a:cubicBezTo>
                  <a:cubicBezTo>
                    <a:pt x="22499" y="33529"/>
                    <a:pt x="12828" y="43200"/>
                    <a:pt x="899" y="43200"/>
                  </a:cubicBezTo>
                  <a:cubicBezTo>
                    <a:pt x="599" y="43200"/>
                    <a:pt x="299" y="43193"/>
                    <a:pt x="-1" y="43181"/>
                  </a:cubicBezTo>
                  <a:lnTo>
                    <a:pt x="899" y="21600"/>
                  </a:lnTo>
                  <a:lnTo>
                    <a:pt x="898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8051800" y="4643438"/>
              <a:ext cx="520700" cy="60325"/>
              <a:chOff x="1536" y="1344"/>
              <a:chExt cx="384" cy="48"/>
            </a:xfrm>
          </p:grpSpPr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>
                <a:off x="1537" y="1344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Line 31"/>
              <p:cNvSpPr>
                <a:spLocks noChangeShapeType="1"/>
              </p:cNvSpPr>
              <p:nvPr/>
            </p:nvSpPr>
            <p:spPr bwMode="auto">
              <a:xfrm>
                <a:off x="1536" y="1392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6723063" y="4619625"/>
              <a:ext cx="520700" cy="61913"/>
              <a:chOff x="1536" y="1344"/>
              <a:chExt cx="384" cy="48"/>
            </a:xfrm>
          </p:grpSpPr>
          <p:sp>
            <p:nvSpPr>
              <p:cNvPr id="23" name="Line 33"/>
              <p:cNvSpPr>
                <a:spLocks noChangeShapeType="1"/>
              </p:cNvSpPr>
              <p:nvPr/>
            </p:nvSpPr>
            <p:spPr bwMode="auto">
              <a:xfrm>
                <a:off x="1537" y="1344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4" name="Line 34"/>
              <p:cNvSpPr>
                <a:spLocks noChangeShapeType="1"/>
              </p:cNvSpPr>
              <p:nvPr/>
            </p:nvSpPr>
            <p:spPr bwMode="auto">
              <a:xfrm>
                <a:off x="1536" y="1392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5" name="Text Box 35"/>
            <p:cNvSpPr txBox="1">
              <a:spLocks noChangeArrowheads="1"/>
            </p:cNvSpPr>
            <p:nvPr/>
          </p:nvSpPr>
          <p:spPr bwMode="auto">
            <a:xfrm>
              <a:off x="6715125" y="4127500"/>
              <a:ext cx="327025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>
                  <a:solidFill>
                    <a:srgbClr val="000000"/>
                  </a:solidFill>
                  <a:latin typeface="Symbol" panose="05050102010706020507" pitchFamily="18" charset="2"/>
                </a:rPr>
                <a:t>r</a:t>
              </a:r>
            </a:p>
          </p:txBody>
        </p:sp>
        <p:sp>
          <p:nvSpPr>
            <p:cNvPr id="26" name="Text Box 36"/>
            <p:cNvSpPr txBox="1">
              <a:spLocks noChangeArrowheads="1"/>
            </p:cNvSpPr>
            <p:nvPr/>
          </p:nvSpPr>
          <p:spPr bwMode="auto">
            <a:xfrm>
              <a:off x="8110537" y="4127500"/>
              <a:ext cx="327025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>
                  <a:solidFill>
                    <a:srgbClr val="000000"/>
                  </a:solidFill>
                  <a:latin typeface="Symbol" panose="05050102010706020507" pitchFamily="18" charset="2"/>
                </a:rPr>
                <a:t>r</a:t>
              </a:r>
            </a:p>
          </p:txBody>
        </p:sp>
        <p:sp>
          <p:nvSpPr>
            <p:cNvPr id="27" name="AutoShape 37"/>
            <p:cNvSpPr>
              <a:spLocks noChangeArrowheads="1"/>
            </p:cNvSpPr>
            <p:nvPr/>
          </p:nvSpPr>
          <p:spPr bwMode="auto">
            <a:xfrm>
              <a:off x="7177088" y="4275138"/>
              <a:ext cx="911225" cy="1146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32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75" y="7875"/>
                  </a:moveTo>
                  <a:cubicBezTo>
                    <a:pt x="2946" y="3908"/>
                    <a:pt x="6634" y="1217"/>
                    <a:pt x="10800" y="1218"/>
                  </a:cubicBezTo>
                  <a:cubicBezTo>
                    <a:pt x="14965" y="1218"/>
                    <a:pt x="18653" y="3908"/>
                    <a:pt x="19924" y="7875"/>
                  </a:cubicBezTo>
                  <a:lnTo>
                    <a:pt x="21084" y="7503"/>
                  </a:lnTo>
                  <a:cubicBezTo>
                    <a:pt x="19651" y="3032"/>
                    <a:pt x="15494" y="-1"/>
                    <a:pt x="10799" y="0"/>
                  </a:cubicBezTo>
                  <a:cubicBezTo>
                    <a:pt x="6105" y="0"/>
                    <a:pt x="1948" y="3032"/>
                    <a:pt x="515" y="7503"/>
                  </a:cubicBezTo>
                  <a:lnTo>
                    <a:pt x="1675" y="7875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GB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7429499" y="4983163"/>
              <a:ext cx="709613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>
                  <a:solidFill>
                    <a:srgbClr val="000000"/>
                  </a:solidFill>
                </a:rPr>
                <a:t>N</a:t>
              </a:r>
              <a:r>
                <a:rPr lang="de-DE" altLang="pl-PL" sz="1500" b="1" baseline="30000">
                  <a:solidFill>
                    <a:srgbClr val="000000"/>
                  </a:solidFill>
                </a:rPr>
                <a:t>-</a:t>
              </a:r>
              <a:r>
                <a:rPr lang="de-DE" altLang="pl-PL" sz="1500" b="1" i="1" baseline="30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7143750" y="3816350"/>
              <a:ext cx="1414463" cy="45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pl-PL" altLang="pl-PL" sz="1350" b="1" dirty="0">
                  <a:solidFill>
                    <a:srgbClr val="000000"/>
                  </a:solidFill>
                </a:rPr>
                <a:t>R(N*/</a:t>
              </a:r>
              <a:r>
                <a:rPr lang="pl-PL" altLang="pl-PL" sz="1350" b="1" dirty="0">
                  <a:solidFill>
                    <a:srgbClr val="000000"/>
                  </a:solidFill>
                  <a:sym typeface="Symbol" panose="05050102010706020507" pitchFamily="18" charset="2"/>
                </a:rPr>
                <a:t>)</a:t>
              </a:r>
              <a:endParaRPr lang="de-DE" altLang="pl-PL" sz="1350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 Box 40"/>
            <p:cNvSpPr txBox="1">
              <a:spLocks noChangeArrowheads="1"/>
            </p:cNvSpPr>
            <p:nvPr/>
          </p:nvSpPr>
          <p:spPr bwMode="auto">
            <a:xfrm>
              <a:off x="8558213" y="4414533"/>
              <a:ext cx="947740" cy="974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800" i="1" dirty="0">
                  <a:solidFill>
                    <a:srgbClr val="000000"/>
                  </a:solidFill>
                </a:rPr>
                <a:t>+  ...</a:t>
              </a:r>
            </a:p>
          </p:txBody>
        </p:sp>
        <p:sp>
          <p:nvSpPr>
            <p:cNvPr id="31" name="Oval 41"/>
            <p:cNvSpPr>
              <a:spLocks noChangeArrowheads="1"/>
            </p:cNvSpPr>
            <p:nvPr/>
          </p:nvSpPr>
          <p:spPr bwMode="auto">
            <a:xfrm>
              <a:off x="4516438" y="4570413"/>
              <a:ext cx="95250" cy="103187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l-PL" sz="1800" i="1">
                <a:solidFill>
                  <a:srgbClr val="000000"/>
                </a:solidFill>
              </a:endParaRPr>
            </a:p>
          </p:txBody>
        </p:sp>
        <p:sp>
          <p:nvSpPr>
            <p:cNvPr id="32" name="Oval 42"/>
            <p:cNvSpPr>
              <a:spLocks noChangeArrowheads="1"/>
            </p:cNvSpPr>
            <p:nvPr/>
          </p:nvSpPr>
          <p:spPr bwMode="auto">
            <a:xfrm>
              <a:off x="5553075" y="4632325"/>
              <a:ext cx="93663" cy="7302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l-PL" sz="1800" i="1">
                <a:solidFill>
                  <a:srgbClr val="000000"/>
                </a:solidFill>
              </a:endParaRPr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5654675" y="4681538"/>
              <a:ext cx="5191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Text Box 44"/>
            <p:cNvSpPr txBox="1">
              <a:spLocks noChangeArrowheads="1"/>
            </p:cNvSpPr>
            <p:nvPr/>
          </p:nvSpPr>
          <p:spPr bwMode="auto">
            <a:xfrm>
              <a:off x="4482308" y="4414533"/>
              <a:ext cx="1341437" cy="45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350" b="1" dirty="0">
                  <a:solidFill>
                    <a:srgbClr val="000000"/>
                  </a:solidFill>
                  <a:latin typeface="Symbol" panose="05050102010706020507" pitchFamily="18" charset="2"/>
                </a:rPr>
                <a:t>D</a:t>
              </a:r>
              <a:r>
                <a:rPr lang="de-DE" altLang="pl-PL" sz="1350" b="1" dirty="0">
                  <a:solidFill>
                    <a:srgbClr val="000000"/>
                  </a:solidFill>
                </a:rPr>
                <a:t>(1232)</a:t>
              </a:r>
            </a:p>
          </p:txBody>
        </p:sp>
        <p:sp>
          <p:nvSpPr>
            <p:cNvPr id="35" name="Oval 45"/>
            <p:cNvSpPr>
              <a:spLocks noChangeArrowheads="1"/>
            </p:cNvSpPr>
            <p:nvPr/>
          </p:nvSpPr>
          <p:spPr bwMode="auto">
            <a:xfrm>
              <a:off x="4549775" y="4197350"/>
              <a:ext cx="1073150" cy="795338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pl-PL" sz="1800" i="1">
                <a:solidFill>
                  <a:srgbClr val="000000"/>
                </a:solidFill>
              </a:endParaRPr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5656263" y="4632325"/>
              <a:ext cx="5191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GB" i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4033838" y="4632325"/>
              <a:ext cx="520700" cy="49213"/>
              <a:chOff x="1536" y="1344"/>
              <a:chExt cx="384" cy="48"/>
            </a:xfrm>
          </p:grpSpPr>
          <p:sp>
            <p:nvSpPr>
              <p:cNvPr id="38" name="Line 48"/>
              <p:cNvSpPr>
                <a:spLocks noChangeShapeType="1"/>
              </p:cNvSpPr>
              <p:nvPr/>
            </p:nvSpPr>
            <p:spPr bwMode="auto">
              <a:xfrm>
                <a:off x="1537" y="1344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" name="Line 49"/>
              <p:cNvSpPr>
                <a:spLocks noChangeShapeType="1"/>
              </p:cNvSpPr>
              <p:nvPr/>
            </p:nvSpPr>
            <p:spPr bwMode="auto">
              <a:xfrm>
                <a:off x="1536" y="1392"/>
                <a:ext cx="38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>
              <a:off x="3929063" y="4127500"/>
              <a:ext cx="327025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>
                  <a:solidFill>
                    <a:srgbClr val="000000"/>
                  </a:solidFill>
                  <a:latin typeface="Symbol" panose="05050102010706020507" pitchFamily="18" charset="2"/>
                </a:rPr>
                <a:t>r</a:t>
              </a:r>
            </a:p>
          </p:txBody>
        </p:sp>
        <p:sp>
          <p:nvSpPr>
            <p:cNvPr id="41" name="Text Box 51"/>
            <p:cNvSpPr txBox="1">
              <a:spLocks noChangeArrowheads="1"/>
            </p:cNvSpPr>
            <p:nvPr/>
          </p:nvSpPr>
          <p:spPr bwMode="auto">
            <a:xfrm>
              <a:off x="5857874" y="4127500"/>
              <a:ext cx="327025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>
                  <a:solidFill>
                    <a:srgbClr val="000000"/>
                  </a:solidFill>
                  <a:latin typeface="Symbol" panose="05050102010706020507" pitchFamily="18" charset="2"/>
                </a:rPr>
                <a:t>r</a:t>
              </a:r>
            </a:p>
          </p:txBody>
        </p: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4792663" y="4756150"/>
              <a:ext cx="585787" cy="398463"/>
              <a:chOff x="3552" y="1584"/>
              <a:chExt cx="432" cy="384"/>
            </a:xfrm>
          </p:grpSpPr>
          <p:sp>
            <p:nvSpPr>
              <p:cNvPr id="43" name="AutoShape 5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32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0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00" y="10800"/>
                    </a:moveTo>
                    <a:cubicBezTo>
                      <a:pt x="2100" y="5995"/>
                      <a:pt x="5995" y="2100"/>
                      <a:pt x="10800" y="2100"/>
                    </a:cubicBezTo>
                    <a:cubicBezTo>
                      <a:pt x="15604" y="2099"/>
                      <a:pt x="19499" y="5995"/>
                      <a:pt x="195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2100" y="1080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Arc 54"/>
              <p:cNvSpPr>
                <a:spLocks/>
              </p:cNvSpPr>
              <p:nvPr/>
            </p:nvSpPr>
            <p:spPr bwMode="auto">
              <a:xfrm rot="5400000">
                <a:off x="3695" y="1656"/>
                <a:ext cx="144" cy="384"/>
              </a:xfrm>
              <a:custGeom>
                <a:avLst/>
                <a:gdLst>
                  <a:gd name="T0" fmla="*/ 0 w 22499"/>
                  <a:gd name="T1" fmla="*/ 0 h 43200"/>
                  <a:gd name="T2" fmla="*/ 0 w 22499"/>
                  <a:gd name="T3" fmla="*/ 0 h 43200"/>
                  <a:gd name="T4" fmla="*/ 0 w 22499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2499"/>
                  <a:gd name="T10" fmla="*/ 0 h 43200"/>
                  <a:gd name="T11" fmla="*/ 22499 w 22499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99" h="43200" fill="none" extrusionOk="0">
                    <a:moveTo>
                      <a:pt x="898" y="0"/>
                    </a:moveTo>
                    <a:cubicBezTo>
                      <a:pt x="12828" y="0"/>
                      <a:pt x="22499" y="9670"/>
                      <a:pt x="22499" y="21600"/>
                    </a:cubicBezTo>
                    <a:cubicBezTo>
                      <a:pt x="22499" y="33529"/>
                      <a:pt x="12828" y="43200"/>
                      <a:pt x="899" y="43200"/>
                    </a:cubicBezTo>
                    <a:cubicBezTo>
                      <a:pt x="599" y="43200"/>
                      <a:pt x="299" y="43193"/>
                      <a:pt x="-1" y="43181"/>
                    </a:cubicBezTo>
                  </a:path>
                  <a:path w="22499" h="43200" stroke="0" extrusionOk="0">
                    <a:moveTo>
                      <a:pt x="898" y="0"/>
                    </a:moveTo>
                    <a:cubicBezTo>
                      <a:pt x="12828" y="0"/>
                      <a:pt x="22499" y="9670"/>
                      <a:pt x="22499" y="21600"/>
                    </a:cubicBezTo>
                    <a:cubicBezTo>
                      <a:pt x="22499" y="33529"/>
                      <a:pt x="12828" y="43200"/>
                      <a:pt x="899" y="43200"/>
                    </a:cubicBezTo>
                    <a:cubicBezTo>
                      <a:pt x="599" y="43200"/>
                      <a:pt x="299" y="43193"/>
                      <a:pt x="-1" y="43181"/>
                    </a:cubicBezTo>
                    <a:lnTo>
                      <a:pt x="899" y="21600"/>
                    </a:lnTo>
                    <a:lnTo>
                      <a:pt x="898" y="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i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5" name="Text Box 55"/>
            <p:cNvSpPr txBox="1">
              <a:spLocks noChangeArrowheads="1"/>
            </p:cNvSpPr>
            <p:nvPr/>
          </p:nvSpPr>
          <p:spPr bwMode="auto">
            <a:xfrm>
              <a:off x="4876801" y="5041900"/>
              <a:ext cx="695325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pl-PL" sz="1500" b="1" dirty="0">
                  <a:solidFill>
                    <a:srgbClr val="000000"/>
                  </a:solidFill>
                </a:rPr>
                <a:t>N</a:t>
              </a:r>
              <a:r>
                <a:rPr lang="de-DE" altLang="pl-PL" sz="1500" b="1" baseline="30000" dirty="0">
                  <a:solidFill>
                    <a:srgbClr val="000000"/>
                  </a:solidFill>
                </a:rPr>
                <a:t>-1</a:t>
              </a:r>
            </a:p>
          </p:txBody>
        </p:sp>
        <p:sp>
          <p:nvSpPr>
            <p:cNvPr id="46" name="Text Box 56"/>
            <p:cNvSpPr txBox="1">
              <a:spLocks noChangeArrowheads="1"/>
            </p:cNvSpPr>
            <p:nvPr/>
          </p:nvSpPr>
          <p:spPr bwMode="auto">
            <a:xfrm>
              <a:off x="4857750" y="3738563"/>
              <a:ext cx="456454" cy="48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de-DE" altLang="pl-PL" sz="1500" b="1" dirty="0">
                  <a:solidFill>
                    <a:srgbClr val="000000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endParaRPr lang="de-DE" altLang="pl-PL" sz="1500" b="1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7" name="Text Box 57"/>
            <p:cNvSpPr txBox="1">
              <a:spLocks noChangeArrowheads="1"/>
            </p:cNvSpPr>
            <p:nvPr/>
          </p:nvSpPr>
          <p:spPr bwMode="auto">
            <a:xfrm>
              <a:off x="3767750" y="5733789"/>
              <a:ext cx="5431588" cy="41764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l-PL" sz="12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dominant role of  </a:t>
              </a:r>
              <a:r>
                <a:rPr lang="pl-PL" sz="12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anose="05050102010706020507" pitchFamily="18" charset="2"/>
                </a:rPr>
                <a:t> - R </a:t>
              </a:r>
              <a:r>
                <a:rPr lang="pl-PL" sz="1200" i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sym typeface="Symbol" panose="05050102010706020507" pitchFamily="18" charset="2"/>
                </a:rPr>
                <a:t>couplings</a:t>
              </a:r>
              <a:r>
                <a:rPr lang="pl-PL" sz="12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5239745" y="1006301"/>
            <a:ext cx="2892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Rapp, </a:t>
            </a:r>
            <a:r>
              <a:rPr lang="pl-PL" sz="1000" dirty="0" err="1"/>
              <a:t>Wambach</a:t>
            </a:r>
            <a:r>
              <a:rPr lang="pl-PL" sz="1000" dirty="0"/>
              <a:t>, </a:t>
            </a:r>
            <a:r>
              <a:rPr lang="pl-PL" sz="1000" dirty="0" err="1"/>
              <a:t>Adv</a:t>
            </a:r>
            <a:r>
              <a:rPr lang="pl-PL" sz="1000" dirty="0"/>
              <a:t>. </a:t>
            </a:r>
            <a:r>
              <a:rPr lang="pl-PL" sz="1000" dirty="0" err="1"/>
              <a:t>Nucl</a:t>
            </a:r>
            <a:r>
              <a:rPr lang="pl-PL" sz="1000" dirty="0"/>
              <a:t>. </a:t>
            </a:r>
            <a:r>
              <a:rPr lang="pl-PL" sz="1000" dirty="0" err="1"/>
              <a:t>Phys</a:t>
            </a:r>
            <a:r>
              <a:rPr lang="pl-PL" sz="1000" dirty="0"/>
              <a:t>. A25 (2000)1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4955129" y="1368106"/>
            <a:ext cx="3110124" cy="2513405"/>
            <a:chOff x="3344" y="720"/>
            <a:chExt cx="3063" cy="2339"/>
          </a:xfrm>
        </p:grpSpPr>
        <p:pic>
          <p:nvPicPr>
            <p:cNvPr id="59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"/>
            <a:stretch>
              <a:fillRect/>
            </a:stretch>
          </p:blipFill>
          <p:spPr bwMode="auto">
            <a:xfrm>
              <a:off x="3344" y="720"/>
              <a:ext cx="3063" cy="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 Box 8"/>
            <p:cNvSpPr txBox="1">
              <a:spLocks noChangeArrowheads="1"/>
            </p:cNvSpPr>
            <p:nvPr/>
          </p:nvSpPr>
          <p:spPr bwMode="auto">
            <a:xfrm>
              <a:off x="5466" y="786"/>
              <a:ext cx="696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1pPr>
              <a:lvl2pPr marL="457200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2pPr>
              <a:lvl3pPr marL="914400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3pPr>
              <a:lvl4pPr marL="1371600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4pPr>
              <a:lvl5pPr marL="1828800" algn="r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5pPr>
              <a:lvl6pPr marL="2286000" algn="l" defTabSz="914400" rtl="0" eaLnBrk="1" latinLnBrk="0" hangingPunct="1"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6pPr>
              <a:lvl7pPr marL="2743200" algn="l" defTabSz="914400" rtl="0" eaLnBrk="1" latinLnBrk="0" hangingPunct="1"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7pPr>
              <a:lvl8pPr marL="3200400" algn="l" defTabSz="914400" rtl="0" eaLnBrk="1" latinLnBrk="0" hangingPunct="1"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8pPr>
              <a:lvl9pPr marL="3657600" algn="l" defTabSz="914400" rtl="0" eaLnBrk="1" latinLnBrk="0" hangingPunct="1">
                <a:defRPr sz="2600" b="1" i="1" kern="1200">
                  <a:solidFill>
                    <a:schemeClr val="bg2"/>
                  </a:solidFill>
                  <a:latin typeface="Times New Roman" panose="02020603050405020304" pitchFamily="18" charset="0"/>
                  <a:ea typeface="+mn-ea"/>
                  <a:cs typeface="Times New Roman (Hebrew)" charset="-79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725" i="0" dirty="0" err="1">
                  <a:solidFill>
                    <a:srgbClr val="990099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en-US" sz="1725" i="0" baseline="-25000" dirty="0" err="1">
                  <a:solidFill>
                    <a:srgbClr val="990099"/>
                  </a:solidFill>
                </a:rPr>
                <a:t>B</a:t>
              </a:r>
              <a:r>
                <a:rPr lang="en-US" altLang="en-US" sz="1725" i="0" dirty="0">
                  <a:solidFill>
                    <a:srgbClr val="990099"/>
                  </a:solidFill>
                </a:rPr>
                <a:t>/</a:t>
              </a:r>
              <a:r>
                <a:rPr lang="en-US" altLang="en-US" sz="1725" i="0" dirty="0">
                  <a:solidFill>
                    <a:srgbClr val="990099"/>
                  </a:solidFill>
                  <a:latin typeface="Symbol" panose="05050102010706020507" pitchFamily="18" charset="2"/>
                </a:rPr>
                <a:t>r</a:t>
              </a:r>
              <a:r>
                <a:rPr lang="en-US" altLang="en-US" sz="1725" i="0" baseline="-25000" dirty="0">
                  <a:solidFill>
                    <a:srgbClr val="990099"/>
                  </a:solidFill>
                </a:rPr>
                <a:t>0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i="0" dirty="0">
                  <a:solidFill>
                    <a:srgbClr val="010000"/>
                  </a:solidFill>
                </a:rPr>
                <a:t>  </a:t>
              </a:r>
              <a:r>
                <a:rPr lang="en-US" altLang="en-US" sz="1350" i="0" dirty="0">
                  <a:solidFill>
                    <a:srgbClr val="010000"/>
                  </a:solidFill>
                </a:rPr>
                <a:t>0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 i="0" dirty="0">
                  <a:solidFill>
                    <a:srgbClr val="010000"/>
                  </a:solidFill>
                </a:rPr>
                <a:t> 0.1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 i="0" dirty="0">
                  <a:solidFill>
                    <a:srgbClr val="010000"/>
                  </a:solidFill>
                </a:rPr>
                <a:t> 0.7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50" i="0" dirty="0">
                  <a:solidFill>
                    <a:srgbClr val="010000"/>
                  </a:solidFill>
                </a:rPr>
                <a:t> 2.6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 Box 15"/>
              <p:cNvSpPr txBox="1">
                <a:spLocks noChangeArrowheads="1"/>
              </p:cNvSpPr>
              <p:nvPr/>
            </p:nvSpPr>
            <p:spPr bwMode="auto">
              <a:xfrm>
                <a:off x="1594853" y="1779689"/>
                <a:ext cx="2101797" cy="303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l-PL" sz="1200" u="sng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In Medium  Im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1200" i="1" u="sng" smtClean="0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pl-PL" sz="1200" u="sng" dirty="0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Arial" charset="0"/>
                            <a:sym typeface="Symbol" panose="05050102010706020507" pitchFamily="18" charset="2"/>
                          </a:rPr>
                          <m:t></m:t>
                        </m:r>
                      </m:e>
                      <m:sub>
                        <m:r>
                          <a:rPr lang="pl-PL" sz="1200" i="1" u="sng" smtClean="0"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</m:t>
                        </m:r>
                      </m:sub>
                    </m:sSub>
                  </m:oMath>
                </a14:m>
                <a:r>
                  <a:rPr lang="en-GB" sz="1200" u="sng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:</a:t>
                </a:r>
              </a:p>
            </p:txBody>
          </p:sp>
        </mc:Choice>
        <mc:Fallback xmlns="">
          <p:sp>
            <p:nvSpPr>
              <p:cNvPr id="69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4853" y="1779689"/>
                <a:ext cx="2101797" cy="303225"/>
              </a:xfrm>
              <a:prstGeom prst="rect">
                <a:avLst/>
              </a:prstGeom>
              <a:blipFill>
                <a:blip r:embed="rId4"/>
                <a:stretch>
                  <a:fillRect l="-291" t="-4000" b="-10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7903" y="769714"/>
            <a:ext cx="2975910" cy="61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1CACE19-E9F8-118E-EFD4-824F69E4FA13}"/>
              </a:ext>
            </a:extLst>
          </p:cNvPr>
          <p:cNvSpPr txBox="1"/>
          <p:nvPr/>
        </p:nvSpPr>
        <p:spPr>
          <a:xfrm>
            <a:off x="8041205" y="1368106"/>
            <a:ext cx="10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 @ SPS </a:t>
            </a:r>
            <a:r>
              <a:rPr lang="pl-PL" sz="1400" dirty="0" err="1"/>
              <a:t>full</a:t>
            </a:r>
            <a:r>
              <a:rPr lang="pl-PL" sz="1400" dirty="0"/>
              <a:t> </a:t>
            </a:r>
            <a:r>
              <a:rPr lang="pl-PL" sz="1400" dirty="0" err="1"/>
              <a:t>energy</a:t>
            </a:r>
            <a:r>
              <a:rPr lang="pl-PL" sz="1400" dirty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963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/>
          <a:srcRect t="4275" r="9973"/>
          <a:stretch/>
        </p:blipFill>
        <p:spPr>
          <a:xfrm>
            <a:off x="4572000" y="1969014"/>
            <a:ext cx="3692199" cy="2496066"/>
          </a:xfrm>
          <a:prstGeom prst="rect">
            <a:avLst/>
          </a:prstGeom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114477"/>
            <a:ext cx="5805645" cy="4615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en-US" sz="2354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 -</a:t>
            </a:r>
            <a:r>
              <a:rPr lang="pl-PL" altLang="en-US" sz="2354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meson</a:t>
            </a:r>
            <a:r>
              <a:rPr lang="pl-PL" altLang="en-US" sz="2354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: </a:t>
            </a:r>
            <a:r>
              <a:rPr lang="pl-PL" altLang="en-US" sz="2354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connection</a:t>
            </a:r>
            <a:r>
              <a:rPr lang="pl-PL" altLang="en-US" sz="2354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</a:t>
            </a:r>
            <a:r>
              <a:rPr lang="en-US" altLang="en-US" sz="2400" b="1" dirty="0">
                <a:solidFill>
                  <a:srgbClr val="0066FF"/>
                </a:solidFill>
                <a:sym typeface="Symbol" panose="05050102010706020507" pitchFamily="18" charset="2"/>
              </a:rPr>
              <a:t>SR </a:t>
            </a:r>
            <a:endParaRPr lang="en-US" altLang="en-US" sz="2354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610473" y="1968915"/>
            <a:ext cx="3103921" cy="1429517"/>
          </a:xfrm>
          <a:prstGeom prst="rect">
            <a:avLst/>
          </a:prstGeom>
          <a:solidFill>
            <a:srgbClr val="FFFF66">
              <a:alpha val="30196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i="1">
              <a:solidFill>
                <a:srgbClr val="010000"/>
              </a:solidFill>
            </a:endParaRPr>
          </a:p>
        </p:txBody>
      </p:sp>
      <p:graphicFrame>
        <p:nvGraphicFramePr>
          <p:cNvPr id="225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043239"/>
              </p:ext>
            </p:extLst>
          </p:nvPr>
        </p:nvGraphicFramePr>
        <p:xfrm>
          <a:off x="898696" y="1918973"/>
          <a:ext cx="1485165" cy="52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346040" imgH="393480" progId="">
                  <p:embed/>
                </p:oleObj>
              </mc:Choice>
              <mc:Fallback>
                <p:oleObj name="Równanie" r:id="rId4" imgW="1346040" imgH="393480" progId="">
                  <p:embed/>
                  <p:pic>
                    <p:nvPicPr>
                      <p:cNvPr id="2253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696" y="1918973"/>
                        <a:ext cx="1485165" cy="522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6412556" y="756086"/>
            <a:ext cx="1702710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969" dirty="0">
                <a:solidFill>
                  <a:srgbClr val="009900"/>
                </a:solidFill>
              </a:rPr>
              <a:t>[Weinberg ’67, Das et al ’67]</a:t>
            </a:r>
          </a:p>
        </p:txBody>
      </p:sp>
      <p:graphicFrame>
        <p:nvGraphicFramePr>
          <p:cNvPr id="2253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879859"/>
              </p:ext>
            </p:extLst>
          </p:nvPr>
        </p:nvGraphicFramePr>
        <p:xfrm>
          <a:off x="866061" y="2400798"/>
          <a:ext cx="17764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701720" imgH="279360" progId="">
                  <p:embed/>
                </p:oleObj>
              </mc:Choice>
              <mc:Fallback>
                <p:oleObj name="Równanie" r:id="rId6" imgW="1701720" imgH="279360" progId="">
                  <p:embed/>
                  <p:pic>
                    <p:nvPicPr>
                      <p:cNvPr id="22536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061" y="2400798"/>
                        <a:ext cx="177641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31637"/>
              </p:ext>
            </p:extLst>
          </p:nvPr>
        </p:nvGraphicFramePr>
        <p:xfrm>
          <a:off x="810673" y="2877540"/>
          <a:ext cx="2220224" cy="454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8" imgW="1828800" imgH="279360" progId="">
                  <p:embed/>
                </p:oleObj>
              </mc:Choice>
              <mc:Fallback>
                <p:oleObj name="Równanie" r:id="rId8" imgW="1828800" imgH="279360" progId="">
                  <p:embed/>
                  <p:pic>
                    <p:nvPicPr>
                      <p:cNvPr id="22537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673" y="2877540"/>
                        <a:ext cx="2220224" cy="454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 flipH="1">
            <a:off x="6000751" y="3028413"/>
            <a:ext cx="411805" cy="39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39" b="1" dirty="0">
                <a:solidFill>
                  <a:srgbClr val="00B0F0"/>
                </a:solidFill>
                <a:latin typeface="Times New Roman"/>
                <a:cs typeface="Times New Roman (Hebrew)" charset="-79"/>
              </a:rPr>
              <a:t>a</a:t>
            </a:r>
            <a:r>
              <a:rPr lang="en-US" sz="1939" b="1" baseline="-25000" dirty="0">
                <a:solidFill>
                  <a:srgbClr val="00B0F0"/>
                </a:solidFill>
                <a:latin typeface="Symbol" pitchFamily="18" charset="2"/>
                <a:cs typeface="Times New Roman (Hebrew)" charset="-79"/>
              </a:rPr>
              <a:t>1</a:t>
            </a:r>
          </a:p>
        </p:txBody>
      </p:sp>
      <p:pic>
        <p:nvPicPr>
          <p:cNvPr id="22541" name="Picture 2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7" y="965021"/>
            <a:ext cx="5541352" cy="49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2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6" y="984030"/>
            <a:ext cx="1295766" cy="5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5" name="Text Box 6"/>
          <p:cNvSpPr txBox="1">
            <a:spLocks noChangeArrowheads="1"/>
          </p:cNvSpPr>
          <p:nvPr/>
        </p:nvSpPr>
        <p:spPr bwMode="auto">
          <a:xfrm>
            <a:off x="374124" y="3435957"/>
            <a:ext cx="2977097" cy="2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969" dirty="0">
                <a:solidFill>
                  <a:srgbClr val="808080"/>
                </a:solidFill>
              </a:rPr>
              <a:t>[Weinberg ’67, Das et al ’67;  </a:t>
            </a:r>
            <a:r>
              <a:rPr kumimoji="0" lang="en-US" altLang="en-US" sz="969" dirty="0" err="1">
                <a:solidFill>
                  <a:srgbClr val="808080"/>
                </a:solidFill>
              </a:rPr>
              <a:t>Kapusta+Shuryak</a:t>
            </a:r>
            <a:r>
              <a:rPr kumimoji="0" lang="en-US" altLang="en-US" sz="969" dirty="0">
                <a:solidFill>
                  <a:srgbClr val="808080"/>
                </a:solidFill>
              </a:rPr>
              <a:t> ‘94]</a:t>
            </a:r>
          </a:p>
        </p:txBody>
      </p:sp>
      <p:sp>
        <p:nvSpPr>
          <p:cNvPr id="22546" name="Text Box 4"/>
          <p:cNvSpPr txBox="1">
            <a:spLocks noChangeArrowheads="1"/>
          </p:cNvSpPr>
          <p:nvPr/>
        </p:nvSpPr>
        <p:spPr bwMode="auto">
          <a:xfrm>
            <a:off x="412254" y="3588928"/>
            <a:ext cx="6968259" cy="126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1731" b="0" dirty="0">
                <a:solidFill>
                  <a:srgbClr val="0000CC"/>
                </a:solidFill>
              </a:rPr>
              <a:t> </a:t>
            </a:r>
            <a:r>
              <a:rPr kumimoji="0" lang="en-US" altLang="en-US" sz="1350" b="0" dirty="0">
                <a:solidFill>
                  <a:srgbClr val="808080"/>
                </a:solidFill>
              </a:rPr>
              <a:t>in vacuum </a:t>
            </a:r>
            <a:r>
              <a:rPr kumimoji="0" lang="en-US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-a</a:t>
            </a:r>
            <a:r>
              <a:rPr kumimoji="0" lang="en-US" altLang="en-US" sz="1350" b="0" baseline="-25000" dirty="0">
                <a:solidFill>
                  <a:srgbClr val="808080"/>
                </a:solidFill>
                <a:sym typeface="Symbol" panose="05050102010706020507" pitchFamily="18" charset="2"/>
              </a:rPr>
              <a:t>1</a:t>
            </a:r>
            <a:r>
              <a:rPr kumimoji="0" lang="en-US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 mass splitting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onotype Sorts" pitchFamily="2" charset="2"/>
              <a:buNone/>
            </a:pPr>
            <a:r>
              <a:rPr kumimoji="0" lang="en-US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due to S breaking (~ f</a:t>
            </a:r>
            <a:r>
              <a:rPr kumimoji="0" lang="en-US" altLang="en-US" sz="1350" b="0" baseline="-25000" dirty="0">
                <a:solidFill>
                  <a:srgbClr val="808080"/>
                </a:solidFill>
                <a:sym typeface="Symbol" panose="05050102010706020507" pitchFamily="18" charset="2"/>
              </a:rPr>
              <a:t></a:t>
            </a:r>
            <a:r>
              <a:rPr kumimoji="0" lang="en-US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 ,         , …)</a:t>
            </a:r>
          </a:p>
          <a:p>
            <a:pPr marL="257175" indent="-25717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SR – both spectra functions  overlap</a:t>
            </a:r>
            <a:r>
              <a:rPr kumimoji="0" lang="pl-PL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 </a:t>
            </a:r>
            <a:r>
              <a:rPr kumimoji="0" lang="pl-PL" altLang="en-US" sz="1350" b="0" dirty="0" err="1">
                <a:solidFill>
                  <a:srgbClr val="808080"/>
                </a:solidFill>
                <a:sym typeface="Symbol" panose="05050102010706020507" pitchFamily="18" charset="2"/>
              </a:rPr>
              <a:t>at</a:t>
            </a:r>
            <a:r>
              <a:rPr kumimoji="0" lang="pl-PL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 T</a:t>
            </a:r>
            <a:r>
              <a:rPr kumimoji="0" lang="pl-PL" altLang="en-US" sz="1350" b="0" baseline="-25000" dirty="0">
                <a:solidFill>
                  <a:srgbClr val="808080"/>
                </a:solidFill>
                <a:sym typeface="Symbol" panose="05050102010706020507" pitchFamily="18" charset="2"/>
              </a:rPr>
              <a:t>c    </a:t>
            </a:r>
            <a:r>
              <a:rPr kumimoji="0" lang="pl-PL" altLang="en-US" sz="1350" b="0" dirty="0">
                <a:solidFill>
                  <a:srgbClr val="808080"/>
                </a:solidFill>
                <a:sym typeface="Symbol" panose="05050102010706020507" pitchFamily="18" charset="2"/>
              </a:rPr>
              <a:t> - </a:t>
            </a:r>
            <a:r>
              <a:rPr kumimoji="0" lang="pl-PL" altLang="en-US" sz="1200" b="0" dirty="0" err="1">
                <a:solidFill>
                  <a:srgbClr val="808080"/>
                </a:solidFill>
                <a:sym typeface="Symbol" panose="05050102010706020507" pitchFamily="18" charset="2"/>
              </a:rPr>
              <a:t>demonstrated</a:t>
            </a:r>
            <a:r>
              <a:rPr kumimoji="0" lang="pl-PL" altLang="en-US" sz="1200" b="0" dirty="0">
                <a:solidFill>
                  <a:srgbClr val="808080"/>
                </a:solidFill>
                <a:sym typeface="Symbol" panose="05050102010706020507" pitchFamily="18" charset="2"/>
              </a:rPr>
              <a:t> by </a:t>
            </a:r>
            <a:r>
              <a:rPr kumimoji="0" lang="pl-PL" altLang="en-US" sz="1200" b="0" dirty="0" err="1">
                <a:solidFill>
                  <a:srgbClr val="808080"/>
                </a:solidFill>
                <a:sym typeface="Symbol" panose="05050102010706020507" pitchFamily="18" charset="2"/>
              </a:rPr>
              <a:t>Hohler&amp;Rapp</a:t>
            </a:r>
            <a:r>
              <a:rPr kumimoji="0" lang="pl-PL" altLang="en-US" sz="1200" b="0" dirty="0">
                <a:solidFill>
                  <a:srgbClr val="808080"/>
                </a:solidFill>
                <a:sym typeface="Symbol" panose="05050102010706020507" pitchFamily="18" charset="2"/>
              </a:rPr>
              <a:t> PLBB731(2014)    </a:t>
            </a:r>
            <a:endParaRPr kumimoji="0" lang="en-US" altLang="en-US" sz="1200" b="0" dirty="0">
              <a:solidFill>
                <a:srgbClr val="80808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Monotype Sorts" pitchFamily="2" charset="2"/>
              <a:buNone/>
            </a:pPr>
            <a:r>
              <a:rPr kumimoji="0" lang="pl-PL" altLang="en-US" sz="1500" b="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  </a:t>
            </a:r>
            <a:endParaRPr kumimoji="0" lang="en-US" altLang="en-US" sz="1500" b="0" baseline="-25000" dirty="0">
              <a:solidFill>
                <a:srgbClr val="0000CC"/>
              </a:solidFill>
            </a:endParaRPr>
          </a:p>
        </p:txBody>
      </p:sp>
      <p:sp>
        <p:nvSpPr>
          <p:cNvPr id="22539" name="TextBox 15"/>
          <p:cNvSpPr txBox="1">
            <a:spLocks noChangeArrowheads="1"/>
          </p:cNvSpPr>
          <p:nvPr/>
        </p:nvSpPr>
        <p:spPr bwMode="auto">
          <a:xfrm>
            <a:off x="5420579" y="2135159"/>
            <a:ext cx="320922" cy="3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cs typeface="Times New Roman (Hebrew)" charset="-79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Times New Roman (Hebrew)" charset="-79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939" dirty="0">
                <a:solidFill>
                  <a:srgbClr val="00FF00"/>
                </a:solidFill>
                <a:latin typeface="Symbol" panose="05050102010706020507" pitchFamily="18" charset="2"/>
              </a:rPr>
              <a:t>r</a:t>
            </a: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629449"/>
              </p:ext>
            </p:extLst>
          </p:nvPr>
        </p:nvGraphicFramePr>
        <p:xfrm>
          <a:off x="2224317" y="4057873"/>
          <a:ext cx="319088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2" imgW="317160" imgH="253800" progId="">
                  <p:embed/>
                </p:oleObj>
              </mc:Choice>
              <mc:Fallback>
                <p:oleObj name="Równanie" r:id="rId12" imgW="317160" imgH="253800" progId="">
                  <p:embed/>
                  <p:pic>
                    <p:nvPicPr>
                      <p:cNvPr id="4" name="Obi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317" y="4057873"/>
                        <a:ext cx="319088" cy="290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976963" y="1553198"/>
            <a:ext cx="24302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500" dirty="0">
                <a:solidFill>
                  <a:srgbClr val="000000"/>
                </a:solidFill>
                <a:cs typeface="Arial" pitchFamily="34" charset="0"/>
              </a:rPr>
              <a:t>Weinberg Sum </a:t>
            </a:r>
            <a:r>
              <a:rPr lang="pl-PL" sz="1500" dirty="0" err="1">
                <a:solidFill>
                  <a:srgbClr val="000000"/>
                </a:solidFill>
                <a:cs typeface="Arial" pitchFamily="34" charset="0"/>
              </a:rPr>
              <a:t>rules</a:t>
            </a:r>
            <a:endParaRPr lang="en-GB" sz="15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9772" y="627534"/>
            <a:ext cx="18312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500" dirty="0">
                <a:solidFill>
                  <a:srgbClr val="000000"/>
                </a:solidFill>
                <a:cs typeface="Arial" pitchFamily="34" charset="0"/>
              </a:rPr>
              <a:t>QCD sum </a:t>
            </a:r>
            <a:r>
              <a:rPr lang="pl-PL" sz="1500" dirty="0" err="1">
                <a:solidFill>
                  <a:srgbClr val="000000"/>
                </a:solidFill>
                <a:cs typeface="Arial" pitchFamily="34" charset="0"/>
              </a:rPr>
              <a:t>rules</a:t>
            </a:r>
            <a:endParaRPr lang="en-GB" sz="15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336475" y="1812452"/>
            <a:ext cx="28473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/>
              <a:t>P. M. </a:t>
            </a:r>
            <a:r>
              <a:rPr lang="en-US" sz="1000" dirty="0" err="1"/>
              <a:t>Hohler</a:t>
            </a:r>
            <a:r>
              <a:rPr lang="en-US" sz="1000" dirty="0"/>
              <a:t> and R. Rapp, NPA 892, 58 (2012)</a:t>
            </a: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84F1CDE-1862-2410-7F86-76E0B49546A0}"/>
              </a:ext>
            </a:extLst>
          </p:cNvPr>
          <p:cNvSpPr txBox="1"/>
          <p:nvPr/>
        </p:nvSpPr>
        <p:spPr>
          <a:xfrm>
            <a:off x="2839564" y="2790625"/>
            <a:ext cx="4370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Gautami" panose="020B0502040204020203" pitchFamily="34" charset="0"/>
                <a:cs typeface="Gautami" panose="020B0502040204020203" pitchFamily="34" charset="0"/>
              </a:rPr>
              <a:t>  S</a:t>
            </a:r>
            <a:r>
              <a:rPr lang="pl-PL" sz="1000" dirty="0"/>
              <a:t>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979399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8622" y="19514"/>
            <a:ext cx="7279770" cy="47029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2550" dirty="0">
                <a:solidFill>
                  <a:srgbClr val="0066FF"/>
                </a:solidFill>
              </a:rPr>
              <a:t>  </a:t>
            </a:r>
            <a:r>
              <a:rPr lang="pl-PL" sz="2550" b="1" dirty="0" err="1">
                <a:solidFill>
                  <a:srgbClr val="0066FF"/>
                </a:solidFill>
              </a:rPr>
              <a:t>Dielepton</a:t>
            </a:r>
            <a:r>
              <a:rPr lang="pl-PL" sz="2550" b="1" dirty="0">
                <a:solidFill>
                  <a:srgbClr val="0066FF"/>
                </a:solidFill>
              </a:rPr>
              <a:t> thermal </a:t>
            </a:r>
            <a:r>
              <a:rPr lang="pl-PL" sz="2550" b="1" dirty="0" err="1">
                <a:solidFill>
                  <a:srgbClr val="0066FF"/>
                </a:solidFill>
              </a:rPr>
              <a:t>rates</a:t>
            </a:r>
            <a:r>
              <a:rPr lang="pl-PL" sz="2550" b="1" dirty="0">
                <a:solidFill>
                  <a:srgbClr val="0066FF"/>
                </a:solidFill>
              </a:rPr>
              <a:t> from HIC from SIS18 to RHIC </a:t>
            </a:r>
            <a:endParaRPr lang="en-US" sz="2550" b="1" dirty="0">
              <a:solidFill>
                <a:srgbClr val="0066FF"/>
              </a:solidFill>
            </a:endParaRPr>
          </a:p>
        </p:txBody>
      </p:sp>
      <p:sp>
        <p:nvSpPr>
          <p:cNvPr id="23559" name="Text Box 3"/>
          <p:cNvSpPr txBox="1">
            <a:spLocks noChangeArrowheads="1"/>
          </p:cNvSpPr>
          <p:nvPr/>
        </p:nvSpPr>
        <p:spPr bwMode="auto">
          <a:xfrm>
            <a:off x="100669" y="3328809"/>
            <a:ext cx="9043331" cy="168886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spcBef>
                <a:spcPts val="225"/>
              </a:spcBef>
              <a:buClr>
                <a:srgbClr val="FFC000"/>
              </a:buClr>
              <a:buSzPct val="131000"/>
              <a:buFont typeface="Wingdings" panose="05000000000000000000" pitchFamily="2" charset="2"/>
              <a:buChar char="q"/>
            </a:pPr>
            <a:r>
              <a:rPr lang="pl-PL" sz="1350" dirty="0">
                <a:solidFill>
                  <a:srgbClr val="0000CC"/>
                </a:solidFill>
                <a:sym typeface="Symbol"/>
              </a:rPr>
              <a:t> </a:t>
            </a:r>
            <a:r>
              <a:rPr lang="en-US" sz="1350" dirty="0">
                <a:solidFill>
                  <a:srgbClr val="0000CC"/>
                </a:solidFill>
                <a:sym typeface="Symbol"/>
              </a:rPr>
              <a:t>Successful description of excess  yield over large energy region by thermal radiation from in-medium  with significant broadening </a:t>
            </a:r>
          </a:p>
          <a:p>
            <a:pPr>
              <a:lnSpc>
                <a:spcPct val="150000"/>
              </a:lnSpc>
              <a:spcBef>
                <a:spcPts val="225"/>
              </a:spcBef>
              <a:buClr>
                <a:srgbClr val="FFC000"/>
              </a:buClr>
              <a:buSzPct val="131000"/>
            </a:pPr>
            <a:r>
              <a:rPr lang="pl-PL" sz="1350" dirty="0">
                <a:solidFill>
                  <a:srgbClr val="0000CC"/>
                </a:solidFill>
                <a:sym typeface="Symbol"/>
              </a:rPr>
              <a:t>..</a:t>
            </a:r>
            <a:r>
              <a:rPr lang="en-US" sz="1350" dirty="0">
                <a:solidFill>
                  <a:srgbClr val="0000CC"/>
                </a:solidFill>
                <a:sym typeface="Symbol"/>
              </a:rPr>
              <a:t>at LHC we still awaiting precision measurements : ALICE in Run4 and ALICE3 optimized for low mass dileptons !</a:t>
            </a:r>
          </a:p>
          <a:p>
            <a:pPr marL="214313" indent="-214313">
              <a:lnSpc>
                <a:spcPct val="150000"/>
              </a:lnSpc>
              <a:spcBef>
                <a:spcPts val="225"/>
              </a:spcBef>
              <a:buClr>
                <a:srgbClr val="FFC000"/>
              </a:buClr>
              <a:buSzPct val="131000"/>
              <a:buFont typeface="Wingdings" panose="05000000000000000000" pitchFamily="2" charset="2"/>
              <a:buChar char="q"/>
            </a:pPr>
            <a:r>
              <a:rPr lang="pl-PL" sz="1350" dirty="0">
                <a:solidFill>
                  <a:srgbClr val="0000CC"/>
                </a:solidFill>
                <a:sym typeface="Symbol"/>
              </a:rPr>
              <a:t>NA60: T ~ 200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MeV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 - &lt;T&gt; of the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early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phase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, HADES T~ 70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MeV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„hot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baryonic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matter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”</a:t>
            </a:r>
          </a:p>
          <a:p>
            <a:pPr marL="214313" indent="-214313">
              <a:lnSpc>
                <a:spcPct val="150000"/>
              </a:lnSpc>
              <a:spcBef>
                <a:spcPts val="225"/>
              </a:spcBef>
              <a:buClr>
                <a:srgbClr val="FFC000"/>
              </a:buClr>
              <a:buSzPct val="131000"/>
              <a:buFont typeface="Wingdings" panose="05000000000000000000" pitchFamily="2" charset="2"/>
              <a:buChar char="q"/>
            </a:pPr>
            <a:r>
              <a:rPr lang="pl-PL" sz="1350" dirty="0">
                <a:solidFill>
                  <a:srgbClr val="0000CC"/>
                </a:solidFill>
                <a:sym typeface="Symbol"/>
              </a:rPr>
              <a:t>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next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step </a:t>
            </a:r>
            <a:r>
              <a:rPr lang="pl-PL" sz="1350" dirty="0" err="1">
                <a:solidFill>
                  <a:srgbClr val="0000CC"/>
                </a:solidFill>
                <a:sym typeface="Symbol"/>
              </a:rPr>
              <a:t>search</a:t>
            </a:r>
            <a:r>
              <a:rPr lang="pl-PL" sz="1350" dirty="0">
                <a:solidFill>
                  <a:srgbClr val="0000CC"/>
                </a:solidFill>
                <a:sym typeface="Symbol"/>
              </a:rPr>
              <a:t> for </a:t>
            </a:r>
            <a:r>
              <a:rPr lang="pl-PL" sz="1350" dirty="0">
                <a:solidFill>
                  <a:srgbClr val="0000CC"/>
                </a:solidFill>
                <a:sym typeface="Symbol" panose="05050102010706020507" pitchFamily="18" charset="2"/>
              </a:rPr>
              <a:t>/a</a:t>
            </a:r>
            <a:r>
              <a:rPr lang="pl-PL" sz="135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1  </a:t>
            </a:r>
            <a:r>
              <a:rPr lang="pl-PL" sz="1350" dirty="0">
                <a:solidFill>
                  <a:srgbClr val="0000CC"/>
                </a:solidFill>
                <a:sym typeface="Symbol" panose="05050102010706020507" pitchFamily="18" charset="2"/>
              </a:rPr>
              <a:t> </a:t>
            </a:r>
            <a:r>
              <a:rPr lang="pl-PL" sz="1350" dirty="0" err="1">
                <a:solidFill>
                  <a:srgbClr val="0000CC"/>
                </a:solidFill>
                <a:sym typeface="Symbol" panose="05050102010706020507" pitchFamily="18" charset="2"/>
              </a:rPr>
              <a:t>mixing</a:t>
            </a:r>
            <a:r>
              <a:rPr lang="pl-PL" sz="1350" dirty="0">
                <a:solidFill>
                  <a:srgbClr val="0000CC"/>
                </a:solidFill>
                <a:sym typeface="Symbol" panose="05050102010706020507" pitchFamily="18" charset="2"/>
              </a:rPr>
              <a:t>  ALICE3, NA60+, CBM ..</a:t>
            </a:r>
            <a:endParaRPr lang="pl-PL" sz="1350" dirty="0">
              <a:solidFill>
                <a:srgbClr val="0000CC"/>
              </a:solidFill>
              <a:sym typeface="Symbo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45750" y="582537"/>
            <a:ext cx="18761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/>
              <a:t>STAR  </a:t>
            </a:r>
            <a:r>
              <a:rPr lang="pl-PL" sz="1200" b="1" dirty="0">
                <a:sym typeface="Symbol" panose="05050102010706020507" pitchFamily="18" charset="2"/>
              </a:rPr>
              <a:t>s=200 </a:t>
            </a:r>
            <a:r>
              <a:rPr lang="pl-PL" sz="1200" b="1" dirty="0" err="1">
                <a:sym typeface="Symbol" panose="05050102010706020507" pitchFamily="18" charset="2"/>
              </a:rPr>
              <a:t>GeV</a:t>
            </a:r>
            <a:endParaRPr lang="en-GB" sz="12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490103" y="13566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 dirty="0"/>
          </a:p>
        </p:txBody>
      </p:sp>
      <p:grpSp>
        <p:nvGrpSpPr>
          <p:cNvPr id="10" name="Grupa 9"/>
          <p:cNvGrpSpPr/>
          <p:nvPr/>
        </p:nvGrpSpPr>
        <p:grpSpPr>
          <a:xfrm>
            <a:off x="2932903" y="616470"/>
            <a:ext cx="3135198" cy="2573970"/>
            <a:chOff x="4402110" y="2371443"/>
            <a:chExt cx="4111809" cy="3612574"/>
          </a:xfrm>
        </p:grpSpPr>
        <p:grpSp>
          <p:nvGrpSpPr>
            <p:cNvPr id="11" name="Grupa 108"/>
            <p:cNvGrpSpPr/>
            <p:nvPr/>
          </p:nvGrpSpPr>
          <p:grpSpPr>
            <a:xfrm>
              <a:off x="4402110" y="2371443"/>
              <a:ext cx="4111809" cy="3612574"/>
              <a:chOff x="4402110" y="2371443"/>
              <a:chExt cx="4111809" cy="3612574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02110" y="2705315"/>
                <a:ext cx="4111809" cy="3278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pole tekstowe 37"/>
              <p:cNvSpPr txBox="1">
                <a:spLocks noChangeArrowheads="1"/>
              </p:cNvSpPr>
              <p:nvPr/>
            </p:nvSpPr>
            <p:spPr bwMode="auto">
              <a:xfrm>
                <a:off x="4696734" y="2371443"/>
                <a:ext cx="3522560" cy="37284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pl-PL" sz="1200" dirty="0">
                    <a:sym typeface="Symbol" panose="05050102010706020507" pitchFamily="18" charset="2"/>
                  </a:rPr>
                  <a:t>Na60 @ SPS </a:t>
                </a:r>
                <a:r>
                  <a:rPr lang="pl-PL" sz="1200" dirty="0" err="1">
                    <a:sym typeface="Symbol" panose="05050102010706020507" pitchFamily="18" charset="2"/>
                  </a:rPr>
                  <a:t>In+In</a:t>
                </a:r>
                <a:r>
                  <a:rPr lang="pl-PL" sz="1200" dirty="0">
                    <a:sym typeface="Symbol" panose="05050102010706020507" pitchFamily="18" charset="2"/>
                  </a:rPr>
                  <a:t>  (</a:t>
                </a:r>
                <a:r>
                  <a:rPr lang="pl-PL" sz="1200" dirty="0"/>
                  <a:t>+</a:t>
                </a:r>
                <a:r>
                  <a:rPr lang="pl-PL" sz="1200" dirty="0">
                    <a:sym typeface="Symbol" panose="05050102010706020507" pitchFamily="18" charset="2"/>
                  </a:rPr>
                  <a:t></a:t>
                </a:r>
                <a:r>
                  <a:rPr lang="pl-PL" sz="1200" dirty="0"/>
                  <a:t>-)               </a:t>
                </a:r>
              </a:p>
            </p:txBody>
          </p:sp>
        </p:grpSp>
        <p:sp>
          <p:nvSpPr>
            <p:cNvPr id="13" name="pole tekstowe 38"/>
            <p:cNvSpPr txBox="1">
              <a:spLocks noChangeArrowheads="1"/>
            </p:cNvSpPr>
            <p:nvPr/>
          </p:nvSpPr>
          <p:spPr bwMode="auto">
            <a:xfrm>
              <a:off x="5666940" y="4717717"/>
              <a:ext cx="2632287" cy="403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l-PL" sz="600" b="1" dirty="0"/>
                <a:t>Data</a:t>
              </a:r>
              <a:r>
                <a:rPr lang="pl-PL" sz="600" dirty="0"/>
                <a:t> : Na60 EPJC 59 (2009) 607</a:t>
              </a:r>
            </a:p>
            <a:p>
              <a:r>
                <a:rPr lang="pl-PL" sz="600" b="1" dirty="0" err="1"/>
                <a:t>calculations</a:t>
              </a:r>
              <a:r>
                <a:rPr lang="pl-PL" sz="600" dirty="0"/>
                <a:t>: Hess/</a:t>
              </a:r>
              <a:r>
                <a:rPr lang="pl-PL" sz="600" dirty="0" err="1"/>
                <a:t>Rapp</a:t>
              </a:r>
              <a:r>
                <a:rPr lang="pl-PL" sz="600" dirty="0"/>
                <a:t>: NPA806(2008)339</a:t>
              </a:r>
              <a:r>
                <a:rPr lang="da-DK" sz="750" dirty="0"/>
                <a:t>.</a:t>
              </a:r>
              <a:r>
                <a:rPr lang="pl-PL" sz="750" dirty="0"/>
                <a:t>  </a:t>
              </a:r>
              <a:endParaRPr lang="en-US" sz="750" dirty="0"/>
            </a:p>
          </p:txBody>
        </p:sp>
      </p:grpSp>
      <p:sp>
        <p:nvSpPr>
          <p:cNvPr id="3" name="pole tekstowe 2"/>
          <p:cNvSpPr txBox="1"/>
          <p:nvPr/>
        </p:nvSpPr>
        <p:spPr>
          <a:xfrm>
            <a:off x="4961078" y="1559921"/>
            <a:ext cx="1209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FF0000"/>
                </a:solidFill>
              </a:rPr>
              <a:t>T~200 </a:t>
            </a:r>
            <a:r>
              <a:rPr lang="pl-PL" sz="1350" dirty="0" err="1">
                <a:solidFill>
                  <a:srgbClr val="FF0000"/>
                </a:solidFill>
              </a:rPr>
              <a:t>MeV</a:t>
            </a:r>
            <a:endParaRPr lang="en-GB" sz="1350" dirty="0">
              <a:solidFill>
                <a:srgbClr val="FF0000"/>
              </a:solidFill>
            </a:endParaRP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5490103" y="1839554"/>
            <a:ext cx="162018" cy="2308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831216"/>
            <a:ext cx="2967681" cy="245360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025870" y="636302"/>
            <a:ext cx="1093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>
                <a:sym typeface="Symbol" panose="05050102010706020507" pitchFamily="18" charset="2"/>
              </a:rPr>
              <a:t></a:t>
            </a:r>
            <a:r>
              <a:rPr lang="pl-PL" sz="1200" b="1" dirty="0">
                <a:sym typeface="Symbol" panose="05050102010706020507" pitchFamily="18" charset="2"/>
              </a:rPr>
              <a:t>s=17.3 </a:t>
            </a:r>
            <a:r>
              <a:rPr lang="pl-PL" sz="1200" b="1" dirty="0" err="1">
                <a:sym typeface="Symbol" panose="05050102010706020507" pitchFamily="18" charset="2"/>
              </a:rPr>
              <a:t>GeV</a:t>
            </a:r>
            <a:endParaRPr lang="en-GB" sz="1200" b="1" dirty="0"/>
          </a:p>
        </p:txBody>
      </p:sp>
      <p:sp>
        <p:nvSpPr>
          <p:cNvPr id="12" name="Prostokąt 11"/>
          <p:cNvSpPr/>
          <p:nvPr/>
        </p:nvSpPr>
        <p:spPr>
          <a:xfrm>
            <a:off x="2034815" y="656357"/>
            <a:ext cx="79541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" dirty="0"/>
              <a:t>PRC92</a:t>
            </a:r>
            <a:r>
              <a:rPr lang="pl-PL" sz="750" dirty="0"/>
              <a:t> </a:t>
            </a:r>
            <a:r>
              <a:rPr lang="en-GB" sz="750" dirty="0"/>
              <a:t>(2015</a:t>
            </a:r>
            <a:r>
              <a:rPr lang="pl-PL" sz="750" dirty="0"/>
              <a:t>)</a:t>
            </a:r>
            <a:endParaRPr lang="en-GB" sz="1350" dirty="0"/>
          </a:p>
        </p:txBody>
      </p:sp>
      <p:pic>
        <p:nvPicPr>
          <p:cNvPr id="18" name="Picture 3" descr="eunpc18_excess_T_vacuumRho_CG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319" y="898854"/>
            <a:ext cx="2967681" cy="242995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6529182" y="598838"/>
            <a:ext cx="26148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i="1" dirty="0"/>
              <a:t>HADES: </a:t>
            </a:r>
            <a:r>
              <a:rPr lang="fr-FR" sz="900" i="1" dirty="0"/>
              <a:t>Nature Phys. 15 (2019) 10, 1040-1045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3345610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2591" y="89491"/>
            <a:ext cx="7516188" cy="622634"/>
          </a:xfrm>
        </p:spPr>
        <p:txBody>
          <a:bodyPr>
            <a:normAutofit fontScale="90000"/>
          </a:bodyPr>
          <a:lstStyle/>
          <a:p>
            <a:r>
              <a:rPr lang="pl-PL" sz="2100" dirty="0">
                <a:solidFill>
                  <a:srgbClr val="0066FF"/>
                </a:solidFill>
              </a:rPr>
              <a:t>  </a:t>
            </a:r>
            <a:r>
              <a:rPr lang="pl-PL" sz="2100" b="1" dirty="0">
                <a:solidFill>
                  <a:srgbClr val="0066FF"/>
                </a:solidFill>
              </a:rPr>
              <a:t>In medium 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-B 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interactions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–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connection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 to 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Baryon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 </a:t>
            </a:r>
            <a:r>
              <a:rPr lang="pl-PL" sz="2100" b="1" dirty="0" err="1">
                <a:solidFill>
                  <a:srgbClr val="0066FF"/>
                </a:solidFill>
                <a:sym typeface="Symbol" panose="05050102010706020507" pitchFamily="18" charset="2"/>
              </a:rPr>
              <a:t>Dalitz</a:t>
            </a:r>
            <a:r>
              <a:rPr lang="pl-PL" sz="2100" b="1" dirty="0">
                <a:solidFill>
                  <a:srgbClr val="0066FF"/>
                </a:solidFill>
                <a:sym typeface="Symbol" panose="05050102010706020507" pitchFamily="18" charset="2"/>
              </a:rPr>
              <a:t> Decay </a:t>
            </a:r>
            <a:endParaRPr lang="en-GB" sz="2100" b="1" dirty="0">
              <a:solidFill>
                <a:srgbClr val="0066FF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42605" y="3793703"/>
            <a:ext cx="3256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/>
              <a:t>Baryon</a:t>
            </a:r>
            <a:r>
              <a:rPr lang="pl-PL" sz="1400" dirty="0"/>
              <a:t> </a:t>
            </a:r>
            <a:r>
              <a:rPr lang="pl-PL" sz="1400" dirty="0" err="1"/>
              <a:t>Dalitz</a:t>
            </a:r>
            <a:r>
              <a:rPr lang="pl-PL" sz="1400" dirty="0"/>
              <a:t> </a:t>
            </a:r>
            <a:r>
              <a:rPr lang="pl-PL" sz="1400" dirty="0" err="1"/>
              <a:t>decays</a:t>
            </a:r>
            <a:r>
              <a:rPr lang="pl-PL" sz="1400" dirty="0"/>
              <a:t> </a:t>
            </a:r>
            <a:r>
              <a:rPr lang="pl-PL" sz="1400" dirty="0">
                <a:sym typeface="Symbol" panose="05050102010706020507" pitchFamily="18" charset="2"/>
              </a:rPr>
              <a:t></a:t>
            </a:r>
            <a:r>
              <a:rPr lang="pl-PL" sz="1400" dirty="0"/>
              <a:t> em. </a:t>
            </a:r>
            <a:r>
              <a:rPr lang="pl-PL" sz="1400" dirty="0" err="1"/>
              <a:t>Transition</a:t>
            </a:r>
            <a:r>
              <a:rPr lang="pl-PL" sz="1400" dirty="0"/>
              <a:t> Form </a:t>
            </a:r>
            <a:r>
              <a:rPr lang="pl-PL" sz="1400" dirty="0" err="1"/>
              <a:t>Factors</a:t>
            </a:r>
            <a:endParaRPr lang="en-GB" sz="14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13F9388-5E4B-E0BB-B8B3-EB4AD3FCA0DC}"/>
              </a:ext>
            </a:extLst>
          </p:cNvPr>
          <p:cNvSpPr txBox="1"/>
          <p:nvPr/>
        </p:nvSpPr>
        <p:spPr>
          <a:xfrm>
            <a:off x="4040876" y="2029727"/>
            <a:ext cx="4147903" cy="92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200" dirty="0" err="1"/>
              <a:t>Important</a:t>
            </a:r>
            <a:r>
              <a:rPr lang="pl-PL" sz="1200" dirty="0"/>
              <a:t> </a:t>
            </a:r>
            <a:r>
              <a:rPr lang="pl-PL" sz="1200" dirty="0" err="1"/>
              <a:t>microscopic</a:t>
            </a:r>
            <a:r>
              <a:rPr lang="pl-PL" sz="1200" dirty="0"/>
              <a:t> </a:t>
            </a:r>
            <a:r>
              <a:rPr lang="pl-PL" sz="1200" dirty="0" err="1"/>
              <a:t>input</a:t>
            </a:r>
            <a:r>
              <a:rPr lang="pl-PL" sz="1200" dirty="0"/>
              <a:t> to </a:t>
            </a:r>
            <a:r>
              <a:rPr lang="pl-PL" sz="1200" dirty="0" err="1"/>
              <a:t>hadronic</a:t>
            </a:r>
            <a:r>
              <a:rPr lang="pl-PL" sz="1200" dirty="0"/>
              <a:t> </a:t>
            </a:r>
            <a:r>
              <a:rPr lang="pl-PL" sz="1200" dirty="0" err="1"/>
              <a:t>models</a:t>
            </a:r>
            <a:endParaRPr lang="pl-PL" sz="1200" dirty="0"/>
          </a:p>
          <a:p>
            <a:pPr algn="ctr">
              <a:lnSpc>
                <a:spcPct val="150000"/>
              </a:lnSpc>
            </a:pPr>
            <a:r>
              <a:rPr lang="pl-PL" sz="1200" dirty="0" err="1"/>
              <a:t>so</a:t>
            </a:r>
            <a:r>
              <a:rPr lang="pl-PL" sz="1200" dirty="0"/>
              <a:t> far </a:t>
            </a:r>
            <a:r>
              <a:rPr lang="pl-PL" sz="1200" dirty="0" err="1"/>
              <a:t>constraint</a:t>
            </a:r>
            <a:r>
              <a:rPr lang="pl-PL" sz="1200" dirty="0"/>
              <a:t> in model </a:t>
            </a:r>
            <a:r>
              <a:rPr lang="pl-PL" sz="1200" dirty="0" err="1"/>
              <a:t>calculations</a:t>
            </a:r>
            <a:r>
              <a:rPr lang="pl-PL" sz="1200" dirty="0"/>
              <a:t> was </a:t>
            </a:r>
            <a:r>
              <a:rPr lang="pl-PL" sz="1200" dirty="0" err="1"/>
              <a:t>provided</a:t>
            </a:r>
            <a:r>
              <a:rPr lang="pl-PL" sz="1200" dirty="0"/>
              <a:t> by </a:t>
            </a:r>
            <a:r>
              <a:rPr lang="pl-PL" sz="1200" dirty="0" err="1"/>
              <a:t>photo-absorption</a:t>
            </a:r>
            <a:r>
              <a:rPr lang="pl-PL" sz="1200" dirty="0"/>
              <a:t> on </a:t>
            </a:r>
            <a:r>
              <a:rPr lang="pl-PL" sz="1200" dirty="0" err="1"/>
              <a:t>nulceon</a:t>
            </a:r>
            <a:r>
              <a:rPr lang="pl-PL" sz="1200" dirty="0"/>
              <a:t>, BR (R</a:t>
            </a:r>
            <a:r>
              <a:rPr lang="pl-PL" sz="1200" dirty="0">
                <a:sym typeface="Symbol" panose="05050102010706020507" pitchFamily="18" charset="2"/>
              </a:rPr>
              <a:t>N), </a:t>
            </a:r>
            <a:r>
              <a:rPr lang="pl-PL" sz="1400" dirty="0"/>
              <a:t>BR (R</a:t>
            </a:r>
            <a:r>
              <a:rPr lang="pl-PL" sz="1400" dirty="0">
                <a:sym typeface="Symbol" panose="05050102010706020507" pitchFamily="18" charset="2"/>
              </a:rPr>
              <a:t>N)</a:t>
            </a:r>
            <a:endParaRPr lang="en-US" sz="1400" dirty="0"/>
          </a:p>
        </p:txBody>
      </p:sp>
      <p:grpSp>
        <p:nvGrpSpPr>
          <p:cNvPr id="13" name="Group 26">
            <a:extLst>
              <a:ext uri="{FF2B5EF4-FFF2-40B4-BE49-F238E27FC236}">
                <a16:creationId xmlns:a16="http://schemas.microsoft.com/office/drawing/2014/main" id="{BA6C7BDF-57C8-5FD6-327B-1DF9952A82A5}"/>
              </a:ext>
            </a:extLst>
          </p:cNvPr>
          <p:cNvGrpSpPr>
            <a:grpSpLocks/>
          </p:cNvGrpSpPr>
          <p:nvPr/>
        </p:nvGrpSpPr>
        <p:grpSpPr bwMode="auto">
          <a:xfrm>
            <a:off x="1027591" y="686984"/>
            <a:ext cx="3486787" cy="1573263"/>
            <a:chOff x="2197" y="2460"/>
            <a:chExt cx="2310" cy="928"/>
          </a:xfrm>
        </p:grpSpPr>
        <p:sp>
          <p:nvSpPr>
            <p:cNvPr id="19" name="Text Box 27">
              <a:extLst>
                <a:ext uri="{FF2B5EF4-FFF2-40B4-BE49-F238E27FC236}">
                  <a16:creationId xmlns:a16="http://schemas.microsoft.com/office/drawing/2014/main" id="{4B4BB776-C353-B6B4-0A63-69E72E73A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2797"/>
              <a:ext cx="6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Microsoft YaHei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  <a:defRPr/>
              </a:pPr>
              <a:r>
                <a:rPr lang="en-US" sz="1600" dirty="0">
                  <a:latin typeface="Symbol" charset="0"/>
                  <a:cs typeface="Symbol" charset="0"/>
                </a:rPr>
                <a:t></a:t>
              </a:r>
              <a:r>
                <a:rPr lang="en-US" sz="1600" baseline="-25000" dirty="0">
                  <a:latin typeface="Symbol" charset="0"/>
                  <a:cs typeface="Symbol" charset="0"/>
                </a:rPr>
                <a:t></a:t>
              </a:r>
              <a:r>
                <a:rPr lang="en-US" sz="1600" baseline="-25000" dirty="0">
                  <a:latin typeface="Gill Sans Light" charset="0"/>
                  <a:cs typeface="Gill Sans Light" charset="0"/>
                </a:rPr>
                <a:t>B</a:t>
              </a:r>
              <a:r>
                <a:rPr lang="en-US" sz="1600" baseline="-25000" dirty="0">
                  <a:latin typeface="Symbol" charset="0"/>
                  <a:cs typeface="Symbol" charset="0"/>
                </a:rPr>
                <a:t></a:t>
              </a:r>
              <a:r>
                <a:rPr lang="en-US" sz="1600" dirty="0">
                  <a:latin typeface="Symbol" charset="0"/>
                  <a:cs typeface="Symbol" charset="0"/>
                </a:rPr>
                <a:t></a:t>
              </a:r>
            </a:p>
          </p:txBody>
        </p:sp>
        <p:grpSp>
          <p:nvGrpSpPr>
            <p:cNvPr id="22" name="Group 28">
              <a:extLst>
                <a:ext uri="{FF2B5EF4-FFF2-40B4-BE49-F238E27FC236}">
                  <a16:creationId xmlns:a16="http://schemas.microsoft.com/office/drawing/2014/main" id="{E212C766-58D6-5318-DDF7-6709E7D24A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6" y="2460"/>
              <a:ext cx="1891" cy="928"/>
              <a:chOff x="2616" y="2460"/>
              <a:chExt cx="1891" cy="928"/>
            </a:xfrm>
          </p:grpSpPr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5090064A-68A6-FE4D-029E-5BA9F1FCD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6" y="2892"/>
                <a:ext cx="261" cy="56"/>
              </a:xfrm>
              <a:custGeom>
                <a:avLst/>
                <a:gdLst>
                  <a:gd name="T0" fmla="*/ 0 w 576"/>
                  <a:gd name="T1" fmla="*/ 28 h 112"/>
                  <a:gd name="T2" fmla="*/ 22 w 576"/>
                  <a:gd name="T3" fmla="*/ 4 h 112"/>
                  <a:gd name="T4" fmla="*/ 65 w 576"/>
                  <a:gd name="T5" fmla="*/ 52 h 112"/>
                  <a:gd name="T6" fmla="*/ 109 w 576"/>
                  <a:gd name="T7" fmla="*/ 4 h 112"/>
                  <a:gd name="T8" fmla="*/ 152 w 576"/>
                  <a:gd name="T9" fmla="*/ 52 h 112"/>
                  <a:gd name="T10" fmla="*/ 196 w 576"/>
                  <a:gd name="T11" fmla="*/ 4 h 112"/>
                  <a:gd name="T12" fmla="*/ 239 w 576"/>
                  <a:gd name="T13" fmla="*/ 52 h 112"/>
                  <a:gd name="T14" fmla="*/ 261 w 576"/>
                  <a:gd name="T15" fmla="*/ 28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112"/>
                  <a:gd name="T26" fmla="*/ 576 w 576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112">
                    <a:moveTo>
                      <a:pt x="0" y="56"/>
                    </a:moveTo>
                    <a:cubicBezTo>
                      <a:pt x="12" y="28"/>
                      <a:pt x="24" y="0"/>
                      <a:pt x="48" y="8"/>
                    </a:cubicBezTo>
                    <a:cubicBezTo>
                      <a:pt x="72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76" y="64"/>
                      <a:pt x="576" y="56"/>
                    </a:cubicBezTo>
                  </a:path>
                </a:pathLst>
              </a:custGeom>
              <a:noFill/>
              <a:ln w="284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335BAFFE-8F85-A247-0A4F-3D27F2A49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9" y="2917"/>
                <a:ext cx="261" cy="56"/>
              </a:xfrm>
              <a:custGeom>
                <a:avLst/>
                <a:gdLst>
                  <a:gd name="T0" fmla="*/ 0 w 576"/>
                  <a:gd name="T1" fmla="*/ 28 h 112"/>
                  <a:gd name="T2" fmla="*/ 22 w 576"/>
                  <a:gd name="T3" fmla="*/ 4 h 112"/>
                  <a:gd name="T4" fmla="*/ 65 w 576"/>
                  <a:gd name="T5" fmla="*/ 52 h 112"/>
                  <a:gd name="T6" fmla="*/ 109 w 576"/>
                  <a:gd name="T7" fmla="*/ 4 h 112"/>
                  <a:gd name="T8" fmla="*/ 152 w 576"/>
                  <a:gd name="T9" fmla="*/ 52 h 112"/>
                  <a:gd name="T10" fmla="*/ 196 w 576"/>
                  <a:gd name="T11" fmla="*/ 4 h 112"/>
                  <a:gd name="T12" fmla="*/ 239 w 576"/>
                  <a:gd name="T13" fmla="*/ 52 h 112"/>
                  <a:gd name="T14" fmla="*/ 261 w 576"/>
                  <a:gd name="T15" fmla="*/ 28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112"/>
                  <a:gd name="T26" fmla="*/ 576 w 576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112">
                    <a:moveTo>
                      <a:pt x="0" y="56"/>
                    </a:moveTo>
                    <a:cubicBezTo>
                      <a:pt x="12" y="28"/>
                      <a:pt x="24" y="0"/>
                      <a:pt x="48" y="8"/>
                    </a:cubicBezTo>
                    <a:cubicBezTo>
                      <a:pt x="72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76" y="64"/>
                      <a:pt x="576" y="56"/>
                    </a:cubicBezTo>
                  </a:path>
                </a:pathLst>
              </a:custGeom>
              <a:noFill/>
              <a:ln w="2844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Oval 31">
                <a:extLst>
                  <a:ext uri="{FF2B5EF4-FFF2-40B4-BE49-F238E27FC236}">
                    <a16:creationId xmlns:a16="http://schemas.microsoft.com/office/drawing/2014/main" id="{439CCBB2-86B8-310D-AD0D-9705F843A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6" y="2770"/>
                <a:ext cx="462" cy="327"/>
              </a:xfrm>
              <a:prstGeom prst="ellipse">
                <a:avLst/>
              </a:prstGeom>
              <a:solidFill>
                <a:srgbClr val="BBE0E3">
                  <a:alpha val="0"/>
                </a:srgbClr>
              </a:solidFill>
              <a:ln w="22320" cap="sq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Font typeface="Times New Roman" charset="0"/>
                  <a:buNone/>
                  <a:defRPr/>
                </a:pPr>
                <a:endParaRPr lang="en-US">
                  <a:latin typeface="Arial" charset="0"/>
                  <a:ea typeface="ＭＳ Ｐゴシック" charset="0"/>
                  <a:cs typeface="Microsoft YaHei" charset="0"/>
                </a:endParaRPr>
              </a:p>
            </p:txBody>
          </p:sp>
          <p:sp>
            <p:nvSpPr>
              <p:cNvPr id="49" name="Freeform 32">
                <a:extLst>
                  <a:ext uri="{FF2B5EF4-FFF2-40B4-BE49-F238E27FC236}">
                    <a16:creationId xmlns:a16="http://schemas.microsoft.com/office/drawing/2014/main" id="{10CE59C5-395A-4D50-9559-C40C91E5C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140000">
                <a:off x="2952" y="2766"/>
                <a:ext cx="350" cy="319"/>
              </a:xfrm>
              <a:custGeom>
                <a:avLst/>
                <a:gdLst>
                  <a:gd name="T0" fmla="*/ 0 w 28059"/>
                  <a:gd name="T1" fmla="*/ 15 h 21600"/>
                  <a:gd name="T2" fmla="*/ 81 w 28059"/>
                  <a:gd name="T3" fmla="*/ 0 h 21600"/>
                  <a:gd name="T4" fmla="*/ 350 w 28059"/>
                  <a:gd name="T5" fmla="*/ 319 h 21600"/>
                  <a:gd name="T6" fmla="*/ 0 w 28059"/>
                  <a:gd name="T7" fmla="*/ 15 h 21600"/>
                  <a:gd name="T8" fmla="*/ 81 w 28059"/>
                  <a:gd name="T9" fmla="*/ 0 h 21600"/>
                  <a:gd name="T10" fmla="*/ 350 w 28059"/>
                  <a:gd name="T11" fmla="*/ 319 h 21600"/>
                  <a:gd name="T12" fmla="*/ 81 w 28059"/>
                  <a:gd name="T13" fmla="*/ 319 h 21600"/>
                  <a:gd name="T14" fmla="*/ 0 w 28059"/>
                  <a:gd name="T15" fmla="*/ 15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059"/>
                  <a:gd name="T25" fmla="*/ 0 h 21600"/>
                  <a:gd name="T26" fmla="*/ 28059 w 28059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059" h="21600" fill="none" extrusionOk="0">
                    <a:moveTo>
                      <a:pt x="0" y="988"/>
                    </a:moveTo>
                    <a:cubicBezTo>
                      <a:pt x="2090" y="333"/>
                      <a:pt x="4268" y="-1"/>
                      <a:pt x="6459" y="-1"/>
                    </a:cubicBezTo>
                    <a:cubicBezTo>
                      <a:pt x="18388" y="-1"/>
                      <a:pt x="28059" y="9670"/>
                      <a:pt x="28059" y="21600"/>
                    </a:cubicBezTo>
                  </a:path>
                  <a:path w="28059" h="21600" stroke="0" extrusionOk="0">
                    <a:moveTo>
                      <a:pt x="0" y="988"/>
                    </a:moveTo>
                    <a:cubicBezTo>
                      <a:pt x="2090" y="333"/>
                      <a:pt x="4268" y="-1"/>
                      <a:pt x="6459" y="-1"/>
                    </a:cubicBezTo>
                    <a:cubicBezTo>
                      <a:pt x="18388" y="-1"/>
                      <a:pt x="28059" y="9670"/>
                      <a:pt x="28059" y="21600"/>
                    </a:cubicBezTo>
                    <a:lnTo>
                      <a:pt x="6459" y="21600"/>
                    </a:lnTo>
                    <a:lnTo>
                      <a:pt x="0" y="988"/>
                    </a:lnTo>
                    <a:close/>
                  </a:path>
                </a:pathLst>
              </a:custGeom>
              <a:noFill/>
              <a:ln w="2232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Text Box 33">
                <a:extLst>
                  <a:ext uri="{FF2B5EF4-FFF2-40B4-BE49-F238E27FC236}">
                    <a16:creationId xmlns:a16="http://schemas.microsoft.com/office/drawing/2014/main" id="{FED387B8-5DCE-825A-E032-35F860BCAA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96" y="2633"/>
                <a:ext cx="240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  <a:defRPr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charset="0"/>
                    <a:ea typeface="Times New Roman (Hebrew)" charset="0"/>
                    <a:cs typeface="Times New Roman (Hebrew)" charset="0"/>
                  </a:rPr>
                  <a:t>&gt;</a:t>
                </a:r>
              </a:p>
            </p:txBody>
          </p:sp>
          <p:sp>
            <p:nvSpPr>
              <p:cNvPr id="52" name="Text Box 34">
                <a:extLst>
                  <a:ext uri="{FF2B5EF4-FFF2-40B4-BE49-F238E27FC236}">
                    <a16:creationId xmlns:a16="http://schemas.microsoft.com/office/drawing/2014/main" id="{FE132E19-8ADA-4271-E896-FEF9BE961B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3011" y="2980"/>
                <a:ext cx="207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  <a:defRPr/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charset="0"/>
                    <a:ea typeface="Times New Roman (Hebrew)" charset="0"/>
                    <a:cs typeface="Times New Roman (Hebrew)" charset="0"/>
                  </a:rPr>
                  <a:t>&gt;</a:t>
                </a:r>
              </a:p>
            </p:txBody>
          </p:sp>
          <p:sp>
            <p:nvSpPr>
              <p:cNvPr id="53" name="Text Box 35">
                <a:extLst>
                  <a:ext uri="{FF2B5EF4-FFF2-40B4-BE49-F238E27FC236}">
                    <a16:creationId xmlns:a16="http://schemas.microsoft.com/office/drawing/2014/main" id="{74224645-7DD9-FBEF-E3F1-89CFE4064A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" y="2460"/>
                <a:ext cx="15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 eaLnBrk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49263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>
                  <a:lnSpc>
                    <a:spcPct val="100000"/>
                  </a:lnSpc>
                  <a:buClrTx/>
                  <a:buFontTx/>
                  <a:buNone/>
                  <a:defRPr/>
                </a:pPr>
                <a:r>
                  <a:rPr lang="en-US" altLang="en-US" sz="1600" dirty="0">
                    <a:solidFill>
                      <a:srgbClr val="000000"/>
                    </a:solidFill>
                    <a:latin typeface="Symbol" pitchFamily="18" charset="2"/>
                  </a:rPr>
                  <a:t></a:t>
                </a:r>
                <a:r>
                  <a:rPr lang="en-US" altLang="en-US" sz="1600" dirty="0">
                    <a:solidFill>
                      <a:srgbClr val="000000"/>
                    </a:solidFill>
                  </a:rPr>
                  <a:t>, N(1520), …</a:t>
                </a:r>
              </a:p>
            </p:txBody>
          </p:sp>
          <p:sp>
            <p:nvSpPr>
              <p:cNvPr id="55" name="Text Box 36">
                <a:extLst>
                  <a:ext uri="{FF2B5EF4-FFF2-40B4-BE49-F238E27FC236}">
                    <a16:creationId xmlns:a16="http://schemas.microsoft.com/office/drawing/2014/main" id="{45602DC1-657B-48D4-0F3E-C1762D1F2D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33" y="2689"/>
                <a:ext cx="18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Microsoft YaHei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  <a:defRPr/>
                </a:pPr>
                <a:r>
                  <a:rPr lang="en-US" sz="1600">
                    <a:latin typeface="Symbol" charset="0"/>
                    <a:cs typeface="Symbol" charset="0"/>
                  </a:rPr>
                  <a:t></a:t>
                </a:r>
              </a:p>
            </p:txBody>
          </p:sp>
          <p:sp>
            <p:nvSpPr>
              <p:cNvPr id="56" name="Rectangle 37">
                <a:extLst>
                  <a:ext uri="{FF2B5EF4-FFF2-40B4-BE49-F238E27FC236}">
                    <a16:creationId xmlns:a16="http://schemas.microsoft.com/office/drawing/2014/main" id="{CF0C0748-7481-E35F-E1C1-F1ACB1E2A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4" y="3187"/>
                <a:ext cx="529" cy="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US" sz="1600" i="1" dirty="0">
                    <a:solidFill>
                      <a:srgbClr val="000000"/>
                    </a:solidFill>
                    <a:latin typeface="Arial" charset="0"/>
                    <a:ea typeface="Times New Roman (Hebrew)" charset="0"/>
                    <a:cs typeface="Times New Roman (Hebrew)" charset="0"/>
                  </a:rPr>
                  <a:t>h = N</a:t>
                </a:r>
                <a:r>
                  <a:rPr lang="pl-PL" sz="1600" i="1" baseline="30000" dirty="0">
                    <a:solidFill>
                      <a:srgbClr val="000000"/>
                    </a:solidFill>
                    <a:latin typeface="Arial" charset="0"/>
                    <a:ea typeface="Times New Roman (Hebrew)" charset="0"/>
                    <a:cs typeface="Times New Roman (Hebrew)" charset="0"/>
                  </a:rPr>
                  <a:t>-1</a:t>
                </a:r>
                <a:endParaRPr lang="en-US" sz="1600" i="1" dirty="0">
                  <a:solidFill>
                    <a:srgbClr val="000000"/>
                  </a:solidFill>
                  <a:latin typeface="Arial" charset="0"/>
                  <a:ea typeface="Times New Roman (Hebrew)" charset="0"/>
                  <a:cs typeface="Times New Roman (Hebrew)" charset="0"/>
                </a:endParaRPr>
              </a:p>
            </p:txBody>
          </p:sp>
        </p:grpSp>
      </p:grpSp>
      <p:pic>
        <p:nvPicPr>
          <p:cNvPr id="57" name="Picture 3">
            <a:extLst>
              <a:ext uri="{FF2B5EF4-FFF2-40B4-BE49-F238E27FC236}">
                <a16:creationId xmlns:a16="http://schemas.microsoft.com/office/drawing/2014/main" id="{D061F66A-4D9F-6A18-7CA1-052DAEECD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6112" y="2668176"/>
            <a:ext cx="1919212" cy="10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41">
            <a:extLst>
              <a:ext uri="{FF2B5EF4-FFF2-40B4-BE49-F238E27FC236}">
                <a16:creationId xmlns:a16="http://schemas.microsoft.com/office/drawing/2014/main" id="{D129EAF1-2936-4E54-54BD-8060B87E3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96" y="3222135"/>
            <a:ext cx="4615447" cy="58695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txBody>
          <a:bodyPr wrap="square" lIns="90000" tIns="46800" rIns="90000" bIns="46800">
            <a:spAutoFit/>
          </a:bodyPr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Dalitz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decays  NN and </a:t>
            </a:r>
            <a:r>
              <a:rPr 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N collisions !  dedicated HADES hadron physics </a:t>
            </a:r>
            <a:r>
              <a:rPr 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programme</a:t>
            </a:r>
            <a:endParaRPr lang="en-US" sz="16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Rectangle 41">
            <a:extLst>
              <a:ext uri="{FF2B5EF4-FFF2-40B4-BE49-F238E27FC236}">
                <a16:creationId xmlns:a16="http://schemas.microsoft.com/office/drawing/2014/main" id="{14CA99EB-AE30-6DEE-D343-177507B08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859" y="883034"/>
            <a:ext cx="4980362" cy="10214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/>
          <a:p>
            <a:pPr hangingPunct="1"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Baryonic loop</a:t>
            </a:r>
            <a:r>
              <a:rPr lang="pl-PL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sensitive to 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N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N*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/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couplings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/>
              </a:rPr>
              <a:t> (BR N/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N)</a:t>
            </a:r>
            <a:endParaRPr lang="en-US" sz="14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/>
            </a:endParaRPr>
          </a:p>
          <a:p>
            <a:pPr marL="285750" indent="-285750" hangingPunct="1">
              <a:lnSpc>
                <a:spcPct val="150000"/>
              </a:lnSpc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related to 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baryon </a:t>
            </a:r>
            <a:r>
              <a:rPr lang="en-US" sz="1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Dalitz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decays</a:t>
            </a:r>
            <a:r>
              <a:rPr lang="pl-PL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/N*</a:t>
            </a:r>
            <a:r>
              <a:rPr lang="en-US" sz="1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Ne</a:t>
            </a:r>
            <a:r>
              <a:rPr lang="en-US" sz="1400" b="1" baseline="30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+</a:t>
            </a:r>
            <a:r>
              <a:rPr lang="en-US" sz="14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e</a:t>
            </a:r>
            <a:r>
              <a:rPr lang="en-US" sz="1400" b="1" baseline="30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-</a:t>
            </a:r>
            <a:endParaRPr lang="en-US" sz="1400" baseline="300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2" name="Connecteur droit 9">
            <a:extLst>
              <a:ext uri="{FF2B5EF4-FFF2-40B4-BE49-F238E27FC236}">
                <a16:creationId xmlns:a16="http://schemas.microsoft.com/office/drawing/2014/main" id="{36C83F40-A830-66B9-827F-06805322647E}"/>
              </a:ext>
            </a:extLst>
          </p:cNvPr>
          <p:cNvCxnSpPr>
            <a:cxnSpLocks/>
          </p:cNvCxnSpPr>
          <p:nvPr/>
        </p:nvCxnSpPr>
        <p:spPr>
          <a:xfrm>
            <a:off x="2270764" y="1008973"/>
            <a:ext cx="238347" cy="86320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Strzałka: w prawo 63">
            <a:extLst>
              <a:ext uri="{FF2B5EF4-FFF2-40B4-BE49-F238E27FC236}">
                <a16:creationId xmlns:a16="http://schemas.microsoft.com/office/drawing/2014/main" id="{E2CA5A47-B85F-DFC5-DE32-9B90A04EEB11}"/>
              </a:ext>
            </a:extLst>
          </p:cNvPr>
          <p:cNvSpPr/>
          <p:nvPr/>
        </p:nvSpPr>
        <p:spPr>
          <a:xfrm rot="6151503">
            <a:off x="1584673" y="2326038"/>
            <a:ext cx="574759" cy="56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9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9" descr="image_dali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462" y="3090100"/>
            <a:ext cx="4140319" cy="60492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F2BE0ADF-A870-5E4B-9863-AF44BEF9E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631"/>
          <a:stretch/>
        </p:blipFill>
        <p:spPr>
          <a:xfrm>
            <a:off x="767078" y="664136"/>
            <a:ext cx="4542145" cy="1939516"/>
          </a:xfrm>
          <a:prstGeom prst="rect">
            <a:avLst/>
          </a:prstGeom>
        </p:spPr>
      </p:pic>
      <p:sp>
        <p:nvSpPr>
          <p:cNvPr id="26626" name="Tytuł 1"/>
          <p:cNvSpPr>
            <a:spLocks noGrp="1"/>
          </p:cNvSpPr>
          <p:nvPr>
            <p:ph type="title"/>
          </p:nvPr>
        </p:nvSpPr>
        <p:spPr>
          <a:xfrm>
            <a:off x="1427693" y="-199135"/>
            <a:ext cx="6180795" cy="857250"/>
          </a:xfrm>
        </p:spPr>
        <p:txBody>
          <a:bodyPr/>
          <a:lstStyle/>
          <a:p>
            <a:r>
              <a:rPr lang="pl-PL" alt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pl-PL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pl-PL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r>
              <a:rPr lang="pl-PL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84833" y="988484"/>
            <a:ext cx="112820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350" dirty="0" err="1"/>
              <a:t>e</a:t>
            </a:r>
            <a:r>
              <a:rPr lang="pl-PL" sz="1350" baseline="30000" dirty="0" err="1"/>
              <a:t>+</a:t>
            </a:r>
            <a:r>
              <a:rPr lang="pl-PL" sz="1350" dirty="0" err="1"/>
              <a:t>e</a:t>
            </a:r>
            <a:r>
              <a:rPr lang="pl-PL" sz="1350" baseline="30000" dirty="0" err="1"/>
              <a:t>-</a:t>
            </a:r>
            <a:r>
              <a:rPr lang="pl-PL" sz="1350" dirty="0" err="1">
                <a:sym typeface="Symbol" panose="05050102010706020507" pitchFamily="18" charset="2"/>
              </a:rPr>
              <a:t>RR</a:t>
            </a:r>
            <a:endParaRPr lang="en-GB" sz="1350" dirty="0"/>
          </a:p>
        </p:txBody>
      </p:sp>
      <p:cxnSp>
        <p:nvCxnSpPr>
          <p:cNvPr id="12" name="Łącznik prosty 11"/>
          <p:cNvCxnSpPr/>
          <p:nvPr/>
        </p:nvCxnSpPr>
        <p:spPr bwMode="auto">
          <a:xfrm>
            <a:off x="1483078" y="1015487"/>
            <a:ext cx="16201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4079198" y="1034570"/>
            <a:ext cx="1413335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350" dirty="0" err="1"/>
              <a:t>e</a:t>
            </a:r>
            <a:r>
              <a:rPr lang="pl-PL" sz="1350" baseline="30000" dirty="0" err="1"/>
              <a:t>-</a:t>
            </a:r>
            <a:r>
              <a:rPr lang="pl-PL" sz="1350" dirty="0" err="1"/>
              <a:t>N</a:t>
            </a:r>
            <a:r>
              <a:rPr lang="pl-PL" sz="1350" dirty="0" err="1">
                <a:sym typeface="Symbol" panose="05050102010706020507" pitchFamily="18" charset="2"/>
              </a:rPr>
              <a:t>e</a:t>
            </a:r>
            <a:r>
              <a:rPr lang="pl-PL" sz="1350" baseline="30000" dirty="0" err="1">
                <a:sym typeface="Symbol" panose="05050102010706020507" pitchFamily="18" charset="2"/>
              </a:rPr>
              <a:t>-</a:t>
            </a:r>
            <a:r>
              <a:rPr lang="pl-PL" sz="1350" dirty="0" err="1">
                <a:sym typeface="Symbol" panose="05050102010706020507" pitchFamily="18" charset="2"/>
              </a:rPr>
              <a:t>R</a:t>
            </a:r>
            <a:r>
              <a:rPr lang="pl-PL" sz="1350" dirty="0">
                <a:sym typeface="Symbol" panose="05050102010706020507" pitchFamily="18" charset="2"/>
              </a:rPr>
              <a:t>(N)</a:t>
            </a:r>
            <a:endParaRPr lang="en-GB" sz="135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004320" y="534168"/>
            <a:ext cx="12728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 err="1">
                <a:solidFill>
                  <a:srgbClr val="FF0000"/>
                </a:solidFill>
              </a:rPr>
              <a:t>Dalitz</a:t>
            </a:r>
            <a:r>
              <a:rPr lang="pl-PL" sz="1050" dirty="0">
                <a:solidFill>
                  <a:srgbClr val="FF0000"/>
                </a:solidFill>
              </a:rPr>
              <a:t> </a:t>
            </a:r>
            <a:r>
              <a:rPr lang="pl-PL" sz="1050" dirty="0" err="1">
                <a:solidFill>
                  <a:srgbClr val="FF0000"/>
                </a:solidFill>
              </a:rPr>
              <a:t>decays</a:t>
            </a:r>
            <a:endParaRPr lang="en-GB" sz="1050" dirty="0">
              <a:solidFill>
                <a:srgbClr val="FF0000"/>
              </a:solidFill>
            </a:endParaRPr>
          </a:p>
        </p:txBody>
      </p:sp>
      <p:sp>
        <p:nvSpPr>
          <p:cNvPr id="4" name="Strzałka w dół 3"/>
          <p:cNvSpPr/>
          <p:nvPr/>
        </p:nvSpPr>
        <p:spPr bwMode="auto">
          <a:xfrm>
            <a:off x="3107091" y="2014598"/>
            <a:ext cx="108012" cy="37804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i="1">
              <a:latin typeface="Times New Roman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547951" y="3769862"/>
            <a:ext cx="9808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>
                <a:solidFill>
                  <a:srgbClr val="0066FF"/>
                </a:solidFill>
              </a:rPr>
              <a:t>„QED”</a:t>
            </a:r>
            <a:endParaRPr lang="en-GB" sz="1350" dirty="0">
              <a:solidFill>
                <a:srgbClr val="0066FF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578849" y="3645243"/>
            <a:ext cx="35026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M. I. </a:t>
            </a:r>
            <a:r>
              <a:rPr lang="en-GB" sz="900" dirty="0" err="1"/>
              <a:t>Krivoruchenko</a:t>
            </a:r>
            <a:r>
              <a:rPr lang="en-GB" sz="900" dirty="0"/>
              <a:t>, </a:t>
            </a:r>
            <a:r>
              <a:rPr lang="pl-PL" sz="900" dirty="0"/>
              <a:t>et. al. </a:t>
            </a:r>
            <a:r>
              <a:rPr lang="en-GB" sz="900" dirty="0"/>
              <a:t>An</a:t>
            </a:r>
            <a:r>
              <a:rPr lang="pl-PL" sz="900" dirty="0"/>
              <a:t>.</a:t>
            </a:r>
            <a:r>
              <a:rPr lang="en-GB" sz="900" dirty="0"/>
              <a:t> Phys. 296, 299 (2002)</a:t>
            </a:r>
            <a:endParaRPr lang="pl-PL" sz="900" dirty="0"/>
          </a:p>
          <a:p>
            <a:r>
              <a:rPr lang="en-GB" sz="900" dirty="0"/>
              <a:t>Q. Wan and F. </a:t>
            </a:r>
            <a:r>
              <a:rPr lang="en-GB" sz="900" dirty="0" err="1"/>
              <a:t>Iachello</a:t>
            </a:r>
            <a:r>
              <a:rPr lang="en-GB" sz="900" dirty="0"/>
              <a:t>, Int. J. Mod. Phys. A 20 (2005)</a:t>
            </a:r>
            <a:r>
              <a:rPr lang="pl-PL" sz="900" dirty="0"/>
              <a:t> </a:t>
            </a:r>
            <a:r>
              <a:rPr lang="en-GB" sz="900" dirty="0"/>
              <a:t>1846.</a:t>
            </a:r>
            <a:endParaRPr lang="pl-PL" sz="900" dirty="0"/>
          </a:p>
          <a:p>
            <a:r>
              <a:rPr lang="en-GB" sz="900" dirty="0"/>
              <a:t>G. Ramalho and M.T. Peña, PRD 80 (2009)</a:t>
            </a:r>
            <a:r>
              <a:rPr lang="pl-PL" sz="900" dirty="0"/>
              <a:t> </a:t>
            </a:r>
            <a:r>
              <a:rPr lang="en-GB" sz="900" dirty="0"/>
              <a:t>013008</a:t>
            </a:r>
            <a:r>
              <a:rPr lang="pl-PL" sz="900" dirty="0"/>
              <a:t> </a:t>
            </a:r>
          </a:p>
          <a:p>
            <a:r>
              <a:rPr lang="en-US" altLang="en-US" sz="900" i="1" dirty="0">
                <a:ea typeface="Verdana" panose="020B0604030504040204" pitchFamily="34" charset="0"/>
                <a:cs typeface="Verdana" panose="020B0604030504040204" pitchFamily="34" charset="0"/>
              </a:rPr>
              <a:t>T. Pena and G. Ramalho, </a:t>
            </a:r>
            <a:r>
              <a:rPr lang="en-US" altLang="en-US" sz="900" i="1" dirty="0" err="1">
                <a:ea typeface="Verdana" panose="020B0604030504040204" pitchFamily="34" charset="0"/>
                <a:cs typeface="Verdana" panose="020B0604030504040204" pitchFamily="34" charset="0"/>
              </a:rPr>
              <a:t>Phys.Rev</a:t>
            </a:r>
            <a:r>
              <a:rPr lang="en-US" altLang="en-US" sz="900" i="1" dirty="0">
                <a:ea typeface="Verdana" panose="020B0604030504040204" pitchFamily="34" charset="0"/>
                <a:cs typeface="Verdana" panose="020B0604030504040204" pitchFamily="34" charset="0"/>
              </a:rPr>
              <a:t>. D85 (2012) 113014</a:t>
            </a:r>
            <a:r>
              <a:rPr lang="en-US" altLang="en-US" sz="900" i="1" baseline="330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900" b="1" dirty="0"/>
              <a:t>  </a:t>
            </a:r>
          </a:p>
          <a:p>
            <a:r>
              <a:rPr lang="en-GB" sz="900" dirty="0"/>
              <a:t>M. Zetenyi, </a:t>
            </a:r>
            <a:r>
              <a:rPr lang="en-GB" sz="900" dirty="0" err="1"/>
              <a:t>Gy</a:t>
            </a:r>
            <a:r>
              <a:rPr lang="en-GB" sz="900" dirty="0"/>
              <a:t>. Wolf, Heavy Ion Phys. 17, 27 (2003).</a:t>
            </a:r>
            <a:endParaRPr lang="pl-PL" sz="900" dirty="0"/>
          </a:p>
        </p:txBody>
      </p:sp>
      <p:sp>
        <p:nvSpPr>
          <p:cNvPr id="27" name="pole tekstowe 54"/>
          <p:cNvSpPr txBox="1">
            <a:spLocks noChangeArrowheads="1"/>
          </p:cNvSpPr>
          <p:nvPr/>
        </p:nvSpPr>
        <p:spPr bwMode="auto">
          <a:xfrm>
            <a:off x="6156848" y="2382729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350">
                <a:latin typeface="Arial" panose="020B0604020202020204" pitchFamily="34" charset="0"/>
              </a:rPr>
              <a:t>N</a:t>
            </a:r>
            <a:endParaRPr lang="en-GB" altLang="en-US" sz="1350">
              <a:latin typeface="Arial" panose="020B0604020202020204" pitchFamily="34" charset="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6"/>
          <a:stretch>
            <a:fillRect/>
          </a:stretch>
        </p:blipFill>
        <p:spPr bwMode="auto">
          <a:xfrm>
            <a:off x="5868143" y="528174"/>
            <a:ext cx="2325511" cy="220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e tekstowe 7"/>
          <p:cNvSpPr txBox="1">
            <a:spLocks noChangeArrowheads="1"/>
          </p:cNvSpPr>
          <p:nvPr/>
        </p:nvSpPr>
        <p:spPr bwMode="auto">
          <a:xfrm>
            <a:off x="6298143" y="1135414"/>
            <a:ext cx="11917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/>
              <a:t>„</a:t>
            </a:r>
            <a:r>
              <a:rPr lang="pl-PL" altLang="pl-PL" sz="1050" dirty="0" err="1"/>
              <a:t>meson</a:t>
            </a:r>
            <a:r>
              <a:rPr lang="pl-PL" altLang="pl-PL" sz="1050" dirty="0"/>
              <a:t> </a:t>
            </a:r>
            <a:r>
              <a:rPr lang="pl-PL" altLang="pl-PL" sz="1050" dirty="0" err="1"/>
              <a:t>cloud</a:t>
            </a:r>
            <a:r>
              <a:rPr lang="pl-PL" altLang="pl-PL" sz="1050" dirty="0"/>
              <a:t>”</a:t>
            </a:r>
          </a:p>
        </p:txBody>
      </p:sp>
      <p:sp>
        <p:nvSpPr>
          <p:cNvPr id="31" name="pole tekstowe 6"/>
          <p:cNvSpPr txBox="1">
            <a:spLocks noChangeArrowheads="1"/>
          </p:cNvSpPr>
          <p:nvPr/>
        </p:nvSpPr>
        <p:spPr bwMode="auto">
          <a:xfrm>
            <a:off x="6417863" y="1899925"/>
            <a:ext cx="119062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/>
              <a:t>„</a:t>
            </a:r>
            <a:r>
              <a:rPr lang="pl-PL" altLang="pl-PL" sz="1050" dirty="0" err="1"/>
              <a:t>quark</a:t>
            </a:r>
            <a:r>
              <a:rPr lang="pl-PL" altLang="pl-PL" sz="1050" dirty="0"/>
              <a:t> </a:t>
            </a:r>
            <a:r>
              <a:rPr lang="pl-PL" altLang="pl-PL" sz="1050" dirty="0" err="1"/>
              <a:t>core</a:t>
            </a:r>
            <a:r>
              <a:rPr lang="pl-PL" altLang="pl-PL" sz="1050" dirty="0"/>
              <a:t>”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6651231" y="519522"/>
            <a:ext cx="7377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b="1" dirty="0">
                <a:solidFill>
                  <a:srgbClr val="FF0000"/>
                </a:solidFill>
                <a:sym typeface="Symbol"/>
              </a:rPr>
              <a:t>   N  </a:t>
            </a:r>
            <a:endParaRPr lang="en-GB" sz="1050" dirty="0">
              <a:solidFill>
                <a:srgbClr val="FF0000"/>
              </a:solidFill>
            </a:endParaRPr>
          </a:p>
        </p:txBody>
      </p:sp>
      <p:cxnSp>
        <p:nvCxnSpPr>
          <p:cNvPr id="33" name="Łącznik prosty ze strzałką 32"/>
          <p:cNvCxnSpPr/>
          <p:nvPr/>
        </p:nvCxnSpPr>
        <p:spPr bwMode="auto">
          <a:xfrm flipV="1">
            <a:off x="7110282" y="1680652"/>
            <a:ext cx="297033" cy="1662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Prostokąt 59"/>
          <p:cNvSpPr>
            <a:spLocks noChangeArrowheads="1"/>
          </p:cNvSpPr>
          <p:nvPr/>
        </p:nvSpPr>
        <p:spPr bwMode="auto">
          <a:xfrm>
            <a:off x="6323943" y="2623681"/>
            <a:ext cx="18697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750" dirty="0"/>
              <a:t>I. G. </a:t>
            </a:r>
            <a:r>
              <a:rPr lang="en-US" altLang="pl-PL" sz="750" dirty="0" err="1"/>
              <a:t>Aznauryan</a:t>
            </a:r>
            <a:r>
              <a:rPr lang="en-US" altLang="pl-PL" sz="750" dirty="0"/>
              <a:t> and V. D. </a:t>
            </a:r>
            <a:r>
              <a:rPr lang="en-US" altLang="pl-PL" sz="750" dirty="0" err="1"/>
              <a:t>Burkert</a:t>
            </a:r>
            <a:r>
              <a:rPr lang="en-US" altLang="pl-PL" sz="750" dirty="0"/>
              <a:t>,</a:t>
            </a:r>
            <a:r>
              <a:rPr lang="pl-PL" altLang="pl-PL" sz="75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l-PL" sz="750" dirty="0"/>
              <a:t> </a:t>
            </a:r>
            <a:r>
              <a:rPr lang="en-US" altLang="pl-PL" sz="750" dirty="0" err="1"/>
              <a:t>Prog</a:t>
            </a:r>
            <a:r>
              <a:rPr lang="en-US" altLang="pl-PL" sz="750" dirty="0"/>
              <a:t>. Part. </a:t>
            </a:r>
            <a:r>
              <a:rPr lang="en-US" altLang="pl-PL" sz="750" dirty="0" err="1"/>
              <a:t>Nucl</a:t>
            </a:r>
            <a:r>
              <a:rPr lang="en-US" altLang="pl-PL" sz="750" dirty="0"/>
              <a:t>.</a:t>
            </a:r>
            <a:r>
              <a:rPr lang="pl-PL" altLang="pl-PL" sz="750" dirty="0"/>
              <a:t> </a:t>
            </a:r>
            <a:r>
              <a:rPr lang="en-US" altLang="pl-PL" sz="750" dirty="0"/>
              <a:t>Phys. 67, 1 (2012) </a:t>
            </a:r>
            <a:endParaRPr lang="pl-PL" altLang="pl-PL" sz="750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7230581" y="772466"/>
            <a:ext cx="9630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b="1" dirty="0" err="1"/>
              <a:t>space-like</a:t>
            </a:r>
            <a:endParaRPr lang="en-GB" sz="900" b="1" dirty="0"/>
          </a:p>
        </p:txBody>
      </p:sp>
      <p:sp>
        <p:nvSpPr>
          <p:cNvPr id="11" name="Elipsa 10"/>
          <p:cNvSpPr/>
          <p:nvPr/>
        </p:nvSpPr>
        <p:spPr bwMode="auto">
          <a:xfrm>
            <a:off x="1621444" y="3088055"/>
            <a:ext cx="765752" cy="621069"/>
          </a:xfrm>
          <a:prstGeom prst="ellipse">
            <a:avLst/>
          </a:prstGeom>
          <a:noFill/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GB" i="1">
              <a:latin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83767" y="2513053"/>
            <a:ext cx="48404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sz="1350" dirty="0" err="1"/>
              <a:t>Dalitz</a:t>
            </a:r>
            <a:r>
              <a:rPr lang="pl-PL" sz="1350" dirty="0"/>
              <a:t> </a:t>
            </a:r>
            <a:r>
              <a:rPr lang="pl-PL" sz="1350" dirty="0" err="1"/>
              <a:t>decays</a:t>
            </a:r>
            <a:r>
              <a:rPr lang="pl-PL" sz="1350" dirty="0"/>
              <a:t> : em. </a:t>
            </a:r>
            <a:r>
              <a:rPr lang="pl-PL" sz="1350" dirty="0" err="1">
                <a:solidFill>
                  <a:srgbClr val="FF0000"/>
                </a:solidFill>
              </a:rPr>
              <a:t>Transition</a:t>
            </a:r>
            <a:r>
              <a:rPr lang="pl-PL" sz="1350" dirty="0">
                <a:solidFill>
                  <a:srgbClr val="FF0000"/>
                </a:solidFill>
              </a:rPr>
              <a:t> Form </a:t>
            </a:r>
            <a:r>
              <a:rPr lang="pl-PL" sz="1350" dirty="0" err="1">
                <a:solidFill>
                  <a:srgbClr val="FF0000"/>
                </a:solidFill>
              </a:rPr>
              <a:t>Factors</a:t>
            </a:r>
            <a:r>
              <a:rPr lang="pl-PL" sz="1350" dirty="0">
                <a:solidFill>
                  <a:srgbClr val="FF0000"/>
                </a:solidFill>
              </a:rPr>
              <a:t> (</a:t>
            </a:r>
            <a:r>
              <a:rPr lang="pl-PL" sz="1350" dirty="0" err="1">
                <a:solidFill>
                  <a:srgbClr val="FF0000"/>
                </a:solidFill>
              </a:rPr>
              <a:t>timelike</a:t>
            </a:r>
            <a:r>
              <a:rPr lang="pl-PL" sz="1350" dirty="0">
                <a:solidFill>
                  <a:srgbClr val="FF0000"/>
                </a:solidFill>
              </a:rPr>
              <a:t>)</a:t>
            </a:r>
          </a:p>
          <a:p>
            <a:pPr marL="257175" indent="-257175"/>
            <a:r>
              <a:rPr lang="pl-PL" sz="1350" dirty="0"/>
              <a:t>             (</a:t>
            </a:r>
            <a:r>
              <a:rPr lang="pl-PL" sz="1350" dirty="0" err="1"/>
              <a:t>complementary</a:t>
            </a:r>
            <a:r>
              <a:rPr lang="pl-PL" sz="1350" dirty="0"/>
              <a:t> to </a:t>
            </a:r>
            <a:r>
              <a:rPr lang="pl-PL" sz="1350" dirty="0" err="1"/>
              <a:t>spacelike</a:t>
            </a:r>
            <a:r>
              <a:rPr lang="pl-PL" sz="1350" dirty="0"/>
              <a:t> region) </a:t>
            </a:r>
            <a:endParaRPr lang="en-GB" sz="1350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5635184" y="3265342"/>
            <a:ext cx="3247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 </a:t>
            </a:r>
            <a:r>
              <a:rPr lang="pl-PL" sz="1350" dirty="0" err="1"/>
              <a:t>models</a:t>
            </a:r>
            <a:r>
              <a:rPr lang="pl-PL" sz="1350" dirty="0"/>
              <a:t> (</a:t>
            </a:r>
            <a:r>
              <a:rPr lang="pl-PL" sz="1350" dirty="0" err="1"/>
              <a:t>timelike</a:t>
            </a:r>
            <a:r>
              <a:rPr lang="pl-PL" sz="1350" dirty="0"/>
              <a:t> </a:t>
            </a:r>
            <a:r>
              <a:rPr lang="pl-PL" sz="1350" dirty="0" err="1"/>
              <a:t>baryon</a:t>
            </a:r>
            <a:r>
              <a:rPr lang="pl-PL" sz="1350" dirty="0"/>
              <a:t> </a:t>
            </a:r>
            <a:r>
              <a:rPr lang="pl-PL" sz="1350" dirty="0" err="1"/>
              <a:t>transitions</a:t>
            </a:r>
            <a:r>
              <a:rPr lang="pl-PL" sz="1350" dirty="0"/>
              <a:t>):</a:t>
            </a:r>
            <a:endParaRPr lang="de-DE" sz="1350" dirty="0"/>
          </a:p>
        </p:txBody>
      </p:sp>
      <p:sp>
        <p:nvSpPr>
          <p:cNvPr id="30" name="pole tekstowe 29"/>
          <p:cNvSpPr txBox="1"/>
          <p:nvPr/>
        </p:nvSpPr>
        <p:spPr>
          <a:xfrm>
            <a:off x="885121" y="4087924"/>
            <a:ext cx="14726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50" dirty="0" err="1">
                <a:solidFill>
                  <a:srgbClr val="0000FF"/>
                </a:solidFill>
              </a:rPr>
              <a:t>Transition</a:t>
            </a:r>
            <a:r>
              <a:rPr lang="pl-PL" sz="1050" dirty="0">
                <a:solidFill>
                  <a:srgbClr val="0000FF"/>
                </a:solidFill>
              </a:rPr>
              <a:t> of  point-</a:t>
            </a:r>
            <a:r>
              <a:rPr lang="pl-PL" sz="1050" dirty="0" err="1">
                <a:solidFill>
                  <a:srgbClr val="0000FF"/>
                </a:solidFill>
              </a:rPr>
              <a:t>like</a:t>
            </a:r>
            <a:r>
              <a:rPr lang="pl-PL" sz="1050" dirty="0">
                <a:solidFill>
                  <a:srgbClr val="0000FF"/>
                </a:solidFill>
              </a:rPr>
              <a:t> </a:t>
            </a:r>
            <a:r>
              <a:rPr lang="pl-PL" sz="1050" dirty="0" err="1">
                <a:solidFill>
                  <a:srgbClr val="0000FF"/>
                </a:solidFill>
              </a:rPr>
              <a:t>baryon</a:t>
            </a:r>
            <a:endParaRPr lang="de-DE" sz="1050" dirty="0">
              <a:solidFill>
                <a:srgbClr val="0000FF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2039910" y="1034570"/>
            <a:ext cx="864096" cy="2500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350" dirty="0"/>
          </a:p>
        </p:txBody>
      </p:sp>
      <p:sp>
        <p:nvSpPr>
          <p:cNvPr id="26630" name="pole tekstowe 6"/>
          <p:cNvSpPr txBox="1">
            <a:spLocks noChangeArrowheads="1"/>
          </p:cNvSpPr>
          <p:nvPr/>
        </p:nvSpPr>
        <p:spPr bwMode="auto">
          <a:xfrm>
            <a:off x="2029223" y="1025863"/>
            <a:ext cx="999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n-US" sz="1200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R  N</a:t>
            </a:r>
            <a:r>
              <a:rPr lang="pl-PL" altLang="en-US" sz="1200" dirty="0">
                <a:sym typeface="Symbol"/>
              </a:rPr>
              <a:t> </a:t>
            </a:r>
            <a:r>
              <a:rPr lang="pl-PL" altLang="en-US" sz="1200" dirty="0" err="1">
                <a:solidFill>
                  <a:srgbClr val="FF0000"/>
                </a:solidFill>
                <a:sym typeface="Symbol"/>
              </a:rPr>
              <a:t>e+e</a:t>
            </a:r>
            <a:r>
              <a:rPr lang="pl-PL" altLang="en-US" sz="1200" dirty="0">
                <a:solidFill>
                  <a:srgbClr val="FF0000"/>
                </a:solidFill>
                <a:sym typeface="Symbol"/>
              </a:rPr>
              <a:t>-</a:t>
            </a:r>
            <a:endParaRPr lang="en-GB" altLang="en-US" sz="1200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Nawias klamrowy zamykający 1"/>
          <p:cNvSpPr/>
          <p:nvPr/>
        </p:nvSpPr>
        <p:spPr>
          <a:xfrm rot="5400000">
            <a:off x="3515087" y="2692489"/>
            <a:ext cx="96625" cy="220876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pole tekstowe 2"/>
          <p:cNvSpPr txBox="1"/>
          <p:nvPr/>
        </p:nvSpPr>
        <p:spPr>
          <a:xfrm>
            <a:off x="2571231" y="3827364"/>
            <a:ext cx="26758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 err="1">
                <a:solidFill>
                  <a:srgbClr val="FF0000"/>
                </a:solidFill>
              </a:rPr>
              <a:t>Effective</a:t>
            </a:r>
            <a:r>
              <a:rPr lang="pl-PL" sz="1350" dirty="0">
                <a:solidFill>
                  <a:srgbClr val="FF0000"/>
                </a:solidFill>
              </a:rPr>
              <a:t> </a:t>
            </a:r>
            <a:r>
              <a:rPr lang="pl-PL" sz="1350" dirty="0" err="1">
                <a:solidFill>
                  <a:srgbClr val="FF0000"/>
                </a:solidFill>
              </a:rPr>
              <a:t>Transition</a:t>
            </a:r>
            <a:r>
              <a:rPr lang="pl-PL" sz="1350" dirty="0">
                <a:solidFill>
                  <a:srgbClr val="FF0000"/>
                </a:solidFill>
              </a:rPr>
              <a:t> Form-</a:t>
            </a:r>
            <a:r>
              <a:rPr lang="pl-PL" sz="1350" dirty="0" err="1">
                <a:solidFill>
                  <a:srgbClr val="FF0000"/>
                </a:solidFill>
              </a:rPr>
              <a:t>Factor</a:t>
            </a:r>
            <a:endParaRPr lang="en-GB" sz="1350" dirty="0">
              <a:solidFill>
                <a:srgbClr val="FF0000"/>
              </a:solidFill>
            </a:endParaRPr>
          </a:p>
        </p:txBody>
      </p:sp>
      <p:pic>
        <p:nvPicPr>
          <p:cNvPr id="38" name="Picture 5" descr="resonance">
            <a:extLst>
              <a:ext uri="{FF2B5EF4-FFF2-40B4-BE49-F238E27FC236}">
                <a16:creationId xmlns:a16="http://schemas.microsoft.com/office/drawing/2014/main" id="{3CB97050-53A0-4B7C-B196-73FD1C18F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0000" t="-7673"/>
          <a:stretch/>
        </p:blipFill>
        <p:spPr bwMode="auto">
          <a:xfrm>
            <a:off x="2822246" y="4037658"/>
            <a:ext cx="1188132" cy="9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a 6"/>
          <p:cNvSpPr/>
          <p:nvPr/>
        </p:nvSpPr>
        <p:spPr>
          <a:xfrm>
            <a:off x="3198172" y="4546063"/>
            <a:ext cx="257432" cy="2672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ole tekstowe 5"/>
          <p:cNvSpPr txBox="1"/>
          <p:nvPr/>
        </p:nvSpPr>
        <p:spPr>
          <a:xfrm>
            <a:off x="4625414" y="1689056"/>
            <a:ext cx="1243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G. Eichmann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357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4332" b="8277"/>
          <a:stretch/>
        </p:blipFill>
        <p:spPr>
          <a:xfrm>
            <a:off x="6069600" y="933337"/>
            <a:ext cx="2808359" cy="201443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2554" y="28703"/>
            <a:ext cx="7146941" cy="49007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pl-PL" sz="2100" b="1" dirty="0">
                <a:solidFill>
                  <a:srgbClr val="0066FF"/>
                </a:solidFill>
              </a:rPr>
              <a:t>            </a:t>
            </a:r>
            <a:r>
              <a:rPr lang="pl-PL" sz="2100" b="1" dirty="0">
                <a:solidFill>
                  <a:srgbClr val="0000FF"/>
                </a:solidFill>
                <a:sym typeface="Symbol" panose="05050102010706020507" pitchFamily="18" charset="2"/>
              </a:rPr>
              <a:t></a:t>
            </a:r>
            <a:r>
              <a:rPr lang="pl-PL" sz="2100" b="1" dirty="0">
                <a:solidFill>
                  <a:srgbClr val="0000FF"/>
                </a:solidFill>
              </a:rPr>
              <a:t> (p</a:t>
            </a:r>
            <a:r>
              <a:rPr lang="en-US" sz="2100" b="1" dirty="0">
                <a:solidFill>
                  <a:srgbClr val="0000FF"/>
                </a:solidFill>
              </a:rPr>
              <a:t>π</a:t>
            </a:r>
            <a:r>
              <a:rPr lang="en-US" sz="2100" b="1" baseline="30000" dirty="0">
                <a:solidFill>
                  <a:srgbClr val="0000FF"/>
                </a:solidFill>
              </a:rPr>
              <a:t>+</a:t>
            </a:r>
            <a:r>
              <a:rPr lang="pl-PL" sz="2100" b="1" dirty="0">
                <a:solidFill>
                  <a:srgbClr val="0000FF"/>
                </a:solidFill>
              </a:rPr>
              <a:t>,</a:t>
            </a:r>
            <a:r>
              <a:rPr lang="en-US" sz="2100" b="1" dirty="0">
                <a:solidFill>
                  <a:srgbClr val="0000FF"/>
                </a:solidFill>
              </a:rPr>
              <a:t> </a:t>
            </a:r>
            <a:r>
              <a:rPr lang="pl-PL" sz="2100" b="1" dirty="0">
                <a:solidFill>
                  <a:srgbClr val="0000FF"/>
                </a:solidFill>
              </a:rPr>
              <a:t>p</a:t>
            </a:r>
            <a:r>
              <a:rPr lang="en-US" sz="2100" b="1" dirty="0">
                <a:solidFill>
                  <a:srgbClr val="0000FF"/>
                </a:solidFill>
              </a:rPr>
              <a:t>π</a:t>
            </a:r>
            <a:r>
              <a:rPr lang="en-US" sz="2100" b="1" baseline="30000" dirty="0">
                <a:solidFill>
                  <a:srgbClr val="0000FF"/>
                </a:solidFill>
              </a:rPr>
              <a:t>0</a:t>
            </a:r>
            <a:r>
              <a:rPr lang="pl-PL" sz="2100" b="1" dirty="0">
                <a:solidFill>
                  <a:srgbClr val="0000FF"/>
                </a:solidFill>
              </a:rPr>
              <a:t>)  </a:t>
            </a:r>
            <a:r>
              <a:rPr lang="pl-PL" sz="2100" b="1" dirty="0" err="1">
                <a:solidFill>
                  <a:srgbClr val="0000FF"/>
                </a:solidFill>
              </a:rPr>
              <a:t>excitation</a:t>
            </a:r>
            <a:r>
              <a:rPr lang="pl-PL" sz="2100" b="1" dirty="0">
                <a:solidFill>
                  <a:srgbClr val="0000FF"/>
                </a:solidFill>
              </a:rPr>
              <a:t> in </a:t>
            </a:r>
            <a:r>
              <a:rPr lang="pl-PL" sz="2100" b="1" dirty="0" err="1">
                <a:solidFill>
                  <a:srgbClr val="0000FF"/>
                </a:solidFill>
              </a:rPr>
              <a:t>pp</a:t>
            </a:r>
            <a:r>
              <a:rPr lang="pl-PL" sz="2100" b="1" dirty="0">
                <a:solidFill>
                  <a:srgbClr val="0000FF"/>
                </a:solidFill>
              </a:rPr>
              <a:t> </a:t>
            </a:r>
            <a:r>
              <a:rPr lang="pl-PL" sz="2100" b="1" dirty="0">
                <a:solidFill>
                  <a:srgbClr val="0000FF"/>
                </a:solidFill>
                <a:sym typeface="Symbol" panose="05050102010706020507" pitchFamily="18" charset="2"/>
              </a:rPr>
              <a:t>N   </a:t>
            </a:r>
            <a:r>
              <a:rPr lang="pl-PL" sz="2100" b="1" dirty="0">
                <a:solidFill>
                  <a:srgbClr val="0000FF"/>
                </a:solidFill>
                <a:cs typeface="Arial"/>
                <a:sym typeface="Symbol"/>
              </a:rPr>
              <a:t>√s=</a:t>
            </a:r>
            <a:r>
              <a:rPr lang="pl-PL" sz="2100" dirty="0">
                <a:solidFill>
                  <a:srgbClr val="0000FF"/>
                </a:solidFill>
                <a:cs typeface="Arial"/>
                <a:sym typeface="Symbol" panose="05050102010706020507" pitchFamily="18" charset="2"/>
              </a:rPr>
              <a:t> 2.42 </a:t>
            </a:r>
            <a:r>
              <a:rPr lang="pl-PL" sz="2100" dirty="0" err="1">
                <a:solidFill>
                  <a:srgbClr val="0000FF"/>
                </a:solidFill>
                <a:cs typeface="Arial"/>
                <a:sym typeface="Symbol" panose="05050102010706020507" pitchFamily="18" charset="2"/>
              </a:rPr>
              <a:t>GeV</a:t>
            </a:r>
            <a:r>
              <a:rPr lang="pl-PL" sz="2100" b="1" dirty="0">
                <a:solidFill>
                  <a:srgbClr val="0000FF"/>
                </a:solidFill>
              </a:rPr>
              <a:t> </a:t>
            </a:r>
            <a:endParaRPr lang="en-US" sz="2100" b="1" dirty="0">
              <a:solidFill>
                <a:srgbClr val="0000FF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03658" y="680181"/>
            <a:ext cx="2826914" cy="300082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/>
          <a:p>
            <a:r>
              <a:rPr lang="pl-PL" sz="1350" b="1" dirty="0">
                <a:solidFill>
                  <a:srgbClr val="FF0000"/>
                </a:solidFill>
              </a:rPr>
              <a:t>13 PNPI + 2 HADES data </a:t>
            </a:r>
            <a:r>
              <a:rPr lang="pl-PL" sz="1350" b="1" dirty="0" err="1">
                <a:solidFill>
                  <a:srgbClr val="FF0000"/>
                </a:solidFill>
              </a:rPr>
              <a:t>sets</a:t>
            </a:r>
            <a:endParaRPr lang="en-US" sz="135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3339345" y="610172"/>
            <a:ext cx="5615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b="1" dirty="0" err="1"/>
              <a:t>Bn</a:t>
            </a:r>
            <a:r>
              <a:rPr lang="pl-PL" sz="1350" b="1" dirty="0"/>
              <a:t>-Ga PWA </a:t>
            </a:r>
            <a:r>
              <a:rPr lang="pl-PL" sz="1350" b="1" dirty="0" err="1"/>
              <a:t>solutions</a:t>
            </a:r>
            <a:r>
              <a:rPr lang="pl-PL" sz="1350" b="1" dirty="0"/>
              <a:t>:  </a:t>
            </a:r>
            <a:r>
              <a:rPr lang="pl-PL" sz="1350" b="1" dirty="0" err="1"/>
              <a:t>resonances</a:t>
            </a:r>
            <a:r>
              <a:rPr lang="pl-PL" sz="1350" b="1" dirty="0"/>
              <a:t>:</a:t>
            </a:r>
            <a:r>
              <a:rPr lang="pl-PL" sz="1500" dirty="0"/>
              <a:t> </a:t>
            </a:r>
            <a:r>
              <a:rPr lang="en-US" sz="1500" b="1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sz="1500" b="1" dirty="0">
                <a:solidFill>
                  <a:srgbClr val="FF0000"/>
                </a:solidFill>
              </a:rPr>
              <a:t>(1232)</a:t>
            </a:r>
            <a:r>
              <a:rPr lang="en-US" sz="1500" dirty="0"/>
              <a:t> </a:t>
            </a:r>
            <a:r>
              <a:rPr lang="pl-PL" sz="1500" dirty="0"/>
              <a:t> </a:t>
            </a:r>
            <a:r>
              <a:rPr lang="en-US" sz="1500" dirty="0"/>
              <a:t>and </a:t>
            </a:r>
            <a:r>
              <a:rPr lang="pl-PL" sz="1500" dirty="0"/>
              <a:t>  </a:t>
            </a:r>
            <a:r>
              <a:rPr lang="pl-PL" sz="1500" dirty="0">
                <a:solidFill>
                  <a:srgbClr val="0066FF"/>
                </a:solidFill>
              </a:rPr>
              <a:t>N</a:t>
            </a:r>
            <a:r>
              <a:rPr lang="en-US" sz="1500" dirty="0">
                <a:solidFill>
                  <a:srgbClr val="0066FF"/>
                </a:solidFill>
              </a:rPr>
              <a:t>(1440)</a:t>
            </a:r>
            <a:r>
              <a:rPr lang="en-US" sz="1500" dirty="0"/>
              <a:t> 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620365" y="4738025"/>
            <a:ext cx="35009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HADES : </a:t>
            </a:r>
            <a:r>
              <a:rPr lang="pl-PL" sz="900" dirty="0" err="1"/>
              <a:t>Eur</a:t>
            </a:r>
            <a:r>
              <a:rPr lang="pl-PL" sz="900" dirty="0"/>
              <a:t>. </a:t>
            </a:r>
            <a:r>
              <a:rPr lang="pl-PL" sz="900" dirty="0" err="1"/>
              <a:t>Phys</a:t>
            </a:r>
            <a:r>
              <a:rPr lang="en-GB" sz="900" dirty="0"/>
              <a:t>. </a:t>
            </a:r>
            <a:r>
              <a:rPr lang="pl-PL" sz="900" dirty="0"/>
              <a:t>J</a:t>
            </a:r>
            <a:r>
              <a:rPr lang="en-GB" sz="900" dirty="0"/>
              <a:t>. </a:t>
            </a:r>
            <a:r>
              <a:rPr lang="pl-PL" sz="900" dirty="0"/>
              <a:t>A51</a:t>
            </a:r>
            <a:r>
              <a:rPr lang="pl-PL" sz="900" b="1" dirty="0"/>
              <a:t> </a:t>
            </a:r>
            <a:r>
              <a:rPr lang="en-GB" sz="900" dirty="0"/>
              <a:t>(</a:t>
            </a:r>
            <a:r>
              <a:rPr lang="pl-PL" sz="900" dirty="0"/>
              <a:t>2015</a:t>
            </a:r>
            <a:r>
              <a:rPr lang="en-GB" sz="900" dirty="0"/>
              <a:t>)</a:t>
            </a:r>
            <a:r>
              <a:rPr lang="pl-PL" sz="900" dirty="0"/>
              <a:t>  137</a:t>
            </a:r>
          </a:p>
        </p:txBody>
      </p:sp>
      <p:pic>
        <p:nvPicPr>
          <p:cNvPr id="31" name="Obraz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08" y="1035140"/>
            <a:ext cx="2756349" cy="1912632"/>
          </a:xfrm>
          <a:prstGeom prst="rect">
            <a:avLst/>
          </a:prstGeom>
        </p:spPr>
      </p:pic>
      <p:pic>
        <p:nvPicPr>
          <p:cNvPr id="33" name="Obraz 3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9986" y="2880999"/>
            <a:ext cx="2635591" cy="1912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ole tekstowe 41"/>
              <p:cNvSpPr txBox="1"/>
              <p:nvPr/>
            </p:nvSpPr>
            <p:spPr>
              <a:xfrm>
                <a:off x="1977931" y="1220513"/>
                <a:ext cx="803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pl-P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pl-PL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 b="1" dirty="0"/>
              </a:p>
            </p:txBody>
          </p:sp>
        </mc:Choice>
        <mc:Fallback xmlns="">
          <p:sp>
            <p:nvSpPr>
              <p:cNvPr id="42" name="pole tekstow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931" y="1220513"/>
                <a:ext cx="80336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Obraz 4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000" y="1048960"/>
            <a:ext cx="2662284" cy="1949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ole tekstowe 43"/>
              <p:cNvSpPr txBox="1"/>
              <p:nvPr/>
            </p:nvSpPr>
            <p:spPr>
              <a:xfrm>
                <a:off x="2007154" y="3027686"/>
                <a:ext cx="79214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𝒑𝒑</m:t>
                      </m:r>
                      <m:sSup>
                        <m:sSup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4" name="pole tekstow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154" y="3027686"/>
                <a:ext cx="792140" cy="375552"/>
              </a:xfrm>
              <a:prstGeom prst="rect">
                <a:avLst/>
              </a:prstGeom>
              <a:blipFill rotWithShape="0"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pole tekstowe 44"/>
              <p:cNvSpPr txBox="1"/>
              <p:nvPr/>
            </p:nvSpPr>
            <p:spPr>
              <a:xfrm>
                <a:off x="4346502" y="3295601"/>
                <a:ext cx="79214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𝒑𝒑</m:t>
                      </m:r>
                      <m:sSup>
                        <m:sSup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5" name="pole tekstow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02" y="3295601"/>
                <a:ext cx="792140" cy="375552"/>
              </a:xfrm>
              <a:prstGeom prst="rect">
                <a:avLst/>
              </a:prstGeom>
              <a:blipFill rotWithShape="0"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Obraz 4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6385" y="2967365"/>
            <a:ext cx="2702505" cy="1933465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6998133" y="2246374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 </a:t>
            </a:r>
            <a:r>
              <a:rPr lang="pl-PL" sz="1200" dirty="0">
                <a:solidFill>
                  <a:srgbClr val="0000FF"/>
                </a:solidFill>
              </a:rPr>
              <a:t>N(1440)</a:t>
            </a:r>
            <a:endParaRPr lang="pl-PL" sz="1200" baseline="-25000" dirty="0">
              <a:solidFill>
                <a:srgbClr val="0000FF"/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946551" y="1949345"/>
            <a:ext cx="76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 </a:t>
            </a:r>
            <a:r>
              <a:rPr lang="el-GR" sz="1200" dirty="0">
                <a:solidFill>
                  <a:srgbClr val="FF0000"/>
                </a:solidFill>
              </a:rPr>
              <a:t>Δ</a:t>
            </a:r>
            <a:r>
              <a:rPr lang="pl-PL" sz="1200" dirty="0">
                <a:solidFill>
                  <a:srgbClr val="FF0000"/>
                </a:solidFill>
              </a:rPr>
              <a:t>(1232)</a:t>
            </a:r>
            <a:endParaRPr lang="pl-PL" sz="1200" baseline="-25000" dirty="0">
              <a:solidFill>
                <a:srgbClr val="FF00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8759" y="2935081"/>
            <a:ext cx="2720475" cy="1987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pole tekstowe 47"/>
              <p:cNvSpPr txBox="1"/>
              <p:nvPr/>
            </p:nvSpPr>
            <p:spPr>
              <a:xfrm>
                <a:off x="4302792" y="1220513"/>
                <a:ext cx="8033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pl-PL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pl-PL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l-PL" b="1" dirty="0"/>
              </a:p>
            </p:txBody>
          </p:sp>
        </mc:Choice>
        <mc:Fallback xmlns="">
          <p:sp>
            <p:nvSpPr>
              <p:cNvPr id="48" name="pole tekstow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2792" y="1220513"/>
                <a:ext cx="803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pole tekstowe 48"/>
              <p:cNvSpPr txBox="1"/>
              <p:nvPr/>
            </p:nvSpPr>
            <p:spPr>
              <a:xfrm>
                <a:off x="4249713" y="3114308"/>
                <a:ext cx="79214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1" i="1" smtClean="0">
                          <a:latin typeface="Cambria Math" panose="02040503050406030204" pitchFamily="18" charset="0"/>
                        </a:rPr>
                        <m:t>𝒑𝒑</m:t>
                      </m:r>
                      <m:sSup>
                        <m:sSupPr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9" name="pole tekstowe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713" y="3114308"/>
                <a:ext cx="792140" cy="375552"/>
              </a:xfrm>
              <a:prstGeom prst="rect">
                <a:avLst/>
              </a:prstGeom>
              <a:blipFill rotWithShape="0"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206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-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-HADES-wide-new-HGF" id="{98EB2A10-D748-744C-9C7E-3519C25B98D2}" vid="{7164188B-1F82-0D4E-9FA3-155D883F1DDC}"/>
    </a:ext>
  </a:extLst>
</a:theme>
</file>

<file path=ppt/theme/theme2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ad_prop_2010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ad_prop_2010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ème Offic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22841</TotalTime>
  <Words>3636</Words>
  <Application>Microsoft Office PowerPoint</Application>
  <PresentationFormat>Pokaz na ekranie (16:9)</PresentationFormat>
  <Paragraphs>468</Paragraphs>
  <Slides>34</Slides>
  <Notes>28</Notes>
  <HiddenSlides>0</HiddenSlides>
  <MMClips>0</MMClips>
  <ScaleCrop>false</ScaleCrop>
  <HeadingPairs>
    <vt:vector size="8" baseType="variant">
      <vt:variant>
        <vt:lpstr>Używane czcionki</vt:lpstr>
      </vt:variant>
      <vt:variant>
        <vt:i4>23</vt:i4>
      </vt:variant>
      <vt:variant>
        <vt:lpstr>Motyw</vt:lpstr>
      </vt:variant>
      <vt:variant>
        <vt:i4>5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34</vt:i4>
      </vt:variant>
    </vt:vector>
  </HeadingPairs>
  <TitlesOfParts>
    <vt:vector size="64" baseType="lpstr">
      <vt:lpstr>-apple-system</vt:lpstr>
      <vt:lpstr>Arial</vt:lpstr>
      <vt:lpstr>Arial Bold</vt:lpstr>
      <vt:lpstr>Arial Unicode MS</vt:lpstr>
      <vt:lpstr>Bitstream Vera Serif</vt:lpstr>
      <vt:lpstr>Calibri</vt:lpstr>
      <vt:lpstr>Cambria Math</vt:lpstr>
      <vt:lpstr>Courier New</vt:lpstr>
      <vt:lpstr>Gautami</vt:lpstr>
      <vt:lpstr>Gill Sans</vt:lpstr>
      <vt:lpstr>Gill Sans Light</vt:lpstr>
      <vt:lpstr>Helvetica</vt:lpstr>
      <vt:lpstr>LHMSXX+Calibri</vt:lpstr>
      <vt:lpstr>Lucida Grande</vt:lpstr>
      <vt:lpstr>Monotype Sorts</vt:lpstr>
      <vt:lpstr>MS Reference Sans Serif</vt:lpstr>
      <vt:lpstr>Stafford</vt:lpstr>
      <vt:lpstr>Symbol</vt:lpstr>
      <vt:lpstr>Tahoma</vt:lpstr>
      <vt:lpstr>Times New Roman</vt:lpstr>
      <vt:lpstr>Trebuchet MS</vt:lpstr>
      <vt:lpstr>Verdana</vt:lpstr>
      <vt:lpstr>Wingdings</vt:lpstr>
      <vt:lpstr>My-HADES</vt:lpstr>
      <vt:lpstr>Projekt domyślny</vt:lpstr>
      <vt:lpstr>had_prop_2010</vt:lpstr>
      <vt:lpstr>1_had_prop_2010</vt:lpstr>
      <vt:lpstr>1_Thème Office</vt:lpstr>
      <vt:lpstr>Equation</vt:lpstr>
      <vt:lpstr>Równanie</vt:lpstr>
      <vt:lpstr>Prezentacja programu PowerPoint</vt:lpstr>
      <vt:lpstr>Prezentacja programu PowerPoint</vt:lpstr>
      <vt:lpstr>Prezentacja programu PowerPoint</vt:lpstr>
      <vt:lpstr>  In medium  spectral function  </vt:lpstr>
      <vt:lpstr> -meson : connection to SR </vt:lpstr>
      <vt:lpstr>  Dielepton thermal rates from HIC from SIS18 to RHIC </vt:lpstr>
      <vt:lpstr>  In medium -B interactions–connection to Baryon Dalitz Decay </vt:lpstr>
      <vt:lpstr> Baryon electromagnetic transitions </vt:lpstr>
      <vt:lpstr>             (pπ+, pπ0)  excitation in pp N   √s= 2.42 GeV </vt:lpstr>
      <vt:lpstr>            pp  p(pe+e– )   Dalitz decay</vt:lpstr>
      <vt:lpstr> p-n data: γ^∗ polarization : e distributions in (helicity) frame </vt:lpstr>
      <vt:lpstr>Prezentacja programu PowerPoint</vt:lpstr>
      <vt:lpstr>Prezentacja programu PowerPoint</vt:lpstr>
      <vt:lpstr>Prezentacja programu PowerPoint</vt:lpstr>
      <vt:lpstr>Selection of quasi-free -pne+e- /n +-</vt:lpstr>
      <vt:lpstr> QED reference for eTFF  </vt:lpstr>
      <vt:lpstr>Prezentacja programu PowerPoint</vt:lpstr>
      <vt:lpstr>Two-component Lagrangian model</vt:lpstr>
      <vt:lpstr>„effective” N*/N  em. TFF </vt:lpstr>
      <vt:lpstr>              VMD in baryon decays</vt:lpstr>
      <vt:lpstr>VDM1/VDM2 comparison to data</vt:lpstr>
      <vt:lpstr>Prezentacja programu PowerPoint</vt:lpstr>
      <vt:lpstr>spin density matrix elements from e+/e-  data</vt:lpstr>
      <vt:lpstr>Prezentacja programu PowerPoint</vt:lpstr>
      <vt:lpstr>Prezentacja programu PowerPoint</vt:lpstr>
      <vt:lpstr>Prezentacja programu PowerPoint</vt:lpstr>
      <vt:lpstr>Back-up</vt:lpstr>
      <vt:lpstr>Y* radiative/Dalitz decays</vt:lpstr>
      <vt:lpstr>Prezentacja programu PowerPoint</vt:lpstr>
      <vt:lpstr>  Vector meson in cold matter   -Ae+eX </vt:lpstr>
      <vt:lpstr>HADES</vt:lpstr>
      <vt:lpstr>PWA results–8 new PDG entries!</vt:lpstr>
      <vt:lpstr>Resonance excition @ √s=3.1 GeV   </vt:lpstr>
      <vt:lpstr>Higher mass resonances: ppppe+e- s=3.1 GeV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HADES at FAIR</dc:title>
  <dc:creator>Joachim Stroth</dc:creator>
  <cp:lastModifiedBy>piotr salabura</cp:lastModifiedBy>
  <cp:revision>312</cp:revision>
  <cp:lastPrinted>2019-06-03T12:40:02Z</cp:lastPrinted>
  <dcterms:created xsi:type="dcterms:W3CDTF">2017-09-14T14:47:49Z</dcterms:created>
  <dcterms:modified xsi:type="dcterms:W3CDTF">2023-05-23T05:12:21Z</dcterms:modified>
</cp:coreProperties>
</file>