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74"/>
  </p:notesMasterIdLst>
  <p:sldIdLst>
    <p:sldId id="256" r:id="rId2"/>
    <p:sldId id="447" r:id="rId3"/>
    <p:sldId id="258" r:id="rId4"/>
    <p:sldId id="350" r:id="rId5"/>
    <p:sldId id="351" r:id="rId6"/>
    <p:sldId id="598" r:id="rId7"/>
    <p:sldId id="597" r:id="rId8"/>
    <p:sldId id="592" r:id="rId9"/>
    <p:sldId id="567" r:id="rId10"/>
    <p:sldId id="603" r:id="rId11"/>
    <p:sldId id="619" r:id="rId12"/>
    <p:sldId id="270" r:id="rId13"/>
    <p:sldId id="620" r:id="rId14"/>
    <p:sldId id="623" r:id="rId15"/>
    <p:sldId id="569" r:id="rId16"/>
    <p:sldId id="576" r:id="rId17"/>
    <p:sldId id="288" r:id="rId18"/>
    <p:sldId id="604" r:id="rId19"/>
    <p:sldId id="605" r:id="rId20"/>
    <p:sldId id="621" r:id="rId21"/>
    <p:sldId id="607" r:id="rId22"/>
    <p:sldId id="577" r:id="rId23"/>
    <p:sldId id="499" r:id="rId24"/>
    <p:sldId id="572" r:id="rId25"/>
    <p:sldId id="578" r:id="rId26"/>
    <p:sldId id="595" r:id="rId27"/>
    <p:sldId id="608" r:id="rId28"/>
    <p:sldId id="579" r:id="rId29"/>
    <p:sldId id="594" r:id="rId30"/>
    <p:sldId id="263" r:id="rId31"/>
    <p:sldId id="614" r:id="rId32"/>
    <p:sldId id="589" r:id="rId33"/>
    <p:sldId id="590" r:id="rId34"/>
    <p:sldId id="585" r:id="rId35"/>
    <p:sldId id="624" r:id="rId36"/>
    <p:sldId id="625" r:id="rId37"/>
    <p:sldId id="626" r:id="rId38"/>
    <p:sldId id="616" r:id="rId39"/>
    <p:sldId id="617" r:id="rId40"/>
    <p:sldId id="618" r:id="rId41"/>
    <p:sldId id="622" r:id="rId42"/>
    <p:sldId id="615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5" r:id="rId51"/>
    <p:sldId id="545" r:id="rId52"/>
    <p:sldId id="540" r:id="rId53"/>
    <p:sldId id="634" r:id="rId54"/>
    <p:sldId id="338" r:id="rId55"/>
    <p:sldId id="599" r:id="rId56"/>
    <p:sldId id="450" r:id="rId57"/>
    <p:sldId id="451" r:id="rId58"/>
    <p:sldId id="600" r:id="rId59"/>
    <p:sldId id="610" r:id="rId60"/>
    <p:sldId id="611" r:id="rId61"/>
    <p:sldId id="612" r:id="rId62"/>
    <p:sldId id="613" r:id="rId63"/>
    <p:sldId id="583" r:id="rId64"/>
    <p:sldId id="580" r:id="rId65"/>
    <p:sldId id="581" r:id="rId66"/>
    <p:sldId id="565" r:id="rId67"/>
    <p:sldId id="554" r:id="rId68"/>
    <p:sldId id="504" r:id="rId69"/>
    <p:sldId id="591" r:id="rId70"/>
    <p:sldId id="538" r:id="rId71"/>
    <p:sldId id="555" r:id="rId72"/>
    <p:sldId id="596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7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CF601-09F7-4C73-93D7-EA753BAE64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22DE8-D7D3-45B9-906E-AE7464E0245D}">
      <dgm:prSet/>
      <dgm:spPr/>
      <dgm:t>
        <a:bodyPr/>
        <a:lstStyle/>
        <a:p>
          <a:r>
            <a:rPr lang="en-US" dirty="0"/>
            <a:t>These equations have now been solved exactly analytically at large-N</a:t>
          </a:r>
          <a:r>
            <a:rPr lang="en-US" baseline="-25000" dirty="0"/>
            <a:t>c</a:t>
          </a:r>
          <a:r>
            <a:rPr lang="en-US" dirty="0"/>
            <a:t> yielding the small-</a:t>
          </a:r>
          <a:r>
            <a:rPr lang="en-US" i="1" dirty="0"/>
            <a:t>x</a:t>
          </a:r>
          <a:r>
            <a:rPr lang="en-US" dirty="0"/>
            <a:t> asymptotics of </a:t>
          </a:r>
          <a:r>
            <a:rPr lang="en-US" dirty="0">
              <a:latin typeface="Symbol" pitchFamily="2" charset="2"/>
            </a:rPr>
            <a:t>DS</a:t>
          </a:r>
          <a:r>
            <a:rPr lang="en-US" dirty="0"/>
            <a:t>(x, Q</a:t>
          </a:r>
          <a:r>
            <a:rPr lang="en-US" baseline="30000" dirty="0"/>
            <a:t>2</a:t>
          </a:r>
          <a:r>
            <a:rPr lang="en-US" dirty="0"/>
            <a:t>) and </a:t>
          </a:r>
          <a:r>
            <a:rPr lang="en-US" dirty="0">
              <a:latin typeface="Symbol" pitchFamily="2" charset="2"/>
            </a:rPr>
            <a:t>D</a:t>
          </a:r>
          <a:r>
            <a:rPr lang="en-US" dirty="0">
              <a:latin typeface="+mn-lt"/>
            </a:rPr>
            <a:t>G(x, Q</a:t>
          </a:r>
          <a:r>
            <a:rPr lang="en-US" baseline="30000" dirty="0">
              <a:latin typeface="+mn-lt"/>
            </a:rPr>
            <a:t>2</a:t>
          </a:r>
          <a:r>
            <a:rPr lang="en-US" dirty="0">
              <a:latin typeface="+mn-lt"/>
            </a:rPr>
            <a:t>). The study of the </a:t>
          </a:r>
          <a:r>
            <a:rPr lang="en-US" dirty="0" err="1"/>
            <a:t>large-N</a:t>
          </a:r>
          <a:r>
            <a:rPr lang="en-US" baseline="-25000" dirty="0" err="1"/>
            <a:t>c</a:t>
          </a:r>
          <a:r>
            <a:rPr lang="en-US" dirty="0" err="1"/>
            <a:t>&amp;N</a:t>
          </a:r>
          <a:r>
            <a:rPr lang="en-US" baseline="-25000" dirty="0" err="1"/>
            <a:t>f</a:t>
          </a:r>
          <a:r>
            <a:rPr lang="en-US" baseline="-25000" dirty="0"/>
            <a:t> </a:t>
          </a:r>
          <a:r>
            <a:rPr lang="en-US" baseline="0" dirty="0"/>
            <a:t>equations</a:t>
          </a:r>
          <a:r>
            <a:rPr lang="en-US" dirty="0">
              <a:latin typeface="+mn-lt"/>
            </a:rPr>
            <a:t> and OAM distributions are under way</a:t>
          </a:r>
          <a:r>
            <a:rPr lang="en-US" dirty="0"/>
            <a:t>. </a:t>
          </a:r>
        </a:p>
      </dgm:t>
    </dgm:pt>
    <dgm:pt modelId="{69AC638F-761D-4815-9F16-87E03E6E484F}" type="parTrans" cxnId="{1F1897CB-8768-4389-B38B-1252EBA59E6D}">
      <dgm:prSet/>
      <dgm:spPr/>
      <dgm:t>
        <a:bodyPr/>
        <a:lstStyle/>
        <a:p>
          <a:endParaRPr lang="en-US"/>
        </a:p>
      </dgm:t>
    </dgm:pt>
    <dgm:pt modelId="{5345FADE-AF2B-4131-A5F9-4A90F79C23AE}" type="sibTrans" cxnId="{1F1897CB-8768-4389-B38B-1252EBA59E6D}">
      <dgm:prSet/>
      <dgm:spPr/>
      <dgm:t>
        <a:bodyPr/>
        <a:lstStyle/>
        <a:p>
          <a:endParaRPr lang="en-US"/>
        </a:p>
      </dgm:t>
    </dgm:pt>
    <dgm:pt modelId="{0D874431-04AF-8645-A0DE-1EA9A2CFD1D8}">
      <dgm:prSet/>
      <dgm:spPr/>
      <dgm:t>
        <a:bodyPr/>
        <a:lstStyle/>
        <a:p>
          <a:r>
            <a:rPr lang="en-US" dirty="0"/>
            <a:t>First successful fit (</a:t>
          </a:r>
          <a:r>
            <a:rPr lang="en-US" dirty="0" err="1"/>
            <a:t>JAMsmall</a:t>
          </a:r>
          <a:r>
            <a:rPr lang="en-US" i="1" dirty="0" err="1"/>
            <a:t>x</a:t>
          </a:r>
          <a:r>
            <a:rPr lang="en-US" dirty="0"/>
            <a:t>) of polarized world DIS data for x&lt;0.1 done using solely the small-</a:t>
          </a:r>
          <a:r>
            <a:rPr lang="en-US" i="1" dirty="0"/>
            <a:t>x</a:t>
          </a:r>
          <a:r>
            <a:rPr lang="en-US" dirty="0"/>
            <a:t> helicity evolution. There is a clear possibility of a significant amount of proton spin to be found at small </a:t>
          </a:r>
          <a:r>
            <a:rPr lang="en-US" i="1" dirty="0"/>
            <a:t>x</a:t>
          </a:r>
          <a:r>
            <a:rPr lang="en-US" i="0" dirty="0"/>
            <a:t>, about 20% in the quark sector alone</a:t>
          </a:r>
          <a:r>
            <a:rPr lang="en-US" dirty="0"/>
            <a:t>. This should help us solve the spin puzzle.</a:t>
          </a:r>
        </a:p>
      </dgm:t>
    </dgm:pt>
    <dgm:pt modelId="{B0C82C0A-DBAC-2D4F-BAF4-A67EDE9D1CAD}" type="parTrans" cxnId="{9E7ADECB-D523-9B4A-B939-884493B9FFB5}">
      <dgm:prSet/>
      <dgm:spPr/>
      <dgm:t>
        <a:bodyPr/>
        <a:lstStyle/>
        <a:p>
          <a:endParaRPr lang="en-US"/>
        </a:p>
      </dgm:t>
    </dgm:pt>
    <dgm:pt modelId="{EFE51C02-32C7-8747-BD54-177022E7D792}" type="sibTrans" cxnId="{9E7ADECB-D523-9B4A-B939-884493B9FFB5}">
      <dgm:prSet/>
      <dgm:spPr/>
      <dgm:t>
        <a:bodyPr/>
        <a:lstStyle/>
        <a:p>
          <a:endParaRPr lang="en-US"/>
        </a:p>
      </dgm:t>
    </dgm:pt>
    <dgm:pt modelId="{2B9F5632-419A-8441-A5D5-41237E10991F}">
      <dgm:prSet/>
      <dgm:spPr/>
      <dgm:t>
        <a:bodyPr/>
        <a:lstStyle/>
        <a:p>
          <a:r>
            <a:rPr lang="en-US" dirty="0"/>
            <a:t>The same technique can be applied to other distribution functions. We have obtained the small-x asymptotics for the Sivers and Boer-Mulders functions, beyond the already known spin-dependent odderon contribution. </a:t>
          </a:r>
        </a:p>
      </dgm:t>
    </dgm:pt>
    <dgm:pt modelId="{0E4948B7-40F5-C941-A197-4775C487C8AC}" type="parTrans" cxnId="{717F8250-BF75-8148-AE14-63C09FE41BE9}">
      <dgm:prSet/>
      <dgm:spPr/>
      <dgm:t>
        <a:bodyPr/>
        <a:lstStyle/>
        <a:p>
          <a:endParaRPr lang="en-US"/>
        </a:p>
      </dgm:t>
    </dgm:pt>
    <dgm:pt modelId="{DA04E9D1-AB29-A440-9C4F-33D631E5AC10}" type="sibTrans" cxnId="{717F8250-BF75-8148-AE14-63C09FE41BE9}">
      <dgm:prSet/>
      <dgm:spPr/>
      <dgm:t>
        <a:bodyPr/>
        <a:lstStyle/>
        <a:p>
          <a:endParaRPr lang="en-US"/>
        </a:p>
      </dgm:t>
    </dgm:pt>
    <dgm:pt modelId="{6EF8CAE5-4A76-5949-BCB7-06028EB34659}">
      <dgm:prSet/>
      <dgm:spPr/>
      <dgm:t>
        <a:bodyPr/>
        <a:lstStyle/>
        <a:p>
          <a:r>
            <a:rPr lang="en-US" dirty="0"/>
            <a:t>We have constructed new evolution equations in </a:t>
          </a:r>
          <a:r>
            <a:rPr lang="en-US" i="1" dirty="0"/>
            <a:t>x</a:t>
          </a:r>
          <a:r>
            <a:rPr lang="en-US" dirty="0"/>
            <a:t> for the quark and gluon helicity distributions. We can now </a:t>
          </a:r>
          <a:r>
            <a:rPr lang="en-US" u="sng" dirty="0"/>
            <a:t>predict</a:t>
          </a:r>
          <a:r>
            <a:rPr lang="en-US" dirty="0"/>
            <a:t> the </a:t>
          </a:r>
          <a:r>
            <a:rPr lang="en-US" i="1" dirty="0"/>
            <a:t>x</a:t>
          </a:r>
          <a:r>
            <a:rPr lang="en-US" dirty="0"/>
            <a:t>-dependence of helicity PDFs at small </a:t>
          </a:r>
          <a:r>
            <a:rPr lang="en-US" i="1" dirty="0"/>
            <a:t>x</a:t>
          </a:r>
          <a:r>
            <a:rPr lang="en-US" dirty="0"/>
            <a:t>.</a:t>
          </a:r>
        </a:p>
      </dgm:t>
    </dgm:pt>
    <dgm:pt modelId="{B3505071-D731-8648-A235-1029A8F4D681}" type="parTrans" cxnId="{9D5974E4-0680-1747-AD02-0EB79AC94C11}">
      <dgm:prSet/>
      <dgm:spPr/>
      <dgm:t>
        <a:bodyPr/>
        <a:lstStyle/>
        <a:p>
          <a:endParaRPr lang="en-US"/>
        </a:p>
      </dgm:t>
    </dgm:pt>
    <dgm:pt modelId="{D5213768-20F4-B942-BD79-E356C8678191}" type="sibTrans" cxnId="{9D5974E4-0680-1747-AD02-0EB79AC94C11}">
      <dgm:prSet/>
      <dgm:spPr/>
      <dgm:t>
        <a:bodyPr/>
        <a:lstStyle/>
        <a:p>
          <a:endParaRPr lang="en-US"/>
        </a:p>
      </dgm:t>
    </dgm:pt>
    <dgm:pt modelId="{1CFB74DD-4FF2-4F4F-A57F-4F5AB02A1BC0}" type="pres">
      <dgm:prSet presAssocID="{CE1CF601-09F7-4C73-93D7-EA753BAE64BE}" presName="linear" presStyleCnt="0">
        <dgm:presLayoutVars>
          <dgm:animLvl val="lvl"/>
          <dgm:resizeHandles val="exact"/>
        </dgm:presLayoutVars>
      </dgm:prSet>
      <dgm:spPr/>
    </dgm:pt>
    <dgm:pt modelId="{34849F19-5275-E645-B5C4-D52C81A13B00}" type="pres">
      <dgm:prSet presAssocID="{6EF8CAE5-4A76-5949-BCB7-06028EB3465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990BD2-5FE1-CF41-A4FC-E7A5B9AE9A3F}" type="pres">
      <dgm:prSet presAssocID="{D5213768-20F4-B942-BD79-E356C8678191}" presName="spacer" presStyleCnt="0"/>
      <dgm:spPr/>
    </dgm:pt>
    <dgm:pt modelId="{9BFD3B70-284D-7B4C-BAA8-052BE24B810A}" type="pres">
      <dgm:prSet presAssocID="{62822DE8-D7D3-45B9-906E-AE7464E024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8CC06D-0FEB-7649-BE01-0265496991DB}" type="pres">
      <dgm:prSet presAssocID="{5345FADE-AF2B-4131-A5F9-4A90F79C23AE}" presName="spacer" presStyleCnt="0"/>
      <dgm:spPr/>
    </dgm:pt>
    <dgm:pt modelId="{BD3BDF96-1FB2-F940-BDDD-B74CE90E4120}" type="pres">
      <dgm:prSet presAssocID="{0D874431-04AF-8645-A0DE-1EA9A2CFD1D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F1325EF-75C6-584B-BA87-7C77052B716D}" type="pres">
      <dgm:prSet presAssocID="{EFE51C02-32C7-8747-BD54-177022E7D792}" presName="spacer" presStyleCnt="0"/>
      <dgm:spPr/>
    </dgm:pt>
    <dgm:pt modelId="{C193D2D8-EDFB-9342-B271-84E30BC44678}" type="pres">
      <dgm:prSet presAssocID="{2B9F5632-419A-8441-A5D5-41237E1099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D70E61D-F511-8945-85CB-E6946FEE1E25}" type="presOf" srcId="{0D874431-04AF-8645-A0DE-1EA9A2CFD1D8}" destId="{BD3BDF96-1FB2-F940-BDDD-B74CE90E4120}" srcOrd="0" destOrd="0" presId="urn:microsoft.com/office/officeart/2005/8/layout/vList2"/>
    <dgm:cxn modelId="{C7B2EB20-E2D1-A147-8019-1BEFFA54FFAC}" type="presOf" srcId="{6EF8CAE5-4A76-5949-BCB7-06028EB34659}" destId="{34849F19-5275-E645-B5C4-D52C81A13B00}" srcOrd="0" destOrd="0" presId="urn:microsoft.com/office/officeart/2005/8/layout/vList2"/>
    <dgm:cxn modelId="{717F8250-BF75-8148-AE14-63C09FE41BE9}" srcId="{CE1CF601-09F7-4C73-93D7-EA753BAE64BE}" destId="{2B9F5632-419A-8441-A5D5-41237E10991F}" srcOrd="3" destOrd="0" parTransId="{0E4948B7-40F5-C941-A197-4775C487C8AC}" sibTransId="{DA04E9D1-AB29-A440-9C4F-33D631E5AC10}"/>
    <dgm:cxn modelId="{1F0C5779-330A-E34C-8E4E-F1DC3FC7ADAF}" type="presOf" srcId="{62822DE8-D7D3-45B9-906E-AE7464E0245D}" destId="{9BFD3B70-284D-7B4C-BAA8-052BE24B810A}" srcOrd="0" destOrd="0" presId="urn:microsoft.com/office/officeart/2005/8/layout/vList2"/>
    <dgm:cxn modelId="{CF65648F-C5A8-2B42-B221-F9DD1D2F1353}" type="presOf" srcId="{CE1CF601-09F7-4C73-93D7-EA753BAE64BE}" destId="{1CFB74DD-4FF2-4F4F-A57F-4F5AB02A1BC0}" srcOrd="0" destOrd="0" presId="urn:microsoft.com/office/officeart/2005/8/layout/vList2"/>
    <dgm:cxn modelId="{C394C690-7888-DC45-817B-4EDE6418BDCE}" type="presOf" srcId="{2B9F5632-419A-8441-A5D5-41237E10991F}" destId="{C193D2D8-EDFB-9342-B271-84E30BC44678}" srcOrd="0" destOrd="0" presId="urn:microsoft.com/office/officeart/2005/8/layout/vList2"/>
    <dgm:cxn modelId="{1F1897CB-8768-4389-B38B-1252EBA59E6D}" srcId="{CE1CF601-09F7-4C73-93D7-EA753BAE64BE}" destId="{62822DE8-D7D3-45B9-906E-AE7464E0245D}" srcOrd="1" destOrd="0" parTransId="{69AC638F-761D-4815-9F16-87E03E6E484F}" sibTransId="{5345FADE-AF2B-4131-A5F9-4A90F79C23AE}"/>
    <dgm:cxn modelId="{9E7ADECB-D523-9B4A-B939-884493B9FFB5}" srcId="{CE1CF601-09F7-4C73-93D7-EA753BAE64BE}" destId="{0D874431-04AF-8645-A0DE-1EA9A2CFD1D8}" srcOrd="2" destOrd="0" parTransId="{B0C82C0A-DBAC-2D4F-BAF4-A67EDE9D1CAD}" sibTransId="{EFE51C02-32C7-8747-BD54-177022E7D792}"/>
    <dgm:cxn modelId="{9D5974E4-0680-1747-AD02-0EB79AC94C11}" srcId="{CE1CF601-09F7-4C73-93D7-EA753BAE64BE}" destId="{6EF8CAE5-4A76-5949-BCB7-06028EB34659}" srcOrd="0" destOrd="0" parTransId="{B3505071-D731-8648-A235-1029A8F4D681}" sibTransId="{D5213768-20F4-B942-BD79-E356C8678191}"/>
    <dgm:cxn modelId="{43C0BB99-E064-D644-A411-433B4976C2CC}" type="presParOf" srcId="{1CFB74DD-4FF2-4F4F-A57F-4F5AB02A1BC0}" destId="{34849F19-5275-E645-B5C4-D52C81A13B00}" srcOrd="0" destOrd="0" presId="urn:microsoft.com/office/officeart/2005/8/layout/vList2"/>
    <dgm:cxn modelId="{339BCAB9-A104-7942-B82E-A9E261B742B6}" type="presParOf" srcId="{1CFB74DD-4FF2-4F4F-A57F-4F5AB02A1BC0}" destId="{42990BD2-5FE1-CF41-A4FC-E7A5B9AE9A3F}" srcOrd="1" destOrd="0" presId="urn:microsoft.com/office/officeart/2005/8/layout/vList2"/>
    <dgm:cxn modelId="{2E18B1A9-961D-ED4F-8559-6B8394CD31CE}" type="presParOf" srcId="{1CFB74DD-4FF2-4F4F-A57F-4F5AB02A1BC0}" destId="{9BFD3B70-284D-7B4C-BAA8-052BE24B810A}" srcOrd="2" destOrd="0" presId="urn:microsoft.com/office/officeart/2005/8/layout/vList2"/>
    <dgm:cxn modelId="{51C2F67E-386E-5A4A-BEE9-34E4CB9EFFCE}" type="presParOf" srcId="{1CFB74DD-4FF2-4F4F-A57F-4F5AB02A1BC0}" destId="{078CC06D-0FEB-7649-BE01-0265496991DB}" srcOrd="3" destOrd="0" presId="urn:microsoft.com/office/officeart/2005/8/layout/vList2"/>
    <dgm:cxn modelId="{00E739D7-6AFD-2D40-82AD-CA32AA973539}" type="presParOf" srcId="{1CFB74DD-4FF2-4F4F-A57F-4F5AB02A1BC0}" destId="{BD3BDF96-1FB2-F940-BDDD-B74CE90E4120}" srcOrd="4" destOrd="0" presId="urn:microsoft.com/office/officeart/2005/8/layout/vList2"/>
    <dgm:cxn modelId="{DC67A47E-CCB1-2042-9E42-4477D322EF0F}" type="presParOf" srcId="{1CFB74DD-4FF2-4F4F-A57F-4F5AB02A1BC0}" destId="{9F1325EF-75C6-584B-BA87-7C77052B716D}" srcOrd="5" destOrd="0" presId="urn:microsoft.com/office/officeart/2005/8/layout/vList2"/>
    <dgm:cxn modelId="{B5806C9F-634A-E941-A8E0-EB3C656575A8}" type="presParOf" srcId="{1CFB74DD-4FF2-4F4F-A57F-4F5AB02A1BC0}" destId="{C193D2D8-EDFB-9342-B271-84E30BC4467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49F19-5275-E645-B5C4-D52C81A13B00}">
      <dsp:nvSpPr>
        <dsp:cNvPr id="0" name=""/>
        <dsp:cNvSpPr/>
      </dsp:nvSpPr>
      <dsp:spPr>
        <a:xfrm>
          <a:off x="0" y="104838"/>
          <a:ext cx="10515600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 have constructed new evolution equations in </a:t>
          </a:r>
          <a:r>
            <a:rPr lang="en-US" sz="1700" i="1" kern="1200" dirty="0"/>
            <a:t>x</a:t>
          </a:r>
          <a:r>
            <a:rPr lang="en-US" sz="1700" kern="1200" dirty="0"/>
            <a:t> for the quark and gluon helicity distributions. We can now </a:t>
          </a:r>
          <a:r>
            <a:rPr lang="en-US" sz="1700" u="sng" kern="1200" dirty="0"/>
            <a:t>predict</a:t>
          </a:r>
          <a:r>
            <a:rPr lang="en-US" sz="1700" kern="1200" dirty="0"/>
            <a:t> the </a:t>
          </a:r>
          <a:r>
            <a:rPr lang="en-US" sz="1700" i="1" kern="1200" dirty="0"/>
            <a:t>x</a:t>
          </a:r>
          <a:r>
            <a:rPr lang="en-US" sz="1700" kern="1200" dirty="0"/>
            <a:t>-dependence of helicity PDFs at small </a:t>
          </a:r>
          <a:r>
            <a:rPr lang="en-US" sz="1700" i="1" kern="1200" dirty="0"/>
            <a:t>x</a:t>
          </a:r>
          <a:r>
            <a:rPr lang="en-US" sz="1700" kern="1200" dirty="0"/>
            <a:t>.</a:t>
          </a:r>
        </a:p>
      </dsp:txBody>
      <dsp:txXfrm>
        <a:off x="46424" y="151262"/>
        <a:ext cx="10422752" cy="858142"/>
      </dsp:txXfrm>
    </dsp:sp>
    <dsp:sp modelId="{9BFD3B70-284D-7B4C-BAA8-052BE24B810A}">
      <dsp:nvSpPr>
        <dsp:cNvPr id="0" name=""/>
        <dsp:cNvSpPr/>
      </dsp:nvSpPr>
      <dsp:spPr>
        <a:xfrm>
          <a:off x="0" y="1104789"/>
          <a:ext cx="10515600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These equations have now been solved exactly analytically at large-N</a:t>
          </a:r>
          <a:r>
            <a:rPr lang="en-US" sz="1700" kern="1200" baseline="-25000" dirty="0"/>
            <a:t>c</a:t>
          </a:r>
          <a:r>
            <a:rPr lang="en-US" sz="1700" kern="1200" dirty="0"/>
            <a:t> yielding the small-</a:t>
          </a:r>
          <a:r>
            <a:rPr lang="en-US" sz="1700" i="1" kern="1200" dirty="0"/>
            <a:t>x</a:t>
          </a:r>
          <a:r>
            <a:rPr lang="en-US" sz="1700" kern="1200" dirty="0"/>
            <a:t> asymptotics of </a:t>
          </a:r>
          <a:r>
            <a:rPr lang="en-US" sz="1700" kern="1200" dirty="0">
              <a:latin typeface="Symbol" pitchFamily="2" charset="2"/>
            </a:rPr>
            <a:t>DS</a:t>
          </a:r>
          <a:r>
            <a:rPr lang="en-US" sz="1700" kern="1200" dirty="0"/>
            <a:t>(x, Q</a:t>
          </a:r>
          <a:r>
            <a:rPr lang="en-US" sz="1700" kern="1200" baseline="30000" dirty="0"/>
            <a:t>2</a:t>
          </a:r>
          <a:r>
            <a:rPr lang="en-US" sz="1700" kern="1200" dirty="0"/>
            <a:t>) and </a:t>
          </a:r>
          <a:r>
            <a:rPr lang="en-US" sz="1700" kern="1200" dirty="0">
              <a:latin typeface="Symbol" pitchFamily="2" charset="2"/>
            </a:rPr>
            <a:t>D</a:t>
          </a:r>
          <a:r>
            <a:rPr lang="en-US" sz="1700" kern="1200" dirty="0">
              <a:latin typeface="+mn-lt"/>
            </a:rPr>
            <a:t>G(x, Q</a:t>
          </a:r>
          <a:r>
            <a:rPr lang="en-US" sz="1700" kern="1200" baseline="30000" dirty="0">
              <a:latin typeface="+mn-lt"/>
            </a:rPr>
            <a:t>2</a:t>
          </a:r>
          <a:r>
            <a:rPr lang="en-US" sz="1700" kern="1200" dirty="0">
              <a:latin typeface="+mn-lt"/>
            </a:rPr>
            <a:t>). The study of the </a:t>
          </a:r>
          <a:r>
            <a:rPr lang="en-US" sz="1700" kern="1200" dirty="0" err="1"/>
            <a:t>large-N</a:t>
          </a:r>
          <a:r>
            <a:rPr lang="en-US" sz="1700" kern="1200" baseline="-25000" dirty="0" err="1"/>
            <a:t>c</a:t>
          </a:r>
          <a:r>
            <a:rPr lang="en-US" sz="1700" kern="1200" dirty="0" err="1"/>
            <a:t>&amp;N</a:t>
          </a:r>
          <a:r>
            <a:rPr lang="en-US" sz="1700" kern="1200" baseline="-25000" dirty="0" err="1"/>
            <a:t>f</a:t>
          </a:r>
          <a:r>
            <a:rPr lang="en-US" sz="1700" kern="1200" baseline="-25000" dirty="0"/>
            <a:t> </a:t>
          </a:r>
          <a:r>
            <a:rPr lang="en-US" sz="1700" kern="1200" baseline="0" dirty="0"/>
            <a:t>equations</a:t>
          </a:r>
          <a:r>
            <a:rPr lang="en-US" sz="1700" kern="1200" dirty="0">
              <a:latin typeface="+mn-lt"/>
            </a:rPr>
            <a:t> and OAM distributions are under way</a:t>
          </a:r>
          <a:r>
            <a:rPr lang="en-US" sz="1700" kern="1200" dirty="0"/>
            <a:t>. </a:t>
          </a:r>
        </a:p>
      </dsp:txBody>
      <dsp:txXfrm>
        <a:off x="46424" y="1151213"/>
        <a:ext cx="10422752" cy="858142"/>
      </dsp:txXfrm>
    </dsp:sp>
    <dsp:sp modelId="{BD3BDF96-1FB2-F940-BDDD-B74CE90E4120}">
      <dsp:nvSpPr>
        <dsp:cNvPr id="0" name=""/>
        <dsp:cNvSpPr/>
      </dsp:nvSpPr>
      <dsp:spPr>
        <a:xfrm>
          <a:off x="0" y="2104740"/>
          <a:ext cx="10515600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First successful fit (</a:t>
          </a:r>
          <a:r>
            <a:rPr lang="en-US" sz="1700" kern="1200" dirty="0" err="1"/>
            <a:t>JAMsmall</a:t>
          </a:r>
          <a:r>
            <a:rPr lang="en-US" sz="1700" i="1" kern="1200" dirty="0" err="1"/>
            <a:t>x</a:t>
          </a:r>
          <a:r>
            <a:rPr lang="en-US" sz="1700" kern="1200" dirty="0"/>
            <a:t>) of polarized world DIS data for x&lt;0.1 done using solely the small-</a:t>
          </a:r>
          <a:r>
            <a:rPr lang="en-US" sz="1700" i="1" kern="1200" dirty="0"/>
            <a:t>x</a:t>
          </a:r>
          <a:r>
            <a:rPr lang="en-US" sz="1700" kern="1200" dirty="0"/>
            <a:t> helicity evolution. There is a clear possibility of a significant amount of proton spin to be found at small </a:t>
          </a:r>
          <a:r>
            <a:rPr lang="en-US" sz="1700" i="1" kern="1200" dirty="0"/>
            <a:t>x</a:t>
          </a:r>
          <a:r>
            <a:rPr lang="en-US" sz="1700" i="0" kern="1200" dirty="0"/>
            <a:t>, about 20% in the quark sector alone</a:t>
          </a:r>
          <a:r>
            <a:rPr lang="en-US" sz="1700" kern="1200" dirty="0"/>
            <a:t>. This should help us solve the spin puzzle.</a:t>
          </a:r>
        </a:p>
      </dsp:txBody>
      <dsp:txXfrm>
        <a:off x="46424" y="2151164"/>
        <a:ext cx="10422752" cy="858142"/>
      </dsp:txXfrm>
    </dsp:sp>
    <dsp:sp modelId="{C193D2D8-EDFB-9342-B271-84E30BC44678}">
      <dsp:nvSpPr>
        <dsp:cNvPr id="0" name=""/>
        <dsp:cNvSpPr/>
      </dsp:nvSpPr>
      <dsp:spPr>
        <a:xfrm>
          <a:off x="0" y="3104690"/>
          <a:ext cx="10515600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same technique can be applied to other distribution functions. We have obtained the small-x asymptotics for the Sivers and Boer-Mulders functions, beyond the already known spin-dependent odderon contribution. </a:t>
          </a:r>
        </a:p>
      </dsp:txBody>
      <dsp:txXfrm>
        <a:off x="46424" y="3151114"/>
        <a:ext cx="10422752" cy="858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9FE58-D20C-C443-969A-082A5BDEF9B9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D769-5A28-FD45-84E5-1A32B87F8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0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CAF61-9946-B248-B230-E738D8BA5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4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895-C4BA-6B42-9AC9-576FD441A823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1387-AC3D-7146-85AF-A3918488BFEA}" type="datetime1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4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8299-55C6-8D45-B41D-E1D27F7DBA5C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9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EF09-9F27-E440-95A5-4B4C68FAE491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EA8-087F-5543-BD6F-82FAAE47CFFE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C729-2CB8-124D-A9BD-1A48343CEDDB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8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D29-BC6A-5540-BFD9-1D1C8308FF8F}" type="datetime1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4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2329-D566-C249-B05C-4180150BC062}" type="datetime1">
              <a:rPr lang="en-US" smtClean="0"/>
              <a:t>5/17/23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AB0-C7AD-7042-8190-895AED224FA3}" type="datetime1">
              <a:rPr lang="en-US" smtClean="0"/>
              <a:t>5/17/23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FFFA-D64F-B645-9755-EF2554B59600}" type="datetime1">
              <a:rPr lang="en-US" smtClean="0"/>
              <a:t>5/17/23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2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FB08-F153-B34A-A658-CA14A6971731}" type="datetime1">
              <a:rPr lang="en-US" smtClean="0"/>
              <a:t>5/17/23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3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1566-81D3-0943-A838-B179572CBF78}" type="datetime1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5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3A2A-D8F0-A74C-B2A5-150AE3C6548C}" type="datetime1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62" r:id="rId5"/>
    <p:sldLayoutId id="2147483663" r:id="rId6"/>
    <p:sldLayoutId id="2147483669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86.emf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arXiv:1509.06489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115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28.emf"/><Relationship Id="rId2" Type="http://schemas.openxmlformats.org/officeDocument/2006/relationships/hyperlink" Target="https://arxiv.org/abs/2102.0615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127.png"/><Relationship Id="rId4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6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C12A9-8705-7D4F-AC8E-8E6850FB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5452532" cy="2785533"/>
          </a:xfrm>
        </p:spPr>
        <p:txBody>
          <a:bodyPr>
            <a:noAutofit/>
          </a:bodyPr>
          <a:lstStyle/>
          <a:p>
            <a:r>
              <a:rPr lang="en-US" sz="4000" dirty="0"/>
              <a:t>Revised helicity evolution at small </a:t>
            </a:r>
            <a:r>
              <a:rPr lang="en-US" sz="4000" i="1" dirty="0"/>
              <a:t>x</a:t>
            </a:r>
            <a:r>
              <a:rPr lang="en-US" sz="4000" dirty="0"/>
              <a:t>: exact analytic solution of the </a:t>
            </a:r>
            <a:br>
              <a:rPr lang="en-US" sz="4000" dirty="0"/>
            </a:br>
            <a:r>
              <a:rPr lang="en-US" sz="4000" dirty="0"/>
              <a:t>large-N</a:t>
            </a:r>
            <a:r>
              <a:rPr lang="en-US" sz="4000" baseline="-25000" dirty="0"/>
              <a:t>c</a:t>
            </a:r>
            <a:r>
              <a:rPr lang="en-US" sz="4000" dirty="0"/>
              <a:t> equations</a:t>
            </a:r>
            <a:endParaRPr lang="en-US" sz="4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94081-AECF-8E49-8BDB-B7EA92B4F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8" y="3923382"/>
            <a:ext cx="5452533" cy="25742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Yuri Kovchegov</a:t>
            </a:r>
          </a:p>
          <a:p>
            <a:r>
              <a:rPr lang="en-US" dirty="0"/>
              <a:t>The Ohio state university</a:t>
            </a:r>
          </a:p>
          <a:p>
            <a:r>
              <a:rPr lang="en-US" dirty="0"/>
              <a:t>Based on work done with Dan Pitonyak and Matt Sievert (2015-2018, 2021), Florian Cougoulic (2019-2022), Josh Tawabutr (2020-2022), Andrey Tarasov (2021-2022), Daniel Adamiak, Nick </a:t>
            </a:r>
            <a:r>
              <a:rPr lang="en-US" dirty="0" err="1"/>
              <a:t>Baldonado</a:t>
            </a:r>
            <a:r>
              <a:rPr lang="en-US" dirty="0"/>
              <a:t>, Wally Melnitchouk, Nobuo Sato (2021, 2023), Jeremy Borden (2022)</a:t>
            </a:r>
          </a:p>
        </p:txBody>
      </p:sp>
      <p:pic>
        <p:nvPicPr>
          <p:cNvPr id="4" name="Picture 3" descr="Forest road with vanishing point">
            <a:extLst>
              <a:ext uri="{FF2B5EF4-FFF2-40B4-BE49-F238E27FC236}">
                <a16:creationId xmlns:a16="http://schemas.microsoft.com/office/drawing/2014/main" id="{7F9407F0-96AF-4FCD-89FE-2E540D97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1" r="2728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BED29-1435-644E-9818-3E3E7A6F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Sub-Eikonal Operators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9561-D520-CD42-9D63-D56319CB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Dipole picture of DIS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680CCB-2E79-9B40-A6CC-C21326780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167" y="1943100"/>
            <a:ext cx="4020898" cy="41608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91F0-D268-AC47-B207-3A0EC208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67B6F-F78F-E540-8022-074852A2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3100"/>
            <a:ext cx="5420107" cy="675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6C2E0-0B79-714E-B519-0A3228D1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45" y="2876882"/>
            <a:ext cx="2089724" cy="59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3B40D-F8A2-C945-9405-33CF98F384A2}"/>
              </a:ext>
            </a:extLst>
          </p:cNvPr>
          <p:cNvSpPr txBox="1"/>
          <p:nvPr/>
        </p:nvSpPr>
        <p:spPr>
          <a:xfrm>
            <a:off x="555521" y="3163349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q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large x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 separation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2C0CD0-44AC-9745-ABBE-AF2E42BAD1CE}"/>
              </a:ext>
            </a:extLst>
          </p:cNvPr>
          <p:cNvCxnSpPr>
            <a:cxnSpLocks/>
          </p:cNvCxnSpPr>
          <p:nvPr/>
        </p:nvCxnSpPr>
        <p:spPr>
          <a:xfrm flipV="1">
            <a:off x="11063212" y="1889630"/>
            <a:ext cx="387570" cy="4073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9F1D1D-03CB-F845-A602-710310B7F655}"/>
              </a:ext>
            </a:extLst>
          </p:cNvPr>
          <p:cNvCxnSpPr/>
          <p:nvPr/>
        </p:nvCxnSpPr>
        <p:spPr>
          <a:xfrm flipH="1" flipV="1">
            <a:off x="6866313" y="1870364"/>
            <a:ext cx="357854" cy="3906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D7A43-8018-E549-A015-E0C908DE98BE}"/>
              </a:ext>
            </a:extLst>
          </p:cNvPr>
          <p:cNvSpPr txBox="1"/>
          <p:nvPr/>
        </p:nvSpPr>
        <p:spPr>
          <a:xfrm>
            <a:off x="11062534" y="145719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30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8A401-85BD-DF42-870D-9B1DF0CE636A}"/>
              </a:ext>
            </a:extLst>
          </p:cNvPr>
          <p:cNvSpPr txBox="1"/>
          <p:nvPr/>
        </p:nvSpPr>
        <p:spPr>
          <a:xfrm>
            <a:off x="6877597" y="144756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300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89C74-C2FB-2811-A04C-372C64E0F01A}"/>
              </a:ext>
            </a:extLst>
          </p:cNvPr>
          <p:cNvSpPr txBox="1"/>
          <p:nvPr/>
        </p:nvSpPr>
        <p:spPr>
          <a:xfrm>
            <a:off x="6343221" y="610815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aka the “shock wave”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EDC4E-9DAC-73F8-254A-ED9573F3F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707" y="3960991"/>
            <a:ext cx="3804827" cy="605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AA919D-2CD7-0EAE-E7C0-8C805C0AC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638" y="5168752"/>
            <a:ext cx="1552615" cy="7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7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3" y="0"/>
            <a:ext cx="992919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Dipole: non-eikonal small-</a:t>
            </a:r>
            <a:r>
              <a:rPr lang="en-US" i="1" dirty="0"/>
              <a:t>x</a:t>
            </a:r>
            <a:r>
              <a:rPr lang="en-US" dirty="0"/>
              <a:t>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89153"/>
            <a:ext cx="9220200" cy="490928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All flavor-singlet small-</a:t>
            </a:r>
            <a:r>
              <a:rPr lang="en-US" sz="2000" i="1" dirty="0"/>
              <a:t>x</a:t>
            </a:r>
            <a:r>
              <a:rPr lang="en-US" sz="2000" dirty="0"/>
              <a:t> helicity observables depend on “polarized dipole amplitudes”: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Double brackets denote an object with energy suppression scaled out:</a:t>
            </a:r>
          </a:p>
          <a:p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41" y="1776464"/>
            <a:ext cx="5696519" cy="1564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74" y="5998441"/>
            <a:ext cx="2657021" cy="5112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99040" y="4436298"/>
            <a:ext cx="390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polarized quark: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eikonal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propagation,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non-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eikonal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spin-dependent interaction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9321" y="4436297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unpolarized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quark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5296862" y="3907800"/>
            <a:ext cx="289233" cy="52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7375136" y="3925035"/>
            <a:ext cx="1" cy="565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024E6-CAF2-2844-A979-9EC65125D41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531B3-E3D3-464F-9068-C1FD8991F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6" y="3400049"/>
            <a:ext cx="5582194" cy="51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68355-6AC5-5941-962E-8D1053777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606" y="4805629"/>
            <a:ext cx="3203256" cy="7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fundamental “Wilson line”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138"/>
            <a:ext cx="10515600" cy="509658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To complete the definition of the polarized dipole amplitude, we need to construct the definition of the polarized “Wilson line” </a:t>
            </a:r>
            <a:r>
              <a:rPr lang="en-US" sz="2000" dirty="0" err="1"/>
              <a:t>V</a:t>
            </a:r>
            <a:r>
              <a:rPr lang="en-US" sz="2000" baseline="30000" dirty="0" err="1"/>
              <a:t>pol</a:t>
            </a:r>
            <a:r>
              <a:rPr lang="en-US" sz="2000" dirty="0"/>
              <a:t>, which is the leading helicity-dependent contribution for the quark scattering amplitude on a longitudinally-polarized target proton.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the leading order we can either exchange one non-eikonal </a:t>
            </a:r>
            <a:r>
              <a:rPr lang="en-US" sz="2000" i="1" dirty="0"/>
              <a:t>t</a:t>
            </a:r>
            <a:r>
              <a:rPr lang="en-US" sz="2000" dirty="0"/>
              <a:t>-channel gluon (with quark-gluon vertices denoted by blobs above) to transfer polarization between the projectile and the target, or two </a:t>
            </a:r>
            <a:r>
              <a:rPr lang="en-US" sz="2000" i="1" dirty="0"/>
              <a:t>t</a:t>
            </a:r>
            <a:r>
              <a:rPr lang="en-US" sz="2000" dirty="0"/>
              <a:t>-channel quarks, as shown above.</a:t>
            </a:r>
          </a:p>
          <a:p>
            <a:r>
              <a:rPr lang="en-US" sz="2000" dirty="0"/>
              <a:t>We employ a blend of Brodsky &amp; Lepage’s LCPT and background field method-inspired operator treatment. We refer to the latter as the </a:t>
            </a:r>
            <a:r>
              <a:rPr lang="en-US" sz="2000" b="1" dirty="0"/>
              <a:t>light-cone operator treatment (LCOT)</a:t>
            </a:r>
            <a:r>
              <a:rPr lang="en-US" sz="2000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FFE88-0CBD-584C-83FF-6998B3CD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96" y="2618709"/>
            <a:ext cx="9180008" cy="14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6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558B-9AF5-481D-6889-66E73A3B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E170-5E51-FAE2-78AD-B6FF8622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Fundamental light-cone Wilson line: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Adjoint light-cone Wilson line: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8F547-F551-61B6-0DB6-25D1719D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F9488-06EF-5310-A987-C6C71005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75" y="4091940"/>
            <a:ext cx="3951890" cy="77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E1966-CAAA-5F37-43A8-668365C8C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075" y="2635058"/>
            <a:ext cx="3320036" cy="7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0BEF-1402-8E18-4973-A38E331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Sub-eikonal quark S-matrix in background gluon and quark 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4836-563E-8193-E7AC-7C1C164B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The full sub-eikonal S-matrix for massless quarks is (</a:t>
            </a:r>
            <a:r>
              <a:rPr lang="en-US" sz="2000" dirty="0" err="1"/>
              <a:t>Balitsky&amp;Tarasov</a:t>
            </a:r>
            <a:r>
              <a:rPr lang="en-US" sz="2000" dirty="0"/>
              <a:t> ‘15; KPS ‘17; YK, Sievert, ‘18; Chirilli ’18; Altinoluk et al, ’20; YK, Santiago ‘21)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A988-19EE-8E9B-AF70-E6D77725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0DA76-E119-70B3-F4BE-80CCD507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09" y="1605256"/>
            <a:ext cx="8342807" cy="1339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4FD1A-A7E4-099B-BCC8-8A6021FA9C8F}"/>
              </a:ext>
            </a:extLst>
          </p:cNvPr>
          <p:cNvSpPr txBox="1"/>
          <p:nvPr/>
        </p:nvSpPr>
        <p:spPr>
          <a:xfrm>
            <a:off x="4691270" y="3858938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“helicity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independent”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382ED-82F1-28D9-9262-A157B8DE84B4}"/>
              </a:ext>
            </a:extLst>
          </p:cNvPr>
          <p:cNvSpPr txBox="1"/>
          <p:nvPr/>
        </p:nvSpPr>
        <p:spPr>
          <a:xfrm>
            <a:off x="6486099" y="3858938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“helicity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dependent”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5F562-2A1E-2614-09AA-EF64D95D4415}"/>
              </a:ext>
            </a:extLst>
          </p:cNvPr>
          <p:cNvSpPr txBox="1"/>
          <p:nvPr/>
        </p:nvSpPr>
        <p:spPr>
          <a:xfrm>
            <a:off x="6345035" y="5909287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“helicity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independent”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7D802-D2C6-10CE-5AC0-4051FE932A9E}"/>
              </a:ext>
            </a:extLst>
          </p:cNvPr>
          <p:cNvSpPr txBox="1"/>
          <p:nvPr/>
        </p:nvSpPr>
        <p:spPr>
          <a:xfrm>
            <a:off x="8104661" y="58925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“helicity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dependent”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D928-2622-4231-3EF3-5587696D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53126"/>
            <a:ext cx="10515600" cy="210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C9C2D-F339-4127-EE8F-7125F64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656" y="3919919"/>
            <a:ext cx="3229301" cy="3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7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Helicity Observables at Small </a:t>
            </a:r>
            <a:r>
              <a:rPr lang="en-US" i="1" dirty="0"/>
              <a:t>x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6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/>
              <a:t>Dipole Gluon Helicity TMD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041"/>
            <a:ext cx="10515600" cy="4869309"/>
          </a:xfrm>
        </p:spPr>
        <p:txBody>
          <a:bodyPr>
            <a:normAutofit/>
          </a:bodyPr>
          <a:lstStyle/>
          <a:p>
            <a:r>
              <a:rPr lang="en-US" sz="2000" dirty="0"/>
              <a:t>We start with the definition of the gluon dipole helicity TMD, corresponding to the Jaffe-Manohar PDF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G,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U</a:t>
            </a:r>
            <a:r>
              <a:rPr lang="en-US" sz="2000" baseline="30000" dirty="0"/>
              <a:t>[+]</a:t>
            </a:r>
            <a:r>
              <a:rPr lang="en-US" sz="2000" dirty="0"/>
              <a:t> and U</a:t>
            </a:r>
            <a:r>
              <a:rPr lang="en-US" sz="2000" baseline="30000" dirty="0"/>
              <a:t>[-]</a:t>
            </a:r>
            <a:r>
              <a:rPr lang="en-US" sz="2000" dirty="0"/>
              <a:t> are future and past-pointing </a:t>
            </a:r>
            <a:br>
              <a:rPr lang="en-US" sz="2000" dirty="0"/>
            </a:br>
            <a:r>
              <a:rPr lang="en-US" sz="2000" dirty="0"/>
              <a:t>Wilson line staples</a:t>
            </a:r>
            <a:r>
              <a:rPr lang="en-US" sz="2000" dirty="0">
                <a:sym typeface="Wingdings"/>
              </a:rPr>
              <a:t> (hence the name </a:t>
            </a:r>
            <a:br>
              <a:rPr lang="en-US" sz="2000" dirty="0">
                <a:sym typeface="Wingdings"/>
              </a:rPr>
            </a:br>
            <a:r>
              <a:rPr lang="en-US" sz="2000" dirty="0">
                <a:sym typeface="Wingdings"/>
              </a:rPr>
              <a:t>‘dipole’ TMD, F. Dominguez et al </a:t>
            </a:r>
            <a:r>
              <a:rPr lang="mr-IN" sz="2000" dirty="0">
                <a:sym typeface="Wingdings"/>
              </a:rPr>
              <a:t>’</a:t>
            </a:r>
            <a:r>
              <a:rPr lang="en-US" sz="2000" dirty="0">
                <a:sym typeface="Wingdings"/>
              </a:rPr>
              <a:t>11 </a:t>
            </a:r>
            <a:r>
              <a:rPr lang="mr-IN" sz="2000" dirty="0">
                <a:sym typeface="Wingdings"/>
              </a:rPr>
              <a:t>–</a:t>
            </a:r>
            <a:r>
              <a:rPr lang="en-US" sz="2000" dirty="0">
                <a:sym typeface="Wingdings"/>
              </a:rPr>
              <a:t> looks</a:t>
            </a:r>
            <a:br>
              <a:rPr lang="en-US" sz="2000" dirty="0">
                <a:sym typeface="Wingdings"/>
              </a:rPr>
            </a:br>
            <a:r>
              <a:rPr lang="en-US" sz="2000" dirty="0">
                <a:sym typeface="Wingdings"/>
              </a:rPr>
              <a:t>like a dipole scattering on a proton):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2539334"/>
            <a:ext cx="8515350" cy="458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61" y="3118064"/>
            <a:ext cx="3301615" cy="338666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92177" y="2929166"/>
            <a:ext cx="86628" cy="6225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73516" y="2997815"/>
            <a:ext cx="2387216" cy="24176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26243-FABF-1D4A-8895-E8F68641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141B6-8801-92E9-E7CC-D4709280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0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Gluon Helicity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0907F-18B5-D08D-C45E-65F7616E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calculation gives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we defined a new dipole amplitude G</a:t>
            </a:r>
            <a:r>
              <a:rPr lang="en-US" sz="2000" baseline="-25000" dirty="0"/>
              <a:t>2</a:t>
            </a:r>
            <a:r>
              <a:rPr lang="en-US" sz="2000" dirty="0"/>
              <a:t> (cf. Hatta et al, 2016; KPS 2017)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563D-00B2-9E10-7C6F-77C5911E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A6D6D-B536-A586-5296-35B705ED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378" y="1543742"/>
            <a:ext cx="6281530" cy="662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3284F-6098-255A-8B3C-940C099C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378" y="2581052"/>
            <a:ext cx="7513995" cy="576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B0EAD-0B82-20DA-1C31-E89B03ECF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70" y="4971136"/>
            <a:ext cx="5033618" cy="54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DC4E4-7288-2D54-EBFD-0E3D5DB5F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257" y="4139411"/>
            <a:ext cx="6909486" cy="549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1D0A9-3F0B-9BAF-50F6-39521BCB4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69" y="5686634"/>
            <a:ext cx="6756401" cy="7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A639B0-5BA1-CEA4-5BA9-28A286CC3836}"/>
              </a:ext>
            </a:extLst>
          </p:cNvPr>
          <p:cNvSpPr txBox="1"/>
          <p:nvPr/>
        </p:nvSpPr>
        <p:spPr>
          <a:xfrm>
            <a:off x="7802217" y="4971136"/>
            <a:ext cx="4001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 D-D operator? Turns</a:t>
            </a:r>
          </a:p>
          <a:p>
            <a:r>
              <a:rPr lang="en-US" dirty="0"/>
              <a:t>out it is related to the DD operator</a:t>
            </a:r>
            <a:br>
              <a:rPr lang="en-US" dirty="0"/>
            </a:br>
            <a:r>
              <a:rPr lang="en-US" dirty="0"/>
              <a:t>from before.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8631B5-07D9-6E88-E54C-9FA4161E08C5}"/>
              </a:ext>
            </a:extLst>
          </p:cNvPr>
          <p:cNvCxnSpPr/>
          <p:nvPr/>
        </p:nvCxnSpPr>
        <p:spPr>
          <a:xfrm>
            <a:off x="3906078" y="3319670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23B1A9-0430-724B-56EC-727C369160E1}"/>
              </a:ext>
            </a:extLst>
          </p:cNvPr>
          <p:cNvCxnSpPr/>
          <p:nvPr/>
        </p:nvCxnSpPr>
        <p:spPr>
          <a:xfrm flipV="1">
            <a:off x="3906078" y="1451667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590639-4A7D-F04F-4F48-AF151D48B05E}"/>
              </a:ext>
            </a:extLst>
          </p:cNvPr>
          <p:cNvCxnSpPr/>
          <p:nvPr/>
        </p:nvCxnSpPr>
        <p:spPr>
          <a:xfrm>
            <a:off x="3906078" y="1451667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27025C-C7EE-6BCB-9122-2217ACBD6257}"/>
              </a:ext>
            </a:extLst>
          </p:cNvPr>
          <p:cNvCxnSpPr/>
          <p:nvPr/>
        </p:nvCxnSpPr>
        <p:spPr>
          <a:xfrm flipV="1">
            <a:off x="11870635" y="1451666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2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312C-F996-3216-8FB0-BB57B7D1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Helicity PDF and 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7442-86E1-77E0-77BE-8ADA79E6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690"/>
            <a:ext cx="10515600" cy="4627660"/>
          </a:xfrm>
        </p:spPr>
        <p:txBody>
          <a:bodyPr>
            <a:normAutofit/>
          </a:bodyPr>
          <a:lstStyle/>
          <a:p>
            <a:r>
              <a:rPr lang="en-US" sz="2000" dirty="0"/>
              <a:t>The flavor-singlet quark helicity PDF and SIDIS TMD are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</a:t>
            </a:r>
            <a:r>
              <a:rPr lang="en-US" sz="2000" baseline="-25000" dirty="0"/>
              <a:t>2</a:t>
            </a:r>
            <a:r>
              <a:rPr lang="en-US" sz="2000" dirty="0"/>
              <a:t> was defined before. This is the gluon admixture to quark helicity distributions. </a:t>
            </a:r>
          </a:p>
          <a:p>
            <a:r>
              <a:rPr lang="en-US" sz="2000" dirty="0"/>
              <a:t>The dipole amplitude Q is due to F</a:t>
            </a:r>
            <a:r>
              <a:rPr lang="en-US" sz="2000" baseline="30000" dirty="0"/>
              <a:t>12 </a:t>
            </a:r>
            <a:r>
              <a:rPr lang="en-US" sz="2000" dirty="0"/>
              <a:t>&amp; axial current. </a:t>
            </a:r>
          </a:p>
          <a:p>
            <a:r>
              <a:rPr lang="en-US" sz="2000" dirty="0"/>
              <a:t>The contribution of G</a:t>
            </a:r>
            <a:r>
              <a:rPr lang="en-US" sz="2000" baseline="-25000" dirty="0"/>
              <a:t>2</a:t>
            </a:r>
            <a:r>
              <a:rPr lang="en-US" sz="2000" dirty="0"/>
              <a:t> comes from the DD operator in the quark S-matrix. </a:t>
            </a:r>
          </a:p>
          <a:p>
            <a:r>
              <a:rPr lang="en-US" sz="2000" dirty="0"/>
              <a:t>Hence, the DD operator is related to the Jaffe-Manohar distribution.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130D-5F4A-E1BF-20F0-7C7CF2AF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3BC4F-A488-C06B-6F99-704DBA81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13" y="2246450"/>
            <a:ext cx="6096000" cy="84894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06DB906-F6DD-ACBC-27CD-458BDD25D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57" y="166844"/>
            <a:ext cx="3468757" cy="300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AE50C9-A7E6-3FC0-944F-878530EAC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513" y="3288306"/>
            <a:ext cx="7046844" cy="7493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C76A6E-1AD1-8D58-D455-9536E2A2364B}"/>
              </a:ext>
            </a:extLst>
          </p:cNvPr>
          <p:cNvCxnSpPr>
            <a:cxnSpLocks/>
          </p:cNvCxnSpPr>
          <p:nvPr/>
        </p:nvCxnSpPr>
        <p:spPr>
          <a:xfrm>
            <a:off x="954156" y="4164496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457FEE-2244-8837-3AD0-6CD0D4580457}"/>
              </a:ext>
            </a:extLst>
          </p:cNvPr>
          <p:cNvCxnSpPr>
            <a:cxnSpLocks/>
          </p:cNvCxnSpPr>
          <p:nvPr/>
        </p:nvCxnSpPr>
        <p:spPr>
          <a:xfrm flipV="1">
            <a:off x="954156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89CEB7-E809-F7A8-CB12-C423A5614361}"/>
              </a:ext>
            </a:extLst>
          </p:cNvPr>
          <p:cNvCxnSpPr>
            <a:cxnSpLocks/>
          </p:cNvCxnSpPr>
          <p:nvPr/>
        </p:nvCxnSpPr>
        <p:spPr>
          <a:xfrm>
            <a:off x="954156" y="2140227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39535-54D9-00D4-CF3F-9B622815D047}"/>
              </a:ext>
            </a:extLst>
          </p:cNvPr>
          <p:cNvCxnSpPr>
            <a:cxnSpLocks/>
          </p:cNvCxnSpPr>
          <p:nvPr/>
        </p:nvCxnSpPr>
        <p:spPr>
          <a:xfrm flipV="1">
            <a:off x="8398565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0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7CA9-5F24-EB4F-AF35-E96D7FB3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9675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C625-7FC5-464D-B9EE-2BD226EB7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833" y="1546393"/>
            <a:ext cx="8436334" cy="5014848"/>
          </a:xfrm>
        </p:spPr>
        <p:txBody>
          <a:bodyPr>
            <a:no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Proton spin puzzle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Quark and gluon helicity evolution at small 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Quark and gluon helicity distributions at small </a:t>
            </a:r>
            <a:r>
              <a:rPr lang="en-US" sz="2000" i="1" dirty="0">
                <a:solidFill>
                  <a:prstClr val="black"/>
                </a:solidFill>
              </a:rPr>
              <a:t>x </a:t>
            </a:r>
            <a:r>
              <a:rPr lang="en-US" sz="2000" dirty="0">
                <a:solidFill>
                  <a:prstClr val="black"/>
                </a:solidFill>
              </a:rPr>
              <a:t>&amp; polarized dipoles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Small-</a:t>
            </a:r>
            <a:r>
              <a:rPr lang="en-US" sz="2000" i="1" dirty="0">
                <a:solidFill>
                  <a:prstClr val="black"/>
                </a:solidFill>
              </a:rPr>
              <a:t>x</a:t>
            </a:r>
            <a:r>
              <a:rPr lang="en-US" sz="2000" dirty="0">
                <a:solidFill>
                  <a:prstClr val="black"/>
                </a:solidFill>
              </a:rPr>
              <a:t> evolution equations for quark and gluon helicity</a:t>
            </a:r>
          </a:p>
          <a:p>
            <a:r>
              <a:rPr lang="en-US" sz="2400" dirty="0">
                <a:solidFill>
                  <a:prstClr val="black"/>
                </a:solidFill>
              </a:rPr>
              <a:t>Solving the new evolution equations: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Exact solution at large N</a:t>
            </a:r>
            <a:r>
              <a:rPr lang="en-US" sz="2000" baseline="-25000" dirty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: small-</a:t>
            </a:r>
            <a:r>
              <a:rPr lang="en-US" sz="2000" i="1" dirty="0">
                <a:solidFill>
                  <a:prstClr val="black"/>
                </a:solidFill>
              </a:rPr>
              <a:t>x</a:t>
            </a:r>
            <a:r>
              <a:rPr lang="en-US" sz="2000" dirty="0">
                <a:solidFill>
                  <a:prstClr val="black"/>
                </a:solidFill>
              </a:rPr>
              <a:t> asymptotics of quark and gluon helicity distributions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Phenomenology: first fit of small-</a:t>
            </a:r>
            <a:r>
              <a:rPr lang="en-US" sz="2000" i="1" dirty="0">
                <a:solidFill>
                  <a:prstClr val="black"/>
                </a:solidFill>
              </a:rPr>
              <a:t>x</a:t>
            </a:r>
            <a:r>
              <a:rPr lang="en-US" sz="2000" dirty="0">
                <a:solidFill>
                  <a:prstClr val="black"/>
                </a:solidFill>
              </a:rPr>
              <a:t> polarized DIS data using evolution in </a:t>
            </a:r>
            <a:r>
              <a:rPr lang="en-US" sz="2000" i="1" dirty="0">
                <a:solidFill>
                  <a:prstClr val="black"/>
                </a:solidFill>
              </a:rPr>
              <a:t>x, </a:t>
            </a:r>
            <a:r>
              <a:rPr lang="en-US" sz="2000" dirty="0">
                <a:solidFill>
                  <a:prstClr val="black"/>
                </a:solidFill>
              </a:rPr>
              <a:t>predictions for EIC</a:t>
            </a:r>
          </a:p>
          <a:p>
            <a:r>
              <a:rPr lang="en-US" sz="2400" dirty="0">
                <a:solidFill>
                  <a:prstClr val="black"/>
                </a:solidFill>
              </a:rPr>
              <a:t>Sivers and Boer-Mulders functions at small 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r>
              <a:rPr lang="en-US" sz="2400" dirty="0">
                <a:solidFill>
                  <a:prstClr val="black"/>
                </a:solidFill>
              </a:rPr>
              <a:t>Conclusions and Outlook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C06E3-8B0C-4C4E-BB71-A0B7588E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3CC9B-6725-D69A-9722-F8D49350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FA08-8A50-0DBD-B977-03B1C3F1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>
            <a:normAutofit/>
          </a:bodyPr>
          <a:lstStyle/>
          <a:p>
            <a:r>
              <a:rPr lang="en-US" sz="2000" dirty="0"/>
              <a:t>The amplitude Q is defined by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                                                     , where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is the ‘old’ KPS polarized dipole amplitude. U = adjoint light-cone Wilson 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4EDB-D9A0-EB45-7025-209F39E3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35F7E-DDF5-25C1-8894-535859189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77" y="2195830"/>
            <a:ext cx="6316046" cy="55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6220F-25DE-60AA-D8D4-3FF9D5AC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83" y="2966500"/>
            <a:ext cx="2648934" cy="37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3247F-3902-845E-1979-602A48EA4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688" y="3559963"/>
            <a:ext cx="5672623" cy="779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58446-E048-8F33-3AFC-7A105222F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79" y="4476540"/>
            <a:ext cx="9719041" cy="868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7097E-9131-6D4C-4115-0CC3F2644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313" y="729445"/>
            <a:ext cx="4129157" cy="6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AD6-C52A-74B0-556D-2B458822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14D-CBC0-5FA2-12C7-913D88D47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1</a:t>
            </a:r>
            <a:r>
              <a:rPr lang="en-US" sz="2000" dirty="0"/>
              <a:t> structure function is obtained similarly, using DIS in the dipole picture: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One gets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such that one reproduces the standard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05CFA-C8D3-BAD7-0BB1-FB3872DE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2C9B-94A7-DB88-B5F5-A1E9E93D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5" y="2667028"/>
            <a:ext cx="10883065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C6E0F-208D-E3CD-2684-3E29B8B7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42" y="4313583"/>
            <a:ext cx="7615427" cy="1034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B4AFF-02DF-CA1D-3E32-356669F5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991" y="5347780"/>
            <a:ext cx="3357218" cy="642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8B76F-27DA-13B6-AC02-88AC10B4B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202" y="5977301"/>
            <a:ext cx="2266398" cy="3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2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Helicity Evolution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2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for Polarized Quark Dipole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6038"/>
            <a:ext cx="8229600" cy="4420859"/>
          </a:xfrm>
        </p:spPr>
      </p:pic>
      <p:sp>
        <p:nvSpPr>
          <p:cNvPr id="5" name="TextBox 4"/>
          <p:cNvSpPr txBox="1"/>
          <p:nvPr/>
        </p:nvSpPr>
        <p:spPr>
          <a:xfrm>
            <a:off x="2057400" y="1143000"/>
            <a:ext cx="6985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One can construct an evolution equation for the polarized dipole: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6515" y="2960914"/>
            <a:ext cx="36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Spin-dependent (non-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eikonal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 vertex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185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043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1" y="3145581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polarized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particle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688771" y="2515148"/>
            <a:ext cx="141514" cy="5878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42710" y="5069541"/>
            <a:ext cx="1538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box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target shock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wave (proton)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482958" y="4475124"/>
            <a:ext cx="95831" cy="500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113060" y="5741894"/>
            <a:ext cx="929651" cy="147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>
            <a:off x="3029629" y="3718560"/>
            <a:ext cx="305754" cy="2438400"/>
          </a:xfrm>
          <a:prstGeom prst="leftBrace">
            <a:avLst>
              <a:gd name="adj1" fmla="val 8333"/>
              <a:gd name="adj2" fmla="val 5035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847" y="4476095"/>
            <a:ext cx="1477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similar to the 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unpolarized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BK evolution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2134C-88A3-0441-B969-98507E5F5B5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6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Evolution for Polarized Quark Dipole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20" y="1368476"/>
            <a:ext cx="5638800" cy="3029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5" y="1901714"/>
            <a:ext cx="1682700" cy="471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5220" y="5007634"/>
            <a:ext cx="250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u="sng">
                <a:solidFill>
                  <a:srgbClr val="FF0000"/>
                </a:solidFill>
                <a:latin typeface="Calibri" panose="020F0502020204030204"/>
              </a:rPr>
              <a:t>Equation does not close!</a:t>
            </a:r>
            <a:endParaRPr lang="en-US" u="sng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2134C-88A3-0441-B969-98507E5F5B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CFC10-EE42-1EE1-A946-121F93BD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56" y="3463611"/>
            <a:ext cx="8053324" cy="30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74EA-0A7C-0EC2-0CE6-56FDBCF1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N</a:t>
            </a:r>
            <a:r>
              <a:rPr lang="en-US" baseline="-25000" dirty="0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65CC-86AB-26D3-71B6-8BC711D2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974" y="315747"/>
            <a:ext cx="7247293" cy="100981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At large-N</a:t>
            </a:r>
            <a:r>
              <a:rPr lang="en-US" sz="2000" baseline="-25000" dirty="0"/>
              <a:t>c</a:t>
            </a:r>
            <a:r>
              <a:rPr lang="en-US" sz="2000" dirty="0"/>
              <a:t> the equations close (Q </a:t>
            </a:r>
            <a:r>
              <a:rPr lang="en-US" sz="2000" dirty="0">
                <a:sym typeface="Wingdings" pitchFamily="2" charset="2"/>
              </a:rPr>
              <a:t> G).</a:t>
            </a:r>
          </a:p>
          <a:p>
            <a:r>
              <a:rPr lang="en-US" sz="2000" dirty="0">
                <a:sym typeface="Wingdings" pitchFamily="2" charset="2"/>
              </a:rPr>
              <a:t>Everything with 2 in the subscript (e.g., G</a:t>
            </a:r>
            <a:r>
              <a:rPr lang="en-US" sz="2000" baseline="-25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 and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000" baseline="-25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) is new compared to the KPS (‘15-’18) papers. 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1E680-FE66-4693-49BD-7D9D6A7B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10817-CAEA-C9F6-7360-E134EA8D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971" y="1358796"/>
            <a:ext cx="8436057" cy="53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75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41DE-6983-E6C2-6141-54DCEB4D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56B72-A779-575F-90B2-8ACB4BFCA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initial conditions are given by the Born-level graphs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Similar Born-level calculation is done for G</a:t>
            </a:r>
            <a:r>
              <a:rPr lang="en-US" sz="2000" baseline="-25000" dirty="0"/>
              <a:t>2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baseline="-25000" dirty="0"/>
              <a:t>2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E515-7C66-748E-9293-1BF8BC21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C65450E4-F482-B6FA-F6B6-4D778FFFD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63" y="2598775"/>
            <a:ext cx="7723799" cy="2337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6C5E0-2F22-D429-2C70-0FB16F95A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64" y="4936021"/>
            <a:ext cx="2541635" cy="241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82304-E852-DB2F-FC5C-9ADBBA64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154021"/>
            <a:ext cx="4018900" cy="4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29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“Neighbor” dipole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38" y="1570823"/>
            <a:ext cx="10474232" cy="4968089"/>
          </a:xfrm>
        </p:spPr>
        <p:txBody>
          <a:bodyPr>
            <a:normAutofit/>
          </a:bodyPr>
          <a:lstStyle/>
          <a:p>
            <a:r>
              <a:rPr lang="en-US" sz="2000" dirty="0"/>
              <a:t>There is a new object in the evolution equation – </a:t>
            </a:r>
            <a:r>
              <a:rPr lang="en-US" sz="2000" b="1" dirty="0"/>
              <a:t>the</a:t>
            </a:r>
            <a:r>
              <a:rPr lang="en-US" sz="2000" dirty="0"/>
              <a:t> </a:t>
            </a:r>
            <a:r>
              <a:rPr lang="en-US" sz="2000" b="1" dirty="0"/>
              <a:t>neighbor dipole amplitude</a:t>
            </a:r>
            <a:r>
              <a:rPr lang="en-US" sz="2000" dirty="0"/>
              <a:t>.</a:t>
            </a:r>
          </a:p>
          <a:p>
            <a:r>
              <a:rPr lang="en-US" sz="2000" dirty="0"/>
              <a:t>This is specific for the DLA evolution. Gluon emission may happen in one dipole, but, due to lifetime ordering, may ‘know’ about another dipole: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denote the evolution in the neighbor dipole 02 by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8" y="3176314"/>
            <a:ext cx="7768432" cy="1587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61" y="4890282"/>
            <a:ext cx="1835339" cy="332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174" y="5771975"/>
            <a:ext cx="1476658" cy="401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024E6-CAF2-2844-A979-9EC65125D41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C6ABB-E6D5-EEC8-687D-99983153FFA2}"/>
              </a:ext>
            </a:extLst>
          </p:cNvPr>
          <p:cNvSpPr txBox="1"/>
          <p:nvPr/>
        </p:nvSpPr>
        <p:spPr>
          <a:xfrm>
            <a:off x="3076832" y="397023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z’</a:t>
            </a:r>
          </a:p>
        </p:txBody>
      </p:sp>
    </p:spTree>
    <p:extLst>
      <p:ext uri="{BB962C8B-B14F-4D97-AF65-F5344CB8AC3E}">
        <p14:creationId xmlns:p14="http://schemas.microsoft.com/office/powerpoint/2010/main" val="19182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 err="1"/>
              <a:t>Resummation</a:t>
            </a:r>
            <a:r>
              <a:rPr lang="en-US" dirty="0"/>
              <a:t> Parameter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331" y="1143001"/>
            <a:ext cx="10280820" cy="521253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For helicity evolution the leading resummation parameter is different from BFKL, BK or JIMWLK, which resum powers of leading logarithms (LLA)                              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Helicity evolution </a:t>
            </a:r>
            <a:r>
              <a:rPr lang="en-US" sz="2000" dirty="0" err="1"/>
              <a:t>resummation</a:t>
            </a:r>
            <a:r>
              <a:rPr lang="en-US" sz="2000" dirty="0"/>
              <a:t> parameter is double-logarithmic (DLA):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second logarithm of </a:t>
            </a:r>
            <a:r>
              <a:rPr lang="en-US" sz="2000" i="1" dirty="0"/>
              <a:t>x</a:t>
            </a:r>
            <a:r>
              <a:rPr lang="en-US" sz="2000" dirty="0"/>
              <a:t> arises due to transverse momentum (or transverse coordinate) integration being logarithmic both in the UV and IR.</a:t>
            </a:r>
          </a:p>
          <a:p>
            <a:endParaRPr lang="en-US" sz="2000" dirty="0"/>
          </a:p>
          <a:p>
            <a:r>
              <a:rPr lang="en-US" sz="2000" dirty="0"/>
              <a:t>This was known before: </a:t>
            </a:r>
            <a:r>
              <a:rPr lang="en-US" sz="2000" dirty="0" err="1"/>
              <a:t>Kirschner</a:t>
            </a:r>
            <a:r>
              <a:rPr lang="en-US" sz="2000" dirty="0"/>
              <a:t> and </a:t>
            </a:r>
            <a:r>
              <a:rPr lang="en-US" sz="2000" dirty="0" err="1"/>
              <a:t>Lipatov</a:t>
            </a:r>
            <a:r>
              <a:rPr lang="en-US" sz="2000" dirty="0"/>
              <a:t> </a:t>
            </a:r>
            <a:r>
              <a:rPr lang="uk-UA" sz="2000" dirty="0"/>
              <a:t>’</a:t>
            </a:r>
            <a:r>
              <a:rPr lang="en-US" sz="2000" dirty="0"/>
              <a:t>83; Kirschner </a:t>
            </a:r>
            <a:r>
              <a:rPr lang="uk-UA" sz="2000" dirty="0"/>
              <a:t>’</a:t>
            </a:r>
            <a:r>
              <a:rPr lang="en-US" sz="2000" dirty="0"/>
              <a:t>84; Bartels, </a:t>
            </a:r>
            <a:r>
              <a:rPr lang="en-US" sz="2000" dirty="0" err="1"/>
              <a:t>Ermolaev</a:t>
            </a:r>
            <a:r>
              <a:rPr lang="en-US" sz="2000" dirty="0"/>
              <a:t>, </a:t>
            </a:r>
            <a:r>
              <a:rPr lang="en-US" sz="2000" dirty="0" err="1"/>
              <a:t>Ryskin</a:t>
            </a:r>
            <a:r>
              <a:rPr lang="en-US" sz="2000" dirty="0"/>
              <a:t> ‘95, ‘96; Griffiths and Ross </a:t>
            </a:r>
            <a:r>
              <a:rPr lang="uk-UA" sz="2000" dirty="0"/>
              <a:t>’</a:t>
            </a:r>
            <a:r>
              <a:rPr lang="en-US" sz="2000" dirty="0"/>
              <a:t>99; </a:t>
            </a:r>
            <a:r>
              <a:rPr lang="en-US" sz="2000" dirty="0" err="1"/>
              <a:t>Itakura</a:t>
            </a:r>
            <a:r>
              <a:rPr lang="en-US" sz="2000" dirty="0"/>
              <a:t> et al </a:t>
            </a:r>
            <a:r>
              <a:rPr lang="uk-UA" sz="2000" dirty="0"/>
              <a:t>’</a:t>
            </a:r>
            <a:r>
              <a:rPr lang="en-US" sz="2000" dirty="0"/>
              <a:t>03; Bartels and </a:t>
            </a:r>
            <a:r>
              <a:rPr lang="en-US" sz="2000" dirty="0" err="1"/>
              <a:t>Lublinsky</a:t>
            </a:r>
            <a:r>
              <a:rPr lang="en-US" sz="2000" dirty="0"/>
              <a:t> ‘03.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75" y="2989181"/>
            <a:ext cx="1375903" cy="80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38" y="1846181"/>
            <a:ext cx="1901924" cy="4398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E191-B95E-7A55-A6AB-57065FAF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Large-N</a:t>
            </a:r>
            <a:r>
              <a:rPr lang="en-US" baseline="-25000" dirty="0" err="1"/>
              <a:t>c</a:t>
            </a:r>
            <a:r>
              <a:rPr lang="en-US" dirty="0" err="1"/>
              <a:t>&amp;N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1AC27-5DE7-4C77-FDF3-11D4F80AE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443" y="1922779"/>
            <a:ext cx="4940254" cy="4348811"/>
          </a:xfrm>
        </p:spPr>
        <p:txBody>
          <a:bodyPr>
            <a:normAutofit/>
          </a:bodyPr>
          <a:lstStyle/>
          <a:p>
            <a:r>
              <a:rPr lang="en-US" sz="2000" dirty="0"/>
              <a:t>Equations also close in the </a:t>
            </a:r>
            <a:r>
              <a:rPr lang="en-US" sz="2000" dirty="0" err="1"/>
              <a:t>large-N</a:t>
            </a:r>
            <a:r>
              <a:rPr lang="en-US" sz="2000" baseline="-25000" dirty="0" err="1"/>
              <a:t>c</a:t>
            </a:r>
            <a:r>
              <a:rPr lang="en-US" sz="2000" dirty="0" err="1"/>
              <a:t>&amp;N</a:t>
            </a:r>
            <a:r>
              <a:rPr lang="en-US" sz="2000" baseline="-25000" dirty="0" err="1"/>
              <a:t>f</a:t>
            </a:r>
            <a:r>
              <a:rPr lang="en-US" sz="2000" dirty="0"/>
              <a:t> (</a:t>
            </a:r>
            <a:r>
              <a:rPr lang="en-US" sz="2000" dirty="0" err="1"/>
              <a:t>Veneziano</a:t>
            </a:r>
            <a:r>
              <a:rPr lang="en-US" sz="2000" dirty="0"/>
              <a:t>) limit. </a:t>
            </a:r>
          </a:p>
          <a:p>
            <a:r>
              <a:rPr lang="en-US" sz="2000" dirty="0"/>
              <a:t>This is more realistic as it includes quarks.</a:t>
            </a:r>
          </a:p>
          <a:p>
            <a:r>
              <a:rPr lang="en-US" sz="2000" dirty="0"/>
              <a:t>Everything with 2 in the subscript </a:t>
            </a:r>
            <a:r>
              <a:rPr lang="en-US" sz="2000" dirty="0">
                <a:sym typeface="Wingdings" pitchFamily="2" charset="2"/>
              </a:rPr>
              <a:t>(e.g., G</a:t>
            </a:r>
            <a:r>
              <a:rPr lang="en-US" sz="2000" baseline="-25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 and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000" baseline="-25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)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is new compared to the KPS (‘15-’18) papers. 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0C12A-2D38-B030-FDCE-57563617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15DBE-2E54-BBC2-25B3-355D8D40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555" y="0"/>
            <a:ext cx="6448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9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91986-E8DC-1143-8D17-97EFBD393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602" y="272649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Proton Spin Puzzle: </a:t>
            </a:r>
            <a:br>
              <a:rPr lang="en-US" dirty="0"/>
            </a:br>
            <a:r>
              <a:rPr lang="en-US" dirty="0"/>
              <a:t>an 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76B28-0BFD-D64D-A471-9D54D84F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9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487" y="2487530"/>
            <a:ext cx="8528858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Quark Helicity at Small </a:t>
            </a:r>
            <a:r>
              <a:rPr lang="en-US" i="1" dirty="0"/>
              <a:t>x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Asymptotics and Phenomenology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65002" y="4892936"/>
            <a:ext cx="9799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YK, D. Pitonyak, M. Sievert, </a:t>
            </a:r>
            <a:r>
              <a:rPr lang="pt-BR" dirty="0">
                <a:solidFill>
                  <a:prstClr val="black"/>
                </a:solidFill>
              </a:rPr>
              <a:t>arXiv:1610.06188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], arXiv:1703.05809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 (KPS); </a:t>
            </a:r>
          </a:p>
          <a:p>
            <a:pPr defTabSz="457200"/>
            <a:r>
              <a:rPr lang="pt-BR" dirty="0">
                <a:solidFill>
                  <a:prstClr val="black"/>
                </a:solidFill>
              </a:rPr>
              <a:t>F. Cougoulic, YK, A. </a:t>
            </a:r>
            <a:r>
              <a:rPr lang="pt-BR" dirty="0" err="1">
                <a:solidFill>
                  <a:prstClr val="black"/>
                </a:solidFill>
              </a:rPr>
              <a:t>Tarasov</a:t>
            </a:r>
            <a:r>
              <a:rPr lang="pt-BR" dirty="0">
                <a:solidFill>
                  <a:prstClr val="black"/>
                </a:solidFill>
              </a:rPr>
              <a:t>, </a:t>
            </a:r>
            <a:r>
              <a:rPr lang="pt-BR" dirty="0" err="1">
                <a:solidFill>
                  <a:prstClr val="black"/>
                </a:solidFill>
              </a:rPr>
              <a:t>and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Y</a:t>
            </a:r>
            <a:r>
              <a:rPr lang="pt-BR" dirty="0">
                <a:solidFill>
                  <a:prstClr val="black"/>
                </a:solidFill>
              </a:rPr>
              <a:t>. Tawabutr, arXiv:2204.11898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 (KPS-CTT);</a:t>
            </a:r>
            <a:br>
              <a:rPr lang="pt-BR" dirty="0">
                <a:solidFill>
                  <a:prstClr val="black"/>
                </a:solidFill>
              </a:rPr>
            </a:br>
            <a:r>
              <a:rPr lang="pt-BR" dirty="0">
                <a:solidFill>
                  <a:prstClr val="black"/>
                </a:solidFill>
              </a:rPr>
              <a:t>D. </a:t>
            </a:r>
            <a:r>
              <a:rPr lang="en-US" dirty="0"/>
              <a:t>Adamiak, W. Melnitchouk, D. Pitonyak, N. Sato, M. Sievert, YK, 2102.06159 [hep-</a:t>
            </a:r>
            <a:r>
              <a:rPr lang="en-US" dirty="0" err="1"/>
              <a:t>ph</a:t>
            </a:r>
            <a:r>
              <a:rPr lang="en-US" dirty="0"/>
              <a:t>];</a:t>
            </a:r>
            <a:br>
              <a:rPr lang="en-US" dirty="0"/>
            </a:br>
            <a:r>
              <a:rPr lang="en-US" dirty="0"/>
              <a:t>J. Borden and YK, 2304.06161 [hep-</a:t>
            </a:r>
            <a:r>
              <a:rPr lang="en-US" dirty="0" err="1"/>
              <a:t>ph</a:t>
            </a:r>
            <a:r>
              <a:rPr lang="en-US" dirty="0"/>
              <a:t>]</a:t>
            </a:r>
            <a:r>
              <a:rPr lang="pt-BR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Asymptotics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14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8100-DFDF-AB7A-588B-F0D85CA0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Solution of the Large-N</a:t>
            </a:r>
            <a:r>
              <a:rPr lang="en-US" baseline="-25000" dirty="0"/>
              <a:t>c</a:t>
            </a:r>
            <a:r>
              <a:rPr lang="en-US" dirty="0"/>
              <a:t> Equations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E36229-2FA3-5994-B451-E1C8B9D2A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0275" y="1971738"/>
            <a:ext cx="5384800" cy="3721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8B249-D4FB-3727-A9AD-42044650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159470-790B-A1A8-47BB-A5E36F46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5" y="1971738"/>
            <a:ext cx="5295900" cy="372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315C67-3615-4B00-D567-7022B9F82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835" y="5520749"/>
            <a:ext cx="1783633" cy="453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3D664-558D-3017-79E6-612D91B00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92" y="4694815"/>
            <a:ext cx="1484667" cy="450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2D223-55A2-4A92-96F4-C3BE39C69F5E}"/>
              </a:ext>
            </a:extLst>
          </p:cNvPr>
          <p:cNvSpPr txBox="1"/>
          <p:nvPr/>
        </p:nvSpPr>
        <p:spPr>
          <a:xfrm>
            <a:off x="4670854" y="5777770"/>
            <a:ext cx="6606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large-N</a:t>
            </a:r>
            <a:r>
              <a:rPr lang="en-US" sz="2000" baseline="-25000" dirty="0"/>
              <a:t>c</a:t>
            </a:r>
            <a:r>
              <a:rPr lang="en-US" sz="2000" dirty="0"/>
              <a:t> equations for G and G</a:t>
            </a:r>
            <a:r>
              <a:rPr lang="en-US" sz="2000" baseline="-25000" dirty="0"/>
              <a:t>2</a:t>
            </a:r>
            <a:r>
              <a:rPr lang="en-US" sz="2000" dirty="0"/>
              <a:t> can be solved </a:t>
            </a:r>
            <a:br>
              <a:rPr lang="en-US" sz="2000" dirty="0"/>
            </a:br>
            <a:r>
              <a:rPr lang="en-US" sz="2000" dirty="0"/>
              <a:t>numerically (and, possibly, analytically).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0C2EA-B3C0-5885-9E63-F33F0C42E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835" y="6102537"/>
            <a:ext cx="1203941" cy="534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19F24-3950-A2E5-E9F2-2CBE0B283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392" y="5153213"/>
            <a:ext cx="1861894" cy="572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AB2BF7-A1D6-3193-592D-747D23B78163}"/>
              </a:ext>
            </a:extLst>
          </p:cNvPr>
          <p:cNvSpPr txBox="1"/>
          <p:nvPr/>
        </p:nvSpPr>
        <p:spPr>
          <a:xfrm>
            <a:off x="5547018" y="1531856"/>
            <a:ext cx="542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Cougoulic, YK, A. Tarasov, Y. Tawabutr, 2022 </a:t>
            </a:r>
          </a:p>
        </p:txBody>
      </p:sp>
    </p:spTree>
    <p:extLst>
      <p:ext uri="{BB962C8B-B14F-4D97-AF65-F5344CB8AC3E}">
        <p14:creationId xmlns:p14="http://schemas.microsoft.com/office/powerpoint/2010/main" val="4156432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4C26-0ACF-380E-8508-18E6228E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Asymptotics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FD7FB-DD71-1742-2FF1-27A8C5C68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>
            <a:normAutofit/>
          </a:bodyPr>
          <a:lstStyle/>
          <a:p>
            <a:r>
              <a:rPr lang="en-US" sz="2000" dirty="0"/>
              <a:t>Fitting the slope of the log plots of G and G</a:t>
            </a:r>
            <a:r>
              <a:rPr lang="en-US" sz="2000" baseline="-25000" dirty="0"/>
              <a:t>2</a:t>
            </a:r>
            <a:r>
              <a:rPr lang="en-US" sz="2000" dirty="0"/>
              <a:t> vs e we can read off the small-x intercept (the power of </a:t>
            </a:r>
            <a:r>
              <a:rPr lang="en-US" sz="2000" i="1" dirty="0"/>
              <a:t>x</a:t>
            </a:r>
            <a:r>
              <a:rPr lang="en-US" sz="2000" dirty="0"/>
              <a:t>):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69B7C-2F13-D3B0-5F52-84199987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91477C-9BC1-558F-615C-C0EB4B45E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73981"/>
            <a:ext cx="4376351" cy="2669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CFB99-25DF-C6A8-8006-BB5E92B3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449" y="2597197"/>
            <a:ext cx="4376351" cy="2646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2AE71-8A8E-DBCD-65E8-E8B8F0FE2036}"/>
              </a:ext>
            </a:extLst>
          </p:cNvPr>
          <p:cNvSpPr txBox="1"/>
          <p:nvPr/>
        </p:nvSpPr>
        <p:spPr>
          <a:xfrm>
            <a:off x="4960609" y="5615460"/>
            <a:ext cx="542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Cougoulic, YK, A. Tarasov, Y. Tawabutr, 2022 </a:t>
            </a:r>
          </a:p>
        </p:txBody>
      </p:sp>
    </p:spTree>
    <p:extLst>
      <p:ext uri="{BB962C8B-B14F-4D97-AF65-F5344CB8AC3E}">
        <p14:creationId xmlns:p14="http://schemas.microsoft.com/office/powerpoint/2010/main" val="1052548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9670-713E-3C60-75DB-AD205D95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59" y="361768"/>
            <a:ext cx="10695878" cy="1325563"/>
          </a:xfrm>
        </p:spPr>
        <p:txBody>
          <a:bodyPr/>
          <a:lstStyle/>
          <a:p>
            <a:pPr algn="ctr"/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Asymptotics for Helicity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3045C-7247-E804-4298-8EF93040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195"/>
            <a:ext cx="10515600" cy="457215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The resulting small-</a:t>
            </a:r>
            <a:r>
              <a:rPr lang="en-US" sz="2000" i="1" dirty="0"/>
              <a:t>x</a:t>
            </a:r>
            <a:r>
              <a:rPr lang="en-US" sz="2000" dirty="0"/>
              <a:t> asymptotics for helicity PDFs and the g</a:t>
            </a:r>
            <a:r>
              <a:rPr lang="en-US" sz="2000" baseline="-25000" dirty="0"/>
              <a:t>1</a:t>
            </a:r>
            <a:r>
              <a:rPr lang="en-US" sz="2000" dirty="0"/>
              <a:t> structure function at large N</a:t>
            </a:r>
            <a:r>
              <a:rPr lang="en-US" sz="2000" baseline="-25000" dirty="0"/>
              <a:t>c</a:t>
            </a:r>
            <a:r>
              <a:rPr lang="en-US" sz="2000" dirty="0"/>
              <a:t> is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power (aka the intercept) is in complete agreement with the work by J. Bartels, B. </a:t>
            </a:r>
            <a:r>
              <a:rPr lang="en-US" sz="2000" dirty="0" err="1"/>
              <a:t>Ermolaev</a:t>
            </a:r>
            <a:r>
              <a:rPr lang="en-US" sz="2000" dirty="0"/>
              <a:t>, and M. </a:t>
            </a:r>
            <a:r>
              <a:rPr lang="en-US" sz="2000" dirty="0" err="1"/>
              <a:t>Ryskin</a:t>
            </a:r>
            <a:r>
              <a:rPr lang="en-US" sz="2000" dirty="0"/>
              <a:t> (BER, 1996) using infrared evolution equations (with the analytic intercept constructed by KPS in 2016):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“Peace in the valley.”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Right?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51922-704E-52CD-84B4-2E12EB64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389C8-A2C0-9B16-40FC-FAC68E63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63" y="2304114"/>
            <a:ext cx="6174271" cy="75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9E7E7-03B7-2449-9765-CA41FFD7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975" y="4336638"/>
            <a:ext cx="4920048" cy="7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BB7C-3690-530B-0A13-5E8DDE7B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Analytic Solution of the Large-N</a:t>
            </a:r>
            <a:r>
              <a:rPr lang="en-US" sz="3600" baseline="-25000" dirty="0"/>
              <a:t>c</a:t>
            </a:r>
            <a:r>
              <a:rPr lang="en-US" sz="3600" dirty="0"/>
              <a:t>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A65D2-A943-7F85-2E6C-C8B0C0EB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" y="1976492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We want to solve </a:t>
            </a:r>
            <a:br>
              <a:rPr lang="en-US" sz="2000" dirty="0"/>
            </a:br>
            <a:r>
              <a:rPr lang="en-US" sz="2000" dirty="0"/>
              <a:t>these equations: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AFF8-3743-6B56-F5C7-2FEE0DA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D5224-F4D9-0A9E-3485-6D9099FD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18" y="1392029"/>
            <a:ext cx="8436057" cy="53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2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BB7C-3690-530B-0A13-5E8DDE7B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Analytic Solution of the Large-N</a:t>
            </a:r>
            <a:r>
              <a:rPr lang="en-US" sz="3600" baseline="-25000" dirty="0"/>
              <a:t>c</a:t>
            </a:r>
            <a:r>
              <a:rPr lang="en-US" sz="3600" dirty="0"/>
              <a:t>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A65D2-A943-7F85-2E6C-C8B0C0EB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5452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The strategy is to use the double Laplace transform,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One gets the expressions for all the other dipole amplitudes this way, for instance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Neighbor amplitudes involve several different double Laplace transforms: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AFF8-3743-6B56-F5C7-2FEE0DA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669E0-E081-7B6C-78A5-B73C4E56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51" y="1884906"/>
            <a:ext cx="6735896" cy="74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F9A1A-080B-5DB8-B150-A512006E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25" y="3675439"/>
            <a:ext cx="9661747" cy="74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44DA8-CAC1-6032-431E-956F6E19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14" y="1392028"/>
            <a:ext cx="1466886" cy="618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32D70-4890-01FD-2506-A925D0899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4" y="5311926"/>
            <a:ext cx="11137137" cy="74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92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4B3A-510C-4E9A-0484-714ED75B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Analytic Solution of the Large-N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Equations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BBD58-E872-0074-767F-3A64183B1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the end, all the amplitudes in the double-Laplace space can be expressed in terms of the initial conditions/inhomogeneous terms, e.g.,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More details in J. Borden, YK, 2304.06161 [hep-</a:t>
            </a:r>
            <a:r>
              <a:rPr lang="en-US" sz="2000" dirty="0" err="1"/>
              <a:t>ph</a:t>
            </a:r>
            <a:r>
              <a:rPr lang="en-US" sz="2000" dirty="0"/>
              <a:t>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43B04-36AD-B79A-6F6F-968A3F88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7EFA4-AA9C-EACF-DCF2-B83FC2F64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51" y="4369107"/>
            <a:ext cx="2726217" cy="761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AA951-785C-51C0-75D4-25D22B35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44" y="4334474"/>
            <a:ext cx="3752582" cy="828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136801-A75C-42DB-C217-F5513106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04762"/>
            <a:ext cx="10164416" cy="14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5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4A0E-0BFE-96CE-BCC1-7DA7E752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91" y="25013"/>
            <a:ext cx="10725615" cy="1325563"/>
          </a:xfrm>
        </p:spPr>
        <p:txBody>
          <a:bodyPr/>
          <a:lstStyle/>
          <a:p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Asymptotics for Helicity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832BA-BFE6-6F7B-4610-D4ABCC26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8" y="1163153"/>
            <a:ext cx="10725614" cy="4531693"/>
          </a:xfrm>
        </p:spPr>
        <p:txBody>
          <a:bodyPr>
            <a:normAutofit/>
          </a:bodyPr>
          <a:lstStyle/>
          <a:p>
            <a:r>
              <a:rPr lang="en-US" sz="2000" dirty="0"/>
              <a:t>Let’s take a closer look at the anomalous dimension: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the pure-glue case, Bartels, </a:t>
            </a:r>
            <a:r>
              <a:rPr lang="en-US" sz="2000" dirty="0" err="1"/>
              <a:t>Ermolaev</a:t>
            </a:r>
            <a:r>
              <a:rPr lang="en-US" sz="2000" dirty="0"/>
              <a:t> and </a:t>
            </a:r>
            <a:r>
              <a:rPr lang="en-US" sz="2000" dirty="0" err="1"/>
              <a:t>Ryskin’s</a:t>
            </a:r>
            <a:r>
              <a:rPr lang="en-US" sz="2000" dirty="0"/>
              <a:t> (BER) anomalous dimension can be found analytically. It reads (KPS ‘16)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Our evolution’s anomalous dimension can be found analytically at large-N</a:t>
            </a:r>
            <a:r>
              <a:rPr lang="en-US" sz="2000" baseline="-25000" dirty="0"/>
              <a:t>c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(J. Borden, YK, 2304.06161 [hep-</a:t>
            </a:r>
            <a:r>
              <a:rPr lang="en-US" sz="2000" dirty="0" err="1"/>
              <a:t>ph</a:t>
            </a:r>
            <a:r>
              <a:rPr lang="en-US" sz="2000" dirty="0"/>
              <a:t>]):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20557-56B3-404C-80C9-D900A9DC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73B6B-FBD6-8B3E-7B9B-AC330168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98" y="1662420"/>
            <a:ext cx="6922338" cy="826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95705-50CC-544D-D2C3-1FEE6CC00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486" y="3659915"/>
            <a:ext cx="1535461" cy="646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84378-B437-919B-1E94-84668C6E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961" y="3659984"/>
            <a:ext cx="4860073" cy="800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6D8E4-91EA-7CC5-55C7-008DCBE97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579" y="5273390"/>
            <a:ext cx="4860073" cy="8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DC57-72C9-C16E-CF02-33D58718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Tale of Two Anomalous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50158-4787-4DEA-7E27-B36A79F1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The two anomalous dimensions look similar enough but are not the same function.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Their expansions in </a:t>
            </a:r>
            <a:r>
              <a:rPr lang="en-US" sz="2000" dirty="0" err="1">
                <a:latin typeface="Symbol" pitchFamily="2" charset="2"/>
              </a:rPr>
              <a:t>a</a:t>
            </a:r>
            <a:r>
              <a:rPr lang="en-US" sz="2000" baseline="-25000" dirty="0" err="1"/>
              <a:t>S</a:t>
            </a:r>
            <a:r>
              <a:rPr lang="en-US" sz="2000" dirty="0"/>
              <a:t> start out the same, then differ at four (!) loops (the first 3 terms agree with the existing finite-order calculations, the four-loop result is unknown):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7062-FDE5-DD4A-84F5-7F4880B6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B8F67-A583-5E86-527C-610D6B34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8527"/>
            <a:ext cx="4860073" cy="80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8F27B-4DAD-B861-BC4C-2F14D1F2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30" y="1958527"/>
            <a:ext cx="4860073" cy="88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432DD-3830-74C5-9487-377ADE2D4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953" y="5042953"/>
            <a:ext cx="6642989" cy="719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EA0F7-A31D-66B1-9BC5-B3273C8E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953" y="4098908"/>
            <a:ext cx="6856142" cy="71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575"/>
            <a:ext cx="8229600" cy="1143000"/>
          </a:xfrm>
        </p:spPr>
        <p:txBody>
          <a:bodyPr/>
          <a:lstStyle/>
          <a:p>
            <a:r>
              <a:rPr lang="en-US" dirty="0"/>
              <a:t>Proton Spin Puzzle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59" y="1153575"/>
            <a:ext cx="10833463" cy="5531004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The spin puzzle began when the EMC collaboration </a:t>
            </a:r>
            <a:br>
              <a:rPr lang="en-US" sz="2200" dirty="0"/>
            </a:br>
            <a:r>
              <a:rPr lang="en-US" sz="2200" dirty="0"/>
              <a:t>measured the proton g</a:t>
            </a:r>
            <a:r>
              <a:rPr lang="en-US" sz="2200" baseline="-25000" dirty="0"/>
              <a:t>1 </a:t>
            </a:r>
            <a:r>
              <a:rPr lang="en-US" sz="2200" dirty="0"/>
              <a:t>structure function ca 1988. </a:t>
            </a:r>
            <a:br>
              <a:rPr lang="en-US" sz="2200" dirty="0"/>
            </a:br>
            <a:r>
              <a:rPr lang="en-US" sz="2200" dirty="0"/>
              <a:t>Their data resulted in</a:t>
            </a:r>
          </a:p>
          <a:p>
            <a:endParaRPr lang="en-US" sz="2200" dirty="0"/>
          </a:p>
          <a:p>
            <a:r>
              <a:rPr lang="en-US" sz="2200" dirty="0"/>
              <a:t>It appeared (constituent) quarks do not carry all of the proton spin </a:t>
            </a:r>
            <a:br>
              <a:rPr lang="en-US" sz="2200" dirty="0"/>
            </a:br>
            <a:r>
              <a:rPr lang="en-US" sz="2200" dirty="0"/>
              <a:t>(which would have naively corresponded to                 ).</a:t>
            </a:r>
          </a:p>
          <a:p>
            <a:endParaRPr lang="en-US" sz="2200" dirty="0"/>
          </a:p>
          <a:p>
            <a:r>
              <a:rPr lang="en-US" sz="2200" dirty="0"/>
              <a:t>Missing spin can be</a:t>
            </a:r>
          </a:p>
          <a:p>
            <a:pPr lvl="1"/>
            <a:r>
              <a:rPr lang="en-US" sz="1600" dirty="0"/>
              <a:t>Carried by gluons</a:t>
            </a:r>
          </a:p>
          <a:p>
            <a:pPr lvl="1"/>
            <a:r>
              <a:rPr lang="en-US" sz="1600" dirty="0"/>
              <a:t>In the orbital angular momenta of quarks and gluons</a:t>
            </a:r>
          </a:p>
          <a:p>
            <a:pPr lvl="1"/>
            <a:r>
              <a:rPr lang="en-US" sz="1600" dirty="0"/>
              <a:t>At small </a:t>
            </a:r>
            <a:r>
              <a:rPr lang="en-US" sz="1600" i="1" dirty="0"/>
              <a:t>x</a:t>
            </a:r>
            <a:r>
              <a:rPr lang="en-US" sz="1600" dirty="0"/>
              <a:t>: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Or all of the above!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08" y="3267635"/>
            <a:ext cx="3142772" cy="651443"/>
          </a:xfrm>
          <a:prstGeom prst="rect">
            <a:avLst/>
          </a:prstGeom>
          <a:ln w="22225">
            <a:noFill/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86" y="4662213"/>
            <a:ext cx="2060977" cy="5908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012867" y="5294377"/>
            <a:ext cx="14177" cy="354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55875" y="5620202"/>
            <a:ext cx="53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Can’t integrate down to zero, use </a:t>
            </a:r>
            <a:r>
              <a:rPr lang="en-US" dirty="0" err="1"/>
              <a:t>x</a:t>
            </a:r>
            <a:r>
              <a:rPr lang="en-US" baseline="-25000" dirty="0" err="1"/>
              <a:t>min</a:t>
            </a:r>
            <a:r>
              <a:rPr lang="en-US" baseline="-25000" dirty="0"/>
              <a:t> </a:t>
            </a:r>
            <a:r>
              <a:rPr lang="en-US" dirty="0"/>
              <a:t>instead!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3230045" y="3751178"/>
            <a:ext cx="4895052" cy="335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92380" y="3820621"/>
            <a:ext cx="947549" cy="40062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6659627" y="3786211"/>
            <a:ext cx="2252946" cy="49968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80" y="4660479"/>
            <a:ext cx="1908381" cy="59257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7251107" y="5319263"/>
            <a:ext cx="14177" cy="354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0BBFD-2273-CA4A-A5D1-62EBBD69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197" y="2848937"/>
            <a:ext cx="953796" cy="2645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067B1-6ED6-E241-B288-978AAA7F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96500-2824-3B21-0E71-6EEF7CF63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265" y="1942093"/>
            <a:ext cx="1447469" cy="354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2026D-B3B0-65D7-FB4B-35D793899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92" y="198962"/>
            <a:ext cx="4153015" cy="22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CAD-106F-EC3F-C1E9-6DBCDFBA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Tale of Two Intercepts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5917-A964-6DE6-EB11-61FE14A0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7347"/>
            <a:ext cx="10837127" cy="2831096"/>
          </a:xfrm>
        </p:spPr>
        <p:txBody>
          <a:bodyPr>
            <a:normAutofit/>
          </a:bodyPr>
          <a:lstStyle/>
          <a:p>
            <a:r>
              <a:rPr lang="en-US" sz="2000" dirty="0"/>
              <a:t>The intercept (largest power Re[</a:t>
            </a:r>
            <a:r>
              <a:rPr lang="en-US" sz="2000" dirty="0">
                <a:latin typeface="Symbol" pitchFamily="2" charset="2"/>
              </a:rPr>
              <a:t>w]</a:t>
            </a:r>
            <a:r>
              <a:rPr lang="en-US" sz="2000" dirty="0"/>
              <a:t>) is given by the right-most singularity (branch point) of the anomalous dimension.</a:t>
            </a:r>
          </a:p>
          <a:p>
            <a:endParaRPr lang="en-US" sz="2000" dirty="0"/>
          </a:p>
          <a:p>
            <a:r>
              <a:rPr lang="en-US" sz="2000" dirty="0"/>
              <a:t>For BER this gives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For 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C3A0-4B8F-0BA7-DC7B-84A6F3D0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565F5-994D-1CE2-F15A-5620C242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087"/>
            <a:ext cx="4860073" cy="800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CAEB3-83D8-8DB5-AD7C-D1A95322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63" y="2590087"/>
            <a:ext cx="4860073" cy="889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3373C-86E7-CC76-32A7-2929C71E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976" y="4333862"/>
            <a:ext cx="4920048" cy="77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14E6-D2F5-04A7-B469-214D38548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343" y="5336260"/>
            <a:ext cx="6967331" cy="660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26912-F416-B564-EBF5-B76E4E31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594" y="1503088"/>
            <a:ext cx="6922338" cy="8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CAD-106F-EC3F-C1E9-6DBCDFBA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Tale of Two Intercepts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5917-A964-6DE6-EB11-61FE14A0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98234"/>
            <a:ext cx="10837127" cy="375811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BER: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Us:</a:t>
            </a:r>
          </a:p>
          <a:p>
            <a:endParaRPr lang="en-US" sz="2000" dirty="0"/>
          </a:p>
          <a:p>
            <a:r>
              <a:rPr lang="en-US" sz="2000" dirty="0"/>
              <a:t>Our numerical solution also gave the intercept of 3.660 or 3.661, but we believed we had larger error bars.</a:t>
            </a:r>
          </a:p>
          <a:p>
            <a:r>
              <a:rPr lang="en-US" sz="2000" dirty="0"/>
              <a:t>We (still) disagree with BER. Albeit in the 3</a:t>
            </a:r>
            <a:r>
              <a:rPr lang="en-US" sz="2000" baseline="30000" dirty="0"/>
              <a:t>rd</a:t>
            </a:r>
            <a:r>
              <a:rPr lang="en-US" sz="2000" dirty="0"/>
              <a:t> decimal point…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C3A0-4B8F-0BA7-DC7B-84A6F3D0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3373C-86E7-CC76-32A7-2929C71E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974" y="2750891"/>
            <a:ext cx="4920048" cy="77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14E6-D2F5-04A7-B469-214D3854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32" y="3862799"/>
            <a:ext cx="6967331" cy="660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D0775-993D-E5C9-27BE-A5A71D90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60" y="1498614"/>
            <a:ext cx="5579679" cy="7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Phenomenology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460BE-26C7-3F34-7FCC-C993F44965D5}"/>
              </a:ext>
            </a:extLst>
          </p:cNvPr>
          <p:cNvSpPr txBox="1"/>
          <p:nvPr/>
        </p:nvSpPr>
        <p:spPr>
          <a:xfrm>
            <a:off x="3743348" y="5307497"/>
            <a:ext cx="81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Adamiak, N. </a:t>
            </a:r>
            <a:r>
              <a:rPr lang="en-US" dirty="0" err="1"/>
              <a:t>Baldonado</a:t>
            </a:r>
            <a:r>
              <a:rPr lang="en-US" dirty="0"/>
              <a:t>, YK, W. Melnitchouk, D. Pitonyak, </a:t>
            </a:r>
            <a:br>
              <a:rPr lang="en-US" dirty="0"/>
            </a:br>
            <a:r>
              <a:rPr lang="en-US" dirty="0"/>
              <a:t>N. Sato, M. Sievert, A. Tarasov, Y. Tawabutr, = </a:t>
            </a:r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 in preparation </a:t>
            </a:r>
          </a:p>
        </p:txBody>
      </p:sp>
    </p:spTree>
    <p:extLst>
      <p:ext uri="{BB962C8B-B14F-4D97-AF65-F5344CB8AC3E}">
        <p14:creationId xmlns:p14="http://schemas.microsoft.com/office/powerpoint/2010/main" val="2476779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344A-808B-F7FF-5DFB-B2BB9E49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Polarized DIS and SIDIS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C068C-4A9E-3E07-4F95-C163A54E4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42"/>
            <a:ext cx="10515600" cy="5093762"/>
          </a:xfrm>
        </p:spPr>
        <p:txBody>
          <a:bodyPr>
            <a:normAutofit/>
          </a:bodyPr>
          <a:lstStyle/>
          <a:p>
            <a:r>
              <a:rPr lang="en-US" sz="2000" dirty="0"/>
              <a:t>We can use the </a:t>
            </a:r>
            <a:r>
              <a:rPr lang="en-US" sz="2000" dirty="0" err="1"/>
              <a:t>large-N</a:t>
            </a:r>
            <a:r>
              <a:rPr lang="en-US" sz="2000" baseline="-25000" dirty="0" err="1"/>
              <a:t>c</a:t>
            </a:r>
            <a:r>
              <a:rPr lang="en-US" sz="2000" dirty="0" err="1"/>
              <a:t>&amp;N</a:t>
            </a:r>
            <a:r>
              <a:rPr lang="en-US" sz="2000" baseline="-25000" dirty="0" err="1"/>
              <a:t>f</a:t>
            </a:r>
            <a:r>
              <a:rPr lang="en-US" sz="2000" dirty="0"/>
              <a:t> version of the evolution to fit all the existing world polarized DIS and SIDIS data. </a:t>
            </a:r>
          </a:p>
          <a:p>
            <a:r>
              <a:rPr lang="en-US" sz="2000" dirty="0"/>
              <a:t>Why not large-N</a:t>
            </a:r>
            <a:r>
              <a:rPr lang="en-US" sz="2000" baseline="-25000" dirty="0"/>
              <a:t>c</a:t>
            </a:r>
            <a:r>
              <a:rPr lang="en-US" sz="2000" dirty="0"/>
              <a:t>? Have to distinguish a</a:t>
            </a:r>
            <a:br>
              <a:rPr lang="en-US" sz="2000" dirty="0"/>
            </a:br>
            <a:r>
              <a:rPr lang="en-US" sz="2000" dirty="0"/>
              <a:t>true quark dipole from the subset of the</a:t>
            </a:r>
            <a:br>
              <a:rPr lang="en-US" sz="2000" dirty="0"/>
            </a:br>
            <a:r>
              <a:rPr lang="en-US" sz="2000" dirty="0"/>
              <a:t>gluon one. Then can fit all helicity PDFs for</a:t>
            </a:r>
            <a:br>
              <a:rPr lang="en-US" sz="2000" dirty="0"/>
            </a:br>
            <a:r>
              <a:rPr lang="en-US" sz="2000" dirty="0"/>
              <a:t>light quark flavors, in addition to the gluon</a:t>
            </a:r>
            <a:br>
              <a:rPr lang="en-US" sz="2000" dirty="0"/>
            </a:br>
            <a:r>
              <a:rPr lang="en-US" sz="2000" dirty="0"/>
              <a:t>helicity PDF.</a:t>
            </a:r>
          </a:p>
          <a:p>
            <a:r>
              <a:rPr lang="en-US" sz="2000" dirty="0"/>
              <a:t>Hence, the quark amplitudes </a:t>
            </a:r>
            <a:r>
              <a:rPr lang="en-US" sz="2000" dirty="0" err="1"/>
              <a:t>Q</a:t>
            </a:r>
            <a:r>
              <a:rPr lang="en-US" sz="2000" baseline="-25000" dirty="0" err="1"/>
              <a:t>f</a:t>
            </a:r>
            <a:r>
              <a:rPr lang="en-US" sz="2000" dirty="0"/>
              <a:t> come with</a:t>
            </a:r>
            <a:br>
              <a:rPr lang="en-US" sz="2000" dirty="0"/>
            </a:br>
            <a:r>
              <a:rPr lang="en-US" sz="2000" dirty="0"/>
              <a:t>the flavor index f. </a:t>
            </a:r>
          </a:p>
          <a:p>
            <a:r>
              <a:rPr lang="en-US" sz="2000" dirty="0"/>
              <a:t>Drawback: many dipole amplitudes,</a:t>
            </a:r>
            <a:br>
              <a:rPr lang="en-US" sz="2000" dirty="0"/>
            </a:br>
            <a:r>
              <a:rPr lang="en-US" sz="2000" dirty="0"/>
              <a:t>hard to constrain all.</a:t>
            </a:r>
          </a:p>
          <a:p>
            <a:r>
              <a:rPr lang="en-US" sz="2000" dirty="0"/>
              <a:t>LO intercept is large: had to include running</a:t>
            </a:r>
            <a:br>
              <a:rPr lang="en-US" sz="2000" dirty="0"/>
            </a:br>
            <a:r>
              <a:rPr lang="en-US" sz="2000" dirty="0"/>
              <a:t>coupling (not shown) into the evolution.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5F550-87E0-10C6-B872-10627FB7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8FB04-67F5-1235-B823-04201D31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278" y="1920540"/>
            <a:ext cx="4224131" cy="44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4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828B-E79B-C917-7ADA-E0AEBEEA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2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Proton 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18BD5-02AB-DF17-D488-05DA0BDB5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29" y="2063660"/>
            <a:ext cx="5035827" cy="30844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5D7F4-9D2C-E5DE-10DE-10C72A07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D783D-8B23-BB60-AFED-B00DF98C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948" y="2063660"/>
            <a:ext cx="5550452" cy="333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6F4C2A-8499-9A3B-3EB5-00FA442E5090}"/>
              </a:ext>
            </a:extLst>
          </p:cNvPr>
          <p:cNvSpPr txBox="1"/>
          <p:nvPr/>
        </p:nvSpPr>
        <p:spPr>
          <a:xfrm>
            <a:off x="586319" y="5494831"/>
            <a:ext cx="11083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JAM is based on a Bayesian Monte-Carlo: it uses replicas.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the lack of constraints, everything is bi-modal!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lines in the middle – PDF extractions using EIC pseudo-data, it would resolve the bi-modality.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92365-0FD5-1DB0-34A1-5EE46BC76E1C}"/>
              </a:ext>
            </a:extLst>
          </p:cNvPr>
          <p:cNvSpPr txBox="1"/>
          <p:nvPr/>
        </p:nvSpPr>
        <p:spPr>
          <a:xfrm>
            <a:off x="7646505" y="1479400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JAM-</a:t>
            </a:r>
            <a:r>
              <a:rPr lang="en-US" sz="2400" dirty="0" err="1">
                <a:solidFill>
                  <a:srgbClr val="FF0000"/>
                </a:solidFill>
              </a:rPr>
              <a:t>small</a:t>
            </a:r>
            <a:r>
              <a:rPr lang="en-US" sz="2400" i="1" dirty="0" err="1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BD18B-EFAC-9323-F398-55C2F123E53B}"/>
              </a:ext>
            </a:extLst>
          </p:cNvPr>
          <p:cNvSpPr txBox="1"/>
          <p:nvPr/>
        </p:nvSpPr>
        <p:spPr>
          <a:xfrm>
            <a:off x="2415772" y="512549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Replicas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636DF-0F54-D009-6B6E-588DD90CDC06}"/>
              </a:ext>
            </a:extLst>
          </p:cNvPr>
          <p:cNvSpPr txBox="1"/>
          <p:nvPr/>
        </p:nvSpPr>
        <p:spPr>
          <a:xfrm>
            <a:off x="8179904" y="522639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bands</a:t>
            </a:r>
          </a:p>
        </p:txBody>
      </p:sp>
    </p:spTree>
    <p:extLst>
      <p:ext uri="{BB962C8B-B14F-4D97-AF65-F5344CB8AC3E}">
        <p14:creationId xmlns:p14="http://schemas.microsoft.com/office/powerpoint/2010/main" val="1041048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9784-2A41-F329-06B3-C582C9F2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PDFs: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766BF-5504-C625-05D8-AECB51BC4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806" y="365125"/>
            <a:ext cx="5292130" cy="6350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9BBBE-8F09-2F61-FC5A-A3D3ADAF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B8F38-FB73-48B1-479D-33065A19FC7C}"/>
              </a:ext>
            </a:extLst>
          </p:cNvPr>
          <p:cNvSpPr txBox="1"/>
          <p:nvPr/>
        </p:nvSpPr>
        <p:spPr>
          <a:xfrm>
            <a:off x="838200" y="1817331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JAM-</a:t>
            </a:r>
            <a:r>
              <a:rPr lang="en-US" sz="2400" dirty="0" err="1">
                <a:solidFill>
                  <a:srgbClr val="FF0000"/>
                </a:solidFill>
              </a:rPr>
              <a:t>small</a:t>
            </a:r>
            <a:r>
              <a:rPr lang="en-US" sz="2400" i="1" dirty="0" err="1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527C4-E502-37F8-4573-948C57C9D975}"/>
              </a:ext>
            </a:extLst>
          </p:cNvPr>
          <p:cNvSpPr txBox="1"/>
          <p:nvPr/>
        </p:nvSpPr>
        <p:spPr>
          <a:xfrm>
            <a:off x="655983" y="2818189"/>
            <a:ext cx="4095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 too, everything is bi-modal.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Again, lines in the middle </a:t>
            </a:r>
            <a:br>
              <a:rPr lang="en-US" dirty="0"/>
            </a:br>
            <a:r>
              <a:rPr lang="en-US" dirty="0"/>
              <a:t>are the EIC pseudo-data.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3653B-0B8B-AC76-EE25-8F97EB96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64" y="4557711"/>
            <a:ext cx="1913233" cy="282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F2E29-934D-6AEE-EF78-F8225B932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64" y="5146019"/>
            <a:ext cx="1913233" cy="2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3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Sivers and Boer-Mulders Functions at Small </a:t>
            </a:r>
            <a:r>
              <a:rPr lang="en-US" i="1" dirty="0"/>
              <a:t>x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460BE-26C7-3F34-7FCC-C993F44965D5}"/>
              </a:ext>
            </a:extLst>
          </p:cNvPr>
          <p:cNvSpPr txBox="1"/>
          <p:nvPr/>
        </p:nvSpPr>
        <p:spPr>
          <a:xfrm>
            <a:off x="6698358" y="5044601"/>
            <a:ext cx="465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YK, M. G. Santiago, 2209.03538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06037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FA97-4DC5-F035-CF90-5368CC8D5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Sivers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04D6B-12ED-B10E-8479-92B4C722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445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Similar technique can be applied to the Sivers function: first, simplify it at small </a:t>
            </a:r>
            <a:r>
              <a:rPr lang="en-US" sz="2000" i="1" dirty="0"/>
              <a:t>x</a:t>
            </a:r>
            <a:r>
              <a:rPr lang="en-US" sz="2000" dirty="0"/>
              <a:t>. This gives (for the flavor non-singlet Sivers function, at the sub-eikonal order)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dipole amplitudes F</a:t>
            </a:r>
            <a:r>
              <a:rPr lang="en-US" sz="2000" baseline="-25000" dirty="0"/>
              <a:t>A</a:t>
            </a:r>
            <a:r>
              <a:rPr lang="en-US" sz="2000" dirty="0"/>
              <a:t>, F</a:t>
            </a:r>
            <a:r>
              <a:rPr lang="en-US" sz="2000" baseline="-25000" dirty="0"/>
              <a:t>B</a:t>
            </a:r>
            <a:r>
              <a:rPr lang="en-US" sz="2000" dirty="0"/>
              <a:t>, F</a:t>
            </a:r>
            <a:r>
              <a:rPr lang="en-US" sz="2000" baseline="-25000" dirty="0"/>
              <a:t>C</a:t>
            </a:r>
            <a:r>
              <a:rPr lang="en-US" sz="2000" dirty="0"/>
              <a:t> and </a:t>
            </a:r>
            <a:r>
              <a:rPr lang="en-US" sz="2000" dirty="0" err="1"/>
              <a:t>F</a:t>
            </a:r>
            <a:r>
              <a:rPr lang="en-US" sz="2000" baseline="-25000" dirty="0" err="1"/>
              <a:t>mag</a:t>
            </a:r>
            <a:r>
              <a:rPr lang="en-US" sz="2000" dirty="0"/>
              <a:t> are defined in terms of the same operators as the helicity dipole amplitudes. Except now the proton is </a:t>
            </a:r>
            <a:r>
              <a:rPr lang="en-US" sz="2000" u="sng" dirty="0"/>
              <a:t>transversely</a:t>
            </a:r>
            <a:r>
              <a:rPr lang="en-US" sz="2000" dirty="0"/>
              <a:t> polarized.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33C1-0F7B-7917-7B63-7CC20A80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 descr="A picture containing text, font, handwriting, white&#10;&#10;Description automatically generated">
            <a:extLst>
              <a:ext uri="{FF2B5EF4-FFF2-40B4-BE49-F238E27FC236}">
                <a16:creationId xmlns:a16="http://schemas.microsoft.com/office/drawing/2014/main" id="{4871CD29-62D3-D3C0-52EE-B78AF5A5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82" y="2724703"/>
            <a:ext cx="9578009" cy="18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1EA8-F889-76C2-7E69-D12210E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Sivers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C866-D78D-38DB-B971-F3BE089D3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842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These amplitudes obey the following evolution equations at large N</a:t>
            </a:r>
            <a:r>
              <a:rPr lang="en-US" sz="2000" baseline="-25000" dirty="0"/>
              <a:t>c </a:t>
            </a:r>
            <a:r>
              <a:rPr lang="en-US" sz="2000" dirty="0"/>
              <a:t>(plus 4 similar equations for the neighbor dipole amplitudes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222A-90CF-8225-4914-2A63A971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A picture containing text, handwriting, font, line&#10;&#10;Description automatically generated">
            <a:extLst>
              <a:ext uri="{FF2B5EF4-FFF2-40B4-BE49-F238E27FC236}">
                <a16:creationId xmlns:a16="http://schemas.microsoft.com/office/drawing/2014/main" id="{54C5296C-6E71-AB32-995D-FC5C6ECD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36" y="1829776"/>
            <a:ext cx="9081328" cy="4871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0887D-787A-ABBF-DE54-48A5B96BC9D7}"/>
              </a:ext>
            </a:extLst>
          </p:cNvPr>
          <p:cNvSpPr txBox="1"/>
          <p:nvPr/>
        </p:nvSpPr>
        <p:spPr>
          <a:xfrm>
            <a:off x="9292471" y="15672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YK, M. G. Santiago, </a:t>
            </a:r>
            <a:br>
              <a:rPr lang="en-US" dirty="0"/>
            </a:br>
            <a:r>
              <a:rPr lang="en-US" dirty="0"/>
              <a:t>2209.03538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6467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CFA2-B552-2B74-EAC6-316EC762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Sivers Function: Small-x Asymptotics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24AD9-350A-0FBC-F70E-855021430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4590842"/>
          </a:xfrm>
        </p:spPr>
        <p:txBody>
          <a:bodyPr>
            <a:normAutofit/>
          </a:bodyPr>
          <a:lstStyle/>
          <a:p>
            <a:r>
              <a:rPr lang="en-US" sz="2000" dirty="0"/>
              <a:t>Solving those equations numerically, and adding the eikonal spin-dependent odderon contribution, we arrive at the following small-x asymptotics: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While the sub-eikonal contribution is nominally suppressed by a power of x (it is suppressed for zero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s</a:t>
            </a:r>
            <a:r>
              <a:rPr lang="en-US" sz="2000" dirty="0"/>
              <a:t>), the actual power in it for realistic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s</a:t>
            </a:r>
            <a:r>
              <a:rPr lang="en-US" sz="2000" dirty="0"/>
              <a:t> is close to 1.</a:t>
            </a:r>
          </a:p>
          <a:p>
            <a:r>
              <a:rPr lang="en-US" sz="2000" dirty="0"/>
              <a:t>Thus, the DLA correction is almost as large as the leading eikonal spin-dependent odderon contribution.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3FDFB-C2EA-0AC6-7C6F-B246E4EE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 descr="A picture containing text, font, handwriting, white&#10;&#10;Description automatically generated">
            <a:extLst>
              <a:ext uri="{FF2B5EF4-FFF2-40B4-BE49-F238E27FC236}">
                <a16:creationId xmlns:a16="http://schemas.microsoft.com/office/drawing/2014/main" id="{B0EDA7F2-B542-DFB9-D251-4EAB5659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2286001"/>
            <a:ext cx="6502400" cy="100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E5FD23-C81A-5A27-C639-8B32D6BA6173}"/>
              </a:ext>
            </a:extLst>
          </p:cNvPr>
          <p:cNvSpPr txBox="1"/>
          <p:nvPr/>
        </p:nvSpPr>
        <p:spPr>
          <a:xfrm>
            <a:off x="4087117" y="3105834"/>
            <a:ext cx="2499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Spin-dependent</a:t>
            </a:r>
            <a:br>
              <a:rPr lang="en-US" dirty="0"/>
            </a:br>
            <a:r>
              <a:rPr lang="en-US" dirty="0"/>
              <a:t>Odderon (Boer, </a:t>
            </a:r>
            <a:br>
              <a:rPr lang="en-US" dirty="0"/>
            </a:br>
            <a:r>
              <a:rPr lang="en-US" dirty="0"/>
              <a:t>Echevarria, Mulders, </a:t>
            </a:r>
            <a:br>
              <a:rPr lang="en-US" dirty="0"/>
            </a:br>
            <a:r>
              <a:rPr lang="en-US" dirty="0"/>
              <a:t>Zhou, 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DE8F0-226A-B210-2990-E608902D3FCC}"/>
              </a:ext>
            </a:extLst>
          </p:cNvPr>
          <p:cNvSpPr txBox="1"/>
          <p:nvPr/>
        </p:nvSpPr>
        <p:spPr>
          <a:xfrm>
            <a:off x="6561641" y="3105834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sub-eikonal</a:t>
            </a:r>
            <a:br>
              <a:rPr lang="en-US" dirty="0"/>
            </a:br>
            <a:r>
              <a:rPr lang="en-US" dirty="0"/>
              <a:t>DLA contribution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35D3E-3943-FD87-FF36-D166FE398748}"/>
              </a:ext>
            </a:extLst>
          </p:cNvPr>
          <p:cNvSpPr txBox="1"/>
          <p:nvPr/>
        </p:nvSpPr>
        <p:spPr>
          <a:xfrm>
            <a:off x="7383341" y="572976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YK, M. G. Santiago, </a:t>
            </a:r>
            <a:br>
              <a:rPr lang="en-US" dirty="0"/>
            </a:br>
            <a:r>
              <a:rPr lang="en-US" dirty="0"/>
              <a:t>2209.03538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5255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377" y="877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Knowledge of 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495" y="1401724"/>
            <a:ext cx="6414928" cy="5319116"/>
          </a:xfrm>
        </p:spPr>
        <p:txBody>
          <a:bodyPr>
            <a:normAutofit/>
          </a:bodyPr>
          <a:lstStyle/>
          <a:p>
            <a:r>
              <a:rPr lang="en-US" sz="2000" dirty="0"/>
              <a:t>The proton spin carried by the quarks is estimated to be (for                          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proton spin carried by the gluons is (for</a:t>
            </a:r>
            <a:br>
              <a:rPr lang="en-US" sz="2000" dirty="0"/>
            </a:br>
            <a:r>
              <a:rPr lang="en-US" sz="2000" dirty="0"/>
              <a:t>                          , STAR+PHENIX+COMPASS +HERMES+… , analyzed by DSSV, JAM, NNPDF…)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Negative S</a:t>
            </a:r>
            <a:r>
              <a:rPr lang="en-US" sz="2000" baseline="-25000" dirty="0"/>
              <a:t>G</a:t>
            </a:r>
            <a:r>
              <a:rPr lang="en-US" sz="2000" dirty="0"/>
              <a:t> is also possible (JAM  ‘22).</a:t>
            </a:r>
          </a:p>
          <a:p>
            <a:r>
              <a:rPr lang="en-US" sz="2000" dirty="0"/>
              <a:t>Unfortunately, the uncertainties are large. Note also that the </a:t>
            </a:r>
            <a:r>
              <a:rPr lang="en-US" sz="2000" i="1" dirty="0"/>
              <a:t>x</a:t>
            </a:r>
            <a:r>
              <a:rPr lang="en-US" sz="2000" dirty="0"/>
              <a:t>-ranges are limited, with more spin (positive or negative) possible at small</a:t>
            </a:r>
            <a:r>
              <a:rPr lang="en-US" sz="2000" i="1" dirty="0"/>
              <a:t> x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12" y="1230717"/>
            <a:ext cx="3853006" cy="3414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831630"/>
            <a:ext cx="1523349" cy="1931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F9559-33D4-A644-A8A3-A5D0D695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D1066-96BE-6F62-64AF-C0B06ABA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95" y="2296819"/>
            <a:ext cx="3639158" cy="335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D4613C-CE7E-A2EF-7C60-8961F1E71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895" y="4261322"/>
            <a:ext cx="3749264" cy="312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380F3-C542-FC9C-48CD-9187BBBEF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722" y="3361103"/>
            <a:ext cx="1464345" cy="2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C6A0-6E40-CDD0-CCE0-9EC90B39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4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95A1-8FE8-6C3E-FE6C-A03B5851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141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Similar procedure yields, for the Boer-Mulders function,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Boer-Mulders function is sub-eikonal at small </a:t>
            </a:r>
            <a:r>
              <a:rPr lang="en-US" sz="2000" i="1" dirty="0"/>
              <a:t>x</a:t>
            </a:r>
            <a:r>
              <a:rPr lang="en-US" sz="2000" dirty="0"/>
              <a:t>. Moreover, the DLA correction to the sub-eikonal power of </a:t>
            </a:r>
            <a:r>
              <a:rPr lang="en-US" sz="2000" i="1" dirty="0"/>
              <a:t>x</a:t>
            </a:r>
            <a:r>
              <a:rPr lang="en-US" sz="2000" dirty="0"/>
              <a:t> is zero. </a:t>
            </a:r>
          </a:p>
          <a:p>
            <a:endParaRPr lang="en-US" sz="2000" dirty="0"/>
          </a:p>
          <a:p>
            <a:r>
              <a:rPr lang="en-US" sz="2000" dirty="0"/>
              <a:t>We observe that the intercepts of the leading small-x asymptotics terms for the T-odd leading-twist quark TMDs, the Sivers function and Boer-Mulders function, appear to receive no perturbative corrections (no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baseline="-25000" dirty="0"/>
              <a:t>s</a:t>
            </a:r>
            <a:r>
              <a:rPr lang="en-US" sz="2000" dirty="0"/>
              <a:t> corrections). Could this be an exact statement in QCD?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FF323-DDB8-BE33-7476-8E4B6276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A picture containing font, handwriting, white, text&#10;&#10;Description automatically generated">
            <a:extLst>
              <a:ext uri="{FF2B5EF4-FFF2-40B4-BE49-F238E27FC236}">
                <a16:creationId xmlns:a16="http://schemas.microsoft.com/office/drawing/2014/main" id="{71C95DCE-D4D9-01FA-6445-9F8F0BE9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0" y="2266121"/>
            <a:ext cx="29591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F14C5-D7C4-C603-7F2C-7F1F567F02F8}"/>
              </a:ext>
            </a:extLst>
          </p:cNvPr>
          <p:cNvSpPr txBox="1"/>
          <p:nvPr/>
        </p:nvSpPr>
        <p:spPr>
          <a:xfrm>
            <a:off x="7811541" y="549867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YK, M. G. Santiago, </a:t>
            </a:r>
            <a:br>
              <a:rPr lang="en-US" dirty="0"/>
            </a:br>
            <a:r>
              <a:rPr lang="en-US" dirty="0"/>
              <a:t>2209.03538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9650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59137-11A5-2549-B2C8-F4DD1491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1845F5A-061D-4825-9AE9-D7794091C6CF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A5071-EFF0-F949-8BC1-DE0AAC04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7653DCA-6DA5-46F4-8723-9230C3A51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257890"/>
              </p:ext>
            </p:extLst>
          </p:nvPr>
        </p:nvGraphicFramePr>
        <p:xfrm>
          <a:off x="838200" y="1690688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2765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790B-C3C2-C946-B132-B4F8BE73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30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483B9-DE65-A947-BB6D-FF346F00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85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3745-EE24-7445-9453-76AE8F50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Eikonality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2C425-D529-0A45-AA4B-65E7C200A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611678" cy="4802187"/>
          </a:xfrm>
        </p:spPr>
        <p:txBody>
          <a:bodyPr>
            <a:normAutofit/>
          </a:bodyPr>
          <a:lstStyle/>
          <a:p>
            <a:r>
              <a:rPr lang="en-US" sz="2000" dirty="0"/>
              <a:t>One can classify various TMDs by their small-</a:t>
            </a:r>
            <a:r>
              <a:rPr lang="en-US" sz="2000" i="1" dirty="0"/>
              <a:t>x</a:t>
            </a:r>
            <a:r>
              <a:rPr lang="en-US" sz="2000" dirty="0"/>
              <a:t> asymptotics.</a:t>
            </a:r>
          </a:p>
          <a:p>
            <a:r>
              <a:rPr lang="en-US" sz="2000" dirty="0"/>
              <a:t>Eikonal behavior corresponds to (up to ~</a:t>
            </a:r>
            <a:r>
              <a:rPr lang="en-US" sz="2000" dirty="0" err="1">
                <a:latin typeface="Symbol" pitchFamily="2" charset="2"/>
              </a:rPr>
              <a:t>a</a:t>
            </a:r>
            <a:r>
              <a:rPr lang="en-US" sz="2000" baseline="-25000" dirty="0" err="1"/>
              <a:t>S</a:t>
            </a:r>
            <a:r>
              <a:rPr lang="en-US" sz="2000" baseline="-25000" dirty="0"/>
              <a:t> </a:t>
            </a:r>
            <a:r>
              <a:rPr lang="en-US" sz="2000" dirty="0"/>
              <a:t>corrections in the power)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Examples: unpolarized TMDs, Sivers function for gluons and quarks.</a:t>
            </a:r>
          </a:p>
          <a:p>
            <a:r>
              <a:rPr lang="en-US" sz="2000" dirty="0"/>
              <a:t>Sub-eikonal behavior corresponds to 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Example: helicity TMDs.</a:t>
            </a:r>
          </a:p>
          <a:p>
            <a:r>
              <a:rPr lang="en-US" sz="2000" dirty="0"/>
              <a:t>Sub-sub-eikonal behavior is</a:t>
            </a:r>
            <a:br>
              <a:rPr lang="en-US" sz="2000" dirty="0"/>
            </a:br>
            <a:r>
              <a:rPr lang="en-US" sz="2000" dirty="0"/>
              <a:t>Example: transversity.</a:t>
            </a:r>
          </a:p>
          <a:p>
            <a:endParaRPr lang="en-US" sz="2000" dirty="0"/>
          </a:p>
          <a:p>
            <a:r>
              <a:rPr lang="en-US" sz="2000" dirty="0"/>
              <a:t>We’ve been calling the leading power of </a:t>
            </a:r>
            <a:r>
              <a:rPr lang="en-US" sz="2000" i="1" dirty="0"/>
              <a:t>x</a:t>
            </a:r>
            <a:r>
              <a:rPr lang="en-US" sz="2000" dirty="0"/>
              <a:t> “eikonality”.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8ACFF-32CD-C94D-AF7D-245DFD82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2261-BD66-B544-9384-C35EE5C4F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B582C-4E4D-C84B-8631-E0AC5793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02" y="2469607"/>
            <a:ext cx="1534784" cy="570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03C0FC-AB08-5D49-BD6D-01010D11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16" y="3731547"/>
            <a:ext cx="3018368" cy="72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F0ABC-CF4B-2548-B7EF-33CDA019D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04" y="4819866"/>
            <a:ext cx="1627069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5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Helicity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953814"/>
                <a:ext cx="9016314" cy="551004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To quantify the contributions of quarks and gluons to the proton spin on defines helicity distribution functions: number of quarks/gluons with spin parallel to the proton momentum minus the number of quarks/gluons with the spin opposite to the proton momentum: 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The helicity parton distributions are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with the flavor-singlet quark helicity distribution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𝐺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000" dirty="0"/>
                  <a:t> the gluon helicity distribution.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953814"/>
                <a:ext cx="9016314" cy="5510048"/>
              </a:xfrm>
              <a:blipFill>
                <a:blip r:embed="rId2"/>
                <a:stretch>
                  <a:fillRect l="-563" t="-460" r="-986" b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71321" y="2391228"/>
            <a:ext cx="2836071" cy="664235"/>
            <a:chOff x="838200" y="2971800"/>
            <a:chExt cx="2926080" cy="731520"/>
          </a:xfrm>
        </p:grpSpPr>
        <p:grpSp>
          <p:nvGrpSpPr>
            <p:cNvPr id="7" name="Group 22"/>
            <p:cNvGrpSpPr/>
            <p:nvPr/>
          </p:nvGrpSpPr>
          <p:grpSpPr>
            <a:xfrm>
              <a:off x="838200" y="2971800"/>
              <a:ext cx="2926080" cy="731520"/>
              <a:chOff x="914400" y="3352800"/>
              <a:chExt cx="2926080" cy="731520"/>
            </a:xfrm>
          </p:grpSpPr>
          <p:grpSp>
            <p:nvGrpSpPr>
              <p:cNvPr id="9" name="Group 15"/>
              <p:cNvGrpSpPr/>
              <p:nvPr/>
            </p:nvGrpSpPr>
            <p:grpSpPr>
              <a:xfrm>
                <a:off x="914400" y="3352800"/>
                <a:ext cx="2926080" cy="731520"/>
                <a:chOff x="914400" y="3352800"/>
                <a:chExt cx="2926080" cy="73152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914400" y="3352800"/>
                  <a:ext cx="2484120" cy="731520"/>
                  <a:chOff x="914400" y="3352800"/>
                  <a:chExt cx="2484120" cy="731520"/>
                </a:xfrm>
              </p:grpSpPr>
              <p:sp>
                <p:nvSpPr>
                  <p:cNvPr id="18" name="Oval 4"/>
                  <p:cNvSpPr>
                    <a:spLocks noChangeAspect="1"/>
                  </p:cNvSpPr>
                  <p:nvPr/>
                </p:nvSpPr>
                <p:spPr>
                  <a:xfrm>
                    <a:off x="2667000" y="3352800"/>
                    <a:ext cx="731520" cy="731520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Oval 5"/>
                  <p:cNvSpPr>
                    <a:spLocks noChangeAspect="1"/>
                  </p:cNvSpPr>
                  <p:nvPr/>
                </p:nvSpPr>
                <p:spPr>
                  <a:xfrm>
                    <a:off x="914400" y="3352800"/>
                    <a:ext cx="731520" cy="731520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645920" y="3718560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383280" y="3733800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21"/>
              <p:cNvGrpSpPr/>
              <p:nvPr/>
            </p:nvGrpSpPr>
            <p:grpSpPr>
              <a:xfrm>
                <a:off x="1066800" y="3657600"/>
                <a:ext cx="2209800" cy="152400"/>
                <a:chOff x="1066800" y="3657600"/>
                <a:chExt cx="2209800" cy="1524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1066800" y="365760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3124200" y="365760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flipH="1">
                  <a:off x="2819400" y="3733800"/>
                  <a:ext cx="381000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rot="10800000" flipH="1">
                  <a:off x="1143000" y="3733800"/>
                  <a:ext cx="381000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" name="Straight Connector 7"/>
            <p:cNvCxnSpPr/>
            <p:nvPr/>
          </p:nvCxnSpPr>
          <p:spPr>
            <a:xfrm>
              <a:off x="2209800" y="3352800"/>
              <a:ext cx="228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84" y="4134654"/>
            <a:ext cx="5378831" cy="39664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48" y="5429489"/>
            <a:ext cx="5405918" cy="29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E871-B7FF-3746-B15B-928FF2FC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Spin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9562-EF39-8140-89F3-0E1D949F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" y="1600200"/>
            <a:ext cx="10752909" cy="475615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Can we constrain theoretically the amount of proton spin and OAM coming from small </a:t>
            </a:r>
            <a:r>
              <a:rPr lang="en-US" sz="2000" i="1" dirty="0"/>
              <a:t>x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dirty="0"/>
              <a:t>Any existing and future experiment probes the helicity distributions and OAM down to some </a:t>
            </a:r>
            <a:r>
              <a:rPr lang="en-US" sz="2000" i="1" dirty="0" err="1"/>
              <a:t>x</a:t>
            </a:r>
            <a:r>
              <a:rPr lang="en-US" sz="2000" baseline="-25000" dirty="0" err="1"/>
              <a:t>min</a:t>
            </a:r>
            <a:r>
              <a:rPr lang="en-US" sz="2000" baseline="-25000" dirty="0"/>
              <a:t> 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very small </a:t>
            </a:r>
            <a:r>
              <a:rPr lang="en-US" sz="2000" i="1" dirty="0"/>
              <a:t>x</a:t>
            </a:r>
            <a:r>
              <a:rPr lang="en-US" sz="2000" dirty="0"/>
              <a:t> (for the proton), saturation sets in: that region likely carries a negligible amount of proton spin. But what happens at larger (but still small) </a:t>
            </a:r>
            <a:r>
              <a:rPr lang="en-US" sz="2000" i="1" dirty="0"/>
              <a:t>x</a:t>
            </a:r>
            <a:r>
              <a:rPr lang="en-US" sz="20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9ED8C-F815-2C4C-BCE9-6968DFF0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7D57B-0B08-A248-A3A3-252F2304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66983"/>
            <a:ext cx="2279435" cy="707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583E0-C397-A744-B8DD-163268693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599" y="4347458"/>
            <a:ext cx="2585956" cy="707794"/>
          </a:xfrm>
          <a:prstGeom prst="rect">
            <a:avLst/>
          </a:prstGeom>
        </p:spPr>
      </p:pic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B4AF41A-364F-F44A-8F48-215AF46B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1" y="3457102"/>
            <a:ext cx="2468924" cy="707795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EC8E4396-9E1C-5349-9198-FAF3DCE4A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1"/>
            <a:ext cx="2279434" cy="7077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B652C0-1125-EE4F-95C8-B4765BBB7A2E}"/>
              </a:ext>
            </a:extLst>
          </p:cNvPr>
          <p:cNvCxnSpPr>
            <a:cxnSpLocks/>
          </p:cNvCxnSpPr>
          <p:nvPr/>
        </p:nvCxnSpPr>
        <p:spPr>
          <a:xfrm flipH="1">
            <a:off x="3610006" y="4132311"/>
            <a:ext cx="5825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DEB064-17D8-8B4E-A922-1CF39605E491}"/>
              </a:ext>
            </a:extLst>
          </p:cNvPr>
          <p:cNvCxnSpPr>
            <a:cxnSpLocks/>
          </p:cNvCxnSpPr>
          <p:nvPr/>
        </p:nvCxnSpPr>
        <p:spPr>
          <a:xfrm flipH="1">
            <a:off x="7121427" y="4132311"/>
            <a:ext cx="5825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E0563-971E-3646-BE48-F41E22E98697}"/>
              </a:ext>
            </a:extLst>
          </p:cNvPr>
          <p:cNvCxnSpPr>
            <a:cxnSpLocks/>
          </p:cNvCxnSpPr>
          <p:nvPr/>
        </p:nvCxnSpPr>
        <p:spPr>
          <a:xfrm flipH="1">
            <a:off x="3610006" y="5055252"/>
            <a:ext cx="5825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63336D-EF14-BB4E-A207-44DAB290F472}"/>
              </a:ext>
            </a:extLst>
          </p:cNvPr>
          <p:cNvCxnSpPr>
            <a:cxnSpLocks/>
          </p:cNvCxnSpPr>
          <p:nvPr/>
        </p:nvCxnSpPr>
        <p:spPr>
          <a:xfrm flipH="1">
            <a:off x="7205402" y="5055252"/>
            <a:ext cx="5825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B08417EE-CDC0-5146-9609-928C91E8F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38" y="134940"/>
            <a:ext cx="3051775" cy="6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7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947" y="-24714"/>
            <a:ext cx="8229600" cy="1143000"/>
          </a:xfrm>
        </p:spPr>
        <p:txBody>
          <a:bodyPr/>
          <a:lstStyle/>
          <a:p>
            <a:r>
              <a:rPr lang="en-US" dirty="0"/>
              <a:t>Helicity Evolution at Small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854" y="1073024"/>
            <a:ext cx="8229600" cy="5358283"/>
          </a:xfrm>
        </p:spPr>
        <p:txBody>
          <a:bodyPr>
            <a:normAutofit/>
          </a:bodyPr>
          <a:lstStyle/>
          <a:p>
            <a:r>
              <a:rPr lang="en-US" sz="1800" dirty="0"/>
              <a:t>To understand how much of the proton’s spin is at small </a:t>
            </a:r>
            <a:r>
              <a:rPr lang="en-US" sz="1800" i="1" dirty="0"/>
              <a:t>x</a:t>
            </a:r>
            <a:r>
              <a:rPr lang="en-US" sz="1800" dirty="0"/>
              <a:t> one can construct a helicity analogue of the BFKL equation: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1800" dirty="0"/>
          </a:p>
          <a:p>
            <a:r>
              <a:rPr lang="en-US" sz="1800" dirty="0"/>
              <a:t>These new helicity evolution equations are </a:t>
            </a:r>
            <a:br>
              <a:rPr lang="en-US" sz="1800" dirty="0"/>
            </a:br>
            <a:r>
              <a:rPr lang="en-US" sz="1800" dirty="0"/>
              <a:t>subtle, since they must keep track of both </a:t>
            </a:r>
            <a:br>
              <a:rPr lang="en-US" sz="1800" dirty="0"/>
            </a:br>
            <a:r>
              <a:rPr lang="en-US" sz="1800" dirty="0"/>
              <a:t>quark and gluon helicities. (Other small-</a:t>
            </a:r>
            <a:r>
              <a:rPr lang="en-US" sz="1800" i="1" dirty="0"/>
              <a:t>x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evolution equations, BFKL/BK/JIMWLK, only </a:t>
            </a:r>
            <a:br>
              <a:rPr lang="en-US" sz="1800" dirty="0"/>
            </a:br>
            <a:r>
              <a:rPr lang="en-US" sz="1800" dirty="0"/>
              <a:t>have gluons at leading order.)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92" y="1739172"/>
            <a:ext cx="8317815" cy="1572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024" y="2899882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proton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6130" y="3341096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quark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707" y="375216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D. </a:t>
            </a:r>
            <a:r>
              <a:rPr lang="en-US" dirty="0" err="1">
                <a:solidFill>
                  <a:srgbClr val="002060"/>
                </a:solidFill>
              </a:rPr>
              <a:t>Pitonyak</a:t>
            </a:r>
            <a:r>
              <a:rPr lang="en-US" dirty="0">
                <a:solidFill>
                  <a:srgbClr val="002060"/>
                </a:solidFill>
              </a:rPr>
              <a:t>, M. Sievert, Y.K. ‘15-’18 (KPS);</a:t>
            </a:r>
          </a:p>
          <a:p>
            <a:r>
              <a:rPr lang="en-US" dirty="0">
                <a:solidFill>
                  <a:srgbClr val="002060"/>
                </a:solidFill>
              </a:rPr>
              <a:t>F. Cougoulic, YK, A. Tarasov, Y. Tawabutr ‘22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7944" y="3378107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gluon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A66472-D075-1E60-08E3-28CD0E27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42" y="3977936"/>
            <a:ext cx="4294341" cy="27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4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171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much spin is there at small </a:t>
            </a:r>
            <a:r>
              <a:rPr lang="en-US" i="1" dirty="0"/>
              <a:t>x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35" y="1314711"/>
            <a:ext cx="4373183" cy="4125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83" y="1314711"/>
            <a:ext cx="4718796" cy="41253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B621F-767E-EC48-9932-43EF20808F17}"/>
              </a:ext>
            </a:extLst>
          </p:cNvPr>
          <p:cNvSpPr txBox="1"/>
          <p:nvPr/>
        </p:nvSpPr>
        <p:spPr>
          <a:xfrm>
            <a:off x="609874" y="3054200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 x (quark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spin)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B0274-183B-7D46-814A-9EDA892BECFC}"/>
              </a:ext>
            </a:extLst>
          </p:cNvPr>
          <p:cNvSpPr txBox="1"/>
          <p:nvPr/>
        </p:nvSpPr>
        <p:spPr>
          <a:xfrm>
            <a:off x="5921572" y="3054200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gluon</a:t>
            </a:r>
          </a:p>
          <a:p>
            <a:r>
              <a:rPr lang="en-US" dirty="0">
                <a:solidFill>
                  <a:srgbClr val="002060"/>
                </a:solidFill>
              </a:rPr>
              <a:t>spin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FD23C-E81B-C245-8679-DD7A2662EE07}"/>
              </a:ext>
            </a:extLst>
          </p:cNvPr>
          <p:cNvSpPr txBox="1"/>
          <p:nvPr/>
        </p:nvSpPr>
        <p:spPr>
          <a:xfrm>
            <a:off x="1756079" y="5380672"/>
            <a:ext cx="9028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 </a:t>
            </a:r>
            <a:r>
              <a:rPr lang="en-US" dirty="0" err="1"/>
              <a:t>Aschenauer</a:t>
            </a:r>
            <a:r>
              <a:rPr lang="en-US" dirty="0"/>
              <a:t> et al, </a:t>
            </a:r>
            <a:r>
              <a:rPr lang="pt-BR" b="1" dirty="0">
                <a:hlinkClick r:id="rId4"/>
              </a:rPr>
              <a:t>arXiv:1509.06489</a:t>
            </a:r>
            <a:r>
              <a:rPr lang="pt-BR" b="1" dirty="0"/>
              <a:t> [</a:t>
            </a:r>
            <a:r>
              <a:rPr lang="pt-BR" b="1" dirty="0" err="1"/>
              <a:t>hep-ph</a:t>
            </a:r>
            <a:r>
              <a:rPr lang="pt-BR" b="1" dirty="0"/>
              <a:t>]</a:t>
            </a:r>
            <a:r>
              <a:rPr lang="pt-BR" dirty="0"/>
              <a:t>,</a:t>
            </a:r>
            <a:r>
              <a:rPr lang="pt-BR" b="1" dirty="0"/>
              <a:t> </a:t>
            </a:r>
            <a:r>
              <a:rPr lang="pt-BR" dirty="0"/>
              <a:t>(DSSV = de </a:t>
            </a:r>
            <a:r>
              <a:rPr lang="pt-BR" dirty="0" err="1"/>
              <a:t>Florian</a:t>
            </a:r>
            <a:r>
              <a:rPr lang="pt-BR" dirty="0"/>
              <a:t>, </a:t>
            </a:r>
            <a:r>
              <a:rPr lang="pt-BR" dirty="0" err="1"/>
              <a:t>Sassot</a:t>
            </a:r>
            <a:r>
              <a:rPr lang="pt-BR" dirty="0"/>
              <a:t>, </a:t>
            </a:r>
            <a:r>
              <a:rPr lang="pt-BR" dirty="0" err="1"/>
              <a:t>Stratmann</a:t>
            </a:r>
            <a:r>
              <a:rPr lang="pt-BR" dirty="0"/>
              <a:t>, </a:t>
            </a:r>
            <a:r>
              <a:rPr lang="pt-BR" dirty="0" err="1"/>
              <a:t>Vogelsang</a:t>
            </a:r>
            <a:r>
              <a:rPr lang="pt-BR" dirty="0"/>
              <a:t>, DGLAP-</a:t>
            </a:r>
            <a:r>
              <a:rPr lang="pt-BR" dirty="0" err="1"/>
              <a:t>based</a:t>
            </a:r>
            <a:r>
              <a:rPr lang="pt-BR" dirty="0"/>
              <a:t> helicity PDF </a:t>
            </a:r>
            <a:r>
              <a:rPr lang="pt-BR" dirty="0" err="1"/>
              <a:t>extraction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data)</a:t>
            </a: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Uncertainties</a:t>
            </a:r>
            <a:r>
              <a:rPr lang="pt-BR" dirty="0"/>
              <a:t> are </a:t>
            </a:r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small</a:t>
            </a:r>
            <a:r>
              <a:rPr lang="pt-BR" dirty="0"/>
              <a:t> </a:t>
            </a:r>
            <a:r>
              <a:rPr lang="pt-BR" i="1" dirty="0" err="1"/>
              <a:t>x</a:t>
            </a:r>
            <a:r>
              <a:rPr lang="pt-BR" dirty="0"/>
              <a:t>!</a:t>
            </a:r>
            <a:r>
              <a:rPr lang="pt-BR" b="1" dirty="0"/>
              <a:t> </a:t>
            </a:r>
            <a:r>
              <a:rPr lang="pt-BR" dirty="0"/>
              <a:t>(EIC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reduce</a:t>
            </a:r>
            <a:r>
              <a:rPr lang="pt-BR" dirty="0"/>
              <a:t> </a:t>
            </a:r>
            <a:r>
              <a:rPr lang="pt-BR" dirty="0" err="1"/>
              <a:t>them</a:t>
            </a:r>
            <a:r>
              <a:rPr lang="pt-BR" dirty="0"/>
              <a:t>.)</a:t>
            </a:r>
            <a:r>
              <a:rPr lang="pt-BR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56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8164-9B30-4845-A81C-9C255E97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5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Philosophy of small-</a:t>
            </a:r>
            <a:r>
              <a:rPr lang="en-US" i="1" dirty="0"/>
              <a:t>x</a:t>
            </a:r>
            <a:r>
              <a:rPr lang="en-US" dirty="0"/>
              <a:t> approach to spin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BE7C-1967-8A4C-9AEF-A232E609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034"/>
            <a:ext cx="10515600" cy="442080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DGLAP equation evolves in Q</a:t>
            </a:r>
            <a:r>
              <a:rPr lang="en-US" sz="2000" baseline="30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, it does not evolve in </a:t>
            </a:r>
            <a:r>
              <a:rPr lang="en-US" sz="2000" i="1" dirty="0">
                <a:solidFill>
                  <a:srgbClr val="002060"/>
                </a:solidFill>
              </a:rPr>
              <a:t>x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en-US" sz="2000" dirty="0"/>
              <a:t> </a:t>
            </a:r>
          </a:p>
          <a:p>
            <a:r>
              <a:rPr lang="en-US" sz="2000" dirty="0"/>
              <a:t>Hence, DGLAP-based analyses (DSSV, NNPDF, standard JAM) cannot predict the x-dependence of PDFs.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If we want to predict helicity PDFs at small </a:t>
            </a:r>
            <a:r>
              <a:rPr lang="en-US" sz="2000" i="1" dirty="0">
                <a:solidFill>
                  <a:srgbClr val="FF0000"/>
                </a:solidFill>
              </a:rPr>
              <a:t>x, </a:t>
            </a:r>
            <a:r>
              <a:rPr lang="en-US" sz="2000" dirty="0">
                <a:solidFill>
                  <a:srgbClr val="FF0000"/>
                </a:solidFill>
              </a:rPr>
              <a:t>we need a different evolution equation that evolves in </a:t>
            </a:r>
            <a:r>
              <a:rPr lang="en-US" sz="2000" i="1" dirty="0">
                <a:solidFill>
                  <a:srgbClr val="FF0000"/>
                </a:solidFill>
              </a:rPr>
              <a:t>x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/>
              <a:t>Such equations were constructed by D. Pitonyak, M. Sievert, and YK, (KPS, 2015-2018) along with a recent important correction by F. Cougoulic, YK, A. Tarasov, Y. Tawabutr (KPS-CTT) in 2022; both works use an approach similar to the BK/JIMWLK evolution. </a:t>
            </a:r>
          </a:p>
          <a:p>
            <a:r>
              <a:rPr lang="en-US" sz="2000" dirty="0"/>
              <a:t>Other important work on spin at small </a:t>
            </a:r>
            <a:r>
              <a:rPr lang="en-US" sz="2000" i="1" dirty="0"/>
              <a:t>x</a:t>
            </a:r>
            <a:r>
              <a:rPr lang="en-US" sz="2000" dirty="0"/>
              <a:t>: J. Bartels, B. </a:t>
            </a:r>
            <a:r>
              <a:rPr lang="en-US" sz="2000" dirty="0" err="1"/>
              <a:t>Ermolaev</a:t>
            </a:r>
            <a:r>
              <a:rPr lang="en-US" sz="2000" dirty="0"/>
              <a:t>, M. </a:t>
            </a:r>
            <a:r>
              <a:rPr lang="en-US" sz="2000" dirty="0" err="1"/>
              <a:t>Ryskin</a:t>
            </a:r>
            <a:r>
              <a:rPr lang="en-US" sz="2000" dirty="0"/>
              <a:t> ‘95-’96; Y. Hatta et al ‘16; R. Boussarie, Y. Hatta, F. Yuan ‘19; G. Chirilli ‘21. Significant related works by R. Kirschner and L. Lipatov ‘83; T. Altinoluk, G. </a:t>
            </a:r>
            <a:r>
              <a:rPr lang="en-US" sz="2000" dirty="0" err="1"/>
              <a:t>Beuf</a:t>
            </a:r>
            <a:r>
              <a:rPr lang="en-US" sz="2000" dirty="0"/>
              <a:t> et al ‘20, ‘21.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38E74-9DDC-024B-9D5C-165AD2AA3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45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Helicity Evolution Ingredients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9267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Unlike the unpolarized evolution, in one step of helicity evolution we may emit a soft gluon or a soft quark (all in A</a:t>
            </a:r>
            <a:r>
              <a:rPr lang="en-US" sz="2000" baseline="30000" dirty="0"/>
              <a:t>-</a:t>
            </a:r>
            <a:r>
              <a:rPr lang="en-US" sz="2000" dirty="0"/>
              <a:t>=0 LC gauge of the projectile):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When emitting gluons, one emission is eikonal, while another one is soft, but non-eikonal, as is needed to transfer polarization down the cascade/ladder.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2650402"/>
            <a:ext cx="6107261" cy="26073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6C4E2-72FF-6B42-8A76-38E549E1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Gluons and Quarks at Small-x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690" y="1080656"/>
            <a:ext cx="8827779" cy="527569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There is a large number of small-x gluons (and sea quarks) in a proton: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G(x, Q</a:t>
            </a:r>
            <a:r>
              <a:rPr lang="en-US" sz="2000" baseline="30000" dirty="0"/>
              <a:t>2</a:t>
            </a:r>
            <a:r>
              <a:rPr lang="en-US" sz="2000" dirty="0"/>
              <a:t>) , q(x, Q</a:t>
            </a:r>
            <a:r>
              <a:rPr lang="en-US" sz="2000" baseline="30000" dirty="0"/>
              <a:t>2</a:t>
            </a:r>
            <a:r>
              <a:rPr lang="en-US" sz="2000" dirty="0"/>
              <a:t>) = gluon and quark number densities / parton distribution functions (q=</a:t>
            </a:r>
            <a:r>
              <a:rPr lang="en-US" sz="2000" dirty="0" err="1"/>
              <a:t>u,d</a:t>
            </a:r>
            <a:r>
              <a:rPr lang="en-US" sz="2000" dirty="0"/>
              <a:t>, or S for sea).</a:t>
            </a:r>
          </a:p>
        </p:txBody>
      </p:sp>
      <p:pic>
        <p:nvPicPr>
          <p:cNvPr id="5" name="Picture 4" descr="3_3-replace-h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84" y="1584162"/>
            <a:ext cx="4327316" cy="40224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5A05A-40FC-4645-835A-F767D085D084}"/>
              </a:ext>
            </a:extLst>
          </p:cNvPr>
          <p:cNvSpPr txBox="1"/>
          <p:nvPr/>
        </p:nvSpPr>
        <p:spPr>
          <a:xfrm>
            <a:off x="1608827" y="2768913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x (# gluons or quarks)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689D0-14B6-F44B-A986-38A554D9318B}"/>
              </a:ext>
            </a:extLst>
          </p:cNvPr>
          <p:cNvSpPr txBox="1"/>
          <p:nvPr/>
        </p:nvSpPr>
        <p:spPr>
          <a:xfrm>
            <a:off x="6198073" y="5310782"/>
            <a:ext cx="528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=fraction of the proton momentum they carry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46C6C-B1C5-EF08-317C-451B80725E91}"/>
              </a:ext>
            </a:extLst>
          </p:cNvPr>
          <p:cNvSpPr txBox="1"/>
          <p:nvPr/>
        </p:nvSpPr>
        <p:spPr>
          <a:xfrm>
            <a:off x="8678008" y="2637692"/>
            <a:ext cx="322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 the small-</a:t>
            </a:r>
            <a:r>
              <a:rPr lang="en-US" b="1" i="1" dirty="0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gluons and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quarks carry a lot 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the proton spin?</a:t>
            </a:r>
          </a:p>
        </p:txBody>
      </p:sp>
    </p:spTree>
    <p:extLst>
      <p:ext uri="{BB962C8B-B14F-4D97-AF65-F5344CB8AC3E}">
        <p14:creationId xmlns:p14="http://schemas.microsoft.com/office/powerpoint/2010/main" val="2861579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/>
              <a:t>Helicity Evolution: Ladders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494998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To get an idea of how the helicity evolution works let us try iterating the splitting kernels by considering ladder diagrams (circles denote non-</a:t>
            </a:r>
            <a:r>
              <a:rPr lang="en-US" sz="2000" dirty="0" err="1"/>
              <a:t>eikonal</a:t>
            </a:r>
            <a:r>
              <a:rPr lang="en-US" sz="2000" dirty="0"/>
              <a:t> gluon vertices):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To get the leading-energy </a:t>
            </a:r>
            <a:r>
              <a:rPr lang="en-US" sz="2000" dirty="0" err="1"/>
              <a:t>asymptotics</a:t>
            </a:r>
            <a:r>
              <a:rPr lang="en-US" sz="2000" dirty="0"/>
              <a:t> we need to order the longitudinal momentum fractions of the quarks and gluons (just like in the </a:t>
            </a:r>
            <a:r>
              <a:rPr lang="en-US" sz="2000" dirty="0" err="1"/>
              <a:t>unpolarized</a:t>
            </a:r>
            <a:r>
              <a:rPr lang="en-US" sz="2000" dirty="0"/>
              <a:t> evolution case)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obtaining a nested integral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286001"/>
            <a:ext cx="8053057" cy="171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616" y="5132632"/>
            <a:ext cx="2957968" cy="24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133" y="5610353"/>
            <a:ext cx="4595388" cy="8372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DF1AD-7FA7-3F47-AA25-B78808C0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/>
              <a:t>Helicity Evolution: Ladders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05887"/>
            <a:ext cx="10711070" cy="3575571"/>
          </a:xfrm>
        </p:spPr>
        <p:txBody>
          <a:bodyPr>
            <a:normAutofit/>
          </a:bodyPr>
          <a:lstStyle/>
          <a:p>
            <a:r>
              <a:rPr lang="en-US" sz="2000" dirty="0"/>
              <a:t>However, these are not all the logs of energy one can get here. Transverse momentum (or distance) integrals have UV and IR divergences, which lead to logs of energy as well.</a:t>
            </a:r>
          </a:p>
          <a:p>
            <a:r>
              <a:rPr lang="en-US" sz="2000" dirty="0"/>
              <a:t>If we order gluon/quark lifetimes as (Sudakov-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000" dirty="0"/>
              <a:t> ordering)</a:t>
            </a:r>
            <a:br>
              <a:rPr lang="en-US" sz="2000" dirty="0"/>
            </a:br>
            <a:r>
              <a:rPr lang="en-US" sz="2000" dirty="0"/>
              <a:t>then (z</a:t>
            </a:r>
            <a:r>
              <a:rPr lang="en-US" sz="2000" baseline="-25000" dirty="0"/>
              <a:t>i</a:t>
            </a:r>
            <a:r>
              <a:rPr lang="en-US" sz="2000" dirty="0"/>
              <a:t> = k</a:t>
            </a:r>
            <a:r>
              <a:rPr lang="en-US" sz="2000" baseline="-25000" dirty="0"/>
              <a:t>i</a:t>
            </a:r>
            <a:r>
              <a:rPr lang="en-US" sz="2000" baseline="30000" dirty="0"/>
              <a:t>-</a:t>
            </a:r>
            <a:r>
              <a:rPr lang="en-US" sz="2000" dirty="0"/>
              <a:t>/p</a:t>
            </a:r>
            <a:r>
              <a:rPr lang="en-US" sz="2000" baseline="30000" dirty="0"/>
              <a:t>-</a:t>
            </a:r>
            <a:r>
              <a:rPr lang="en-US" sz="2000" dirty="0"/>
              <a:t>).                                and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would get integrals like                                          also generating logs of energy.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100300"/>
            <a:ext cx="8053057" cy="1717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49" y="4625443"/>
            <a:ext cx="2031308" cy="536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119" y="4742325"/>
            <a:ext cx="3106219" cy="302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566" y="5284625"/>
            <a:ext cx="1930400" cy="946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654D5C-4A25-D94B-A0ED-D5526CE126D0}"/>
                  </a:ext>
                </a:extLst>
              </p:cNvPr>
              <p:cNvSpPr txBox="1"/>
              <p:nvPr/>
            </p:nvSpPr>
            <p:spPr>
              <a:xfrm>
                <a:off x="5850595" y="2435345"/>
                <a:ext cx="801437" cy="592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654D5C-4A25-D94B-A0ED-D5526CE12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95" y="2435345"/>
                <a:ext cx="801437" cy="592213"/>
              </a:xfrm>
              <a:prstGeom prst="rect">
                <a:avLst/>
              </a:prstGeom>
              <a:blipFill>
                <a:blip r:embed="rId6"/>
                <a:stretch>
                  <a:fillRect l="-1563" t="-625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F52C387-05E1-6649-9AF2-67AA892FC06E}"/>
              </a:ext>
            </a:extLst>
          </p:cNvPr>
          <p:cNvSpPr txBox="1"/>
          <p:nvPr/>
        </p:nvSpPr>
        <p:spPr>
          <a:xfrm>
            <a:off x="4951566" y="25270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lifetime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86D73B-A5B6-1F4F-A73B-3939BF38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4E1A0-5526-9CE8-5DCA-B31866BE2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711" y="4036959"/>
            <a:ext cx="2918791" cy="6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/>
              <a:t>Helicity Evolution: Ladders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105887"/>
            <a:ext cx="8229600" cy="3575571"/>
          </a:xfrm>
        </p:spPr>
        <p:txBody>
          <a:bodyPr>
            <a:normAutofit/>
          </a:bodyPr>
          <a:lstStyle/>
          <a:p>
            <a:r>
              <a:rPr lang="en-US" sz="2000" dirty="0"/>
              <a:t>To summarize, the above ladder diagrams are parametrically of the order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Note two features: </a:t>
            </a:r>
          </a:p>
          <a:p>
            <a:pPr lvl="1"/>
            <a:r>
              <a:rPr lang="en-US" sz="1600" dirty="0"/>
              <a:t>1/s suppression due to non-</a:t>
            </a:r>
            <a:r>
              <a:rPr lang="en-US" sz="1600" dirty="0" err="1"/>
              <a:t>eikonal</a:t>
            </a:r>
            <a:r>
              <a:rPr lang="en-US" sz="1600" dirty="0"/>
              <a:t> exchange</a:t>
            </a:r>
          </a:p>
          <a:p>
            <a:pPr lvl="1"/>
            <a:r>
              <a:rPr lang="en-US" sz="1600" dirty="0"/>
              <a:t>two logs of energy per each power of the coupling!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100300"/>
            <a:ext cx="8053057" cy="171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27" y="3692431"/>
            <a:ext cx="1349909" cy="6795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185C-5356-494C-A482-EFD26D75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8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Cross Checks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45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FBF1-C032-7EAE-1FB0-437A71CB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Cross Checks: spin-dependent DGLAP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097A3-07F8-9591-F86B-B518552F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568"/>
            <a:ext cx="10515600" cy="5168782"/>
          </a:xfrm>
        </p:spPr>
        <p:txBody>
          <a:bodyPr>
            <a:normAutofit/>
          </a:bodyPr>
          <a:lstStyle/>
          <a:p>
            <a:r>
              <a:rPr lang="en-US" sz="2000" dirty="0"/>
              <a:t>Our evolution at large Q</a:t>
            </a:r>
            <a:r>
              <a:rPr lang="en-US" sz="2000" baseline="30000" dirty="0"/>
              <a:t>2</a:t>
            </a:r>
            <a:r>
              <a:rPr lang="en-US" sz="2000" dirty="0"/>
              <a:t> can be cross-checked against the small-</a:t>
            </a:r>
            <a:r>
              <a:rPr lang="en-US" sz="2000" i="1" dirty="0"/>
              <a:t>x</a:t>
            </a:r>
            <a:r>
              <a:rPr lang="en-US" sz="2000" dirty="0"/>
              <a:t> limit of the spin-dependent DGLAP equation.</a:t>
            </a:r>
          </a:p>
          <a:p>
            <a:r>
              <a:rPr lang="en-US" sz="2000" dirty="0"/>
              <a:t>At DLA,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G is simply proportional to G</a:t>
            </a:r>
            <a:r>
              <a:rPr lang="en-US" sz="2000" baseline="-25000" dirty="0"/>
              <a:t>2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solved our large-N</a:t>
            </a:r>
            <a:r>
              <a:rPr lang="en-US" sz="2000" baseline="-25000" dirty="0"/>
              <a:t>c</a:t>
            </a:r>
            <a:r>
              <a:rPr lang="en-US" sz="2000" dirty="0"/>
              <a:t> equations iteratively, comparing ln(Q</a:t>
            </a:r>
            <a:r>
              <a:rPr lang="en-US" sz="2000" baseline="30000" dirty="0"/>
              <a:t>2</a:t>
            </a:r>
            <a:r>
              <a:rPr lang="en-US" sz="2000" dirty="0"/>
              <a:t>) terms with small-</a:t>
            </a:r>
            <a:r>
              <a:rPr lang="en-US" sz="2000" i="1" dirty="0"/>
              <a:t>x</a:t>
            </a:r>
            <a:r>
              <a:rPr lang="en-US" sz="2000" dirty="0"/>
              <a:t> spin-dependent DGLAP evolution.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obtained a complete agreement with LO+NLO+NNLO DGLAP at small </a:t>
            </a:r>
            <a:r>
              <a:rPr lang="en-US" sz="2000" i="1" dirty="0"/>
              <a:t>x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(R. </a:t>
            </a:r>
            <a:r>
              <a:rPr lang="en-US" sz="2000" dirty="0" err="1"/>
              <a:t>Mertig</a:t>
            </a:r>
            <a:r>
              <a:rPr lang="en-US" sz="2000" dirty="0"/>
              <a:t>, W.L. van </a:t>
            </a:r>
            <a:r>
              <a:rPr lang="en-US" sz="2000" dirty="0" err="1"/>
              <a:t>Neerven</a:t>
            </a:r>
            <a:r>
              <a:rPr lang="en-US" sz="2000" dirty="0"/>
              <a:t> ‘95; S. </a:t>
            </a:r>
            <a:r>
              <a:rPr lang="en-US" sz="2000" dirty="0" err="1"/>
              <a:t>Moch</a:t>
            </a:r>
            <a:r>
              <a:rPr lang="en-US" sz="2000" dirty="0"/>
              <a:t>, J.A.M. </a:t>
            </a:r>
            <a:r>
              <a:rPr lang="en-US" sz="2000" dirty="0" err="1"/>
              <a:t>Vermaseren</a:t>
            </a:r>
            <a:r>
              <a:rPr lang="en-US" sz="2000" dirty="0"/>
              <a:t>, A. Vogt, ‘14).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EDF5B-1AF0-271D-BDBA-58AD02B5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78EA7-2C58-137F-36E4-DDA04441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18" y="2513131"/>
            <a:ext cx="8602363" cy="63044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DCAFDB-FCD0-BE6B-98BD-E8815DDC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34" y="3905086"/>
            <a:ext cx="4300329" cy="8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4371B83-31BA-8BEA-1EB4-E6B6D74C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57" y="5675858"/>
            <a:ext cx="8835081" cy="7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E1221-FB3B-A7A8-BE0E-9CCA86DF0A43}"/>
              </a:ext>
            </a:extLst>
          </p:cNvPr>
          <p:cNvSpPr txBox="1"/>
          <p:nvPr/>
        </p:nvSpPr>
        <p:spPr>
          <a:xfrm>
            <a:off x="10501638" y="5431738"/>
            <a:ext cx="1704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can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predict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higher orders.</a:t>
            </a:r>
          </a:p>
        </p:txBody>
      </p:sp>
    </p:spTree>
    <p:extLst>
      <p:ext uri="{BB962C8B-B14F-4D97-AF65-F5344CB8AC3E}">
        <p14:creationId xmlns:p14="http://schemas.microsoft.com/office/powerpoint/2010/main" val="37330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F41E4-D3E1-A234-B191-5A3AF39F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Checks: two methods,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G in g</a:t>
            </a:r>
            <a:r>
              <a:rPr lang="en-US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6AE8-36A4-6069-9188-50F8A66F9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We rederived our evolution equations using the background field method. </a:t>
            </a:r>
          </a:p>
          <a:p>
            <a:endParaRPr lang="en-US" sz="2000" dirty="0"/>
          </a:p>
          <a:p>
            <a:r>
              <a:rPr lang="en-US" sz="2000" dirty="0"/>
              <a:t>This is in addition to a blend of Brodsky &amp; Lepage’s LCPT and background field method-inspired operator treatment which I presented above (LCOT). </a:t>
            </a:r>
          </a:p>
          <a:p>
            <a:endParaRPr lang="en-US" sz="2000" dirty="0"/>
          </a:p>
          <a:p>
            <a:r>
              <a:rPr lang="en-US" sz="2000" dirty="0"/>
              <a:t>Finally, one can even verify that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G enters the expression for g</a:t>
            </a:r>
            <a:r>
              <a:rPr lang="en-US" sz="2000" baseline="-25000" dirty="0"/>
              <a:t>1</a:t>
            </a:r>
            <a:r>
              <a:rPr lang="en-US" sz="2000" dirty="0"/>
              <a:t> with the right coefficient using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G ~ G</a:t>
            </a:r>
            <a:r>
              <a:rPr lang="en-US" sz="2000" baseline="-25000" dirty="0"/>
              <a:t>2</a:t>
            </a:r>
            <a:r>
              <a:rPr lang="en-US" sz="2000" dirty="0"/>
              <a:t> 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F02CE-0F93-C564-CE20-4EE66998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CC3E1-635E-6418-5AEE-4936FB0C1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94" y="5095721"/>
            <a:ext cx="6680612" cy="90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485B-B4E0-9A42-A819-8A831109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975" y="18256"/>
            <a:ext cx="78867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Polarized DIS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4A3C8F-48EC-D84F-A8D2-D86D7BE8F9E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7931" y="1882141"/>
                <a:ext cx="6669156" cy="483671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We have analyzed all existing world polarized DIS data with </a:t>
                </a:r>
                <a:r>
                  <a:rPr lang="en-US" sz="2000" i="1" dirty="0"/>
                  <a:t>x</a:t>
                </a:r>
                <a:r>
                  <a:rPr lang="en-US" sz="2000" dirty="0"/>
                  <a:t>&lt;0.1=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(122 data points) using the large-N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 KPS evolution with the Born-inspired initial conditions (8 parameters for 2 flavors, 11 parameters for 3 flavors).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It worked well, with </a:t>
                </a:r>
                <a:r>
                  <a:rPr lang="en-US" sz="2000" dirty="0">
                    <a:latin typeface="Symbol" pitchFamily="2" charset="2"/>
                  </a:rPr>
                  <a:t>c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</a:t>
                </a:r>
                <a:r>
                  <a:rPr lang="en-US" sz="2000" dirty="0" err="1"/>
                  <a:t>N</a:t>
                </a:r>
                <a:r>
                  <a:rPr lang="en-US" sz="2000" baseline="-25000" dirty="0" err="1"/>
                  <a:t>pts</a:t>
                </a:r>
                <a:r>
                  <a:rPr lang="en-US" sz="2000" dirty="0"/>
                  <a:t> =1.01 </a:t>
                </a:r>
                <a:br>
                  <a:rPr lang="en-US" sz="2000" dirty="0"/>
                </a:br>
                <a:r>
                  <a:rPr lang="en-US" sz="2000" dirty="0"/>
                  <a:t>(cf. JAM16: </a:t>
                </a:r>
                <a:r>
                  <a:rPr lang="en-US" sz="2000" dirty="0">
                    <a:latin typeface="Symbol" pitchFamily="2" charset="2"/>
                  </a:rPr>
                  <a:t>c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</a:t>
                </a:r>
                <a:r>
                  <a:rPr lang="en-US" sz="2000" dirty="0" err="1"/>
                  <a:t>N</a:t>
                </a:r>
                <a:r>
                  <a:rPr lang="en-US" sz="2000" baseline="-25000" dirty="0" err="1"/>
                  <a:t>pts</a:t>
                </a:r>
                <a:r>
                  <a:rPr lang="en-US" sz="2000" dirty="0"/>
                  <a:t> =1.07)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Small-</a:t>
                </a:r>
                <a:r>
                  <a:rPr lang="en-US" sz="2000" i="1" dirty="0"/>
                  <a:t>x</a:t>
                </a:r>
                <a:r>
                  <a:rPr lang="en-US" sz="2000" dirty="0"/>
                  <a:t> evolution starts at 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=0.1 ! (cf. 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=0.01 for unpolarized BK/JIMWLK evolution) Our approach fails at larger </a:t>
                </a:r>
                <a:r>
                  <a:rPr lang="en-US" sz="2000" i="1" dirty="0"/>
                  <a:t>x</a:t>
                </a:r>
                <a:r>
                  <a:rPr lang="en-US" sz="2000" dirty="0"/>
                  <a:t> as expected </a:t>
                </a:r>
                <a:br>
                  <a:rPr lang="en-US" sz="2000" dirty="0"/>
                </a:br>
                <a:r>
                  <a:rPr lang="en-US" sz="2000" dirty="0"/>
                  <a:t>(x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=0.3 gives </a:t>
                </a:r>
                <a:r>
                  <a:rPr lang="en-US" sz="2000" dirty="0">
                    <a:latin typeface="Symbol" pitchFamily="2" charset="2"/>
                  </a:rPr>
                  <a:t>c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</a:t>
                </a:r>
                <a:r>
                  <a:rPr lang="en-US" sz="2000" dirty="0" err="1"/>
                  <a:t>N</a:t>
                </a:r>
                <a:r>
                  <a:rPr lang="en-US" sz="2000" baseline="-25000" dirty="0" err="1"/>
                  <a:t>pts</a:t>
                </a:r>
                <a:r>
                  <a:rPr lang="en-US" sz="2000" dirty="0"/>
                  <a:t> =4.75).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4A3C8F-48EC-D84F-A8D2-D86D7BE8F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7931" y="1882141"/>
                <a:ext cx="6669156" cy="4836711"/>
              </a:xfrm>
              <a:blipFill>
                <a:blip r:embed="rId2"/>
                <a:stretch>
                  <a:fillRect l="-760" t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AC8EEC-FD6C-A348-B1D2-F151B1FF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5" y="3424883"/>
            <a:ext cx="4353491" cy="559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CB9F2-BCDE-AA44-A668-B02852FC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532" y="1122395"/>
            <a:ext cx="3800486" cy="614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84CC64-D6DD-4B45-8A7A-F426494F2C50}"/>
              </a:ext>
            </a:extLst>
          </p:cNvPr>
          <p:cNvSpPr txBox="1"/>
          <p:nvPr/>
        </p:nvSpPr>
        <p:spPr>
          <a:xfrm>
            <a:off x="120401" y="339804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(Adamiak, Melnitchouk, </a:t>
            </a:r>
            <a:br>
              <a:rPr lang="en-US" dirty="0"/>
            </a:br>
            <a:r>
              <a:rPr lang="en-US" dirty="0"/>
              <a:t>Pitonyak, Sato, Sievert, </a:t>
            </a:r>
            <a:br>
              <a:rPr lang="en-US" dirty="0"/>
            </a:br>
            <a:r>
              <a:rPr lang="en-US" dirty="0"/>
              <a:t>YK, 2102.06159 [hep-</a:t>
            </a:r>
            <a:r>
              <a:rPr lang="en-US" dirty="0" err="1"/>
              <a:t>ph</a:t>
            </a:r>
            <a:r>
              <a:rPr lang="en-US" dirty="0"/>
              <a:t>] </a:t>
            </a:r>
            <a:br>
              <a:rPr lang="en-US" dirty="0"/>
            </a:br>
            <a:r>
              <a:rPr lang="en-US" dirty="0"/>
              <a:t>= </a:t>
            </a:r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1788A-FA51-1E4F-9D51-CA8269FC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03948-42AD-3242-81FF-F08C7D7EC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438" y="1000168"/>
            <a:ext cx="4056445" cy="5408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EB3B5-C905-3D45-9134-320D25677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928" y="41564"/>
            <a:ext cx="2971671" cy="56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4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A09E-2E69-0E42-91F7-BFCB4374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start small-</a:t>
            </a:r>
            <a:r>
              <a:rPr lang="en-US" i="1" dirty="0"/>
              <a:t>x</a:t>
            </a:r>
            <a:r>
              <a:rPr lang="en-US" dirty="0"/>
              <a:t>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F6FF-B9DD-B846-B113-CAF2FE88EC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evolution starts at </a:t>
            </a:r>
            <a:r>
              <a:rPr lang="en-US" sz="2000" i="1" dirty="0"/>
              <a:t>x=x</a:t>
            </a:r>
            <a:r>
              <a:rPr lang="en-US" sz="2000" baseline="-25000" dirty="0"/>
              <a:t>0</a:t>
            </a:r>
            <a:r>
              <a:rPr lang="en-US" sz="2000" dirty="0"/>
              <a:t>, and continues toward smaller </a:t>
            </a:r>
            <a:r>
              <a:rPr lang="en-US" sz="2000" i="1" dirty="0"/>
              <a:t>x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The quality of our fit rapidly deteriorates for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&gt;0.2, as expected from a small-</a:t>
            </a:r>
            <a:r>
              <a:rPr lang="en-US" sz="2000" i="1" dirty="0"/>
              <a:t>x</a:t>
            </a:r>
            <a:r>
              <a:rPr lang="en-US" sz="2000" dirty="0"/>
              <a:t> approach. </a:t>
            </a:r>
          </a:p>
          <a:p>
            <a:endParaRPr lang="en-US" sz="2000" dirty="0"/>
          </a:p>
          <a:p>
            <a:r>
              <a:rPr lang="en-US" sz="2000" dirty="0"/>
              <a:t>In unpolarized BK/JIMWLK evolution, typically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=0.01, so the fact that our fit works up to such a high </a:t>
            </a:r>
            <a:r>
              <a:rPr lang="en-US" sz="2000" i="1" dirty="0"/>
              <a:t>x</a:t>
            </a:r>
            <a:r>
              <a:rPr lang="en-US" sz="2000" baseline="-25000" dirty="0"/>
              <a:t>0 </a:t>
            </a:r>
            <a:r>
              <a:rPr lang="en-US" sz="2000" dirty="0"/>
              <a:t>is quite remarkable. 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4D8AC11B-FC24-E140-ABAB-76423CF8CC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9690" y="2196548"/>
            <a:ext cx="5627285" cy="3376371"/>
          </a:xfrm>
        </p:spPr>
      </p:pic>
    </p:spTree>
    <p:extLst>
      <p:ext uri="{BB962C8B-B14F-4D97-AF65-F5344CB8AC3E}">
        <p14:creationId xmlns:p14="http://schemas.microsoft.com/office/powerpoint/2010/main" val="1695094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1001-66D3-124F-A3BA-6FA33DEC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85" y="15957"/>
            <a:ext cx="8564632" cy="1325563"/>
          </a:xfrm>
        </p:spPr>
        <p:txBody>
          <a:bodyPr/>
          <a:lstStyle/>
          <a:p>
            <a:pPr algn="ctr"/>
            <a:r>
              <a:rPr lang="en-US" dirty="0"/>
              <a:t>Prediction for 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DB7E7-6B9E-5140-ABDB-34AA4A0BD43D}"/>
              </a:ext>
            </a:extLst>
          </p:cNvPr>
          <p:cNvSpPr txBox="1"/>
          <p:nvPr/>
        </p:nvSpPr>
        <p:spPr>
          <a:xfrm>
            <a:off x="1932697" y="5809929"/>
            <a:ext cx="970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Thick band: 1</a:t>
            </a:r>
            <a:r>
              <a:rPr lang="en-US" dirty="0">
                <a:solidFill>
                  <a:prstClr val="black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CL; thin band: impact of EIC data. With the EIC pseudo-data we have 1096 data points.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62CE923-D7DD-6A40-A35B-587E186C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351" y="1325563"/>
            <a:ext cx="7886700" cy="3943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F9B795-4B3E-B641-83E3-70891D128C28}"/>
                  </a:ext>
                </a:extLst>
              </p:cNvPr>
              <p:cNvSpPr txBox="1"/>
              <p:nvPr/>
            </p:nvSpPr>
            <p:spPr>
              <a:xfrm>
                <a:off x="1997351" y="5338618"/>
                <a:ext cx="5961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</a:t>
                </a:r>
                <a:r>
                  <a:rPr lang="en-US" baseline="-25000" dirty="0"/>
                  <a:t>1</a:t>
                </a:r>
                <a:r>
                  <a:rPr lang="en-US" dirty="0"/>
                  <a:t> structure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spin-dependent part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F9B795-4B3E-B641-83E3-70891D128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351" y="5338618"/>
                <a:ext cx="5961632" cy="369332"/>
              </a:xfrm>
              <a:prstGeom prst="rect">
                <a:avLst/>
              </a:prstGeom>
              <a:blipFill>
                <a:blip r:embed="rId3"/>
                <a:stretch>
                  <a:fillRect l="-85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137BBA-E10F-8D4B-981E-7422E993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256" y="5195644"/>
            <a:ext cx="2971671" cy="5632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1D70E-E743-8541-BF30-DDF90C04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678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1001-66D3-124F-A3BA-6FA33DEC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Predictions for helicity PDFs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5FD2E-A880-6A41-A499-77DC1E892AA1}"/>
              </a:ext>
            </a:extLst>
          </p:cNvPr>
          <p:cNvSpPr txBox="1"/>
          <p:nvPr/>
        </p:nvSpPr>
        <p:spPr>
          <a:xfrm>
            <a:off x="6861313" y="1699593"/>
            <a:ext cx="376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Adamiak, W. Melnitchouk,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Pitonyak, N. Sato, M. Sievert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&amp; YK,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2"/>
              </a:rPr>
              <a:t>2102.06159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[hep-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 Collaboration framework.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A3B70-EFA8-E547-986A-73478F7A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163" y="6086162"/>
            <a:ext cx="6502232" cy="635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FE59C6-49B7-1140-BA10-6BE43D35ADEF}"/>
                  </a:ext>
                </a:extLst>
              </p:cNvPr>
              <p:cNvSpPr txBox="1"/>
              <p:nvPr/>
            </p:nvSpPr>
            <p:spPr>
              <a:xfrm>
                <a:off x="7030279" y="5027927"/>
                <a:ext cx="2407454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we plug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𝑆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=0.25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get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sup>
                    </m:sSub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=0.80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FE59C6-49B7-1140-BA10-6BE43D35A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279" y="5027927"/>
                <a:ext cx="2407454" cy="677108"/>
              </a:xfrm>
              <a:prstGeom prst="rect">
                <a:avLst/>
              </a:prstGeom>
              <a:blipFill>
                <a:blip r:embed="rId4"/>
                <a:stretch>
                  <a:fillRect l="-2094" t="-55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F310B5-0DB7-614C-96AF-54D8B3138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639" y="1095615"/>
            <a:ext cx="4564906" cy="4979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AFA72-CD21-3A44-BC9D-90DF4063D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949" y="2973812"/>
            <a:ext cx="1913233" cy="282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49167-811E-1047-97EC-A6D7C8460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022" y="4086022"/>
            <a:ext cx="3239077" cy="585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A4B80-E615-E444-9E05-19F09533619A}"/>
              </a:ext>
            </a:extLst>
          </p:cNvPr>
          <p:cNvSpPr txBox="1"/>
          <p:nvPr/>
        </p:nvSpPr>
        <p:spPr>
          <a:xfrm>
            <a:off x="102579" y="4623934"/>
            <a:ext cx="26516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(red) error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band does not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explode in the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unmeasured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region. We can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predict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spin at small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EE041-E5C3-0249-B3CB-A0A3794D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C9FDC-4D1A-9E62-8A1E-2F332367F400}"/>
              </a:ext>
            </a:extLst>
          </p:cNvPr>
          <p:cNvSpPr txBox="1"/>
          <p:nvPr/>
        </p:nvSpPr>
        <p:spPr>
          <a:xfrm>
            <a:off x="10039350" y="5340096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intercept!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812CC9-CD82-5629-1815-12BF8A40DBE9}"/>
              </a:ext>
            </a:extLst>
          </p:cNvPr>
          <p:cNvCxnSpPr/>
          <p:nvPr/>
        </p:nvCxnSpPr>
        <p:spPr>
          <a:xfrm flipH="1">
            <a:off x="9372600" y="5705035"/>
            <a:ext cx="666750" cy="522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1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171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much spin is there at small </a:t>
            </a:r>
            <a:r>
              <a:rPr lang="en-US" i="1" dirty="0"/>
              <a:t>x</a:t>
            </a:r>
            <a:r>
              <a:rPr lang="en-US" dirty="0"/>
              <a:t>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22863-4B63-BC22-7895-CE7F80FE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73" y="1319157"/>
            <a:ext cx="5087327" cy="3818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C31AFE-7919-D44A-5841-E06E88281AE6}"/>
              </a:ext>
            </a:extLst>
          </p:cNvPr>
          <p:cNvSpPr txBox="1"/>
          <p:nvPr/>
        </p:nvSpPr>
        <p:spPr>
          <a:xfrm>
            <a:off x="838200" y="5230560"/>
            <a:ext cx="1092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 </a:t>
            </a:r>
            <a:r>
              <a:rPr lang="en-US" dirty="0" err="1"/>
              <a:t>Aschenauer</a:t>
            </a:r>
            <a:r>
              <a:rPr lang="en-US" dirty="0"/>
              <a:t> et al, 2020 (DGLAP-based helicity PDF extraction from data)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Uncertainties are very large at small x. </a:t>
            </a:r>
            <a:r>
              <a:rPr lang="en-US" dirty="0">
                <a:solidFill>
                  <a:srgbClr val="FF0000"/>
                </a:solidFill>
              </a:rPr>
              <a:t>Note that this is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the uncertainties for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G are 1/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= 100-10000 times larger!</a:t>
            </a:r>
            <a:r>
              <a:rPr lang="en-US" dirty="0"/>
              <a:t> EIC will reduce them, but only where there will be data.  </a:t>
            </a:r>
          </a:p>
        </p:txBody>
      </p:sp>
    </p:spTree>
    <p:extLst>
      <p:ext uri="{BB962C8B-B14F-4D97-AF65-F5344CB8AC3E}">
        <p14:creationId xmlns:p14="http://schemas.microsoft.com/office/powerpoint/2010/main" val="9329365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D5B3-BD3F-6D49-ABF9-F2289A74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2726"/>
            <a:ext cx="95059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Small-x quarks impact on the proton spin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4415-66A3-DC42-A266-04BB830E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253331"/>
            <a:ext cx="905868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Potentially negative 10-20% of the proton spin may be carried by small-</a:t>
            </a:r>
            <a:r>
              <a:rPr lang="en-US" sz="2400" i="1" dirty="0"/>
              <a:t>x</a:t>
            </a:r>
            <a:r>
              <a:rPr lang="en-US" sz="2400" dirty="0"/>
              <a:t> quarks (</a:t>
            </a:r>
            <a:r>
              <a:rPr lang="en-US" sz="2400" dirty="0" err="1"/>
              <a:t>JAMsmall</a:t>
            </a:r>
            <a:r>
              <a:rPr lang="en-US" sz="2400" i="1" dirty="0" err="1"/>
              <a:t>x</a:t>
            </a:r>
            <a:r>
              <a:rPr lang="en-US" sz="2400" dirty="0"/>
              <a:t>, preliminary):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AF738-6E66-6643-8407-00CA13DC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064" y="2773017"/>
            <a:ext cx="3358302" cy="77451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00AD805B-9A08-E94C-93FD-16A7EC80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14" y="3976807"/>
            <a:ext cx="3807851" cy="2141916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B61F27C-BA1D-0641-B87F-92D5FFA15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146" y="2289539"/>
            <a:ext cx="6381973" cy="38291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BBEE8-DECA-A34F-9E6C-FF7CBA09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63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C3B2-6290-0A4F-B53A-02FC81CD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Speculation on a path to resolving </a:t>
            </a:r>
            <a:br>
              <a:rPr lang="en-US" dirty="0"/>
            </a:br>
            <a:r>
              <a:rPr lang="en-US" dirty="0"/>
              <a:t>the spin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9656-C185-0C40-A334-9A07DF2FF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670353"/>
          </a:xfrm>
        </p:spPr>
        <p:txBody>
          <a:bodyPr>
            <a:normAutofit/>
          </a:bodyPr>
          <a:lstStyle/>
          <a:p>
            <a:r>
              <a:rPr lang="en-US" sz="2000" dirty="0"/>
              <a:t>Above we discussed quark helicity at small </a:t>
            </a:r>
            <a:r>
              <a:rPr lang="en-US" sz="2000" i="1" dirty="0"/>
              <a:t>x</a:t>
            </a:r>
            <a:r>
              <a:rPr lang="en-US" sz="2000" dirty="0"/>
              <a:t>. Let’s add the orbital angular momentum (OAM) (Hatta &amp; Yang, ’18; YK ‘19):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So, the net quark (1/2) </a:t>
            </a:r>
            <a:r>
              <a:rPr lang="en-US" sz="2000" dirty="0" err="1"/>
              <a:t>helicity+OAM</a:t>
            </a:r>
            <a:r>
              <a:rPr lang="en-US" sz="2000" dirty="0"/>
              <a:t> = (-1/2) helicity.</a:t>
            </a:r>
          </a:p>
          <a:p>
            <a:r>
              <a:rPr lang="en-US" sz="2000" dirty="0"/>
              <a:t>For x&lt;0.001 we thus expect (preliminary!)</a:t>
            </a:r>
          </a:p>
          <a:p>
            <a:endParaRPr lang="en-US" sz="2000" dirty="0"/>
          </a:p>
          <a:p>
            <a:r>
              <a:rPr lang="en-US" sz="2000" dirty="0"/>
              <a:t>Add to this the larger-</a:t>
            </a:r>
            <a:r>
              <a:rPr lang="en-US" sz="2000" i="1" dirty="0"/>
              <a:t>x</a:t>
            </a:r>
            <a:r>
              <a:rPr lang="en-US" sz="2000" dirty="0"/>
              <a:t> numbers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83F08-9F1A-534D-9FCC-F4F1846E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985" y="2422427"/>
            <a:ext cx="5206029" cy="342002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BFAB0DF-EBFB-1142-86E9-8A186634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67" y="3211995"/>
            <a:ext cx="5206029" cy="3123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DD88A-F585-4140-9B04-7DC27280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6" y="3700066"/>
            <a:ext cx="6171096" cy="38951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15E83-D328-8748-A8DA-F5A687BA1E4B}"/>
              </a:ext>
            </a:extLst>
          </p:cNvPr>
          <p:cNvCxnSpPr>
            <a:cxnSpLocks/>
          </p:cNvCxnSpPr>
          <p:nvPr/>
        </p:nvCxnSpPr>
        <p:spPr>
          <a:xfrm flipV="1">
            <a:off x="9690651" y="3565515"/>
            <a:ext cx="0" cy="216672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7176E7E-2B80-6347-AFD3-BE86C20AA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017" y="4611088"/>
            <a:ext cx="4156671" cy="325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FD455-DA57-9645-826F-83A6A31C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017" y="5010387"/>
            <a:ext cx="3990332" cy="313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19CF6-FC63-B64A-9D92-AFDB29110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667" y="5888047"/>
            <a:ext cx="4483100" cy="35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54912-38CB-734A-82AE-11903D2EDFBA}"/>
              </a:ext>
            </a:extLst>
          </p:cNvPr>
          <p:cNvSpPr txBox="1"/>
          <p:nvPr/>
        </p:nvSpPr>
        <p:spPr>
          <a:xfrm>
            <a:off x="9081057" y="2439584"/>
            <a:ext cx="311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, preliminary,</a:t>
            </a:r>
            <a:br>
              <a:rPr lang="en-US" dirty="0"/>
            </a:br>
            <a:r>
              <a:rPr lang="en-US" dirty="0"/>
              <a:t>Adamiak, Melnitchouk, </a:t>
            </a:r>
            <a:br>
              <a:rPr lang="en-US" dirty="0"/>
            </a:br>
            <a:r>
              <a:rPr lang="en-US" dirty="0"/>
              <a:t>Pitonyak, Sato, Sievert, YK</a:t>
            </a:r>
          </a:p>
        </p:txBody>
      </p:sp>
    </p:spTree>
    <p:extLst>
      <p:ext uri="{BB962C8B-B14F-4D97-AF65-F5344CB8AC3E}">
        <p14:creationId xmlns:p14="http://schemas.microsoft.com/office/powerpoint/2010/main" val="3253506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3338-AE41-DE32-067E-9A658D51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F0D7E-CDC9-D291-81EA-A8DCC05EE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Note that the above phenomenology was done using the old version of the evolution equations. Consider it a proof of principle. </a:t>
            </a:r>
          </a:p>
          <a:p>
            <a:endParaRPr lang="en-US" sz="2000" dirty="0"/>
          </a:p>
          <a:p>
            <a:r>
              <a:rPr lang="en-US" sz="2000" dirty="0"/>
              <a:t>Phenomenology with the new corrected evolution equations is being developed as we speak.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AD20B-2F48-B258-1775-941A32A0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2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229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EIC &amp; Spin Puzzle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06405"/>
            <a:ext cx="8229600" cy="541299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Parton helicity distributions are sensitive to low-</a:t>
            </a:r>
            <a:r>
              <a:rPr lang="en-US" sz="2000" i="1" dirty="0"/>
              <a:t>x</a:t>
            </a:r>
            <a:r>
              <a:rPr lang="en-US" sz="2000" dirty="0"/>
              <a:t> physics. </a:t>
            </a:r>
          </a:p>
          <a:p>
            <a:r>
              <a:rPr lang="en-US" sz="2000" dirty="0"/>
              <a:t>EIC would have an unprecedented low-</a:t>
            </a:r>
            <a:r>
              <a:rPr lang="en-US" sz="2000" i="1" dirty="0"/>
              <a:t>x</a:t>
            </a:r>
            <a:r>
              <a:rPr lang="en-US" sz="2000" dirty="0"/>
              <a:t> reach for a polarized DIS experiment, allowing to pinpoint the values of quark and gluon contributions to proton’s spin (EIC WP ‘12):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/>
              <a:t>G and </a:t>
            </a:r>
            <a:r>
              <a:rPr lang="en-US" sz="2000" dirty="0">
                <a:latin typeface="Symbol" charset="2"/>
                <a:cs typeface="Symbol" charset="2"/>
              </a:rPr>
              <a:t>DS</a:t>
            </a:r>
            <a:r>
              <a:rPr lang="en-US" sz="2000" dirty="0"/>
              <a:t> are integrated over </a:t>
            </a:r>
            <a:r>
              <a:rPr lang="en-US" sz="2000" i="1" dirty="0"/>
              <a:t>x</a:t>
            </a:r>
            <a:r>
              <a:rPr lang="en-US" sz="2000" dirty="0"/>
              <a:t> in the 0.001 &lt; </a:t>
            </a:r>
            <a:r>
              <a:rPr lang="en-US" sz="2000" i="1" dirty="0"/>
              <a:t>x</a:t>
            </a:r>
            <a:r>
              <a:rPr lang="en-US" sz="2000" dirty="0"/>
              <a:t> &lt; 1 interval.</a:t>
            </a:r>
          </a:p>
        </p:txBody>
      </p:sp>
      <p:pic>
        <p:nvPicPr>
          <p:cNvPr id="4" name="Picture 3" descr="dg-dsigma-correlation-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01" y="2435385"/>
            <a:ext cx="3650730" cy="3639961"/>
          </a:xfrm>
          <a:prstGeom prst="rect">
            <a:avLst/>
          </a:prstGeom>
        </p:spPr>
      </p:pic>
      <p:pic>
        <p:nvPicPr>
          <p:cNvPr id="5" name="Picture 4" descr="x-q2-poldat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99" y="2520566"/>
            <a:ext cx="4890701" cy="34696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BAB7B-62AF-55B2-6250-581E53204D14}"/>
              </a:ext>
            </a:extLst>
          </p:cNvPr>
          <p:cNvSpPr txBox="1"/>
          <p:nvPr/>
        </p:nvSpPr>
        <p:spPr>
          <a:xfrm>
            <a:off x="8362121" y="150404"/>
            <a:ext cx="3918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Still, even with the EIC data</a:t>
            </a:r>
            <a:br>
              <a:rPr lang="en-US" dirty="0"/>
            </a:br>
            <a:r>
              <a:rPr lang="en-US" dirty="0"/>
              <a:t>we’ll need to extrapolate quark</a:t>
            </a:r>
          </a:p>
          <a:p>
            <a:r>
              <a:rPr lang="en-US" dirty="0"/>
              <a:t>and gluon spin down to smaller </a:t>
            </a:r>
            <a:r>
              <a:rPr lang="en-US" i="1" dirty="0"/>
              <a:t>x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9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Quark and Gluon Helicity </a:t>
            </a:r>
            <a:br>
              <a:rPr lang="en-US" dirty="0"/>
            </a:br>
            <a:r>
              <a:rPr lang="en-US" dirty="0"/>
              <a:t>at Small </a:t>
            </a:r>
            <a:r>
              <a:rPr lang="en-US" i="1" dirty="0"/>
              <a:t>x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39304" y="4495723"/>
            <a:ext cx="9650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YK, D. Pitonyak, M. Sievert, </a:t>
            </a:r>
            <a:r>
              <a:rPr lang="pt-BR" dirty="0">
                <a:solidFill>
                  <a:prstClr val="black"/>
                </a:solidFill>
              </a:rPr>
              <a:t>arXiv:1511.06737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], arXiv:1610.</a:t>
            </a:r>
            <a:r>
              <a:rPr lang="pt-BR" dirty="0"/>
              <a:t>06197</a:t>
            </a:r>
            <a:r>
              <a:rPr lang="pt-BR" dirty="0">
                <a:solidFill>
                  <a:prstClr val="black"/>
                </a:solidFill>
              </a:rPr>
              <a:t>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 (KPS);</a:t>
            </a:r>
          </a:p>
          <a:p>
            <a:pPr defTabSz="457200"/>
            <a:r>
              <a:rPr lang="en-US" dirty="0"/>
              <a:t>YK, M. Sievert, arXiv:1505.01176 [hep-</a:t>
            </a:r>
            <a:r>
              <a:rPr lang="en-US" dirty="0" err="1"/>
              <a:t>ph</a:t>
            </a:r>
            <a:r>
              <a:rPr lang="en-US" dirty="0"/>
              <a:t>],</a:t>
            </a:r>
            <a:r>
              <a:rPr lang="pt-BR" dirty="0">
                <a:solidFill>
                  <a:prstClr val="black"/>
                </a:solidFill>
              </a:rPr>
              <a:t> arXiv:1808.09010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]; </a:t>
            </a:r>
            <a:br>
              <a:rPr lang="pt-BR" dirty="0">
                <a:solidFill>
                  <a:prstClr val="black"/>
                </a:solidFill>
              </a:rPr>
            </a:br>
            <a:r>
              <a:rPr lang="pt-BR" dirty="0">
                <a:solidFill>
                  <a:prstClr val="black"/>
                </a:solidFill>
              </a:rPr>
              <a:t>F. Cougoulic, YK, A. </a:t>
            </a:r>
            <a:r>
              <a:rPr lang="pt-BR" dirty="0" err="1">
                <a:solidFill>
                  <a:prstClr val="black"/>
                </a:solidFill>
              </a:rPr>
              <a:t>Tarasov</a:t>
            </a:r>
            <a:r>
              <a:rPr lang="pt-BR" dirty="0">
                <a:solidFill>
                  <a:prstClr val="black"/>
                </a:solidFill>
              </a:rPr>
              <a:t>, </a:t>
            </a:r>
            <a:r>
              <a:rPr lang="pt-BR" dirty="0" err="1">
                <a:solidFill>
                  <a:prstClr val="black"/>
                </a:solidFill>
              </a:rPr>
              <a:t>and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Y</a:t>
            </a:r>
            <a:r>
              <a:rPr lang="pt-BR" dirty="0">
                <a:solidFill>
                  <a:prstClr val="black"/>
                </a:solidFill>
              </a:rPr>
              <a:t>. Tawabutr, arXiv:2204.11898 [</a:t>
            </a:r>
            <a:r>
              <a:rPr lang="pt-BR" dirty="0" err="1">
                <a:solidFill>
                  <a:prstClr val="black"/>
                </a:solidFill>
              </a:rPr>
              <a:t>hep-ph</a:t>
            </a:r>
            <a:r>
              <a:rPr lang="pt-BR" dirty="0">
                <a:solidFill>
                  <a:prstClr val="black"/>
                </a:solidFill>
              </a:rPr>
              <a:t>] (KPS-CTT).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7635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293B21"/>
      </a:dk2>
      <a:lt2>
        <a:srgbClr val="E7E8E2"/>
      </a:lt2>
      <a:accent1>
        <a:srgbClr val="867FBA"/>
      </a:accent1>
      <a:accent2>
        <a:srgbClr val="96A4C6"/>
      </a:accent2>
      <a:accent3>
        <a:srgbClr val="B096C6"/>
      </a:accent3>
      <a:accent4>
        <a:srgbClr val="BAA07F"/>
      </a:accent4>
      <a:accent5>
        <a:srgbClr val="A6A57E"/>
      </a:accent5>
      <a:accent6>
        <a:srgbClr val="96AB75"/>
      </a:accent6>
      <a:hlink>
        <a:srgbClr val="808751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4323</Words>
  <Application>Microsoft Macintosh PowerPoint</Application>
  <PresentationFormat>Widescreen</PresentationFormat>
  <Paragraphs>561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Cambria Math</vt:lpstr>
      <vt:lpstr>Century Gothic</vt:lpstr>
      <vt:lpstr>Symbol</vt:lpstr>
      <vt:lpstr>BrushVTI</vt:lpstr>
      <vt:lpstr>Revised helicity evolution at small x: exact analytic solution of the  large-Nc equations</vt:lpstr>
      <vt:lpstr>Outline</vt:lpstr>
      <vt:lpstr>Proton Spin Puzzle:  an Introduction</vt:lpstr>
      <vt:lpstr>Proton Spin Puzzle</vt:lpstr>
      <vt:lpstr>Current Knowledge of Proton Spin</vt:lpstr>
      <vt:lpstr>Gluons and Quarks at Small-x</vt:lpstr>
      <vt:lpstr>How much spin is there at small x?</vt:lpstr>
      <vt:lpstr>EIC &amp; Spin Puzzle </vt:lpstr>
      <vt:lpstr>Quark and Gluon Helicity  at Small x</vt:lpstr>
      <vt:lpstr>Sub-Eikonal Operators</vt:lpstr>
      <vt:lpstr>Dipole picture of DIS</vt:lpstr>
      <vt:lpstr>Polarized Dipole: non-eikonal small-x physics</vt:lpstr>
      <vt:lpstr>Polarized fundamental “Wilson line”</vt:lpstr>
      <vt:lpstr>Notation</vt:lpstr>
      <vt:lpstr>Sub-eikonal quark S-matrix in background gluon and quark fields</vt:lpstr>
      <vt:lpstr>Helicity Observables at Small x</vt:lpstr>
      <vt:lpstr>Dipole Gluon Helicity TMD</vt:lpstr>
      <vt:lpstr>Gluon Helicity</vt:lpstr>
      <vt:lpstr>Quark Helicity PDF and TMD</vt:lpstr>
      <vt:lpstr>Amplitude Q</vt:lpstr>
      <vt:lpstr>g1 structure function</vt:lpstr>
      <vt:lpstr>Helicity Evolution</vt:lpstr>
      <vt:lpstr>Evolution for Polarized Quark Dipole</vt:lpstr>
      <vt:lpstr>Evolution for Polarized Quark Dipole</vt:lpstr>
      <vt:lpstr>Large Nc</vt:lpstr>
      <vt:lpstr>Initial Conditions</vt:lpstr>
      <vt:lpstr>“Neighbor” dipole</vt:lpstr>
      <vt:lpstr>Resummation Parameter</vt:lpstr>
      <vt:lpstr>Large-Nc&amp;Nf</vt:lpstr>
      <vt:lpstr>Quark Helicity at Small x: Asymptotics and Phenomenology</vt:lpstr>
      <vt:lpstr>Small-x Asymptotics</vt:lpstr>
      <vt:lpstr>Solution of the Large-Nc Equations</vt:lpstr>
      <vt:lpstr>Small-x Asymptotics</vt:lpstr>
      <vt:lpstr>Small-x Asymptotics for Helicity Distributions</vt:lpstr>
      <vt:lpstr>Analytic Solution of the Large-Nc Equations</vt:lpstr>
      <vt:lpstr>Analytic Solution of the Large-Nc Equations</vt:lpstr>
      <vt:lpstr>Analytic Solution of the Large-Nc Equations</vt:lpstr>
      <vt:lpstr>Small-x Asymptotics for Helicity Distributions</vt:lpstr>
      <vt:lpstr>A Tale of Two Anomalous Dimensions</vt:lpstr>
      <vt:lpstr>A Tale of Two Intercepts</vt:lpstr>
      <vt:lpstr>A Tale of Two Intercepts</vt:lpstr>
      <vt:lpstr>Phenomenology</vt:lpstr>
      <vt:lpstr>Polarized DIS and SIDIS data</vt:lpstr>
      <vt:lpstr>Proton g1 structure function</vt:lpstr>
      <vt:lpstr>Helicity PDFs:</vt:lpstr>
      <vt:lpstr>Sivers and Boer-Mulders Functions at Small x</vt:lpstr>
      <vt:lpstr>Sivers Function</vt:lpstr>
      <vt:lpstr>Sivers Function</vt:lpstr>
      <vt:lpstr>Sivers Function: Small-x Asymptotics</vt:lpstr>
      <vt:lpstr>Boer-Mulders Function</vt:lpstr>
      <vt:lpstr>Conclusions</vt:lpstr>
      <vt:lpstr>Backup Slides</vt:lpstr>
      <vt:lpstr>Eikonality</vt:lpstr>
      <vt:lpstr>Helicity Distributions</vt:lpstr>
      <vt:lpstr>Small-x Spin Challenge</vt:lpstr>
      <vt:lpstr>Helicity Evolution at Small x</vt:lpstr>
      <vt:lpstr>How much spin is there at small x?</vt:lpstr>
      <vt:lpstr>Philosophy of small-x approach to spin</vt:lpstr>
      <vt:lpstr>Helicity Evolution Ingredients</vt:lpstr>
      <vt:lpstr>Helicity Evolution: Ladders</vt:lpstr>
      <vt:lpstr>Helicity Evolution: Ladders</vt:lpstr>
      <vt:lpstr>Helicity Evolution: Ladders</vt:lpstr>
      <vt:lpstr>Cross Checks</vt:lpstr>
      <vt:lpstr>Cross Checks: spin-dependent DGLAP</vt:lpstr>
      <vt:lpstr>Cross Checks: two methods, DG in g1</vt:lpstr>
      <vt:lpstr>Small-x Polarized DIS Data</vt:lpstr>
      <vt:lpstr>Where to start small-x evolution</vt:lpstr>
      <vt:lpstr>Prediction for g1 structure function</vt:lpstr>
      <vt:lpstr>Predictions for helicity PDFs</vt:lpstr>
      <vt:lpstr>Small-x quarks impact on the proton spin</vt:lpstr>
      <vt:lpstr>Speculation on a path to resolving  the spin puzzle</vt:lpstr>
      <vt:lpstr>A warning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First analysis of world polarized DIS data with small-x helicity evolution</dc:title>
  <dc:creator>Kovchegov, Yuri</dc:creator>
  <cp:lastModifiedBy>Kovchegov, Yuri</cp:lastModifiedBy>
  <cp:revision>593</cp:revision>
  <cp:lastPrinted>2022-12-07T23:42:38Z</cp:lastPrinted>
  <dcterms:created xsi:type="dcterms:W3CDTF">2021-04-16T15:29:44Z</dcterms:created>
  <dcterms:modified xsi:type="dcterms:W3CDTF">2023-05-17T14:31:09Z</dcterms:modified>
</cp:coreProperties>
</file>