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18"/>
  </p:notesMasterIdLst>
  <p:sldIdLst>
    <p:sldId id="334" r:id="rId2"/>
    <p:sldId id="397" r:id="rId3"/>
    <p:sldId id="422" r:id="rId4"/>
    <p:sldId id="400" r:id="rId5"/>
    <p:sldId id="401" r:id="rId6"/>
    <p:sldId id="424" r:id="rId7"/>
    <p:sldId id="442" r:id="rId8"/>
    <p:sldId id="443" r:id="rId9"/>
    <p:sldId id="423" r:id="rId10"/>
    <p:sldId id="434" r:id="rId11"/>
    <p:sldId id="427" r:id="rId12"/>
    <p:sldId id="435" r:id="rId13"/>
    <p:sldId id="437" r:id="rId14"/>
    <p:sldId id="438" r:id="rId15"/>
    <p:sldId id="444" r:id="rId16"/>
    <p:sldId id="44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3B8FF"/>
    <a:srgbClr val="C1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8" autoAdjust="0"/>
    <p:restoredTop sz="91527" autoAdjust="0"/>
  </p:normalViewPr>
  <p:slideViewPr>
    <p:cSldViewPr snapToGrid="0">
      <p:cViewPr varScale="1">
        <p:scale>
          <a:sx n="103" d="100"/>
          <a:sy n="103" d="100"/>
        </p:scale>
        <p:origin x="12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0AC04-B387-D147-B3F3-68BE9F32C6D0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351AF-C05E-D741-B99D-4FEB16093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3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51AF-C05E-D741-B99D-4FEB1609331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51AF-C05E-D741-B99D-4FEB160933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473-14FE-1D4D-9C22-6A6535B2A98B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0C473-14FE-1D4D-9C22-6A6535B2A98B}" type="datetimeFigureOut">
              <a:rPr lang="en-US" smtClean="0"/>
              <a:pPr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6D4B-FE68-A440-B008-5FB65EBD2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4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image" Target="../media/image90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29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35.pd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df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9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df"/><Relationship Id="rId5" Type="http://schemas.openxmlformats.org/officeDocument/2006/relationships/image" Target="../media/image4.emf"/><Relationship Id="rId4" Type="http://schemas.openxmlformats.org/officeDocument/2006/relationships/image" Target="../media/image2.em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5300" y="279400"/>
            <a:ext cx="8242301" cy="2501900"/>
          </a:xfrm>
          <a:prstGeom prst="rect">
            <a:avLst/>
          </a:prstGeom>
          <a:solidFill>
            <a:srgbClr val="3822B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Non-invertible symmetries</a:t>
            </a:r>
            <a:r>
              <a:rPr lang="en-US" sz="40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 and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Goldstone modes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399" y="3064183"/>
            <a:ext cx="249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Nabil Iqbal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562460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Durham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6800" y="4936698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2211.09570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586" y="5289825"/>
            <a:ext cx="642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with </a:t>
            </a:r>
            <a:r>
              <a:rPr lang="en-US" sz="2000" dirty="0" err="1"/>
              <a:t>Iñaki</a:t>
            </a:r>
            <a:r>
              <a:rPr lang="en-US" sz="2000" dirty="0"/>
              <a:t> García-</a:t>
            </a:r>
            <a:r>
              <a:rPr lang="en-US" sz="2000" dirty="0" err="1"/>
              <a:t>Etxebarria</a:t>
            </a:r>
            <a:r>
              <a:rPr lang="en-US" sz="2000" dirty="0"/>
              <a:t> </a:t>
            </a:r>
            <a:endParaRPr lang="en-US" sz="2000" i="1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F2F367-A50E-F95A-E86D-DDF515B4C72F}"/>
              </a:ext>
            </a:extLst>
          </p:cNvPr>
          <p:cNvSpPr/>
          <p:nvPr/>
        </p:nvSpPr>
        <p:spPr>
          <a:xfrm>
            <a:off x="7129851" y="1923667"/>
            <a:ext cx="506626" cy="655425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To fix this: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95652-02E0-BDE1-8A80-4C1232935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95" y="1853026"/>
            <a:ext cx="8651609" cy="8309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153EBA-D20E-7D3F-4A63-ED27E313E48E}"/>
              </a:ext>
            </a:extLst>
          </p:cNvPr>
          <p:cNvSpPr txBox="1"/>
          <p:nvPr/>
        </p:nvSpPr>
        <p:spPr>
          <a:xfrm>
            <a:off x="130546" y="961111"/>
            <a:ext cx="8882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fix this by introducing </a:t>
            </a:r>
            <a:r>
              <a:rPr lang="en-US" sz="2400" dirty="0">
                <a:solidFill>
                  <a:srgbClr val="0000FF"/>
                </a:solidFill>
              </a:rPr>
              <a:t>a new degree of freedom</a:t>
            </a:r>
            <a:r>
              <a:rPr lang="en-US" sz="2400" dirty="0"/>
              <a:t>. </a:t>
            </a:r>
            <a:r>
              <a:rPr lang="en-US" sz="1600" dirty="0"/>
              <a:t>Original profound idea by Choi, Lam, Shao; Cordova, </a:t>
            </a:r>
            <a:r>
              <a:rPr lang="en-US" sz="1600" dirty="0" err="1"/>
              <a:t>Ohmori</a:t>
            </a:r>
            <a:r>
              <a:rPr lang="en-US" sz="1600" dirty="0"/>
              <a:t>. This reformulation by I. García-</a:t>
            </a:r>
            <a:r>
              <a:rPr lang="en-US" sz="1600" dirty="0" err="1"/>
              <a:t>Etxebarria</a:t>
            </a:r>
            <a:r>
              <a:rPr lang="en-US" sz="1600" dirty="0"/>
              <a:t>, NI; A. </a:t>
            </a:r>
            <a:r>
              <a:rPr lang="en-US" sz="1600" dirty="0" err="1"/>
              <a:t>Karasik</a:t>
            </a:r>
            <a:r>
              <a:rPr lang="en-US" sz="1600" dirty="0"/>
              <a:t>. </a:t>
            </a:r>
            <a:r>
              <a:rPr lang="en-US" sz="2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97B14-01B2-1F65-5237-E4F9FB2ED895}"/>
              </a:ext>
            </a:extLst>
          </p:cNvPr>
          <p:cNvSpPr txBox="1"/>
          <p:nvPr/>
        </p:nvSpPr>
        <p:spPr>
          <a:xfrm>
            <a:off x="130544" y="2823992"/>
            <a:ext cx="876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Introduce a compact scalar field </a:t>
            </a:r>
            <a:r>
              <a:rPr lang="en-US" sz="2400" dirty="0" err="1"/>
              <a:t>θ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on the defect: 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73DCD34B-E9C0-F049-5AA3-BDE7E9B89E7D}"/>
              </a:ext>
            </a:extLst>
          </p:cNvPr>
          <p:cNvSpPr/>
          <p:nvPr/>
        </p:nvSpPr>
        <p:spPr>
          <a:xfrm rot="10760430" flipH="1">
            <a:off x="2658841" y="3373759"/>
            <a:ext cx="3607339" cy="763730"/>
          </a:xfrm>
          <a:prstGeom prst="parallelogram">
            <a:avLst>
              <a:gd name="adj" fmla="val 66602"/>
            </a:avLst>
          </a:prstGeom>
          <a:gradFill>
            <a:gsLst>
              <a:gs pos="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50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3DCC19-A1EE-5B35-F36A-6D19C7567D59}"/>
              </a:ext>
            </a:extLst>
          </p:cNvPr>
          <p:cNvGrpSpPr/>
          <p:nvPr/>
        </p:nvGrpSpPr>
        <p:grpSpPr>
          <a:xfrm>
            <a:off x="159696" y="2708737"/>
            <a:ext cx="8984304" cy="3914082"/>
            <a:chOff x="159696" y="2708737"/>
            <a:chExt cx="8984304" cy="39140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46A3EC-4A8A-2DFA-01E5-6DF3E538B503}"/>
                </a:ext>
              </a:extLst>
            </p:cNvPr>
            <p:cNvSpPr txBox="1"/>
            <p:nvPr/>
          </p:nvSpPr>
          <p:spPr>
            <a:xfrm>
              <a:off x="159696" y="4376050"/>
              <a:ext cx="898430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Transforms like a Higgs phase; this now defines a </a:t>
              </a:r>
              <a:r>
                <a:rPr lang="en-US" sz="2400" dirty="0">
                  <a:solidFill>
                    <a:srgbClr val="0000FF"/>
                  </a:solidFill>
                </a:rPr>
                <a:t>topological operator </a:t>
              </a:r>
              <a:r>
                <a:rPr lang="en-US" sz="2400" dirty="0"/>
                <a:t>(i.e. a new conserved charge).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There is now a gauge-invariant </a:t>
              </a:r>
              <a:r>
                <a:rPr lang="en-US" sz="2400" dirty="0">
                  <a:solidFill>
                    <a:srgbClr val="0000FF"/>
                  </a:solidFill>
                </a:rPr>
                <a:t>local current operator </a:t>
              </a:r>
              <a:r>
                <a:rPr lang="en-US" sz="2400" dirty="0"/>
                <a:t>defined on the defect.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Operator is </a:t>
              </a:r>
              <a:r>
                <a:rPr lang="en-US" sz="2400" dirty="0">
                  <a:solidFill>
                    <a:srgbClr val="0000FF"/>
                  </a:solidFill>
                </a:rPr>
                <a:t>topological</a:t>
              </a:r>
              <a:r>
                <a:rPr lang="en-US" sz="2400" dirty="0"/>
                <a:t>! (can be interpreted as a conserved charge)</a:t>
              </a:r>
            </a:p>
            <a:p>
              <a:endParaRPr lang="en-US" sz="2000" dirty="0">
                <a:solidFill>
                  <a:srgbClr val="0000FF"/>
                </a:solidFill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78AC9E5-01E5-12D7-2180-93DEF563CB46}"/>
                </a:ext>
              </a:extLst>
            </p:cNvPr>
            <p:cNvGrpSpPr/>
            <p:nvPr/>
          </p:nvGrpSpPr>
          <p:grpSpPr>
            <a:xfrm>
              <a:off x="4930344" y="2708737"/>
              <a:ext cx="3632887" cy="1119031"/>
              <a:chOff x="4930344" y="2708737"/>
              <a:chExt cx="3632887" cy="111903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634F859-953F-B83D-B7EC-A69079928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7268" y="3366102"/>
                <a:ext cx="382845" cy="461666"/>
              </a:xfrm>
              <a:prstGeom prst="rect">
                <a:avLst/>
              </a:prstGeom>
            </p:spPr>
          </p:pic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6FD48009-4288-FC6C-C4EE-C503C0962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30344" y="2708737"/>
                <a:ext cx="3632887" cy="0"/>
              </a:xfrm>
              <a:prstGeom prst="line">
                <a:avLst/>
              </a:prstGeom>
              <a:ln w="34925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D49FACF-8E15-7791-EFE0-960EC68FE88F}"/>
                  </a:ext>
                </a:extLst>
              </p:cNvPr>
              <p:cNvCxnSpPr/>
              <p:nvPr/>
            </p:nvCxnSpPr>
            <p:spPr>
              <a:xfrm>
                <a:off x="6709719" y="2708737"/>
                <a:ext cx="1309816" cy="720263"/>
              </a:xfrm>
              <a:prstGeom prst="line">
                <a:avLst/>
              </a:prstGeom>
              <a:ln>
                <a:tail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7001D58-9C0C-954A-879E-04CDC62D1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375" y="3573454"/>
            <a:ext cx="511261" cy="3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8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Some remarks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257352-4E8F-6194-9B56-1D38201E4EB1}"/>
              </a:ext>
            </a:extLst>
          </p:cNvPr>
          <p:cNvSpPr txBox="1"/>
          <p:nvPr/>
        </p:nvSpPr>
        <p:spPr>
          <a:xfrm>
            <a:off x="130546" y="2855210"/>
            <a:ext cx="87031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Claim: this is the </a:t>
            </a:r>
            <a:r>
              <a:rPr lang="en-US" sz="2000" dirty="0">
                <a:solidFill>
                  <a:srgbClr val="0000FF"/>
                </a:solidFill>
              </a:rPr>
              <a:t>correct way </a:t>
            </a:r>
            <a:r>
              <a:rPr lang="en-US" sz="2000" dirty="0"/>
              <a:t>to think about axial symmetry in QED.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Called </a:t>
            </a:r>
            <a:r>
              <a:rPr lang="en-US" sz="2000" dirty="0">
                <a:solidFill>
                  <a:srgbClr val="0000FF"/>
                </a:solidFill>
              </a:rPr>
              <a:t>non-invertible symmetry </a:t>
            </a:r>
            <a:r>
              <a:rPr lang="en-US" sz="1600" dirty="0"/>
              <a:t>(much recent work!), </a:t>
            </a:r>
            <a:r>
              <a:rPr lang="en-US" sz="2000" dirty="0"/>
              <a:t>as it has no inverse; Due to new degree of freedom, acting with the </a:t>
            </a:r>
            <a:r>
              <a:rPr lang="en-US" sz="2000" dirty="0">
                <a:solidFill>
                  <a:srgbClr val="0000FF"/>
                </a:solidFill>
              </a:rPr>
              <a:t>opposite charge </a:t>
            </a:r>
            <a:r>
              <a:rPr lang="en-US" sz="2000" dirty="0"/>
              <a:t>doesn’t give a trivial operator.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  <a:p>
            <a:endParaRPr lang="en-US" sz="2000" dirty="0"/>
          </a:p>
          <a:p>
            <a:pPr marL="457200" indent="-457200">
              <a:buAutoNum type="arabicPeriod"/>
            </a:pPr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Opens up </a:t>
            </a:r>
            <a:r>
              <a:rPr lang="en-US" sz="2000" dirty="0">
                <a:solidFill>
                  <a:srgbClr val="0000FF"/>
                </a:solidFill>
              </a:rPr>
              <a:t>many doors</a:t>
            </a:r>
            <a:r>
              <a:rPr lang="en-US" sz="2000" dirty="0"/>
              <a:t>: what is the phase structure of these symmetries? Is there a Goldstone theorem? </a:t>
            </a:r>
            <a:r>
              <a:rPr lang="en-US" sz="1600" dirty="0"/>
              <a:t>(Yes.)</a:t>
            </a:r>
            <a:r>
              <a:rPr lang="en-US" sz="2000" dirty="0"/>
              <a:t> Can we do hydrodynamics? </a:t>
            </a:r>
            <a:r>
              <a:rPr lang="en-US" sz="1600" dirty="0"/>
              <a:t>(Wait ~5 mins).</a:t>
            </a:r>
            <a:r>
              <a:rPr lang="en-US" sz="2000" dirty="0"/>
              <a:t> Etc. etc. 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FC56E8AA-A0E2-CB93-F62F-941930A50802}"/>
              </a:ext>
            </a:extLst>
          </p:cNvPr>
          <p:cNvSpPr/>
          <p:nvPr/>
        </p:nvSpPr>
        <p:spPr>
          <a:xfrm rot="10760430" flipH="1">
            <a:off x="2097615" y="4529674"/>
            <a:ext cx="1747641" cy="824125"/>
          </a:xfrm>
          <a:prstGeom prst="parallelogram">
            <a:avLst>
              <a:gd name="adj" fmla="val 66602"/>
            </a:avLst>
          </a:prstGeom>
          <a:gradFill>
            <a:gsLst>
              <a:gs pos="0">
                <a:schemeClr val="tx1">
                  <a:lumMod val="65000"/>
                  <a:lumOff val="35000"/>
                  <a:alpha val="30000"/>
                </a:schemeClr>
              </a:gs>
              <a:gs pos="100000">
                <a:schemeClr val="bg1">
                  <a:lumMod val="85000"/>
                </a:schemeClr>
              </a:gs>
            </a:gsLst>
            <a:lin ang="150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A6A3400-5B36-7D77-FF92-4CFF7ACA6454}"/>
              </a:ext>
            </a:extLst>
          </p:cNvPr>
          <p:cNvSpPr/>
          <p:nvPr/>
        </p:nvSpPr>
        <p:spPr>
          <a:xfrm rot="10760430" flipH="1">
            <a:off x="2097615" y="4276158"/>
            <a:ext cx="1747641" cy="824125"/>
          </a:xfrm>
          <a:prstGeom prst="parallelogram">
            <a:avLst>
              <a:gd name="adj" fmla="val 66602"/>
            </a:avLst>
          </a:prstGeom>
          <a:gradFill>
            <a:gsLst>
              <a:gs pos="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50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AF4EE4-AB73-F461-156B-457078BA58B1}"/>
              </a:ext>
            </a:extLst>
          </p:cNvPr>
          <p:cNvSpPr txBox="1"/>
          <p:nvPr/>
        </p:nvSpPr>
        <p:spPr>
          <a:xfrm>
            <a:off x="4214633" y="4023361"/>
            <a:ext cx="653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=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276D0CD5-E0BB-4D75-F0CC-44D4C982E15A}"/>
              </a:ext>
            </a:extLst>
          </p:cNvPr>
          <p:cNvSpPr/>
          <p:nvPr/>
        </p:nvSpPr>
        <p:spPr>
          <a:xfrm rot="10760430" flipH="1">
            <a:off x="5081618" y="4448381"/>
            <a:ext cx="1747641" cy="824125"/>
          </a:xfrm>
          <a:prstGeom prst="parallelogram">
            <a:avLst>
              <a:gd name="adj" fmla="val 66602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chemeClr val="bg1"/>
              </a:gs>
            </a:gsLst>
            <a:lin ang="15000000" scaled="0"/>
          </a:gra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DA5BB-9C26-1B9F-0757-4982AB2C4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1" y="1117761"/>
            <a:ext cx="8651609" cy="830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02E47-D2E3-B8B4-54D5-61441D897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515" y="2078562"/>
            <a:ext cx="2298700" cy="58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2D1866-F402-AD89-2588-EF195BA5B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902" y="4025115"/>
            <a:ext cx="396618" cy="304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D91F2-05A3-0A07-D4B7-AEC2B1FBC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720" y="5092574"/>
            <a:ext cx="641261" cy="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2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Goldstone’s theorem I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53EBA-D20E-7D3F-4A63-ED27E313E48E}"/>
              </a:ext>
            </a:extLst>
          </p:cNvPr>
          <p:cNvSpPr txBox="1"/>
          <p:nvPr/>
        </p:nvSpPr>
        <p:spPr>
          <a:xfrm>
            <a:off x="130546" y="1097035"/>
            <a:ext cx="8882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first formulate Goldstone’s theorem for </a:t>
            </a:r>
            <a:r>
              <a:rPr lang="en-US" sz="2400" dirty="0">
                <a:solidFill>
                  <a:srgbClr val="0000FF"/>
                </a:solidFill>
              </a:rPr>
              <a:t>ordinary</a:t>
            </a:r>
            <a:r>
              <a:rPr lang="en-US" sz="2400" dirty="0"/>
              <a:t> symmetries in Euclidean path-integral language </a:t>
            </a:r>
            <a:r>
              <a:rPr lang="en-US" sz="1600" dirty="0"/>
              <a:t>(</a:t>
            </a:r>
            <a:r>
              <a:rPr lang="en-US" sz="1600" dirty="0" err="1"/>
              <a:t>Hofman</a:t>
            </a:r>
            <a:r>
              <a:rPr lang="en-US" sz="1600" dirty="0"/>
              <a:t>, NI)</a:t>
            </a:r>
            <a:r>
              <a:rPr lang="en-US" sz="2400" dirty="0"/>
              <a:t>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90241-EBB3-6BA1-A327-0EE9C8A8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568" y="1683980"/>
            <a:ext cx="3621739" cy="3490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620D9-021A-FD16-ADC8-EA8086B7F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60" y="3158751"/>
            <a:ext cx="4952370" cy="477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A56B2B-3B00-57F5-20D4-7535B4FBC4A2}"/>
              </a:ext>
            </a:extLst>
          </p:cNvPr>
          <p:cNvSpPr txBox="1"/>
          <p:nvPr/>
        </p:nvSpPr>
        <p:spPr>
          <a:xfrm>
            <a:off x="167617" y="2197652"/>
            <a:ext cx="888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Ward identity for U(1) current: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FD117D-B3A3-7A4A-5D1A-0F463D88B3FF}"/>
              </a:ext>
            </a:extLst>
          </p:cNvPr>
          <p:cNvGrpSpPr/>
          <p:nvPr/>
        </p:nvGrpSpPr>
        <p:grpSpPr>
          <a:xfrm>
            <a:off x="6789376" y="3015429"/>
            <a:ext cx="692448" cy="284319"/>
            <a:chOff x="1728390" y="1843501"/>
            <a:chExt cx="692448" cy="2843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5CC1C30-AEAF-66C5-119C-3180A32D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8390" y="1843501"/>
              <a:ext cx="545585" cy="28431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C5E2FA0-AC48-9A0E-96A5-D2A94E4315E8}"/>
                </a:ext>
              </a:extLst>
            </p:cNvPr>
            <p:cNvSpPr/>
            <p:nvPr/>
          </p:nvSpPr>
          <p:spPr>
            <a:xfrm>
              <a:off x="2321984" y="1951223"/>
              <a:ext cx="98854" cy="988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868127-C86E-F7F4-D9C7-1F6FDF8CA38B}"/>
              </a:ext>
            </a:extLst>
          </p:cNvPr>
          <p:cNvCxnSpPr>
            <a:cxnSpLocks/>
          </p:cNvCxnSpPr>
          <p:nvPr/>
        </p:nvCxnSpPr>
        <p:spPr>
          <a:xfrm flipV="1">
            <a:off x="8303352" y="2086434"/>
            <a:ext cx="314230" cy="2443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938111F-5CE8-9C66-49D7-C879B6E43BAD}"/>
              </a:ext>
            </a:extLst>
          </p:cNvPr>
          <p:cNvSpPr/>
          <p:nvPr/>
        </p:nvSpPr>
        <p:spPr>
          <a:xfrm>
            <a:off x="8253925" y="2294179"/>
            <a:ext cx="98854" cy="988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FEDCAC-FA81-F766-41B3-60A3EFFB7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191" y="1816407"/>
            <a:ext cx="462248" cy="24433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DA5D441-0311-4BB0-9115-A006F33A5A77}"/>
              </a:ext>
            </a:extLst>
          </p:cNvPr>
          <p:cNvGrpSpPr/>
          <p:nvPr/>
        </p:nvGrpSpPr>
        <p:grpSpPr>
          <a:xfrm>
            <a:off x="261092" y="3992334"/>
            <a:ext cx="8993775" cy="2736844"/>
            <a:chOff x="261092" y="3992334"/>
            <a:chExt cx="8993775" cy="273684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5A6ED0-2171-4C14-A095-A09BA98213A3}"/>
                </a:ext>
              </a:extLst>
            </p:cNvPr>
            <p:cNvSpPr/>
            <p:nvPr/>
          </p:nvSpPr>
          <p:spPr>
            <a:xfrm>
              <a:off x="704336" y="5440616"/>
              <a:ext cx="3966518" cy="121052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8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F6D02E-7A64-9F5F-7F0D-D1D1C322623F}"/>
                </a:ext>
              </a:extLst>
            </p:cNvPr>
            <p:cNvSpPr txBox="1"/>
            <p:nvPr/>
          </p:nvSpPr>
          <p:spPr>
            <a:xfrm>
              <a:off x="261092" y="3992334"/>
              <a:ext cx="8882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Integrate both sides over interior of </a:t>
              </a:r>
              <a:r>
                <a:rPr lang="en-US" sz="2400" i="1" dirty="0"/>
                <a:t>S</a:t>
              </a:r>
              <a:r>
                <a:rPr lang="en-US" sz="2400" i="1" baseline="30000" dirty="0"/>
                <a:t>3.</a:t>
              </a:r>
              <a:endParaRPr lang="en-US" sz="2400" i="1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FA01F3-5A39-CAEF-979B-36823BD44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7280" y="4562785"/>
              <a:ext cx="3530428" cy="78140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317D824-F856-1372-A34F-C7F168F97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547" y="5556211"/>
              <a:ext cx="3621739" cy="89382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33851F-0E4B-CA44-8D76-A151B5608294}"/>
                </a:ext>
              </a:extLst>
            </p:cNvPr>
            <p:cNvSpPr txBox="1"/>
            <p:nvPr/>
          </p:nvSpPr>
          <p:spPr>
            <a:xfrm>
              <a:off x="4961238" y="5159518"/>
              <a:ext cx="42936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If </a:t>
              </a:r>
              <a:r>
                <a:rPr lang="en-US" sz="2400" dirty="0" err="1"/>
                <a:t>vev</a:t>
              </a:r>
              <a:r>
                <a:rPr lang="en-US" sz="2400" dirty="0"/>
                <a:t> of charged operator is nonzero, must be a power-law correlation in theory; this is </a:t>
              </a:r>
              <a:r>
                <a:rPr lang="en-US" sz="2400" dirty="0">
                  <a:solidFill>
                    <a:srgbClr val="0000FF"/>
                  </a:solidFill>
                </a:rPr>
                <a:t>Goldstone mode</a:t>
              </a:r>
              <a:r>
                <a:rPr lang="en-US" sz="2400" dirty="0"/>
                <a:t>. 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787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Goldstone’s theorem II: non-invertible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53EBA-D20E-7D3F-4A63-ED27E313E48E}"/>
              </a:ext>
            </a:extLst>
          </p:cNvPr>
          <p:cNvSpPr txBox="1"/>
          <p:nvPr/>
        </p:nvSpPr>
        <p:spPr>
          <a:xfrm>
            <a:off x="130546" y="1097035"/>
            <a:ext cx="8882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now formulate Goldstone’s theorem for these non-invertible symmetries.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90241-EBB3-6BA1-A327-0EE9C8A83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568" y="1683980"/>
            <a:ext cx="3621739" cy="34900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A56B2B-3B00-57F5-20D4-7535B4FBC4A2}"/>
              </a:ext>
            </a:extLst>
          </p:cNvPr>
          <p:cNvSpPr txBox="1"/>
          <p:nvPr/>
        </p:nvSpPr>
        <p:spPr>
          <a:xfrm>
            <a:off x="159905" y="2134895"/>
            <a:ext cx="888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Wrap the operator with the charge defect: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FD117D-B3A3-7A4A-5D1A-0F463D88B3FF}"/>
              </a:ext>
            </a:extLst>
          </p:cNvPr>
          <p:cNvGrpSpPr/>
          <p:nvPr/>
        </p:nvGrpSpPr>
        <p:grpSpPr>
          <a:xfrm>
            <a:off x="6789376" y="3015429"/>
            <a:ext cx="692448" cy="284319"/>
            <a:chOff x="1728390" y="1843501"/>
            <a:chExt cx="692448" cy="2843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5CC1C30-AEAF-66C5-119C-3180A32D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8390" y="1843501"/>
              <a:ext cx="545585" cy="28431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C5E2FA0-AC48-9A0E-96A5-D2A94E4315E8}"/>
                </a:ext>
              </a:extLst>
            </p:cNvPr>
            <p:cNvSpPr/>
            <p:nvPr/>
          </p:nvSpPr>
          <p:spPr>
            <a:xfrm>
              <a:off x="2321984" y="1951223"/>
              <a:ext cx="98854" cy="988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E71B695-C0CA-FA35-6E6B-9C515AAF8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99" y="2720172"/>
            <a:ext cx="4091116" cy="4582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E8CE3C-7061-6E16-3D20-43A2EF1C6603}"/>
              </a:ext>
            </a:extLst>
          </p:cNvPr>
          <p:cNvGrpSpPr/>
          <p:nvPr/>
        </p:nvGrpSpPr>
        <p:grpSpPr>
          <a:xfrm>
            <a:off x="184618" y="1816407"/>
            <a:ext cx="9070249" cy="4912771"/>
            <a:chOff x="184618" y="1816407"/>
            <a:chExt cx="9070249" cy="49127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5A6ED0-2171-4C14-A095-A09BA98213A3}"/>
                </a:ext>
              </a:extLst>
            </p:cNvPr>
            <p:cNvSpPr/>
            <p:nvPr/>
          </p:nvSpPr>
          <p:spPr>
            <a:xfrm>
              <a:off x="704336" y="5344364"/>
              <a:ext cx="3966518" cy="121052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68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F6D02E-7A64-9F5F-7F0D-D1D1C322623F}"/>
                </a:ext>
              </a:extLst>
            </p:cNvPr>
            <p:cNvSpPr txBox="1"/>
            <p:nvPr/>
          </p:nvSpPr>
          <p:spPr>
            <a:xfrm>
              <a:off x="184618" y="3347322"/>
              <a:ext cx="53017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Take a derivative with respect to symmetry parameter:</a:t>
              </a:r>
              <a:endParaRPr lang="en-US" sz="2400" i="1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B868127-C86E-F7F4-D9C7-1F6FDF8CA3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3352" y="2086434"/>
              <a:ext cx="314230" cy="24433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938111F-5CE8-9C66-49D7-C879B6E43BAD}"/>
                </a:ext>
              </a:extLst>
            </p:cNvPr>
            <p:cNvSpPr/>
            <p:nvPr/>
          </p:nvSpPr>
          <p:spPr>
            <a:xfrm>
              <a:off x="8253925" y="2294179"/>
              <a:ext cx="98854" cy="988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FEDCAC-FA81-F766-41B3-60A3EFFB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9191" y="1816407"/>
              <a:ext cx="462248" cy="24433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33851F-0E4B-CA44-8D76-A151B5608294}"/>
                </a:ext>
              </a:extLst>
            </p:cNvPr>
            <p:cNvSpPr txBox="1"/>
            <p:nvPr/>
          </p:nvSpPr>
          <p:spPr>
            <a:xfrm>
              <a:off x="4961238" y="5159518"/>
              <a:ext cx="42936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Proof is essentially the same (except current operator is localized on defect). We have </a:t>
              </a:r>
              <a:r>
                <a:rPr lang="en-US" sz="2400" dirty="0">
                  <a:solidFill>
                    <a:srgbClr val="0000FF"/>
                  </a:solidFill>
                </a:rPr>
                <a:t>Goldstone mode.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EE3299-1255-675A-389A-9D24EF14D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336" y="4357906"/>
              <a:ext cx="3621739" cy="8016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5DDCDF-E34C-62BB-2A73-211A2535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9915" y="5543822"/>
              <a:ext cx="3436160" cy="811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4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Axion effective theory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53EBA-D20E-7D3F-4A63-ED27E313E48E}"/>
              </a:ext>
            </a:extLst>
          </p:cNvPr>
          <p:cNvSpPr txBox="1"/>
          <p:nvPr/>
        </p:nvSpPr>
        <p:spPr>
          <a:xfrm>
            <a:off x="130546" y="1475229"/>
            <a:ext cx="888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low-energy theory of the Goldstone mode? </a:t>
            </a:r>
            <a:r>
              <a:rPr lang="en-US" sz="2400" dirty="0">
                <a:solidFill>
                  <a:srgbClr val="0000FF"/>
                </a:solidFill>
              </a:rPr>
              <a:t>Axion theory</a:t>
            </a:r>
            <a:r>
              <a:rPr lang="en-US" sz="2400" dirty="0"/>
              <a:t>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F24A1-0CB5-B2BC-3F91-1E0AD9613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54" y="2095296"/>
            <a:ext cx="7772400" cy="871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F872DC-9035-B725-06D3-E13992293A2A}"/>
              </a:ext>
            </a:extLst>
          </p:cNvPr>
          <p:cNvSpPr txBox="1"/>
          <p:nvPr/>
        </p:nvSpPr>
        <p:spPr>
          <a:xfrm>
            <a:off x="160526" y="3231011"/>
            <a:ext cx="8882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“Why” is this theory massless?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Often some words about ”no U(1) instantons”; from our point of view, it is massless because it is the Goldstone mode of a </a:t>
            </a:r>
            <a:r>
              <a:rPr lang="en-US" sz="2400" dirty="0">
                <a:solidFill>
                  <a:srgbClr val="0000FF"/>
                </a:solidFill>
              </a:rPr>
              <a:t>spontaneously broken non-invertible symmetry.  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/>
              <a:t>(Same words apply in application to chiral limit QCD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r>
              <a:rPr lang="en-US" sz="2400" dirty="0"/>
              <a:t>explanation of why </a:t>
            </a:r>
            <a:r>
              <a:rPr lang="en-US" sz="2400" dirty="0">
                <a:solidFill>
                  <a:srgbClr val="0000FF"/>
                </a:solidFill>
              </a:rPr>
              <a:t>π</a:t>
            </a:r>
            <a:r>
              <a:rPr lang="en-US" sz="2400" baseline="-25000" dirty="0">
                <a:solidFill>
                  <a:srgbClr val="0000FF"/>
                </a:solidFill>
              </a:rPr>
              <a:t>0 </a:t>
            </a:r>
            <a:r>
              <a:rPr lang="en-US" sz="2400" dirty="0">
                <a:solidFill>
                  <a:srgbClr val="0000FF"/>
                </a:solidFill>
              </a:rPr>
              <a:t>is massless </a:t>
            </a:r>
            <a:r>
              <a:rPr lang="en-US" sz="2400" dirty="0"/>
              <a:t>despite anomaly. Also protects </a:t>
            </a:r>
            <a:r>
              <a:rPr lang="en-US" sz="2400" dirty="0" err="1"/>
              <a:t>masslessness</a:t>
            </a:r>
            <a:r>
              <a:rPr lang="en-US" sz="2400" dirty="0"/>
              <a:t> of many fields in string theory.)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8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Future directions: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400" y="1059726"/>
            <a:ext cx="8728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Physical applications of </a:t>
            </a:r>
            <a:r>
              <a:rPr lang="en-US" sz="2400" dirty="0">
                <a:solidFill>
                  <a:srgbClr val="0000FF"/>
                </a:solidFill>
              </a:rPr>
              <a:t>higher-form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dirty="0">
                <a:solidFill>
                  <a:srgbClr val="0000FF"/>
                </a:solidFill>
              </a:rPr>
              <a:t>non-invertible</a:t>
            </a:r>
            <a:r>
              <a:rPr lang="en-US" sz="2400" dirty="0">
                <a:solidFill>
                  <a:srgbClr val="000000"/>
                </a:solidFill>
              </a:rPr>
              <a:t> symmetries are still in their infancy </a:t>
            </a:r>
            <a:r>
              <a:rPr lang="en-US" sz="1600" dirty="0">
                <a:solidFill>
                  <a:srgbClr val="000000"/>
                </a:solidFill>
              </a:rPr>
              <a:t>(See </a:t>
            </a:r>
            <a:r>
              <a:rPr lang="en-US" sz="1600" dirty="0" err="1">
                <a:solidFill>
                  <a:srgbClr val="000000"/>
                </a:solidFill>
              </a:rPr>
              <a:t>Saso’s</a:t>
            </a:r>
            <a:r>
              <a:rPr lang="en-US" sz="1600" dirty="0">
                <a:solidFill>
                  <a:srgbClr val="000000"/>
                </a:solidFill>
              </a:rPr>
              <a:t> talk yesterday)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>
                <a:solidFill>
                  <a:srgbClr val="0000FF"/>
                </a:solidFill>
              </a:rPr>
              <a:t>Basic</a:t>
            </a:r>
            <a:r>
              <a:rPr lang="en-US" sz="2400" dirty="0">
                <a:solidFill>
                  <a:srgbClr val="000000"/>
                </a:solidFill>
              </a:rPr>
              <a:t> questions are open: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328" y="1933866"/>
            <a:ext cx="890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Which systems have these symmetries? When is there a Goldstone theorem? 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D86D9A7-3C68-2727-266F-469C38080CB4}"/>
              </a:ext>
            </a:extLst>
          </p:cNvPr>
          <p:cNvSpPr/>
          <p:nvPr/>
        </p:nvSpPr>
        <p:spPr>
          <a:xfrm>
            <a:off x="5758864" y="2791721"/>
            <a:ext cx="1574800" cy="1208617"/>
          </a:xfrm>
          <a:custGeom>
            <a:avLst/>
            <a:gdLst>
              <a:gd name="connsiteX0" fmla="*/ 0 w 1574800"/>
              <a:gd name="connsiteY0" fmla="*/ 0 h 1208617"/>
              <a:gd name="connsiteX1" fmla="*/ 723900 w 1574800"/>
              <a:gd name="connsiteY1" fmla="*/ 1206500 h 1208617"/>
              <a:gd name="connsiteX2" fmla="*/ 1574800 w 1574800"/>
              <a:gd name="connsiteY2" fmla="*/ 12700 h 120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4800" h="1208617">
                <a:moveTo>
                  <a:pt x="0" y="0"/>
                </a:moveTo>
                <a:cubicBezTo>
                  <a:pt x="230716" y="602191"/>
                  <a:pt x="461433" y="1204383"/>
                  <a:pt x="723900" y="1206500"/>
                </a:cubicBezTo>
                <a:cubicBezTo>
                  <a:pt x="986367" y="1208617"/>
                  <a:pt x="1574800" y="12700"/>
                  <a:pt x="1574800" y="12700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2D0906-7E21-DAEA-C2CC-AE7891899C11}"/>
              </a:ext>
            </a:extLst>
          </p:cNvPr>
          <p:cNvSpPr/>
          <p:nvPr/>
        </p:nvSpPr>
        <p:spPr>
          <a:xfrm>
            <a:off x="6397368" y="3923567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29F2D37-5B5F-BDD3-DBD8-2FAE5B2908AF}"/>
              </a:ext>
            </a:extLst>
          </p:cNvPr>
          <p:cNvSpPr/>
          <p:nvPr/>
        </p:nvSpPr>
        <p:spPr>
          <a:xfrm>
            <a:off x="5203568" y="2755167"/>
            <a:ext cx="1295400" cy="1314450"/>
          </a:xfrm>
          <a:custGeom>
            <a:avLst/>
            <a:gdLst>
              <a:gd name="connsiteX0" fmla="*/ 0 w 1295400"/>
              <a:gd name="connsiteY0" fmla="*/ 0 h 1314450"/>
              <a:gd name="connsiteX1" fmla="*/ 558800 w 1295400"/>
              <a:gd name="connsiteY1" fmla="*/ 1206500 h 1314450"/>
              <a:gd name="connsiteX2" fmla="*/ 1028700 w 1295400"/>
              <a:gd name="connsiteY2" fmla="*/ 647700 h 1314450"/>
              <a:gd name="connsiteX3" fmla="*/ 1295400 w 1295400"/>
              <a:gd name="connsiteY3" fmla="*/ 55880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1314450">
                <a:moveTo>
                  <a:pt x="0" y="0"/>
                </a:moveTo>
                <a:cubicBezTo>
                  <a:pt x="193675" y="549275"/>
                  <a:pt x="387350" y="1098550"/>
                  <a:pt x="558800" y="1206500"/>
                </a:cubicBezTo>
                <a:cubicBezTo>
                  <a:pt x="730250" y="1314450"/>
                  <a:pt x="905933" y="755650"/>
                  <a:pt x="1028700" y="647700"/>
                </a:cubicBezTo>
                <a:cubicBezTo>
                  <a:pt x="1151467" y="539750"/>
                  <a:pt x="1295400" y="558800"/>
                  <a:pt x="1295400" y="558800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A43DC76-41DC-9D32-CA06-CAE848A5949E}"/>
              </a:ext>
            </a:extLst>
          </p:cNvPr>
          <p:cNvSpPr/>
          <p:nvPr/>
        </p:nvSpPr>
        <p:spPr>
          <a:xfrm flipH="1">
            <a:off x="6448168" y="2755167"/>
            <a:ext cx="1295400" cy="1314450"/>
          </a:xfrm>
          <a:custGeom>
            <a:avLst/>
            <a:gdLst>
              <a:gd name="connsiteX0" fmla="*/ 0 w 1295400"/>
              <a:gd name="connsiteY0" fmla="*/ 0 h 1314450"/>
              <a:gd name="connsiteX1" fmla="*/ 558800 w 1295400"/>
              <a:gd name="connsiteY1" fmla="*/ 1206500 h 1314450"/>
              <a:gd name="connsiteX2" fmla="*/ 1028700 w 1295400"/>
              <a:gd name="connsiteY2" fmla="*/ 647700 h 1314450"/>
              <a:gd name="connsiteX3" fmla="*/ 1295400 w 1295400"/>
              <a:gd name="connsiteY3" fmla="*/ 55880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1314450">
                <a:moveTo>
                  <a:pt x="0" y="0"/>
                </a:moveTo>
                <a:cubicBezTo>
                  <a:pt x="193675" y="549275"/>
                  <a:pt x="387350" y="1098550"/>
                  <a:pt x="558800" y="1206500"/>
                </a:cubicBezTo>
                <a:cubicBezTo>
                  <a:pt x="730250" y="1314450"/>
                  <a:pt x="905933" y="755650"/>
                  <a:pt x="1028700" y="647700"/>
                </a:cubicBezTo>
                <a:cubicBezTo>
                  <a:pt x="1151467" y="539750"/>
                  <a:pt x="1295400" y="558800"/>
                  <a:pt x="1295400" y="558800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777CB2-BBC4-98C2-CE53-0B3C0382C5B4}"/>
              </a:ext>
            </a:extLst>
          </p:cNvPr>
          <p:cNvSpPr/>
          <p:nvPr/>
        </p:nvSpPr>
        <p:spPr>
          <a:xfrm>
            <a:off x="5749668" y="3917217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F724D1-E881-FA23-3C22-275DD8A89C3B}"/>
              </a:ext>
            </a:extLst>
          </p:cNvPr>
          <p:cNvSpPr/>
          <p:nvPr/>
        </p:nvSpPr>
        <p:spPr>
          <a:xfrm>
            <a:off x="7083168" y="3898167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4BDC33-1855-E93A-9E6F-C25E5AC89AA3}"/>
              </a:ext>
            </a:extLst>
          </p:cNvPr>
          <p:cNvSpPr txBox="1"/>
          <p:nvPr/>
        </p:nvSpPr>
        <p:spPr>
          <a:xfrm>
            <a:off x="227327" y="2950154"/>
            <a:ext cx="420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What is the phase structure? Phase transitions and critical phenomena?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63D23A-EFE2-E347-3603-4368F8A2CC28}"/>
              </a:ext>
            </a:extLst>
          </p:cNvPr>
          <p:cNvSpPr txBox="1"/>
          <p:nvPr/>
        </p:nvSpPr>
        <p:spPr>
          <a:xfrm>
            <a:off x="4181215" y="4402987"/>
            <a:ext cx="4579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For QED: can we reformulate </a:t>
            </a:r>
            <a:r>
              <a:rPr lang="en-US" sz="2400" dirty="0">
                <a:solidFill>
                  <a:srgbClr val="0000FF"/>
                </a:solidFill>
              </a:rPr>
              <a:t>chiral magnetohydrodynamics </a:t>
            </a:r>
            <a:r>
              <a:rPr lang="en-US" sz="2400" dirty="0">
                <a:solidFill>
                  <a:srgbClr val="000000"/>
                </a:solidFill>
              </a:rPr>
              <a:t>with these non-invertible symmetries as a guiding principle? </a:t>
            </a:r>
            <a:r>
              <a:rPr lang="en-US" sz="1600" dirty="0">
                <a:solidFill>
                  <a:srgbClr val="000000"/>
                </a:solidFill>
              </a:rPr>
              <a:t>Arpit’s talk next!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4D27B3-9712-52EC-34AC-75D52AC07D02}"/>
              </a:ext>
            </a:extLst>
          </p:cNvPr>
          <p:cNvSpPr txBox="1"/>
          <p:nvPr/>
        </p:nvSpPr>
        <p:spPr>
          <a:xfrm>
            <a:off x="170590" y="6204844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What is the </a:t>
            </a:r>
            <a:r>
              <a:rPr lang="en-US" sz="2400" dirty="0">
                <a:solidFill>
                  <a:srgbClr val="0000FF"/>
                </a:solidFill>
              </a:rPr>
              <a:t>new Landau paradigm </a:t>
            </a:r>
            <a:r>
              <a:rPr lang="en-US" sz="2400" dirty="0">
                <a:solidFill>
                  <a:srgbClr val="000000"/>
                </a:solidFill>
              </a:rPr>
              <a:t>built around these new symmetries?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1BEB86-89DE-9A29-EC99-F015AC4A6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57" y="4258771"/>
            <a:ext cx="2808076" cy="17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2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Summary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6770" y="1170632"/>
            <a:ext cx="8538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Non-invertible symmetry </a:t>
            </a:r>
            <a:r>
              <a:rPr lang="en-US" sz="2400" dirty="0"/>
              <a:t>is a new way to think about systems with an ABJ anomaly.</a:t>
            </a:r>
          </a:p>
          <a:p>
            <a:pPr marL="342900" indent="-342900">
              <a:buFontTx/>
              <a:buChar char="•"/>
            </a:pPr>
            <a:r>
              <a:rPr lang="en-US" sz="2400" dirty="0"/>
              <a:t>There is a Goldstone theorem for (some of) these non-invertible symmetries.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 new non-invertible Landau paradigm</a:t>
            </a:r>
            <a:r>
              <a:rPr lang="en-US" sz="2400" dirty="0"/>
              <a:t>? </a:t>
            </a:r>
          </a:p>
          <a:p>
            <a:pPr marL="342900" indent="-342900">
              <a:buFontTx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31304" y="5545399"/>
            <a:ext cx="345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00FF"/>
                </a:solidFill>
              </a:rPr>
              <a:t>The End</a:t>
            </a:r>
            <a:endParaRPr lang="en-US" sz="6600" dirty="0"/>
          </a:p>
        </p:txBody>
      </p:sp>
      <p:pic>
        <p:nvPicPr>
          <p:cNvPr id="4" name="Picture 2" descr="Regularized path integrals and anomalies: U(1) chiral gauge theory: Journal  of Mathematical Physics: Vol 53, No 2">
            <a:extLst>
              <a:ext uri="{FF2B5EF4-FFF2-40B4-BE49-F238E27FC236}">
                <a16:creationId xmlns:a16="http://schemas.microsoft.com/office/drawing/2014/main" id="{14EA4511-8C6E-A66E-2783-23D3B1041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1115" y="3958403"/>
            <a:ext cx="1142738" cy="16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Symmetries of QED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343" y="104140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this talk, I’ll discuss some new ways to think about a very familiar system: </a:t>
            </a:r>
            <a:r>
              <a:rPr lang="en-US" sz="2400" dirty="0">
                <a:solidFill>
                  <a:srgbClr val="0000FF"/>
                </a:solidFill>
              </a:rPr>
              <a:t>massless QED. </a:t>
            </a:r>
            <a:r>
              <a:rPr lang="en-US" sz="1600" dirty="0"/>
              <a:t>(Applications to QCD as well). </a:t>
            </a:r>
            <a:endParaRPr lang="en-US" sz="1600" i="1" baseline="30000" dirty="0">
              <a:solidFill>
                <a:srgbClr val="0000FF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46859" y="2001844"/>
            <a:ext cx="6159500" cy="977877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68435" y="3209363"/>
            <a:ext cx="8382000" cy="2710791"/>
            <a:chOff x="318892" y="3111616"/>
            <a:chExt cx="8382000" cy="2710791"/>
          </a:xfrm>
        </p:grpSpPr>
        <p:sp>
          <p:nvSpPr>
            <p:cNvPr id="8" name="TextBox 7"/>
            <p:cNvSpPr txBox="1"/>
            <p:nvPr/>
          </p:nvSpPr>
          <p:spPr>
            <a:xfrm>
              <a:off x="318892" y="3111616"/>
              <a:ext cx="838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Consists of massless fermions interacting via electric fields. </a:t>
              </a:r>
              <a:endParaRPr lang="en-US" sz="2400" i="1" baseline="30000" dirty="0">
                <a:solidFill>
                  <a:srgbClr val="0000FF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 rot="19867818">
              <a:off x="5088379" y="4504839"/>
              <a:ext cx="951765" cy="654050"/>
              <a:chOff x="4433035" y="4318000"/>
              <a:chExt cx="951765" cy="654050"/>
            </a:xfrm>
          </p:grpSpPr>
          <p:sp>
            <p:nvSpPr>
              <p:cNvPr id="32" name="Freeform 31"/>
              <p:cNvSpPr/>
              <p:nvPr/>
            </p:nvSpPr>
            <p:spPr>
              <a:xfrm rot="21136866">
                <a:off x="4457700" y="4445000"/>
                <a:ext cx="927100" cy="527050"/>
              </a:xfrm>
              <a:custGeom>
                <a:avLst/>
                <a:gdLst>
                  <a:gd name="connsiteX0" fmla="*/ 0 w 927100"/>
                  <a:gd name="connsiteY0" fmla="*/ 342900 h 527050"/>
                  <a:gd name="connsiteX1" fmla="*/ 520700 w 927100"/>
                  <a:gd name="connsiteY1" fmla="*/ 469900 h 527050"/>
                  <a:gd name="connsiteX2" fmla="*/ 927100 w 927100"/>
                  <a:gd name="connsiteY2" fmla="*/ 0 h 52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7100" h="527050">
                    <a:moveTo>
                      <a:pt x="0" y="342900"/>
                    </a:moveTo>
                    <a:cubicBezTo>
                      <a:pt x="183091" y="434975"/>
                      <a:pt x="366183" y="527050"/>
                      <a:pt x="520700" y="469900"/>
                    </a:cubicBezTo>
                    <a:cubicBezTo>
                      <a:pt x="675217" y="412750"/>
                      <a:pt x="801158" y="206375"/>
                      <a:pt x="927100" y="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rot="4936866" flipH="1" flipV="1">
                <a:off x="4733851" y="4017184"/>
                <a:ext cx="273933" cy="8755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Freeform 23"/>
            <p:cNvSpPr/>
            <p:nvPr/>
          </p:nvSpPr>
          <p:spPr>
            <a:xfrm>
              <a:off x="2857500" y="4252383"/>
              <a:ext cx="1016000" cy="675217"/>
            </a:xfrm>
            <a:custGeom>
              <a:avLst/>
              <a:gdLst>
                <a:gd name="connsiteX0" fmla="*/ 0 w 1155700"/>
                <a:gd name="connsiteY0" fmla="*/ 675217 h 675217"/>
                <a:gd name="connsiteX1" fmla="*/ 355600 w 1155700"/>
                <a:gd name="connsiteY1" fmla="*/ 91017 h 675217"/>
                <a:gd name="connsiteX2" fmla="*/ 1155700 w 1155700"/>
                <a:gd name="connsiteY2" fmla="*/ 129117 h 67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700" h="675217">
                  <a:moveTo>
                    <a:pt x="0" y="675217"/>
                  </a:moveTo>
                  <a:cubicBezTo>
                    <a:pt x="81491" y="428625"/>
                    <a:pt x="162983" y="182034"/>
                    <a:pt x="355600" y="91017"/>
                  </a:cubicBezTo>
                  <a:cubicBezTo>
                    <a:pt x="548217" y="0"/>
                    <a:pt x="1155700" y="129117"/>
                    <a:pt x="1155700" y="129117"/>
                  </a:cubicBezTo>
                </a:path>
              </a:pathLst>
            </a:cu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713094" y="4639700"/>
              <a:ext cx="347136" cy="954107"/>
              <a:chOff x="1447797" y="5520263"/>
              <a:chExt cx="347136" cy="95410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456267" y="5638800"/>
                <a:ext cx="338666" cy="338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47797" y="5520263"/>
                <a:ext cx="25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+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914602" y="4078198"/>
              <a:ext cx="338666" cy="1200329"/>
              <a:chOff x="3132667" y="5206993"/>
              <a:chExt cx="338666" cy="120032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132667" y="5418667"/>
                <a:ext cx="338666" cy="338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41131" y="5206993"/>
                <a:ext cx="25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-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910194" y="4868300"/>
              <a:ext cx="347136" cy="954107"/>
              <a:chOff x="1447797" y="5520263"/>
              <a:chExt cx="347136" cy="954107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456267" y="5638800"/>
                <a:ext cx="338666" cy="338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47797" y="5520263"/>
                <a:ext cx="25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+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654502" y="3786098"/>
              <a:ext cx="338666" cy="1200329"/>
              <a:chOff x="3132667" y="5206993"/>
              <a:chExt cx="338666" cy="120032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132667" y="5418667"/>
                <a:ext cx="338666" cy="338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41131" y="5206993"/>
                <a:ext cx="25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-</a:t>
                </a:r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3035300" y="4660900"/>
              <a:ext cx="927100" cy="527050"/>
            </a:xfrm>
            <a:custGeom>
              <a:avLst/>
              <a:gdLst>
                <a:gd name="connsiteX0" fmla="*/ 0 w 927100"/>
                <a:gd name="connsiteY0" fmla="*/ 342900 h 527050"/>
                <a:gd name="connsiteX1" fmla="*/ 520700 w 927100"/>
                <a:gd name="connsiteY1" fmla="*/ 469900 h 527050"/>
                <a:gd name="connsiteX2" fmla="*/ 927100 w 927100"/>
                <a:gd name="connsiteY2" fmla="*/ 0 h 52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527050">
                  <a:moveTo>
                    <a:pt x="0" y="342900"/>
                  </a:moveTo>
                  <a:cubicBezTo>
                    <a:pt x="183091" y="434975"/>
                    <a:pt x="366183" y="527050"/>
                    <a:pt x="520700" y="469900"/>
                  </a:cubicBezTo>
                  <a:cubicBezTo>
                    <a:pt x="675217" y="412750"/>
                    <a:pt x="801158" y="206375"/>
                    <a:pt x="927100" y="0"/>
                  </a:cubicBezTo>
                </a:path>
              </a:pathLst>
            </a:cu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11" idx="7"/>
            </p:cNvCxnSpPr>
            <p:nvPr/>
          </p:nvCxnSpPr>
          <p:spPr>
            <a:xfrm rot="5400000" flipH="1" flipV="1">
              <a:off x="3311451" y="4233084"/>
              <a:ext cx="273933" cy="8755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>
              <a:off x="4330700" y="4409017"/>
              <a:ext cx="639233" cy="620183"/>
            </a:xfrm>
            <a:custGeom>
              <a:avLst/>
              <a:gdLst>
                <a:gd name="connsiteX0" fmla="*/ 635000 w 639233"/>
                <a:gd name="connsiteY0" fmla="*/ 620183 h 620183"/>
                <a:gd name="connsiteX1" fmla="*/ 533400 w 639233"/>
                <a:gd name="connsiteY1" fmla="*/ 99483 h 620183"/>
                <a:gd name="connsiteX2" fmla="*/ 0 w 639233"/>
                <a:gd name="connsiteY2" fmla="*/ 23283 h 62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233" h="620183">
                  <a:moveTo>
                    <a:pt x="635000" y="620183"/>
                  </a:moveTo>
                  <a:cubicBezTo>
                    <a:pt x="637116" y="409574"/>
                    <a:pt x="639233" y="198966"/>
                    <a:pt x="533400" y="99483"/>
                  </a:cubicBezTo>
                  <a:cubicBezTo>
                    <a:pt x="427567" y="0"/>
                    <a:pt x="0" y="23283"/>
                    <a:pt x="0" y="23283"/>
                  </a:cubicBezTo>
                </a:path>
              </a:pathLst>
            </a:cu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endCxn id="13" idx="5"/>
            </p:cNvCxnSpPr>
            <p:nvPr/>
          </p:nvCxnSpPr>
          <p:spPr>
            <a:xfrm rot="10800000">
              <a:off x="4203672" y="4578942"/>
              <a:ext cx="723928" cy="5264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4CBD18-3F2D-762F-B8B4-BCDE1D05888D}"/>
              </a:ext>
            </a:extLst>
          </p:cNvPr>
          <p:cNvSpPr txBox="1"/>
          <p:nvPr/>
        </p:nvSpPr>
        <p:spPr>
          <a:xfrm>
            <a:off x="268435" y="5839178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symmetries, </a:t>
            </a:r>
            <a:r>
              <a:rPr lang="en-US" sz="2400" dirty="0">
                <a:solidFill>
                  <a:srgbClr val="0000FF"/>
                </a:solidFill>
              </a:rPr>
              <a:t>exactly</a:t>
            </a:r>
            <a:r>
              <a:rPr lang="en-US" sz="2400" dirty="0"/>
              <a:t>?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3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8654C61-5D3D-F90F-0607-B2C802BAECF5}"/>
              </a:ext>
            </a:extLst>
          </p:cNvPr>
          <p:cNvSpPr/>
          <p:nvPr/>
        </p:nvSpPr>
        <p:spPr>
          <a:xfrm>
            <a:off x="4558937" y="4238898"/>
            <a:ext cx="3944983" cy="1257140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Symmetries of QED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" y="104140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First, let us consider </a:t>
            </a:r>
            <a:r>
              <a:rPr lang="en-US" sz="2400" dirty="0">
                <a:solidFill>
                  <a:srgbClr val="0000FF"/>
                </a:solidFill>
              </a:rPr>
              <a:t>freezing EM</a:t>
            </a:r>
            <a:r>
              <a:rPr lang="en-US" sz="2400" dirty="0"/>
              <a:t>; view A as an external </a:t>
            </a:r>
            <a:r>
              <a:rPr lang="en-US" sz="2400" dirty="0">
                <a:solidFill>
                  <a:srgbClr val="0000FF"/>
                </a:solidFill>
              </a:rPr>
              <a:t>gauge field</a:t>
            </a:r>
            <a:r>
              <a:rPr lang="en-US" sz="2400" dirty="0"/>
              <a:t>.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97316" y="1999398"/>
            <a:ext cx="6159500" cy="977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CBD18-3F2D-762F-B8B4-BCDE1D05888D}"/>
              </a:ext>
            </a:extLst>
          </p:cNvPr>
          <p:cNvSpPr txBox="1"/>
          <p:nvPr/>
        </p:nvSpPr>
        <p:spPr>
          <a:xfrm>
            <a:off x="266700" y="314591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Global symmetries are very well-understood: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80A13-5984-FAD0-60BA-133B893D14C8}"/>
              </a:ext>
            </a:extLst>
          </p:cNvPr>
          <p:cNvSpPr txBox="1"/>
          <p:nvPr/>
        </p:nvSpPr>
        <p:spPr>
          <a:xfrm>
            <a:off x="3326310" y="1880833"/>
            <a:ext cx="1350193" cy="1206888"/>
          </a:xfrm>
          <a:prstGeom prst="rect">
            <a:avLst/>
          </a:prstGeom>
          <a:solidFill>
            <a:schemeClr val="bg1">
              <a:lumMod val="75000"/>
              <a:alpha val="83371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66153-9000-ADEB-FF08-E2A917C3C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10" y="3742395"/>
            <a:ext cx="2235200" cy="53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9D37E4-C9E8-F22F-AA83-D9E775A56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503" y="4332819"/>
            <a:ext cx="3594100" cy="939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75EB15-FE11-6B6B-E763-0AB74610D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503" y="3709908"/>
            <a:ext cx="1803400" cy="520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30E6B0-AF72-4749-03C2-00886D2B9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110" y="4553538"/>
            <a:ext cx="2679700" cy="546100"/>
          </a:xfrm>
          <a:prstGeom prst="rect">
            <a:avLst/>
          </a:prstGeom>
        </p:spPr>
      </p:pic>
      <p:pic>
        <p:nvPicPr>
          <p:cNvPr id="1026" name="Picture 2" descr="Regularized path integrals and anomalies: U(1) chiral gauge theory: Journal  of Mathematical Physics: Vol 53, No 2">
            <a:extLst>
              <a:ext uri="{FF2B5EF4-FFF2-40B4-BE49-F238E27FC236}">
                <a16:creationId xmlns:a16="http://schemas.microsoft.com/office/drawing/2014/main" id="{E5A970C0-B17A-2EA8-B21F-D76C8F0C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6055" y="5220063"/>
            <a:ext cx="1142738" cy="16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644BFAF-3EA3-FE54-DA83-0848601D0DAF}"/>
              </a:ext>
            </a:extLst>
          </p:cNvPr>
          <p:cNvSpPr txBox="1"/>
          <p:nvPr/>
        </p:nvSpPr>
        <p:spPr>
          <a:xfrm>
            <a:off x="2731225" y="5595668"/>
            <a:ext cx="591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‘t Hooft anomaly</a:t>
            </a:r>
            <a:r>
              <a:rPr lang="en-US" sz="2400" dirty="0"/>
              <a:t>: operator on RHS is a fixed external </a:t>
            </a:r>
            <a:r>
              <a:rPr lang="en-US" sz="2400" dirty="0">
                <a:solidFill>
                  <a:srgbClr val="0000FF"/>
                </a:solidFill>
              </a:rPr>
              <a:t>source</a:t>
            </a:r>
            <a:r>
              <a:rPr lang="en-US" sz="2400" dirty="0"/>
              <a:t>. What about dynamical EM?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Generalizations of symmetry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" y="10414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understand this, let’s review ordinary 1-index currents first.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76500" y="1720850"/>
            <a:ext cx="4521200" cy="469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234950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ordinary current counts </a:t>
            </a:r>
            <a:r>
              <a:rPr lang="en-US" sz="2400" dirty="0">
                <a:solidFill>
                  <a:srgbClr val="0000FF"/>
                </a:solidFill>
              </a:rPr>
              <a:t>particles</a:t>
            </a:r>
            <a:r>
              <a:rPr lang="en-US" sz="2400" dirty="0"/>
              <a:t>; “catch them all” by integrating on a co-dimension 1 subspace. In Euclidean: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56100" y="3441700"/>
            <a:ext cx="2443655" cy="98425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94308" y="3133655"/>
            <a:ext cx="2676226" cy="2377596"/>
            <a:chOff x="380371" y="3280251"/>
            <a:chExt cx="2676226" cy="2377596"/>
          </a:xfrm>
        </p:grpSpPr>
        <p:sp>
          <p:nvSpPr>
            <p:cNvPr id="25" name="Freeform 24"/>
            <p:cNvSpPr/>
            <p:nvPr/>
          </p:nvSpPr>
          <p:spPr>
            <a:xfrm rot="8715443">
              <a:off x="1717047" y="4599513"/>
              <a:ext cx="492477" cy="1058334"/>
            </a:xfrm>
            <a:custGeom>
              <a:avLst/>
              <a:gdLst>
                <a:gd name="connsiteX0" fmla="*/ 0 w 492477"/>
                <a:gd name="connsiteY0" fmla="*/ 1058334 h 1058334"/>
                <a:gd name="connsiteX1" fmla="*/ 296333 w 492477"/>
                <a:gd name="connsiteY1" fmla="*/ 719667 h 1058334"/>
                <a:gd name="connsiteX2" fmla="*/ 465666 w 492477"/>
                <a:gd name="connsiteY2" fmla="*/ 143934 h 1058334"/>
                <a:gd name="connsiteX3" fmla="*/ 457200 w 492477"/>
                <a:gd name="connsiteY3" fmla="*/ 0 h 105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477" h="1058334">
                  <a:moveTo>
                    <a:pt x="0" y="1058334"/>
                  </a:moveTo>
                  <a:cubicBezTo>
                    <a:pt x="109361" y="965200"/>
                    <a:pt x="218722" y="872067"/>
                    <a:pt x="296333" y="719667"/>
                  </a:cubicBezTo>
                  <a:cubicBezTo>
                    <a:pt x="373944" y="567267"/>
                    <a:pt x="438855" y="263878"/>
                    <a:pt x="465666" y="143934"/>
                  </a:cubicBezTo>
                  <a:cubicBezTo>
                    <a:pt x="492477" y="23990"/>
                    <a:pt x="457200" y="0"/>
                    <a:pt x="457200" y="0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8715443">
              <a:off x="933053" y="4557244"/>
              <a:ext cx="948266" cy="1007533"/>
            </a:xfrm>
            <a:custGeom>
              <a:avLst/>
              <a:gdLst>
                <a:gd name="connsiteX0" fmla="*/ 0 w 948266"/>
                <a:gd name="connsiteY0" fmla="*/ 1007533 h 1007533"/>
                <a:gd name="connsiteX1" fmla="*/ 338666 w 948266"/>
                <a:gd name="connsiteY1" fmla="*/ 516466 h 1007533"/>
                <a:gd name="connsiteX2" fmla="*/ 948266 w 948266"/>
                <a:gd name="connsiteY2" fmla="*/ 0 h 100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266" h="1007533">
                  <a:moveTo>
                    <a:pt x="0" y="1007533"/>
                  </a:moveTo>
                  <a:cubicBezTo>
                    <a:pt x="90311" y="845960"/>
                    <a:pt x="180622" y="684388"/>
                    <a:pt x="338666" y="516466"/>
                  </a:cubicBezTo>
                  <a:cubicBezTo>
                    <a:pt x="496710" y="348544"/>
                    <a:pt x="948266" y="0"/>
                    <a:pt x="948266" y="0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8715443">
              <a:off x="578114" y="4858226"/>
              <a:ext cx="1874762" cy="471714"/>
            </a:xfrm>
            <a:custGeom>
              <a:avLst/>
              <a:gdLst>
                <a:gd name="connsiteX0" fmla="*/ 0 w 1874762"/>
                <a:gd name="connsiteY0" fmla="*/ 471714 h 471714"/>
                <a:gd name="connsiteX1" fmla="*/ 544285 w 1874762"/>
                <a:gd name="connsiteY1" fmla="*/ 241905 h 471714"/>
                <a:gd name="connsiteX2" fmla="*/ 1511904 w 1874762"/>
                <a:gd name="connsiteY2" fmla="*/ 266095 h 471714"/>
                <a:gd name="connsiteX3" fmla="*/ 1874762 w 1874762"/>
                <a:gd name="connsiteY3" fmla="*/ 0 h 47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762" h="471714">
                  <a:moveTo>
                    <a:pt x="0" y="471714"/>
                  </a:moveTo>
                  <a:cubicBezTo>
                    <a:pt x="146150" y="373944"/>
                    <a:pt x="292301" y="276175"/>
                    <a:pt x="544285" y="241905"/>
                  </a:cubicBezTo>
                  <a:cubicBezTo>
                    <a:pt x="796269" y="207635"/>
                    <a:pt x="1290158" y="306413"/>
                    <a:pt x="1511904" y="266095"/>
                  </a:cubicBezTo>
                  <a:cubicBezTo>
                    <a:pt x="1733650" y="225778"/>
                    <a:pt x="1804206" y="112889"/>
                    <a:pt x="1874762" y="0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arallelogram 27"/>
            <p:cNvSpPr/>
            <p:nvPr/>
          </p:nvSpPr>
          <p:spPr>
            <a:xfrm rot="10760430" flipH="1">
              <a:off x="380371" y="3869351"/>
              <a:ext cx="2676226" cy="1262013"/>
            </a:xfrm>
            <a:prstGeom prst="parallelogram">
              <a:avLst>
                <a:gd name="adj" fmla="val 66602"/>
              </a:avLst>
            </a:prstGeom>
            <a:gradFill>
              <a:gsLst>
                <a:gs pos="0">
                  <a:schemeClr val="tx1">
                    <a:lumMod val="65000"/>
                    <a:lumOff val="35000"/>
                    <a:alpha val="3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5000000" scaled="0"/>
            </a:gradFill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 rot="7968536">
              <a:off x="1675859" y="3301813"/>
              <a:ext cx="914276" cy="871151"/>
            </a:xfrm>
            <a:custGeom>
              <a:avLst/>
              <a:gdLst>
                <a:gd name="connsiteX0" fmla="*/ 0 w 1282095"/>
                <a:gd name="connsiteY0" fmla="*/ 1221620 h 1221620"/>
                <a:gd name="connsiteX1" fmla="*/ 665238 w 1282095"/>
                <a:gd name="connsiteY1" fmla="*/ 374953 h 1221620"/>
                <a:gd name="connsiteX2" fmla="*/ 1282095 w 1282095"/>
                <a:gd name="connsiteY2" fmla="*/ 0 h 122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095" h="1221620">
                  <a:moveTo>
                    <a:pt x="0" y="1221620"/>
                  </a:moveTo>
                  <a:cubicBezTo>
                    <a:pt x="225777" y="900088"/>
                    <a:pt x="451555" y="578556"/>
                    <a:pt x="665238" y="374953"/>
                  </a:cubicBezTo>
                  <a:cubicBezTo>
                    <a:pt x="878921" y="171350"/>
                    <a:pt x="1080508" y="85675"/>
                    <a:pt x="1282095" y="0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8715443">
              <a:off x="2114737" y="432996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rot="8715443">
              <a:off x="1224715" y="3492926"/>
              <a:ext cx="822652" cy="718373"/>
            </a:xfrm>
            <a:custGeom>
              <a:avLst/>
              <a:gdLst>
                <a:gd name="connsiteX0" fmla="*/ 0 w 1202266"/>
                <a:gd name="connsiteY0" fmla="*/ 1049867 h 1049867"/>
                <a:gd name="connsiteX1" fmla="*/ 829733 w 1202266"/>
                <a:gd name="connsiteY1" fmla="*/ 474133 h 1049867"/>
                <a:gd name="connsiteX2" fmla="*/ 1202266 w 1202266"/>
                <a:gd name="connsiteY2" fmla="*/ 0 h 1049867"/>
                <a:gd name="connsiteX3" fmla="*/ 1202266 w 1202266"/>
                <a:gd name="connsiteY3" fmla="*/ 0 h 104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66" h="1049867">
                  <a:moveTo>
                    <a:pt x="0" y="1049867"/>
                  </a:moveTo>
                  <a:cubicBezTo>
                    <a:pt x="314677" y="849489"/>
                    <a:pt x="629355" y="649111"/>
                    <a:pt x="829733" y="474133"/>
                  </a:cubicBezTo>
                  <a:cubicBezTo>
                    <a:pt x="1030111" y="299155"/>
                    <a:pt x="1202266" y="0"/>
                    <a:pt x="1202266" y="0"/>
                  </a:cubicBezTo>
                  <a:lnTo>
                    <a:pt x="1202266" y="0"/>
                  </a:ln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8715443">
              <a:off x="1556480" y="3543254"/>
              <a:ext cx="636411" cy="904751"/>
            </a:xfrm>
            <a:custGeom>
              <a:avLst/>
              <a:gdLst>
                <a:gd name="connsiteX0" fmla="*/ 18344 w 636411"/>
                <a:gd name="connsiteY0" fmla="*/ 1380066 h 1380066"/>
                <a:gd name="connsiteX1" fmla="*/ 103011 w 636411"/>
                <a:gd name="connsiteY1" fmla="*/ 651933 h 1380066"/>
                <a:gd name="connsiteX2" fmla="*/ 636411 w 636411"/>
                <a:gd name="connsiteY2" fmla="*/ 0 h 138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411" h="1380066">
                  <a:moveTo>
                    <a:pt x="18344" y="1380066"/>
                  </a:moveTo>
                  <a:cubicBezTo>
                    <a:pt x="9172" y="1131005"/>
                    <a:pt x="0" y="881944"/>
                    <a:pt x="103011" y="651933"/>
                  </a:cubicBezTo>
                  <a:cubicBezTo>
                    <a:pt x="206022" y="421922"/>
                    <a:pt x="421216" y="210961"/>
                    <a:pt x="636411" y="0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8715443">
              <a:off x="1837519" y="451705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8715443">
              <a:off x="1473405" y="435340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509569" y="4618836"/>
            <a:ext cx="496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Defines a U(1)-valued </a:t>
            </a:r>
            <a:r>
              <a:rPr lang="en-US" sz="2400" dirty="0">
                <a:solidFill>
                  <a:srgbClr val="0000FF"/>
                </a:solidFill>
              </a:rPr>
              <a:t>topological codimension-1 surface operator.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81EA5-E8A0-C283-43F4-E36C150A1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780" y="5569756"/>
            <a:ext cx="5930900" cy="46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570C77-9AAF-5357-FA11-70346096BBDE}"/>
              </a:ext>
            </a:extLst>
          </p:cNvPr>
          <p:cNvSpPr txBox="1"/>
          <p:nvPr/>
        </p:nvSpPr>
        <p:spPr>
          <a:xfrm>
            <a:off x="0" y="6246506"/>
            <a:ext cx="953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(Fancy way to talk about “conserved charge”; </a:t>
            </a:r>
            <a:r>
              <a:rPr lang="en-US" sz="2400" dirty="0">
                <a:solidFill>
                  <a:srgbClr val="0000FF"/>
                </a:solidFill>
              </a:rPr>
              <a:t>call this a 0-form </a:t>
            </a:r>
            <a:r>
              <a:rPr lang="en-US" sz="2400" dirty="0"/>
              <a:t>symmetry).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3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rot="16200000" flipH="1">
            <a:off x="709867" y="3721828"/>
            <a:ext cx="379867" cy="95595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Higher form symmetries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" y="10414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 a 2-index current </a:t>
            </a:r>
            <a:r>
              <a:rPr lang="en-US" sz="1600" dirty="0"/>
              <a:t>(</a:t>
            </a:r>
            <a:r>
              <a:rPr lang="en-US" sz="1600" dirty="0" err="1"/>
              <a:t>Gaiotto</a:t>
            </a:r>
            <a:r>
              <a:rPr lang="en-US" sz="1600" dirty="0"/>
              <a:t>, Kapustin, </a:t>
            </a:r>
            <a:r>
              <a:rPr lang="en-US" sz="1600" dirty="0" err="1"/>
              <a:t>Seiberg</a:t>
            </a:r>
            <a:r>
              <a:rPr lang="en-US" sz="1600" dirty="0"/>
              <a:t>, Willet): </a:t>
            </a:r>
            <a:endParaRPr lang="en-US" sz="1600" i="1" baseline="30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222501"/>
            <a:ext cx="866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2-index current counts </a:t>
            </a:r>
            <a:r>
              <a:rPr lang="en-US" sz="2400" dirty="0">
                <a:solidFill>
                  <a:srgbClr val="0000FF"/>
                </a:solidFill>
              </a:rPr>
              <a:t>strings</a:t>
            </a:r>
            <a:r>
              <a:rPr lang="en-US" sz="2400" dirty="0"/>
              <a:t>; as they don’t end in space </a:t>
            </a:r>
            <a:r>
              <a:rPr lang="en-US" sz="2400" dirty="0">
                <a:solidFill>
                  <a:srgbClr val="0000FF"/>
                </a:solidFill>
              </a:rPr>
              <a:t>or </a:t>
            </a:r>
            <a:r>
              <a:rPr lang="en-US" sz="2400" dirty="0"/>
              <a:t>time, “catch them all” by integrating on a co-dimension</a:t>
            </a:r>
            <a:r>
              <a:rPr lang="en-US" sz="2400" dirty="0">
                <a:solidFill>
                  <a:srgbClr val="0000FF"/>
                </a:solidFill>
              </a:rPr>
              <a:t> 2 </a:t>
            </a:r>
            <a:r>
              <a:rPr lang="en-US" sz="2400" dirty="0"/>
              <a:t>subspace: 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5800" y="1657350"/>
            <a:ext cx="4876800" cy="4699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013200" y="3244850"/>
            <a:ext cx="2844800" cy="1104900"/>
          </a:xfrm>
          <a:prstGeom prst="rect">
            <a:avLst/>
          </a:prstGeom>
        </p:spPr>
      </p:pic>
      <p:sp>
        <p:nvSpPr>
          <p:cNvPr id="35" name="Parallelogram 34"/>
          <p:cNvSpPr/>
          <p:nvPr/>
        </p:nvSpPr>
        <p:spPr>
          <a:xfrm rot="19555013">
            <a:off x="46405" y="3640997"/>
            <a:ext cx="2479256" cy="1719382"/>
          </a:xfrm>
          <a:prstGeom prst="parallelogram">
            <a:avLst>
              <a:gd name="adj" fmla="val 66602"/>
            </a:avLst>
          </a:prstGeom>
          <a:solidFill>
            <a:schemeClr val="accent5">
              <a:lumMod val="40000"/>
              <a:lumOff val="60000"/>
              <a:alpha val="61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 rot="8715443">
            <a:off x="1322927" y="4326499"/>
            <a:ext cx="108818" cy="10881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rot="16200000" flipH="1">
            <a:off x="1656016" y="4102827"/>
            <a:ext cx="379867" cy="95595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9CAC9D-5B8D-7216-0762-296F75C65120}"/>
              </a:ext>
            </a:extLst>
          </p:cNvPr>
          <p:cNvSpPr txBox="1"/>
          <p:nvPr/>
        </p:nvSpPr>
        <p:spPr>
          <a:xfrm>
            <a:off x="2873830" y="4618836"/>
            <a:ext cx="609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Local current defines a U(1)-valued </a:t>
            </a:r>
            <a:r>
              <a:rPr lang="en-US" sz="2400" dirty="0">
                <a:solidFill>
                  <a:srgbClr val="0000FF"/>
                </a:solidFill>
              </a:rPr>
              <a:t>topological codimension-2 surface operator.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FAFAA-ABFF-30D5-22A5-0A007D38ACB5}"/>
              </a:ext>
            </a:extLst>
          </p:cNvPr>
          <p:cNvSpPr txBox="1"/>
          <p:nvPr/>
        </p:nvSpPr>
        <p:spPr>
          <a:xfrm>
            <a:off x="2267554" y="6249610"/>
            <a:ext cx="432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This is called a 1-form symmetry.  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BE4C1-540E-411D-ED6D-90C49FAD7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379" y="5626429"/>
            <a:ext cx="5753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8654C61-5D3D-F90F-0607-B2C802BAECF5}"/>
              </a:ext>
            </a:extLst>
          </p:cNvPr>
          <p:cNvSpPr/>
          <p:nvPr/>
        </p:nvSpPr>
        <p:spPr>
          <a:xfrm>
            <a:off x="3652884" y="1440596"/>
            <a:ext cx="1245690" cy="1183980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Symmetries of QED 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" y="10414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 consider the situation where </a:t>
            </a:r>
            <a:r>
              <a:rPr lang="en-US" sz="2400" dirty="0">
                <a:solidFill>
                  <a:srgbClr val="0000FF"/>
                </a:solidFill>
              </a:rPr>
              <a:t>A is dynamical</a:t>
            </a:r>
            <a:r>
              <a:rPr lang="en-US" sz="2400" dirty="0"/>
              <a:t>.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17684" y="1595201"/>
            <a:ext cx="6159500" cy="977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CBD18-3F2D-762F-B8B4-BCDE1D05888D}"/>
              </a:ext>
            </a:extLst>
          </p:cNvPr>
          <p:cNvSpPr txBox="1"/>
          <p:nvPr/>
        </p:nvSpPr>
        <p:spPr>
          <a:xfrm>
            <a:off x="266700" y="2742838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Vector current is </a:t>
            </a:r>
            <a:r>
              <a:rPr lang="en-US" sz="2400" dirty="0">
                <a:solidFill>
                  <a:srgbClr val="0000FF"/>
                </a:solidFill>
              </a:rPr>
              <a:t>gauged</a:t>
            </a:r>
            <a:r>
              <a:rPr lang="en-US" sz="2400" dirty="0"/>
              <a:t>; no longer a global symmetry. 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66153-9000-ADEB-FF08-E2A917C3C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059" y="3311321"/>
            <a:ext cx="2235200" cy="533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75EB15-FE11-6B6B-E763-0AB74610D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389" y="3304960"/>
            <a:ext cx="1803400" cy="52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2664A6-572F-E0F0-3801-C515D4CAF6F8}"/>
              </a:ext>
            </a:extLst>
          </p:cNvPr>
          <p:cNvSpPr txBox="1"/>
          <p:nvPr/>
        </p:nvSpPr>
        <p:spPr>
          <a:xfrm>
            <a:off x="178888" y="3980499"/>
            <a:ext cx="920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New</a:t>
            </a:r>
            <a:r>
              <a:rPr lang="en-US" sz="2400" dirty="0"/>
              <a:t> 1-form global symmetry associated with conservation of </a:t>
            </a:r>
            <a:r>
              <a:rPr lang="en-US" sz="2400" dirty="0">
                <a:solidFill>
                  <a:srgbClr val="0000FF"/>
                </a:solidFill>
              </a:rPr>
              <a:t>magnetic flux</a:t>
            </a:r>
            <a:r>
              <a:rPr lang="en-US" sz="2400" dirty="0"/>
              <a:t>.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560D7A-A7FB-947B-32CA-85359FBB8100}"/>
              </a:ext>
            </a:extLst>
          </p:cNvPr>
          <p:cNvSpPr/>
          <p:nvPr/>
        </p:nvSpPr>
        <p:spPr>
          <a:xfrm>
            <a:off x="436880" y="4747761"/>
            <a:ext cx="3683000" cy="1152452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atex-image-1.pdf">
            <a:extLst>
              <a:ext uri="{FF2B5EF4-FFF2-40B4-BE49-F238E27FC236}">
                <a16:creationId xmlns:a16="http://schemas.microsoft.com/office/drawing/2014/main" id="{597449CE-3135-DAA5-ECB4-47072D3FB551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65480" y="4808012"/>
            <a:ext cx="3200400" cy="883693"/>
          </a:xfrm>
          <a:prstGeom prst="rect">
            <a:avLst/>
          </a:prstGeom>
        </p:spPr>
      </p:pic>
      <p:pic>
        <p:nvPicPr>
          <p:cNvPr id="11" name="Picture 10" descr="latex-image-1.pdf">
            <a:extLst>
              <a:ext uri="{FF2B5EF4-FFF2-40B4-BE49-F238E27FC236}">
                <a16:creationId xmlns:a16="http://schemas.microsoft.com/office/drawing/2014/main" id="{4413B596-0694-48B1-C763-C79EA0E4C06C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146767" y="5037632"/>
            <a:ext cx="2171700" cy="469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1B08DF-C235-6255-DFDC-89C819D60054}"/>
              </a:ext>
            </a:extLst>
          </p:cNvPr>
          <p:cNvSpPr txBox="1"/>
          <p:nvPr/>
        </p:nvSpPr>
        <p:spPr>
          <a:xfrm>
            <a:off x="178888" y="5906655"/>
            <a:ext cx="900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magnetic monopoles means that magnetic field lines don’t end. J</a:t>
            </a:r>
            <a:r>
              <a:rPr lang="en-US" sz="2400" baseline="30000" dirty="0"/>
              <a:t>μν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counts magnetic flux density</a:t>
            </a:r>
            <a:r>
              <a:rPr lang="en-US" sz="2400" dirty="0"/>
              <a:t>. (e.g. 4d photon is a Goldstone mode!)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F9CF3-BDD3-F554-93FD-861C0C4A4AC7}"/>
              </a:ext>
            </a:extLst>
          </p:cNvPr>
          <p:cNvSpPr txBox="1"/>
          <p:nvPr/>
        </p:nvSpPr>
        <p:spPr>
          <a:xfrm>
            <a:off x="266700" y="3204503"/>
            <a:ext cx="7557951" cy="775996"/>
          </a:xfrm>
          <a:prstGeom prst="rect">
            <a:avLst/>
          </a:prstGeom>
          <a:solidFill>
            <a:schemeClr val="bg1">
              <a:alpha val="83689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4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D3F0E18-1568-80F3-195C-11364E696F33}"/>
              </a:ext>
            </a:extLst>
          </p:cNvPr>
          <p:cNvSpPr/>
          <p:nvPr/>
        </p:nvSpPr>
        <p:spPr>
          <a:xfrm>
            <a:off x="3135266" y="3628580"/>
            <a:ext cx="2259694" cy="1401965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654C61-5D3D-F90F-0607-B2C802BAECF5}"/>
              </a:ext>
            </a:extLst>
          </p:cNvPr>
          <p:cNvSpPr/>
          <p:nvPr/>
        </p:nvSpPr>
        <p:spPr>
          <a:xfrm>
            <a:off x="3652884" y="996458"/>
            <a:ext cx="1245690" cy="1183980"/>
          </a:xfrm>
          <a:prstGeom prst="rect">
            <a:avLst/>
          </a:prstGeom>
          <a:solidFill>
            <a:schemeClr val="accent1">
              <a:lumMod val="40000"/>
              <a:lumOff val="60000"/>
              <a:alpha val="68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Symmetries of QED II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17684" y="1151063"/>
            <a:ext cx="6159500" cy="977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CBD18-3F2D-762F-B8B4-BCDE1D05888D}"/>
              </a:ext>
            </a:extLst>
          </p:cNvPr>
          <p:cNvSpPr txBox="1"/>
          <p:nvPr/>
        </p:nvSpPr>
        <p:spPr>
          <a:xfrm>
            <a:off x="178888" y="238677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about the axial current?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664A6-572F-E0F0-3801-C515D4CAF6F8}"/>
              </a:ext>
            </a:extLst>
          </p:cNvPr>
          <p:cNvSpPr txBox="1"/>
          <p:nvPr/>
        </p:nvSpPr>
        <p:spPr>
          <a:xfrm>
            <a:off x="178888" y="5030545"/>
            <a:ext cx="920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 the right hand side of the anomaly equation is an </a:t>
            </a:r>
            <a:r>
              <a:rPr lang="en-US" sz="2400" dirty="0">
                <a:solidFill>
                  <a:srgbClr val="0000FF"/>
                </a:solidFill>
              </a:rPr>
              <a:t>operator, </a:t>
            </a:r>
            <a:r>
              <a:rPr lang="en-US" sz="2400" dirty="0"/>
              <a:t>not a fixed source; it appears that the </a:t>
            </a:r>
            <a:r>
              <a:rPr lang="en-US" sz="2400" dirty="0">
                <a:solidFill>
                  <a:srgbClr val="0000FF"/>
                </a:solidFill>
              </a:rPr>
              <a:t>current is simply not conserved?</a:t>
            </a:r>
            <a:r>
              <a:rPr lang="en-US" sz="2400" dirty="0"/>
              <a:t>  </a:t>
            </a:r>
            <a:endParaRPr lang="en-US" sz="2400" i="1" baseline="30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F8C9C0-75F8-85A4-F23E-7AEA760BE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722" y="2882900"/>
            <a:ext cx="2679700" cy="546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F9B733-F3AD-1280-2CE4-F49B7188C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514" y="3841626"/>
            <a:ext cx="6477000" cy="93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1E41D-262E-FC31-1F26-122F55CC0A8C}"/>
              </a:ext>
            </a:extLst>
          </p:cNvPr>
          <p:cNvSpPr txBox="1"/>
          <p:nvPr/>
        </p:nvSpPr>
        <p:spPr>
          <a:xfrm>
            <a:off x="178888" y="6041517"/>
            <a:ext cx="920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True situation is somewhat more subtle… </a:t>
            </a:r>
            <a:endParaRPr lang="en-US" sz="2400" i="1" baseline="30000" dirty="0"/>
          </a:p>
        </p:txBody>
      </p:sp>
    </p:spTree>
    <p:extLst>
      <p:ext uri="{BB962C8B-B14F-4D97-AF65-F5344CB8AC3E}">
        <p14:creationId xmlns:p14="http://schemas.microsoft.com/office/powerpoint/2010/main" val="312947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Symmetries of QED 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" y="10414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Summary of symmetries in massless QED: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2DDAC-673B-3192-6055-593A8D11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53" y="2273298"/>
            <a:ext cx="2378313" cy="561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DF5369-8BE2-69C4-7039-80A5FCF89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920" y="1975166"/>
            <a:ext cx="4040691" cy="9901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2E50E9-3CBE-24FE-3536-E180E7290EF8}"/>
              </a:ext>
            </a:extLst>
          </p:cNvPr>
          <p:cNvSpPr txBox="1"/>
          <p:nvPr/>
        </p:nvSpPr>
        <p:spPr>
          <a:xfrm>
            <a:off x="290105" y="3270379"/>
            <a:ext cx="354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1-form symmetry for magnetic flux conservation. </a:t>
            </a:r>
            <a:endParaRPr lang="en-US" sz="2000" i="1" baseline="300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44A722-17C9-22ED-DC65-32AAA1CEFF79}"/>
              </a:ext>
            </a:extLst>
          </p:cNvPr>
          <p:cNvSpPr txBox="1"/>
          <p:nvPr/>
        </p:nvSpPr>
        <p:spPr>
          <a:xfrm>
            <a:off x="4699956" y="3235539"/>
            <a:ext cx="394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Non-conservation of axial charge given in terms of 2-form current.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3A9F41-1E5B-D37F-99D0-5A05CE12F972}"/>
              </a:ext>
            </a:extLst>
          </p:cNvPr>
          <p:cNvSpPr/>
          <p:nvPr/>
        </p:nvSpPr>
        <p:spPr>
          <a:xfrm>
            <a:off x="1051284" y="4808606"/>
            <a:ext cx="222069" cy="22206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A47D8E-F6E2-31A7-BC12-E0CEE75A99AE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1162318" y="4347779"/>
            <a:ext cx="1" cy="46082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BEEA795-A060-668D-70C1-F04EDFC4CA93}"/>
              </a:ext>
            </a:extLst>
          </p:cNvPr>
          <p:cNvSpPr/>
          <p:nvPr/>
        </p:nvSpPr>
        <p:spPr>
          <a:xfrm>
            <a:off x="2063932" y="4492738"/>
            <a:ext cx="621083" cy="853804"/>
          </a:xfrm>
          <a:prstGeom prst="ellips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064905-F79A-D0B4-1D20-87B5D2E71F77}"/>
              </a:ext>
            </a:extLst>
          </p:cNvPr>
          <p:cNvSpPr/>
          <p:nvPr/>
        </p:nvSpPr>
        <p:spPr>
          <a:xfrm>
            <a:off x="2748234" y="4470788"/>
            <a:ext cx="621083" cy="853804"/>
          </a:xfrm>
          <a:prstGeom prst="ellips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C172D1-DBFD-39BF-FE75-632FD4817215}"/>
              </a:ext>
            </a:extLst>
          </p:cNvPr>
          <p:cNvSpPr/>
          <p:nvPr/>
        </p:nvSpPr>
        <p:spPr>
          <a:xfrm>
            <a:off x="5339204" y="4886593"/>
            <a:ext cx="222069" cy="22206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D1B1BE-67C8-4F28-4847-719ED58314F2}"/>
              </a:ext>
            </a:extLst>
          </p:cNvPr>
          <p:cNvCxnSpPr>
            <a:cxnSpLocks/>
          </p:cNvCxnSpPr>
          <p:nvPr/>
        </p:nvCxnSpPr>
        <p:spPr>
          <a:xfrm>
            <a:off x="5450239" y="5108662"/>
            <a:ext cx="0" cy="49940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38BC0036-1288-9EDD-076E-94F21A17B5C1}"/>
              </a:ext>
            </a:extLst>
          </p:cNvPr>
          <p:cNvSpPr/>
          <p:nvPr/>
        </p:nvSpPr>
        <p:spPr>
          <a:xfrm>
            <a:off x="6134541" y="4537609"/>
            <a:ext cx="621083" cy="853804"/>
          </a:xfrm>
          <a:prstGeom prst="ellips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875BF2-6E7E-8BB8-6849-B285A664944E}"/>
              </a:ext>
            </a:extLst>
          </p:cNvPr>
          <p:cNvCxnSpPr/>
          <p:nvPr/>
        </p:nvCxnSpPr>
        <p:spPr>
          <a:xfrm flipV="1">
            <a:off x="6563709" y="4537609"/>
            <a:ext cx="191915" cy="196084"/>
          </a:xfrm>
          <a:prstGeom prst="line">
            <a:avLst/>
          </a:prstGeom>
          <a:ln w="952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E32DC90-1FD5-2A64-D2EB-CDC57B8D6C92}"/>
              </a:ext>
            </a:extLst>
          </p:cNvPr>
          <p:cNvSpPr/>
          <p:nvPr/>
        </p:nvSpPr>
        <p:spPr>
          <a:xfrm>
            <a:off x="6563709" y="4511895"/>
            <a:ext cx="621083" cy="853804"/>
          </a:xfrm>
          <a:prstGeom prst="ellipse">
            <a:avLst/>
          </a:prstGeom>
          <a:ln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B7ABBD-6F6C-DCE0-8206-B3DF86F0E01C}"/>
              </a:ext>
            </a:extLst>
          </p:cNvPr>
          <p:cNvCxnSpPr>
            <a:cxnSpLocks/>
          </p:cNvCxnSpPr>
          <p:nvPr/>
        </p:nvCxnSpPr>
        <p:spPr>
          <a:xfrm flipV="1">
            <a:off x="6632343" y="5240345"/>
            <a:ext cx="53142" cy="61731"/>
          </a:xfrm>
          <a:prstGeom prst="line">
            <a:avLst/>
          </a:prstGeom>
          <a:ln w="952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351C7C-ABAA-9E91-8646-B7129FB62CE9}"/>
              </a:ext>
            </a:extLst>
          </p:cNvPr>
          <p:cNvCxnSpPr>
            <a:cxnSpLocks/>
          </p:cNvCxnSpPr>
          <p:nvPr/>
        </p:nvCxnSpPr>
        <p:spPr>
          <a:xfrm flipH="1">
            <a:off x="6622154" y="5199407"/>
            <a:ext cx="90955" cy="1250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9C2B24-8406-C432-F406-9CF1B9A23956}"/>
              </a:ext>
            </a:extLst>
          </p:cNvPr>
          <p:cNvSpPr txBox="1"/>
          <p:nvPr/>
        </p:nvSpPr>
        <p:spPr>
          <a:xfrm>
            <a:off x="178888" y="6013852"/>
            <a:ext cx="9000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Right way to think about this was explained </a:t>
            </a:r>
            <a:r>
              <a:rPr lang="en-US" sz="2400" dirty="0">
                <a:solidFill>
                  <a:srgbClr val="0000FF"/>
                </a:solidFill>
              </a:rPr>
              <a:t>recently</a:t>
            </a:r>
            <a:r>
              <a:rPr lang="en-US" sz="2400" dirty="0"/>
              <a:t> in terms of </a:t>
            </a:r>
            <a:r>
              <a:rPr lang="en-US" sz="2400" dirty="0">
                <a:solidFill>
                  <a:srgbClr val="0000FF"/>
                </a:solidFill>
              </a:rPr>
              <a:t>non-invertible symmetry </a:t>
            </a:r>
            <a:r>
              <a:rPr lang="en-US" sz="1600" dirty="0">
                <a:solidFill>
                  <a:srgbClr val="0000FF"/>
                </a:solidFill>
              </a:rPr>
              <a:t>(Choi, Lam, Shao; Cordova, </a:t>
            </a:r>
            <a:r>
              <a:rPr lang="en-US" sz="1600" dirty="0" err="1">
                <a:solidFill>
                  <a:srgbClr val="0000FF"/>
                </a:solidFill>
              </a:rPr>
              <a:t>Ohmori</a:t>
            </a:r>
            <a:r>
              <a:rPr lang="en-US" sz="1600" dirty="0">
                <a:solidFill>
                  <a:srgbClr val="0000FF"/>
                </a:solidFill>
              </a:rPr>
              <a:t>).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5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633"/>
          </a:xfrm>
          <a:solidFill>
            <a:srgbClr val="3822B0"/>
          </a:solidFill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  Non-invertible symmetry in QED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300" y="1150651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conserved gauge-invariant current. </a:t>
            </a:r>
            <a:r>
              <a:rPr lang="en-US" sz="2400" dirty="0">
                <a:solidFill>
                  <a:srgbClr val="0000FF"/>
                </a:solidFill>
              </a:rPr>
              <a:t>Conserved charge? 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2D94A-728E-DD2D-D707-126C8679D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02" y="1764106"/>
            <a:ext cx="6077131" cy="9766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F98B28E-C5E7-8B9C-754E-B7D1276C09A3}"/>
              </a:ext>
            </a:extLst>
          </p:cNvPr>
          <p:cNvGrpSpPr/>
          <p:nvPr/>
        </p:nvGrpSpPr>
        <p:grpSpPr>
          <a:xfrm>
            <a:off x="322033" y="2745496"/>
            <a:ext cx="2245538" cy="1994967"/>
            <a:chOff x="380371" y="3280251"/>
            <a:chExt cx="2676226" cy="237759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7AF02BA-05D4-8EB8-97F7-A5EC69A70B2D}"/>
                </a:ext>
              </a:extLst>
            </p:cNvPr>
            <p:cNvSpPr/>
            <p:nvPr/>
          </p:nvSpPr>
          <p:spPr>
            <a:xfrm rot="8715443">
              <a:off x="1717047" y="4599513"/>
              <a:ext cx="492477" cy="1058334"/>
            </a:xfrm>
            <a:custGeom>
              <a:avLst/>
              <a:gdLst>
                <a:gd name="connsiteX0" fmla="*/ 0 w 492477"/>
                <a:gd name="connsiteY0" fmla="*/ 1058334 h 1058334"/>
                <a:gd name="connsiteX1" fmla="*/ 296333 w 492477"/>
                <a:gd name="connsiteY1" fmla="*/ 719667 h 1058334"/>
                <a:gd name="connsiteX2" fmla="*/ 465666 w 492477"/>
                <a:gd name="connsiteY2" fmla="*/ 143934 h 1058334"/>
                <a:gd name="connsiteX3" fmla="*/ 457200 w 492477"/>
                <a:gd name="connsiteY3" fmla="*/ 0 h 105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477" h="1058334">
                  <a:moveTo>
                    <a:pt x="0" y="1058334"/>
                  </a:moveTo>
                  <a:cubicBezTo>
                    <a:pt x="109361" y="965200"/>
                    <a:pt x="218722" y="872067"/>
                    <a:pt x="296333" y="719667"/>
                  </a:cubicBezTo>
                  <a:cubicBezTo>
                    <a:pt x="373944" y="567267"/>
                    <a:pt x="438855" y="263878"/>
                    <a:pt x="465666" y="143934"/>
                  </a:cubicBezTo>
                  <a:cubicBezTo>
                    <a:pt x="492477" y="23990"/>
                    <a:pt x="457200" y="0"/>
                    <a:pt x="457200" y="0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2D32D85-F1C6-FEEB-B758-997428E8CD09}"/>
                </a:ext>
              </a:extLst>
            </p:cNvPr>
            <p:cNvSpPr/>
            <p:nvPr/>
          </p:nvSpPr>
          <p:spPr>
            <a:xfrm rot="8715443">
              <a:off x="933053" y="4557244"/>
              <a:ext cx="948266" cy="1007533"/>
            </a:xfrm>
            <a:custGeom>
              <a:avLst/>
              <a:gdLst>
                <a:gd name="connsiteX0" fmla="*/ 0 w 948266"/>
                <a:gd name="connsiteY0" fmla="*/ 1007533 h 1007533"/>
                <a:gd name="connsiteX1" fmla="*/ 338666 w 948266"/>
                <a:gd name="connsiteY1" fmla="*/ 516466 h 1007533"/>
                <a:gd name="connsiteX2" fmla="*/ 948266 w 948266"/>
                <a:gd name="connsiteY2" fmla="*/ 0 h 100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266" h="1007533">
                  <a:moveTo>
                    <a:pt x="0" y="1007533"/>
                  </a:moveTo>
                  <a:cubicBezTo>
                    <a:pt x="90311" y="845960"/>
                    <a:pt x="180622" y="684388"/>
                    <a:pt x="338666" y="516466"/>
                  </a:cubicBezTo>
                  <a:cubicBezTo>
                    <a:pt x="496710" y="348544"/>
                    <a:pt x="948266" y="0"/>
                    <a:pt x="948266" y="0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FC7B061-768A-CC0D-5FFC-9552B577C89F}"/>
                </a:ext>
              </a:extLst>
            </p:cNvPr>
            <p:cNvSpPr/>
            <p:nvPr/>
          </p:nvSpPr>
          <p:spPr>
            <a:xfrm rot="8715443">
              <a:off x="578114" y="4858226"/>
              <a:ext cx="1874762" cy="471714"/>
            </a:xfrm>
            <a:custGeom>
              <a:avLst/>
              <a:gdLst>
                <a:gd name="connsiteX0" fmla="*/ 0 w 1874762"/>
                <a:gd name="connsiteY0" fmla="*/ 471714 h 471714"/>
                <a:gd name="connsiteX1" fmla="*/ 544285 w 1874762"/>
                <a:gd name="connsiteY1" fmla="*/ 241905 h 471714"/>
                <a:gd name="connsiteX2" fmla="*/ 1511904 w 1874762"/>
                <a:gd name="connsiteY2" fmla="*/ 266095 h 471714"/>
                <a:gd name="connsiteX3" fmla="*/ 1874762 w 1874762"/>
                <a:gd name="connsiteY3" fmla="*/ 0 h 47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4762" h="471714">
                  <a:moveTo>
                    <a:pt x="0" y="471714"/>
                  </a:moveTo>
                  <a:cubicBezTo>
                    <a:pt x="146150" y="373944"/>
                    <a:pt x="292301" y="276175"/>
                    <a:pt x="544285" y="241905"/>
                  </a:cubicBezTo>
                  <a:cubicBezTo>
                    <a:pt x="796269" y="207635"/>
                    <a:pt x="1290158" y="306413"/>
                    <a:pt x="1511904" y="266095"/>
                  </a:cubicBezTo>
                  <a:cubicBezTo>
                    <a:pt x="1733650" y="225778"/>
                    <a:pt x="1804206" y="112889"/>
                    <a:pt x="1874762" y="0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635EE76F-0B11-91B7-BDE1-AD68BBA99D5A}"/>
                </a:ext>
              </a:extLst>
            </p:cNvPr>
            <p:cNvSpPr/>
            <p:nvPr/>
          </p:nvSpPr>
          <p:spPr>
            <a:xfrm rot="10760430" flipH="1">
              <a:off x="380371" y="3869351"/>
              <a:ext cx="2676226" cy="1262013"/>
            </a:xfrm>
            <a:prstGeom prst="parallelogram">
              <a:avLst>
                <a:gd name="adj" fmla="val 66602"/>
              </a:avLst>
            </a:prstGeom>
            <a:gradFill>
              <a:gsLst>
                <a:gs pos="0">
                  <a:schemeClr val="tx1">
                    <a:lumMod val="65000"/>
                    <a:lumOff val="35000"/>
                    <a:alpha val="3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5000000" scaled="0"/>
            </a:gradFill>
            <a:ln w="254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1B0251B-904C-A66B-7033-92BBB3AC994D}"/>
                </a:ext>
              </a:extLst>
            </p:cNvPr>
            <p:cNvSpPr/>
            <p:nvPr/>
          </p:nvSpPr>
          <p:spPr>
            <a:xfrm rot="7968536">
              <a:off x="1675859" y="3301813"/>
              <a:ext cx="914276" cy="871151"/>
            </a:xfrm>
            <a:custGeom>
              <a:avLst/>
              <a:gdLst>
                <a:gd name="connsiteX0" fmla="*/ 0 w 1282095"/>
                <a:gd name="connsiteY0" fmla="*/ 1221620 h 1221620"/>
                <a:gd name="connsiteX1" fmla="*/ 665238 w 1282095"/>
                <a:gd name="connsiteY1" fmla="*/ 374953 h 1221620"/>
                <a:gd name="connsiteX2" fmla="*/ 1282095 w 1282095"/>
                <a:gd name="connsiteY2" fmla="*/ 0 h 122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095" h="1221620">
                  <a:moveTo>
                    <a:pt x="0" y="1221620"/>
                  </a:moveTo>
                  <a:cubicBezTo>
                    <a:pt x="225777" y="900088"/>
                    <a:pt x="451555" y="578556"/>
                    <a:pt x="665238" y="374953"/>
                  </a:cubicBezTo>
                  <a:cubicBezTo>
                    <a:pt x="878921" y="171350"/>
                    <a:pt x="1080508" y="85675"/>
                    <a:pt x="1282095" y="0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5BB08E-A31E-AB8C-0116-5AF595CA87EE}"/>
                </a:ext>
              </a:extLst>
            </p:cNvPr>
            <p:cNvSpPr/>
            <p:nvPr/>
          </p:nvSpPr>
          <p:spPr>
            <a:xfrm rot="8715443">
              <a:off x="2114737" y="432996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F1B1038-4C2E-B46A-AA9E-CE895457E294}"/>
                </a:ext>
              </a:extLst>
            </p:cNvPr>
            <p:cNvSpPr/>
            <p:nvPr/>
          </p:nvSpPr>
          <p:spPr>
            <a:xfrm rot="8715443">
              <a:off x="1224715" y="3492926"/>
              <a:ext cx="822652" cy="718373"/>
            </a:xfrm>
            <a:custGeom>
              <a:avLst/>
              <a:gdLst>
                <a:gd name="connsiteX0" fmla="*/ 0 w 1202266"/>
                <a:gd name="connsiteY0" fmla="*/ 1049867 h 1049867"/>
                <a:gd name="connsiteX1" fmla="*/ 829733 w 1202266"/>
                <a:gd name="connsiteY1" fmla="*/ 474133 h 1049867"/>
                <a:gd name="connsiteX2" fmla="*/ 1202266 w 1202266"/>
                <a:gd name="connsiteY2" fmla="*/ 0 h 1049867"/>
                <a:gd name="connsiteX3" fmla="*/ 1202266 w 1202266"/>
                <a:gd name="connsiteY3" fmla="*/ 0 h 104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266" h="1049867">
                  <a:moveTo>
                    <a:pt x="0" y="1049867"/>
                  </a:moveTo>
                  <a:cubicBezTo>
                    <a:pt x="314677" y="849489"/>
                    <a:pt x="629355" y="649111"/>
                    <a:pt x="829733" y="474133"/>
                  </a:cubicBezTo>
                  <a:cubicBezTo>
                    <a:pt x="1030111" y="299155"/>
                    <a:pt x="1202266" y="0"/>
                    <a:pt x="1202266" y="0"/>
                  </a:cubicBezTo>
                  <a:lnTo>
                    <a:pt x="1202266" y="0"/>
                  </a:ln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F58BF3B-BA3E-7F21-CB4D-7CFEC48BBAFD}"/>
                </a:ext>
              </a:extLst>
            </p:cNvPr>
            <p:cNvSpPr/>
            <p:nvPr/>
          </p:nvSpPr>
          <p:spPr>
            <a:xfrm rot="8715443">
              <a:off x="1556480" y="3543254"/>
              <a:ext cx="636411" cy="904751"/>
            </a:xfrm>
            <a:custGeom>
              <a:avLst/>
              <a:gdLst>
                <a:gd name="connsiteX0" fmla="*/ 18344 w 636411"/>
                <a:gd name="connsiteY0" fmla="*/ 1380066 h 1380066"/>
                <a:gd name="connsiteX1" fmla="*/ 103011 w 636411"/>
                <a:gd name="connsiteY1" fmla="*/ 651933 h 1380066"/>
                <a:gd name="connsiteX2" fmla="*/ 636411 w 636411"/>
                <a:gd name="connsiteY2" fmla="*/ 0 h 138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411" h="1380066">
                  <a:moveTo>
                    <a:pt x="18344" y="1380066"/>
                  </a:moveTo>
                  <a:cubicBezTo>
                    <a:pt x="9172" y="1131005"/>
                    <a:pt x="0" y="881944"/>
                    <a:pt x="103011" y="651933"/>
                  </a:cubicBezTo>
                  <a:cubicBezTo>
                    <a:pt x="206022" y="421922"/>
                    <a:pt x="421216" y="210961"/>
                    <a:pt x="636411" y="0"/>
                  </a:cubicBezTo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72A3BBD-2AF6-6806-443B-BE432008FB59}"/>
                </a:ext>
              </a:extLst>
            </p:cNvPr>
            <p:cNvSpPr/>
            <p:nvPr/>
          </p:nvSpPr>
          <p:spPr>
            <a:xfrm rot="8715443">
              <a:off x="1837519" y="451705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B532891-EEF8-4F61-B8E9-214436E4E5B4}"/>
                </a:ext>
              </a:extLst>
            </p:cNvPr>
            <p:cNvSpPr/>
            <p:nvPr/>
          </p:nvSpPr>
          <p:spPr>
            <a:xfrm rot="8715443">
              <a:off x="1473405" y="435340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F06E03F-3321-10AF-0BE2-1938655FD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03" y="4175930"/>
            <a:ext cx="5041900" cy="4699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5E8EE5E-5029-0E6E-59DD-CBCCB6DCB7AC}"/>
              </a:ext>
            </a:extLst>
          </p:cNvPr>
          <p:cNvSpPr txBox="1"/>
          <p:nvPr/>
        </p:nvSpPr>
        <p:spPr>
          <a:xfrm>
            <a:off x="2609643" y="3003624"/>
            <a:ext cx="619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Try and make a topological surface operator like before: </a:t>
            </a:r>
            <a:endParaRPr lang="en-US" sz="2400" i="1" baseline="30000" dirty="0">
              <a:solidFill>
                <a:srgbClr val="0000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257352-4E8F-6194-9B56-1D38201E4EB1}"/>
              </a:ext>
            </a:extLst>
          </p:cNvPr>
          <p:cNvSpPr txBox="1"/>
          <p:nvPr/>
        </p:nvSpPr>
        <p:spPr>
          <a:xfrm>
            <a:off x="432601" y="5033089"/>
            <a:ext cx="845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gauge-invariant under small gauge transformations, but </a:t>
            </a:r>
            <a:r>
              <a:rPr lang="en-US" sz="2400" dirty="0">
                <a:solidFill>
                  <a:srgbClr val="0000FF"/>
                </a:solidFill>
              </a:rPr>
              <a:t>not large ones</a:t>
            </a:r>
            <a:r>
              <a:rPr lang="en-US" sz="2400" dirty="0"/>
              <a:t>, unless ⍺ </a:t>
            </a:r>
            <a:r>
              <a:rPr lang="en-US" sz="2400" dirty="0">
                <a:solidFill>
                  <a:srgbClr val="0000FF"/>
                </a:solidFill>
              </a:rPr>
              <a:t>is 2</a:t>
            </a:r>
            <a:r>
              <a:rPr lang="en-US" sz="2400" b="1" dirty="0">
                <a:solidFill>
                  <a:srgbClr val="0000FF"/>
                </a:solidFill>
              </a:rPr>
              <a:t>𝜋</a:t>
            </a:r>
            <a:r>
              <a:rPr lang="en-US" sz="2400" dirty="0">
                <a:solidFill>
                  <a:srgbClr val="0000FF"/>
                </a:solidFill>
              </a:rPr>
              <a:t> integer – </a:t>
            </a:r>
            <a:r>
              <a:rPr lang="en-US" sz="2400" dirty="0"/>
              <a:t>but then the operator is always 1. </a:t>
            </a:r>
            <a:endParaRPr lang="en-US" sz="2400" i="1" baseline="30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AF2F5D-FE1A-D493-0DD2-0D764235484A}"/>
              </a:ext>
            </a:extLst>
          </p:cNvPr>
          <p:cNvSpPr txBox="1"/>
          <p:nvPr/>
        </p:nvSpPr>
        <p:spPr>
          <a:xfrm>
            <a:off x="432601" y="6202604"/>
            <a:ext cx="845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Feels like there is no useful conserved charge...  </a:t>
            </a:r>
            <a:endParaRPr lang="en-US" sz="2400" i="1" baseline="30000" dirty="0"/>
          </a:p>
        </p:txBody>
      </p:sp>
    </p:spTree>
    <p:extLst>
      <p:ext uri="{BB962C8B-B14F-4D97-AF65-F5344CB8AC3E}">
        <p14:creationId xmlns:p14="http://schemas.microsoft.com/office/powerpoint/2010/main" val="56617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tailEnd type="triangle" w="lg" len="lg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19586</TotalTime>
  <Words>985</Words>
  <Application>Microsoft Macintosh PowerPoint</Application>
  <PresentationFormat>On-screen Show (4:3)</PresentationFormat>
  <Paragraphs>90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  Symmetries of QED</vt:lpstr>
      <vt:lpstr>  Symmetries of QED</vt:lpstr>
      <vt:lpstr>  Generalizations of symmetry</vt:lpstr>
      <vt:lpstr>  Higher form symmetries</vt:lpstr>
      <vt:lpstr>  Symmetries of QED I</vt:lpstr>
      <vt:lpstr>  Symmetries of QED II</vt:lpstr>
      <vt:lpstr>  Symmetries of QED II</vt:lpstr>
      <vt:lpstr>  Non-invertible symmetry in QED</vt:lpstr>
      <vt:lpstr>  To fix this:</vt:lpstr>
      <vt:lpstr>  Some remarks</vt:lpstr>
      <vt:lpstr>  Goldstone’s theorem I </vt:lpstr>
      <vt:lpstr>  Goldstone’s theorem II: non-invertible</vt:lpstr>
      <vt:lpstr>  Axion effective theory </vt:lpstr>
      <vt:lpstr>  Future directions:</vt:lpstr>
      <vt:lpstr> Summary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Holography and Strongly Correlated Systems</dc:title>
  <dc:creator>Nabil lqbal</dc:creator>
  <cp:lastModifiedBy>IQBAL, NABIL</cp:lastModifiedBy>
  <cp:revision>1230</cp:revision>
  <dcterms:created xsi:type="dcterms:W3CDTF">2019-10-28T13:32:08Z</dcterms:created>
  <dcterms:modified xsi:type="dcterms:W3CDTF">2023-03-14T23:02:23Z</dcterms:modified>
</cp:coreProperties>
</file>