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423" r:id="rId2"/>
    <p:sldId id="654" r:id="rId3"/>
    <p:sldId id="731" r:id="rId4"/>
    <p:sldId id="732" r:id="rId5"/>
    <p:sldId id="522" r:id="rId6"/>
    <p:sldId id="736" r:id="rId7"/>
    <p:sldId id="649" r:id="rId8"/>
    <p:sldId id="645" r:id="rId9"/>
    <p:sldId id="656" r:id="rId10"/>
    <p:sldId id="734" r:id="rId11"/>
    <p:sldId id="735" r:id="rId12"/>
    <p:sldId id="733" r:id="rId13"/>
    <p:sldId id="729" r:id="rId14"/>
    <p:sldId id="730" r:id="rId15"/>
    <p:sldId id="628" r:id="rId16"/>
    <p:sldId id="655" r:id="rId17"/>
    <p:sldId id="631" r:id="rId18"/>
    <p:sldId id="642" r:id="rId19"/>
    <p:sldId id="633" r:id="rId20"/>
    <p:sldId id="647" r:id="rId21"/>
    <p:sldId id="627" r:id="rId22"/>
    <p:sldId id="638" r:id="rId23"/>
    <p:sldId id="635" r:id="rId24"/>
    <p:sldId id="630" r:id="rId25"/>
    <p:sldId id="653" r:id="rId26"/>
    <p:sldId id="632" r:id="rId27"/>
    <p:sldId id="643" r:id="rId28"/>
    <p:sldId id="650" r:id="rId29"/>
    <p:sldId id="648" r:id="rId30"/>
    <p:sldId id="652" r:id="rId31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97" autoAdjust="0"/>
  </p:normalViewPr>
  <p:slideViewPr>
    <p:cSldViewPr>
      <p:cViewPr>
        <p:scale>
          <a:sx n="125" d="100"/>
          <a:sy n="125" d="100"/>
        </p:scale>
        <p:origin x="2971" y="16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9-3-2023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4" tIns="45937" rIns="91874" bIns="4593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2"/>
          </a:xfrm>
          <a:prstGeom prst="rect">
            <a:avLst/>
          </a:prstGeom>
        </p:spPr>
        <p:txBody>
          <a:bodyPr vert="horz" lIns="91874" tIns="45937" rIns="91874" bIns="45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74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95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9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28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95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596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3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82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086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70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613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198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34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937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56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208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26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Note ihQCD: is possible to change from N=4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866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683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082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37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33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76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04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77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86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8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5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4E57-A175-4B7F-99D1-3F7763BF2709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rxiv.org/pdf/2109.10355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arxiv.org/pdf/2302.06618.pdf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kevanderschee.nl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356" y="2361616"/>
            <a:ext cx="11614974" cy="695607"/>
          </a:xfrm>
        </p:spPr>
        <p:txBody>
          <a:bodyPr>
            <a:noAutofit/>
          </a:bodyPr>
          <a:lstStyle/>
          <a:p>
            <a:pPr algn="r"/>
            <a:r>
              <a:rPr lang="en-US" sz="2300" dirty="0"/>
              <a:t>A dynamical </a:t>
            </a:r>
            <a:r>
              <a:rPr lang="en-US" sz="2300" dirty="0" err="1"/>
              <a:t>inflaton</a:t>
            </a:r>
            <a:r>
              <a:rPr lang="en-US" sz="2300" dirty="0"/>
              <a:t> coupled to strongly interacting 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889" y="3290250"/>
            <a:ext cx="9038728" cy="471494"/>
          </a:xfrm>
        </p:spPr>
        <p:txBody>
          <a:bodyPr>
            <a:noAutofit/>
          </a:bodyPr>
          <a:lstStyle/>
          <a:p>
            <a:pPr algn="r"/>
            <a:r>
              <a:rPr lang="en-US" b="1" spc="-80" dirty="0">
                <a:latin typeface="Tw Cen MT" pitchFamily="34" charset="0"/>
                <a:ea typeface="+mj-ea"/>
                <a:cs typeface="+mj-cs"/>
              </a:rPr>
              <a:t>Holographic QFTs on curved backgrounds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0744" y="5486400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/>
              <a:t>Wilke van der Schee</a:t>
            </a:r>
          </a:p>
          <a:p>
            <a:pPr algn="r"/>
            <a:endParaRPr lang="en-US" sz="1700" dirty="0"/>
          </a:p>
          <a:p>
            <a:pPr algn="r"/>
            <a:r>
              <a:rPr lang="fr-FR" sz="1700" dirty="0" err="1"/>
              <a:t>Holographic</a:t>
            </a:r>
            <a:r>
              <a:rPr lang="fr-FR" sz="1700" dirty="0"/>
              <a:t> perspectives on chiral transport</a:t>
            </a:r>
          </a:p>
          <a:p>
            <a:pPr algn="r"/>
            <a:r>
              <a:rPr lang="en-US" sz="1700" dirty="0"/>
              <a:t>ECT*, Trento, 14 March 2023</a:t>
            </a:r>
            <a:endParaRPr lang="nl-NL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2258220" y="3656785"/>
            <a:ext cx="9296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15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nl-NL" sz="1300" dirty="0" err="1"/>
              <a:t>With</a:t>
            </a:r>
            <a:r>
              <a:rPr lang="nl-NL" sz="1300" dirty="0"/>
              <a:t> </a:t>
            </a:r>
            <a:r>
              <a:rPr lang="de-DE" sz="1300" dirty="0"/>
              <a:t>Jorge Casalderrey-Solana, Christian Ecker, Elias Kiritsis and David Mateos</a:t>
            </a:r>
            <a:endParaRPr lang="nl-NL" sz="13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nl-NL" sz="15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nl-NL" sz="1200" dirty="0">
                <a:solidFill>
                  <a:schemeClr val="accent1">
                    <a:lumMod val="75000"/>
                  </a:schemeClr>
                </a:solidFill>
              </a:rPr>
              <a:t>Reference: 2011.08194 (JHEP), </a:t>
            </a:r>
            <a:r>
              <a:rPr lang="nl-NL" sz="12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2109.10355</a:t>
            </a:r>
            <a:r>
              <a:rPr lang="nl-NL" sz="1200" dirty="0">
                <a:solidFill>
                  <a:schemeClr val="accent1">
                    <a:lumMod val="75000"/>
                  </a:schemeClr>
                </a:solidFill>
              </a:rPr>
              <a:t> (JHEP) </a:t>
            </a:r>
            <a:r>
              <a:rPr lang="nl-NL" sz="1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12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2302.06618</a:t>
            </a:r>
            <a:endParaRPr lang="nl-N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Image result for cern logo">
            <a:extLst>
              <a:ext uri="{FF2B5EF4-FFF2-40B4-BE49-F238E27FC236}">
                <a16:creationId xmlns:a16="http://schemas.microsoft.com/office/drawing/2014/main" id="{9983500F-5576-4E72-940A-795C6BF4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/>
          <a:stretch/>
        </p:blipFill>
        <p:spPr bwMode="auto">
          <a:xfrm>
            <a:off x="-157890" y="-3126"/>
            <a:ext cx="2046782" cy="20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7DF26-8CEE-45D6-DC7C-D36987B22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357" y="3568083"/>
            <a:ext cx="4286486" cy="3276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C4D43-798F-6572-0B16-D6B966FD6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020" y="46267"/>
            <a:ext cx="3200400" cy="21988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7360FE-05CC-CBE2-1009-820D10E0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41" y="-3126"/>
            <a:ext cx="5088336" cy="19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5C5A85-2723-C40B-1F84-A60E6C0AF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8892" y="72251"/>
            <a:ext cx="1975600" cy="2033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AAB0A1-71D7-683B-AFA2-58773EA05B54}"/>
              </a:ext>
            </a:extLst>
          </p:cNvPr>
          <p:cNvSpPr txBox="1">
            <a:spLocks/>
          </p:cNvSpPr>
          <p:nvPr/>
        </p:nvSpPr>
        <p:spPr>
          <a:xfrm>
            <a:off x="1052346" y="1371600"/>
            <a:ext cx="8456701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Initially dominated by QFT energy</a:t>
            </a:r>
          </a:p>
          <a:p>
            <a:pPr lvl="1"/>
            <a:r>
              <a:rPr lang="en-US" sz="1700" dirty="0"/>
              <a:t>Quickly dilutes due to expansion</a:t>
            </a:r>
          </a:p>
          <a:p>
            <a:r>
              <a:rPr lang="en-US" sz="1700" dirty="0"/>
              <a:t>Then dominated by </a:t>
            </a:r>
            <a:r>
              <a:rPr lang="en-US" sz="1700" dirty="0" err="1"/>
              <a:t>inflaton</a:t>
            </a:r>
            <a:endParaRPr lang="en-US" sz="1700" dirty="0"/>
          </a:p>
          <a:p>
            <a:pPr lvl="1"/>
            <a:r>
              <a:rPr lang="en-US" sz="1700" dirty="0"/>
              <a:t>Inflation, while slowly rolling down</a:t>
            </a:r>
          </a:p>
          <a:p>
            <a:r>
              <a:rPr lang="en-US" sz="1700" dirty="0"/>
              <a:t>Then </a:t>
            </a:r>
            <a:r>
              <a:rPr lang="en-US" sz="1700" dirty="0" err="1"/>
              <a:t>inflaton</a:t>
            </a:r>
            <a:r>
              <a:rPr lang="en-US" sz="1700" dirty="0"/>
              <a:t> reaches bottom: reheating</a:t>
            </a:r>
          </a:p>
          <a:p>
            <a:pPr lvl="1"/>
            <a:r>
              <a:rPr lang="en-US" sz="1700" dirty="0" err="1"/>
              <a:t>Inflaton</a:t>
            </a:r>
            <a:r>
              <a:rPr lang="en-US" sz="1700" dirty="0"/>
              <a:t> loses energy to QFT</a:t>
            </a:r>
          </a:p>
          <a:p>
            <a:r>
              <a:rPr lang="en-US" sz="1700" dirty="0"/>
              <a:t>Finally universe dominated by QFT in thermal equilibrium</a:t>
            </a:r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593" y="692682"/>
            <a:ext cx="9583614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Inflation and reheating</a:t>
            </a:r>
            <a:endParaRPr lang="nl-NL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/>
              <a:t>/13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B580C-057D-499D-8894-8B2B7F190FA0}"/>
              </a:ext>
            </a:extLst>
          </p:cNvPr>
          <p:cNvSpPr txBox="1"/>
          <p:nvPr/>
        </p:nvSpPr>
        <p:spPr>
          <a:xfrm>
            <a:off x="7087636" y="1934745"/>
            <a:ext cx="32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Energy densities (log-log)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B46487-1B48-483B-1CD4-25746B0D4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5174" y="2450032"/>
            <a:ext cx="4518399" cy="32049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9FD932-A013-8154-3C14-CDE77653DC0F}"/>
              </a:ext>
            </a:extLst>
          </p:cNvPr>
          <p:cNvSpPr txBox="1"/>
          <p:nvPr/>
        </p:nvSpPr>
        <p:spPr>
          <a:xfrm>
            <a:off x="5667979" y="6165318"/>
            <a:ext cx="296106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Inflating phase (t ~ 5 till 12)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E275EA-D537-1FE8-E8EF-9BAAAEA6CF7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148513" y="3200400"/>
            <a:ext cx="2178980" cy="296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C36A8B-7B3F-7081-8F01-D8924B4E583B}"/>
              </a:ext>
            </a:extLst>
          </p:cNvPr>
          <p:cNvSpPr txBox="1"/>
          <p:nvPr/>
        </p:nvSpPr>
        <p:spPr>
          <a:xfrm>
            <a:off x="1066449" y="4344447"/>
            <a:ext cx="32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Hubble rate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ECEEC9-8392-B749-6BF3-81E84C34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25" y="4713779"/>
            <a:ext cx="3094267" cy="21549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15F481-10AF-5813-1BBC-B8A7A24613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1" b="68118"/>
          <a:stretch/>
        </p:blipFill>
        <p:spPr>
          <a:xfrm>
            <a:off x="1610933" y="5990702"/>
            <a:ext cx="1251205" cy="3492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E0BED9-8C98-4DD1-FC31-A74F75DA248E}"/>
              </a:ext>
            </a:extLst>
          </p:cNvPr>
          <p:cNvSpPr txBox="1"/>
          <p:nvPr/>
        </p:nvSpPr>
        <p:spPr>
          <a:xfrm>
            <a:off x="8716399" y="6339934"/>
            <a:ext cx="269176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Reheating (around t=13)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2503EA-CA4F-3EC3-C4C9-FC3959695944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9677400" y="4114800"/>
            <a:ext cx="384881" cy="222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1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AAB0A1-71D7-683B-AFA2-58773EA05B54}"/>
              </a:ext>
            </a:extLst>
          </p:cNvPr>
          <p:cNvSpPr txBox="1">
            <a:spLocks/>
          </p:cNvSpPr>
          <p:nvPr/>
        </p:nvSpPr>
        <p:spPr>
          <a:xfrm>
            <a:off x="974582" y="2091244"/>
            <a:ext cx="8456701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Three ways to determine temperature:</a:t>
            </a:r>
          </a:p>
          <a:p>
            <a:pPr lvl="1"/>
            <a:r>
              <a:rPr lang="en-US" sz="1700" dirty="0"/>
              <a:t>From energy density and EOS</a:t>
            </a:r>
          </a:p>
          <a:p>
            <a:pPr lvl="1"/>
            <a:r>
              <a:rPr lang="en-US" sz="1700" dirty="0"/>
              <a:t>From apparent horizon</a:t>
            </a:r>
          </a:p>
          <a:p>
            <a:pPr lvl="1"/>
            <a:r>
              <a:rPr lang="en-US" sz="1700" dirty="0"/>
              <a:t>From event horizon (agrees to apparent horizon)</a:t>
            </a:r>
          </a:p>
          <a:p>
            <a:pPr lvl="1"/>
            <a:endParaRPr lang="en-US" sz="1700" dirty="0"/>
          </a:p>
          <a:p>
            <a:r>
              <a:rPr lang="en-US" sz="1700" dirty="0"/>
              <a:t>Always `close to equilibrium’</a:t>
            </a:r>
          </a:p>
          <a:p>
            <a:pPr lvl="1"/>
            <a:r>
              <a:rPr lang="en-US" sz="1700" dirty="0"/>
              <a:t>Somewhat curious Casimir shift by de Sitter temperature</a:t>
            </a:r>
          </a:p>
          <a:p>
            <a:pPr lvl="1"/>
            <a:r>
              <a:rPr lang="en-US" sz="1700" dirty="0"/>
              <a:t>Also present in analytical solution of conformal case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593" y="692682"/>
            <a:ext cx="9583614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Temperature from bulk and </a:t>
            </a:r>
            <a:r>
              <a:rPr lang="en-US" dirty="0" err="1"/>
              <a:t>qft</a:t>
            </a:r>
            <a:endParaRPr lang="nl-NL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/>
              <a:t>/13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B580C-057D-499D-8894-8B2B7F190FA0}"/>
              </a:ext>
            </a:extLst>
          </p:cNvPr>
          <p:cNvSpPr txBox="1"/>
          <p:nvPr/>
        </p:nvSpPr>
        <p:spPr>
          <a:xfrm>
            <a:off x="7087636" y="1934745"/>
            <a:ext cx="32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Temperature (log-log)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370F4-5BAF-CF11-E003-479884F9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36" y="2538096"/>
            <a:ext cx="4129782" cy="2872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896DF-F422-B694-EB9B-EFF264171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750020"/>
            <a:ext cx="2329189" cy="690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CF6680-7145-C5CD-2C0A-E11106C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" y="6577390"/>
            <a:ext cx="9728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Alex </a:t>
            </a:r>
            <a:r>
              <a:rPr lang="en-US" sz="1100" dirty="0" err="1">
                <a:latin typeface="Tw Cen MT" pitchFamily="34" charset="0"/>
              </a:rPr>
              <a:t>Buchel</a:t>
            </a:r>
            <a:r>
              <a:rPr lang="en-US" sz="1100" dirty="0">
                <a:latin typeface="Tw Cen MT" pitchFamily="34" charset="0"/>
              </a:rPr>
              <a:t>, Michal P. Heller and Jorge Noronha, Entropy Production, Hydrodynamics, and Resurgence in the Primordial Quark-Gluon Plasma from Holography (2016)</a:t>
            </a:r>
          </a:p>
        </p:txBody>
      </p:sp>
    </p:spTree>
    <p:extLst>
      <p:ext uri="{BB962C8B-B14F-4D97-AF65-F5344CB8AC3E}">
        <p14:creationId xmlns:p14="http://schemas.microsoft.com/office/powerpoint/2010/main" val="173284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EF5654-BB80-D3E5-E357-3EEC97FC269A}"/>
              </a:ext>
            </a:extLst>
          </p:cNvPr>
          <p:cNvSpPr txBox="1">
            <a:spLocks/>
          </p:cNvSpPr>
          <p:nvPr/>
        </p:nvSpPr>
        <p:spPr>
          <a:xfrm>
            <a:off x="1226228" y="1143000"/>
            <a:ext cx="8456701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Hydrodynamic constitutive relation (</a:t>
            </a:r>
            <a:r>
              <a:rPr lang="en-US" sz="1700" dirty="0" err="1"/>
              <a:t>ideal+viscous</a:t>
            </a:r>
            <a:r>
              <a:rPr lang="en-US" sz="1700" dirty="0"/>
              <a:t>):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r>
              <a:rPr lang="en-US" sz="1700" dirty="0"/>
              <a:t>Quick initial </a:t>
            </a:r>
            <a:r>
              <a:rPr lang="en-US" sz="1700" dirty="0" err="1"/>
              <a:t>hydrodynamisation</a:t>
            </a:r>
            <a:r>
              <a:rPr lang="en-US" sz="1700" dirty="0"/>
              <a:t> (t~1)</a:t>
            </a:r>
          </a:p>
          <a:p>
            <a:pPr lvl="1"/>
            <a:r>
              <a:rPr lang="en-US" sz="1700" b="1" dirty="0"/>
              <a:t>Viscous</a:t>
            </a:r>
            <a:r>
              <a:rPr lang="en-US" sz="1700" dirty="0"/>
              <a:t> hydrodynamics during inflation (t ~ 5 – 13)</a:t>
            </a:r>
          </a:p>
          <a:p>
            <a:pPr lvl="1"/>
            <a:r>
              <a:rPr lang="en-US" sz="1700" dirty="0"/>
              <a:t>Far-from-equilibrium during reheating (t~ 13 – 20)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28" y="358354"/>
            <a:ext cx="9583614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hydrodynamics</a:t>
            </a:r>
            <a:endParaRPr lang="nl-NL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/>
              <a:t>/13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A4EC7-45CA-0895-5D5D-86EC477E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35869"/>
            <a:ext cx="3962400" cy="2847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006B6-2145-BB7E-33E4-7B4FDB98A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799" y="1354199"/>
            <a:ext cx="3470848" cy="23987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A4EB1C-F13D-7BEC-F376-47F0D160E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447" y="3844246"/>
            <a:ext cx="3629553" cy="24577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14CC74-E8D5-1C7B-3905-67F2180BB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591" y="368555"/>
            <a:ext cx="5164149" cy="891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257A1A-90A7-2801-85C2-111C8A32F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193" y="1583311"/>
            <a:ext cx="653506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4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/>
              <a:t>/13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68287"/>
            <a:ext cx="8382000" cy="914400"/>
          </a:xfrm>
        </p:spPr>
        <p:txBody>
          <a:bodyPr>
            <a:normAutofit/>
          </a:bodyPr>
          <a:lstStyle/>
          <a:p>
            <a:r>
              <a:rPr lang="nl-NL" sz="3200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19200" y="1519871"/>
            <a:ext cx="10439400" cy="4676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Dynamical gravity and </a:t>
            </a:r>
            <a:r>
              <a:rPr lang="en-US" dirty="0" err="1"/>
              <a:t>inflaton</a:t>
            </a:r>
            <a:r>
              <a:rPr lang="en-US" dirty="0"/>
              <a:t> on the boundary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Technical progress: how to deal with the logs?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Several interesting evolution: flat space, Big Crunch</a:t>
            </a:r>
          </a:p>
          <a:p>
            <a:pPr lvl="1">
              <a:buClr>
                <a:schemeClr val="accent6"/>
              </a:buClr>
            </a:pPr>
            <a:endParaRPr lang="en-US" sz="800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Inflation and reheating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First principles computation of strongly coupled reheating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Strongly coupled physics can </a:t>
            </a:r>
            <a:r>
              <a:rPr lang="en-US" dirty="0" err="1">
                <a:solidFill>
                  <a:srgbClr val="000000"/>
                </a:solidFill>
              </a:rPr>
              <a:t>thermalise</a:t>
            </a:r>
            <a:r>
              <a:rPr lang="en-US" dirty="0">
                <a:solidFill>
                  <a:srgbClr val="000000"/>
                </a:solidFill>
              </a:rPr>
              <a:t> after preheating</a:t>
            </a:r>
          </a:p>
          <a:p>
            <a:pPr lvl="1"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</a:rPr>
              <a:t>Currently not a `realistic universe’</a:t>
            </a:r>
          </a:p>
          <a:p>
            <a:endParaRPr lang="en-US" dirty="0"/>
          </a:p>
          <a:p>
            <a:r>
              <a:rPr lang="en-US" dirty="0"/>
              <a:t>Future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Realistic universe? Many e-</a:t>
            </a:r>
            <a:r>
              <a:rPr lang="en-US" dirty="0" err="1"/>
              <a:t>foldings</a:t>
            </a:r>
            <a:r>
              <a:rPr lang="en-US" dirty="0"/>
              <a:t> based on hydro?</a:t>
            </a:r>
          </a:p>
          <a:p>
            <a:pPr lvl="1"/>
            <a:r>
              <a:rPr lang="en-US" dirty="0"/>
              <a:t>Do we understand entropy of de Sitter?</a:t>
            </a:r>
          </a:p>
          <a:p>
            <a:pPr lvl="1">
              <a:buClr>
                <a:schemeClr val="accent6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CCD6F-F7A4-A8FB-13A8-BE0AAA356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5400" y="3429000"/>
            <a:ext cx="3048000" cy="2161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2B4D2-A70C-6F74-59E7-B822814F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605471"/>
            <a:ext cx="3207365" cy="2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4D18-F871-4B78-855D-B05B6143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Back-up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E8EC5-DD6B-4A7A-B392-C770E2F60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99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55162" y="1097649"/>
            <a:ext cx="8855896" cy="5416125"/>
          </a:xfrm>
        </p:spPr>
        <p:txBody>
          <a:bodyPr>
            <a:normAutofit/>
          </a:bodyPr>
          <a:lstStyle/>
          <a:p>
            <a:r>
              <a:rPr lang="en-US" dirty="0">
                <a:sym typeface="Mathematica1"/>
              </a:rPr>
              <a:t>De Sitter is conformally flat: almost trivial for CFT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Break scale invariance by V(</a:t>
            </a:r>
            <a:r>
              <a:rPr lang="en-US" b="0" dirty="0">
                <a:latin typeface="Symbol" panose="05050102010706020507" pitchFamily="18" charset="2"/>
                <a:sym typeface="Wingdings" pitchFamily="2" charset="2"/>
              </a:rPr>
              <a:t>F</a:t>
            </a:r>
            <a:r>
              <a:rPr lang="en-US" b="0" dirty="0">
                <a:sym typeface="Wingdings" pitchFamily="2" charset="2"/>
              </a:rPr>
              <a:t>) with source M=1: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Leads to non-trivial EOS and bulk viscosity (no shear considered):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274320" lvl="1" indent="0">
              <a:buNone/>
            </a:pPr>
            <a:endParaRPr lang="en-US" dirty="0"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Non-</a:t>
            </a:r>
            <a:r>
              <a:rPr lang="nl-NL" sz="2700" dirty="0" err="1"/>
              <a:t>conformal</a:t>
            </a:r>
            <a:r>
              <a:rPr lang="nl-NL" sz="2700" dirty="0"/>
              <a:t> model on de sitter</a:t>
            </a:r>
            <a:r>
              <a:rPr lang="nl-NL" sz="2700" baseline="-25000" dirty="0"/>
              <a:t>4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DFA2C-132B-4BEA-9C36-F9ED7BED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82" y="2057083"/>
            <a:ext cx="3967163" cy="618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49944-9F9E-49B3-A9B3-D79746F05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174" y="2830001"/>
            <a:ext cx="5848350" cy="7270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38E519-2E57-4934-A0B1-4EA671574E01}"/>
              </a:ext>
            </a:extLst>
          </p:cNvPr>
          <p:cNvGrpSpPr/>
          <p:nvPr/>
        </p:nvGrpSpPr>
        <p:grpSpPr>
          <a:xfrm>
            <a:off x="1212952" y="4112243"/>
            <a:ext cx="9760934" cy="2590800"/>
            <a:chOff x="318633" y="4416402"/>
            <a:chExt cx="8520567" cy="24415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D239C6-6FF7-4D4A-B8D7-88156B46F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633" y="4723556"/>
              <a:ext cx="8153400" cy="21344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A06B65-989D-41FE-B297-385A8C839EF7}"/>
                </a:ext>
              </a:extLst>
            </p:cNvPr>
            <p:cNvSpPr txBox="1"/>
            <p:nvPr/>
          </p:nvSpPr>
          <p:spPr>
            <a:xfrm>
              <a:off x="835618" y="4416402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Entropy density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08D1A4-05E8-4595-8D8B-D8DBFBDA95E9}"/>
                </a:ext>
              </a:extLst>
            </p:cNvPr>
            <p:cNvSpPr txBox="1"/>
            <p:nvPr/>
          </p:nvSpPr>
          <p:spPr>
            <a:xfrm>
              <a:off x="3505200" y="4416402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Trace anomaly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9D632-B168-4DEF-9E49-38D2749B4033}"/>
                </a:ext>
              </a:extLst>
            </p:cNvPr>
            <p:cNvSpPr txBox="1"/>
            <p:nvPr/>
          </p:nvSpPr>
          <p:spPr>
            <a:xfrm>
              <a:off x="6195448" y="4447698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Bulk viscosity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F5BE9D5-E994-2D24-9107-877FB102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62" y="6585795"/>
            <a:ext cx="94678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Jorge </a:t>
            </a:r>
            <a:r>
              <a:rPr lang="en-US" sz="1100" dirty="0" err="1">
                <a:latin typeface="Tw Cen MT" pitchFamily="34" charset="0"/>
              </a:rPr>
              <a:t>Casalderrey</a:t>
            </a:r>
            <a:r>
              <a:rPr lang="en-US" sz="1100" dirty="0">
                <a:latin typeface="Tw Cen MT" pitchFamily="34" charset="0"/>
              </a:rPr>
              <a:t>-Solana, Christian Ecker, David </a:t>
            </a:r>
            <a:r>
              <a:rPr lang="en-US" sz="1100" dirty="0" err="1">
                <a:latin typeface="Tw Cen MT" pitchFamily="34" charset="0"/>
              </a:rPr>
              <a:t>Mateos</a:t>
            </a:r>
            <a:r>
              <a:rPr lang="en-US" sz="1100" dirty="0">
                <a:latin typeface="Tw Cen MT" pitchFamily="34" charset="0"/>
              </a:rPr>
              <a:t> and WS, Strong-coupling dynamics and entanglement in de Sitter space (2020)</a:t>
            </a:r>
          </a:p>
        </p:txBody>
      </p:sp>
    </p:spTree>
    <p:extLst>
      <p:ext uri="{BB962C8B-B14F-4D97-AF65-F5344CB8AC3E}">
        <p14:creationId xmlns:p14="http://schemas.microsoft.com/office/powerpoint/2010/main" val="359079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6CE3864-C424-4E4D-BA82-918A3090EDFE}"/>
              </a:ext>
            </a:extLst>
          </p:cNvPr>
          <p:cNvSpPr txBox="1"/>
          <p:nvPr/>
        </p:nvSpPr>
        <p:spPr>
          <a:xfrm>
            <a:off x="-63714" y="6625100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Jorge </a:t>
            </a:r>
            <a:r>
              <a:rPr lang="en-US" sz="1100" dirty="0" err="1">
                <a:latin typeface="Tw Cen MT" pitchFamily="34" charset="0"/>
              </a:rPr>
              <a:t>Casalderrey</a:t>
            </a:r>
            <a:r>
              <a:rPr lang="en-US" sz="1100" dirty="0">
                <a:latin typeface="Tw Cen MT" pitchFamily="34" charset="0"/>
              </a:rPr>
              <a:t>, Christian Ecker, David </a:t>
            </a:r>
            <a:r>
              <a:rPr lang="en-US" sz="1100" dirty="0" err="1">
                <a:latin typeface="Tw Cen MT" pitchFamily="34" charset="0"/>
              </a:rPr>
              <a:t>Mateos</a:t>
            </a:r>
            <a:r>
              <a:rPr lang="en-US" sz="1100" dirty="0">
                <a:latin typeface="Tw Cen MT" pitchFamily="34" charset="0"/>
              </a:rPr>
              <a:t> and WS, Strong-coupling dynamics and entanglement in de Sitter space (2020)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15528" y="554770"/>
            <a:ext cx="8988425" cy="766763"/>
          </a:xfrm>
        </p:spPr>
        <p:txBody>
          <a:bodyPr>
            <a:normAutofit/>
          </a:bodyPr>
          <a:lstStyle/>
          <a:p>
            <a:r>
              <a:rPr lang="en-US" sz="3200" dirty="0"/>
              <a:t>Bulk geometry with </a:t>
            </a:r>
            <a:r>
              <a:rPr lang="en-US" sz="3200" cap="none" dirty="0"/>
              <a:t>d</a:t>
            </a:r>
            <a:r>
              <a:rPr lang="en-US" sz="3200" dirty="0"/>
              <a:t>s boundary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A8475BA-2294-4867-908C-364CA08F3FE1}"/>
              </a:ext>
            </a:extLst>
          </p:cNvPr>
          <p:cNvSpPr txBox="1">
            <a:spLocks/>
          </p:cNvSpPr>
          <p:nvPr/>
        </p:nvSpPr>
        <p:spPr>
          <a:xfrm>
            <a:off x="1415528" y="1395904"/>
            <a:ext cx="9709672" cy="191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Event, apparent and ‘entanglement’ horizons for bulk dual to empty de Sitter</a:t>
            </a:r>
          </a:p>
          <a:p>
            <a:pPr lvl="1"/>
            <a:r>
              <a:rPr lang="en-US" sz="1700" dirty="0"/>
              <a:t>The apparent horizon is much beyond the event horizon</a:t>
            </a:r>
          </a:p>
          <a:p>
            <a:pPr lvl="1"/>
            <a:r>
              <a:rPr lang="en-US" sz="1700" dirty="0"/>
              <a:t>Also shown: extremal surfaces</a:t>
            </a:r>
          </a:p>
          <a:p>
            <a:pPr lvl="1"/>
            <a:r>
              <a:rPr lang="en-US" sz="1700" dirty="0"/>
              <a:t>`Temperature’ of AH is negative; curiosity?</a:t>
            </a:r>
          </a:p>
          <a:p>
            <a:pPr lvl="1"/>
            <a:r>
              <a:rPr lang="en-US" sz="1700" dirty="0"/>
              <a:t>Bulk confirms boundary intuition on Hawking temperature and boundary cosmological horizon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0070C0"/>
              </a:solidFill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08E22D8D-6327-4B3A-A5C6-D4BE4C9BFBCB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B311F1-93DB-42F5-8FB6-632B2C912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787521"/>
            <a:ext cx="3448653" cy="1896759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4E2CCC29-7B6F-4CA3-9C02-8EDFE721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/>
              <a:t>/13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552F1-631D-4F51-9BEA-E6C05FAAF8AA}"/>
              </a:ext>
            </a:extLst>
          </p:cNvPr>
          <p:cNvGrpSpPr/>
          <p:nvPr/>
        </p:nvGrpSpPr>
        <p:grpSpPr>
          <a:xfrm>
            <a:off x="1295400" y="3209858"/>
            <a:ext cx="8046018" cy="3687675"/>
            <a:chOff x="1295400" y="2937425"/>
            <a:chExt cx="8046018" cy="36876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BDC660-336C-4153-851E-E4011E5A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072" y="4381552"/>
              <a:ext cx="1046045" cy="45218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B30183-4C52-4F05-BD14-1136F525B5CF}"/>
                </a:ext>
              </a:extLst>
            </p:cNvPr>
            <p:cNvGrpSpPr/>
            <p:nvPr/>
          </p:nvGrpSpPr>
          <p:grpSpPr>
            <a:xfrm>
              <a:off x="1295400" y="2937425"/>
              <a:ext cx="8046018" cy="3687675"/>
              <a:chOff x="1290609" y="2691683"/>
              <a:chExt cx="8046018" cy="3687675"/>
            </a:xfrm>
          </p:grpSpPr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7DEE9E2C-F553-4355-9842-54D0AA62A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6718" y="2860586"/>
                <a:ext cx="2819400" cy="625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Apparent horizon: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0C14D52-E69C-4018-B3BA-46593A7AD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0609" y="2691683"/>
                <a:ext cx="4250586" cy="3023144"/>
              </a:xfrm>
              <a:prstGeom prst="rect">
                <a:avLst/>
              </a:prstGeom>
            </p:spPr>
          </p:pic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7CDD82F-1190-4BF8-B39E-C8E8246337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1200" y="4162196"/>
                <a:ext cx="2819400" cy="625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Event horizon: </a:t>
                </a:r>
              </a:p>
            </p:txBody>
          </p:sp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3027D009-E97E-4907-A7AE-6CA70CE6BE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1200" y="3540087"/>
                <a:ext cx="2819400" cy="625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Entanglement horizon:</a:t>
                </a:r>
              </a:p>
            </p:txBody>
          </p:sp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C4856059-5830-47FD-9EDF-BEF0C4FE3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4446" y="5754033"/>
                <a:ext cx="2819400" cy="625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chemeClr val="accent1"/>
                    </a:solidFill>
                  </a:rPr>
                  <a:t>Cosmological horizon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B7A223B-1BA4-47F0-A9C3-AAA769974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9400" y="5943601"/>
                <a:ext cx="960164" cy="6154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5813B4A-1AEC-42E2-9B12-700DBB174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345" y="2851217"/>
                <a:ext cx="1179971" cy="43429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7ECDB2-5E94-4A99-A381-452E91A86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9425" y="3631392"/>
                <a:ext cx="847202" cy="310243"/>
              </a:xfrm>
              <a:prstGeom prst="rect">
                <a:avLst/>
              </a:prstGeom>
            </p:spPr>
          </p:pic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D335E667-DBA4-4E4D-A57D-E1DCFB1B2C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0238" y="5057967"/>
                <a:ext cx="2819400" cy="625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>
                    <a:solidFill>
                      <a:srgbClr val="FF0000"/>
                    </a:solidFill>
                  </a:rPr>
                  <a:t>Boundary</a:t>
                </a:r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EC0EAFB-2623-4054-8798-C126372C0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5642" y="346564"/>
            <a:ext cx="4041342" cy="3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332656"/>
            <a:ext cx="10668000" cy="5416125"/>
          </a:xfrm>
        </p:spPr>
        <p:txBody>
          <a:bodyPr>
            <a:normAutofit/>
          </a:bodyPr>
          <a:lstStyle/>
          <a:p>
            <a:r>
              <a:rPr lang="en-US" dirty="0">
                <a:sym typeface="Mathematica1"/>
              </a:rPr>
              <a:t>Evolution of stress tensor for different Hubble constants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700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Energy density decreases towards vacuum energy (VE) (afterwards </a:t>
            </a:r>
            <a:r>
              <a:rPr lang="en-US" b="0" dirty="0" err="1">
                <a:sym typeface="Wingdings" pitchFamily="2" charset="2"/>
              </a:rPr>
              <a:t>renormalised</a:t>
            </a:r>
            <a:r>
              <a:rPr lang="en-US" b="0" dirty="0">
                <a:sym typeface="Wingdings" pitchFamily="2" charset="2"/>
              </a:rPr>
              <a:t> to zero)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Pressure decreases, changes sign and becomes –VE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Enthalpy is scheme independent, decays due to expansion</a:t>
            </a: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274320" lvl="1" indent="0">
              <a:buNone/>
            </a:pPr>
            <a:endParaRPr lang="en-US" dirty="0"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854" y="195898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Time </a:t>
            </a:r>
            <a:r>
              <a:rPr lang="nl-NL" sz="2700" dirty="0" err="1"/>
              <a:t>evolution</a:t>
            </a:r>
            <a:r>
              <a:rPr lang="nl-NL" sz="2700" dirty="0"/>
              <a:t> of </a:t>
            </a:r>
            <a:r>
              <a:rPr lang="nl-NL" sz="2700" dirty="0" err="1"/>
              <a:t>the</a:t>
            </a:r>
            <a:r>
              <a:rPr lang="nl-NL" sz="2700" dirty="0"/>
              <a:t> protocol</a:t>
            </a:r>
            <a:endParaRPr lang="nl-NL" sz="2700" baseline="-25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247407-FDE4-4483-9690-B38369B28495}"/>
              </a:ext>
            </a:extLst>
          </p:cNvPr>
          <p:cNvGrpSpPr/>
          <p:nvPr/>
        </p:nvGrpSpPr>
        <p:grpSpPr>
          <a:xfrm>
            <a:off x="1219200" y="3581400"/>
            <a:ext cx="9825925" cy="2801831"/>
            <a:chOff x="3875" y="3598969"/>
            <a:chExt cx="9144000" cy="22545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DC3430-FCD2-45AA-9942-802DC3E5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" y="3962400"/>
              <a:ext cx="9144000" cy="18911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DCEF51-CFB7-4260-8FF0-42F1081EDAEB}"/>
                </a:ext>
              </a:extLst>
            </p:cNvPr>
            <p:cNvSpPr txBox="1"/>
            <p:nvPr/>
          </p:nvSpPr>
          <p:spPr>
            <a:xfrm>
              <a:off x="381000" y="3616537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Energy density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D26DD3-F841-459C-82FF-1D56A3324FAB}"/>
                </a:ext>
              </a:extLst>
            </p:cNvPr>
            <p:cNvSpPr txBox="1"/>
            <p:nvPr/>
          </p:nvSpPr>
          <p:spPr>
            <a:xfrm>
              <a:off x="3326324" y="3598969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Pressure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C658C-C5C4-475E-9E96-A9CFFFA2CCB9}"/>
                </a:ext>
              </a:extLst>
            </p:cNvPr>
            <p:cNvSpPr txBox="1"/>
            <p:nvPr/>
          </p:nvSpPr>
          <p:spPr>
            <a:xfrm>
              <a:off x="6343380" y="3613954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Enthalpy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16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42877" y="1179769"/>
            <a:ext cx="8855896" cy="5416125"/>
          </a:xfrm>
        </p:spPr>
        <p:txBody>
          <a:bodyPr>
            <a:normAutofit/>
          </a:bodyPr>
          <a:lstStyle/>
          <a:p>
            <a:r>
              <a:rPr lang="en-US" dirty="0">
                <a:sym typeface="Mathematica1"/>
              </a:rPr>
              <a:t>Non-trivial hydrodynamic prediction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latin typeface="Symbol" panose="05050102010706020507" pitchFamily="18" charset="2"/>
                <a:sym typeface="Wingdings" pitchFamily="2" charset="2"/>
              </a:rPr>
              <a:t>D</a:t>
            </a:r>
            <a:r>
              <a:rPr lang="en-US" sz="1800" b="0" dirty="0">
                <a:sym typeface="Wingdings" pitchFamily="2" charset="2"/>
              </a:rPr>
              <a:t> captures our </a:t>
            </a:r>
            <a:r>
              <a:rPr lang="en-US" sz="1800" b="0" dirty="0" err="1">
                <a:sym typeface="Wingdings" pitchFamily="2" charset="2"/>
              </a:rPr>
              <a:t>renormalisation</a:t>
            </a:r>
            <a:r>
              <a:rPr lang="en-US" sz="1800" b="0" dirty="0">
                <a:sym typeface="Wingdings" pitchFamily="2" charset="2"/>
              </a:rPr>
              <a:t> scheme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Conjecture: scheme ambiguities cancelled by higher order transport coefficient </a:t>
            </a:r>
            <a:r>
              <a:rPr lang="en-US" sz="1800" b="0" dirty="0">
                <a:latin typeface="Symbol" panose="05050102010706020507" pitchFamily="18" charset="2"/>
                <a:sym typeface="Wingdings" pitchFamily="2" charset="2"/>
              </a:rPr>
              <a:t>x</a:t>
            </a:r>
            <a:r>
              <a:rPr lang="en-US" sz="1800" b="0" baseline="-25000" dirty="0">
                <a:latin typeface="Symbol" panose="05050102010706020507" pitchFamily="18" charset="2"/>
                <a:sym typeface="Wingdings" pitchFamily="2" charset="2"/>
              </a:rPr>
              <a:t>5</a:t>
            </a:r>
          </a:p>
          <a:p>
            <a:pPr>
              <a:buClr>
                <a:schemeClr val="tx2"/>
              </a:buClr>
            </a:pPr>
            <a:endParaRPr lang="en-US" sz="1000" dirty="0">
              <a:sym typeface="Wingdings" pitchFamily="2" charset="2"/>
            </a:endParaRPr>
          </a:p>
          <a:p>
            <a:pPr>
              <a:buClr>
                <a:schemeClr val="tx2"/>
              </a:buClr>
            </a:pPr>
            <a:r>
              <a:rPr lang="en-US" sz="1800" dirty="0">
                <a:sym typeface="Wingdings" pitchFamily="2" charset="2"/>
              </a:rPr>
              <a:t>Results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Viscous hydro works for small H (gradients). Negative `EOS’ for large H.</a:t>
            </a:r>
            <a:endParaRPr lang="en-US" sz="1800" dirty="0">
              <a:sym typeface="Wingdings" pitchFamily="2" charset="2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274320" lvl="1" indent="0">
              <a:buNone/>
            </a:pPr>
            <a:endParaRPr lang="en-US" dirty="0"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675" y="-123150"/>
            <a:ext cx="8382000" cy="914082"/>
          </a:xfrm>
        </p:spPr>
        <p:txBody>
          <a:bodyPr>
            <a:normAutofit fontScale="90000"/>
          </a:bodyPr>
          <a:lstStyle/>
          <a:p>
            <a:r>
              <a:rPr lang="nl-NL" sz="2700" dirty="0"/>
              <a:t>The approach </a:t>
            </a:r>
            <a:r>
              <a:rPr lang="nl-NL" sz="2700" dirty="0" err="1"/>
              <a:t>towards</a:t>
            </a:r>
            <a:r>
              <a:rPr lang="nl-NL" sz="2700" dirty="0"/>
              <a:t> </a:t>
            </a:r>
            <a:r>
              <a:rPr lang="nl-NL" sz="2700" dirty="0" err="1"/>
              <a:t>hydrodynamics</a:t>
            </a:r>
            <a:endParaRPr lang="nl-NL" sz="2700" baseline="-25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F122C-D071-4201-8EBA-8DC08173D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07"/>
          <a:stretch/>
        </p:blipFill>
        <p:spPr>
          <a:xfrm>
            <a:off x="95937" y="4092603"/>
            <a:ext cx="6124088" cy="1927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B6B62B-F6C9-4ADB-935C-3E750CC77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421" y="798650"/>
            <a:ext cx="4556339" cy="580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93316-1689-4D1B-AA1D-52E3B2E40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735" y="1678312"/>
            <a:ext cx="4572000" cy="320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484E8D-98A1-490D-8ABF-66ED1E27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07" y="6546314"/>
            <a:ext cx="94678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Paul </a:t>
            </a:r>
            <a:r>
              <a:rPr lang="en-US" sz="1100" dirty="0" err="1">
                <a:latin typeface="Tw Cen MT" pitchFamily="34" charset="0"/>
              </a:rPr>
              <a:t>Romatschke</a:t>
            </a:r>
            <a:r>
              <a:rPr lang="en-US" sz="1100" dirty="0">
                <a:latin typeface="Tw Cen MT" pitchFamily="34" charset="0"/>
              </a:rPr>
              <a:t>, Relativistic Viscous Fluid Dynamics and Non-Equilibrium Entropy (2009)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38E7E-71C4-4739-92FF-0ADC1924B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85"/>
          <a:stretch/>
        </p:blipFill>
        <p:spPr>
          <a:xfrm>
            <a:off x="6217829" y="4092604"/>
            <a:ext cx="597417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267310"/>
            <a:ext cx="8855896" cy="5416125"/>
          </a:xfrm>
        </p:spPr>
        <p:txBody>
          <a:bodyPr>
            <a:normAutofit/>
          </a:bodyPr>
          <a:lstStyle/>
          <a:p>
            <a:r>
              <a:rPr lang="en-US" sz="1800" dirty="0">
                <a:sym typeface="Mathematica1"/>
              </a:rPr>
              <a:t>Keep track of bulk event and apparent horizons (EF coordinates)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Dynamical setting: horizons not coincide at late times: 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Surface gravities can be shown analytically:</a:t>
            </a:r>
            <a:br>
              <a:rPr lang="en-US" sz="1800" b="0" dirty="0">
                <a:sym typeface="Wingdings" pitchFamily="2" charset="2"/>
              </a:rPr>
            </a:br>
            <a:br>
              <a:rPr lang="en-US" sz="400" b="0" dirty="0">
                <a:sym typeface="Wingdings" pitchFamily="2" charset="2"/>
              </a:rPr>
            </a:br>
            <a:r>
              <a:rPr lang="en-US" sz="1800" b="0" dirty="0">
                <a:sym typeface="Wingdings" pitchFamily="2" charset="2"/>
              </a:rPr>
              <a:t>EH confirms Hawking’s temperature in de Sitter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Area density apparent horizon vanishes for conformal theory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6532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Black hole </a:t>
            </a:r>
            <a:r>
              <a:rPr lang="nl-NL" sz="2700" dirty="0" err="1"/>
              <a:t>Thermodynamics</a:t>
            </a:r>
            <a:endParaRPr lang="nl-NL" sz="27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E6648-1A97-420F-B78C-782FB78CD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17" y="1172939"/>
            <a:ext cx="3740956" cy="2057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5CD37-4973-4564-ACF0-5E1AD0A6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42" y="2111734"/>
            <a:ext cx="1880461" cy="303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A4A47-0AB8-4F60-A06A-B8025832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" y="6383353"/>
            <a:ext cx="94678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Willy </a:t>
            </a:r>
            <a:r>
              <a:rPr lang="en-US" sz="1100" dirty="0" err="1">
                <a:latin typeface="Tw Cen MT" pitchFamily="34" charset="0"/>
              </a:rPr>
              <a:t>Fischler</a:t>
            </a:r>
            <a:r>
              <a:rPr lang="en-US" sz="1100" dirty="0">
                <a:latin typeface="Tw Cen MT" pitchFamily="34" charset="0"/>
              </a:rPr>
              <a:t>, Sandipan Kundu and Juan Pedraza, Entanglement and out-of-equilibrium dynamics in holographic models of de Sitter QFTs (2013)</a:t>
            </a:r>
          </a:p>
          <a:p>
            <a:r>
              <a:rPr lang="en-US" sz="1100" dirty="0">
                <a:latin typeface="Tw Cen MT" pitchFamily="34" charset="0"/>
              </a:rPr>
              <a:t>Alex </a:t>
            </a:r>
            <a:r>
              <a:rPr lang="en-US" sz="1100" dirty="0" err="1">
                <a:latin typeface="Tw Cen MT" pitchFamily="34" charset="0"/>
              </a:rPr>
              <a:t>Buchel</a:t>
            </a:r>
            <a:r>
              <a:rPr lang="en-US" sz="1100" dirty="0">
                <a:latin typeface="Tw Cen MT" pitchFamily="34" charset="0"/>
              </a:rPr>
              <a:t>, Entanglement entropy of N = 2</a:t>
            </a:r>
            <a:r>
              <a:rPr lang="en-US" sz="1100" baseline="30000" dirty="0">
                <a:latin typeface="Tw Cen MT" pitchFamily="34" charset="0"/>
              </a:rPr>
              <a:t>∗</a:t>
            </a:r>
            <a:r>
              <a:rPr lang="en-US" sz="1100" dirty="0">
                <a:latin typeface="Tw Cen MT" pitchFamily="34" charset="0"/>
              </a:rPr>
              <a:t> de Sitter vacuum (2019)</a:t>
            </a:r>
          </a:p>
          <a:p>
            <a:endParaRPr lang="en-US" sz="1100" dirty="0">
              <a:latin typeface="Tw Cen MT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8FF36A-5A84-4044-8531-229C5FFEE0BE}"/>
              </a:ext>
            </a:extLst>
          </p:cNvPr>
          <p:cNvGrpSpPr/>
          <p:nvPr/>
        </p:nvGrpSpPr>
        <p:grpSpPr>
          <a:xfrm>
            <a:off x="1184586" y="3457408"/>
            <a:ext cx="7654613" cy="2909759"/>
            <a:chOff x="381000" y="3650776"/>
            <a:chExt cx="7135678" cy="27704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BF3DE2-1F2D-442B-BBE6-5238E18DF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980841"/>
              <a:ext cx="7135678" cy="24403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7541CF-D9D9-41B8-925C-6D00CB34554C}"/>
                </a:ext>
              </a:extLst>
            </p:cNvPr>
            <p:cNvSpPr txBox="1"/>
            <p:nvPr/>
          </p:nvSpPr>
          <p:spPr>
            <a:xfrm>
              <a:off x="762000" y="3664824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Surface gravity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4E483F-E6AC-471C-9F57-3E560A2F1623}"/>
                </a:ext>
              </a:extLst>
            </p:cNvPr>
            <p:cNvSpPr txBox="1"/>
            <p:nvPr/>
          </p:nvSpPr>
          <p:spPr>
            <a:xfrm>
              <a:off x="4416374" y="3650776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Area densities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A62544B-FE42-47B2-94B7-91C76F184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310" y="313694"/>
            <a:ext cx="3112252" cy="2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25" y="-152400"/>
            <a:ext cx="5791200" cy="1295082"/>
          </a:xfrm>
        </p:spPr>
        <p:txBody>
          <a:bodyPr/>
          <a:lstStyle/>
          <a:p>
            <a:r>
              <a:rPr lang="en-US" dirty="0"/>
              <a:t>motivation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25" y="1540571"/>
            <a:ext cx="8853975" cy="4933528"/>
          </a:xfrm>
        </p:spPr>
        <p:txBody>
          <a:bodyPr>
            <a:normAutofit/>
          </a:bodyPr>
          <a:lstStyle/>
          <a:p>
            <a:r>
              <a:rPr lang="en-US" sz="1700" dirty="0"/>
              <a:t>Strongly coupled QFT on de Sitter space</a:t>
            </a:r>
          </a:p>
          <a:p>
            <a:pPr lvl="1"/>
            <a:r>
              <a:rPr lang="en-US" sz="1700" dirty="0"/>
              <a:t>Can be relevant for the early universe</a:t>
            </a:r>
          </a:p>
          <a:p>
            <a:pPr lvl="1"/>
            <a:r>
              <a:rPr lang="en-US" sz="1700" dirty="0"/>
              <a:t>Many first principle questions arise in de Sitter: thermodynamics, entropy </a:t>
            </a:r>
            <a:r>
              <a:rPr lang="en-US" sz="1700" dirty="0" err="1"/>
              <a:t>etc</a:t>
            </a:r>
            <a:endParaRPr lang="en-US" sz="1700" dirty="0"/>
          </a:p>
          <a:p>
            <a:pPr lvl="1"/>
            <a:r>
              <a:rPr lang="en-US" sz="1700" dirty="0"/>
              <a:t>Can we understand </a:t>
            </a:r>
            <a:r>
              <a:rPr lang="en-US" sz="1700" b="1" dirty="0"/>
              <a:t>inflation/reheating</a:t>
            </a:r>
            <a:r>
              <a:rPr lang="en-US" sz="1700" dirty="0"/>
              <a:t>?</a:t>
            </a:r>
          </a:p>
          <a:p>
            <a:endParaRPr lang="en-US" sz="1700" dirty="0"/>
          </a:p>
          <a:p>
            <a:r>
              <a:rPr lang="en-US" sz="1700" dirty="0"/>
              <a:t>Evolution with dynamical boundary gravity and an </a:t>
            </a:r>
            <a:r>
              <a:rPr lang="en-US" sz="1700" dirty="0" err="1"/>
              <a:t>inflaton</a:t>
            </a:r>
            <a:endParaRPr lang="en-US" sz="1700" dirty="0"/>
          </a:p>
          <a:p>
            <a:pPr lvl="1"/>
            <a:r>
              <a:rPr lang="en-US" sz="1700" dirty="0"/>
              <a:t>Semi-classical Einstein Equations on the boundary</a:t>
            </a:r>
          </a:p>
          <a:p>
            <a:pPr lvl="1"/>
            <a:r>
              <a:rPr lang="en-US" sz="1700" dirty="0"/>
              <a:t>A technical subtlety: how to extract the log terms?</a:t>
            </a:r>
          </a:p>
          <a:p>
            <a:pPr lvl="1"/>
            <a:r>
              <a:rPr lang="en-US" sz="1700" i="1" dirty="0"/>
              <a:t>Example</a:t>
            </a:r>
            <a:r>
              <a:rPr lang="en-US" sz="1700" dirty="0"/>
              <a:t> with inflation, running down of </a:t>
            </a:r>
            <a:r>
              <a:rPr lang="en-US" sz="1700" dirty="0" err="1"/>
              <a:t>inflaton</a:t>
            </a:r>
            <a:r>
              <a:rPr lang="en-US" sz="1700" dirty="0"/>
              <a:t> and reheating</a:t>
            </a:r>
          </a:p>
          <a:p>
            <a:endParaRPr lang="en-US" sz="1700" dirty="0"/>
          </a:p>
          <a:p>
            <a:r>
              <a:rPr lang="en-US" sz="1700" dirty="0"/>
              <a:t>Strongly coupled sector like in hidden sector </a:t>
            </a:r>
            <a:r>
              <a:rPr lang="en-US" sz="1700" i="1" dirty="0"/>
              <a:t>if </a:t>
            </a:r>
            <a:r>
              <a:rPr lang="en-US" sz="1700" dirty="0"/>
              <a:t>relevant for our own universe</a:t>
            </a:r>
          </a:p>
          <a:p>
            <a:pPr lvl="1"/>
            <a:endParaRPr lang="en-US" sz="1700" dirty="0"/>
          </a:p>
          <a:p>
            <a:r>
              <a:rPr lang="en-US" sz="1700" dirty="0"/>
              <a:t>Major caveat: this is </a:t>
            </a:r>
            <a:r>
              <a:rPr lang="en-US" sz="1700" i="1" dirty="0"/>
              <a:t>not quantum gravity on de Sitter</a:t>
            </a:r>
          </a:p>
          <a:p>
            <a:pPr lvl="1"/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/>
              <a:t>/13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C4592E5-2B5B-47C7-A3AC-8B9E4F09B171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</p:spTree>
    <p:extLst>
      <p:ext uri="{BB962C8B-B14F-4D97-AF65-F5344CB8AC3E}">
        <p14:creationId xmlns:p14="http://schemas.microsoft.com/office/powerpoint/2010/main" val="95553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40411" y="1210006"/>
            <a:ext cx="8855896" cy="5416125"/>
          </a:xfrm>
        </p:spPr>
        <p:txBody>
          <a:bodyPr>
            <a:normAutofit/>
          </a:bodyPr>
          <a:lstStyle/>
          <a:p>
            <a:r>
              <a:rPr lang="en-US" sz="1800" dirty="0">
                <a:sym typeface="Mathematica1"/>
              </a:rPr>
              <a:t>Several interpretational issues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Expanding space: mapping boundary to bulk horizon not clear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Apparent horizon: time slicing dependent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b="0" dirty="0">
                <a:sym typeface="Wingdings" pitchFamily="2" charset="2"/>
              </a:rPr>
              <a:t>In general: no volume law entropy density expected</a:t>
            </a:r>
          </a:p>
          <a:p>
            <a:pPr>
              <a:buClr>
                <a:schemeClr val="tx2"/>
              </a:buClr>
            </a:pPr>
            <a:r>
              <a:rPr lang="en-US" sz="1800" dirty="0">
                <a:sym typeface="Wingdings" pitchFamily="2" charset="2"/>
              </a:rPr>
              <a:t>Resolution</a:t>
            </a:r>
            <a:r>
              <a:rPr lang="en-US" sz="1800" b="0" dirty="0">
                <a:sym typeface="Wingdings" pitchFamily="2" charset="2"/>
              </a:rPr>
              <a:t>  entanglement entropy is well defined</a:t>
            </a:r>
            <a:endParaRPr lang="en-US" sz="1800" dirty="0">
              <a:sym typeface="Wingdings" pitchFamily="2" charset="2"/>
            </a:endParaRPr>
          </a:p>
          <a:p>
            <a:pPr>
              <a:buClr>
                <a:schemeClr val="tx2"/>
              </a:buClr>
            </a:pPr>
            <a:endParaRPr lang="en-US" sz="1800" b="0" dirty="0"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6532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Black hole </a:t>
            </a:r>
            <a:r>
              <a:rPr lang="nl-NL" sz="2700" dirty="0" err="1"/>
              <a:t>Thermodynamics</a:t>
            </a:r>
            <a:endParaRPr lang="nl-NL" sz="27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A4A47-0AB8-4F60-A06A-B8025832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" y="6383353"/>
            <a:ext cx="94678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Willy </a:t>
            </a:r>
            <a:r>
              <a:rPr lang="en-US" sz="1100" dirty="0" err="1">
                <a:latin typeface="Tw Cen MT" pitchFamily="34" charset="0"/>
              </a:rPr>
              <a:t>Fischler</a:t>
            </a:r>
            <a:r>
              <a:rPr lang="en-US" sz="1100" dirty="0">
                <a:latin typeface="Tw Cen MT" pitchFamily="34" charset="0"/>
              </a:rPr>
              <a:t>, Sandipan Kundu and Juan Pedraza, Entanglement and out-of-equilibrium dynamics in holographic models of de Sitter QFTs (2013)</a:t>
            </a:r>
          </a:p>
          <a:p>
            <a:r>
              <a:rPr lang="en-US" sz="1100" dirty="0">
                <a:latin typeface="Tw Cen MT" pitchFamily="34" charset="0"/>
              </a:rPr>
              <a:t>Alex </a:t>
            </a:r>
            <a:r>
              <a:rPr lang="en-US" sz="1100" dirty="0" err="1">
                <a:latin typeface="Tw Cen MT" pitchFamily="34" charset="0"/>
              </a:rPr>
              <a:t>Buchel</a:t>
            </a:r>
            <a:r>
              <a:rPr lang="en-US" sz="1100" dirty="0">
                <a:latin typeface="Tw Cen MT" pitchFamily="34" charset="0"/>
              </a:rPr>
              <a:t>, Entanglement entropy of N = 2</a:t>
            </a:r>
            <a:r>
              <a:rPr lang="en-US" sz="1100" baseline="30000" dirty="0">
                <a:latin typeface="Tw Cen MT" pitchFamily="34" charset="0"/>
              </a:rPr>
              <a:t>∗</a:t>
            </a:r>
            <a:r>
              <a:rPr lang="en-US" sz="1100" dirty="0">
                <a:latin typeface="Tw Cen MT" pitchFamily="34" charset="0"/>
              </a:rPr>
              <a:t> de Sitter vacuum (2019)</a:t>
            </a:r>
          </a:p>
          <a:p>
            <a:endParaRPr lang="en-US" sz="1100" dirty="0">
              <a:latin typeface="Tw Cen MT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8FF36A-5A84-4044-8531-229C5FFEE0BE}"/>
              </a:ext>
            </a:extLst>
          </p:cNvPr>
          <p:cNvGrpSpPr/>
          <p:nvPr/>
        </p:nvGrpSpPr>
        <p:grpSpPr>
          <a:xfrm>
            <a:off x="1184586" y="3457408"/>
            <a:ext cx="7654613" cy="2909759"/>
            <a:chOff x="381000" y="3650776"/>
            <a:chExt cx="7135678" cy="27704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BF3DE2-1F2D-442B-BBE6-5238E18DF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980841"/>
              <a:ext cx="7135678" cy="24403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7541CF-D9D9-41B8-925C-6D00CB34554C}"/>
                </a:ext>
              </a:extLst>
            </p:cNvPr>
            <p:cNvSpPr txBox="1"/>
            <p:nvPr/>
          </p:nvSpPr>
          <p:spPr>
            <a:xfrm>
              <a:off x="762000" y="3664824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Surface gravity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4E483F-E6AC-471C-9F57-3E560A2F1623}"/>
                </a:ext>
              </a:extLst>
            </p:cNvPr>
            <p:cNvSpPr txBox="1"/>
            <p:nvPr/>
          </p:nvSpPr>
          <p:spPr>
            <a:xfrm>
              <a:off x="4416374" y="3650776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Area densities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A62544B-FE42-47B2-94B7-91C76F18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310" y="313694"/>
            <a:ext cx="3112252" cy="265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97F8EF-CA0C-411C-94A4-9747F4CF80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17" y="1172939"/>
            <a:ext cx="3740956" cy="2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6CE3864-C424-4E4D-BA82-918A3090EDFE}"/>
              </a:ext>
            </a:extLst>
          </p:cNvPr>
          <p:cNvSpPr txBox="1"/>
          <p:nvPr/>
        </p:nvSpPr>
        <p:spPr>
          <a:xfrm>
            <a:off x="0" y="6587278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Jorge </a:t>
            </a:r>
            <a:r>
              <a:rPr lang="en-US" sz="1100" dirty="0" err="1">
                <a:latin typeface="Tw Cen MT" pitchFamily="34" charset="0"/>
              </a:rPr>
              <a:t>Casalderrey</a:t>
            </a:r>
            <a:r>
              <a:rPr lang="en-US" sz="1100" dirty="0">
                <a:latin typeface="Tw Cen MT" pitchFamily="34" charset="0"/>
              </a:rPr>
              <a:t>, Christian Ecker, David </a:t>
            </a:r>
            <a:r>
              <a:rPr lang="en-US" sz="1100" dirty="0" err="1">
                <a:latin typeface="Tw Cen MT" pitchFamily="34" charset="0"/>
              </a:rPr>
              <a:t>Mateos</a:t>
            </a:r>
            <a:r>
              <a:rPr lang="en-US" sz="1100" dirty="0">
                <a:latin typeface="Tw Cen MT" pitchFamily="34" charset="0"/>
              </a:rPr>
              <a:t> and WS, Strong-coupling dynamics and entanglement in de Sitter space (2020)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15528" y="560094"/>
            <a:ext cx="8988425" cy="766763"/>
          </a:xfrm>
        </p:spPr>
        <p:txBody>
          <a:bodyPr>
            <a:normAutofit/>
          </a:bodyPr>
          <a:lstStyle/>
          <a:p>
            <a:r>
              <a:rPr lang="en-US" sz="3200" dirty="0"/>
              <a:t>entanglement in de Sitter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DEE9E2C-F553-4355-9842-54D0AA62A186}"/>
              </a:ext>
            </a:extLst>
          </p:cNvPr>
          <p:cNvSpPr txBox="1">
            <a:spLocks/>
          </p:cNvSpPr>
          <p:nvPr/>
        </p:nvSpPr>
        <p:spPr>
          <a:xfrm>
            <a:off x="5786718" y="2860586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Apparent horizon: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14D52-E69C-4018-B3BA-46593A7A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09" y="2691683"/>
            <a:ext cx="4250586" cy="302314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CDD82F-1190-4BF8-B39E-C8E8246337E7}"/>
              </a:ext>
            </a:extLst>
          </p:cNvPr>
          <p:cNvSpPr txBox="1">
            <a:spLocks/>
          </p:cNvSpPr>
          <p:nvPr/>
        </p:nvSpPr>
        <p:spPr>
          <a:xfrm>
            <a:off x="5791200" y="4162196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Event horizon: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027D009-E97E-4907-A7AE-6CA70CE6BE2C}"/>
              </a:ext>
            </a:extLst>
          </p:cNvPr>
          <p:cNvSpPr txBox="1">
            <a:spLocks/>
          </p:cNvSpPr>
          <p:nvPr/>
        </p:nvSpPr>
        <p:spPr>
          <a:xfrm>
            <a:off x="5791200" y="3540087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Entanglement horizon: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856059-5830-47FD-9EDF-BEF0C4FE3EDB}"/>
              </a:ext>
            </a:extLst>
          </p:cNvPr>
          <p:cNvSpPr txBox="1">
            <a:spLocks/>
          </p:cNvSpPr>
          <p:nvPr/>
        </p:nvSpPr>
        <p:spPr>
          <a:xfrm>
            <a:off x="3864446" y="5754033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</a:rPr>
              <a:t>Cosmological horizon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7A223B-1BA4-47F0-A9C3-AAA769974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943601"/>
            <a:ext cx="960164" cy="6154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A8475BA-2294-4867-908C-364CA08F3FE1}"/>
              </a:ext>
            </a:extLst>
          </p:cNvPr>
          <p:cNvSpPr txBox="1">
            <a:spLocks/>
          </p:cNvSpPr>
          <p:nvPr/>
        </p:nvSpPr>
        <p:spPr>
          <a:xfrm>
            <a:off x="1443008" y="1501162"/>
            <a:ext cx="9301191" cy="153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Extremal surfaces dual to spherical entangling regions: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70C0"/>
                </a:solidFill>
              </a:rPr>
              <a:t>Surfaces probe beyond event horizon if and only if entangling region bigger than visible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70C0"/>
                </a:solidFill>
              </a:rPr>
              <a:t>Only `</a:t>
            </a:r>
            <a:r>
              <a:rPr lang="en-US" sz="1600" b="0" dirty="0" err="1">
                <a:solidFill>
                  <a:srgbClr val="0070C0"/>
                </a:solidFill>
              </a:rPr>
              <a:t>superobservers</a:t>
            </a:r>
            <a:r>
              <a:rPr lang="en-US" sz="1600" b="0" dirty="0">
                <a:solidFill>
                  <a:srgbClr val="0070C0"/>
                </a:solidFill>
              </a:rPr>
              <a:t>’ can see behind event horizon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813B4A-1AEC-42E2-9B12-700DBB174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345" y="2851217"/>
            <a:ext cx="1179971" cy="434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BDC660-336C-4153-851E-E4011E5A9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587" y="4157869"/>
            <a:ext cx="1046045" cy="4521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7ECDB2-5E94-4A99-A381-452E91A86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425" y="3631392"/>
            <a:ext cx="847202" cy="310243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08E22D8D-6327-4B3A-A5C6-D4BE4C9BFBCB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B311F1-93DB-42F5-8FB6-632B2C9129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86" y="5040830"/>
            <a:ext cx="2711811" cy="1491496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4E2CCC29-7B6F-4CA3-9C02-8EDFE721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r>
              <a:rPr lang="nl-NL" dirty="0"/>
              <a:t>/13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335E667-DBA4-4E4D-A57D-E1DCFB1B2C47}"/>
              </a:ext>
            </a:extLst>
          </p:cNvPr>
          <p:cNvSpPr txBox="1">
            <a:spLocks/>
          </p:cNvSpPr>
          <p:nvPr/>
        </p:nvSpPr>
        <p:spPr>
          <a:xfrm>
            <a:off x="5820238" y="5057967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326773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7117" y="323707"/>
            <a:ext cx="8988425" cy="766763"/>
          </a:xfrm>
        </p:spPr>
        <p:txBody>
          <a:bodyPr>
            <a:normAutofit/>
          </a:bodyPr>
          <a:lstStyle/>
          <a:p>
            <a:r>
              <a:rPr lang="en-US" sz="3200" dirty="0"/>
              <a:t>entanglement in de Sitter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08E22D8D-6327-4B3A-A5C6-D4BE4C9BFBCB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D406970F-3900-4FEA-8D88-4CC8106E53C0}"/>
              </a:ext>
            </a:extLst>
          </p:cNvPr>
          <p:cNvSpPr txBox="1">
            <a:spLocks/>
          </p:cNvSpPr>
          <p:nvPr/>
        </p:nvSpPr>
        <p:spPr>
          <a:xfrm>
            <a:off x="1822142" y="1343577"/>
            <a:ext cx="8888152" cy="1534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Extremal surfaces go backward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Time at the deepest point grows exactly as log(l) for large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Implies that `entanglement horizon’ contribution has a </a:t>
            </a:r>
            <a:br>
              <a:rPr lang="en-US" sz="1600" b="0" dirty="0"/>
            </a:br>
            <a:r>
              <a:rPr lang="en-US" sz="1600" dirty="0"/>
              <a:t>constant instead of volume law </a:t>
            </a:r>
            <a:r>
              <a:rPr lang="en-US" sz="1600" b="0" dirty="0"/>
              <a:t>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Standard `area law’ divergence still applies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B87F51-E4CD-4D0F-B08A-BAF9640C2AEC}"/>
              </a:ext>
            </a:extLst>
          </p:cNvPr>
          <p:cNvSpPr txBox="1">
            <a:spLocks/>
          </p:cNvSpPr>
          <p:nvPr/>
        </p:nvSpPr>
        <p:spPr>
          <a:xfrm>
            <a:off x="3820572" y="6100597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</a:rPr>
              <a:t>Cosmological horizon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BE3218-E113-4B04-A2DB-110D1816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526" y="6290165"/>
            <a:ext cx="960164" cy="61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78C66C-5144-4159-9C6E-0991E9A6B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43" y="3271416"/>
            <a:ext cx="3697557" cy="2633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3DC469-30E6-4A08-81CC-1616D56A0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926" y="3433077"/>
            <a:ext cx="3505200" cy="2428529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BFB5B88-A374-40F3-99F1-1B05070B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22</a:t>
            </a:fld>
            <a:r>
              <a:rPr lang="nl-NL" dirty="0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369848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6CE3864-C424-4E4D-BA82-918A3090EDFE}"/>
              </a:ext>
            </a:extLst>
          </p:cNvPr>
          <p:cNvSpPr txBox="1"/>
          <p:nvPr/>
        </p:nvSpPr>
        <p:spPr>
          <a:xfrm>
            <a:off x="1524000" y="6632464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Jorge </a:t>
            </a:r>
            <a:r>
              <a:rPr lang="en-US" sz="1100" dirty="0" err="1">
                <a:latin typeface="Tw Cen MT" pitchFamily="34" charset="0"/>
              </a:rPr>
              <a:t>Casalderrey</a:t>
            </a:r>
            <a:r>
              <a:rPr lang="en-US" sz="1100" dirty="0">
                <a:latin typeface="Tw Cen MT" pitchFamily="34" charset="0"/>
              </a:rPr>
              <a:t>, Christian Ecker, David </a:t>
            </a:r>
            <a:r>
              <a:rPr lang="en-US" sz="1100" dirty="0" err="1">
                <a:latin typeface="Tw Cen MT" pitchFamily="34" charset="0"/>
              </a:rPr>
              <a:t>Mateos</a:t>
            </a:r>
            <a:r>
              <a:rPr lang="en-US" sz="1100" dirty="0">
                <a:latin typeface="Tw Cen MT" pitchFamily="34" charset="0"/>
              </a:rPr>
              <a:t> and WS, Strong-coupling dynamics and entanglement in de Sitter space (2020)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7117" y="323707"/>
            <a:ext cx="8988425" cy="766763"/>
          </a:xfrm>
        </p:spPr>
        <p:txBody>
          <a:bodyPr>
            <a:normAutofit/>
          </a:bodyPr>
          <a:lstStyle/>
          <a:p>
            <a:r>
              <a:rPr lang="en-US" sz="3200" dirty="0"/>
              <a:t>Cosmological horizon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856059-5830-47FD-9EDF-BEF0C4FE3EDB}"/>
              </a:ext>
            </a:extLst>
          </p:cNvPr>
          <p:cNvSpPr txBox="1">
            <a:spLocks/>
          </p:cNvSpPr>
          <p:nvPr/>
        </p:nvSpPr>
        <p:spPr>
          <a:xfrm>
            <a:off x="3864446" y="5754033"/>
            <a:ext cx="2819400" cy="62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</a:rPr>
              <a:t>Cosmological horizon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7A223B-1BA4-47F0-A9C3-AAA76997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943601"/>
            <a:ext cx="960164" cy="61549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08E22D8D-6327-4B3A-A5C6-D4BE4C9BFBCB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C538A92-6A5F-489E-A117-C6E2C9609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69" y="2691631"/>
            <a:ext cx="4229740" cy="3024187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D406970F-3900-4FEA-8D88-4CC8106E53C0}"/>
              </a:ext>
            </a:extLst>
          </p:cNvPr>
          <p:cNvSpPr txBox="1">
            <a:spLocks/>
          </p:cNvSpPr>
          <p:nvPr/>
        </p:nvSpPr>
        <p:spPr>
          <a:xfrm>
            <a:off x="1822142" y="1343577"/>
            <a:ext cx="8888152" cy="153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Extremal surface dual to cosmological horizon: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70C0"/>
                </a:solidFill>
              </a:rPr>
              <a:t>Separates points in the bulk from which light can reach the (boundary)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1" dirty="0">
                <a:solidFill>
                  <a:srgbClr val="0070C0"/>
                </a:solidFill>
              </a:rPr>
              <a:t>Boundary cosmological horizon </a:t>
            </a:r>
            <a:r>
              <a:rPr lang="en-US" sz="1600" b="0" i="1" dirty="0">
                <a:solidFill>
                  <a:srgbClr val="0070C0"/>
                </a:solidFill>
                <a:sym typeface="Wingdings" panose="05000000000000000000" pitchFamily="2" charset="2"/>
              </a:rPr>
              <a:t> full bulk cosmological horizon</a:t>
            </a:r>
            <a:endParaRPr lang="en-US" sz="1600" b="0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332BFFF-77F8-4E9D-9C59-C28A7E5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23</a:t>
            </a:fld>
            <a:r>
              <a:rPr lang="nl-NL" dirty="0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95911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24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66546" y="1289476"/>
            <a:ext cx="8855896" cy="5416125"/>
          </a:xfrm>
        </p:spPr>
        <p:txBody>
          <a:bodyPr>
            <a:normAutofit/>
          </a:bodyPr>
          <a:lstStyle/>
          <a:p>
            <a:r>
              <a:rPr lang="en-US" dirty="0">
                <a:sym typeface="Mathematica1"/>
              </a:rPr>
              <a:t>Non-trivial boundary metric:</a:t>
            </a:r>
          </a:p>
          <a:p>
            <a:endParaRPr lang="en-US" sz="1000" dirty="0">
              <a:sym typeface="Mathematica1"/>
            </a:endParaRPr>
          </a:p>
          <a:p>
            <a:r>
              <a:rPr lang="en-US" dirty="0">
                <a:sym typeface="Mathematica1"/>
              </a:rPr>
              <a:t>Start with thermal (high-temperature) state in flat space</a:t>
            </a: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Quench system by suitable fast tanh to constant Hubble parameter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Energy density decreases towards final `vacuum energy’ (VE)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Final (Bunch-Davis)-VE is ambiguous  chose scheme with zero VE</a:t>
            </a:r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274320" lvl="1" indent="0">
              <a:buNone/>
            </a:pPr>
            <a:endParaRPr lang="en-US" dirty="0"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How we set up a state</a:t>
            </a:r>
            <a:endParaRPr lang="nl-NL" sz="2700" baseline="-25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2D0E0C-679A-4176-BBFD-74B98DEFFC9A}"/>
              </a:ext>
            </a:extLst>
          </p:cNvPr>
          <p:cNvGrpSpPr/>
          <p:nvPr/>
        </p:nvGrpSpPr>
        <p:grpSpPr>
          <a:xfrm>
            <a:off x="1996698" y="3901724"/>
            <a:ext cx="7697868" cy="2803558"/>
            <a:chOff x="685800" y="3941736"/>
            <a:chExt cx="7697868" cy="28035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718F95-5044-484C-A850-E2907E34B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4264680"/>
              <a:ext cx="7697868" cy="24806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382C6E-7F2E-477D-89C7-D69F4A27A8E6}"/>
                </a:ext>
              </a:extLst>
            </p:cNvPr>
            <p:cNvSpPr txBox="1"/>
            <p:nvPr/>
          </p:nvSpPr>
          <p:spPr>
            <a:xfrm>
              <a:off x="1075842" y="3941736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Hubble parameter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1C28A9-E01A-44AF-8983-A28210116370}"/>
                </a:ext>
              </a:extLst>
            </p:cNvPr>
            <p:cNvSpPr txBox="1"/>
            <p:nvPr/>
          </p:nvSpPr>
          <p:spPr>
            <a:xfrm>
              <a:off x="4953000" y="3948871"/>
              <a:ext cx="2643752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Energy density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EB52AA1-F5D0-4271-9B46-8F90C87FF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1" y="1289476"/>
            <a:ext cx="4472403" cy="4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25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65019" y="1981200"/>
            <a:ext cx="9768254" cy="5416125"/>
          </a:xfrm>
        </p:spPr>
        <p:txBody>
          <a:bodyPr>
            <a:normAutofit/>
          </a:bodyPr>
          <a:lstStyle/>
          <a:p>
            <a:r>
              <a:rPr lang="en-US" dirty="0">
                <a:sym typeface="Mathematica1"/>
              </a:rPr>
              <a:t>Eddington-Finkelstein metric ansatz: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500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Advantage: Einstein-scalar equations </a:t>
            </a:r>
            <a:r>
              <a:rPr lang="en-US" b="0" dirty="0" err="1">
                <a:sym typeface="Wingdings" pitchFamily="2" charset="2"/>
              </a:rPr>
              <a:t>factorise</a:t>
            </a:r>
            <a:r>
              <a:rPr lang="en-US" b="0" dirty="0">
                <a:sym typeface="Wingdings" pitchFamily="2" charset="2"/>
              </a:rPr>
              <a:t> in nested set of linear equations</a:t>
            </a:r>
          </a:p>
          <a:p>
            <a:endParaRPr lang="en-US" sz="1000" dirty="0">
              <a:sym typeface="Mathematica1"/>
            </a:endParaRPr>
          </a:p>
          <a:p>
            <a:r>
              <a:rPr lang="en-US" dirty="0">
                <a:sym typeface="Mathematica1"/>
              </a:rPr>
              <a:t>Perform near-boundary expansion of </a:t>
            </a:r>
            <a:r>
              <a:rPr lang="en-US" b="0" dirty="0">
                <a:sym typeface="Mathematica1"/>
              </a:rPr>
              <a:t>A</a:t>
            </a:r>
            <a:r>
              <a:rPr lang="en-US" dirty="0">
                <a:sym typeface="Mathematica1"/>
              </a:rPr>
              <a:t> and </a:t>
            </a:r>
            <a:r>
              <a:rPr lang="en-US" b="0" dirty="0">
                <a:sym typeface="Mathematica1"/>
              </a:rPr>
              <a:t>S</a:t>
            </a:r>
            <a:endParaRPr lang="en-US" b="0" dirty="0">
              <a:sym typeface="Wingdings" pitchFamily="2" charset="2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Subtract first few divergent and log terms  treat them analytically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Expand remainder on finite element mesh (6 domains with 12 spectral points)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High precision time evolution (90 digit precision, 10000 time steps)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b="0" dirty="0">
                <a:sym typeface="Wingdings" pitchFamily="2" charset="2"/>
              </a:rPr>
              <a:t>Evolution only 1+1D, but still takes ~1 day on a laptop</a:t>
            </a:r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274320" lvl="1" indent="0">
              <a:buNone/>
            </a:pPr>
            <a:endParaRPr lang="en-US" dirty="0"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73" y="844442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The </a:t>
            </a:r>
            <a:r>
              <a:rPr lang="nl-NL" sz="2700" dirty="0" err="1"/>
              <a:t>numerical</a:t>
            </a:r>
            <a:r>
              <a:rPr lang="nl-NL" sz="2700" dirty="0"/>
              <a:t> </a:t>
            </a:r>
            <a:r>
              <a:rPr lang="nl-NL" sz="2700" dirty="0" err="1"/>
              <a:t>scheme</a:t>
            </a:r>
            <a:endParaRPr lang="nl-NL" sz="2700" baseline="-25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B52AA1-F5D0-4271-9B46-8F90C87F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80" y="608197"/>
            <a:ext cx="3710404" cy="355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CA819-25DF-4C80-9E28-430132AAF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375" y="1956024"/>
            <a:ext cx="4959485" cy="4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0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26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16214" y="1376854"/>
            <a:ext cx="10225454" cy="5943600"/>
          </a:xfrm>
        </p:spPr>
        <p:txBody>
          <a:bodyPr>
            <a:normAutofit/>
          </a:bodyPr>
          <a:lstStyle/>
          <a:p>
            <a:r>
              <a:rPr lang="en-US" sz="1800" dirty="0">
                <a:sym typeface="Mathematica1"/>
              </a:rPr>
              <a:t>Comparing with the hydrodynamic constituent relations:</a:t>
            </a:r>
          </a:p>
          <a:p>
            <a:endParaRPr lang="en-US" sz="1800" dirty="0">
              <a:sym typeface="Mathematica1"/>
            </a:endParaRPr>
          </a:p>
          <a:p>
            <a:endParaRPr lang="en-US" sz="1800" dirty="0">
              <a:sym typeface="Mathematica1"/>
            </a:endParaRPr>
          </a:p>
          <a:p>
            <a:r>
              <a:rPr lang="en-US" sz="1800" dirty="0">
                <a:sym typeface="Mathematica1"/>
              </a:rPr>
              <a:t>Symmetric set-up: only non-trivial part is bulk viscosity:</a:t>
            </a:r>
          </a:p>
          <a:p>
            <a:endParaRPr lang="en-US" sz="1200" b="0" dirty="0">
              <a:sym typeface="Mathematica1"/>
            </a:endParaRPr>
          </a:p>
          <a:p>
            <a:endParaRPr lang="en-US" sz="1200" b="0" dirty="0">
              <a:sym typeface="Mathematica1"/>
            </a:endParaRPr>
          </a:p>
          <a:p>
            <a:r>
              <a:rPr lang="en-US" sz="1800" dirty="0">
                <a:sym typeface="Mathematica1"/>
              </a:rPr>
              <a:t>A subtlety: EOS and viscosity computed in flat space; </a:t>
            </a:r>
            <a:br>
              <a:rPr lang="en-US" sz="1800" dirty="0">
                <a:sym typeface="Mathematica1"/>
              </a:rPr>
            </a:br>
            <a:r>
              <a:rPr lang="en-US" sz="1800" dirty="0">
                <a:solidFill>
                  <a:schemeClr val="accent3"/>
                </a:solidFill>
                <a:sym typeface="Mathematica1"/>
              </a:rPr>
              <a:t>what is the energy density in de Sitter space? </a:t>
            </a:r>
          </a:p>
          <a:p>
            <a:endParaRPr lang="en-US" sz="1800" dirty="0">
              <a:solidFill>
                <a:schemeClr val="accent3"/>
              </a:solidFill>
              <a:sym typeface="Mathematica1"/>
            </a:endParaRPr>
          </a:p>
          <a:p>
            <a:r>
              <a:rPr lang="en-US" sz="1800" dirty="0">
                <a:solidFill>
                  <a:schemeClr val="accent5"/>
                </a:solidFill>
                <a:sym typeface="Mathematica1"/>
              </a:rPr>
              <a:t>We decided to fix </a:t>
            </a:r>
            <a:r>
              <a:rPr lang="en-US" sz="1800" dirty="0" err="1">
                <a:solidFill>
                  <a:schemeClr val="accent5"/>
                </a:solidFill>
                <a:sym typeface="Mathematica1"/>
              </a:rPr>
              <a:t>renormalisation</a:t>
            </a:r>
            <a:r>
              <a:rPr lang="en-US" sz="1800" dirty="0">
                <a:solidFill>
                  <a:schemeClr val="accent5"/>
                </a:solidFill>
                <a:sym typeface="Mathematica1"/>
              </a:rPr>
              <a:t> freedom so that late time solution has zero energy density</a:t>
            </a:r>
          </a:p>
          <a:p>
            <a:r>
              <a:rPr lang="en-US" sz="1800" b="0" dirty="0">
                <a:sym typeface="Mathematica1"/>
              </a:rPr>
              <a:t>(in any case: ambiguity is order H</a:t>
            </a:r>
            <a:r>
              <a:rPr lang="en-US" sz="1800" b="0" baseline="30000" dirty="0">
                <a:sym typeface="Mathematica1"/>
              </a:rPr>
              <a:t>2</a:t>
            </a:r>
            <a:r>
              <a:rPr lang="en-US" sz="1800" b="0" dirty="0">
                <a:sym typeface="Mathematica1"/>
              </a:rPr>
              <a:t>) </a:t>
            </a:r>
            <a:br>
              <a:rPr lang="en-US" sz="1800" b="0" dirty="0">
                <a:sym typeface="Mathematica1"/>
              </a:rPr>
            </a:br>
            <a:r>
              <a:rPr lang="en-US" sz="1800" b="0" dirty="0">
                <a:sym typeface="Mathematica1"/>
              </a:rPr>
              <a:t>(also, note that scheme depends on H for our choice)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214" y="-83243"/>
            <a:ext cx="8382000" cy="914082"/>
          </a:xfrm>
        </p:spPr>
        <p:txBody>
          <a:bodyPr>
            <a:normAutofit fontScale="90000"/>
          </a:bodyPr>
          <a:lstStyle/>
          <a:p>
            <a:r>
              <a:rPr lang="nl-NL" sz="2700" dirty="0"/>
              <a:t>The approach </a:t>
            </a:r>
            <a:r>
              <a:rPr lang="nl-NL" sz="2700" dirty="0" err="1"/>
              <a:t>towards</a:t>
            </a:r>
            <a:r>
              <a:rPr lang="nl-NL" sz="2700" dirty="0"/>
              <a:t> </a:t>
            </a:r>
            <a:r>
              <a:rPr lang="nl-NL" sz="2700" dirty="0" err="1"/>
              <a:t>hydrodynamics</a:t>
            </a:r>
            <a:endParaRPr lang="nl-NL" sz="2700" baseline="-25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8AF98-649B-4DD5-ACAE-763984C2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18" y="3103113"/>
            <a:ext cx="4572000" cy="320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41F11-9036-4D49-8CFF-EB4FED32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19" y="1828800"/>
            <a:ext cx="3886200" cy="665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55229-50FB-4514-A53A-E23217E24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949256"/>
            <a:ext cx="4041342" cy="3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27</a:t>
            </a:fld>
            <a:r>
              <a:rPr lang="nl-NL" dirty="0"/>
              <a:t>/13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92650" y="1604194"/>
            <a:ext cx="8855896" cy="5943600"/>
          </a:xfrm>
        </p:spPr>
        <p:txBody>
          <a:bodyPr>
            <a:normAutofit/>
          </a:bodyPr>
          <a:lstStyle/>
          <a:p>
            <a:r>
              <a:rPr lang="en-US" sz="1800" dirty="0">
                <a:sym typeface="Mathematica1"/>
              </a:rPr>
              <a:t>Action needs (scheme-dependent) counter-terms:</a:t>
            </a:r>
          </a:p>
          <a:p>
            <a:endParaRPr lang="en-US" sz="1800" dirty="0">
              <a:sym typeface="Mathematica1"/>
            </a:endParaRPr>
          </a:p>
          <a:p>
            <a:endParaRPr lang="en-US" sz="1800" dirty="0">
              <a:sym typeface="Mathematica1"/>
            </a:endParaRPr>
          </a:p>
          <a:p>
            <a:endParaRPr lang="en-US" sz="1200" b="0" dirty="0">
              <a:sym typeface="Mathematica1"/>
            </a:endParaRPr>
          </a:p>
          <a:p>
            <a:endParaRPr lang="en-US" sz="1200" b="0" dirty="0">
              <a:sym typeface="Mathematica1"/>
            </a:endParaRPr>
          </a:p>
          <a:p>
            <a:r>
              <a:rPr lang="en-US" sz="1800" dirty="0">
                <a:sym typeface="Mathematica1"/>
              </a:rPr>
              <a:t>Leads to an ambiguity in the stress-tensor:</a:t>
            </a:r>
            <a:endParaRPr lang="en-US" sz="1800" dirty="0">
              <a:solidFill>
                <a:schemeClr val="accent3"/>
              </a:solidFill>
              <a:sym typeface="Mathematica1"/>
            </a:endParaRPr>
          </a:p>
          <a:p>
            <a:endParaRPr lang="en-US" sz="1800" dirty="0">
              <a:sym typeface="Mathematica1"/>
            </a:endParaRPr>
          </a:p>
          <a:p>
            <a:endParaRPr lang="en-US" sz="1800" dirty="0">
              <a:sym typeface="Mathematica1"/>
            </a:endParaRPr>
          </a:p>
          <a:p>
            <a:endParaRPr lang="en-US" sz="1800" dirty="0">
              <a:sym typeface="Mathematica1"/>
            </a:endParaRPr>
          </a:p>
          <a:p>
            <a:endParaRPr lang="en-US" sz="1800" dirty="0">
              <a:sym typeface="Mathematica1"/>
            </a:endParaRPr>
          </a:p>
          <a:p>
            <a:r>
              <a:rPr lang="en-US" sz="1800" dirty="0">
                <a:latin typeface="Symbol" panose="05050102010706020507" pitchFamily="18" charset="2"/>
                <a:sym typeface="Mathematica1"/>
              </a:rPr>
              <a:t>a</a:t>
            </a:r>
            <a:r>
              <a:rPr lang="en-US" sz="1800" dirty="0">
                <a:sym typeface="Mathematica1"/>
              </a:rPr>
              <a:t> and </a:t>
            </a:r>
            <a:r>
              <a:rPr lang="en-US" sz="1800" dirty="0">
                <a:latin typeface="Symbol" panose="05050102010706020507" pitchFamily="18" charset="2"/>
                <a:sym typeface="Mathematica1"/>
              </a:rPr>
              <a:t>b</a:t>
            </a:r>
            <a:r>
              <a:rPr lang="en-US" sz="1800" dirty="0">
                <a:sym typeface="Mathematica1"/>
              </a:rPr>
              <a:t> encode scheme dependencies (cosmological constant); </a:t>
            </a:r>
            <a:br>
              <a:rPr lang="en-US" sz="1800" dirty="0">
                <a:sym typeface="Mathematica1"/>
              </a:rPr>
            </a:br>
            <a:r>
              <a:rPr lang="en-US" sz="1800" dirty="0">
                <a:sym typeface="Mathematica1"/>
              </a:rPr>
              <a:t>fixed such that late time solution has vanishing energy</a:t>
            </a:r>
          </a:p>
          <a:p>
            <a:r>
              <a:rPr lang="en-US" sz="1800" b="0" dirty="0">
                <a:sym typeface="Wingdings" pitchFamily="2" charset="2"/>
              </a:rPr>
              <a:t>Ambiguities come in at order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</a:t>
            </a:r>
            <a:r>
              <a:rPr lang="en-US" sz="400" b="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1800" b="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>
              <a:buClr>
                <a:schemeClr val="tx2"/>
              </a:buClr>
            </a:pPr>
            <a:endParaRPr lang="en-US" sz="1800" b="0" dirty="0">
              <a:sym typeface="Wingdings" pitchFamily="2" charset="2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endParaRPr lang="en-US" dirty="0">
              <a:sym typeface="Mathematica1"/>
            </a:endParaRPr>
          </a:p>
          <a:p>
            <a:pPr marL="274320" lvl="1" indent="0">
              <a:buNone/>
            </a:pPr>
            <a:endParaRPr lang="en-US" dirty="0"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027" y="-169948"/>
            <a:ext cx="8382000" cy="914082"/>
          </a:xfrm>
        </p:spPr>
        <p:txBody>
          <a:bodyPr>
            <a:normAutofit/>
          </a:bodyPr>
          <a:lstStyle/>
          <a:p>
            <a:r>
              <a:rPr lang="nl-NL" sz="2700" dirty="0"/>
              <a:t>Holographic renormalisation</a:t>
            </a:r>
            <a:endParaRPr lang="nl-NL" sz="2700" baseline="-250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F8C6719-CED5-4B06-8702-16FDC0831AFD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4A235-B56E-4669-BDCF-422F2EE7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50" y="3966394"/>
            <a:ext cx="4648200" cy="1407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55229-50FB-4514-A53A-E23217E24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10" y="755650"/>
            <a:ext cx="4041342" cy="387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34265-D828-481D-9FEF-8EEEAAA55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196" y="2118462"/>
            <a:ext cx="6248400" cy="1200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E2625-3F4E-4E9A-B379-603DE6BAD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940" y="1118865"/>
            <a:ext cx="5142671" cy="3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186" y="701264"/>
            <a:ext cx="9583614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boundary gravity - Temperatures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186" y="1508803"/>
            <a:ext cx="10040814" cy="5943600"/>
          </a:xfrm>
        </p:spPr>
        <p:txBody>
          <a:bodyPr>
            <a:noAutofit/>
          </a:bodyPr>
          <a:lstStyle/>
          <a:p>
            <a:r>
              <a:rPr lang="en-US" sz="1700" dirty="0"/>
              <a:t>Temperatures extracted from surface gravity event and apparent horizons</a:t>
            </a:r>
            <a:endParaRPr lang="en-US" sz="170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De Sitter case again settles down with negative AH ‘temperature’</a:t>
            </a:r>
          </a:p>
          <a:p>
            <a:r>
              <a:rPr lang="en-US" sz="1700" dirty="0"/>
              <a:t>For the big crunch geometry the EH location is not obvious (no future </a:t>
            </a:r>
            <a:r>
              <a:rPr lang="en-US" sz="1700" dirty="0" err="1"/>
              <a:t>timelike</a:t>
            </a:r>
            <a:r>
              <a:rPr lang="en-US" sz="1700" dirty="0"/>
              <a:t> infinity)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28</a:t>
            </a:fld>
            <a:r>
              <a:rPr lang="nl-NL" dirty="0"/>
              <a:t>/13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9551E-4BA0-4A14-B80F-3D2671D8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86" y="2133600"/>
            <a:ext cx="4423262" cy="3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750"/>
            <a:ext cx="10515600" cy="609282"/>
          </a:xfrm>
        </p:spPr>
        <p:txBody>
          <a:bodyPr>
            <a:normAutofit/>
          </a:bodyPr>
          <a:lstStyle/>
          <a:p>
            <a:r>
              <a:rPr lang="en-US" sz="2600" dirty="0" err="1"/>
              <a:t>Hydrodynamisation</a:t>
            </a:r>
            <a:r>
              <a:rPr lang="en-US" sz="2600" dirty="0"/>
              <a:t> and  boundary gravity</a:t>
            </a:r>
            <a:endParaRPr lang="nl-NL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456701" cy="5943600"/>
          </a:xfrm>
        </p:spPr>
        <p:txBody>
          <a:bodyPr>
            <a:noAutofit/>
          </a:bodyPr>
          <a:lstStyle/>
          <a:p>
            <a:r>
              <a:rPr lang="en-US" sz="2100" dirty="0"/>
              <a:t>Three different initial conditions for </a:t>
            </a:r>
            <a:r>
              <a:rPr lang="en-US" sz="2100" dirty="0">
                <a:latin typeface="Symbol" panose="05050102010706020507" pitchFamily="18" charset="2"/>
              </a:rPr>
              <a:t>L</a:t>
            </a:r>
            <a:r>
              <a:rPr lang="en-US" sz="2100" dirty="0"/>
              <a:t> = 0:</a:t>
            </a:r>
          </a:p>
          <a:p>
            <a:r>
              <a:rPr lang="en-US" sz="1700" dirty="0">
                <a:solidFill>
                  <a:schemeClr val="accent3"/>
                </a:solidFill>
              </a:rPr>
              <a:t>Stress-tensor, and </a:t>
            </a:r>
            <a:r>
              <a:rPr lang="en-US" sz="1700" dirty="0" err="1">
                <a:solidFill>
                  <a:schemeClr val="accent3"/>
                </a:solidFill>
              </a:rPr>
              <a:t>hydrodynamisation</a:t>
            </a:r>
            <a:r>
              <a:rPr lang="en-US" sz="1700" dirty="0">
                <a:solidFill>
                  <a:schemeClr val="accent3"/>
                </a:solidFill>
              </a:rPr>
              <a:t>:</a:t>
            </a:r>
            <a:br>
              <a:rPr lang="en-US" sz="1700" dirty="0">
                <a:solidFill>
                  <a:schemeClr val="accent3"/>
                </a:solidFill>
              </a:rPr>
            </a:br>
            <a:r>
              <a:rPr lang="en-US" sz="1700" dirty="0">
                <a:solidFill>
                  <a:schemeClr val="accent3"/>
                </a:solidFill>
              </a:rPr>
              <a:t>all </a:t>
            </a:r>
            <a:r>
              <a:rPr lang="en-US" sz="1700" dirty="0" err="1">
                <a:solidFill>
                  <a:schemeClr val="accent3"/>
                </a:solidFill>
              </a:rPr>
              <a:t>hydrodynamise</a:t>
            </a:r>
            <a:r>
              <a:rPr lang="en-US" sz="1700" dirty="0">
                <a:solidFill>
                  <a:schemeClr val="accent3"/>
                </a:solidFill>
              </a:rPr>
              <a:t> within a time of ~1/T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961E1D-DFE5-40B9-93E0-F6EFAA001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2611" y="1173537"/>
            <a:ext cx="3810000" cy="2653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CC591C-81D8-4947-B0DE-69D055248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2971800"/>
            <a:ext cx="4114800" cy="2846474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29</a:t>
            </a:fld>
            <a:r>
              <a:rPr lang="nl-NL" dirty="0"/>
              <a:t>/13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150CD-23E7-4FA6-91BC-F98B01663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9684" y="4495800"/>
            <a:ext cx="2943649" cy="2050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3411B2-C019-42DE-9D71-D662505BEB7A}"/>
              </a:ext>
            </a:extLst>
          </p:cNvPr>
          <p:cNvSpPr/>
          <p:nvPr/>
        </p:nvSpPr>
        <p:spPr>
          <a:xfrm>
            <a:off x="9723120" y="2346960"/>
            <a:ext cx="1882140" cy="22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BE3BD-3E7F-40CB-A7DC-4D84829C648D}"/>
              </a:ext>
            </a:extLst>
          </p:cNvPr>
          <p:cNvSpPr/>
          <p:nvPr/>
        </p:nvSpPr>
        <p:spPr>
          <a:xfrm>
            <a:off x="8556700" y="4540528"/>
            <a:ext cx="2682240" cy="167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422D86-94CB-4281-A170-01E8F7DB5AA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9897820" y="2567940"/>
            <a:ext cx="766370" cy="197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2388"/>
            <a:ext cx="97536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Inflation, preheating and reheating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145268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Inflation</a:t>
            </a:r>
          </a:p>
          <a:p>
            <a:pPr lvl="1"/>
            <a:r>
              <a:rPr lang="en-US" sz="1700" dirty="0" err="1"/>
              <a:t>Inflaton</a:t>
            </a:r>
            <a:r>
              <a:rPr lang="en-US" sz="1700" dirty="0"/>
              <a:t> vacuum energy leads to exponential expansion of the universe</a:t>
            </a:r>
          </a:p>
          <a:p>
            <a:pPr lvl="1"/>
            <a:r>
              <a:rPr lang="en-US" sz="1700" dirty="0"/>
              <a:t>Solves several problems in cosmology</a:t>
            </a:r>
          </a:p>
          <a:p>
            <a:pPr lvl="1"/>
            <a:r>
              <a:rPr lang="en-US" sz="1700" dirty="0" err="1"/>
              <a:t>Inflaton</a:t>
            </a:r>
            <a:r>
              <a:rPr lang="en-US" sz="1700" dirty="0"/>
              <a:t> experiences friction and settles at bottom of potential</a:t>
            </a:r>
          </a:p>
          <a:p>
            <a:pPr lvl="1"/>
            <a:r>
              <a:rPr lang="en-US" sz="1700" dirty="0"/>
              <a:t>After inflation one is left with an empty universe</a:t>
            </a:r>
          </a:p>
          <a:p>
            <a:pPr lvl="1"/>
            <a:endParaRPr lang="en-US" sz="1700" dirty="0"/>
          </a:p>
          <a:p>
            <a:r>
              <a:rPr lang="en-US" sz="1700" dirty="0"/>
              <a:t>How to get a working universe</a:t>
            </a:r>
          </a:p>
          <a:p>
            <a:pPr lvl="1"/>
            <a:r>
              <a:rPr lang="en-US" sz="1700" dirty="0"/>
              <a:t>The </a:t>
            </a:r>
            <a:r>
              <a:rPr lang="en-US" sz="1700" dirty="0" err="1"/>
              <a:t>inflaton</a:t>
            </a:r>
            <a:r>
              <a:rPr lang="en-US" sz="1700" dirty="0"/>
              <a:t> energy needs to be transferred to Standard Model </a:t>
            </a:r>
          </a:p>
          <a:p>
            <a:pPr lvl="1"/>
            <a:endParaRPr lang="en-US" sz="1700" dirty="0"/>
          </a:p>
          <a:p>
            <a:r>
              <a:rPr lang="en-US" sz="1700" dirty="0"/>
              <a:t>Perturbative Reheating</a:t>
            </a:r>
          </a:p>
          <a:p>
            <a:pPr lvl="1"/>
            <a:r>
              <a:rPr lang="en-US" sz="1700" dirty="0" err="1"/>
              <a:t>Inflaton</a:t>
            </a:r>
            <a:r>
              <a:rPr lang="en-US" sz="1700" dirty="0"/>
              <a:t> decays at an (approximately) constant rate (faster than H)</a:t>
            </a:r>
          </a:p>
          <a:p>
            <a:pPr lvl="1"/>
            <a:r>
              <a:rPr lang="en-US" sz="1700" dirty="0"/>
              <a:t>Decaying particles thermalize </a:t>
            </a:r>
            <a:r>
              <a:rPr lang="en-US" sz="1700" dirty="0">
                <a:sym typeface="Wingdings" panose="05000000000000000000" pitchFamily="2" charset="2"/>
              </a:rPr>
              <a:t> big bang</a:t>
            </a:r>
            <a:endParaRPr lang="en-US" sz="1700" dirty="0"/>
          </a:p>
          <a:p>
            <a:pPr lvl="1"/>
            <a:endParaRPr lang="en-US" sz="1700" dirty="0"/>
          </a:p>
          <a:p>
            <a:r>
              <a:rPr lang="en-US" sz="1700" dirty="0"/>
              <a:t>Preheating</a:t>
            </a:r>
          </a:p>
          <a:p>
            <a:pPr lvl="1"/>
            <a:r>
              <a:rPr lang="en-US" sz="1700" dirty="0"/>
              <a:t>Bose enhancement leads to resonances: exponential transfer of energy</a:t>
            </a:r>
          </a:p>
          <a:p>
            <a:pPr lvl="1"/>
            <a:r>
              <a:rPr lang="en-US" sz="1700" dirty="0"/>
              <a:t>Bose enhanced states thermalize/reheat </a:t>
            </a:r>
            <a:r>
              <a:rPr lang="en-US" sz="1700" dirty="0">
                <a:sym typeface="Wingdings" panose="05000000000000000000" pitchFamily="2" charset="2"/>
              </a:rPr>
              <a:t> big bang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7BF5265-17AA-4E54-97E6-E1AE89D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/>
              <a:t>/13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714F0-4E70-A5A9-8C2B-948B3850C450}"/>
              </a:ext>
            </a:extLst>
          </p:cNvPr>
          <p:cNvSpPr txBox="1"/>
          <p:nvPr/>
        </p:nvSpPr>
        <p:spPr>
          <a:xfrm>
            <a:off x="8800090" y="2231349"/>
            <a:ext cx="2725072" cy="30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3"/>
                </a:solidFill>
              </a:rPr>
              <a:t>Inflaton</a:t>
            </a:r>
            <a:r>
              <a:rPr lang="en-US" i="1" dirty="0">
                <a:solidFill>
                  <a:schemeClr val="accent3"/>
                </a:solidFill>
              </a:rPr>
              <a:t> potential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EBEDF1-E5FF-D46E-7A53-DCE6C3D0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50" y="842507"/>
            <a:ext cx="5501455" cy="724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DD196-1F9E-4F3D-C49B-CEC02F04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728" y="1661400"/>
            <a:ext cx="2591056" cy="5060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45DD33-859B-6B18-908D-2128998FBB77}"/>
              </a:ext>
            </a:extLst>
          </p:cNvPr>
          <p:cNvSpPr txBox="1"/>
          <p:nvPr/>
        </p:nvSpPr>
        <p:spPr>
          <a:xfrm>
            <a:off x="0" y="6587278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Lev </a:t>
            </a:r>
            <a:r>
              <a:rPr lang="en-US" sz="1100" dirty="0" err="1">
                <a:latin typeface="Tw Cen MT" pitchFamily="34" charset="0"/>
              </a:rPr>
              <a:t>Kofman</a:t>
            </a:r>
            <a:r>
              <a:rPr lang="en-US" sz="1100" dirty="0">
                <a:latin typeface="Tw Cen MT" pitchFamily="34" charset="0"/>
              </a:rPr>
              <a:t>, Andrei Linde and Alexei A. </a:t>
            </a:r>
            <a:r>
              <a:rPr lang="en-US" sz="1100" dirty="0" err="1">
                <a:latin typeface="Tw Cen MT" pitchFamily="34" charset="0"/>
              </a:rPr>
              <a:t>Starobinsky</a:t>
            </a:r>
            <a:r>
              <a:rPr lang="en-US" sz="1100" dirty="0">
                <a:latin typeface="Tw Cen MT" pitchFamily="34" charset="0"/>
              </a:rPr>
              <a:t>, Towards the Theory of Reheating After Inflation (1997)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C3555D-BE97-9ED3-1F59-447761402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275" y="4800362"/>
            <a:ext cx="3106354" cy="1917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B6A0F3-73C3-AC9C-8A18-2BE8F40FA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599" y="2645056"/>
            <a:ext cx="3200400" cy="21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8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750"/>
            <a:ext cx="10515600" cy="609282"/>
          </a:xfrm>
        </p:spPr>
        <p:txBody>
          <a:bodyPr>
            <a:normAutofit/>
          </a:bodyPr>
          <a:lstStyle/>
          <a:p>
            <a:r>
              <a:rPr lang="en-US" sz="2600" dirty="0" err="1"/>
              <a:t>Hydrodynamisation</a:t>
            </a:r>
            <a:r>
              <a:rPr lang="en-US" sz="2600" dirty="0"/>
              <a:t> and boundary gravity</a:t>
            </a:r>
            <a:endParaRPr lang="nl-NL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 err="1"/>
              <a:t>AdS</a:t>
            </a:r>
            <a:r>
              <a:rPr lang="en-US" sz="1700" dirty="0"/>
              <a:t> case: fast </a:t>
            </a:r>
            <a:r>
              <a:rPr lang="en-US" sz="1700" dirty="0" err="1"/>
              <a:t>hydrodynamisation</a:t>
            </a:r>
            <a:r>
              <a:rPr lang="en-US" sz="1700" dirty="0"/>
              <a:t>, hydro all the way till big crunch</a:t>
            </a:r>
          </a:p>
          <a:p>
            <a:endParaRPr lang="en-US" sz="1700" dirty="0"/>
          </a:p>
          <a:p>
            <a:r>
              <a:rPr lang="en-US" sz="1700" dirty="0" err="1"/>
              <a:t>dS</a:t>
            </a:r>
            <a:r>
              <a:rPr lang="en-US" sz="1700" dirty="0"/>
              <a:t> case: </a:t>
            </a:r>
            <a:r>
              <a:rPr lang="en-US" sz="1700" dirty="0" err="1"/>
              <a:t>hydrodynamisation</a:t>
            </a:r>
            <a:r>
              <a:rPr lang="en-US" sz="1700" dirty="0"/>
              <a:t>, but falls out of equilibrium. </a:t>
            </a:r>
            <a:br>
              <a:rPr lang="en-US" sz="1700" dirty="0"/>
            </a:br>
            <a:r>
              <a:rPr lang="en-US" sz="1700" dirty="0"/>
              <a:t>Casimir energy important.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30</a:t>
            </a:fld>
            <a:r>
              <a:rPr lang="nl-NL" dirty="0"/>
              <a:t>/13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C818FC-3A17-47BD-8C6A-16509572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59" y="3200057"/>
            <a:ext cx="4773142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DEB534-3852-44DF-BB8D-68A34DADF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637" y="3260582"/>
            <a:ext cx="5102363" cy="3612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8D4F59-EF38-482C-8FEB-93B61417C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46"/>
          <a:stretch/>
        </p:blipFill>
        <p:spPr>
          <a:xfrm>
            <a:off x="9315773" y="1059276"/>
            <a:ext cx="2874936" cy="20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8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2388"/>
            <a:ext cx="97536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Inflation, reheating and holography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145268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Holographic set-up</a:t>
            </a:r>
          </a:p>
          <a:p>
            <a:pPr lvl="1"/>
            <a:r>
              <a:rPr lang="en-US" sz="1700" dirty="0"/>
              <a:t>Just like standard EH + </a:t>
            </a:r>
            <a:r>
              <a:rPr lang="en-US" sz="1700" dirty="0" err="1"/>
              <a:t>inflaton</a:t>
            </a:r>
            <a:r>
              <a:rPr lang="en-US" sz="1700" dirty="0"/>
              <a:t> + coupling to scalar: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 err="1"/>
              <a:t>Inflaton</a:t>
            </a:r>
            <a:r>
              <a:rPr lang="en-US" sz="1700" dirty="0"/>
              <a:t> acts as a source for the scalar operator</a:t>
            </a:r>
          </a:p>
          <a:p>
            <a:pPr lvl="1"/>
            <a:endParaRPr lang="en-US" sz="1700" dirty="0"/>
          </a:p>
          <a:p>
            <a:r>
              <a:rPr lang="en-US" sz="1700" dirty="0"/>
              <a:t>Two technical complications:</a:t>
            </a:r>
          </a:p>
          <a:p>
            <a:pPr lvl="1"/>
            <a:r>
              <a:rPr lang="en-US" sz="1700" dirty="0"/>
              <a:t>Sources are now time-dependent numerical functions</a:t>
            </a:r>
          </a:p>
          <a:p>
            <a:pPr lvl="1"/>
            <a:r>
              <a:rPr lang="en-US" sz="1700" dirty="0"/>
              <a:t>holographic renormalization becomes more complicated</a:t>
            </a:r>
          </a:p>
          <a:p>
            <a:pPr lvl="1"/>
            <a:endParaRPr lang="en-US" sz="1700" dirty="0"/>
          </a:p>
          <a:p>
            <a:r>
              <a:rPr lang="en-US" sz="1700" dirty="0"/>
              <a:t>Trial and error:</a:t>
            </a:r>
          </a:p>
          <a:p>
            <a:pPr lvl="1"/>
            <a:r>
              <a:rPr lang="en-US" sz="1700" dirty="0"/>
              <a:t>Initial </a:t>
            </a:r>
            <a:r>
              <a:rPr lang="en-US" sz="1700" dirty="0" err="1"/>
              <a:t>inflaton</a:t>
            </a:r>
            <a:r>
              <a:rPr lang="en-US" sz="1700" dirty="0"/>
              <a:t> position, </a:t>
            </a:r>
            <a:r>
              <a:rPr lang="en-US" sz="1700" dirty="0" err="1"/>
              <a:t>inflaton</a:t>
            </a:r>
            <a:r>
              <a:rPr lang="en-US" sz="1700" dirty="0"/>
              <a:t> velocity, coupling strength, shape potential</a:t>
            </a:r>
          </a:p>
          <a:p>
            <a:pPr lvl="1"/>
            <a:r>
              <a:rPr lang="en-US" sz="1700" dirty="0"/>
              <a:t>Balance between numerical stability, runtime and making a ‘realistic’ universe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7BF5265-17AA-4E54-97E6-E1AE89D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/>
              <a:t>/13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EBEDF1-E5FF-D46E-7A53-DCE6C3D0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50" y="842507"/>
            <a:ext cx="5501455" cy="724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987DBB-9BE2-9519-808B-2CEAAC8C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31" y="1981200"/>
            <a:ext cx="3308869" cy="63442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C30479-385E-C495-637B-D1880427E67B}"/>
              </a:ext>
            </a:extLst>
          </p:cNvPr>
          <p:cNvCxnSpPr>
            <a:cxnSpLocks/>
          </p:cNvCxnSpPr>
          <p:nvPr/>
        </p:nvCxnSpPr>
        <p:spPr>
          <a:xfrm flipV="1">
            <a:off x="3962400" y="1204507"/>
            <a:ext cx="2286000" cy="362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488205-E1B8-264C-A657-8D61691EF583}"/>
              </a:ext>
            </a:extLst>
          </p:cNvPr>
          <p:cNvCxnSpPr>
            <a:cxnSpLocks/>
          </p:cNvCxnSpPr>
          <p:nvPr/>
        </p:nvCxnSpPr>
        <p:spPr>
          <a:xfrm flipV="1">
            <a:off x="6096000" y="1981200"/>
            <a:ext cx="22860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7AC44-99CF-552D-204B-79DCABD5416A}"/>
              </a:ext>
            </a:extLst>
          </p:cNvPr>
          <p:cNvGrpSpPr/>
          <p:nvPr/>
        </p:nvGrpSpPr>
        <p:grpSpPr>
          <a:xfrm>
            <a:off x="8229599" y="2231349"/>
            <a:ext cx="3295563" cy="2612543"/>
            <a:chOff x="8229599" y="2231349"/>
            <a:chExt cx="3295563" cy="26125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9714F0-4E70-A5A9-8C2B-948B3850C450}"/>
                </a:ext>
              </a:extLst>
            </p:cNvPr>
            <p:cNvSpPr txBox="1"/>
            <p:nvPr/>
          </p:nvSpPr>
          <p:spPr>
            <a:xfrm>
              <a:off x="8800090" y="2231349"/>
              <a:ext cx="2725072" cy="307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3"/>
                  </a:solidFill>
                </a:rPr>
                <a:t>Inflaton</a:t>
              </a:r>
              <a:r>
                <a:rPr lang="en-US" i="1" dirty="0">
                  <a:solidFill>
                    <a:schemeClr val="accent3"/>
                  </a:solidFill>
                </a:rPr>
                <a:t> potential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5AF835-AC93-D971-65F4-E6D94292F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599" y="2645056"/>
              <a:ext cx="3200400" cy="2198836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53B4533-9203-DB75-850A-CA23D78C5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832" y="1592318"/>
            <a:ext cx="3765169" cy="3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3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4920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A dynamical boundary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447800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Study dynamics including semi-classical gravity: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r>
              <a:rPr lang="en-US" sz="1700" dirty="0"/>
              <a:t>Stress-tensor includes possible cosmological constant</a:t>
            </a:r>
          </a:p>
          <a:p>
            <a:pPr lvl="1"/>
            <a:r>
              <a:rPr lang="en-US" sz="1700" dirty="0"/>
              <a:t>NB: </a:t>
            </a:r>
            <a:r>
              <a:rPr lang="en-US" sz="1700" dirty="0" err="1"/>
              <a:t>renormalisation</a:t>
            </a:r>
            <a:r>
              <a:rPr lang="en-US" sz="1700" dirty="0"/>
              <a:t> </a:t>
            </a:r>
            <a:r>
              <a:rPr lang="en-US" sz="1700" dirty="0" err="1"/>
              <a:t>counterterms</a:t>
            </a:r>
            <a:r>
              <a:rPr lang="en-US" sz="1700" dirty="0"/>
              <a:t> are now physical</a:t>
            </a:r>
          </a:p>
          <a:p>
            <a:pPr lvl="1"/>
            <a:r>
              <a:rPr lang="en-US" sz="1700" dirty="0"/>
              <a:t>We treat the boundary Newton constant as a (small) parameter</a:t>
            </a:r>
          </a:p>
          <a:p>
            <a:pPr lvl="1"/>
            <a:endParaRPr lang="en-US" sz="1700" dirty="0"/>
          </a:p>
          <a:p>
            <a:r>
              <a:rPr lang="en-US" sz="1700" dirty="0"/>
              <a:t>Dynamics of scale factor S</a:t>
            </a:r>
            <a:r>
              <a:rPr lang="en-US" sz="1700" baseline="-25000" dirty="0"/>
              <a:t>0</a:t>
            </a:r>
            <a:r>
              <a:rPr lang="en-US" sz="1700" dirty="0"/>
              <a:t>(t) is now consequence of Friedmann equations</a:t>
            </a:r>
          </a:p>
          <a:p>
            <a:endParaRPr lang="en-US" sz="1700" dirty="0"/>
          </a:p>
          <a:p>
            <a:r>
              <a:rPr lang="en-US" sz="1700" dirty="0"/>
              <a:t>How to </a:t>
            </a:r>
            <a:r>
              <a:rPr lang="en-US" sz="1700" dirty="0" err="1"/>
              <a:t>initialise</a:t>
            </a:r>
            <a:r>
              <a:rPr lang="en-US" sz="1700" dirty="0"/>
              <a:t> the dynamics</a:t>
            </a:r>
          </a:p>
          <a:p>
            <a:pPr lvl="1"/>
            <a:r>
              <a:rPr lang="en-US" sz="1700" dirty="0"/>
              <a:t>Start with thermal </a:t>
            </a:r>
            <a:r>
              <a:rPr lang="en-US" sz="1700" dirty="0" err="1"/>
              <a:t>Minkowski</a:t>
            </a:r>
            <a:r>
              <a:rPr lang="en-US" sz="1700" dirty="0"/>
              <a:t> profile and small boundary G</a:t>
            </a:r>
            <a:r>
              <a:rPr lang="en-US" sz="1700" baseline="-25000" dirty="0"/>
              <a:t>N,4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D211E-A700-45AE-BE5E-8ED4ACFA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6238696"/>
            <a:ext cx="94678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Jewel Ghosh, Elias </a:t>
            </a:r>
            <a:r>
              <a:rPr lang="en-US" sz="1100" dirty="0" err="1">
                <a:latin typeface="Tw Cen MT" pitchFamily="34" charset="0"/>
              </a:rPr>
              <a:t>Kiritsis</a:t>
            </a:r>
            <a:r>
              <a:rPr lang="en-US" sz="1100" dirty="0">
                <a:latin typeface="Tw Cen MT" pitchFamily="34" charset="0"/>
              </a:rPr>
              <a:t>, Francesco Nitti and Lukas Witkowski, Back-reaction in de Sitter QFTs: holography, gravitational DBI action and f(R) gravity (2020)</a:t>
            </a:r>
          </a:p>
          <a:p>
            <a:r>
              <a:rPr lang="en-US" sz="1100" dirty="0">
                <a:latin typeface="Tw Cen MT" pitchFamily="34" charset="0"/>
              </a:rPr>
              <a:t>Paul </a:t>
            </a:r>
            <a:r>
              <a:rPr lang="en-US" sz="1100" dirty="0" err="1">
                <a:latin typeface="Tw Cen MT" pitchFamily="34" charset="0"/>
              </a:rPr>
              <a:t>Chesler</a:t>
            </a:r>
            <a:r>
              <a:rPr lang="en-US" sz="1100" dirty="0">
                <a:latin typeface="Tw Cen MT" pitchFamily="34" charset="0"/>
              </a:rPr>
              <a:t> and Abraham Loeb, Holographic duality and mode stability of de Sitter space in semiclassical gravity (2020)</a:t>
            </a:r>
          </a:p>
          <a:p>
            <a:r>
              <a:rPr lang="en-US" sz="1100" dirty="0">
                <a:latin typeface="Tw Cen MT" pitchFamily="34" charset="0"/>
              </a:rPr>
              <a:t>Christian Ecker, WS, David </a:t>
            </a:r>
            <a:r>
              <a:rPr lang="en-US" sz="1100" dirty="0" err="1">
                <a:latin typeface="Tw Cen MT" pitchFamily="34" charset="0"/>
              </a:rPr>
              <a:t>Mateos</a:t>
            </a:r>
            <a:r>
              <a:rPr lang="en-US" sz="1100" dirty="0">
                <a:latin typeface="Tw Cen MT" pitchFamily="34" charset="0"/>
              </a:rPr>
              <a:t> and Jorge </a:t>
            </a:r>
            <a:r>
              <a:rPr lang="en-US" sz="1100" dirty="0" err="1">
                <a:latin typeface="Tw Cen MT" pitchFamily="34" charset="0"/>
              </a:rPr>
              <a:t>Casalderrey</a:t>
            </a:r>
            <a:r>
              <a:rPr lang="en-US" sz="1100" dirty="0">
                <a:latin typeface="Tw Cen MT" pitchFamily="34" charset="0"/>
              </a:rPr>
              <a:t>-Solana , Holographic evolution with dynamical boundary gravity (2021)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78B2A-D1D0-462D-959F-497657F8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57400"/>
            <a:ext cx="3352800" cy="334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FAE80-230E-4F72-85FD-3B2FFE90F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664"/>
          <a:stretch/>
        </p:blipFill>
        <p:spPr>
          <a:xfrm>
            <a:off x="7743093" y="275430"/>
            <a:ext cx="2743200" cy="428665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7BF5265-17AA-4E54-97E6-E1AE89D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/>
              <a:t>/13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2CC3B-FD6E-01D4-8E0B-E862AE9FA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521389"/>
            <a:ext cx="3765169" cy="3426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731944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Some numerical details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447800"/>
            <a:ext cx="9622367" cy="5943600"/>
          </a:xfrm>
        </p:spPr>
        <p:txBody>
          <a:bodyPr>
            <a:noAutofit/>
          </a:bodyPr>
          <a:lstStyle/>
          <a:p>
            <a:r>
              <a:rPr lang="en-US" sz="1700" dirty="0"/>
              <a:t>Three bulk fields:</a:t>
            </a:r>
          </a:p>
          <a:p>
            <a:endParaRPr lang="en-US" sz="1700" dirty="0"/>
          </a:p>
          <a:p>
            <a:r>
              <a:rPr lang="en-US" sz="1700" dirty="0"/>
              <a:t>Characteristic formulation leads to nested set of linear ODEs (spectral elements):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S and </a:t>
            </a:r>
            <a:r>
              <a:rPr lang="en-US" sz="1700" dirty="0">
                <a:latin typeface="Symbol" panose="05050102010706020507" pitchFamily="18" charset="2"/>
              </a:rPr>
              <a:t>F</a:t>
            </a:r>
            <a:r>
              <a:rPr lang="en-US" sz="1700" dirty="0"/>
              <a:t> require boundary conditions: scale factor a(t) and </a:t>
            </a:r>
            <a:r>
              <a:rPr lang="en-US" sz="1700" dirty="0" err="1"/>
              <a:t>inflaton</a:t>
            </a:r>
            <a:r>
              <a:rPr lang="en-US" sz="1700" dirty="0"/>
              <a:t> </a:t>
            </a:r>
            <a:r>
              <a:rPr lang="en-US" sz="1700" dirty="0">
                <a:latin typeface="Symbol" panose="05050102010706020507" pitchFamily="18" charset="2"/>
              </a:rPr>
              <a:t>f</a:t>
            </a:r>
            <a:r>
              <a:rPr lang="en-US" sz="1700" dirty="0"/>
              <a:t>(t)</a:t>
            </a:r>
          </a:p>
          <a:p>
            <a:pPr lvl="1"/>
            <a:r>
              <a:rPr lang="en-US" sz="1700" dirty="0"/>
              <a:t>Normally sources are specified by hand; here: 4D Einstein-</a:t>
            </a:r>
            <a:r>
              <a:rPr lang="en-US" sz="1700" dirty="0" err="1"/>
              <a:t>Inflaton</a:t>
            </a:r>
            <a:r>
              <a:rPr lang="en-US" sz="1700" dirty="0"/>
              <a:t> equations</a:t>
            </a:r>
          </a:p>
          <a:p>
            <a:pPr lvl="1"/>
            <a:r>
              <a:rPr lang="en-US" sz="1700" dirty="0"/>
              <a:t>Boundary conditions implemented through near-boundary expansion</a:t>
            </a:r>
          </a:p>
          <a:p>
            <a:pPr lvl="1"/>
            <a:r>
              <a:rPr lang="en-US" sz="1700" dirty="0"/>
              <a:t>Subtract first few logs analytically (for stability in spectral elements)</a:t>
            </a:r>
          </a:p>
          <a:p>
            <a:pPr lvl="1"/>
            <a:r>
              <a:rPr lang="en-US" sz="1700" dirty="0"/>
              <a:t>A requires initial boundary condition (energy density), then determined by SE-conservation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D211E-A700-45AE-BE5E-8ED4ACFA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" y="6577390"/>
            <a:ext cx="9728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See also </a:t>
            </a:r>
            <a:r>
              <a:rPr lang="en-US" sz="1100" dirty="0">
                <a:latin typeface="Tw Cen MT" pitchFamily="34" charset="0"/>
                <a:hlinkClick r:id="rId3"/>
              </a:rPr>
              <a:t>www.wilkevanderschee.nl</a:t>
            </a:r>
            <a:r>
              <a:rPr lang="en-US" sz="1100" dirty="0">
                <a:latin typeface="Tw Cen MT" pitchFamily="34" charset="0"/>
              </a:rPr>
              <a:t> for the full numerical code.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7BF5265-17AA-4E54-97E6-E1AE89D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/>
              <a:t>/13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4E94A-BA25-29C4-CBCD-6DC91E4D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44" y="1879807"/>
            <a:ext cx="5690235" cy="330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670E5-A5B7-DB5A-9E69-05FBFE24C0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664"/>
          <a:stretch/>
        </p:blipFill>
        <p:spPr>
          <a:xfrm>
            <a:off x="9066302" y="315248"/>
            <a:ext cx="2743200" cy="428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CDB450-9149-9362-38B7-2C24D8A44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264" y="2711057"/>
            <a:ext cx="2365059" cy="2091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2AACC6-3AA9-7E4D-58EE-050C5901A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739" y="3552208"/>
            <a:ext cx="4346165" cy="10953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A8A868-9474-C90B-56A0-1B83330C6774}"/>
              </a:ext>
            </a:extLst>
          </p:cNvPr>
          <p:cNvSpPr txBox="1">
            <a:spLocks/>
          </p:cNvSpPr>
          <p:nvPr/>
        </p:nvSpPr>
        <p:spPr>
          <a:xfrm>
            <a:off x="7706679" y="3181812"/>
            <a:ext cx="4571999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accent3"/>
                </a:solidFill>
              </a:rPr>
              <a:t>Boundary 4D Einstein-</a:t>
            </a:r>
            <a:r>
              <a:rPr lang="en-US" sz="1700" dirty="0" err="1">
                <a:solidFill>
                  <a:schemeClr val="accent3"/>
                </a:solidFill>
              </a:rPr>
              <a:t>inflaton</a:t>
            </a:r>
            <a:r>
              <a:rPr lang="en-US" sz="1700" dirty="0">
                <a:solidFill>
                  <a:schemeClr val="accent3"/>
                </a:solidFill>
              </a:rPr>
              <a:t> equations: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0A6072-F07B-8371-1DF5-85EBD81150AA}"/>
              </a:ext>
            </a:extLst>
          </p:cNvPr>
          <p:cNvCxnSpPr/>
          <p:nvPr/>
        </p:nvCxnSpPr>
        <p:spPr>
          <a:xfrm flipV="1">
            <a:off x="7315200" y="4685991"/>
            <a:ext cx="525779" cy="66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731944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A dynamical boundary – consistent initial conditions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447800"/>
            <a:ext cx="8456701" cy="5943600"/>
          </a:xfrm>
        </p:spPr>
        <p:txBody>
          <a:bodyPr>
            <a:noAutofit/>
          </a:bodyPr>
          <a:lstStyle/>
          <a:p>
            <a:r>
              <a:rPr lang="en-US" sz="1700" dirty="0"/>
              <a:t>Near-boundary expansion scalar (and metric):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Crucial subtlety: logarithmic terms </a:t>
            </a:r>
            <a:r>
              <a:rPr lang="en-US" sz="1700" i="1" dirty="0" err="1">
                <a:latin typeface="Symbol" panose="05050102010706020507" pitchFamily="18" charset="2"/>
              </a:rPr>
              <a:t>y</a:t>
            </a:r>
            <a:r>
              <a:rPr lang="en-US" sz="1700" baseline="-25000" dirty="0" err="1"/>
              <a:t>n</a:t>
            </a:r>
            <a:r>
              <a:rPr lang="en-US" sz="1700" dirty="0"/>
              <a:t> solely determined by sources S</a:t>
            </a:r>
            <a:r>
              <a:rPr lang="en-US" sz="1700" baseline="-25000" dirty="0"/>
              <a:t>0</a:t>
            </a:r>
            <a:r>
              <a:rPr lang="en-US" sz="1700" dirty="0"/>
              <a:t>(t)</a:t>
            </a:r>
          </a:p>
          <a:p>
            <a:pPr lvl="1"/>
            <a:r>
              <a:rPr lang="en-US" sz="1700" dirty="0"/>
              <a:t>Consistent IC not much of a problem with known source (</a:t>
            </a:r>
            <a:r>
              <a:rPr lang="en-US" sz="1700" i="1" dirty="0" err="1">
                <a:latin typeface="Symbol" panose="05050102010706020507" pitchFamily="18" charset="2"/>
              </a:rPr>
              <a:t>y</a:t>
            </a:r>
            <a:r>
              <a:rPr lang="en-US" sz="1700" baseline="-25000" dirty="0" err="1"/>
              <a:t>n</a:t>
            </a:r>
            <a:r>
              <a:rPr lang="en-US" sz="1700" baseline="-25000" dirty="0"/>
              <a:t> </a:t>
            </a:r>
            <a:r>
              <a:rPr lang="en-US" sz="1700" dirty="0"/>
              <a:t>known analytically)</a:t>
            </a:r>
          </a:p>
          <a:p>
            <a:pPr lvl="1"/>
            <a:endParaRPr lang="en-US" sz="1100" dirty="0"/>
          </a:p>
          <a:p>
            <a:r>
              <a:rPr lang="en-US" sz="1700" dirty="0"/>
              <a:t>Dynamics of scale factor </a:t>
            </a:r>
            <a:r>
              <a:rPr lang="en-US" sz="1700" b="0" i="1" dirty="0"/>
              <a:t>S</a:t>
            </a:r>
            <a:r>
              <a:rPr lang="en-US" sz="1700" b="0" i="1" baseline="-25000" dirty="0"/>
              <a:t>0</a:t>
            </a:r>
            <a:r>
              <a:rPr lang="en-US" sz="1700" b="0" i="1" dirty="0"/>
              <a:t>(t)</a:t>
            </a:r>
            <a:r>
              <a:rPr lang="en-US" sz="1700" dirty="0"/>
              <a:t> is now consequence of Friedmann equations</a:t>
            </a:r>
          </a:p>
          <a:p>
            <a:endParaRPr lang="en-US" sz="500" dirty="0"/>
          </a:p>
          <a:p>
            <a:r>
              <a:rPr lang="en-US" sz="1700" dirty="0"/>
              <a:t>Sufficiently smooth solution requires knowledge of sufficient # of log’s</a:t>
            </a:r>
          </a:p>
          <a:p>
            <a:pPr lvl="1"/>
            <a:r>
              <a:rPr lang="en-US" sz="1700" dirty="0"/>
              <a:t>Log’s depend on time derivatives of </a:t>
            </a:r>
            <a:r>
              <a:rPr lang="en-US" sz="1700" b="0" i="1" dirty="0"/>
              <a:t>S</a:t>
            </a:r>
            <a:r>
              <a:rPr lang="en-US" sz="1700" b="0" i="1" baseline="-25000" dirty="0"/>
              <a:t>0</a:t>
            </a:r>
            <a:r>
              <a:rPr lang="en-US" sz="1700" b="0" i="1" dirty="0"/>
              <a:t>(t)</a:t>
            </a:r>
            <a:endParaRPr lang="en-US" sz="1700" dirty="0"/>
          </a:p>
          <a:p>
            <a:pPr lvl="1"/>
            <a:r>
              <a:rPr lang="en-US" sz="1700" dirty="0"/>
              <a:t>Solution: extract               from near-boundary expansion of scalar (extract </a:t>
            </a:r>
            <a:r>
              <a:rPr lang="en-US" sz="1700" i="1" dirty="0" err="1">
                <a:latin typeface="Symbol" panose="05050102010706020507" pitchFamily="18" charset="2"/>
              </a:rPr>
              <a:t>f</a:t>
            </a:r>
            <a:r>
              <a:rPr lang="en-US" sz="1700" baseline="-25000" dirty="0" err="1"/>
              <a:t>n</a:t>
            </a:r>
            <a:r>
              <a:rPr lang="en-US" sz="1700" dirty="0"/>
              <a:t>)</a:t>
            </a:r>
          </a:p>
          <a:p>
            <a:pPr lvl="1"/>
            <a:r>
              <a:rPr lang="en-US" sz="1700" dirty="0"/>
              <a:t>Use time derivates to treat first few logs analytically</a:t>
            </a:r>
          </a:p>
          <a:p>
            <a:endParaRPr lang="en-US" sz="400" dirty="0"/>
          </a:p>
          <a:p>
            <a:r>
              <a:rPr lang="en-US" sz="1700" dirty="0"/>
              <a:t>Final subtlety: VEV and energy density depend on </a:t>
            </a:r>
            <a:r>
              <a:rPr lang="en-US" sz="1700" b="0" i="1" dirty="0"/>
              <a:t>S</a:t>
            </a:r>
            <a:r>
              <a:rPr lang="en-US" sz="1700" b="0" i="1" baseline="-25000" dirty="0"/>
              <a:t>0</a:t>
            </a:r>
            <a:r>
              <a:rPr lang="en-US" sz="1700" b="0" i="1" dirty="0"/>
              <a:t>’’(t) and </a:t>
            </a:r>
            <a:r>
              <a:rPr lang="en-US" sz="1700" b="0" i="1" dirty="0">
                <a:latin typeface="Symbol" panose="05050102010706020507" pitchFamily="18" charset="2"/>
              </a:rPr>
              <a:t>f</a:t>
            </a:r>
            <a:r>
              <a:rPr lang="en-US" sz="1700" b="0" i="1" dirty="0"/>
              <a:t>’’(t)</a:t>
            </a:r>
          </a:p>
          <a:p>
            <a:pPr lvl="1"/>
            <a:r>
              <a:rPr lang="en-US" sz="1700" dirty="0"/>
              <a:t>Solve resulting 6</a:t>
            </a:r>
            <a:r>
              <a:rPr lang="en-US" sz="1700" baseline="30000" dirty="0"/>
              <a:t>th</a:t>
            </a:r>
            <a:r>
              <a:rPr lang="en-US" sz="1700" dirty="0"/>
              <a:t> order polynomial equation numerically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D211E-A700-45AE-BE5E-8ED4ACFA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" y="6577390"/>
            <a:ext cx="9728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Sebastian de </a:t>
            </a:r>
            <a:r>
              <a:rPr lang="en-US" sz="1100" dirty="0" err="1">
                <a:latin typeface="Tw Cen MT" pitchFamily="34" charset="0"/>
              </a:rPr>
              <a:t>Haro</a:t>
            </a:r>
            <a:r>
              <a:rPr lang="en-US" sz="1100" dirty="0">
                <a:latin typeface="Tw Cen MT" pitchFamily="34" charset="0"/>
              </a:rPr>
              <a:t>, Kostas </a:t>
            </a:r>
            <a:r>
              <a:rPr lang="en-US" sz="1100" dirty="0" err="1">
                <a:latin typeface="Tw Cen MT" pitchFamily="34" charset="0"/>
              </a:rPr>
              <a:t>Skenderis</a:t>
            </a:r>
            <a:r>
              <a:rPr lang="en-US" sz="1100" dirty="0">
                <a:latin typeface="Tw Cen MT" pitchFamily="34" charset="0"/>
              </a:rPr>
              <a:t> and Sergey N. </a:t>
            </a:r>
            <a:r>
              <a:rPr lang="en-US" sz="1100" dirty="0" err="1">
                <a:latin typeface="Tw Cen MT" pitchFamily="34" charset="0"/>
              </a:rPr>
              <a:t>Solodukhin</a:t>
            </a:r>
            <a:r>
              <a:rPr lang="en-US" sz="1100" dirty="0">
                <a:latin typeface="Tw Cen MT" pitchFamily="34" charset="0"/>
              </a:rPr>
              <a:t>, Holographic Reconstruction of Spacetime and Renormalization in the </a:t>
            </a:r>
            <a:r>
              <a:rPr lang="en-US" sz="1100" dirty="0" err="1">
                <a:latin typeface="Tw Cen MT" pitchFamily="34" charset="0"/>
              </a:rPr>
              <a:t>AdS</a:t>
            </a:r>
            <a:r>
              <a:rPr lang="en-US" sz="1100" dirty="0">
                <a:latin typeface="Tw Cen MT" pitchFamily="34" charset="0"/>
              </a:rPr>
              <a:t>/CFT Correspondence (2001)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FAE80-230E-4F72-85FD-3B2FFE90F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64"/>
          <a:stretch/>
        </p:blipFill>
        <p:spPr>
          <a:xfrm>
            <a:off x="9066302" y="315248"/>
            <a:ext cx="2743200" cy="428665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7BF5265-17AA-4E54-97E6-E1AE89D3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189124" y="5824644"/>
            <a:ext cx="1315721" cy="486833"/>
          </a:xfrm>
        </p:spPr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/>
              <a:t>/13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D06EC2-42DF-43C2-B3C3-FBD92F102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81" y="5045559"/>
            <a:ext cx="744079" cy="27516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70F2F0C-1EB2-A952-8030-3033C8DF8A35}"/>
              </a:ext>
            </a:extLst>
          </p:cNvPr>
          <p:cNvGrpSpPr/>
          <p:nvPr/>
        </p:nvGrpSpPr>
        <p:grpSpPr>
          <a:xfrm>
            <a:off x="2266403" y="2013243"/>
            <a:ext cx="6337297" cy="802801"/>
            <a:chOff x="2266403" y="2013243"/>
            <a:chExt cx="6337297" cy="8028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455F3-19B9-47A3-9F24-BA9262DD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0" y="2013243"/>
              <a:ext cx="6317700" cy="8028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02ED3E-3325-3B91-05DB-375E019A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2075593"/>
              <a:ext cx="394240" cy="2616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5456ED-4965-BA8B-0DCD-6D69C126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6403" y="2192116"/>
              <a:ext cx="278677" cy="345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34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186" y="701264"/>
            <a:ext cx="8077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boundary gravity only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186" y="1508803"/>
            <a:ext cx="10040814" cy="5943600"/>
          </a:xfrm>
        </p:spPr>
        <p:txBody>
          <a:bodyPr>
            <a:noAutofit/>
          </a:bodyPr>
          <a:lstStyle/>
          <a:p>
            <a:r>
              <a:rPr lang="en-US" sz="1700" dirty="0"/>
              <a:t>Stress-energy tensor for zero, positive and negative </a:t>
            </a:r>
            <a:r>
              <a:rPr lang="en-US" sz="1700" dirty="0">
                <a:latin typeface="Symbol" panose="05050102010706020507" pitchFamily="18" charset="2"/>
              </a:rPr>
              <a:t>L</a:t>
            </a:r>
            <a:endParaRPr lang="en-US" sz="170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Positive </a:t>
            </a:r>
            <a:r>
              <a:rPr lang="en-US" sz="1700" dirty="0">
                <a:latin typeface="Symbol" panose="05050102010706020507" pitchFamily="18" charset="2"/>
              </a:rPr>
              <a:t>L</a:t>
            </a:r>
            <a:r>
              <a:rPr lang="en-US" sz="1700" dirty="0"/>
              <a:t> settles down to de Sitter state as studied before, includes (small) Casimir energy </a:t>
            </a:r>
          </a:p>
          <a:p>
            <a:r>
              <a:rPr lang="en-US" sz="1700" dirty="0"/>
              <a:t>Now also asymptotically flat + Big Crunch geometries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FAE80-230E-4F72-85FD-3B2FFE90F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64"/>
          <a:stretch/>
        </p:blipFill>
        <p:spPr>
          <a:xfrm>
            <a:off x="9448800" y="622938"/>
            <a:ext cx="2743200" cy="428665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8</a:t>
            </a:fld>
            <a:r>
              <a:rPr lang="nl-NL" dirty="0"/>
              <a:t>/13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AFF51-3D53-4EAC-8B75-2B4288B3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057400"/>
            <a:ext cx="8865177" cy="31712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C9D19D-B065-4351-B5D7-BFF179E73A60}"/>
              </a:ext>
            </a:extLst>
          </p:cNvPr>
          <p:cNvCxnSpPr>
            <a:cxnSpLocks/>
          </p:cNvCxnSpPr>
          <p:nvPr/>
        </p:nvCxnSpPr>
        <p:spPr>
          <a:xfrm flipH="1" flipV="1">
            <a:off x="10073898" y="4300780"/>
            <a:ext cx="289303" cy="110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3D55EB-075E-407A-801A-8F934A60003C}"/>
              </a:ext>
            </a:extLst>
          </p:cNvPr>
          <p:cNvCxnSpPr/>
          <p:nvPr/>
        </p:nvCxnSpPr>
        <p:spPr>
          <a:xfrm flipV="1">
            <a:off x="5486400" y="2286000"/>
            <a:ext cx="3979986" cy="350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8BFCCE-8263-2536-2F78-9AA0F840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5116"/>
            <a:ext cx="94678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Tw Cen MT" pitchFamily="34" charset="0"/>
              </a:rPr>
              <a:t>Christian Ecker, WS, David </a:t>
            </a:r>
            <a:r>
              <a:rPr lang="en-US" sz="1100" dirty="0" err="1">
                <a:latin typeface="Tw Cen MT" pitchFamily="34" charset="0"/>
              </a:rPr>
              <a:t>Mateos</a:t>
            </a:r>
            <a:r>
              <a:rPr lang="en-US" sz="1100" dirty="0">
                <a:latin typeface="Tw Cen MT" pitchFamily="34" charset="0"/>
              </a:rPr>
              <a:t> and Jorge </a:t>
            </a:r>
            <a:r>
              <a:rPr lang="en-US" sz="1100" dirty="0" err="1">
                <a:latin typeface="Tw Cen MT" pitchFamily="34" charset="0"/>
              </a:rPr>
              <a:t>Casalderrey</a:t>
            </a:r>
            <a:r>
              <a:rPr lang="en-US" sz="1100">
                <a:latin typeface="Tw Cen MT" pitchFamily="34" charset="0"/>
              </a:rPr>
              <a:t>-Solana, </a:t>
            </a:r>
            <a:r>
              <a:rPr lang="en-US" sz="1100" dirty="0">
                <a:latin typeface="Tw Cen MT" pitchFamily="34" charset="0"/>
              </a:rPr>
              <a:t>Holographic evolution with dynamical boundary gravity (2021)</a:t>
            </a:r>
          </a:p>
        </p:txBody>
      </p:sp>
    </p:spTree>
    <p:extLst>
      <p:ext uri="{BB962C8B-B14F-4D97-AF65-F5344CB8AC3E}">
        <p14:creationId xmlns:p14="http://schemas.microsoft.com/office/powerpoint/2010/main" val="277219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593" y="692682"/>
            <a:ext cx="9583614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boundary gravity with an </a:t>
            </a:r>
            <a:r>
              <a:rPr lang="en-US" dirty="0" err="1"/>
              <a:t>inflaton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23" y="1828800"/>
            <a:ext cx="10040814" cy="5943600"/>
          </a:xfrm>
        </p:spPr>
        <p:txBody>
          <a:bodyPr>
            <a:noAutofit/>
          </a:bodyPr>
          <a:lstStyle/>
          <a:p>
            <a:r>
              <a:rPr lang="en-US" sz="1700" dirty="0" err="1"/>
              <a:t>Inflaton</a:t>
            </a:r>
            <a:r>
              <a:rPr lang="en-US" sz="1700" dirty="0"/>
              <a:t> rolls down and undergoes damped oscillation</a:t>
            </a:r>
          </a:p>
          <a:p>
            <a:r>
              <a:rPr lang="en-US" sz="1700" dirty="0"/>
              <a:t>Rolls down relatively fast (helps numerical stability)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0BFAD8B-5B44-43B5-9509-5B526468F710}"/>
              </a:ext>
            </a:extLst>
          </p:cNvPr>
          <p:cNvSpPr txBox="1"/>
          <p:nvPr/>
        </p:nvSpPr>
        <p:spPr>
          <a:xfrm>
            <a:off x="8309684" y="0"/>
            <a:ext cx="2864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CERN/Utrecht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4EDCC6-8D04-4453-85DE-21E85E151861}"/>
              </a:ext>
            </a:extLst>
          </p:cNvPr>
          <p:cNvSpPr txBox="1">
            <a:spLocks/>
          </p:cNvSpPr>
          <p:nvPr/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A58DBF-7C61-4997-9886-539CDC07A380}" type="slidenum">
              <a:rPr lang="nl-NL" smtClean="0"/>
              <a:pPr/>
              <a:t>9</a:t>
            </a:fld>
            <a:r>
              <a:rPr lang="nl-NL" dirty="0"/>
              <a:t>/13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9EC14-05FD-4449-9723-1416C3B1531B}"/>
              </a:ext>
            </a:extLst>
          </p:cNvPr>
          <p:cNvSpPr txBox="1"/>
          <p:nvPr/>
        </p:nvSpPr>
        <p:spPr>
          <a:xfrm>
            <a:off x="6019800" y="3376291"/>
            <a:ext cx="302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3"/>
                </a:solidFill>
              </a:rPr>
              <a:t>Inflaton</a:t>
            </a:r>
            <a:r>
              <a:rPr lang="en-US" i="1" dirty="0">
                <a:solidFill>
                  <a:schemeClr val="accent3"/>
                </a:solidFill>
              </a:rPr>
              <a:t> dynamics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A43ABB-4DAA-55BA-D125-6BAE5D9DF95F}"/>
              </a:ext>
            </a:extLst>
          </p:cNvPr>
          <p:cNvGrpSpPr/>
          <p:nvPr/>
        </p:nvGrpSpPr>
        <p:grpSpPr>
          <a:xfrm>
            <a:off x="2250283" y="3376291"/>
            <a:ext cx="3295563" cy="2612543"/>
            <a:chOff x="8229599" y="2231349"/>
            <a:chExt cx="3295563" cy="26125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979F51-ACB0-7853-1F4B-76D48E2642B9}"/>
                </a:ext>
              </a:extLst>
            </p:cNvPr>
            <p:cNvSpPr txBox="1"/>
            <p:nvPr/>
          </p:nvSpPr>
          <p:spPr>
            <a:xfrm>
              <a:off x="8800090" y="2231349"/>
              <a:ext cx="2725072" cy="307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3"/>
                  </a:solidFill>
                </a:rPr>
                <a:t>Inflaton</a:t>
              </a:r>
              <a:r>
                <a:rPr lang="en-US" i="1" dirty="0">
                  <a:solidFill>
                    <a:schemeClr val="accent3"/>
                  </a:solidFill>
                </a:rPr>
                <a:t> potential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A5C654-D966-7C08-0B4B-C5C4D4C99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599" y="2645056"/>
              <a:ext cx="3200400" cy="219883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17F88E-FD70-C811-91AF-1D02465B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810000"/>
            <a:ext cx="3200401" cy="2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0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2479</Words>
  <Application>Microsoft Office PowerPoint</Application>
  <PresentationFormat>Widescreen</PresentationFormat>
  <Paragraphs>518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Symbol</vt:lpstr>
      <vt:lpstr>Times New Roman</vt:lpstr>
      <vt:lpstr>Tw Cen MT</vt:lpstr>
      <vt:lpstr>Theme1</vt:lpstr>
      <vt:lpstr>A dynamical inflaton coupled to strongly interacting matter</vt:lpstr>
      <vt:lpstr>motivation</vt:lpstr>
      <vt:lpstr>Inflation, preheating and reheating</vt:lpstr>
      <vt:lpstr>Inflation, reheating and holography</vt:lpstr>
      <vt:lpstr>A dynamical boundary</vt:lpstr>
      <vt:lpstr>Some numerical details</vt:lpstr>
      <vt:lpstr>A dynamical boundary – consistent initial conditions</vt:lpstr>
      <vt:lpstr>boundary gravity only</vt:lpstr>
      <vt:lpstr>boundary gravity with an inflaton</vt:lpstr>
      <vt:lpstr>Inflation and reheating</vt:lpstr>
      <vt:lpstr>Temperature from bulk and qft</vt:lpstr>
      <vt:lpstr>hydrodynamics</vt:lpstr>
      <vt:lpstr>Discussion</vt:lpstr>
      <vt:lpstr>Back-up</vt:lpstr>
      <vt:lpstr>Non-conformal model on de sitter4</vt:lpstr>
      <vt:lpstr>Bulk geometry with ds boundary</vt:lpstr>
      <vt:lpstr>Time evolution of the protocol</vt:lpstr>
      <vt:lpstr>The approach towards hydrodynamics</vt:lpstr>
      <vt:lpstr>Black hole Thermodynamics</vt:lpstr>
      <vt:lpstr>Black hole Thermodynamics</vt:lpstr>
      <vt:lpstr>entanglement in de Sitter</vt:lpstr>
      <vt:lpstr>entanglement in de Sitter</vt:lpstr>
      <vt:lpstr>Cosmological horizon</vt:lpstr>
      <vt:lpstr>How we set up a state</vt:lpstr>
      <vt:lpstr>The numerical scheme</vt:lpstr>
      <vt:lpstr>The approach towards hydrodynamics</vt:lpstr>
      <vt:lpstr>Holographic renormalisation</vt:lpstr>
      <vt:lpstr>boundary gravity - Temperatures</vt:lpstr>
      <vt:lpstr>Hydrodynamisation and  boundary gravity</vt:lpstr>
      <vt:lpstr>Hydrodynamisation and boundary gravity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Jets</dc:title>
  <dc:creator>van der Schee</dc:creator>
  <cp:lastModifiedBy>Wilke van der Schee</cp:lastModifiedBy>
  <cp:revision>3552</cp:revision>
  <cp:lastPrinted>2013-02-27T16:52:15Z</cp:lastPrinted>
  <dcterms:created xsi:type="dcterms:W3CDTF">2011-04-27T16:22:55Z</dcterms:created>
  <dcterms:modified xsi:type="dcterms:W3CDTF">2023-03-14T13:13:18Z</dcterms:modified>
</cp:coreProperties>
</file>