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media1.mov" ContentType="video/unknown"/>
  <Override PartName="/ppt/media/image2.jpeg" ContentType="image/jpeg"/>
  <Override PartName="/ppt/media/image3.jpeg" ContentType="image/jpeg"/>
  <Override PartName="/ppt/media/media2.mov" ContentType="video/unknown"/>
  <Override PartName="/ppt/media/image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Testo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Titolo Testo</a:t>
            </a:r>
          </a:p>
        </p:txBody>
      </p:sp>
      <p:sp>
        <p:nvSpPr>
          <p:cNvPr id="12" name="Corpo livello uno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Giovanni Mela"/>
          <p:cNvSpPr txBox="1"/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–Giovanni Mela</a:t>
            </a:r>
          </a:p>
        </p:txBody>
      </p:sp>
      <p:sp>
        <p:nvSpPr>
          <p:cNvPr id="94" name="“Inserisci qui una citazione”."/>
          <p:cNvSpPr txBox="1"/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“Inserisci qui una citazione”. </a:t>
            </a:r>
          </a:p>
        </p:txBody>
      </p:sp>
      <p:sp>
        <p:nvSpPr>
          <p:cNvPr id="9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magine"/>
          <p:cNvSpPr/>
          <p:nvPr>
            <p:ph type="pic" idx="13"/>
          </p:nvPr>
        </p:nvSpPr>
        <p:spPr>
          <a:xfrm>
            <a:off x="-949853" y="0"/>
            <a:ext cx="14904506" cy="994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magine"/>
          <p:cNvSpPr/>
          <p:nvPr>
            <p:ph type="pic" idx="13"/>
          </p:nvPr>
        </p:nvSpPr>
        <p:spPr>
          <a:xfrm>
            <a:off x="1622088" y="289099"/>
            <a:ext cx="9753603" cy="65057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olo Testo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Titolo Testo</a:t>
            </a:r>
          </a:p>
        </p:txBody>
      </p:sp>
      <p:sp>
        <p:nvSpPr>
          <p:cNvPr id="22" name="Corpo livello uno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olo Testo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3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magine"/>
          <p:cNvSpPr/>
          <p:nvPr>
            <p:ph type="pic" idx="13"/>
          </p:nvPr>
        </p:nvSpPr>
        <p:spPr>
          <a:xfrm>
            <a:off x="2263775" y="613833"/>
            <a:ext cx="12401550" cy="8267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olo Testo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Titolo Testo</a:t>
            </a:r>
          </a:p>
        </p:txBody>
      </p:sp>
      <p:sp>
        <p:nvSpPr>
          <p:cNvPr id="40" name="Corpo livello uno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4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57" name="Corpo livello un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magine"/>
          <p:cNvSpPr/>
          <p:nvPr>
            <p:ph type="pic" idx="13"/>
          </p:nvPr>
        </p:nvSpPr>
        <p:spPr>
          <a:xfrm>
            <a:off x="4086225" y="2586566"/>
            <a:ext cx="9429750" cy="6286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67" name="Corpo livello uno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8" name="Numero diapositiva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Corpo livello uno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magine"/>
          <p:cNvSpPr/>
          <p:nvPr>
            <p:ph type="pic" sz="quarter" idx="13"/>
          </p:nvPr>
        </p:nvSpPr>
        <p:spPr>
          <a:xfrm>
            <a:off x="6680200" y="5029200"/>
            <a:ext cx="6054748" cy="4038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magine"/>
          <p:cNvSpPr/>
          <p:nvPr>
            <p:ph type="pic" sz="quarter" idx="14"/>
          </p:nvPr>
        </p:nvSpPr>
        <p:spPr>
          <a:xfrm>
            <a:off x="6502400" y="889000"/>
            <a:ext cx="5867400" cy="3911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magine"/>
          <p:cNvSpPr/>
          <p:nvPr>
            <p:ph type="pic" idx="15"/>
          </p:nvPr>
        </p:nvSpPr>
        <p:spPr>
          <a:xfrm>
            <a:off x="-2374900" y="889000"/>
            <a:ext cx="11982450" cy="7988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3" name="Corpo livello uno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video" Target="../media/media2.mov"/><Relationship Id="rId3" Type="http://schemas.microsoft.com/office/2007/relationships/media" Target="../media/media2.mov"/><Relationship Id="rId4" Type="http://schemas.openxmlformats.org/officeDocument/2006/relationships/image" Target="../media/image10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Relationship Id="rId3" Type="http://schemas.openxmlformats.org/officeDocument/2006/relationships/image" Target="../media/image11.png"/><Relationship Id="rId4" Type="http://schemas.openxmlformats.org/officeDocument/2006/relationships/image" Target="../media/image14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Relationship Id="rId3" Type="http://schemas.openxmlformats.org/officeDocument/2006/relationships/image" Target="../media/image11.png"/><Relationship Id="rId4" Type="http://schemas.openxmlformats.org/officeDocument/2006/relationships/image" Target="../media/image15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5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png"/><Relationship Id="rId3" Type="http://schemas.openxmlformats.org/officeDocument/2006/relationships/image" Target="../media/image20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png"/><Relationship Id="rId3" Type="http://schemas.openxmlformats.org/officeDocument/2006/relationships/image" Target="../media/image20.png"/><Relationship Id="rId4" Type="http://schemas.openxmlformats.org/officeDocument/2006/relationships/image" Target="../media/image32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png"/><Relationship Id="rId3" Type="http://schemas.openxmlformats.org/officeDocument/2006/relationships/image" Target="../media/image20.png"/><Relationship Id="rId4" Type="http://schemas.openxmlformats.org/officeDocument/2006/relationships/image" Target="../media/image32.png"/><Relationship Id="rId5" Type="http://schemas.openxmlformats.org/officeDocument/2006/relationships/image" Target="../media/image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3.png"/><Relationship Id="rId5" Type="http://schemas.openxmlformats.org/officeDocument/2006/relationships/image" Target="../media/image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2.jpeg"/><Relationship Id="rId5" Type="http://schemas.openxmlformats.org/officeDocument/2006/relationships/image" Target="../media/image3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LaVA MEETING @ECT*…"/>
          <p:cNvSpPr txBox="1"/>
          <p:nvPr/>
        </p:nvSpPr>
        <p:spPr>
          <a:xfrm>
            <a:off x="3935496" y="3041650"/>
            <a:ext cx="5133808" cy="255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800"/>
            </a:pPr>
            <a:r>
              <a:t>LaVA MEETING @ECT*</a:t>
            </a:r>
          </a:p>
          <a:p>
            <a:pPr>
              <a:defRPr sz="1900"/>
            </a:pPr>
            <a:r>
              <a:t>23/02/2023</a:t>
            </a:r>
          </a:p>
          <a:p>
            <a:pPr/>
          </a:p>
          <a:p>
            <a:pPr>
              <a:defRPr sz="2900">
                <a:solidFill>
                  <a:srgbClr val="FF2600"/>
                </a:solidFill>
              </a:defRPr>
            </a:pPr>
            <a:r>
              <a:t>Algorithms (2)</a:t>
            </a:r>
          </a:p>
          <a:p>
            <a:pPr>
              <a:defRPr sz="2900"/>
            </a:pPr>
          </a:p>
          <a:p>
            <a:pPr>
              <a:defRPr i="1" sz="1800"/>
            </a:pPr>
            <a:r>
              <a:t>presented by</a:t>
            </a:r>
          </a:p>
          <a:p>
            <a:pPr>
              <a:defRPr i="1" sz="2100"/>
            </a:pPr>
            <a:r>
              <a:t>Francesco Di Renzo (University of Parma &amp; INFN)</a:t>
            </a:r>
          </a:p>
        </p:txBody>
      </p:sp>
      <p:pic>
        <p:nvPicPr>
          <p:cNvPr id="120" name="LaVAlogo.jpeg" descr="LaVAlogo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77450" y="8223250"/>
            <a:ext cx="1816100" cy="1003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logoStrong2020.png" descr="logoStrong202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5050" y="8089900"/>
            <a:ext cx="1822318" cy="127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IGN PROBLEMS: the tough problem par excellence"/>
          <p:cNvSpPr txBox="1"/>
          <p:nvPr/>
        </p:nvSpPr>
        <p:spPr>
          <a:xfrm>
            <a:off x="2531522" y="82550"/>
            <a:ext cx="7941755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900"/>
            </a:pPr>
            <a:r>
              <a:rPr>
                <a:solidFill>
                  <a:srgbClr val="FF2600"/>
                </a:solidFill>
              </a:rPr>
              <a:t>SIGN PROBLEMS</a:t>
            </a:r>
            <a:r>
              <a:t>: the tough problem par excellence</a:t>
            </a:r>
          </a:p>
        </p:txBody>
      </p:sp>
      <p:sp>
        <p:nvSpPr>
          <p:cNvPr id="172" name="… i.e. living without a probability distribution …"/>
          <p:cNvSpPr txBox="1"/>
          <p:nvPr/>
        </p:nvSpPr>
        <p:spPr>
          <a:xfrm>
            <a:off x="6125242" y="1077574"/>
            <a:ext cx="6073528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/>
          </a:lstStyle>
          <a:p>
            <a:pPr/>
            <a:r>
              <a:t>… i.e. living without a probability distribution …</a:t>
            </a:r>
          </a:p>
        </p:txBody>
      </p:sp>
      <p:pic>
        <p:nvPicPr>
          <p:cNvPr id="173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3289" y="942888"/>
            <a:ext cx="4586480" cy="726572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… and we know that"/>
          <p:cNvSpPr txBox="1"/>
          <p:nvPr/>
        </p:nvSpPr>
        <p:spPr>
          <a:xfrm>
            <a:off x="605033" y="1907498"/>
            <a:ext cx="2723109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/>
          </a:lstStyle>
          <a:p>
            <a:pPr/>
            <a:r>
              <a:t>… and we know that</a:t>
            </a:r>
          </a:p>
        </p:txBody>
      </p:sp>
      <p:pic>
        <p:nvPicPr>
          <p:cNvPr id="175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10147" y="1762666"/>
            <a:ext cx="3760377" cy="746865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Any possible VIRTUOUS LOOP like before?"/>
          <p:cNvSpPr txBox="1"/>
          <p:nvPr/>
        </p:nvSpPr>
        <p:spPr>
          <a:xfrm>
            <a:off x="3747070" y="2788222"/>
            <a:ext cx="551066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Any possible </a:t>
            </a:r>
            <a:r>
              <a:rPr>
                <a:solidFill>
                  <a:srgbClr val="FF2600"/>
                </a:solidFill>
              </a:rPr>
              <a:t>VIRTUOUS LOOP</a:t>
            </a:r>
            <a:r>
              <a:t> like before?</a:t>
            </a:r>
          </a:p>
        </p:txBody>
      </p:sp>
      <p:sp>
        <p:nvSpPr>
          <p:cNvPr id="177" name="YES!"/>
          <p:cNvSpPr txBox="1"/>
          <p:nvPr/>
        </p:nvSpPr>
        <p:spPr>
          <a:xfrm>
            <a:off x="9388848" y="2788222"/>
            <a:ext cx="673002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2600"/>
                </a:solidFill>
              </a:rPr>
              <a:t>YES!</a:t>
            </a:r>
          </a:p>
        </p:txBody>
      </p:sp>
      <p:sp>
        <p:nvSpPr>
          <p:cNvPr id="178" name="but NOT ALWAYS!!"/>
          <p:cNvSpPr txBox="1"/>
          <p:nvPr/>
        </p:nvSpPr>
        <p:spPr>
          <a:xfrm>
            <a:off x="10192968" y="2788222"/>
            <a:ext cx="258068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2600"/>
                </a:solidFill>
              </a:rPr>
              <a:t>but NOT ALWAYS!!</a:t>
            </a:r>
          </a:p>
        </p:txBody>
      </p:sp>
      <p:sp>
        <p:nvSpPr>
          <p:cNvPr id="179" name="Still, you will see quite a number approaches to taming/evading/mitigating the SIGN PROBLEM and they can (to a certain extent) enable (finite density QCD) computations!…"/>
          <p:cNvSpPr txBox="1"/>
          <p:nvPr/>
        </p:nvSpPr>
        <p:spPr>
          <a:xfrm>
            <a:off x="977826" y="4085844"/>
            <a:ext cx="11049149" cy="472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/>
            <a:r>
              <a:t>Still, you will see quite a number approaches to taming/evading/mitigating the SIGN PROBLEM and they can (to a certain extent) enable (finite density QCD) computations!</a:t>
            </a:r>
          </a:p>
          <a:p>
            <a:pPr algn="just"/>
          </a:p>
          <a:p>
            <a:pPr marL="333375" indent="-333375" algn="just">
              <a:buSzPct val="50000"/>
              <a:buBlip>
                <a:blip r:embed="rId4"/>
              </a:buBlip>
            </a:pPr>
            <a:r>
              <a:t>Density of states</a:t>
            </a:r>
          </a:p>
          <a:p>
            <a:pPr marL="333375" indent="-333375" algn="just">
              <a:buSzPct val="50000"/>
              <a:buBlip>
                <a:blip r:embed="rId4"/>
              </a:buBlip>
            </a:pPr>
            <a:r>
              <a:t>Lefschetz Thimbles / holomorphic flow / sign-optimised manifolds</a:t>
            </a:r>
          </a:p>
          <a:p>
            <a:pPr marL="333375" indent="-333375" algn="just">
              <a:buSzPct val="50000"/>
              <a:buBlip>
                <a:blip r:embed="rId4"/>
              </a:buBlip>
            </a:pPr>
            <a:r>
              <a:t>complex Langevin</a:t>
            </a:r>
          </a:p>
          <a:p>
            <a:pPr marL="333375" indent="-333375" algn="just">
              <a:buSzPct val="50000"/>
              <a:buBlip>
                <a:blip r:embed="rId4"/>
              </a:buBlip>
            </a:pPr>
            <a:r>
              <a:t>tensor networks</a:t>
            </a:r>
          </a:p>
          <a:p>
            <a:pPr algn="just"/>
          </a:p>
          <a:p>
            <a:pPr marL="333375" indent="-333375" algn="just">
              <a:buSzPct val="50000"/>
              <a:buBlip>
                <a:blip r:embed="rId4"/>
              </a:buBlip>
            </a:pPr>
            <a:r>
              <a:t>Imaginary chemical potential simulations</a:t>
            </a:r>
          </a:p>
          <a:p>
            <a:pPr marL="333375" indent="-333375" algn="just">
              <a:buSzPct val="50000"/>
              <a:buBlip>
                <a:blip r:embed="rId4"/>
              </a:buBlip>
            </a:pPr>
            <a:r>
              <a:t>Taylor expansions at zero chemical potential</a:t>
            </a:r>
          </a:p>
          <a:p>
            <a:pPr algn="just"/>
          </a:p>
          <a:p>
            <a:pPr algn="just"/>
            <a:r>
              <a:t>… with (analytic) continuation, (various) summation schemes needed (with Padè coming back to popularity…)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IGN PROBLEMS: the tough problem par excellence"/>
          <p:cNvSpPr txBox="1"/>
          <p:nvPr/>
        </p:nvSpPr>
        <p:spPr>
          <a:xfrm>
            <a:off x="2531522" y="82550"/>
            <a:ext cx="7941755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900"/>
            </a:pPr>
            <a:r>
              <a:rPr>
                <a:solidFill>
                  <a:srgbClr val="FF2600"/>
                </a:solidFill>
              </a:rPr>
              <a:t>SIGN PROBLEMS</a:t>
            </a:r>
            <a:r>
              <a:t>: the tough problem par excellence</a:t>
            </a:r>
          </a:p>
        </p:txBody>
      </p:sp>
      <p:sp>
        <p:nvSpPr>
          <p:cNvPr id="182" name="… i.e. living without a probability distribution …"/>
          <p:cNvSpPr txBox="1"/>
          <p:nvPr/>
        </p:nvSpPr>
        <p:spPr>
          <a:xfrm>
            <a:off x="6125242" y="1077574"/>
            <a:ext cx="6073528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/>
          </a:lstStyle>
          <a:p>
            <a:pPr/>
            <a:r>
              <a:t>… i.e. living without a probability distribution …</a:t>
            </a:r>
          </a:p>
        </p:txBody>
      </p:sp>
      <p:pic>
        <p:nvPicPr>
          <p:cNvPr id="183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3289" y="942888"/>
            <a:ext cx="4586480" cy="726572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… and we know that"/>
          <p:cNvSpPr txBox="1"/>
          <p:nvPr/>
        </p:nvSpPr>
        <p:spPr>
          <a:xfrm>
            <a:off x="605033" y="1907498"/>
            <a:ext cx="2723109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/>
          </a:lstStyle>
          <a:p>
            <a:pPr/>
            <a:r>
              <a:t>… and we know that</a:t>
            </a:r>
          </a:p>
        </p:txBody>
      </p:sp>
      <p:pic>
        <p:nvPicPr>
          <p:cNvPr id="185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10147" y="1762666"/>
            <a:ext cx="3760377" cy="746865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Any possible VIRTUOUS LOOP like before?"/>
          <p:cNvSpPr txBox="1"/>
          <p:nvPr/>
        </p:nvSpPr>
        <p:spPr>
          <a:xfrm>
            <a:off x="3747070" y="2788222"/>
            <a:ext cx="551066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Any possible </a:t>
            </a:r>
            <a:r>
              <a:rPr>
                <a:solidFill>
                  <a:srgbClr val="FF2600"/>
                </a:solidFill>
              </a:rPr>
              <a:t>VIRTUOUS LOOP</a:t>
            </a:r>
            <a:r>
              <a:t> like before?</a:t>
            </a:r>
          </a:p>
        </p:txBody>
      </p:sp>
      <p:sp>
        <p:nvSpPr>
          <p:cNvPr id="187" name="YES!"/>
          <p:cNvSpPr txBox="1"/>
          <p:nvPr/>
        </p:nvSpPr>
        <p:spPr>
          <a:xfrm>
            <a:off x="9388848" y="2788222"/>
            <a:ext cx="673002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2600"/>
                </a:solidFill>
              </a:rPr>
              <a:t>YES!</a:t>
            </a:r>
          </a:p>
        </p:txBody>
      </p:sp>
      <p:sp>
        <p:nvSpPr>
          <p:cNvPr id="188" name="but NOT ALWAYS!!"/>
          <p:cNvSpPr txBox="1"/>
          <p:nvPr/>
        </p:nvSpPr>
        <p:spPr>
          <a:xfrm>
            <a:off x="10192968" y="2788222"/>
            <a:ext cx="258068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2600"/>
                </a:solidFill>
              </a:rPr>
              <a:t>but NOT ALWAYS!!</a:t>
            </a:r>
          </a:p>
        </p:txBody>
      </p:sp>
      <p:sp>
        <p:nvSpPr>
          <p:cNvPr id="189" name="Still, you will see quite a number approaches to taming/evading/mitigating the SIGN PROBLEM and they can (to a certain extent) enable (finite density QCD) computations!…"/>
          <p:cNvSpPr txBox="1"/>
          <p:nvPr/>
        </p:nvSpPr>
        <p:spPr>
          <a:xfrm>
            <a:off x="977826" y="4085844"/>
            <a:ext cx="11049149" cy="472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/>
            <a:r>
              <a:t>Still, you will see quite a number approaches to taming/evading/mitigating the SIGN PROBLEM and they can (to a certain extent) enable (finite density QCD) computations!</a:t>
            </a:r>
          </a:p>
          <a:p>
            <a:pPr algn="just"/>
          </a:p>
          <a:p>
            <a:pPr marL="333375" indent="-333375" algn="just">
              <a:buSzPct val="50000"/>
              <a:buBlip>
                <a:blip r:embed="rId4"/>
              </a:buBlip>
              <a:defRPr>
                <a:solidFill>
                  <a:srgbClr val="FF2600"/>
                </a:solidFill>
              </a:defRPr>
            </a:pPr>
            <a:r>
              <a:t>Density of states</a:t>
            </a:r>
          </a:p>
          <a:p>
            <a:pPr marL="333375" indent="-333375" algn="just">
              <a:buSzPct val="50000"/>
              <a:buBlip>
                <a:blip r:embed="rId4"/>
              </a:buBlip>
            </a:pPr>
            <a:r>
              <a:t>Lefschetz Thimbles / holomorphic flow / sign-optimised manifolds</a:t>
            </a:r>
          </a:p>
          <a:p>
            <a:pPr marL="333375" indent="-333375" algn="just">
              <a:buSzPct val="50000"/>
              <a:buBlip>
                <a:blip r:embed="rId4"/>
              </a:buBlip>
            </a:pPr>
            <a:r>
              <a:t>complex Langevin</a:t>
            </a:r>
          </a:p>
          <a:p>
            <a:pPr marL="333375" indent="-333375" algn="just">
              <a:buSzPct val="50000"/>
              <a:buBlip>
                <a:blip r:embed="rId4"/>
              </a:buBlip>
            </a:pPr>
            <a:r>
              <a:t>tensor networks</a:t>
            </a:r>
          </a:p>
          <a:p>
            <a:pPr algn="just"/>
          </a:p>
          <a:p>
            <a:pPr marL="333375" indent="-333375" algn="just">
              <a:buSzPct val="50000"/>
              <a:buBlip>
                <a:blip r:embed="rId4"/>
              </a:buBlip>
            </a:pPr>
            <a:r>
              <a:t>Imaginary chemical potential simulations</a:t>
            </a:r>
          </a:p>
          <a:p>
            <a:pPr marL="333375" indent="-333375" algn="just">
              <a:buSzPct val="50000"/>
              <a:buBlip>
                <a:blip r:embed="rId4"/>
              </a:buBlip>
            </a:pPr>
            <a:r>
              <a:t>Taylor expansions at zero chemical potential</a:t>
            </a:r>
          </a:p>
          <a:p>
            <a:pPr algn="just"/>
          </a:p>
          <a:p>
            <a:pPr algn="just"/>
            <a:r>
              <a:t>… with (analytic) continuation, (various) summation schemes needed (with Padè coming back to popularity…)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IGN PROBLEMS: the tough problem par excellence"/>
          <p:cNvSpPr txBox="1"/>
          <p:nvPr/>
        </p:nvSpPr>
        <p:spPr>
          <a:xfrm>
            <a:off x="2531522" y="82550"/>
            <a:ext cx="7941755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900"/>
            </a:pPr>
            <a:r>
              <a:rPr>
                <a:solidFill>
                  <a:srgbClr val="FF2600"/>
                </a:solidFill>
              </a:rPr>
              <a:t>SIGN PROBLEMS</a:t>
            </a:r>
            <a:r>
              <a:t>: the tough problem par excellence</a:t>
            </a:r>
          </a:p>
        </p:txBody>
      </p:sp>
      <p:sp>
        <p:nvSpPr>
          <p:cNvPr id="192" name="… i.e. living without a probability distribution …"/>
          <p:cNvSpPr txBox="1"/>
          <p:nvPr/>
        </p:nvSpPr>
        <p:spPr>
          <a:xfrm>
            <a:off x="6125242" y="1077574"/>
            <a:ext cx="6073528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/>
          </a:lstStyle>
          <a:p>
            <a:pPr/>
            <a:r>
              <a:t>… i.e. living without a probability distribution …</a:t>
            </a:r>
          </a:p>
        </p:txBody>
      </p:sp>
      <p:pic>
        <p:nvPicPr>
          <p:cNvPr id="193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3289" y="942888"/>
            <a:ext cx="4586480" cy="726572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… and we know that"/>
          <p:cNvSpPr txBox="1"/>
          <p:nvPr/>
        </p:nvSpPr>
        <p:spPr>
          <a:xfrm>
            <a:off x="605033" y="1907498"/>
            <a:ext cx="2723109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/>
          </a:lstStyle>
          <a:p>
            <a:pPr/>
            <a:r>
              <a:t>… and we know that</a:t>
            </a:r>
          </a:p>
        </p:txBody>
      </p:sp>
      <p:pic>
        <p:nvPicPr>
          <p:cNvPr id="195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10147" y="1762666"/>
            <a:ext cx="3760377" cy="746865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Any possible VIRTUOUS LOOP like before?"/>
          <p:cNvSpPr txBox="1"/>
          <p:nvPr/>
        </p:nvSpPr>
        <p:spPr>
          <a:xfrm>
            <a:off x="3747070" y="2788222"/>
            <a:ext cx="551066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Any possible </a:t>
            </a:r>
            <a:r>
              <a:rPr>
                <a:solidFill>
                  <a:srgbClr val="FF2600"/>
                </a:solidFill>
              </a:rPr>
              <a:t>VIRTUOUS LOOP</a:t>
            </a:r>
            <a:r>
              <a:t> like before?</a:t>
            </a:r>
          </a:p>
        </p:txBody>
      </p:sp>
      <p:sp>
        <p:nvSpPr>
          <p:cNvPr id="197" name="YES!"/>
          <p:cNvSpPr txBox="1"/>
          <p:nvPr/>
        </p:nvSpPr>
        <p:spPr>
          <a:xfrm>
            <a:off x="9388848" y="2788222"/>
            <a:ext cx="673002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2600"/>
                </a:solidFill>
              </a:rPr>
              <a:t>YES!</a:t>
            </a:r>
          </a:p>
        </p:txBody>
      </p:sp>
      <p:sp>
        <p:nvSpPr>
          <p:cNvPr id="198" name="but NOT ALWAYS!!"/>
          <p:cNvSpPr txBox="1"/>
          <p:nvPr/>
        </p:nvSpPr>
        <p:spPr>
          <a:xfrm>
            <a:off x="10192968" y="2788222"/>
            <a:ext cx="258068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2600"/>
                </a:solidFill>
              </a:rPr>
              <a:t>but NOT ALWAYS!!</a:t>
            </a:r>
          </a:p>
        </p:txBody>
      </p:sp>
      <p:sp>
        <p:nvSpPr>
          <p:cNvPr id="199" name="Still, you will see quite a number approaches to taming/evading/mitigating the SIGN PROBLEM and they can (to a certain extent) enable (finite density QCD) computations!…"/>
          <p:cNvSpPr txBox="1"/>
          <p:nvPr/>
        </p:nvSpPr>
        <p:spPr>
          <a:xfrm>
            <a:off x="977826" y="4085844"/>
            <a:ext cx="11049149" cy="472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/>
            <a:r>
              <a:t>Still, you will see quite a number approaches to taming/evading/mitigating the SIGN PROBLEM and they can (to a certain extent) enable (finite density QCD) computations!</a:t>
            </a:r>
          </a:p>
          <a:p>
            <a:pPr algn="just"/>
          </a:p>
          <a:p>
            <a:pPr marL="333375" indent="-333375" algn="just">
              <a:buSzPct val="50000"/>
              <a:buBlip>
                <a:blip r:embed="rId4"/>
              </a:buBlip>
            </a:pPr>
            <a:r>
              <a:t>Density of states</a:t>
            </a:r>
          </a:p>
          <a:p>
            <a:pPr marL="333375" indent="-333375" algn="just">
              <a:buSzPct val="50000"/>
              <a:buBlip>
                <a:blip r:embed="rId4"/>
              </a:buBlip>
              <a:defRPr>
                <a:solidFill>
                  <a:srgbClr val="FF2600"/>
                </a:solidFill>
              </a:defRPr>
            </a:pPr>
            <a:r>
              <a:t>Lefschetz Thimbles / holomorphic flow / sign-optimised manifolds</a:t>
            </a:r>
          </a:p>
          <a:p>
            <a:pPr marL="333375" indent="-333375" algn="just">
              <a:buSzPct val="50000"/>
              <a:buBlip>
                <a:blip r:embed="rId4"/>
              </a:buBlip>
            </a:pPr>
            <a:r>
              <a:t>complex Langevin</a:t>
            </a:r>
          </a:p>
          <a:p>
            <a:pPr marL="333375" indent="-333375" algn="just">
              <a:buSzPct val="50000"/>
              <a:buBlip>
                <a:blip r:embed="rId4"/>
              </a:buBlip>
            </a:pPr>
            <a:r>
              <a:t>tensor networks</a:t>
            </a:r>
          </a:p>
          <a:p>
            <a:pPr algn="just"/>
          </a:p>
          <a:p>
            <a:pPr marL="333375" indent="-333375" algn="just">
              <a:buSzPct val="50000"/>
              <a:buBlip>
                <a:blip r:embed="rId4"/>
              </a:buBlip>
            </a:pPr>
            <a:r>
              <a:t>Imaginary chemical potential simulations</a:t>
            </a:r>
          </a:p>
          <a:p>
            <a:pPr marL="333375" indent="-333375" algn="just">
              <a:buSzPct val="50000"/>
              <a:buBlip>
                <a:blip r:embed="rId4"/>
              </a:buBlip>
            </a:pPr>
            <a:r>
              <a:t>Taylor expansions at zero chemical potential</a:t>
            </a:r>
          </a:p>
          <a:p>
            <a:pPr algn="just"/>
          </a:p>
          <a:p>
            <a:pPr algn="just"/>
            <a:r>
              <a:t>… with (analytic) continuation, (various) summation schemes needed (with Padè coming back to popularity…)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Moscow2017fdr_thimbles_0.pdf" descr="Moscow2017fdr_thimbles_0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8424" y="192886"/>
            <a:ext cx="12267952" cy="86743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Moscow2017fdr_thimbles_1.pdf" descr="Moscow2017fdr_thimbles_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1301" y="192899"/>
            <a:ext cx="12316401" cy="87085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Moscow2017fdr_thimbles.pdf" descr="Moscow2017fdr_thimble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5392" y="579131"/>
            <a:ext cx="12314698" cy="80727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Moscow2017fdr_thimbles.pdf" descr="Moscow2017fdr_thimble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5392" y="579131"/>
            <a:ext cx="12314698" cy="8072792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Perfect …There is a very good reason: thimbles always provide a BASIS to decompose any contour!"/>
          <p:cNvSpPr txBox="1"/>
          <p:nvPr/>
        </p:nvSpPr>
        <p:spPr>
          <a:xfrm>
            <a:off x="284658" y="8871741"/>
            <a:ext cx="12435484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Perfect …There is a very good reason: thimbles always provide a </a:t>
            </a:r>
            <a:r>
              <a:rPr>
                <a:solidFill>
                  <a:srgbClr val="FF2600"/>
                </a:solidFill>
              </a:rPr>
              <a:t>BASIS</a:t>
            </a:r>
            <a:r>
              <a:t> to decompose any contour!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he SIGN PROBLEM is always nasty……"/>
          <p:cNvSpPr txBox="1"/>
          <p:nvPr/>
        </p:nvSpPr>
        <p:spPr>
          <a:xfrm>
            <a:off x="1252993" y="158749"/>
            <a:ext cx="10498814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900"/>
            </a:pPr>
            <a:r>
              <a:t>The </a:t>
            </a:r>
            <a:r>
              <a:rPr>
                <a:solidFill>
                  <a:srgbClr val="FF2600"/>
                </a:solidFill>
              </a:rPr>
              <a:t>SIGN PROBLEM </a:t>
            </a:r>
            <a:r>
              <a:t>is always nasty…</a:t>
            </a:r>
          </a:p>
          <a:p>
            <a:pPr>
              <a:defRPr sz="2900"/>
            </a:pPr>
          </a:p>
          <a:p>
            <a:pPr>
              <a:defRPr sz="2900"/>
            </a:pPr>
            <a:r>
              <a:t>There are </a:t>
            </a:r>
            <a:r>
              <a:rPr>
                <a:solidFill>
                  <a:srgbClr val="FF2600"/>
                </a:solidFill>
              </a:rPr>
              <a:t>different decompositions</a:t>
            </a:r>
            <a:r>
              <a:t> as you move in parameter space! </a:t>
            </a:r>
          </a:p>
        </p:txBody>
      </p:sp>
      <p:pic>
        <p:nvPicPr>
          <p:cNvPr id="211" name="thimble_movie.mov" descr="thimble_movie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130317" y="2740021"/>
            <a:ext cx="6744166" cy="5334177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Yust to mention one tricky point…"/>
          <p:cNvSpPr txBox="1"/>
          <p:nvPr/>
        </p:nvSpPr>
        <p:spPr>
          <a:xfrm>
            <a:off x="3817875" y="8886097"/>
            <a:ext cx="536905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/>
            </a:lvl1pPr>
          </a:lstStyle>
          <a:p>
            <a:pPr/>
            <a:r>
              <a:t>Yust to mention one tricky point…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0000" fill="hold"/>
                                        <p:tgtEl>
                                          <p:spTgt spid="2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11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IGN PROBLEMS: the tough problem par excellence"/>
          <p:cNvSpPr txBox="1"/>
          <p:nvPr/>
        </p:nvSpPr>
        <p:spPr>
          <a:xfrm>
            <a:off x="2531522" y="82550"/>
            <a:ext cx="7941755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900"/>
            </a:pPr>
            <a:r>
              <a:rPr>
                <a:solidFill>
                  <a:srgbClr val="FF2600"/>
                </a:solidFill>
              </a:rPr>
              <a:t>SIGN PROBLEMS</a:t>
            </a:r>
            <a:r>
              <a:t>: the tough problem par excellence</a:t>
            </a:r>
          </a:p>
        </p:txBody>
      </p:sp>
      <p:sp>
        <p:nvSpPr>
          <p:cNvPr id="215" name="… i.e. living without a probability distribution …"/>
          <p:cNvSpPr txBox="1"/>
          <p:nvPr/>
        </p:nvSpPr>
        <p:spPr>
          <a:xfrm>
            <a:off x="6125242" y="1077574"/>
            <a:ext cx="6073528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/>
          </a:lstStyle>
          <a:p>
            <a:pPr/>
            <a:r>
              <a:t>… i.e. living without a probability distribution …</a:t>
            </a:r>
          </a:p>
        </p:txBody>
      </p:sp>
      <p:pic>
        <p:nvPicPr>
          <p:cNvPr id="216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3289" y="942888"/>
            <a:ext cx="4586480" cy="726572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… and we know that"/>
          <p:cNvSpPr txBox="1"/>
          <p:nvPr/>
        </p:nvSpPr>
        <p:spPr>
          <a:xfrm>
            <a:off x="605033" y="1907498"/>
            <a:ext cx="2723109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/>
          </a:lstStyle>
          <a:p>
            <a:pPr/>
            <a:r>
              <a:t>… and we know that</a:t>
            </a:r>
          </a:p>
        </p:txBody>
      </p:sp>
      <p:pic>
        <p:nvPicPr>
          <p:cNvPr id="218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10147" y="1762666"/>
            <a:ext cx="3760377" cy="746865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Any possible VIRTUOUS LOOP like before?"/>
          <p:cNvSpPr txBox="1"/>
          <p:nvPr/>
        </p:nvSpPr>
        <p:spPr>
          <a:xfrm>
            <a:off x="3747070" y="2788222"/>
            <a:ext cx="551066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Any possible </a:t>
            </a:r>
            <a:r>
              <a:rPr>
                <a:solidFill>
                  <a:srgbClr val="FF2600"/>
                </a:solidFill>
              </a:rPr>
              <a:t>VIRTUOUS LOOP</a:t>
            </a:r>
            <a:r>
              <a:t> like before?</a:t>
            </a:r>
          </a:p>
        </p:txBody>
      </p:sp>
      <p:sp>
        <p:nvSpPr>
          <p:cNvPr id="220" name="YES!"/>
          <p:cNvSpPr txBox="1"/>
          <p:nvPr/>
        </p:nvSpPr>
        <p:spPr>
          <a:xfrm>
            <a:off x="9388848" y="2788222"/>
            <a:ext cx="673002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2600"/>
                </a:solidFill>
              </a:rPr>
              <a:t>YES!</a:t>
            </a:r>
          </a:p>
        </p:txBody>
      </p:sp>
      <p:sp>
        <p:nvSpPr>
          <p:cNvPr id="221" name="but NOT ALWAYS!!"/>
          <p:cNvSpPr txBox="1"/>
          <p:nvPr/>
        </p:nvSpPr>
        <p:spPr>
          <a:xfrm>
            <a:off x="10192968" y="2788222"/>
            <a:ext cx="258068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2600"/>
                </a:solidFill>
              </a:rPr>
              <a:t>but NOT ALWAYS!!</a:t>
            </a:r>
          </a:p>
        </p:txBody>
      </p:sp>
      <p:sp>
        <p:nvSpPr>
          <p:cNvPr id="222" name="Still, you will see quite a number approaches to taming/evading/mitigating the SIGN PROBLEM and they can (to a certain extent) enable (finite density QCD) computations!…"/>
          <p:cNvSpPr txBox="1"/>
          <p:nvPr/>
        </p:nvSpPr>
        <p:spPr>
          <a:xfrm>
            <a:off x="977826" y="4085844"/>
            <a:ext cx="11049149" cy="472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/>
            <a:r>
              <a:t>Still, you will see quite a number approaches to taming/evading/mitigating the SIGN PROBLEM and they can (to a certain extent) enable (finite density QCD) computations!</a:t>
            </a:r>
          </a:p>
          <a:p>
            <a:pPr algn="just"/>
          </a:p>
          <a:p>
            <a:pPr marL="333375" indent="-333375" algn="just">
              <a:buSzPct val="50000"/>
              <a:buBlip>
                <a:blip r:embed="rId4"/>
              </a:buBlip>
            </a:pPr>
            <a:r>
              <a:t>Density of states</a:t>
            </a:r>
          </a:p>
          <a:p>
            <a:pPr marL="333375" indent="-333375" algn="just">
              <a:buSzPct val="50000"/>
              <a:buBlip>
                <a:blip r:embed="rId4"/>
              </a:buBlip>
            </a:pPr>
            <a:r>
              <a:t>Lefschetz Thimbles / holomorphic flow / sign-optimised manifolds</a:t>
            </a:r>
          </a:p>
          <a:p>
            <a:pPr marL="333375" indent="-333375" algn="just">
              <a:buSzPct val="50000"/>
              <a:buBlip>
                <a:blip r:embed="rId4"/>
              </a:buBlip>
              <a:defRPr>
                <a:solidFill>
                  <a:srgbClr val="FF2600"/>
                </a:solidFill>
              </a:defRPr>
            </a:pPr>
            <a:r>
              <a:t>complex Langevin</a:t>
            </a:r>
          </a:p>
          <a:p>
            <a:pPr marL="333375" indent="-333375" algn="just">
              <a:buSzPct val="50000"/>
              <a:buBlip>
                <a:blip r:embed="rId4"/>
              </a:buBlip>
            </a:pPr>
            <a:r>
              <a:t>tensor networks</a:t>
            </a:r>
          </a:p>
          <a:p>
            <a:pPr algn="just"/>
          </a:p>
          <a:p>
            <a:pPr marL="333375" indent="-333375" algn="just">
              <a:buSzPct val="50000"/>
              <a:buBlip>
                <a:blip r:embed="rId4"/>
              </a:buBlip>
            </a:pPr>
            <a:r>
              <a:t>Imaginary chemical potential simulations</a:t>
            </a:r>
          </a:p>
          <a:p>
            <a:pPr marL="333375" indent="-333375" algn="just">
              <a:buSzPct val="50000"/>
              <a:buBlip>
                <a:blip r:embed="rId4"/>
              </a:buBlip>
            </a:pPr>
            <a:r>
              <a:t>Taylor expansions at zero chemical potential</a:t>
            </a:r>
          </a:p>
          <a:p>
            <a:pPr algn="just"/>
          </a:p>
          <a:p>
            <a:pPr algn="just"/>
            <a:r>
              <a:t>… with (analytic) continuation, (various) summation schemes needed (with Padè coming back to popularity…)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IGN PROBLEMS: the tough problem par excellence"/>
          <p:cNvSpPr txBox="1"/>
          <p:nvPr/>
        </p:nvSpPr>
        <p:spPr>
          <a:xfrm>
            <a:off x="2531522" y="82550"/>
            <a:ext cx="7941755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900"/>
            </a:pPr>
            <a:r>
              <a:rPr>
                <a:solidFill>
                  <a:srgbClr val="FF2600"/>
                </a:solidFill>
              </a:rPr>
              <a:t>SIGN PROBLEMS</a:t>
            </a:r>
            <a:r>
              <a:t>: the tough problem par excellence</a:t>
            </a:r>
          </a:p>
        </p:txBody>
      </p:sp>
      <p:sp>
        <p:nvSpPr>
          <p:cNvPr id="225" name="… i.e. living without a probability distribution …"/>
          <p:cNvSpPr txBox="1"/>
          <p:nvPr/>
        </p:nvSpPr>
        <p:spPr>
          <a:xfrm>
            <a:off x="6125242" y="1077574"/>
            <a:ext cx="6073528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/>
          </a:lstStyle>
          <a:p>
            <a:pPr/>
            <a:r>
              <a:t>… i.e. living without a probability distribution …</a:t>
            </a:r>
          </a:p>
        </p:txBody>
      </p:sp>
      <p:pic>
        <p:nvPicPr>
          <p:cNvPr id="226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3289" y="942888"/>
            <a:ext cx="4586480" cy="726572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… and we know that"/>
          <p:cNvSpPr txBox="1"/>
          <p:nvPr/>
        </p:nvSpPr>
        <p:spPr>
          <a:xfrm>
            <a:off x="605033" y="1907498"/>
            <a:ext cx="2723109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/>
          </a:lstStyle>
          <a:p>
            <a:pPr/>
            <a:r>
              <a:t>… and we know that</a:t>
            </a:r>
          </a:p>
        </p:txBody>
      </p:sp>
      <p:pic>
        <p:nvPicPr>
          <p:cNvPr id="228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10147" y="1762666"/>
            <a:ext cx="3760377" cy="746865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Any possible VIRTUOUS LOOP like before?"/>
          <p:cNvSpPr txBox="1"/>
          <p:nvPr/>
        </p:nvSpPr>
        <p:spPr>
          <a:xfrm>
            <a:off x="3747070" y="2788222"/>
            <a:ext cx="551066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Any possible </a:t>
            </a:r>
            <a:r>
              <a:rPr>
                <a:solidFill>
                  <a:srgbClr val="FF2600"/>
                </a:solidFill>
              </a:rPr>
              <a:t>VIRTUOUS LOOP</a:t>
            </a:r>
            <a:r>
              <a:t> like before?</a:t>
            </a:r>
          </a:p>
        </p:txBody>
      </p:sp>
      <p:sp>
        <p:nvSpPr>
          <p:cNvPr id="230" name="YES!"/>
          <p:cNvSpPr txBox="1"/>
          <p:nvPr/>
        </p:nvSpPr>
        <p:spPr>
          <a:xfrm>
            <a:off x="9388848" y="2788222"/>
            <a:ext cx="673002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2600"/>
                </a:solidFill>
              </a:rPr>
              <a:t>YES!</a:t>
            </a:r>
          </a:p>
        </p:txBody>
      </p:sp>
      <p:sp>
        <p:nvSpPr>
          <p:cNvPr id="231" name="but NOT ALWAYS!!"/>
          <p:cNvSpPr txBox="1"/>
          <p:nvPr/>
        </p:nvSpPr>
        <p:spPr>
          <a:xfrm>
            <a:off x="10192968" y="2788222"/>
            <a:ext cx="258068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2600"/>
                </a:solidFill>
              </a:rPr>
              <a:t>but NOT ALWAYS!!</a:t>
            </a:r>
          </a:p>
        </p:txBody>
      </p:sp>
      <p:sp>
        <p:nvSpPr>
          <p:cNvPr id="232" name="Still, you will see quite a number approaches to taming/evading/mitigating the SIGN PROBLEM and they can (to a certain extent) enable (finite density QCD) computations!…"/>
          <p:cNvSpPr txBox="1"/>
          <p:nvPr/>
        </p:nvSpPr>
        <p:spPr>
          <a:xfrm>
            <a:off x="977826" y="4085844"/>
            <a:ext cx="11049149" cy="472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/>
            <a:r>
              <a:t>Still, you will see quite a number approaches to taming/evading/mitigating the SIGN PROBLEM and they can (to a certain extent) enable (finite density QCD) computations!</a:t>
            </a:r>
          </a:p>
          <a:p>
            <a:pPr algn="just"/>
          </a:p>
          <a:p>
            <a:pPr marL="333375" indent="-333375" algn="just">
              <a:buSzPct val="50000"/>
              <a:buBlip>
                <a:blip r:embed="rId4"/>
              </a:buBlip>
            </a:pPr>
            <a:r>
              <a:t>Density of states</a:t>
            </a:r>
          </a:p>
          <a:p>
            <a:pPr marL="333375" indent="-333375" algn="just">
              <a:buSzPct val="50000"/>
              <a:buBlip>
                <a:blip r:embed="rId4"/>
              </a:buBlip>
            </a:pPr>
            <a:r>
              <a:t>Lefschetz Thimbles / holomorphic flow / sign-optimised manifolds</a:t>
            </a:r>
          </a:p>
          <a:p>
            <a:pPr marL="333375" indent="-333375" algn="just">
              <a:buSzPct val="50000"/>
              <a:buBlip>
                <a:blip r:embed="rId4"/>
              </a:buBlip>
            </a:pPr>
            <a:r>
              <a:t>complex Langevin</a:t>
            </a:r>
          </a:p>
          <a:p>
            <a:pPr marL="333375" indent="-333375" algn="just">
              <a:buSzPct val="50000"/>
              <a:buBlip>
                <a:blip r:embed="rId4"/>
              </a:buBlip>
              <a:defRPr>
                <a:solidFill>
                  <a:srgbClr val="FF2600"/>
                </a:solidFill>
              </a:defRPr>
            </a:pPr>
            <a:r>
              <a:t>tensor networks</a:t>
            </a:r>
          </a:p>
          <a:p>
            <a:pPr algn="just"/>
          </a:p>
          <a:p>
            <a:pPr marL="333375" indent="-333375" algn="just">
              <a:buSzPct val="50000"/>
              <a:buBlip>
                <a:blip r:embed="rId4"/>
              </a:buBlip>
            </a:pPr>
            <a:r>
              <a:t>Imaginary chemical potential simulations</a:t>
            </a:r>
          </a:p>
          <a:p>
            <a:pPr marL="333375" indent="-333375" algn="just">
              <a:buSzPct val="50000"/>
              <a:buBlip>
                <a:blip r:embed="rId4"/>
              </a:buBlip>
            </a:pPr>
            <a:r>
              <a:t>Taylor expansions at zero chemical potential</a:t>
            </a:r>
          </a:p>
          <a:p>
            <a:pPr algn="just"/>
          </a:p>
          <a:p>
            <a:pPr algn="just"/>
            <a:r>
              <a:t>… with (analytic) continuation, (various) summation schemes needed (with Padè coming back to popularity…)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DISCLAIMER this will not look like a (piece of) syllabus, nor I will present a talk (lecture)…"/>
          <p:cNvSpPr txBox="1"/>
          <p:nvPr/>
        </p:nvSpPr>
        <p:spPr>
          <a:xfrm>
            <a:off x="977826" y="3117880"/>
            <a:ext cx="11201203" cy="259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/>
            <a:r>
              <a:rPr>
                <a:solidFill>
                  <a:srgbClr val="FF2600"/>
                </a:solidFill>
              </a:rPr>
              <a:t>DISCLAIMER</a:t>
            </a:r>
            <a:r>
              <a:t> this will </a:t>
            </a:r>
            <a:r>
              <a:rPr>
                <a:solidFill>
                  <a:srgbClr val="FF2600"/>
                </a:solidFill>
              </a:rPr>
              <a:t>not</a:t>
            </a:r>
            <a:r>
              <a:t> look like a (piece of) syllabus, </a:t>
            </a:r>
            <a:r>
              <a:rPr>
                <a:solidFill>
                  <a:srgbClr val="FF2600"/>
                </a:solidFill>
              </a:rPr>
              <a:t>nor</a:t>
            </a:r>
            <a:r>
              <a:t> I will present a talk (lecture)</a:t>
            </a:r>
          </a:p>
          <a:p>
            <a:pPr algn="just"/>
          </a:p>
          <a:p>
            <a:pPr algn="just"/>
            <a:r>
              <a:t>I will be </a:t>
            </a:r>
            <a:r>
              <a:rPr>
                <a:solidFill>
                  <a:srgbClr val="FF2600"/>
                </a:solidFill>
              </a:rPr>
              <a:t>alluding</a:t>
            </a:r>
            <a:r>
              <a:t> to both… </a:t>
            </a:r>
          </a:p>
          <a:p>
            <a:pPr algn="just"/>
          </a:p>
          <a:p>
            <a:pPr algn="just"/>
            <a:r>
              <a:t>This is intended to provide material for a couple (maybe more) of videos within the structure sketched by Mike. There are quite a number of ties to other sections (not a problem).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IGN PROBLEMS: the tough problem par excellence"/>
          <p:cNvSpPr txBox="1"/>
          <p:nvPr/>
        </p:nvSpPr>
        <p:spPr>
          <a:xfrm>
            <a:off x="2531522" y="82550"/>
            <a:ext cx="7941755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900"/>
            </a:pPr>
            <a:r>
              <a:rPr>
                <a:solidFill>
                  <a:srgbClr val="FF2600"/>
                </a:solidFill>
              </a:rPr>
              <a:t>SIGN PROBLEMS</a:t>
            </a:r>
            <a:r>
              <a:t>: the tough problem par excellence</a:t>
            </a:r>
          </a:p>
        </p:txBody>
      </p:sp>
      <p:sp>
        <p:nvSpPr>
          <p:cNvPr id="235" name="… i.e. living without a probability distribution …"/>
          <p:cNvSpPr txBox="1"/>
          <p:nvPr/>
        </p:nvSpPr>
        <p:spPr>
          <a:xfrm>
            <a:off x="6125242" y="1077574"/>
            <a:ext cx="6073528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/>
          </a:lstStyle>
          <a:p>
            <a:pPr/>
            <a:r>
              <a:t>… i.e. living without a probability distribution …</a:t>
            </a:r>
          </a:p>
        </p:txBody>
      </p:sp>
      <p:pic>
        <p:nvPicPr>
          <p:cNvPr id="236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3289" y="942888"/>
            <a:ext cx="4586480" cy="726572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… and we know that"/>
          <p:cNvSpPr txBox="1"/>
          <p:nvPr/>
        </p:nvSpPr>
        <p:spPr>
          <a:xfrm>
            <a:off x="605033" y="1907498"/>
            <a:ext cx="2723109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/>
          </a:lstStyle>
          <a:p>
            <a:pPr/>
            <a:r>
              <a:t>… and we know that</a:t>
            </a:r>
          </a:p>
        </p:txBody>
      </p:sp>
      <p:pic>
        <p:nvPicPr>
          <p:cNvPr id="238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10147" y="1762666"/>
            <a:ext cx="3760377" cy="746865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Any possible VIRTUOUS LOOP like before?"/>
          <p:cNvSpPr txBox="1"/>
          <p:nvPr/>
        </p:nvSpPr>
        <p:spPr>
          <a:xfrm>
            <a:off x="3747070" y="2788222"/>
            <a:ext cx="551066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Any possible </a:t>
            </a:r>
            <a:r>
              <a:rPr>
                <a:solidFill>
                  <a:srgbClr val="FF2600"/>
                </a:solidFill>
              </a:rPr>
              <a:t>VIRTUOUS LOOP</a:t>
            </a:r>
            <a:r>
              <a:t> like before?</a:t>
            </a:r>
          </a:p>
        </p:txBody>
      </p:sp>
      <p:sp>
        <p:nvSpPr>
          <p:cNvPr id="240" name="YES!"/>
          <p:cNvSpPr txBox="1"/>
          <p:nvPr/>
        </p:nvSpPr>
        <p:spPr>
          <a:xfrm>
            <a:off x="9388848" y="2788222"/>
            <a:ext cx="673002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2600"/>
                </a:solidFill>
              </a:rPr>
              <a:t>YES!</a:t>
            </a:r>
          </a:p>
        </p:txBody>
      </p:sp>
      <p:sp>
        <p:nvSpPr>
          <p:cNvPr id="241" name="but NOT ALWAYS!!"/>
          <p:cNvSpPr txBox="1"/>
          <p:nvPr/>
        </p:nvSpPr>
        <p:spPr>
          <a:xfrm>
            <a:off x="10192968" y="2788222"/>
            <a:ext cx="258068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2600"/>
                </a:solidFill>
              </a:rPr>
              <a:t>but NOT ALWAYS!!</a:t>
            </a:r>
          </a:p>
        </p:txBody>
      </p:sp>
      <p:sp>
        <p:nvSpPr>
          <p:cNvPr id="242" name="Still, you will see quite a number approaches to taming/evading/mitigating the SIGN PROBLEM and they can (to a certain extent) enable (finite density QCD) computations!…"/>
          <p:cNvSpPr txBox="1"/>
          <p:nvPr/>
        </p:nvSpPr>
        <p:spPr>
          <a:xfrm>
            <a:off x="977826" y="4085844"/>
            <a:ext cx="11049149" cy="472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/>
            <a:r>
              <a:t>Still, you will see quite a number approaches to taming/evading/mitigating the SIGN PROBLEM and they can (to a certain extent) enable (finite density QCD) computations!</a:t>
            </a:r>
          </a:p>
          <a:p>
            <a:pPr algn="just"/>
          </a:p>
          <a:p>
            <a:pPr marL="333375" indent="-333375" algn="just">
              <a:buSzPct val="50000"/>
              <a:buBlip>
                <a:blip r:embed="rId4"/>
              </a:buBlip>
            </a:pPr>
            <a:r>
              <a:t>Density of states</a:t>
            </a:r>
          </a:p>
          <a:p>
            <a:pPr marL="333375" indent="-333375" algn="just">
              <a:buSzPct val="50000"/>
              <a:buBlip>
                <a:blip r:embed="rId4"/>
              </a:buBlip>
            </a:pPr>
            <a:r>
              <a:t>Lefschetz Thimbles / holomorphic flow / sign-optimised manifolds</a:t>
            </a:r>
          </a:p>
          <a:p>
            <a:pPr marL="333375" indent="-333375" algn="just">
              <a:buSzPct val="50000"/>
              <a:buBlip>
                <a:blip r:embed="rId4"/>
              </a:buBlip>
            </a:pPr>
            <a:r>
              <a:t>complex Langevin</a:t>
            </a:r>
          </a:p>
          <a:p>
            <a:pPr marL="333375" indent="-333375" algn="just">
              <a:buSzPct val="50000"/>
              <a:buBlip>
                <a:blip r:embed="rId4"/>
              </a:buBlip>
            </a:pPr>
            <a:r>
              <a:t>tensor networks</a:t>
            </a:r>
          </a:p>
          <a:p>
            <a:pPr algn="just"/>
          </a:p>
          <a:p>
            <a:pPr marL="333375" indent="-333375" algn="just">
              <a:buSzPct val="50000"/>
              <a:buBlip>
                <a:blip r:embed="rId4"/>
              </a:buBlip>
              <a:defRPr>
                <a:solidFill>
                  <a:srgbClr val="FF2600"/>
                </a:solidFill>
              </a:defRPr>
            </a:pPr>
            <a:r>
              <a:t>Imaginary chemical potential simulations</a:t>
            </a:r>
          </a:p>
          <a:p>
            <a:pPr marL="333375" indent="-333375" algn="just">
              <a:buSzPct val="50000"/>
              <a:buBlip>
                <a:blip r:embed="rId4"/>
              </a:buBlip>
            </a:pPr>
            <a:r>
              <a:t>Taylor expansions at zero chemical potential</a:t>
            </a:r>
          </a:p>
          <a:p>
            <a:pPr algn="just"/>
          </a:p>
          <a:p>
            <a:pPr algn="just"/>
            <a:r>
              <a:t>… with (analytic) continuation, (various) summation schemes needed (with Padè coming back to popularity…)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IGN PROBLEMS: the tough problem par excellence"/>
          <p:cNvSpPr txBox="1"/>
          <p:nvPr/>
        </p:nvSpPr>
        <p:spPr>
          <a:xfrm>
            <a:off x="2531522" y="82550"/>
            <a:ext cx="7941755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900"/>
            </a:pPr>
            <a:r>
              <a:rPr>
                <a:solidFill>
                  <a:srgbClr val="FF2600"/>
                </a:solidFill>
              </a:rPr>
              <a:t>SIGN PROBLEMS</a:t>
            </a:r>
            <a:r>
              <a:t>: the tough problem par excellence</a:t>
            </a:r>
          </a:p>
        </p:txBody>
      </p:sp>
      <p:sp>
        <p:nvSpPr>
          <p:cNvPr id="245" name="… i.e. living without a probability distribution …"/>
          <p:cNvSpPr txBox="1"/>
          <p:nvPr/>
        </p:nvSpPr>
        <p:spPr>
          <a:xfrm>
            <a:off x="6125242" y="1077574"/>
            <a:ext cx="6073528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/>
          </a:lstStyle>
          <a:p>
            <a:pPr/>
            <a:r>
              <a:t>… i.e. living without a probability distribution …</a:t>
            </a:r>
          </a:p>
        </p:txBody>
      </p:sp>
      <p:pic>
        <p:nvPicPr>
          <p:cNvPr id="246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3289" y="942888"/>
            <a:ext cx="4586480" cy="726572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… and we know that"/>
          <p:cNvSpPr txBox="1"/>
          <p:nvPr/>
        </p:nvSpPr>
        <p:spPr>
          <a:xfrm>
            <a:off x="605033" y="1907498"/>
            <a:ext cx="2723109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/>
          </a:lstStyle>
          <a:p>
            <a:pPr/>
            <a:r>
              <a:t>… and we know that</a:t>
            </a:r>
          </a:p>
        </p:txBody>
      </p:sp>
      <p:pic>
        <p:nvPicPr>
          <p:cNvPr id="248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10147" y="1762666"/>
            <a:ext cx="3760377" cy="746865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Any possible VIRTUOUS LOOP like before?"/>
          <p:cNvSpPr txBox="1"/>
          <p:nvPr/>
        </p:nvSpPr>
        <p:spPr>
          <a:xfrm>
            <a:off x="3747070" y="2788222"/>
            <a:ext cx="551066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Any possible </a:t>
            </a:r>
            <a:r>
              <a:rPr>
                <a:solidFill>
                  <a:srgbClr val="FF2600"/>
                </a:solidFill>
              </a:rPr>
              <a:t>VIRTUOUS LOOP</a:t>
            </a:r>
            <a:r>
              <a:t> like before?</a:t>
            </a:r>
          </a:p>
        </p:txBody>
      </p:sp>
      <p:sp>
        <p:nvSpPr>
          <p:cNvPr id="250" name="YES!"/>
          <p:cNvSpPr txBox="1"/>
          <p:nvPr/>
        </p:nvSpPr>
        <p:spPr>
          <a:xfrm>
            <a:off x="9388848" y="2788222"/>
            <a:ext cx="673002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2600"/>
                </a:solidFill>
              </a:rPr>
              <a:t>YES!</a:t>
            </a:r>
          </a:p>
        </p:txBody>
      </p:sp>
      <p:sp>
        <p:nvSpPr>
          <p:cNvPr id="251" name="but NOT ALWAYS!!"/>
          <p:cNvSpPr txBox="1"/>
          <p:nvPr/>
        </p:nvSpPr>
        <p:spPr>
          <a:xfrm>
            <a:off x="10192968" y="2788222"/>
            <a:ext cx="258068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2600"/>
                </a:solidFill>
              </a:rPr>
              <a:t>but NOT ALWAYS!!</a:t>
            </a:r>
          </a:p>
        </p:txBody>
      </p:sp>
      <p:sp>
        <p:nvSpPr>
          <p:cNvPr id="252" name="Still, you will see quite a number approaches to taming/evading/mitigating the SIGN PROBLEM and they can (to a certain extent) enable (finite density QCD) computations!…"/>
          <p:cNvSpPr txBox="1"/>
          <p:nvPr/>
        </p:nvSpPr>
        <p:spPr>
          <a:xfrm>
            <a:off x="977826" y="4085844"/>
            <a:ext cx="11049149" cy="472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/>
            <a:r>
              <a:t>Still, you will see quite a number approaches to taming/evading/mitigating the SIGN PROBLEM and they can (to a certain extent) enable (finite density QCD) computations!</a:t>
            </a:r>
          </a:p>
          <a:p>
            <a:pPr algn="just"/>
          </a:p>
          <a:p>
            <a:pPr marL="333375" indent="-333375" algn="just">
              <a:buSzPct val="50000"/>
              <a:buBlip>
                <a:blip r:embed="rId4"/>
              </a:buBlip>
            </a:pPr>
            <a:r>
              <a:t>Density of states</a:t>
            </a:r>
          </a:p>
          <a:p>
            <a:pPr marL="333375" indent="-333375" algn="just">
              <a:buSzPct val="50000"/>
              <a:buBlip>
                <a:blip r:embed="rId4"/>
              </a:buBlip>
            </a:pPr>
            <a:r>
              <a:t>Lefschetz Thimbles / holomorphic flow / sign-optimised manifolds</a:t>
            </a:r>
          </a:p>
          <a:p>
            <a:pPr marL="333375" indent="-333375" algn="just">
              <a:buSzPct val="50000"/>
              <a:buBlip>
                <a:blip r:embed="rId4"/>
              </a:buBlip>
            </a:pPr>
            <a:r>
              <a:t>complex Langevin</a:t>
            </a:r>
          </a:p>
          <a:p>
            <a:pPr marL="333375" indent="-333375" algn="just">
              <a:buSzPct val="50000"/>
              <a:buBlip>
                <a:blip r:embed="rId4"/>
              </a:buBlip>
            </a:pPr>
            <a:r>
              <a:t>tensor networks</a:t>
            </a:r>
          </a:p>
          <a:p>
            <a:pPr algn="just"/>
          </a:p>
          <a:p>
            <a:pPr marL="333375" indent="-333375" algn="just">
              <a:buSzPct val="50000"/>
              <a:buBlip>
                <a:blip r:embed="rId4"/>
              </a:buBlip>
            </a:pPr>
            <a:r>
              <a:t>Imaginary chemical potential simulations</a:t>
            </a:r>
          </a:p>
          <a:p>
            <a:pPr marL="333375" indent="-333375" algn="just">
              <a:buSzPct val="50000"/>
              <a:buBlip>
                <a:blip r:embed="rId4"/>
              </a:buBlip>
              <a:defRPr>
                <a:solidFill>
                  <a:srgbClr val="FF2600"/>
                </a:solidFill>
              </a:defRPr>
            </a:pPr>
            <a:r>
              <a:t>Taylor expansions at zero chemical potential</a:t>
            </a:r>
          </a:p>
          <a:p>
            <a:pPr algn="just"/>
          </a:p>
          <a:p>
            <a:pPr algn="just"/>
            <a:r>
              <a:t>… with (analytic) continuation, (various) summation schemes needed (with Padè coming back to popularity…)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IGN PROBLEMS: the tough problem par excellence"/>
          <p:cNvSpPr txBox="1"/>
          <p:nvPr/>
        </p:nvSpPr>
        <p:spPr>
          <a:xfrm>
            <a:off x="2531522" y="82550"/>
            <a:ext cx="7941755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900"/>
            </a:pPr>
            <a:r>
              <a:rPr>
                <a:solidFill>
                  <a:srgbClr val="FF2600"/>
                </a:solidFill>
              </a:rPr>
              <a:t>SIGN PROBLEMS</a:t>
            </a:r>
            <a:r>
              <a:t>: the tough problem par excellence</a:t>
            </a:r>
          </a:p>
        </p:txBody>
      </p:sp>
      <p:sp>
        <p:nvSpPr>
          <p:cNvPr id="255" name="… i.e. living without a probability distribution …"/>
          <p:cNvSpPr txBox="1"/>
          <p:nvPr/>
        </p:nvSpPr>
        <p:spPr>
          <a:xfrm>
            <a:off x="6125242" y="1077574"/>
            <a:ext cx="6073528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/>
          </a:lstStyle>
          <a:p>
            <a:pPr/>
            <a:r>
              <a:t>… i.e. living without a probability distribution …</a:t>
            </a:r>
          </a:p>
        </p:txBody>
      </p:sp>
      <p:pic>
        <p:nvPicPr>
          <p:cNvPr id="256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3289" y="942888"/>
            <a:ext cx="4586480" cy="726572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… and we know that"/>
          <p:cNvSpPr txBox="1"/>
          <p:nvPr/>
        </p:nvSpPr>
        <p:spPr>
          <a:xfrm>
            <a:off x="605033" y="1907498"/>
            <a:ext cx="2723109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/>
          </a:lstStyle>
          <a:p>
            <a:pPr/>
            <a:r>
              <a:t>… and we know that</a:t>
            </a:r>
          </a:p>
        </p:txBody>
      </p:sp>
      <p:pic>
        <p:nvPicPr>
          <p:cNvPr id="258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10147" y="1762666"/>
            <a:ext cx="3760377" cy="746865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Any possible VIRTUOUS LOOP like before?"/>
          <p:cNvSpPr txBox="1"/>
          <p:nvPr/>
        </p:nvSpPr>
        <p:spPr>
          <a:xfrm>
            <a:off x="3747070" y="2788222"/>
            <a:ext cx="551066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Any possible </a:t>
            </a:r>
            <a:r>
              <a:rPr>
                <a:solidFill>
                  <a:srgbClr val="FF2600"/>
                </a:solidFill>
              </a:rPr>
              <a:t>VIRTUOUS LOOP</a:t>
            </a:r>
            <a:r>
              <a:t> like before?</a:t>
            </a:r>
          </a:p>
        </p:txBody>
      </p:sp>
      <p:sp>
        <p:nvSpPr>
          <p:cNvPr id="260" name="YES!"/>
          <p:cNvSpPr txBox="1"/>
          <p:nvPr/>
        </p:nvSpPr>
        <p:spPr>
          <a:xfrm>
            <a:off x="9388848" y="2788222"/>
            <a:ext cx="673002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2600"/>
                </a:solidFill>
              </a:rPr>
              <a:t>YES!</a:t>
            </a:r>
          </a:p>
        </p:txBody>
      </p:sp>
      <p:sp>
        <p:nvSpPr>
          <p:cNvPr id="261" name="but NOT ALWAYS!!"/>
          <p:cNvSpPr txBox="1"/>
          <p:nvPr/>
        </p:nvSpPr>
        <p:spPr>
          <a:xfrm>
            <a:off x="10192968" y="2788222"/>
            <a:ext cx="258068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2600"/>
                </a:solidFill>
              </a:rPr>
              <a:t>but NOT ALWAYS!!</a:t>
            </a:r>
          </a:p>
        </p:txBody>
      </p:sp>
      <p:sp>
        <p:nvSpPr>
          <p:cNvPr id="262" name="Still, you will see quite a number approaches to taming/evading/mitigating the SIGN PROBLEM and they can (to a certain extent) enable (finite density QCD) computations!…"/>
          <p:cNvSpPr txBox="1"/>
          <p:nvPr/>
        </p:nvSpPr>
        <p:spPr>
          <a:xfrm>
            <a:off x="977826" y="4085844"/>
            <a:ext cx="11049149" cy="472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/>
            <a:r>
              <a:t>Still, you will see quite a number approaches to taming/evading/mitigating the SIGN PROBLEM and they can (to a certain extent) enable (finite density QCD) computations!</a:t>
            </a:r>
          </a:p>
          <a:p>
            <a:pPr algn="just"/>
          </a:p>
          <a:p>
            <a:pPr marL="333375" indent="-333375" algn="just">
              <a:buSzPct val="50000"/>
              <a:buBlip>
                <a:blip r:embed="rId4"/>
              </a:buBlip>
            </a:pPr>
            <a:r>
              <a:t>Density of states</a:t>
            </a:r>
          </a:p>
          <a:p>
            <a:pPr marL="333375" indent="-333375" algn="just">
              <a:buSzPct val="50000"/>
              <a:buBlip>
                <a:blip r:embed="rId4"/>
              </a:buBlip>
            </a:pPr>
            <a:r>
              <a:t>Lefschetz Thimbles / holomorphic flow / sign-optimised manifolds</a:t>
            </a:r>
          </a:p>
          <a:p>
            <a:pPr marL="333375" indent="-333375" algn="just">
              <a:buSzPct val="50000"/>
              <a:buBlip>
                <a:blip r:embed="rId4"/>
              </a:buBlip>
            </a:pPr>
            <a:r>
              <a:t>complex Langevin</a:t>
            </a:r>
          </a:p>
          <a:p>
            <a:pPr marL="333375" indent="-333375" algn="just">
              <a:buSzPct val="50000"/>
              <a:buBlip>
                <a:blip r:embed="rId4"/>
              </a:buBlip>
            </a:pPr>
            <a:r>
              <a:t>tensor networks</a:t>
            </a:r>
          </a:p>
          <a:p>
            <a:pPr algn="just"/>
          </a:p>
          <a:p>
            <a:pPr marL="333375" indent="-333375" algn="just">
              <a:buSzPct val="50000"/>
              <a:buBlip>
                <a:blip r:embed="rId4"/>
              </a:buBlip>
            </a:pPr>
            <a:r>
              <a:t>Imaginary chemical potential simulations</a:t>
            </a:r>
          </a:p>
          <a:p>
            <a:pPr marL="333375" indent="-333375" algn="just">
              <a:buSzPct val="50000"/>
              <a:buBlip>
                <a:blip r:embed="rId4"/>
              </a:buBlip>
            </a:pPr>
            <a:r>
              <a:t>Taylor expansions at zero chemical potential</a:t>
            </a:r>
          </a:p>
          <a:p>
            <a:pPr algn="just"/>
          </a:p>
          <a:p>
            <a:pPr algn="just">
              <a:defRPr>
                <a:solidFill>
                  <a:srgbClr val="FF2600"/>
                </a:solidFill>
              </a:defRPr>
            </a:pPr>
            <a:r>
              <a:t>… with (analytic) continuation, (various) summation schemes needed (with Padè coming back to popularity…)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Langevin algorithms, in a sense Simon’s simulations/computations issue"/>
          <p:cNvSpPr txBox="1"/>
          <p:nvPr/>
        </p:nvSpPr>
        <p:spPr>
          <a:xfrm>
            <a:off x="2253291" y="82550"/>
            <a:ext cx="849821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900"/>
            </a:pPr>
            <a:r>
              <a:rPr>
                <a:solidFill>
                  <a:srgbClr val="FF2600"/>
                </a:solidFill>
              </a:rPr>
              <a:t>Langevin</a:t>
            </a:r>
            <a:r>
              <a:t> algorithms</a:t>
            </a:r>
            <a:r>
              <a:rPr sz="2100"/>
              <a:t>, in a sense Simon’s simulations/computations issue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Langevin algorithms, in a sense Simon’s simulations/computations issue"/>
          <p:cNvSpPr txBox="1"/>
          <p:nvPr/>
        </p:nvSpPr>
        <p:spPr>
          <a:xfrm>
            <a:off x="2253291" y="82550"/>
            <a:ext cx="849821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900"/>
            </a:pPr>
            <a:r>
              <a:rPr>
                <a:solidFill>
                  <a:srgbClr val="FF2600"/>
                </a:solidFill>
              </a:rPr>
              <a:t>Langevin</a:t>
            </a:r>
            <a:r>
              <a:t> algorithms</a:t>
            </a:r>
            <a:r>
              <a:rPr sz="2100"/>
              <a:t>, in a sense Simon’s simulations/computations issue</a:t>
            </a:r>
          </a:p>
        </p:txBody>
      </p:sp>
      <p:pic>
        <p:nvPicPr>
          <p:cNvPr id="267" name="BM.jpeg" descr="BM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8224" y="944796"/>
            <a:ext cx="3454401" cy="2349501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Brownian motion (BM)"/>
          <p:cNvSpPr txBox="1"/>
          <p:nvPr/>
        </p:nvSpPr>
        <p:spPr>
          <a:xfrm>
            <a:off x="4470025" y="1035755"/>
            <a:ext cx="2953198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Brownian motion (BM)</a:t>
            </a:r>
          </a:p>
        </p:txBody>
      </p:sp>
      <p:pic>
        <p:nvPicPr>
          <p:cNvPr id="269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03724" y="1912761"/>
            <a:ext cx="7889203" cy="10574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44299" y="3623142"/>
            <a:ext cx="3386032" cy="583800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with (… solution of Fokker Planck eqn …)"/>
          <p:cNvSpPr txBox="1"/>
          <p:nvPr/>
        </p:nvSpPr>
        <p:spPr>
          <a:xfrm>
            <a:off x="4923415" y="3730892"/>
            <a:ext cx="4065688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with (… solution of Fokker Planck eqn …)</a:t>
            </a:r>
          </a:p>
        </p:txBody>
      </p:sp>
      <p:pic>
        <p:nvPicPr>
          <p:cNvPr id="272" name="Immagine" descr="Immagin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301497" y="3669665"/>
            <a:ext cx="1581586" cy="3325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Langevin algorithms, in a sense Simon’s simulations/computations issue"/>
          <p:cNvSpPr txBox="1"/>
          <p:nvPr/>
        </p:nvSpPr>
        <p:spPr>
          <a:xfrm>
            <a:off x="2253291" y="82550"/>
            <a:ext cx="849821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900"/>
            </a:pPr>
            <a:r>
              <a:rPr>
                <a:solidFill>
                  <a:srgbClr val="FF2600"/>
                </a:solidFill>
              </a:rPr>
              <a:t>Langevin</a:t>
            </a:r>
            <a:r>
              <a:t> algorithms</a:t>
            </a:r>
            <a:r>
              <a:rPr sz="2100"/>
              <a:t>, in a sense Simon’s simulations/computations issue</a:t>
            </a:r>
          </a:p>
        </p:txBody>
      </p:sp>
      <p:pic>
        <p:nvPicPr>
          <p:cNvPr id="275" name="BM.jpeg" descr="BM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8224" y="944796"/>
            <a:ext cx="3454401" cy="2349501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Brownian motion (BM)"/>
          <p:cNvSpPr txBox="1"/>
          <p:nvPr/>
        </p:nvSpPr>
        <p:spPr>
          <a:xfrm>
            <a:off x="4470025" y="1035755"/>
            <a:ext cx="2953198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Brownian motion (BM)</a:t>
            </a:r>
          </a:p>
        </p:txBody>
      </p:sp>
      <p:pic>
        <p:nvPicPr>
          <p:cNvPr id="277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03724" y="1912761"/>
            <a:ext cx="7889203" cy="10574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VaR.pdf" descr="VaR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84829" y="6485321"/>
            <a:ext cx="3842715" cy="2349501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The main goal is to reliably estimate the Value at Risk (VaR)"/>
          <p:cNvSpPr txBox="1"/>
          <p:nvPr/>
        </p:nvSpPr>
        <p:spPr>
          <a:xfrm>
            <a:off x="5381231" y="7351960"/>
            <a:ext cx="650233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/>
            </a:lvl1pPr>
          </a:lstStyle>
          <a:p>
            <a:pPr/>
            <a:r>
              <a:t>The main goal is to reliably estimate the Value at Risk (VaR)</a:t>
            </a:r>
          </a:p>
        </p:txBody>
      </p:sp>
      <p:pic>
        <p:nvPicPr>
          <p:cNvPr id="280" name="Immagine" descr="Immagin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44299" y="3623142"/>
            <a:ext cx="3386032" cy="583800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with (… solution of Fokker Planck eqn …)"/>
          <p:cNvSpPr txBox="1"/>
          <p:nvPr/>
        </p:nvSpPr>
        <p:spPr>
          <a:xfrm>
            <a:off x="4923415" y="3730892"/>
            <a:ext cx="4065688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with (… solution of Fokker Planck eqn …)</a:t>
            </a:r>
          </a:p>
        </p:txBody>
      </p:sp>
      <p:pic>
        <p:nvPicPr>
          <p:cNvPr id="282" name="Immagine" descr="Immagin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301497" y="3669665"/>
            <a:ext cx="1581586" cy="332578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Quite interestingly … (FINANCE) returns (log price change of a security) undergo BM…"/>
          <p:cNvSpPr txBox="1"/>
          <p:nvPr/>
        </p:nvSpPr>
        <p:spPr>
          <a:xfrm>
            <a:off x="940915" y="5118301"/>
            <a:ext cx="11122969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Quite interestingly … (FINANCE) returns (log price change of a security) undergo BM…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Langevin algorithms, in a sense Simon’s simulations/computations issue"/>
          <p:cNvSpPr txBox="1"/>
          <p:nvPr/>
        </p:nvSpPr>
        <p:spPr>
          <a:xfrm>
            <a:off x="2253291" y="82550"/>
            <a:ext cx="849821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900"/>
            </a:pPr>
            <a:r>
              <a:rPr>
                <a:solidFill>
                  <a:srgbClr val="FF2600"/>
                </a:solidFill>
              </a:rPr>
              <a:t>Langevin</a:t>
            </a:r>
            <a:r>
              <a:t> algorithms</a:t>
            </a:r>
            <a:r>
              <a:rPr sz="2100"/>
              <a:t>, in a sense Simon’s simulations/computations issue</a:t>
            </a:r>
          </a:p>
        </p:txBody>
      </p:sp>
      <p:pic>
        <p:nvPicPr>
          <p:cNvPr id="286" name="BM.jpeg" descr="BM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8224" y="944796"/>
            <a:ext cx="3454401" cy="2349501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Brownian motion (BM)"/>
          <p:cNvSpPr txBox="1"/>
          <p:nvPr/>
        </p:nvSpPr>
        <p:spPr>
          <a:xfrm>
            <a:off x="4470025" y="1035755"/>
            <a:ext cx="2953198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Brownian motion (BM)</a:t>
            </a:r>
          </a:p>
        </p:txBody>
      </p:sp>
      <p:pic>
        <p:nvPicPr>
          <p:cNvPr id="288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03724" y="1912761"/>
            <a:ext cx="7889203" cy="1057402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Quite interestingly … (FINANCE) returns (log price change of a security) undergo BM…"/>
          <p:cNvSpPr txBox="1"/>
          <p:nvPr/>
        </p:nvSpPr>
        <p:spPr>
          <a:xfrm>
            <a:off x="940915" y="5118301"/>
            <a:ext cx="11122969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Quite interestingly … (FINANCE) returns (log price change of a security) undergo BM…</a:t>
            </a:r>
          </a:p>
        </p:txBody>
      </p:sp>
      <p:sp>
        <p:nvSpPr>
          <p:cNvPr id="290" name="Perhaps less known, but maybe more interestingly, another example of “non-Physics Langevin” is the…"/>
          <p:cNvSpPr txBox="1"/>
          <p:nvPr/>
        </p:nvSpPr>
        <p:spPr>
          <a:xfrm>
            <a:off x="255934" y="6324024"/>
            <a:ext cx="12492932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Perhaps less known, but maybe more interestingly, another example of “non-Physics Langevin” is the</a:t>
            </a:r>
          </a:p>
          <a:p>
            <a:pPr>
              <a:defRPr u="sng"/>
            </a:pPr>
            <a:r>
              <a:t>TREE CUTTING PROBLEM</a:t>
            </a:r>
          </a:p>
          <a:p>
            <a:pPr/>
          </a:p>
          <a:p>
            <a:pPr algn="l"/>
            <a:r>
              <a:t>i.e.  When is the </a:t>
            </a:r>
            <a:r>
              <a:rPr>
                <a:solidFill>
                  <a:srgbClr val="FF2600"/>
                </a:solidFill>
              </a:rPr>
              <a:t>best time to cut a tree</a:t>
            </a:r>
            <a:r>
              <a:t> so that its </a:t>
            </a:r>
            <a:r>
              <a:rPr>
                <a:solidFill>
                  <a:srgbClr val="FF2600"/>
                </a:solidFill>
              </a:rPr>
              <a:t>net present value</a:t>
            </a:r>
            <a:r>
              <a:t> is </a:t>
            </a:r>
            <a:r>
              <a:rPr>
                <a:solidFill>
                  <a:srgbClr val="FF2600"/>
                </a:solidFill>
              </a:rPr>
              <a:t>maximised</a:t>
            </a:r>
            <a:r>
              <a:t>?</a:t>
            </a:r>
          </a:p>
        </p:txBody>
      </p:sp>
      <p:pic>
        <p:nvPicPr>
          <p:cNvPr id="291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58733" y="8358640"/>
            <a:ext cx="3114137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Immagine" descr="Immagin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44299" y="3623142"/>
            <a:ext cx="3386032" cy="583800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with (… solution of Fokker Planck eqn …)"/>
          <p:cNvSpPr txBox="1"/>
          <p:nvPr/>
        </p:nvSpPr>
        <p:spPr>
          <a:xfrm>
            <a:off x="4923415" y="3730892"/>
            <a:ext cx="4065688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with (… solution of Fokker Planck eqn …)</a:t>
            </a:r>
          </a:p>
        </p:txBody>
      </p:sp>
      <p:pic>
        <p:nvPicPr>
          <p:cNvPr id="294" name="Immagine" descr="Immagin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301497" y="3669665"/>
            <a:ext cx="1581586" cy="332578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X(T) the size of your tree…"/>
          <p:cNvSpPr txBox="1"/>
          <p:nvPr/>
        </p:nvSpPr>
        <p:spPr>
          <a:xfrm>
            <a:off x="6353321" y="8136390"/>
            <a:ext cx="4920817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/>
            </a:pPr>
            <a:r>
              <a:rPr i="1"/>
              <a:t>X(T)</a:t>
            </a:r>
            <a:r>
              <a:t> the </a:t>
            </a:r>
            <a:r>
              <a:rPr i="1"/>
              <a:t>size</a:t>
            </a:r>
            <a:r>
              <a:t> of your tree</a:t>
            </a:r>
          </a:p>
          <a:p>
            <a:pPr>
              <a:defRPr sz="1800"/>
            </a:pPr>
            <a:r>
              <a:rPr i="1"/>
              <a:t>p</a:t>
            </a:r>
            <a:r>
              <a:t> the </a:t>
            </a:r>
            <a:r>
              <a:rPr i="1"/>
              <a:t>price</a:t>
            </a:r>
            <a:r>
              <a:t> at which you sell it - </a:t>
            </a:r>
            <a:r>
              <a:rPr i="1"/>
              <a:t>c</a:t>
            </a:r>
            <a:r>
              <a:t> the </a:t>
            </a:r>
            <a:r>
              <a:rPr i="1"/>
              <a:t>cost</a:t>
            </a:r>
            <a:r>
              <a:t> of cutting</a:t>
            </a:r>
          </a:p>
          <a:p>
            <a:pPr>
              <a:defRPr sz="1800"/>
            </a:pPr>
            <a:r>
              <a:rPr i="1"/>
              <a:t>r&gt;0</a:t>
            </a:r>
            <a:r>
              <a:t> the rate of </a:t>
            </a:r>
            <a:r>
              <a:rPr i="1"/>
              <a:t>interest </a:t>
            </a:r>
            <a:r>
              <a:t>the bank pays to you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1563" y="829931"/>
            <a:ext cx="3114137" cy="457201"/>
          </a:xfrm>
          <a:prstGeom prst="rect">
            <a:avLst/>
          </a:prstGeom>
          <a:ln w="12700">
            <a:miter lim="400000"/>
          </a:ln>
        </p:spPr>
      </p:pic>
      <p:sp>
        <p:nvSpPr>
          <p:cNvPr id="298" name="with first order condition"/>
          <p:cNvSpPr txBox="1"/>
          <p:nvPr/>
        </p:nvSpPr>
        <p:spPr>
          <a:xfrm>
            <a:off x="5323640" y="829931"/>
            <a:ext cx="3271689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with first order condition</a:t>
            </a:r>
          </a:p>
        </p:txBody>
      </p:sp>
      <p:pic>
        <p:nvPicPr>
          <p:cNvPr id="299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08716" y="893437"/>
            <a:ext cx="2963225" cy="330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cuttingTree.png" descr="cuttingTre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19175" y="2056305"/>
            <a:ext cx="7182121" cy="54247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1563" y="829931"/>
            <a:ext cx="3114137" cy="457201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with first order condition"/>
          <p:cNvSpPr txBox="1"/>
          <p:nvPr/>
        </p:nvSpPr>
        <p:spPr>
          <a:xfrm>
            <a:off x="5323640" y="829931"/>
            <a:ext cx="3271689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with first order condition</a:t>
            </a:r>
          </a:p>
        </p:txBody>
      </p:sp>
      <p:pic>
        <p:nvPicPr>
          <p:cNvPr id="304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08716" y="893437"/>
            <a:ext cx="2963225" cy="330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cuttingTree.png" descr="cuttingTre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19175" y="2056305"/>
            <a:ext cx="7182121" cy="5424794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but growth is subject to “noise” … so …"/>
          <p:cNvSpPr txBox="1"/>
          <p:nvPr/>
        </p:nvSpPr>
        <p:spPr>
          <a:xfrm>
            <a:off x="953489" y="8270288"/>
            <a:ext cx="5178624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but growth is subject to “noise” … so …</a:t>
            </a:r>
          </a:p>
        </p:txBody>
      </p:sp>
      <p:pic>
        <p:nvPicPr>
          <p:cNvPr id="307" name="Immagine" descr="Immagin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216775" y="8313778"/>
            <a:ext cx="3412017" cy="3702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Langevin and Stochastic Quantisation"/>
          <p:cNvSpPr txBox="1"/>
          <p:nvPr/>
        </p:nvSpPr>
        <p:spPr>
          <a:xfrm>
            <a:off x="3690639" y="171953"/>
            <a:ext cx="5623522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900"/>
            </a:pPr>
            <a:r>
              <a:rPr>
                <a:solidFill>
                  <a:srgbClr val="FF2600"/>
                </a:solidFill>
              </a:rPr>
              <a:t>Langevin</a:t>
            </a:r>
            <a:r>
              <a:t> and</a:t>
            </a:r>
            <a:r>
              <a:rPr sz="2100"/>
              <a:t> </a:t>
            </a:r>
            <a:r>
              <a:rPr>
                <a:solidFill>
                  <a:srgbClr val="FF2600"/>
                </a:solidFill>
              </a:rPr>
              <a:t>Stochastic Quantisation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Algorithms, Physics and Computational Strategies"/>
          <p:cNvSpPr txBox="1"/>
          <p:nvPr/>
        </p:nvSpPr>
        <p:spPr>
          <a:xfrm>
            <a:off x="2773040" y="82550"/>
            <a:ext cx="745872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/>
            </a:lvl1pPr>
          </a:lstStyle>
          <a:p>
            <a:pPr/>
            <a:r>
              <a:t>Algorithms, Physics and Computational Strategies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Langevin and Stochastic Quantisation"/>
          <p:cNvSpPr txBox="1"/>
          <p:nvPr/>
        </p:nvSpPr>
        <p:spPr>
          <a:xfrm>
            <a:off x="3690639" y="171953"/>
            <a:ext cx="5623522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900"/>
            </a:pPr>
            <a:r>
              <a:rPr>
                <a:solidFill>
                  <a:srgbClr val="FF2600"/>
                </a:solidFill>
              </a:rPr>
              <a:t>Langevin</a:t>
            </a:r>
            <a:r>
              <a:t> and</a:t>
            </a:r>
            <a:r>
              <a:rPr sz="2100"/>
              <a:t> </a:t>
            </a:r>
            <a:r>
              <a:rPr>
                <a:solidFill>
                  <a:srgbClr val="FF2600"/>
                </a:solidFill>
              </a:rPr>
              <a:t>Stochastic Quantisation</a:t>
            </a:r>
          </a:p>
        </p:txBody>
      </p:sp>
      <p:pic>
        <p:nvPicPr>
          <p:cNvPr id="312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830" y="1020601"/>
            <a:ext cx="6227371" cy="10556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43271" y="1906411"/>
            <a:ext cx="4542196" cy="10556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80905" y="3539307"/>
            <a:ext cx="8975559" cy="1055653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You have a field theory and you add a degree of freedom"/>
          <p:cNvSpPr txBox="1"/>
          <p:nvPr/>
        </p:nvSpPr>
        <p:spPr>
          <a:xfrm>
            <a:off x="6686345" y="1345227"/>
            <a:ext cx="6237722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100"/>
            </a:pPr>
            <a:r>
              <a:t>You have a field theory and you </a:t>
            </a:r>
            <a:r>
              <a:rPr u="sng"/>
              <a:t>add a degree of freedom</a:t>
            </a:r>
          </a:p>
        </p:txBody>
      </p:sp>
      <p:sp>
        <p:nvSpPr>
          <p:cNvPr id="316" name="This is a fictitious time in which Langevin evolution takes place"/>
          <p:cNvSpPr txBox="1"/>
          <p:nvPr/>
        </p:nvSpPr>
        <p:spPr>
          <a:xfrm>
            <a:off x="403479" y="2111351"/>
            <a:ext cx="684886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100"/>
            </a:pPr>
            <a:r>
              <a:t>This is a </a:t>
            </a:r>
            <a:r>
              <a:rPr u="sng"/>
              <a:t>fictitious time</a:t>
            </a:r>
            <a:r>
              <a:t> in which </a:t>
            </a:r>
            <a:r>
              <a:rPr>
                <a:solidFill>
                  <a:srgbClr val="FF2600"/>
                </a:solidFill>
              </a:rPr>
              <a:t>Langevin evolution</a:t>
            </a:r>
            <a:r>
              <a:t> takes place</a:t>
            </a:r>
          </a:p>
        </p:txBody>
      </p:sp>
      <p:sp>
        <p:nvSpPr>
          <p:cNvPr id="317" name="Natural expectation values are now wrt the random (gaussian) noise"/>
          <p:cNvSpPr txBox="1"/>
          <p:nvPr/>
        </p:nvSpPr>
        <p:spPr>
          <a:xfrm>
            <a:off x="583821" y="3559133"/>
            <a:ext cx="2868465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100"/>
            </a:lvl1pPr>
          </a:lstStyle>
          <a:p>
            <a:pPr/>
            <a:r>
              <a:t>Natural expectation values are now wrt the random (gaussian) noise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Langevin and Stochastic Quantisation"/>
          <p:cNvSpPr txBox="1"/>
          <p:nvPr/>
        </p:nvSpPr>
        <p:spPr>
          <a:xfrm>
            <a:off x="3690639" y="171953"/>
            <a:ext cx="5623522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900"/>
            </a:pPr>
            <a:r>
              <a:rPr>
                <a:solidFill>
                  <a:srgbClr val="FF2600"/>
                </a:solidFill>
              </a:rPr>
              <a:t>Langevin</a:t>
            </a:r>
            <a:r>
              <a:t> and</a:t>
            </a:r>
            <a:r>
              <a:rPr sz="2100"/>
              <a:t> </a:t>
            </a:r>
            <a:r>
              <a:rPr>
                <a:solidFill>
                  <a:srgbClr val="FF2600"/>
                </a:solidFill>
              </a:rPr>
              <a:t>Stochastic Quantisation</a:t>
            </a:r>
          </a:p>
        </p:txBody>
      </p:sp>
      <p:pic>
        <p:nvPicPr>
          <p:cNvPr id="320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830" y="1020601"/>
            <a:ext cx="6227371" cy="10556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43271" y="1906411"/>
            <a:ext cx="4542196" cy="10556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80905" y="3539307"/>
            <a:ext cx="8975559" cy="10556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Immagine" descr="Immagin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00896" y="5172203"/>
            <a:ext cx="7304866" cy="8420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Immagine" descr="Immagin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405824" y="6591516"/>
            <a:ext cx="7497860" cy="10556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Immagine" descr="Immagin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233899" y="7930482"/>
            <a:ext cx="6031750" cy="1055653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You have a field theory and you add a degree of freedom"/>
          <p:cNvSpPr txBox="1"/>
          <p:nvPr/>
        </p:nvSpPr>
        <p:spPr>
          <a:xfrm>
            <a:off x="6686345" y="1345227"/>
            <a:ext cx="6237722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100"/>
            </a:pPr>
            <a:r>
              <a:t>You have a field theory and you </a:t>
            </a:r>
            <a:r>
              <a:rPr u="sng"/>
              <a:t>add a degree of freedom</a:t>
            </a:r>
          </a:p>
        </p:txBody>
      </p:sp>
      <p:sp>
        <p:nvSpPr>
          <p:cNvPr id="327" name="This is a fictitious time in which Langevin evolution takes place"/>
          <p:cNvSpPr txBox="1"/>
          <p:nvPr/>
        </p:nvSpPr>
        <p:spPr>
          <a:xfrm>
            <a:off x="403479" y="2111351"/>
            <a:ext cx="684886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100"/>
            </a:pPr>
            <a:r>
              <a:t>This is a </a:t>
            </a:r>
            <a:r>
              <a:rPr u="sng"/>
              <a:t>fictitious time</a:t>
            </a:r>
            <a:r>
              <a:t> in which </a:t>
            </a:r>
            <a:r>
              <a:rPr>
                <a:solidFill>
                  <a:srgbClr val="FF2600"/>
                </a:solidFill>
              </a:rPr>
              <a:t>Langevin evolution</a:t>
            </a:r>
            <a:r>
              <a:t> takes place</a:t>
            </a:r>
          </a:p>
        </p:txBody>
      </p:sp>
      <p:sp>
        <p:nvSpPr>
          <p:cNvPr id="328" name="Main assertion is"/>
          <p:cNvSpPr txBox="1"/>
          <p:nvPr/>
        </p:nvSpPr>
        <p:spPr>
          <a:xfrm>
            <a:off x="1177969" y="5272867"/>
            <a:ext cx="3072966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/>
            </a:lvl1pPr>
          </a:lstStyle>
          <a:p>
            <a:pPr/>
            <a:r>
              <a:t>Main assertion is </a:t>
            </a:r>
          </a:p>
        </p:txBody>
      </p:sp>
      <p:sp>
        <p:nvSpPr>
          <p:cNvPr id="329" name="Natural expectation values are now wrt the random (gaussian) noise"/>
          <p:cNvSpPr txBox="1"/>
          <p:nvPr/>
        </p:nvSpPr>
        <p:spPr>
          <a:xfrm>
            <a:off x="583821" y="3559133"/>
            <a:ext cx="2868465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100"/>
            </a:lvl1pPr>
          </a:lstStyle>
          <a:p>
            <a:pPr/>
            <a:r>
              <a:t>Natural expectation values are now wrt the random (gaussian) noise</a:t>
            </a:r>
          </a:p>
        </p:txBody>
      </p:sp>
      <p:sp>
        <p:nvSpPr>
          <p:cNvPr id="330" name="A proof can go through the definition of a time-dependent probability distribution of the fields"/>
          <p:cNvSpPr txBox="1"/>
          <p:nvPr/>
        </p:nvSpPr>
        <p:spPr>
          <a:xfrm>
            <a:off x="320375" y="6382640"/>
            <a:ext cx="4788153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300"/>
            </a:pPr>
            <a:r>
              <a:t>A proof can go through the definition of a </a:t>
            </a:r>
            <a:r>
              <a:rPr>
                <a:solidFill>
                  <a:srgbClr val="FF2600"/>
                </a:solidFill>
              </a:rPr>
              <a:t>time-dependent probability distribution of the fields</a:t>
            </a:r>
          </a:p>
        </p:txBody>
      </p:sp>
      <p:sp>
        <p:nvSpPr>
          <p:cNvPr id="331" name="for which we can derive"/>
          <p:cNvSpPr txBox="1"/>
          <p:nvPr/>
        </p:nvSpPr>
        <p:spPr>
          <a:xfrm>
            <a:off x="309057" y="8191608"/>
            <a:ext cx="2868466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100"/>
            </a:lvl1pPr>
          </a:lstStyle>
          <a:p>
            <a:pPr/>
            <a:r>
              <a:t>for which we can derive</a:t>
            </a:r>
          </a:p>
        </p:txBody>
      </p:sp>
      <p:sp>
        <p:nvSpPr>
          <p:cNvPr id="332" name="the Fokker Planck equation"/>
          <p:cNvSpPr txBox="1"/>
          <p:nvPr/>
        </p:nvSpPr>
        <p:spPr>
          <a:xfrm>
            <a:off x="9347420" y="8191608"/>
            <a:ext cx="307296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100"/>
            </a:pPr>
            <a:r>
              <a:t>the </a:t>
            </a:r>
            <a:r>
              <a:rPr>
                <a:solidFill>
                  <a:srgbClr val="FF2600"/>
                </a:solidFill>
              </a:rPr>
              <a:t>Fokker Planck equation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Langevin and Stochastic Quantisation"/>
          <p:cNvSpPr txBox="1"/>
          <p:nvPr/>
        </p:nvSpPr>
        <p:spPr>
          <a:xfrm>
            <a:off x="3690639" y="171953"/>
            <a:ext cx="5623522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900"/>
            </a:pPr>
            <a:r>
              <a:rPr>
                <a:solidFill>
                  <a:srgbClr val="FF2600"/>
                </a:solidFill>
              </a:rPr>
              <a:t>Langevin</a:t>
            </a:r>
            <a:r>
              <a:t> and</a:t>
            </a:r>
            <a:r>
              <a:rPr sz="2100"/>
              <a:t> </a:t>
            </a:r>
            <a:r>
              <a:rPr>
                <a:solidFill>
                  <a:srgbClr val="FF2600"/>
                </a:solidFill>
              </a:rPr>
              <a:t>Stochastic Quantisation</a:t>
            </a:r>
          </a:p>
        </p:txBody>
      </p:sp>
      <p:pic>
        <p:nvPicPr>
          <p:cNvPr id="335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830" y="1020601"/>
            <a:ext cx="6227371" cy="10556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43271" y="1906411"/>
            <a:ext cx="4542196" cy="10556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80905" y="3539307"/>
            <a:ext cx="8975559" cy="10556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Immagine" descr="Immagin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00896" y="5172203"/>
            <a:ext cx="7304866" cy="8420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Immagine" descr="Immagin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405824" y="6591516"/>
            <a:ext cx="7497860" cy="1055653"/>
          </a:xfrm>
          <a:prstGeom prst="rect">
            <a:avLst/>
          </a:prstGeom>
          <a:ln w="12700">
            <a:miter lim="400000"/>
          </a:ln>
        </p:spPr>
      </p:pic>
      <p:sp>
        <p:nvSpPr>
          <p:cNvPr id="340" name="You have a field theory and you add a degree of freedom"/>
          <p:cNvSpPr txBox="1"/>
          <p:nvPr/>
        </p:nvSpPr>
        <p:spPr>
          <a:xfrm>
            <a:off x="6686345" y="1345227"/>
            <a:ext cx="6237722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100"/>
            </a:pPr>
            <a:r>
              <a:t>You have a field theory and you </a:t>
            </a:r>
            <a:r>
              <a:rPr u="sng"/>
              <a:t>add a degree of freedom</a:t>
            </a:r>
          </a:p>
        </p:txBody>
      </p:sp>
      <p:sp>
        <p:nvSpPr>
          <p:cNvPr id="341" name="This is a fictitious time in which Langevin evolution takes place"/>
          <p:cNvSpPr txBox="1"/>
          <p:nvPr/>
        </p:nvSpPr>
        <p:spPr>
          <a:xfrm>
            <a:off x="403479" y="2111351"/>
            <a:ext cx="684886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100"/>
            </a:pPr>
            <a:r>
              <a:t>This is a </a:t>
            </a:r>
            <a:r>
              <a:rPr u="sng"/>
              <a:t>fictitious time</a:t>
            </a:r>
            <a:r>
              <a:t> in which </a:t>
            </a:r>
            <a:r>
              <a:rPr>
                <a:solidFill>
                  <a:srgbClr val="FF2600"/>
                </a:solidFill>
              </a:rPr>
              <a:t>Langevin evolution</a:t>
            </a:r>
            <a:r>
              <a:t> takes place</a:t>
            </a:r>
          </a:p>
        </p:txBody>
      </p:sp>
      <p:sp>
        <p:nvSpPr>
          <p:cNvPr id="342" name="Main assertion is"/>
          <p:cNvSpPr txBox="1"/>
          <p:nvPr/>
        </p:nvSpPr>
        <p:spPr>
          <a:xfrm>
            <a:off x="1177969" y="5272867"/>
            <a:ext cx="3072966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/>
            </a:lvl1pPr>
          </a:lstStyle>
          <a:p>
            <a:pPr/>
            <a:r>
              <a:t>Main assertion is </a:t>
            </a:r>
          </a:p>
        </p:txBody>
      </p:sp>
      <p:sp>
        <p:nvSpPr>
          <p:cNvPr id="343" name="Natural expectation values are now wrt the random (gaussian) noise"/>
          <p:cNvSpPr txBox="1"/>
          <p:nvPr/>
        </p:nvSpPr>
        <p:spPr>
          <a:xfrm>
            <a:off x="583821" y="3559133"/>
            <a:ext cx="2868465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100"/>
            </a:lvl1pPr>
          </a:lstStyle>
          <a:p>
            <a:pPr/>
            <a:r>
              <a:t>Natural expectation values are now wrt the random (gaussian) noise</a:t>
            </a:r>
          </a:p>
        </p:txBody>
      </p:sp>
      <p:sp>
        <p:nvSpPr>
          <p:cNvPr id="344" name="A proof can go through the definition of a time-dependent probability distribution of the fields"/>
          <p:cNvSpPr txBox="1"/>
          <p:nvPr/>
        </p:nvSpPr>
        <p:spPr>
          <a:xfrm>
            <a:off x="320375" y="6382640"/>
            <a:ext cx="4788153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300"/>
            </a:pPr>
            <a:r>
              <a:t>A proof can go through the definition of a </a:t>
            </a:r>
            <a:r>
              <a:rPr>
                <a:solidFill>
                  <a:srgbClr val="FF2600"/>
                </a:solidFill>
              </a:rPr>
              <a:t>time-dependent probability distribution of the fields</a:t>
            </a:r>
          </a:p>
        </p:txBody>
      </p:sp>
      <p:pic>
        <p:nvPicPr>
          <p:cNvPr id="345" name="Immagine" descr="Immagin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320976" y="7962693"/>
            <a:ext cx="5723919" cy="998043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Ovale"/>
          <p:cNvSpPr/>
          <p:nvPr/>
        </p:nvSpPr>
        <p:spPr>
          <a:xfrm>
            <a:off x="3021734" y="7757990"/>
            <a:ext cx="6423801" cy="1184182"/>
          </a:xfrm>
          <a:prstGeom prst="ellipse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Testo"/>
          <p:cNvSpPr txBox="1"/>
          <p:nvPr/>
        </p:nvSpPr>
        <p:spPr>
          <a:xfrm>
            <a:off x="6394087" y="4610100"/>
            <a:ext cx="21662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/>
            </a:lvl1pPr>
          </a:lstStyle>
          <a:p>
            <a:pPr/>
            <a:r>
              <a:t> </a:t>
            </a:r>
          </a:p>
        </p:txBody>
      </p:sp>
      <p:sp>
        <p:nvSpPr>
          <p:cNvPr id="349" name="A first interesting feature: you can go for complex actions!"/>
          <p:cNvSpPr txBox="1"/>
          <p:nvPr/>
        </p:nvSpPr>
        <p:spPr>
          <a:xfrm>
            <a:off x="2120958" y="171953"/>
            <a:ext cx="8762884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900"/>
            </a:pPr>
            <a:r>
              <a:t>A first interesting feature: you can go for</a:t>
            </a:r>
            <a:r>
              <a:rPr sz="2100"/>
              <a:t> </a:t>
            </a:r>
            <a:r>
              <a:rPr>
                <a:solidFill>
                  <a:srgbClr val="FF2600"/>
                </a:solidFill>
              </a:rPr>
              <a:t>complex actions!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9678" y="2321041"/>
            <a:ext cx="3923553" cy="1062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6114" y="3444825"/>
            <a:ext cx="3412154" cy="1062371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Testo"/>
          <p:cNvSpPr txBox="1"/>
          <p:nvPr/>
        </p:nvSpPr>
        <p:spPr>
          <a:xfrm>
            <a:off x="6394087" y="4610100"/>
            <a:ext cx="21662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/>
            </a:lvl1pPr>
          </a:lstStyle>
          <a:p>
            <a:pPr/>
            <a:r>
              <a:t> </a:t>
            </a:r>
          </a:p>
        </p:txBody>
      </p:sp>
      <p:sp>
        <p:nvSpPr>
          <p:cNvPr id="354" name="A first interesting feature: you can go for complex actions!"/>
          <p:cNvSpPr txBox="1"/>
          <p:nvPr/>
        </p:nvSpPr>
        <p:spPr>
          <a:xfrm>
            <a:off x="2120958" y="171953"/>
            <a:ext cx="8762884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900"/>
            </a:pPr>
            <a:r>
              <a:t>A first interesting feature: you can go for</a:t>
            </a:r>
            <a:r>
              <a:rPr sz="2100"/>
              <a:t> </a:t>
            </a:r>
            <a:r>
              <a:rPr>
                <a:solidFill>
                  <a:srgbClr val="FF2600"/>
                </a:solidFill>
              </a:rPr>
              <a:t>complex actions!</a:t>
            </a:r>
          </a:p>
        </p:txBody>
      </p:sp>
      <p:sp>
        <p:nvSpPr>
          <p:cNvPr id="355" name="When the action is complex, Langevin equations amounts to complexifying the degrees of freedom"/>
          <p:cNvSpPr txBox="1"/>
          <p:nvPr/>
        </p:nvSpPr>
        <p:spPr>
          <a:xfrm>
            <a:off x="288841" y="1341747"/>
            <a:ext cx="12452518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300"/>
            </a:pPr>
            <a:r>
              <a:t>When the </a:t>
            </a:r>
            <a:r>
              <a:rPr>
                <a:solidFill>
                  <a:srgbClr val="FF2600"/>
                </a:solidFill>
              </a:rPr>
              <a:t>action</a:t>
            </a:r>
            <a:r>
              <a:t> is </a:t>
            </a:r>
            <a:r>
              <a:rPr>
                <a:solidFill>
                  <a:srgbClr val="FF2600"/>
                </a:solidFill>
              </a:rPr>
              <a:t>complex</a:t>
            </a:r>
            <a:r>
              <a:t>, Langevin equations amounts to </a:t>
            </a:r>
            <a:r>
              <a:rPr>
                <a:solidFill>
                  <a:srgbClr val="FF2600"/>
                </a:solidFill>
              </a:rPr>
              <a:t>complexifying the degrees of freedom</a:t>
            </a:r>
          </a:p>
        </p:txBody>
      </p:sp>
      <p:sp>
        <p:nvSpPr>
          <p:cNvPr id="356" name="This amounts to averaging on a manifold which is different from the original one, but does not mean we are doubling the number of degrees of freedom"/>
          <p:cNvSpPr txBox="1"/>
          <p:nvPr/>
        </p:nvSpPr>
        <p:spPr>
          <a:xfrm>
            <a:off x="5701259" y="2902368"/>
            <a:ext cx="6564613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defRPr sz="2300"/>
            </a:pPr>
            <a:r>
              <a:t>This amounts to averaging on a </a:t>
            </a:r>
            <a:r>
              <a:rPr>
                <a:solidFill>
                  <a:srgbClr val="FF2600"/>
                </a:solidFill>
              </a:rPr>
              <a:t>manifold</a:t>
            </a:r>
            <a:r>
              <a:t> which is </a:t>
            </a:r>
            <a:r>
              <a:rPr>
                <a:solidFill>
                  <a:srgbClr val="FF2600"/>
                </a:solidFill>
              </a:rPr>
              <a:t>different </a:t>
            </a:r>
            <a:r>
              <a:t>from the original one, but does not mean we are doubling the number of degrees of freedom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9678" y="2321041"/>
            <a:ext cx="3923553" cy="1062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6114" y="3444825"/>
            <a:ext cx="3412154" cy="10623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14667" y="4626547"/>
            <a:ext cx="4267901" cy="1062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1" name="Immagine" descr="Immagin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447461" y="5717985"/>
            <a:ext cx="7996799" cy="9269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" name="FPexp.pdf" descr="FPexp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265282" y="7447981"/>
            <a:ext cx="2869157" cy="411700"/>
          </a:xfrm>
          <a:prstGeom prst="rect">
            <a:avLst/>
          </a:prstGeom>
          <a:ln w="12700">
            <a:miter lim="400000"/>
          </a:ln>
        </p:spPr>
      </p:pic>
      <p:sp>
        <p:nvSpPr>
          <p:cNvPr id="363" name="Testo"/>
          <p:cNvSpPr txBox="1"/>
          <p:nvPr/>
        </p:nvSpPr>
        <p:spPr>
          <a:xfrm>
            <a:off x="6394087" y="4610100"/>
            <a:ext cx="21662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/>
            </a:lvl1pPr>
          </a:lstStyle>
          <a:p>
            <a:pPr/>
            <a:r>
              <a:t> </a:t>
            </a:r>
          </a:p>
        </p:txBody>
      </p:sp>
      <p:sp>
        <p:nvSpPr>
          <p:cNvPr id="364" name="A first interesting feature: you can go for complex actions!"/>
          <p:cNvSpPr txBox="1"/>
          <p:nvPr/>
        </p:nvSpPr>
        <p:spPr>
          <a:xfrm>
            <a:off x="2120958" y="171953"/>
            <a:ext cx="8762884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900"/>
            </a:pPr>
            <a:r>
              <a:t>A first interesting feature: you can go for</a:t>
            </a:r>
            <a:r>
              <a:rPr sz="2100"/>
              <a:t> </a:t>
            </a:r>
            <a:r>
              <a:rPr>
                <a:solidFill>
                  <a:srgbClr val="FF2600"/>
                </a:solidFill>
              </a:rPr>
              <a:t>complex actions!</a:t>
            </a:r>
          </a:p>
        </p:txBody>
      </p:sp>
      <p:sp>
        <p:nvSpPr>
          <p:cNvPr id="365" name="This amounts to averaging on a manifold which is different from the original one, but does not mean we are doubling the number of degrees of freedom"/>
          <p:cNvSpPr txBox="1"/>
          <p:nvPr/>
        </p:nvSpPr>
        <p:spPr>
          <a:xfrm>
            <a:off x="5701259" y="2902368"/>
            <a:ext cx="6564613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defRPr sz="2300"/>
            </a:pPr>
            <a:r>
              <a:t>This amounts to averaging on a </a:t>
            </a:r>
            <a:r>
              <a:rPr>
                <a:solidFill>
                  <a:srgbClr val="FF2600"/>
                </a:solidFill>
              </a:rPr>
              <a:t>manifold</a:t>
            </a:r>
            <a:r>
              <a:t> which is </a:t>
            </a:r>
            <a:r>
              <a:rPr>
                <a:solidFill>
                  <a:srgbClr val="FF2600"/>
                </a:solidFill>
              </a:rPr>
              <a:t>different </a:t>
            </a:r>
            <a:r>
              <a:t>from the original one, but does not mean we are doubling the number of degrees of freedom</a:t>
            </a:r>
          </a:p>
        </p:txBody>
      </p:sp>
      <p:sp>
        <p:nvSpPr>
          <p:cNvPr id="366" name="The probability distribution of the fields in time now reads"/>
          <p:cNvSpPr txBox="1"/>
          <p:nvPr/>
        </p:nvSpPr>
        <p:spPr>
          <a:xfrm>
            <a:off x="308338" y="4916431"/>
            <a:ext cx="7183139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sz="2300"/>
            </a:lvl1pPr>
          </a:lstStyle>
          <a:p>
            <a:pPr/>
            <a:r>
              <a:t>The probability distribution of the fields in time now reads</a:t>
            </a:r>
          </a:p>
        </p:txBody>
      </p:sp>
      <p:sp>
        <p:nvSpPr>
          <p:cNvPr id="367" name="What we are mostly…"/>
          <p:cNvSpPr txBox="1"/>
          <p:nvPr/>
        </p:nvSpPr>
        <p:spPr>
          <a:xfrm>
            <a:off x="1333827" y="5748917"/>
            <a:ext cx="2566293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defRPr sz="2300"/>
            </a:pPr>
            <a:r>
              <a:t>What we are mostly </a:t>
            </a:r>
          </a:p>
          <a:p>
            <a:pPr algn="just">
              <a:defRPr sz="2300"/>
            </a:pPr>
            <a:r>
              <a:t>interested in reads</a:t>
            </a:r>
          </a:p>
        </p:txBody>
      </p:sp>
      <p:sp>
        <p:nvSpPr>
          <p:cNvPr id="368" name="Ovale"/>
          <p:cNvSpPr/>
          <p:nvPr/>
        </p:nvSpPr>
        <p:spPr>
          <a:xfrm>
            <a:off x="4704988" y="5533016"/>
            <a:ext cx="7666155" cy="1296849"/>
          </a:xfrm>
          <a:prstGeom prst="ellipse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369" name="The strategy of the proof is formally the same, i.e. going through Fokker Planck. In exponential notation this reads"/>
          <p:cNvSpPr txBox="1"/>
          <p:nvPr/>
        </p:nvSpPr>
        <p:spPr>
          <a:xfrm>
            <a:off x="332125" y="7103549"/>
            <a:ext cx="6899190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sz="2300"/>
            </a:lvl1pPr>
          </a:lstStyle>
          <a:p>
            <a:pPr/>
            <a:r>
              <a:t>The strategy of the proof is formally the same, i.e. going through Fokker Planck. In exponential notation this reads</a:t>
            </a:r>
          </a:p>
        </p:txBody>
      </p:sp>
      <p:sp>
        <p:nvSpPr>
          <p:cNvPr id="370" name="A formal argument for correctness is still there, even if care is needed because we can not rule out convergence to a wrong result, but there are progress (at least) in the direction of spotting an incorrect convergence."/>
          <p:cNvSpPr txBox="1"/>
          <p:nvPr/>
        </p:nvSpPr>
        <p:spPr>
          <a:xfrm>
            <a:off x="397900" y="8211715"/>
            <a:ext cx="12452517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sz="2300"/>
            </a:lvl1pPr>
          </a:lstStyle>
          <a:p>
            <a:pPr/>
            <a:r>
              <a:t>A formal argument for correctness is still there, even if care is needed because we can not rule out convergence to a wrong result, but there are progress (at least) in the direction of spotting an incorrect convergence.</a:t>
            </a:r>
          </a:p>
        </p:txBody>
      </p:sp>
      <p:sp>
        <p:nvSpPr>
          <p:cNvPr id="371" name="When the action is complex, Langevin equations amounts to complexifying the degrees of freedom"/>
          <p:cNvSpPr txBox="1"/>
          <p:nvPr/>
        </p:nvSpPr>
        <p:spPr>
          <a:xfrm>
            <a:off x="288841" y="1341747"/>
            <a:ext cx="12452518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300"/>
            </a:pPr>
            <a:r>
              <a:t>When the </a:t>
            </a:r>
            <a:r>
              <a:rPr>
                <a:solidFill>
                  <a:srgbClr val="FF2600"/>
                </a:solidFill>
              </a:rPr>
              <a:t>action</a:t>
            </a:r>
            <a:r>
              <a:t> is </a:t>
            </a:r>
            <a:r>
              <a:rPr>
                <a:solidFill>
                  <a:srgbClr val="FF2600"/>
                </a:solidFill>
              </a:rPr>
              <a:t>complex</a:t>
            </a:r>
            <a:r>
              <a:t>, Langevin equations amounts to </a:t>
            </a:r>
            <a:r>
              <a:rPr>
                <a:solidFill>
                  <a:srgbClr val="FF2600"/>
                </a:solidFill>
              </a:rPr>
              <a:t>complexifying the degrees of freedom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A second interesting feature: prototype of  Numerical Stochastic Perturbation Theory"/>
          <p:cNvSpPr txBox="1"/>
          <p:nvPr/>
        </p:nvSpPr>
        <p:spPr>
          <a:xfrm>
            <a:off x="84065" y="171953"/>
            <a:ext cx="12836669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900"/>
            </a:pPr>
            <a:r>
              <a:t>A second interesting feature: prototype of</a:t>
            </a:r>
            <a:r>
              <a:rPr sz="2100"/>
              <a:t>  </a:t>
            </a:r>
            <a:r>
              <a:rPr>
                <a:solidFill>
                  <a:srgbClr val="FF2600"/>
                </a:solidFill>
              </a:rPr>
              <a:t>Numerical Stochastic Perturbation Theory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12915" y="1995922"/>
            <a:ext cx="5252822" cy="10535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6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68229" y="3203942"/>
            <a:ext cx="4542195" cy="1055654"/>
          </a:xfrm>
          <a:prstGeom prst="rect">
            <a:avLst/>
          </a:prstGeom>
          <a:ln w="12700">
            <a:miter lim="400000"/>
          </a:ln>
        </p:spPr>
      </p:pic>
      <p:sp>
        <p:nvSpPr>
          <p:cNvPr id="377" name="A second interesting feature: prototype of  Numerical Stochastic Perturbation Theory"/>
          <p:cNvSpPr txBox="1"/>
          <p:nvPr/>
        </p:nvSpPr>
        <p:spPr>
          <a:xfrm>
            <a:off x="84065" y="171953"/>
            <a:ext cx="12836669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900"/>
            </a:pPr>
            <a:r>
              <a:t>A second interesting feature: prototype of</a:t>
            </a:r>
            <a:r>
              <a:rPr sz="2100"/>
              <a:t>  </a:t>
            </a:r>
            <a:r>
              <a:rPr>
                <a:solidFill>
                  <a:srgbClr val="FF2600"/>
                </a:solidFill>
              </a:rPr>
              <a:t>Numerical Stochastic Perturbation Theory</a:t>
            </a:r>
          </a:p>
        </p:txBody>
      </p:sp>
      <p:sp>
        <p:nvSpPr>
          <p:cNvPr id="378" name="Since we now formally have a continuous stochastic process, we can think the Langevin equation solution as a function of the coupling constant of the theory and write a formal expansion"/>
          <p:cNvSpPr txBox="1"/>
          <p:nvPr/>
        </p:nvSpPr>
        <p:spPr>
          <a:xfrm>
            <a:off x="191475" y="1264067"/>
            <a:ext cx="6216672" cy="142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defRPr sz="2300"/>
            </a:pPr>
            <a:r>
              <a:t>Since we now formally have a </a:t>
            </a:r>
            <a:r>
              <a:rPr>
                <a:solidFill>
                  <a:srgbClr val="FF2600"/>
                </a:solidFill>
              </a:rPr>
              <a:t>continuous stochastic process</a:t>
            </a:r>
            <a:r>
              <a:t>, we can think the Langevin equation solution as a </a:t>
            </a:r>
            <a:r>
              <a:rPr>
                <a:solidFill>
                  <a:srgbClr val="FF2600"/>
                </a:solidFill>
              </a:rPr>
              <a:t>function of the coupling constant</a:t>
            </a:r>
            <a:r>
              <a:t> of the theory and write a </a:t>
            </a:r>
            <a:r>
              <a:rPr>
                <a:solidFill>
                  <a:srgbClr val="FF2600"/>
                </a:solidFill>
              </a:rPr>
              <a:t>formal expansion</a:t>
            </a:r>
          </a:p>
        </p:txBody>
      </p:sp>
      <p:sp>
        <p:nvSpPr>
          <p:cNvPr id="379" name="which we now have to plug into our Langevin equation"/>
          <p:cNvSpPr txBox="1"/>
          <p:nvPr/>
        </p:nvSpPr>
        <p:spPr>
          <a:xfrm>
            <a:off x="191475" y="3414268"/>
            <a:ext cx="6792520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sz="2300"/>
            </a:lvl1pPr>
          </a:lstStyle>
          <a:p>
            <a:pPr/>
            <a:r>
              <a:t>which we now have to plug into our Langevin equation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12915" y="1995922"/>
            <a:ext cx="5252822" cy="10535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68229" y="3203942"/>
            <a:ext cx="4542195" cy="1055654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A second interesting feature: prototype of  Numerical Stochastic Perturbation Theory"/>
          <p:cNvSpPr txBox="1"/>
          <p:nvPr/>
        </p:nvSpPr>
        <p:spPr>
          <a:xfrm>
            <a:off x="84065" y="171953"/>
            <a:ext cx="12836669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900"/>
            </a:pPr>
            <a:r>
              <a:t>A second interesting feature: prototype of</a:t>
            </a:r>
            <a:r>
              <a:rPr sz="2100"/>
              <a:t>  </a:t>
            </a:r>
            <a:r>
              <a:rPr>
                <a:solidFill>
                  <a:srgbClr val="FF2600"/>
                </a:solidFill>
              </a:rPr>
              <a:t>Numerical Stochastic Perturbation Theory</a:t>
            </a:r>
          </a:p>
        </p:txBody>
      </p:sp>
      <p:sp>
        <p:nvSpPr>
          <p:cNvPr id="384" name="Since we now formally have a continuous stochastic process, we can think the Langevin equation solution as a function of the coupling constant of the theory and write a formal expansion"/>
          <p:cNvSpPr txBox="1"/>
          <p:nvPr/>
        </p:nvSpPr>
        <p:spPr>
          <a:xfrm>
            <a:off x="191475" y="1264067"/>
            <a:ext cx="6216672" cy="142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defRPr sz="2300"/>
            </a:pPr>
            <a:r>
              <a:t>Since we now formally have a </a:t>
            </a:r>
            <a:r>
              <a:rPr>
                <a:solidFill>
                  <a:srgbClr val="FF2600"/>
                </a:solidFill>
              </a:rPr>
              <a:t>continuous stochastic process</a:t>
            </a:r>
            <a:r>
              <a:t>, we can think the Langevin equation solution as a </a:t>
            </a:r>
            <a:r>
              <a:rPr>
                <a:solidFill>
                  <a:srgbClr val="FF2600"/>
                </a:solidFill>
              </a:rPr>
              <a:t>function of the coupling constant</a:t>
            </a:r>
            <a:r>
              <a:t> of the theory and write a </a:t>
            </a:r>
            <a:r>
              <a:rPr>
                <a:solidFill>
                  <a:srgbClr val="FF2600"/>
                </a:solidFill>
              </a:rPr>
              <a:t>formal expansion</a:t>
            </a:r>
          </a:p>
        </p:txBody>
      </p:sp>
      <p:sp>
        <p:nvSpPr>
          <p:cNvPr id="385" name="which we now have to plug into our Langevin equation"/>
          <p:cNvSpPr txBox="1"/>
          <p:nvPr/>
        </p:nvSpPr>
        <p:spPr>
          <a:xfrm>
            <a:off x="191475" y="3414268"/>
            <a:ext cx="6792520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sz="2300"/>
            </a:lvl1pPr>
          </a:lstStyle>
          <a:p>
            <a:pPr/>
            <a:r>
              <a:t>which we now have to plug into our Langevin equation</a:t>
            </a:r>
          </a:p>
        </p:txBody>
      </p:sp>
      <p:sp>
        <p:nvSpPr>
          <p:cNvPr id="386" name="The result is a hierarchy of equations of increasing order, which we can exactly truncate at any given one"/>
          <p:cNvSpPr txBox="1"/>
          <p:nvPr/>
        </p:nvSpPr>
        <p:spPr>
          <a:xfrm>
            <a:off x="191475" y="4573870"/>
            <a:ext cx="12621850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defRPr sz="2300"/>
            </a:pPr>
            <a:r>
              <a:t>The result is a </a:t>
            </a:r>
            <a:r>
              <a:rPr>
                <a:solidFill>
                  <a:srgbClr val="FF2600"/>
                </a:solidFill>
              </a:rPr>
              <a:t>hierarchy of equations</a:t>
            </a:r>
            <a:r>
              <a:t> of increasing order, which we can </a:t>
            </a:r>
            <a:r>
              <a:rPr>
                <a:solidFill>
                  <a:srgbClr val="FF2600"/>
                </a:solidFill>
              </a:rPr>
              <a:t>exactly truncate</a:t>
            </a:r>
            <a:r>
              <a:t> at any given one</a:t>
            </a:r>
          </a:p>
        </p:txBody>
      </p:sp>
      <p:sp>
        <p:nvSpPr>
          <p:cNvPr id="387" name="Perturbative orders for a given observable come almost from free: take the appropriate order when averaging over the evolution of the resulting process"/>
          <p:cNvSpPr txBox="1"/>
          <p:nvPr/>
        </p:nvSpPr>
        <p:spPr>
          <a:xfrm>
            <a:off x="277255" y="5333337"/>
            <a:ext cx="6332120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sz="2300"/>
            </a:lvl1pPr>
          </a:lstStyle>
          <a:p>
            <a:pPr/>
            <a:r>
              <a:t>Perturbative orders for a given observable come almost from free: take the appropriate order when averaging over the evolution of the resulting process </a:t>
            </a:r>
          </a:p>
        </p:txBody>
      </p:sp>
      <p:pic>
        <p:nvPicPr>
          <p:cNvPr id="388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18529" y="5400977"/>
            <a:ext cx="4713424" cy="10535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12915" y="1995922"/>
            <a:ext cx="5252822" cy="10535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91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68229" y="3203942"/>
            <a:ext cx="4542195" cy="1055654"/>
          </a:xfrm>
          <a:prstGeom prst="rect">
            <a:avLst/>
          </a:prstGeom>
          <a:ln w="12700">
            <a:miter lim="400000"/>
          </a:ln>
        </p:spPr>
      </p:pic>
      <p:sp>
        <p:nvSpPr>
          <p:cNvPr id="392" name="A second interesting feature: prototype of  Numerical Stochastic Perturbation Theory"/>
          <p:cNvSpPr txBox="1"/>
          <p:nvPr/>
        </p:nvSpPr>
        <p:spPr>
          <a:xfrm>
            <a:off x="84065" y="171953"/>
            <a:ext cx="12836669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900"/>
            </a:pPr>
            <a:r>
              <a:t>A second interesting feature: prototype of</a:t>
            </a:r>
            <a:r>
              <a:rPr sz="2100"/>
              <a:t>  </a:t>
            </a:r>
            <a:r>
              <a:rPr>
                <a:solidFill>
                  <a:srgbClr val="FF2600"/>
                </a:solidFill>
              </a:rPr>
              <a:t>Numerical Stochastic Perturbation Theory</a:t>
            </a:r>
          </a:p>
        </p:txBody>
      </p:sp>
      <p:sp>
        <p:nvSpPr>
          <p:cNvPr id="393" name="Since we now formally have a continuous stochastic process, we can think the Langevin equation solution as a function of the coupling constant of the theory and write a formal expansion"/>
          <p:cNvSpPr txBox="1"/>
          <p:nvPr/>
        </p:nvSpPr>
        <p:spPr>
          <a:xfrm>
            <a:off x="191475" y="1264067"/>
            <a:ext cx="6216672" cy="142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defRPr sz="2300"/>
            </a:pPr>
            <a:r>
              <a:t>Since we now formally have a </a:t>
            </a:r>
            <a:r>
              <a:rPr>
                <a:solidFill>
                  <a:srgbClr val="FF2600"/>
                </a:solidFill>
              </a:rPr>
              <a:t>continuous stochastic process</a:t>
            </a:r>
            <a:r>
              <a:t>, we can think the Langevin equation solution as a </a:t>
            </a:r>
            <a:r>
              <a:rPr>
                <a:solidFill>
                  <a:srgbClr val="FF2600"/>
                </a:solidFill>
              </a:rPr>
              <a:t>function of the coupling constant</a:t>
            </a:r>
            <a:r>
              <a:t> of the theory and write a </a:t>
            </a:r>
            <a:r>
              <a:rPr>
                <a:solidFill>
                  <a:srgbClr val="FF2600"/>
                </a:solidFill>
              </a:rPr>
              <a:t>formal expansion</a:t>
            </a:r>
          </a:p>
        </p:txBody>
      </p:sp>
      <p:sp>
        <p:nvSpPr>
          <p:cNvPr id="394" name="which we now have to plug into our Langevin equation"/>
          <p:cNvSpPr txBox="1"/>
          <p:nvPr/>
        </p:nvSpPr>
        <p:spPr>
          <a:xfrm>
            <a:off x="191475" y="3414268"/>
            <a:ext cx="6792520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sz="2300"/>
            </a:lvl1pPr>
          </a:lstStyle>
          <a:p>
            <a:pPr/>
            <a:r>
              <a:t>which we now have to plug into our Langevin equation</a:t>
            </a:r>
          </a:p>
        </p:txBody>
      </p:sp>
      <p:sp>
        <p:nvSpPr>
          <p:cNvPr id="395" name="The result is a hierarchy of equations of increasing order, which we can exactly truncate at any given one"/>
          <p:cNvSpPr txBox="1"/>
          <p:nvPr/>
        </p:nvSpPr>
        <p:spPr>
          <a:xfrm>
            <a:off x="191475" y="4573870"/>
            <a:ext cx="12621850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defRPr sz="2300"/>
            </a:pPr>
            <a:r>
              <a:t>The result is a </a:t>
            </a:r>
            <a:r>
              <a:rPr>
                <a:solidFill>
                  <a:srgbClr val="FF2600"/>
                </a:solidFill>
              </a:rPr>
              <a:t>hierarchy of equations</a:t>
            </a:r>
            <a:r>
              <a:t> of increasing order, which we can </a:t>
            </a:r>
            <a:r>
              <a:rPr>
                <a:solidFill>
                  <a:srgbClr val="FF2600"/>
                </a:solidFill>
              </a:rPr>
              <a:t>exactly truncate</a:t>
            </a:r>
            <a:r>
              <a:t> at any given one</a:t>
            </a:r>
          </a:p>
        </p:txBody>
      </p:sp>
      <p:sp>
        <p:nvSpPr>
          <p:cNvPr id="396" name="Perturbative orders for a given observable come almost from free: take the appropriate order when averaging over the evolution of the resulting process"/>
          <p:cNvSpPr txBox="1"/>
          <p:nvPr/>
        </p:nvSpPr>
        <p:spPr>
          <a:xfrm>
            <a:off x="277255" y="5333337"/>
            <a:ext cx="6332120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sz="2300"/>
            </a:lvl1pPr>
          </a:lstStyle>
          <a:p>
            <a:pPr/>
            <a:r>
              <a:t>Perturbative orders for a given observable come almost from free: take the appropriate order when averaging over the evolution of the resulting process </a:t>
            </a:r>
          </a:p>
        </p:txBody>
      </p:sp>
      <p:pic>
        <p:nvPicPr>
          <p:cNvPr id="397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18529" y="5400977"/>
            <a:ext cx="4713424" cy="1053568"/>
          </a:xfrm>
          <a:prstGeom prst="rect">
            <a:avLst/>
          </a:prstGeom>
          <a:ln w="12700">
            <a:miter lim="400000"/>
          </a:ln>
        </p:spPr>
      </p:pic>
      <p:sp>
        <p:nvSpPr>
          <p:cNvPr id="398" name="Langevin was the prototype, but one can also play the same game with other stochastic processes, i.e.…"/>
          <p:cNvSpPr txBox="1"/>
          <p:nvPr/>
        </p:nvSpPr>
        <p:spPr>
          <a:xfrm>
            <a:off x="191475" y="6893074"/>
            <a:ext cx="12621850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defRPr sz="2300"/>
            </a:pPr>
            <a:r>
              <a:t>Langevin was the prototype, but one can also play the same game with other stochastic processes, i.e.</a:t>
            </a:r>
          </a:p>
          <a:p>
            <a:pPr algn="just">
              <a:defRPr sz="900"/>
            </a:pPr>
          </a:p>
          <a:p>
            <a:pPr lvl="2" marL="1208484" indent="-319484" algn="just">
              <a:buSzPct val="50000"/>
              <a:buBlip>
                <a:blip r:embed="rId5"/>
              </a:buBlip>
              <a:defRPr sz="2300"/>
            </a:pPr>
            <a:r>
              <a:t>Hybrid Molecular Dynamics</a:t>
            </a:r>
          </a:p>
          <a:p>
            <a:pPr lvl="2" marL="1208484" indent="-319484" algn="just">
              <a:buSzPct val="50000"/>
              <a:buBlip>
                <a:blip r:embed="rId5"/>
              </a:buBlip>
              <a:defRPr sz="2300"/>
            </a:pPr>
            <a:r>
              <a:t>Kramer equation</a:t>
            </a:r>
          </a:p>
        </p:txBody>
      </p:sp>
      <p:sp>
        <p:nvSpPr>
          <p:cNvPr id="399" name="The main advantage is that you can reach much higher orders than you could afford in a standard, diagrammatic computation. (Remember: the computer is integrating the system for you)"/>
          <p:cNvSpPr txBox="1"/>
          <p:nvPr/>
        </p:nvSpPr>
        <p:spPr>
          <a:xfrm>
            <a:off x="191475" y="8392066"/>
            <a:ext cx="12621850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sz="2300"/>
            </a:lvl1pPr>
          </a:lstStyle>
          <a:p>
            <a:pPr/>
            <a:r>
              <a:t>The main advantage is that you can reach much higher orders than you could afford in a standard, diagrammatic computation. (Remember: the computer is integrating the system for you)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Algorithms, Physics and Computational Strategies"/>
          <p:cNvSpPr txBox="1"/>
          <p:nvPr/>
        </p:nvSpPr>
        <p:spPr>
          <a:xfrm>
            <a:off x="2773040" y="82550"/>
            <a:ext cx="745872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/>
            </a:lvl1pPr>
          </a:lstStyle>
          <a:p>
            <a:pPr/>
            <a:r>
              <a:t>Algorithms, Physics and Computational Strategies</a:t>
            </a:r>
          </a:p>
        </p:txBody>
      </p:sp>
      <p:sp>
        <p:nvSpPr>
          <p:cNvPr id="128" name="Having discussed autocorrelation and integrated autocorrelation time,…"/>
          <p:cNvSpPr txBox="1"/>
          <p:nvPr/>
        </p:nvSpPr>
        <p:spPr>
          <a:xfrm>
            <a:off x="2055713" y="910499"/>
            <a:ext cx="8893374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just"/>
            <a:r>
              <a:t>Having discussed autocorrelation and </a:t>
            </a:r>
            <a:r>
              <a:rPr>
                <a:solidFill>
                  <a:srgbClr val="FF2600"/>
                </a:solidFill>
              </a:rPr>
              <a:t>integrated autocorrelation time</a:t>
            </a:r>
            <a:r>
              <a:t>, </a:t>
            </a:r>
          </a:p>
          <a:p>
            <a:pPr algn="just"/>
            <a:r>
              <a:t>a natural question arises: are there cases in which </a:t>
            </a:r>
          </a:p>
        </p:txBody>
      </p:sp>
      <p:pic>
        <p:nvPicPr>
          <p:cNvPr id="129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92773" y="1696789"/>
            <a:ext cx="2003823" cy="342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SWvsMetropolis.mov" descr="SWvsMetropolis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864348" y="2489677"/>
            <a:ext cx="9276104" cy="6957079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Algorithms, Physics and Computational Strategies"/>
          <p:cNvSpPr txBox="1"/>
          <p:nvPr/>
        </p:nvSpPr>
        <p:spPr>
          <a:xfrm>
            <a:off x="2773040" y="82550"/>
            <a:ext cx="745872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/>
            </a:lvl1pPr>
          </a:lstStyle>
          <a:p>
            <a:pPr/>
            <a:r>
              <a:t>Algorithms, Physics and Computational Strategies</a:t>
            </a:r>
          </a:p>
        </p:txBody>
      </p:sp>
      <p:sp>
        <p:nvSpPr>
          <p:cNvPr id="133" name="Ising 2d (h=0)                             YES! … and for very good reasons!"/>
          <p:cNvSpPr txBox="1"/>
          <p:nvPr/>
        </p:nvSpPr>
        <p:spPr>
          <a:xfrm>
            <a:off x="2477773" y="2816822"/>
            <a:ext cx="8581877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rPr sz="1600"/>
              <a:t>Ising 2d (h=0)</a:t>
            </a:r>
            <a:r>
              <a:t>                             </a:t>
            </a:r>
            <a:r>
              <a:rPr>
                <a:solidFill>
                  <a:srgbClr val="FF2600"/>
                </a:solidFill>
              </a:rPr>
              <a:t>YES!</a:t>
            </a:r>
            <a:r>
              <a:t> … and for very good reasons!</a:t>
            </a:r>
          </a:p>
        </p:txBody>
      </p:sp>
      <p:sp>
        <p:nvSpPr>
          <p:cNvPr id="134" name="II order phase transitions ... relevant picture is correlation over all length scales ... local VS global algorithms ..."/>
          <p:cNvSpPr txBox="1"/>
          <p:nvPr/>
        </p:nvSpPr>
        <p:spPr>
          <a:xfrm>
            <a:off x="1944935" y="8158396"/>
            <a:ext cx="9114930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/>
            </a:pPr>
            <a:r>
              <a:rPr>
                <a:solidFill>
                  <a:srgbClr val="FF2600"/>
                </a:solidFill>
              </a:rPr>
              <a:t>II order phase transitions</a:t>
            </a:r>
            <a:r>
              <a:t> ... relevant picture is </a:t>
            </a:r>
            <a:r>
              <a:rPr>
                <a:solidFill>
                  <a:srgbClr val="FF2600"/>
                </a:solidFill>
              </a:rPr>
              <a:t>correlation over all length scales</a:t>
            </a:r>
            <a:r>
              <a:t> ... local VS </a:t>
            </a:r>
            <a:r>
              <a:rPr>
                <a:solidFill>
                  <a:srgbClr val="FF2600"/>
                </a:solidFill>
              </a:rPr>
              <a:t>global algorithms</a:t>
            </a:r>
            <a:r>
              <a:t> ... </a:t>
            </a:r>
          </a:p>
        </p:txBody>
      </p:sp>
      <p:sp>
        <p:nvSpPr>
          <p:cNvPr id="135" name="This is an example of a VIRTUOUS LOOP gluing everything together"/>
          <p:cNvSpPr txBox="1"/>
          <p:nvPr/>
        </p:nvSpPr>
        <p:spPr>
          <a:xfrm>
            <a:off x="2211461" y="8841691"/>
            <a:ext cx="8581878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This is an example of a </a:t>
            </a:r>
            <a:r>
              <a:rPr>
                <a:solidFill>
                  <a:srgbClr val="FF2600"/>
                </a:solidFill>
              </a:rPr>
              <a:t>VIRTUOUS LOOP</a:t>
            </a:r>
            <a:r>
              <a:t> gluing everything together</a:t>
            </a:r>
          </a:p>
        </p:txBody>
      </p:sp>
      <p:sp>
        <p:nvSpPr>
          <p:cNvPr id="136" name="Having discussed autocorrelation and integrated autocorrelation time,…"/>
          <p:cNvSpPr txBox="1"/>
          <p:nvPr/>
        </p:nvSpPr>
        <p:spPr>
          <a:xfrm>
            <a:off x="2055713" y="910499"/>
            <a:ext cx="8893374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just"/>
            <a:r>
              <a:t>Having discussed autocorrelation and </a:t>
            </a:r>
            <a:r>
              <a:rPr>
                <a:solidFill>
                  <a:srgbClr val="FF2600"/>
                </a:solidFill>
              </a:rPr>
              <a:t>integrated autocorrelation time</a:t>
            </a:r>
            <a:r>
              <a:t>, </a:t>
            </a:r>
          </a:p>
          <a:p>
            <a:pPr algn="just"/>
            <a:r>
              <a:t>a natural question arises: are there cases in which </a:t>
            </a:r>
          </a:p>
        </p:txBody>
      </p:sp>
      <p:pic>
        <p:nvPicPr>
          <p:cNvPr id="137" name="Immagine" descr="Immagin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592773" y="1696789"/>
            <a:ext cx="2003823" cy="342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000" fill="hold"/>
                                        <p:tgtEl>
                                          <p:spTgt spid="1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31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IGN PROBLEMS: the tough problem par excellence"/>
          <p:cNvSpPr txBox="1"/>
          <p:nvPr/>
        </p:nvSpPr>
        <p:spPr>
          <a:xfrm>
            <a:off x="2531522" y="82550"/>
            <a:ext cx="7941755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900"/>
            </a:pPr>
            <a:r>
              <a:rPr>
                <a:solidFill>
                  <a:srgbClr val="FF2600"/>
                </a:solidFill>
              </a:rPr>
              <a:t>SIGN PROBLEMS</a:t>
            </a:r>
            <a:r>
              <a:t>: the tough problem par excellence</a:t>
            </a:r>
          </a:p>
        </p:txBody>
      </p:sp>
      <p:sp>
        <p:nvSpPr>
          <p:cNvPr id="140" name="… i.e. living without a probability distribution …"/>
          <p:cNvSpPr txBox="1"/>
          <p:nvPr/>
        </p:nvSpPr>
        <p:spPr>
          <a:xfrm>
            <a:off x="6125242" y="1077574"/>
            <a:ext cx="6073528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/>
          </a:lstStyle>
          <a:p>
            <a:pPr/>
            <a:r>
              <a:t>… i.e. living without a probability distribution …</a:t>
            </a:r>
          </a:p>
        </p:txBody>
      </p:sp>
      <p:pic>
        <p:nvPicPr>
          <p:cNvPr id="141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3289" y="942888"/>
            <a:ext cx="4586480" cy="726572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… and we know that"/>
          <p:cNvSpPr txBox="1"/>
          <p:nvPr/>
        </p:nvSpPr>
        <p:spPr>
          <a:xfrm>
            <a:off x="605033" y="1907498"/>
            <a:ext cx="2723109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/>
          </a:lstStyle>
          <a:p>
            <a:pPr/>
            <a:r>
              <a:t>… and we know that</a:t>
            </a:r>
          </a:p>
        </p:txBody>
      </p:sp>
      <p:pic>
        <p:nvPicPr>
          <p:cNvPr id="143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10147" y="1762666"/>
            <a:ext cx="3760377" cy="7468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IGN PROBLEMS: the tough problem par excellence"/>
          <p:cNvSpPr txBox="1"/>
          <p:nvPr/>
        </p:nvSpPr>
        <p:spPr>
          <a:xfrm>
            <a:off x="2531522" y="82550"/>
            <a:ext cx="7941755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900"/>
            </a:pPr>
            <a:r>
              <a:rPr>
                <a:solidFill>
                  <a:srgbClr val="FF2600"/>
                </a:solidFill>
              </a:rPr>
              <a:t>SIGN PROBLEMS</a:t>
            </a:r>
            <a:r>
              <a:t>: the tough problem par excellence</a:t>
            </a:r>
          </a:p>
        </p:txBody>
      </p:sp>
      <p:sp>
        <p:nvSpPr>
          <p:cNvPr id="146" name="… i.e. living without a probability distribution …"/>
          <p:cNvSpPr txBox="1"/>
          <p:nvPr/>
        </p:nvSpPr>
        <p:spPr>
          <a:xfrm>
            <a:off x="6125242" y="1077574"/>
            <a:ext cx="6073528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/>
          </a:lstStyle>
          <a:p>
            <a:pPr/>
            <a:r>
              <a:t>… i.e. living without a probability distribution …</a:t>
            </a:r>
          </a:p>
        </p:txBody>
      </p:sp>
      <p:pic>
        <p:nvPicPr>
          <p:cNvPr id="147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3289" y="942888"/>
            <a:ext cx="4586480" cy="726572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… and we know that"/>
          <p:cNvSpPr txBox="1"/>
          <p:nvPr/>
        </p:nvSpPr>
        <p:spPr>
          <a:xfrm>
            <a:off x="605033" y="1907498"/>
            <a:ext cx="2723109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/>
          </a:lstStyle>
          <a:p>
            <a:pPr/>
            <a:r>
              <a:t>… and we know that</a:t>
            </a:r>
          </a:p>
        </p:txBody>
      </p:sp>
      <p:pic>
        <p:nvPicPr>
          <p:cNvPr id="149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10147" y="1762666"/>
            <a:ext cx="3760377" cy="746865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Any possible VIRTUOUS LOOP like before?"/>
          <p:cNvSpPr txBox="1"/>
          <p:nvPr/>
        </p:nvSpPr>
        <p:spPr>
          <a:xfrm>
            <a:off x="3747070" y="2788222"/>
            <a:ext cx="551066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Any possible </a:t>
            </a:r>
            <a:r>
              <a:rPr>
                <a:solidFill>
                  <a:srgbClr val="FF2600"/>
                </a:solidFill>
              </a:rPr>
              <a:t>VIRTUOUS LOOP</a:t>
            </a:r>
            <a:r>
              <a:t> like before?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IGN PROBLEMS: the tough problem par excellence"/>
          <p:cNvSpPr txBox="1"/>
          <p:nvPr/>
        </p:nvSpPr>
        <p:spPr>
          <a:xfrm>
            <a:off x="2531522" y="82550"/>
            <a:ext cx="7941755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900"/>
            </a:pPr>
            <a:r>
              <a:rPr>
                <a:solidFill>
                  <a:srgbClr val="FF2600"/>
                </a:solidFill>
              </a:rPr>
              <a:t>SIGN PROBLEMS</a:t>
            </a:r>
            <a:r>
              <a:t>: the tough problem par excellence</a:t>
            </a:r>
          </a:p>
        </p:txBody>
      </p:sp>
      <p:sp>
        <p:nvSpPr>
          <p:cNvPr id="153" name="… i.e. living without a probability distribution …"/>
          <p:cNvSpPr txBox="1"/>
          <p:nvPr/>
        </p:nvSpPr>
        <p:spPr>
          <a:xfrm>
            <a:off x="6125242" y="1077574"/>
            <a:ext cx="6073528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/>
          </a:lstStyle>
          <a:p>
            <a:pPr/>
            <a:r>
              <a:t>… i.e. living without a probability distribution …</a:t>
            </a:r>
          </a:p>
        </p:txBody>
      </p:sp>
      <p:pic>
        <p:nvPicPr>
          <p:cNvPr id="154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3289" y="942888"/>
            <a:ext cx="4586480" cy="726572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… and we know that"/>
          <p:cNvSpPr txBox="1"/>
          <p:nvPr/>
        </p:nvSpPr>
        <p:spPr>
          <a:xfrm>
            <a:off x="605033" y="1907498"/>
            <a:ext cx="2723109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/>
          </a:lstStyle>
          <a:p>
            <a:pPr/>
            <a:r>
              <a:t>… and we know that</a:t>
            </a:r>
          </a:p>
        </p:txBody>
      </p:sp>
      <p:pic>
        <p:nvPicPr>
          <p:cNvPr id="156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10147" y="1762666"/>
            <a:ext cx="3760377" cy="746865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Any possible VIRTUOUS LOOP like before?"/>
          <p:cNvSpPr txBox="1"/>
          <p:nvPr/>
        </p:nvSpPr>
        <p:spPr>
          <a:xfrm>
            <a:off x="3747070" y="2788222"/>
            <a:ext cx="551066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Any possible </a:t>
            </a:r>
            <a:r>
              <a:rPr>
                <a:solidFill>
                  <a:srgbClr val="FF2600"/>
                </a:solidFill>
              </a:rPr>
              <a:t>VIRTUOUS LOOP</a:t>
            </a:r>
            <a:r>
              <a:t> like before?</a:t>
            </a:r>
          </a:p>
        </p:txBody>
      </p:sp>
      <p:pic>
        <p:nvPicPr>
          <p:cNvPr id="158" name="Meron.jpeg" descr="Meron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56535" y="3803888"/>
            <a:ext cx="7467601" cy="285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Christof.jpeg" descr="Christof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504405" y="6754945"/>
            <a:ext cx="7315201" cy="2908301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YES!"/>
          <p:cNvSpPr txBox="1"/>
          <p:nvPr/>
        </p:nvSpPr>
        <p:spPr>
          <a:xfrm>
            <a:off x="9388848" y="2788222"/>
            <a:ext cx="673002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2600"/>
                </a:solidFill>
              </a:rPr>
              <a:t>YES!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IGN PROBLEMS: the tough problem par excellence"/>
          <p:cNvSpPr txBox="1"/>
          <p:nvPr/>
        </p:nvSpPr>
        <p:spPr>
          <a:xfrm>
            <a:off x="2531522" y="82550"/>
            <a:ext cx="7941755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900"/>
            </a:pPr>
            <a:r>
              <a:rPr>
                <a:solidFill>
                  <a:srgbClr val="FF2600"/>
                </a:solidFill>
              </a:rPr>
              <a:t>SIGN PROBLEMS</a:t>
            </a:r>
            <a:r>
              <a:t>: the tough problem par excellence</a:t>
            </a:r>
          </a:p>
        </p:txBody>
      </p:sp>
      <p:sp>
        <p:nvSpPr>
          <p:cNvPr id="163" name="… i.e. living without a probability distribution …"/>
          <p:cNvSpPr txBox="1"/>
          <p:nvPr/>
        </p:nvSpPr>
        <p:spPr>
          <a:xfrm>
            <a:off x="6125242" y="1077574"/>
            <a:ext cx="6073528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/>
          </a:lstStyle>
          <a:p>
            <a:pPr/>
            <a:r>
              <a:t>… i.e. living without a probability distribution …</a:t>
            </a:r>
          </a:p>
        </p:txBody>
      </p:sp>
      <p:pic>
        <p:nvPicPr>
          <p:cNvPr id="164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3289" y="942888"/>
            <a:ext cx="4586480" cy="726572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… and we know that"/>
          <p:cNvSpPr txBox="1"/>
          <p:nvPr/>
        </p:nvSpPr>
        <p:spPr>
          <a:xfrm>
            <a:off x="605033" y="1907498"/>
            <a:ext cx="2723109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/>
          </a:lstStyle>
          <a:p>
            <a:pPr/>
            <a:r>
              <a:t>… and we know that</a:t>
            </a:r>
          </a:p>
        </p:txBody>
      </p:sp>
      <p:pic>
        <p:nvPicPr>
          <p:cNvPr id="166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10147" y="1762666"/>
            <a:ext cx="3760377" cy="746865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Any possible VIRTUOUS LOOP like before?"/>
          <p:cNvSpPr txBox="1"/>
          <p:nvPr/>
        </p:nvSpPr>
        <p:spPr>
          <a:xfrm>
            <a:off x="3747070" y="2788222"/>
            <a:ext cx="551066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Any possible </a:t>
            </a:r>
            <a:r>
              <a:rPr>
                <a:solidFill>
                  <a:srgbClr val="FF2600"/>
                </a:solidFill>
              </a:rPr>
              <a:t>VIRTUOUS LOOP</a:t>
            </a:r>
            <a:r>
              <a:t> like before?</a:t>
            </a:r>
          </a:p>
        </p:txBody>
      </p:sp>
      <p:sp>
        <p:nvSpPr>
          <p:cNvPr id="168" name="YES!"/>
          <p:cNvSpPr txBox="1"/>
          <p:nvPr/>
        </p:nvSpPr>
        <p:spPr>
          <a:xfrm>
            <a:off x="9388848" y="2788222"/>
            <a:ext cx="673002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2600"/>
                </a:solidFill>
              </a:rPr>
              <a:t>YES!</a:t>
            </a:r>
          </a:p>
        </p:txBody>
      </p:sp>
      <p:sp>
        <p:nvSpPr>
          <p:cNvPr id="169" name="but NOT ALWAYS!!"/>
          <p:cNvSpPr txBox="1"/>
          <p:nvPr/>
        </p:nvSpPr>
        <p:spPr>
          <a:xfrm>
            <a:off x="10192968" y="2788222"/>
            <a:ext cx="258068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2600"/>
                </a:solidFill>
              </a:rPr>
              <a:t>but NOT ALWAYS!!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