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1142" r:id="rId2"/>
    <p:sldId id="1469" r:id="rId3"/>
    <p:sldId id="1447" r:id="rId4"/>
    <p:sldId id="1442" r:id="rId5"/>
    <p:sldId id="1470" r:id="rId6"/>
    <p:sldId id="1448" r:id="rId7"/>
    <p:sldId id="1449" r:id="rId8"/>
    <p:sldId id="1472" r:id="rId9"/>
    <p:sldId id="1432" r:id="rId10"/>
    <p:sldId id="1473" r:id="rId11"/>
    <p:sldId id="1474" r:id="rId12"/>
    <p:sldId id="1464" r:id="rId13"/>
    <p:sldId id="1415" r:id="rId14"/>
    <p:sldId id="1451" r:id="rId15"/>
    <p:sldId id="1459" r:id="rId16"/>
    <p:sldId id="1460" r:id="rId17"/>
    <p:sldId id="1419" r:id="rId18"/>
    <p:sldId id="14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p:restoredTop sz="94425"/>
  </p:normalViewPr>
  <p:slideViewPr>
    <p:cSldViewPr snapToGrid="0" snapToObjects="1">
      <p:cViewPr varScale="1">
        <p:scale>
          <a:sx n="88" d="100"/>
          <a:sy n="88" d="100"/>
        </p:scale>
        <p:origin x="672"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8C6E6-708F-4C43-9240-E29B5BF3252E}" type="datetimeFigureOut">
              <a:rPr lang="en-US" smtClean="0"/>
              <a:t>11/9/22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9A83B-94F2-E044-A11C-DD40E4DA8300}" type="slidenum">
              <a:rPr lang="en-US" smtClean="0"/>
              <a:t>‹#›</a:t>
            </a:fld>
            <a:endParaRPr lang="en-US"/>
          </a:p>
        </p:txBody>
      </p:sp>
    </p:spTree>
    <p:extLst>
      <p:ext uri="{BB962C8B-B14F-4D97-AF65-F5344CB8AC3E}">
        <p14:creationId xmlns:p14="http://schemas.microsoft.com/office/powerpoint/2010/main" val="20621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88EA-EC2F-5D42-B802-DC02B36CF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5ABFA1-FCAD-8141-A9E3-AE908C762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CB349D-1258-064A-B4EA-14DEEA9C85D6}"/>
              </a:ext>
            </a:extLst>
          </p:cNvPr>
          <p:cNvSpPr>
            <a:spLocks noGrp="1"/>
          </p:cNvSpPr>
          <p:nvPr>
            <p:ph type="dt" sz="half" idx="10"/>
          </p:nvPr>
        </p:nvSpPr>
        <p:spPr/>
        <p:txBody>
          <a:bodyPr/>
          <a:lstStyle/>
          <a:p>
            <a:fld id="{63469A36-A052-424D-AAD8-FF44C3893A4F}" type="datetime1">
              <a:rPr lang="en-US" smtClean="0"/>
              <a:t>11/9/22</a:t>
            </a:fld>
            <a:endParaRPr lang="en-US"/>
          </a:p>
        </p:txBody>
      </p:sp>
      <p:sp>
        <p:nvSpPr>
          <p:cNvPr id="5" name="Footer Placeholder 4">
            <a:extLst>
              <a:ext uri="{FF2B5EF4-FFF2-40B4-BE49-F238E27FC236}">
                <a16:creationId xmlns:a16="http://schemas.microsoft.com/office/drawing/2014/main" id="{D5E2C0DE-E83A-C942-9915-C8D6776C3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4DAF0-5401-8E45-9931-D84E5C6EA467}"/>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01563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5EA0-FBA2-B048-B7CE-502EF9AF76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25EF6-76A8-5147-BC31-EEC3AF5540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D5DB2-C5E0-B040-B0EC-924E1C5DE2AF}"/>
              </a:ext>
            </a:extLst>
          </p:cNvPr>
          <p:cNvSpPr>
            <a:spLocks noGrp="1"/>
          </p:cNvSpPr>
          <p:nvPr>
            <p:ph type="dt" sz="half" idx="10"/>
          </p:nvPr>
        </p:nvSpPr>
        <p:spPr/>
        <p:txBody>
          <a:bodyPr/>
          <a:lstStyle/>
          <a:p>
            <a:fld id="{7EFCC79D-2D70-E54B-BC57-75D3C426AE9F}" type="datetime1">
              <a:rPr lang="en-US" smtClean="0"/>
              <a:t>11/9/22</a:t>
            </a:fld>
            <a:endParaRPr lang="en-US"/>
          </a:p>
        </p:txBody>
      </p:sp>
      <p:sp>
        <p:nvSpPr>
          <p:cNvPr id="5" name="Footer Placeholder 4">
            <a:extLst>
              <a:ext uri="{FF2B5EF4-FFF2-40B4-BE49-F238E27FC236}">
                <a16:creationId xmlns:a16="http://schemas.microsoft.com/office/drawing/2014/main" id="{384B389D-B179-554E-A8AD-409E9583D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635B1-5548-564A-A6C1-DEB57D1B2B9C}"/>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9056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A0E4A-C1FE-214E-AA11-35AC8A131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867CC-50E0-A54B-B63D-030EC09FAA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B9BE-797D-0147-B9F1-0FC83D3A9DC8}"/>
              </a:ext>
            </a:extLst>
          </p:cNvPr>
          <p:cNvSpPr>
            <a:spLocks noGrp="1"/>
          </p:cNvSpPr>
          <p:nvPr>
            <p:ph type="dt" sz="half" idx="10"/>
          </p:nvPr>
        </p:nvSpPr>
        <p:spPr/>
        <p:txBody>
          <a:bodyPr/>
          <a:lstStyle/>
          <a:p>
            <a:fld id="{ABB1A186-0D0E-2B40-BDA5-5C5D7847191A}" type="datetime1">
              <a:rPr lang="en-US" smtClean="0"/>
              <a:t>11/9/22</a:t>
            </a:fld>
            <a:endParaRPr lang="en-US"/>
          </a:p>
        </p:txBody>
      </p:sp>
      <p:sp>
        <p:nvSpPr>
          <p:cNvPr id="5" name="Footer Placeholder 4">
            <a:extLst>
              <a:ext uri="{FF2B5EF4-FFF2-40B4-BE49-F238E27FC236}">
                <a16:creationId xmlns:a16="http://schemas.microsoft.com/office/drawing/2014/main" id="{74168251-30D2-224F-95A5-B0B8A7822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28915-529E-EA41-98D3-3DC7D0883758}"/>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257405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A0EF-4740-8D48-9781-54A18D097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35F7-5C3F-8A41-A97F-F199C5CE20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1D278-691C-8549-BEAB-E3926870DD43}"/>
              </a:ext>
            </a:extLst>
          </p:cNvPr>
          <p:cNvSpPr>
            <a:spLocks noGrp="1"/>
          </p:cNvSpPr>
          <p:nvPr>
            <p:ph type="dt" sz="half" idx="10"/>
          </p:nvPr>
        </p:nvSpPr>
        <p:spPr/>
        <p:txBody>
          <a:bodyPr/>
          <a:lstStyle/>
          <a:p>
            <a:fld id="{9A5AA3B7-1273-0F49-9723-155DA4CA37E9}" type="datetime1">
              <a:rPr lang="en-US" smtClean="0"/>
              <a:t>11/9/22</a:t>
            </a:fld>
            <a:endParaRPr lang="en-US"/>
          </a:p>
        </p:txBody>
      </p:sp>
      <p:sp>
        <p:nvSpPr>
          <p:cNvPr id="5" name="Footer Placeholder 4">
            <a:extLst>
              <a:ext uri="{FF2B5EF4-FFF2-40B4-BE49-F238E27FC236}">
                <a16:creationId xmlns:a16="http://schemas.microsoft.com/office/drawing/2014/main" id="{B194C867-5B56-F040-ADAB-8A0A24610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62247-F79F-4444-B6B9-0BDA604AB183}"/>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80918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FD4F-1E70-7147-8166-E702805A4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D007DC-8D3A-4541-A6C0-CACA07F3E4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F1FAE-C710-7148-800F-0DCCC17A5B55}"/>
              </a:ext>
            </a:extLst>
          </p:cNvPr>
          <p:cNvSpPr>
            <a:spLocks noGrp="1"/>
          </p:cNvSpPr>
          <p:nvPr>
            <p:ph type="dt" sz="half" idx="10"/>
          </p:nvPr>
        </p:nvSpPr>
        <p:spPr/>
        <p:txBody>
          <a:bodyPr/>
          <a:lstStyle/>
          <a:p>
            <a:fld id="{D1C26951-8F18-1242-B601-90F1F4F2D71B}" type="datetime1">
              <a:rPr lang="en-US" smtClean="0"/>
              <a:t>11/9/22</a:t>
            </a:fld>
            <a:endParaRPr lang="en-US"/>
          </a:p>
        </p:txBody>
      </p:sp>
      <p:sp>
        <p:nvSpPr>
          <p:cNvPr id="5" name="Footer Placeholder 4">
            <a:extLst>
              <a:ext uri="{FF2B5EF4-FFF2-40B4-BE49-F238E27FC236}">
                <a16:creationId xmlns:a16="http://schemas.microsoft.com/office/drawing/2014/main" id="{0412D7AE-E096-2242-A081-53BAA8AF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96711-CF83-E04B-889C-9C8CDAAD7A12}"/>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66942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9C80-1ECE-B34F-8543-28A14E232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046FD-19FF-D74B-9B2D-9B14290382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0E7B70-9F1B-AC45-BC46-C5E1B6A502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66EB6-7B30-F64D-A11D-7DE61C47CFC0}"/>
              </a:ext>
            </a:extLst>
          </p:cNvPr>
          <p:cNvSpPr>
            <a:spLocks noGrp="1"/>
          </p:cNvSpPr>
          <p:nvPr>
            <p:ph type="dt" sz="half" idx="10"/>
          </p:nvPr>
        </p:nvSpPr>
        <p:spPr/>
        <p:txBody>
          <a:bodyPr/>
          <a:lstStyle/>
          <a:p>
            <a:fld id="{D63B9341-5EB2-4848-9F07-67E452C89DC4}" type="datetime1">
              <a:rPr lang="en-US" smtClean="0"/>
              <a:t>11/9/22</a:t>
            </a:fld>
            <a:endParaRPr lang="en-US"/>
          </a:p>
        </p:txBody>
      </p:sp>
      <p:sp>
        <p:nvSpPr>
          <p:cNvPr id="6" name="Footer Placeholder 5">
            <a:extLst>
              <a:ext uri="{FF2B5EF4-FFF2-40B4-BE49-F238E27FC236}">
                <a16:creationId xmlns:a16="http://schemas.microsoft.com/office/drawing/2014/main" id="{73D74433-1360-E243-8BFD-A9FCC6D49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30C2C-FC8F-3E43-A540-E4C208231856}"/>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39081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4A9B-9B88-CF45-B06A-9F6ECEFAA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9A67A-2571-0C4C-83CF-9A88CB295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20D2E8-3AE8-8948-A540-421FDC22AF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DA79A-61CE-C94F-9201-E26D9816A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F139CD-1478-9947-B0DA-097EB4F832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2D6B6-0C32-CB41-98F0-156804DDEF11}"/>
              </a:ext>
            </a:extLst>
          </p:cNvPr>
          <p:cNvSpPr>
            <a:spLocks noGrp="1"/>
          </p:cNvSpPr>
          <p:nvPr>
            <p:ph type="dt" sz="half" idx="10"/>
          </p:nvPr>
        </p:nvSpPr>
        <p:spPr/>
        <p:txBody>
          <a:bodyPr/>
          <a:lstStyle/>
          <a:p>
            <a:fld id="{B7FBED5E-BFC4-9E4C-A950-1376DA0F611E}" type="datetime1">
              <a:rPr lang="en-US" smtClean="0"/>
              <a:t>11/9/22</a:t>
            </a:fld>
            <a:endParaRPr lang="en-US"/>
          </a:p>
        </p:txBody>
      </p:sp>
      <p:sp>
        <p:nvSpPr>
          <p:cNvPr id="8" name="Footer Placeholder 7">
            <a:extLst>
              <a:ext uri="{FF2B5EF4-FFF2-40B4-BE49-F238E27FC236}">
                <a16:creationId xmlns:a16="http://schemas.microsoft.com/office/drawing/2014/main" id="{F0603CF1-FF17-134B-879E-72B6A5D1A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BECCB8-A9EE-9748-995D-BCF0FD8DE4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7219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0A3B-31E1-BB47-9DEB-D41A90EAAE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5615B3-1C6D-504B-8722-8ACD414D73BE}"/>
              </a:ext>
            </a:extLst>
          </p:cNvPr>
          <p:cNvSpPr>
            <a:spLocks noGrp="1"/>
          </p:cNvSpPr>
          <p:nvPr>
            <p:ph type="dt" sz="half" idx="10"/>
          </p:nvPr>
        </p:nvSpPr>
        <p:spPr/>
        <p:txBody>
          <a:bodyPr/>
          <a:lstStyle/>
          <a:p>
            <a:fld id="{86B9A3C2-AC53-EB4C-BDB0-122C0979973D}" type="datetime1">
              <a:rPr lang="en-US" smtClean="0"/>
              <a:t>11/9/22</a:t>
            </a:fld>
            <a:endParaRPr lang="en-US"/>
          </a:p>
        </p:txBody>
      </p:sp>
      <p:sp>
        <p:nvSpPr>
          <p:cNvPr id="4" name="Footer Placeholder 3">
            <a:extLst>
              <a:ext uri="{FF2B5EF4-FFF2-40B4-BE49-F238E27FC236}">
                <a16:creationId xmlns:a16="http://schemas.microsoft.com/office/drawing/2014/main" id="{B12C58D0-7229-9B45-8B62-EE4CF80652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E6C556-7842-6C44-9C37-B8840DABD6C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78240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224E7-0607-704F-8714-0403803801D2}"/>
              </a:ext>
            </a:extLst>
          </p:cNvPr>
          <p:cNvSpPr>
            <a:spLocks noGrp="1"/>
          </p:cNvSpPr>
          <p:nvPr>
            <p:ph type="dt" sz="half" idx="10"/>
          </p:nvPr>
        </p:nvSpPr>
        <p:spPr/>
        <p:txBody>
          <a:bodyPr/>
          <a:lstStyle/>
          <a:p>
            <a:fld id="{B584604B-1D0E-5240-8E74-D1A20CAABE09}" type="datetime1">
              <a:rPr lang="en-US" smtClean="0"/>
              <a:t>11/9/22</a:t>
            </a:fld>
            <a:endParaRPr lang="en-US"/>
          </a:p>
        </p:txBody>
      </p:sp>
      <p:sp>
        <p:nvSpPr>
          <p:cNvPr id="3" name="Footer Placeholder 2">
            <a:extLst>
              <a:ext uri="{FF2B5EF4-FFF2-40B4-BE49-F238E27FC236}">
                <a16:creationId xmlns:a16="http://schemas.microsoft.com/office/drawing/2014/main" id="{45E408BB-3D4A-BE4C-8F12-C39775707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5D0E5-BE26-DD48-95BD-9D21D438F95B}"/>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2194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F64-72D2-9245-8B30-12CDD8142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D0B0A2-3ECB-8546-AD2A-5073FC2C3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589E5-0340-B545-9B3B-6D2A89EFB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DA7173-F93B-9B42-986F-526354C362A2}"/>
              </a:ext>
            </a:extLst>
          </p:cNvPr>
          <p:cNvSpPr>
            <a:spLocks noGrp="1"/>
          </p:cNvSpPr>
          <p:nvPr>
            <p:ph type="dt" sz="half" idx="10"/>
          </p:nvPr>
        </p:nvSpPr>
        <p:spPr/>
        <p:txBody>
          <a:bodyPr/>
          <a:lstStyle/>
          <a:p>
            <a:fld id="{7DEC91F9-F354-E14D-B30B-27CCAFBDAB81}" type="datetime1">
              <a:rPr lang="en-US" smtClean="0"/>
              <a:t>11/9/22</a:t>
            </a:fld>
            <a:endParaRPr lang="en-US"/>
          </a:p>
        </p:txBody>
      </p:sp>
      <p:sp>
        <p:nvSpPr>
          <p:cNvPr id="6" name="Footer Placeholder 5">
            <a:extLst>
              <a:ext uri="{FF2B5EF4-FFF2-40B4-BE49-F238E27FC236}">
                <a16:creationId xmlns:a16="http://schemas.microsoft.com/office/drawing/2014/main" id="{572E4E35-404A-234F-9000-3CAA33581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4424B-0448-244B-8123-0959F0547A2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62807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CC78-4E36-9144-A36E-3C1004B11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04355-AB3E-E04A-9BEC-1C0C2AF90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D3F222-CB5E-7848-8FB6-BE0A0B8E5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D1E0A-C8DC-214F-8BE9-C08D7849F530}"/>
              </a:ext>
            </a:extLst>
          </p:cNvPr>
          <p:cNvSpPr>
            <a:spLocks noGrp="1"/>
          </p:cNvSpPr>
          <p:nvPr>
            <p:ph type="dt" sz="half" idx="10"/>
          </p:nvPr>
        </p:nvSpPr>
        <p:spPr/>
        <p:txBody>
          <a:bodyPr/>
          <a:lstStyle/>
          <a:p>
            <a:fld id="{91863462-0D5E-E340-92AC-355645D42DA4}" type="datetime1">
              <a:rPr lang="en-US" smtClean="0"/>
              <a:t>11/9/22</a:t>
            </a:fld>
            <a:endParaRPr lang="en-US"/>
          </a:p>
        </p:txBody>
      </p:sp>
      <p:sp>
        <p:nvSpPr>
          <p:cNvPr id="6" name="Footer Placeholder 5">
            <a:extLst>
              <a:ext uri="{FF2B5EF4-FFF2-40B4-BE49-F238E27FC236}">
                <a16:creationId xmlns:a16="http://schemas.microsoft.com/office/drawing/2014/main" id="{A131A5B6-B675-9040-B505-73613498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3DEF5-BA79-3249-BDEC-0271DD03B9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33017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0148D-102E-EE46-9340-E0C550DC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C37A9D-B02E-5F43-B79C-469D9DD63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133B1-BD40-6347-9E65-60C16D07F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06366-3870-0946-A106-FA6209B37640}" type="datetime1">
              <a:rPr lang="en-US" smtClean="0"/>
              <a:t>11/9/22</a:t>
            </a:fld>
            <a:endParaRPr lang="en-US"/>
          </a:p>
        </p:txBody>
      </p:sp>
      <p:sp>
        <p:nvSpPr>
          <p:cNvPr id="5" name="Footer Placeholder 4">
            <a:extLst>
              <a:ext uri="{FF2B5EF4-FFF2-40B4-BE49-F238E27FC236}">
                <a16:creationId xmlns:a16="http://schemas.microsoft.com/office/drawing/2014/main" id="{E227BDAE-4622-0C44-9753-9F86720AD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83945-2105-D74B-AE6A-499C049B61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5E76C-CD05-464A-AAF1-8DC98718EE10}" type="slidenum">
              <a:rPr lang="en-US" smtClean="0"/>
              <a:t>‹#›</a:t>
            </a:fld>
            <a:endParaRPr lang="en-US"/>
          </a:p>
        </p:txBody>
      </p:sp>
    </p:spTree>
    <p:extLst>
      <p:ext uri="{BB962C8B-B14F-4D97-AF65-F5344CB8AC3E}">
        <p14:creationId xmlns:p14="http://schemas.microsoft.com/office/powerpoint/2010/main" val="317113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tif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tiff"/><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tiff"/><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0.png"/><Relationship Id="rId7" Type="http://schemas.openxmlformats.org/officeDocument/2006/relationships/image" Target="../media/image3.emf"/><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20.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00.png"/><Relationship Id="rId7" Type="http://schemas.openxmlformats.org/officeDocument/2006/relationships/image" Target="../media/image6.png"/><Relationship Id="rId2" Type="http://schemas.openxmlformats.org/officeDocument/2006/relationships/image" Target="../media/image900.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1200.png"/><Relationship Id="rId10" Type="http://schemas.openxmlformats.org/officeDocument/2006/relationships/image" Target="../media/image1.png"/><Relationship Id="rId4" Type="http://schemas.openxmlformats.org/officeDocument/2006/relationships/image" Target="../media/image1100.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a:extLst>
              <a:ext uri="{FF2B5EF4-FFF2-40B4-BE49-F238E27FC236}">
                <a16:creationId xmlns:a16="http://schemas.microsoft.com/office/drawing/2014/main" id="{9FB58417-D7DB-6C46-BA73-A55E722BCBE2}"/>
              </a:ext>
            </a:extLst>
          </p:cNvPr>
          <p:cNvSpPr txBox="1">
            <a:spLocks noChangeArrowheads="1"/>
          </p:cNvSpPr>
          <p:nvPr/>
        </p:nvSpPr>
        <p:spPr bwMode="auto">
          <a:xfrm>
            <a:off x="974969" y="1046240"/>
            <a:ext cx="10128737" cy="15088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a:r>
              <a:rPr lang="en-US" sz="3600" dirty="0">
                <a:solidFill>
                  <a:srgbClr val="006633"/>
                </a:solidFill>
                <a:latin typeface="Times New Roman" charset="0"/>
                <a:cs typeface="Arial" charset="0"/>
              </a:rPr>
              <a:t>Opportunities with a 2</a:t>
            </a:r>
            <a:r>
              <a:rPr lang="en-US" sz="3600" baseline="30000" dirty="0">
                <a:solidFill>
                  <a:srgbClr val="006633"/>
                </a:solidFill>
                <a:latin typeface="Times New Roman" charset="0"/>
                <a:cs typeface="Arial" charset="0"/>
              </a:rPr>
              <a:t>nd</a:t>
            </a:r>
            <a:r>
              <a:rPr lang="en-US" sz="3600" dirty="0">
                <a:solidFill>
                  <a:srgbClr val="006633"/>
                </a:solidFill>
                <a:latin typeface="Times New Roman" charset="0"/>
                <a:cs typeface="Arial" charset="0"/>
              </a:rPr>
              <a:t> focus in IP8 at the EIC</a:t>
            </a:r>
            <a:endParaRPr lang="en-US" sz="3200" dirty="0">
              <a:solidFill>
                <a:srgbClr val="006633"/>
              </a:solidFill>
              <a:latin typeface="Times New Roman" charset="0"/>
              <a:cs typeface="Arial" charset="0"/>
            </a:endParaRPr>
          </a:p>
        </p:txBody>
      </p:sp>
      <p:sp>
        <p:nvSpPr>
          <p:cNvPr id="9" name="Text Box 3">
            <a:extLst>
              <a:ext uri="{FF2B5EF4-FFF2-40B4-BE49-F238E27FC236}">
                <a16:creationId xmlns:a16="http://schemas.microsoft.com/office/drawing/2014/main" id="{20246D39-4B6D-9C45-B927-B0AAC024B31C}"/>
              </a:ext>
            </a:extLst>
          </p:cNvPr>
          <p:cNvSpPr txBox="1">
            <a:spLocks noChangeArrowheads="1"/>
          </p:cNvSpPr>
          <p:nvPr/>
        </p:nvSpPr>
        <p:spPr bwMode="auto">
          <a:xfrm>
            <a:off x="6749144" y="5553264"/>
            <a:ext cx="4775450" cy="737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algn="ctr">
              <a:spcBef>
                <a:spcPts val="700"/>
              </a:spcBef>
            </a:pPr>
            <a:r>
              <a:rPr lang="en-US" sz="1600" dirty="0">
                <a:effectLst>
                  <a:outerShdw blurRad="38100" dist="38100" dir="2700000" algn="tl">
                    <a:srgbClr val="DDDDDD"/>
                  </a:outerShdw>
                </a:effectLst>
                <a:cs typeface="Arial" charset="0"/>
              </a:rPr>
              <a:t>Tomography of light ions at an EIC,</a:t>
            </a:r>
          </a:p>
          <a:p>
            <a:pPr algn="ctr">
              <a:spcBef>
                <a:spcPts val="700"/>
              </a:spcBef>
            </a:pPr>
            <a:r>
              <a:rPr lang="en-US" sz="1600" dirty="0">
                <a:effectLst>
                  <a:outerShdw blurRad="38100" dist="38100" dir="2700000" algn="tl">
                    <a:srgbClr val="DDDDDD"/>
                  </a:outerShdw>
                </a:effectLst>
                <a:cs typeface="Arial" charset="0"/>
              </a:rPr>
              <a:t>ECT workshop, November 9-10, 2022</a:t>
            </a:r>
          </a:p>
        </p:txBody>
      </p:sp>
      <p:sp>
        <p:nvSpPr>
          <p:cNvPr id="10" name="Text Box 2">
            <a:extLst>
              <a:ext uri="{FF2B5EF4-FFF2-40B4-BE49-F238E27FC236}">
                <a16:creationId xmlns:a16="http://schemas.microsoft.com/office/drawing/2014/main" id="{1B528777-FB69-DC41-A4FE-77CB905E8B4D}"/>
              </a:ext>
            </a:extLst>
          </p:cNvPr>
          <p:cNvSpPr txBox="1">
            <a:spLocks noChangeArrowheads="1"/>
          </p:cNvSpPr>
          <p:nvPr/>
        </p:nvSpPr>
        <p:spPr bwMode="auto">
          <a:xfrm>
            <a:off x="2888342" y="3483455"/>
            <a:ext cx="6952343" cy="10495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gn="ctr">
              <a:spcBef>
                <a:spcPts val="700"/>
              </a:spcBef>
            </a:pPr>
            <a:r>
              <a:rPr lang="en-US" sz="2400" dirty="0">
                <a:solidFill>
                  <a:srgbClr val="0000FF"/>
                </a:solidFill>
                <a:effectLst>
                  <a:outerShdw blurRad="38100" dist="38100" dir="2700000" algn="tl">
                    <a:srgbClr val="DDDDDD"/>
                  </a:outerShdw>
                </a:effectLst>
                <a:cs typeface="Arial" charset="0"/>
              </a:rPr>
              <a:t>Pawel Nadel-Turonski</a:t>
            </a:r>
          </a:p>
          <a:p>
            <a:pPr algn="ctr">
              <a:spcBef>
                <a:spcPts val="700"/>
              </a:spcBef>
            </a:pPr>
            <a:r>
              <a:rPr lang="en-US" sz="2000" dirty="0">
                <a:solidFill>
                  <a:srgbClr val="0000FF"/>
                </a:solidFill>
                <a:effectLst>
                  <a:outerShdw blurRad="38100" dist="38100" dir="2700000" algn="tl">
                    <a:srgbClr val="DDDDDD"/>
                  </a:outerShdw>
                </a:effectLst>
                <a:cs typeface="Arial" charset="0"/>
              </a:rPr>
              <a:t>Stony Brook University</a:t>
            </a:r>
          </a:p>
        </p:txBody>
      </p:sp>
    </p:spTree>
    <p:extLst>
      <p:ext uri="{BB962C8B-B14F-4D97-AF65-F5344CB8AC3E}">
        <p14:creationId xmlns:p14="http://schemas.microsoft.com/office/powerpoint/2010/main" val="19278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93D19-6C50-A24F-BABC-C8F1B2D55420}"/>
              </a:ext>
            </a:extLst>
          </p:cNvPr>
          <p:cNvPicPr>
            <a:picLocks noChangeAspect="1"/>
          </p:cNvPicPr>
          <p:nvPr/>
        </p:nvPicPr>
        <p:blipFill>
          <a:blip r:embed="rId2"/>
          <a:stretch>
            <a:fillRect/>
          </a:stretch>
        </p:blipFill>
        <p:spPr>
          <a:xfrm>
            <a:off x="0" y="830197"/>
            <a:ext cx="5334000" cy="598805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7628365"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Exclusive coherent scattering on nuclei</a:t>
            </a:r>
          </a:p>
        </p:txBody>
      </p:sp>
      <p:sp>
        <p:nvSpPr>
          <p:cNvPr id="4" name="Rectangle 3">
            <a:extLst>
              <a:ext uri="{FF2B5EF4-FFF2-40B4-BE49-F238E27FC236}">
                <a16:creationId xmlns:a16="http://schemas.microsoft.com/office/drawing/2014/main" id="{FAF1B565-2A4D-9F48-8C0E-3F03B3C38D33}"/>
              </a:ext>
            </a:extLst>
          </p:cNvPr>
          <p:cNvSpPr/>
          <p:nvPr/>
        </p:nvSpPr>
        <p:spPr>
          <a:xfrm>
            <a:off x="1600807" y="1477111"/>
            <a:ext cx="1635370" cy="50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7B6D6B-7886-3A4C-8FB1-5575619B4E16}"/>
              </a:ext>
            </a:extLst>
          </p:cNvPr>
          <p:cNvSpPr txBox="1"/>
          <p:nvPr/>
        </p:nvSpPr>
        <p:spPr>
          <a:xfrm>
            <a:off x="2862330" y="4880797"/>
            <a:ext cx="2255387" cy="1077024"/>
          </a:xfrm>
          <a:prstGeom prst="rect">
            <a:avLst/>
          </a:prstGeom>
          <a:noFill/>
        </p:spPr>
        <p:txBody>
          <a:bodyPr wrap="square" lIns="91242" tIns="45624" rIns="91242" bIns="45624" rtlCol="0">
            <a:spAutoFit/>
          </a:bodyPr>
          <a:lstStyle/>
          <a:p>
            <a:pPr algn="ctr" defTabSz="456246"/>
            <a:r>
              <a:rPr lang="en-US" sz="1600" i="1" dirty="0">
                <a:solidFill>
                  <a:schemeClr val="accent1"/>
                </a:solidFill>
                <a:latin typeface="Arial" panose="020B0604020202020204" pitchFamily="34" charset="0"/>
                <a:cs typeface="Arial" panose="020B0604020202020204" pitchFamily="34" charset="0"/>
              </a:rPr>
              <a:t>1 fm</a:t>
            </a:r>
            <a:r>
              <a:rPr lang="en-US" sz="1600" i="1" baseline="30000" dirty="0">
                <a:solidFill>
                  <a:schemeClr val="accent1"/>
                </a:solidFill>
                <a:latin typeface="Arial" panose="020B0604020202020204" pitchFamily="34" charset="0"/>
                <a:cs typeface="Arial" panose="020B0604020202020204" pitchFamily="34" charset="0"/>
              </a:rPr>
              <a:t>-1</a:t>
            </a:r>
            <a:r>
              <a:rPr lang="en-US" sz="1600" i="1" dirty="0">
                <a:solidFill>
                  <a:schemeClr val="accent1"/>
                </a:solidFill>
                <a:latin typeface="Arial" panose="020B0604020202020204" pitchFamily="34" charset="0"/>
                <a:cs typeface="Arial" panose="020B0604020202020204" pitchFamily="34" charset="0"/>
              </a:rPr>
              <a:t> = 0.2 GeV</a:t>
            </a:r>
            <a:endParaRPr lang="en-US" sz="1600" i="1" baseline="30000" dirty="0">
              <a:solidFill>
                <a:schemeClr val="accent1"/>
              </a:solidFill>
              <a:latin typeface="Arial" panose="020B0604020202020204" pitchFamily="34" charset="0"/>
              <a:cs typeface="Arial" panose="020B0604020202020204" pitchFamily="34" charset="0"/>
            </a:endParaRPr>
          </a:p>
          <a:p>
            <a:pPr algn="ctr" defTabSz="456246"/>
            <a:r>
              <a:rPr lang="en-US" sz="1600" dirty="0">
                <a:solidFill>
                  <a:prstClr val="black"/>
                </a:solidFill>
                <a:latin typeface="Arial" panose="020B0604020202020204" pitchFamily="34" charset="0"/>
                <a:cs typeface="Arial" panose="020B0604020202020204" pitchFamily="34" charset="0"/>
              </a:rPr>
              <a:t>1 fm</a:t>
            </a:r>
            <a:r>
              <a:rPr lang="en-US" sz="1600" baseline="30000" dirty="0">
                <a:solidFill>
                  <a:prstClr val="black"/>
                </a:solidFill>
                <a:latin typeface="Arial" panose="020B0604020202020204" pitchFamily="34" charset="0"/>
                <a:cs typeface="Arial" panose="020B0604020202020204" pitchFamily="34" charset="0"/>
              </a:rPr>
              <a:t>-2</a:t>
            </a:r>
            <a:r>
              <a:rPr lang="en-US" sz="1600" dirty="0">
                <a:solidFill>
                  <a:prstClr val="black"/>
                </a:solidFill>
                <a:latin typeface="Arial" panose="020B0604020202020204" pitchFamily="34" charset="0"/>
                <a:cs typeface="Arial" panose="020B0604020202020204" pitchFamily="34" charset="0"/>
              </a:rPr>
              <a:t> = 0.04 GeV</a:t>
            </a:r>
            <a:r>
              <a:rPr lang="en-US" sz="1600" baseline="30000" dirty="0">
                <a:solidFill>
                  <a:prstClr val="black"/>
                </a:solidFill>
                <a:latin typeface="Arial" panose="020B0604020202020204" pitchFamily="34" charset="0"/>
                <a:cs typeface="Arial" panose="020B0604020202020204" pitchFamily="34" charset="0"/>
              </a:rPr>
              <a:t>2</a:t>
            </a:r>
          </a:p>
          <a:p>
            <a:pPr algn="ctr" defTabSz="456246"/>
            <a:r>
              <a:rPr lang="en-US" sz="1600" dirty="0">
                <a:solidFill>
                  <a:prstClr val="black"/>
                </a:solidFill>
                <a:latin typeface="Arial" panose="020B0604020202020204" pitchFamily="34" charset="0"/>
                <a:cs typeface="Arial" panose="020B0604020202020204" pitchFamily="34" charset="0"/>
              </a:rPr>
              <a:t>10 fm</a:t>
            </a:r>
            <a:r>
              <a:rPr lang="en-US" sz="1600" baseline="30000" dirty="0">
                <a:solidFill>
                  <a:prstClr val="black"/>
                </a:solidFill>
                <a:latin typeface="Arial" panose="020B0604020202020204" pitchFamily="34" charset="0"/>
                <a:cs typeface="Arial" panose="020B0604020202020204" pitchFamily="34" charset="0"/>
              </a:rPr>
              <a:t>-2</a:t>
            </a:r>
            <a:r>
              <a:rPr lang="en-US" sz="1600" dirty="0">
                <a:solidFill>
                  <a:prstClr val="black"/>
                </a:solidFill>
                <a:latin typeface="Arial" panose="020B0604020202020204" pitchFamily="34" charset="0"/>
                <a:cs typeface="Arial" panose="020B0604020202020204" pitchFamily="34" charset="0"/>
              </a:rPr>
              <a:t> = 0.4 GeV</a:t>
            </a:r>
            <a:r>
              <a:rPr lang="en-US" sz="1600" baseline="30000" dirty="0">
                <a:solidFill>
                  <a:prstClr val="black"/>
                </a:solidFill>
                <a:latin typeface="Arial" panose="020B0604020202020204" pitchFamily="34" charset="0"/>
                <a:cs typeface="Arial" panose="020B0604020202020204" pitchFamily="34" charset="0"/>
              </a:rPr>
              <a:t>2</a:t>
            </a:r>
          </a:p>
          <a:p>
            <a:pPr algn="ctr" defTabSz="456246"/>
            <a:r>
              <a:rPr lang="en-US" sz="1600" dirty="0">
                <a:solidFill>
                  <a:prstClr val="black"/>
                </a:solidFill>
                <a:latin typeface="Arial" panose="020B0604020202020204" pitchFamily="34" charset="0"/>
                <a:cs typeface="Arial" panose="020B0604020202020204" pitchFamily="34" charset="0"/>
              </a:rPr>
              <a:t>20 fm</a:t>
            </a:r>
            <a:r>
              <a:rPr lang="en-US" sz="1600" baseline="30000" dirty="0">
                <a:solidFill>
                  <a:prstClr val="black"/>
                </a:solidFill>
                <a:latin typeface="Arial" panose="020B0604020202020204" pitchFamily="34" charset="0"/>
                <a:cs typeface="Arial" panose="020B0604020202020204" pitchFamily="34" charset="0"/>
              </a:rPr>
              <a:t>-2</a:t>
            </a:r>
            <a:r>
              <a:rPr lang="en-US" sz="1600" dirty="0">
                <a:solidFill>
                  <a:prstClr val="black"/>
                </a:solidFill>
                <a:latin typeface="Arial" panose="020B0604020202020204" pitchFamily="34" charset="0"/>
                <a:cs typeface="Arial" panose="020B0604020202020204" pitchFamily="34" charset="0"/>
              </a:rPr>
              <a:t> = 0.8 GeV</a:t>
            </a:r>
            <a:r>
              <a:rPr lang="en-US" sz="1600" baseline="30000" dirty="0">
                <a:solidFill>
                  <a:prstClr val="black"/>
                </a:solidFill>
                <a:latin typeface="Arial" panose="020B0604020202020204" pitchFamily="34" charset="0"/>
                <a:cs typeface="Arial" panose="020B0604020202020204" pitchFamily="34" charset="0"/>
              </a:rPr>
              <a:t>2</a:t>
            </a:r>
          </a:p>
        </p:txBody>
      </p:sp>
      <p:pic>
        <p:nvPicPr>
          <p:cNvPr id="9" name="Picture 8">
            <a:extLst>
              <a:ext uri="{FF2B5EF4-FFF2-40B4-BE49-F238E27FC236}">
                <a16:creationId xmlns:a16="http://schemas.microsoft.com/office/drawing/2014/main" id="{CB231CB1-A03F-3240-9EFE-B90D5246BD02}"/>
              </a:ext>
            </a:extLst>
          </p:cNvPr>
          <p:cNvPicPr>
            <a:picLocks noChangeAspect="1"/>
          </p:cNvPicPr>
          <p:nvPr/>
        </p:nvPicPr>
        <p:blipFill>
          <a:blip r:embed="rId3"/>
          <a:stretch>
            <a:fillRect/>
          </a:stretch>
        </p:blipFill>
        <p:spPr>
          <a:xfrm>
            <a:off x="7332297" y="1044450"/>
            <a:ext cx="4430056" cy="3008376"/>
          </a:xfrm>
          <a:prstGeom prst="rect">
            <a:avLst/>
          </a:prstGeom>
        </p:spPr>
      </p:pic>
      <p:sp>
        <p:nvSpPr>
          <p:cNvPr id="10" name="Content Placeholder 1">
            <a:extLst>
              <a:ext uri="{FF2B5EF4-FFF2-40B4-BE49-F238E27FC236}">
                <a16:creationId xmlns:a16="http://schemas.microsoft.com/office/drawing/2014/main" id="{856D35B6-1CC0-7040-A77B-8FC37D317683}"/>
              </a:ext>
            </a:extLst>
          </p:cNvPr>
          <p:cNvSpPr txBox="1">
            <a:spLocks/>
          </p:cNvSpPr>
          <p:nvPr/>
        </p:nvSpPr>
        <p:spPr bwMode="auto">
          <a:xfrm>
            <a:off x="1980609" y="1686410"/>
            <a:ext cx="5251971" cy="208730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With a 2</a:t>
            </a:r>
            <a:r>
              <a:rPr lang="en-US" sz="1800" baseline="30000" dirty="0">
                <a:latin typeface="Arial" charset="0"/>
                <a:cs typeface="Arial" charset="0"/>
              </a:rPr>
              <a:t>nd</a:t>
            </a:r>
            <a:r>
              <a:rPr lang="en-US" sz="1800" dirty="0">
                <a:latin typeface="Arial" charset="0"/>
                <a:cs typeface="Arial" charset="0"/>
              </a:rPr>
              <a:t> focus, recoiling light nuclei at moderate x can be </a:t>
            </a:r>
            <a:r>
              <a:rPr lang="en-US" sz="1800">
                <a:latin typeface="Arial" charset="0"/>
                <a:cs typeface="Arial" charset="0"/>
              </a:rPr>
              <a:t>detected for all t.</a:t>
            </a:r>
            <a:endParaRPr lang="en-US" sz="1800" dirty="0">
              <a:latin typeface="Arial" charset="0"/>
              <a:cs typeface="Arial" charset="0"/>
            </a:endParaRPr>
          </a:p>
          <a:p>
            <a:pPr>
              <a:spcBef>
                <a:spcPct val="20000"/>
              </a:spcBef>
              <a:buFontTx/>
              <a:buBlip>
                <a:blip r:embed="rId4"/>
              </a:buBlip>
            </a:pPr>
            <a:endParaRPr lang="en-US" sz="800" dirty="0">
              <a:latin typeface="Arial" charset="0"/>
              <a:cs typeface="Arial" charset="0"/>
            </a:endParaRPr>
          </a:p>
          <a:p>
            <a:pPr lvl="1">
              <a:spcBef>
                <a:spcPct val="20000"/>
              </a:spcBef>
              <a:buBlip>
                <a:blip r:embed="rId4"/>
              </a:buBlip>
            </a:pPr>
            <a:r>
              <a:rPr lang="en-US" sz="1800" dirty="0">
                <a:latin typeface="Arial" charset="0"/>
                <a:cs typeface="Arial" charset="0"/>
              </a:rPr>
              <a:t>For heavier nuclei and lower x, one can use a hybrid method, vetoing breakup for low t and detecting nuclei in the high-t tail, where incoherent backgrounds are higher</a:t>
            </a:r>
          </a:p>
        </p:txBody>
      </p:sp>
      <p:sp>
        <p:nvSpPr>
          <p:cNvPr id="11" name="Content Placeholder 1">
            <a:extLst>
              <a:ext uri="{FF2B5EF4-FFF2-40B4-BE49-F238E27FC236}">
                <a16:creationId xmlns:a16="http://schemas.microsoft.com/office/drawing/2014/main" id="{EA7D02AF-292D-E04D-94C4-D30983759E23}"/>
              </a:ext>
            </a:extLst>
          </p:cNvPr>
          <p:cNvSpPr txBox="1">
            <a:spLocks/>
          </p:cNvSpPr>
          <p:nvPr/>
        </p:nvSpPr>
        <p:spPr bwMode="auto">
          <a:xfrm>
            <a:off x="6023118" y="4324657"/>
            <a:ext cx="5980195" cy="207614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Heavy nuclei never emerge from the beam</a:t>
            </a:r>
          </a:p>
          <a:p>
            <a:pPr marL="800100" lvl="1" indent="-342900">
              <a:spcBef>
                <a:spcPct val="20000"/>
              </a:spcBef>
              <a:buFont typeface="Arial" panose="020B0604020202020204" pitchFamily="34" charset="0"/>
              <a:buChar char="•"/>
            </a:pPr>
            <a:r>
              <a:rPr lang="en-US" sz="1800" dirty="0">
                <a:latin typeface="Arial" charset="0"/>
                <a:cs typeface="Arial" charset="0"/>
              </a:rPr>
              <a:t>Veto of breakup</a:t>
            </a:r>
          </a:p>
          <a:p>
            <a:pPr marL="800100" lvl="1" indent="-342900">
              <a:spcBef>
                <a:spcPct val="20000"/>
              </a:spcBef>
              <a:buFont typeface="Arial" panose="020B0604020202020204" pitchFamily="34" charset="0"/>
              <a:buChar char="•"/>
            </a:pPr>
            <a:r>
              <a:rPr lang="en-US" sz="1800" dirty="0">
                <a:latin typeface="Arial" charset="0"/>
                <a:cs typeface="Arial" charset="0"/>
              </a:rPr>
              <a:t>Large incoherent background</a:t>
            </a:r>
          </a:p>
          <a:p>
            <a:pPr marL="1200150" lvl="2" indent="-342900">
              <a:spcBef>
                <a:spcPct val="20000"/>
              </a:spcBef>
              <a:buFont typeface="Arial" panose="020B0604020202020204" pitchFamily="34" charset="0"/>
              <a:buChar char="•"/>
            </a:pPr>
            <a:r>
              <a:rPr lang="en-US" sz="1800" dirty="0">
                <a:latin typeface="Arial" charset="0"/>
                <a:cs typeface="Arial" charset="0"/>
              </a:rPr>
              <a:t>high veto efficiency required.</a:t>
            </a:r>
          </a:p>
          <a:p>
            <a:pPr marL="800100" lvl="1" indent="-342900">
              <a:spcBef>
                <a:spcPct val="20000"/>
              </a:spcBef>
              <a:buFont typeface="Arial" panose="020B0604020202020204" pitchFamily="34" charset="0"/>
              <a:buChar char="•"/>
            </a:pPr>
            <a:r>
              <a:rPr lang="en-US" sz="1800" dirty="0">
                <a:latin typeface="Arial" charset="0"/>
                <a:cs typeface="Arial" charset="0"/>
              </a:rPr>
              <a:t>A-1 tagging important for “high” t tail</a:t>
            </a:r>
          </a:p>
          <a:p>
            <a:pPr marL="800100" lvl="1" indent="-342900">
              <a:spcBef>
                <a:spcPct val="20000"/>
              </a:spcBef>
              <a:buFont typeface="Arial" panose="020B0604020202020204" pitchFamily="34" charset="0"/>
              <a:buChar char="•"/>
            </a:pPr>
            <a:r>
              <a:rPr lang="en-US" sz="1800" dirty="0">
                <a:latin typeface="Arial" charset="0"/>
                <a:cs typeface="Arial" charset="0"/>
              </a:rPr>
              <a:t>Nuclear photons (veto efficiency and excitation)</a:t>
            </a:r>
          </a:p>
        </p:txBody>
      </p:sp>
      <p:sp>
        <p:nvSpPr>
          <p:cNvPr id="13" name="TextBox 12">
            <a:extLst>
              <a:ext uri="{FF2B5EF4-FFF2-40B4-BE49-F238E27FC236}">
                <a16:creationId xmlns:a16="http://schemas.microsoft.com/office/drawing/2014/main" id="{ADC99DDE-E6F9-0046-AC33-9B3D519F8176}"/>
              </a:ext>
            </a:extLst>
          </p:cNvPr>
          <p:cNvSpPr txBox="1"/>
          <p:nvPr/>
        </p:nvSpPr>
        <p:spPr>
          <a:xfrm>
            <a:off x="3688210" y="994599"/>
            <a:ext cx="1006882" cy="461471"/>
          </a:xfrm>
          <a:prstGeom prst="rect">
            <a:avLst/>
          </a:prstGeom>
          <a:noFill/>
        </p:spPr>
        <p:txBody>
          <a:bodyPr wrap="square" lIns="91242" tIns="45624" rIns="91242" bIns="45624" rtlCol="0">
            <a:spAutoFit/>
          </a:bodyPr>
          <a:lstStyle/>
          <a:p>
            <a:pPr algn="ctr" defTabSz="456246"/>
            <a:r>
              <a:rPr lang="en-US" sz="2400" baseline="30000" dirty="0">
                <a:solidFill>
                  <a:prstClr val="black"/>
                </a:solidFill>
                <a:latin typeface="Arial" panose="020B0604020202020204" pitchFamily="34" charset="0"/>
                <a:cs typeface="Arial" panose="020B0604020202020204" pitchFamily="34" charset="0"/>
              </a:rPr>
              <a:t>4</a:t>
            </a:r>
            <a:r>
              <a:rPr lang="en-US" sz="2400" dirty="0">
                <a:solidFill>
                  <a:prstClr val="black"/>
                </a:solidFill>
                <a:latin typeface="Arial" panose="020B0604020202020204" pitchFamily="34" charset="0"/>
                <a:cs typeface="Arial" panose="020B0604020202020204" pitchFamily="34" charset="0"/>
              </a:rPr>
              <a:t>He</a:t>
            </a:r>
          </a:p>
        </p:txBody>
      </p:sp>
      <p:sp>
        <p:nvSpPr>
          <p:cNvPr id="14" name="TextBox 13">
            <a:extLst>
              <a:ext uri="{FF2B5EF4-FFF2-40B4-BE49-F238E27FC236}">
                <a16:creationId xmlns:a16="http://schemas.microsoft.com/office/drawing/2014/main" id="{72EEBBFE-9FFE-E144-A0EA-7B9291189B2A}"/>
              </a:ext>
            </a:extLst>
          </p:cNvPr>
          <p:cNvSpPr txBox="1"/>
          <p:nvPr/>
        </p:nvSpPr>
        <p:spPr>
          <a:xfrm>
            <a:off x="8623626" y="1440074"/>
            <a:ext cx="1270652" cy="461471"/>
          </a:xfrm>
          <a:prstGeom prst="rect">
            <a:avLst/>
          </a:prstGeom>
          <a:noFill/>
        </p:spPr>
        <p:txBody>
          <a:bodyPr wrap="square" lIns="91242" tIns="45624" rIns="91242" bIns="45624" rtlCol="0">
            <a:spAutoFit/>
          </a:bodyPr>
          <a:lstStyle/>
          <a:p>
            <a:pPr algn="ctr" defTabSz="456246"/>
            <a:r>
              <a:rPr lang="en-US" sz="2400" baseline="30000" dirty="0">
                <a:solidFill>
                  <a:prstClr val="black"/>
                </a:solidFill>
                <a:latin typeface="Arial" panose="020B0604020202020204" pitchFamily="34" charset="0"/>
                <a:cs typeface="Arial" panose="020B0604020202020204" pitchFamily="34" charset="0"/>
              </a:rPr>
              <a:t>208</a:t>
            </a:r>
            <a:r>
              <a:rPr lang="en-US" sz="2400" dirty="0">
                <a:solidFill>
                  <a:prstClr val="black"/>
                </a:solidFill>
                <a:latin typeface="Arial" panose="020B0604020202020204" pitchFamily="34" charset="0"/>
                <a:cs typeface="Arial" panose="020B0604020202020204" pitchFamily="34" charset="0"/>
              </a:rPr>
              <a:t>Pb</a:t>
            </a:r>
          </a:p>
        </p:txBody>
      </p:sp>
    </p:spTree>
    <p:extLst>
      <p:ext uri="{BB962C8B-B14F-4D97-AF65-F5344CB8AC3E}">
        <p14:creationId xmlns:p14="http://schemas.microsoft.com/office/powerpoint/2010/main" val="380350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BC8E53-6ED1-1C44-9A32-B11331CB4C9E}"/>
              </a:ext>
            </a:extLst>
          </p:cNvPr>
          <p:cNvPicPr>
            <a:picLocks noChangeAspect="1"/>
          </p:cNvPicPr>
          <p:nvPr/>
        </p:nvPicPr>
        <p:blipFill>
          <a:blip r:embed="rId2"/>
          <a:stretch>
            <a:fillRect/>
          </a:stretch>
        </p:blipFill>
        <p:spPr>
          <a:xfrm>
            <a:off x="0" y="772886"/>
            <a:ext cx="12192000" cy="609600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5101338" y="143023"/>
            <a:ext cx="5160262"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IR8 layout</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11</a:t>
            </a:fld>
            <a:endParaRPr lang="en-US" dirty="0"/>
          </a:p>
        </p:txBody>
      </p:sp>
      <p:sp>
        <p:nvSpPr>
          <p:cNvPr id="12" name="Content Placeholder 1">
            <a:extLst>
              <a:ext uri="{FF2B5EF4-FFF2-40B4-BE49-F238E27FC236}">
                <a16:creationId xmlns:a16="http://schemas.microsoft.com/office/drawing/2014/main" id="{BAF017E7-4D73-D044-AD2D-AC4A70568C06}"/>
              </a:ext>
            </a:extLst>
          </p:cNvPr>
          <p:cNvSpPr txBox="1">
            <a:spLocks/>
          </p:cNvSpPr>
          <p:nvPr/>
        </p:nvSpPr>
        <p:spPr bwMode="auto">
          <a:xfrm>
            <a:off x="6899286" y="4999235"/>
            <a:ext cx="4958886" cy="125642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t>Green dipole magnets generate dispersion</a:t>
            </a:r>
            <a:endParaRPr lang="en-US" sz="1800" dirty="0"/>
          </a:p>
          <a:p>
            <a:pPr>
              <a:spcBef>
                <a:spcPct val="20000"/>
              </a:spcBef>
              <a:buBlip>
                <a:blip r:embed="rId3"/>
              </a:buBlip>
            </a:pPr>
            <a:endParaRPr lang="en-US" sz="800" dirty="0"/>
          </a:p>
          <a:p>
            <a:pPr>
              <a:spcBef>
                <a:spcPct val="20000"/>
              </a:spcBef>
              <a:buBlip>
                <a:blip r:embed="rId3"/>
              </a:buBlip>
            </a:pPr>
            <a:r>
              <a:rPr lang="en-US" sz="2000" dirty="0"/>
              <a:t>Blue quadrupole magnets focus the beam, changing the beta function (x and y)</a:t>
            </a:r>
            <a:endParaRPr lang="en-US" sz="1800" dirty="0"/>
          </a:p>
          <a:p>
            <a:pPr marL="0" indent="0">
              <a:spcBef>
                <a:spcPct val="20000"/>
              </a:spcBef>
            </a:pPr>
            <a:endParaRPr lang="en-US" sz="800" dirty="0"/>
          </a:p>
          <a:p>
            <a:pPr marL="0" indent="0">
              <a:spcBef>
                <a:spcPct val="20000"/>
              </a:spcBef>
            </a:pPr>
            <a:endParaRPr lang="en-US" sz="1800" dirty="0"/>
          </a:p>
          <a:p>
            <a:pPr marL="457200" lvl="1" indent="0">
              <a:spcBef>
                <a:spcPct val="20000"/>
              </a:spcBef>
            </a:pPr>
            <a:endParaRPr lang="en-US" sz="1800" dirty="0"/>
          </a:p>
          <a:p>
            <a:pPr>
              <a:spcBef>
                <a:spcPct val="20000"/>
              </a:spcBef>
              <a:buBlip>
                <a:blip r:embed="rId3"/>
              </a:buBlip>
            </a:pPr>
            <a:endParaRPr lang="en-US" sz="800" dirty="0"/>
          </a:p>
        </p:txBody>
      </p:sp>
      <p:pic>
        <p:nvPicPr>
          <p:cNvPr id="8" name="Picture 7">
            <a:extLst>
              <a:ext uri="{FF2B5EF4-FFF2-40B4-BE49-F238E27FC236}">
                <a16:creationId xmlns:a16="http://schemas.microsoft.com/office/drawing/2014/main" id="{4122B82F-5298-B949-84DA-58C61B84B104}"/>
              </a:ext>
            </a:extLst>
          </p:cNvPr>
          <p:cNvPicPr>
            <a:picLocks noChangeAspect="1"/>
          </p:cNvPicPr>
          <p:nvPr/>
        </p:nvPicPr>
        <p:blipFill>
          <a:blip r:embed="rId4"/>
          <a:stretch>
            <a:fillRect/>
          </a:stretch>
        </p:blipFill>
        <p:spPr>
          <a:xfrm>
            <a:off x="43542" y="28123"/>
            <a:ext cx="4537830" cy="4105656"/>
          </a:xfrm>
          <a:prstGeom prst="rect">
            <a:avLst/>
          </a:prstGeom>
        </p:spPr>
      </p:pic>
    </p:spTree>
    <p:extLst>
      <p:ext uri="{BB962C8B-B14F-4D97-AF65-F5344CB8AC3E}">
        <p14:creationId xmlns:p14="http://schemas.microsoft.com/office/powerpoint/2010/main" val="421269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203D4-3252-5046-A3DC-E5261C2C9E82}"/>
              </a:ext>
            </a:extLst>
          </p:cNvPr>
          <p:cNvPicPr>
            <a:picLocks noChangeAspect="1"/>
          </p:cNvPicPr>
          <p:nvPr/>
        </p:nvPicPr>
        <p:blipFill>
          <a:blip r:embed="rId2"/>
          <a:stretch>
            <a:fillRect/>
          </a:stretch>
        </p:blipFill>
        <p:spPr>
          <a:xfrm>
            <a:off x="6120772" y="2559958"/>
            <a:ext cx="5695950" cy="425450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01080"/>
            <a:ext cx="5218319" cy="8874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Improved detection in the intermediate region?</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12</a:t>
            </a:fld>
            <a:endParaRPr lang="en-US" dirty="0"/>
          </a:p>
        </p:txBody>
      </p:sp>
      <p:pic>
        <p:nvPicPr>
          <p:cNvPr id="5" name="Picture 4">
            <a:extLst>
              <a:ext uri="{FF2B5EF4-FFF2-40B4-BE49-F238E27FC236}">
                <a16:creationId xmlns:a16="http://schemas.microsoft.com/office/drawing/2014/main" id="{8E38B2EA-2BCA-394D-913C-525869FD794A}"/>
              </a:ext>
            </a:extLst>
          </p:cNvPr>
          <p:cNvPicPr>
            <a:picLocks noChangeAspect="1"/>
          </p:cNvPicPr>
          <p:nvPr/>
        </p:nvPicPr>
        <p:blipFill>
          <a:blip r:embed="rId3"/>
          <a:stretch>
            <a:fillRect/>
          </a:stretch>
        </p:blipFill>
        <p:spPr>
          <a:xfrm>
            <a:off x="189553" y="2545444"/>
            <a:ext cx="5689600" cy="4254500"/>
          </a:xfrm>
          <a:prstGeom prst="rect">
            <a:avLst/>
          </a:prstGeom>
        </p:spPr>
      </p:pic>
      <p:sp>
        <p:nvSpPr>
          <p:cNvPr id="13" name="Content Placeholder 1">
            <a:extLst>
              <a:ext uri="{FF2B5EF4-FFF2-40B4-BE49-F238E27FC236}">
                <a16:creationId xmlns:a16="http://schemas.microsoft.com/office/drawing/2014/main" id="{4BD99B53-22E2-4B49-860B-43E5E9430D4A}"/>
              </a:ext>
            </a:extLst>
          </p:cNvPr>
          <p:cNvSpPr txBox="1">
            <a:spLocks/>
          </p:cNvSpPr>
          <p:nvPr/>
        </p:nvSpPr>
        <p:spPr bwMode="auto">
          <a:xfrm>
            <a:off x="464454" y="5993460"/>
            <a:ext cx="11359685" cy="7992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4"/>
              </a:buBlip>
            </a:pPr>
            <a:r>
              <a:rPr lang="en-US" sz="2000" dirty="0"/>
              <a:t>An anti-solenoid can fit in the space in front of the ion FFQs (blue), located 7.5 m from the IP, by shifting the B0 towards the IP in IR8. This has no impact on the accelerator lattice or IR6.</a:t>
            </a:r>
            <a:endParaRPr lang="en-US" sz="800" dirty="0"/>
          </a:p>
        </p:txBody>
      </p:sp>
      <p:grpSp>
        <p:nvGrpSpPr>
          <p:cNvPr id="8" name="Group 7">
            <a:extLst>
              <a:ext uri="{FF2B5EF4-FFF2-40B4-BE49-F238E27FC236}">
                <a16:creationId xmlns:a16="http://schemas.microsoft.com/office/drawing/2014/main" id="{E9FFB174-E736-8645-9932-0D7C86B953EB}"/>
              </a:ext>
            </a:extLst>
          </p:cNvPr>
          <p:cNvGrpSpPr/>
          <p:nvPr/>
        </p:nvGrpSpPr>
        <p:grpSpPr>
          <a:xfrm>
            <a:off x="6281967" y="275771"/>
            <a:ext cx="5619747" cy="3251776"/>
            <a:chOff x="490764" y="1353457"/>
            <a:chExt cx="7780234" cy="4873752"/>
          </a:xfrm>
        </p:grpSpPr>
        <p:pic>
          <p:nvPicPr>
            <p:cNvPr id="9" name="Picture 8">
              <a:extLst>
                <a:ext uri="{FF2B5EF4-FFF2-40B4-BE49-F238E27FC236}">
                  <a16:creationId xmlns:a16="http://schemas.microsoft.com/office/drawing/2014/main" id="{F35E52F7-25A8-A143-B09D-50297873FE2E}"/>
                </a:ext>
              </a:extLst>
            </p:cNvPr>
            <p:cNvPicPr>
              <a:picLocks noChangeAspect="1"/>
            </p:cNvPicPr>
            <p:nvPr/>
          </p:nvPicPr>
          <p:blipFill>
            <a:blip r:embed="rId5"/>
            <a:stretch>
              <a:fillRect/>
            </a:stretch>
          </p:blipFill>
          <p:spPr>
            <a:xfrm>
              <a:off x="490764" y="1353457"/>
              <a:ext cx="7780234" cy="4873752"/>
            </a:xfrm>
            <a:prstGeom prst="rect">
              <a:avLst/>
            </a:prstGeom>
          </p:spPr>
        </p:pic>
        <p:sp>
          <p:nvSpPr>
            <p:cNvPr id="10" name="Rectangle 9">
              <a:extLst>
                <a:ext uri="{FF2B5EF4-FFF2-40B4-BE49-F238E27FC236}">
                  <a16:creationId xmlns:a16="http://schemas.microsoft.com/office/drawing/2014/main" id="{3DE924C8-1FFD-2E43-B7D6-0567FEFCEE3F}"/>
                </a:ext>
              </a:extLst>
            </p:cNvPr>
            <p:cNvSpPr/>
            <p:nvPr/>
          </p:nvSpPr>
          <p:spPr>
            <a:xfrm>
              <a:off x="1248229" y="1509486"/>
              <a:ext cx="624114" cy="4209143"/>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3FD2C9-9073-4F40-8BA3-836FE289AFD2}"/>
                </a:ext>
              </a:extLst>
            </p:cNvPr>
            <p:cNvSpPr/>
            <p:nvPr/>
          </p:nvSpPr>
          <p:spPr>
            <a:xfrm>
              <a:off x="1912692" y="1497294"/>
              <a:ext cx="1818059" cy="4209143"/>
            </a:xfrm>
            <a:prstGeom prst="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1">
            <a:extLst>
              <a:ext uri="{FF2B5EF4-FFF2-40B4-BE49-F238E27FC236}">
                <a16:creationId xmlns:a16="http://schemas.microsoft.com/office/drawing/2014/main" id="{B0757C6D-F73A-3E45-8269-1904AF9D3F6A}"/>
              </a:ext>
            </a:extLst>
          </p:cNvPr>
          <p:cNvSpPr txBox="1">
            <a:spLocks/>
          </p:cNvSpPr>
          <p:nvPr/>
        </p:nvSpPr>
        <p:spPr bwMode="auto">
          <a:xfrm>
            <a:off x="6761401" y="101599"/>
            <a:ext cx="713457" cy="3928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600" b="1" dirty="0"/>
              <a:t>ZDC</a:t>
            </a:r>
          </a:p>
        </p:txBody>
      </p:sp>
      <p:sp>
        <p:nvSpPr>
          <p:cNvPr id="15" name="Content Placeholder 1">
            <a:extLst>
              <a:ext uri="{FF2B5EF4-FFF2-40B4-BE49-F238E27FC236}">
                <a16:creationId xmlns:a16="http://schemas.microsoft.com/office/drawing/2014/main" id="{2EAF96CE-BBC1-1048-A931-3CDAD86F7CC8}"/>
              </a:ext>
            </a:extLst>
          </p:cNvPr>
          <p:cNvSpPr txBox="1">
            <a:spLocks/>
          </p:cNvSpPr>
          <p:nvPr/>
        </p:nvSpPr>
        <p:spPr bwMode="auto">
          <a:xfrm>
            <a:off x="7233118" y="101598"/>
            <a:ext cx="1823797" cy="3928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600" b="1" dirty="0"/>
              <a:t>B0 + anti-solenoid</a:t>
            </a:r>
          </a:p>
        </p:txBody>
      </p:sp>
      <p:sp>
        <p:nvSpPr>
          <p:cNvPr id="16" name="Content Placeholder 1">
            <a:extLst>
              <a:ext uri="{FF2B5EF4-FFF2-40B4-BE49-F238E27FC236}">
                <a16:creationId xmlns:a16="http://schemas.microsoft.com/office/drawing/2014/main" id="{A70AFA68-701A-DB41-AF03-9A9A69EDE102}"/>
              </a:ext>
            </a:extLst>
          </p:cNvPr>
          <p:cNvSpPr txBox="1">
            <a:spLocks/>
          </p:cNvSpPr>
          <p:nvPr/>
        </p:nvSpPr>
        <p:spPr bwMode="auto">
          <a:xfrm>
            <a:off x="7857231" y="630432"/>
            <a:ext cx="3159114" cy="71939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2000" dirty="0"/>
              <a:t>Nuclear</a:t>
            </a:r>
            <a:r>
              <a:rPr lang="en-US" sz="1800" dirty="0"/>
              <a:t> de-excitation photons</a:t>
            </a:r>
          </a:p>
          <a:p>
            <a:pPr marL="0" indent="0">
              <a:spcBef>
                <a:spcPct val="20000"/>
              </a:spcBef>
            </a:pPr>
            <a:r>
              <a:rPr lang="en-US" sz="1800" dirty="0"/>
              <a:t>18 GeV e on 110 GeV/A </a:t>
            </a:r>
            <a:r>
              <a:rPr lang="en-US" sz="1800" baseline="30000" dirty="0"/>
              <a:t>238</a:t>
            </a:r>
            <a:r>
              <a:rPr lang="en-US" sz="1800" dirty="0"/>
              <a:t>U</a:t>
            </a:r>
          </a:p>
        </p:txBody>
      </p:sp>
      <p:sp>
        <p:nvSpPr>
          <p:cNvPr id="17" name="Content Placeholder 1">
            <a:extLst>
              <a:ext uri="{FF2B5EF4-FFF2-40B4-BE49-F238E27FC236}">
                <a16:creationId xmlns:a16="http://schemas.microsoft.com/office/drawing/2014/main" id="{5CF9C405-8CCD-414C-9A01-7D2DCB6074C4}"/>
              </a:ext>
            </a:extLst>
          </p:cNvPr>
          <p:cNvSpPr txBox="1">
            <a:spLocks/>
          </p:cNvSpPr>
          <p:nvPr/>
        </p:nvSpPr>
        <p:spPr bwMode="auto">
          <a:xfrm>
            <a:off x="259000" y="1305348"/>
            <a:ext cx="5778943" cy="239579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4"/>
              </a:buBlip>
            </a:pPr>
            <a:r>
              <a:rPr lang="en-US" sz="2000" dirty="0"/>
              <a:t>Accelerator operations require compensation of the field of the main detector solenoid.</a:t>
            </a:r>
            <a:endParaRPr lang="en-US" sz="1800" dirty="0"/>
          </a:p>
          <a:p>
            <a:pPr>
              <a:spcBef>
                <a:spcPct val="20000"/>
              </a:spcBef>
              <a:buBlip>
                <a:blip r:embed="rId4"/>
              </a:buBlip>
            </a:pPr>
            <a:endParaRPr lang="en-US" sz="800" dirty="0"/>
          </a:p>
          <a:p>
            <a:pPr>
              <a:spcBef>
                <a:spcPct val="20000"/>
              </a:spcBef>
              <a:buBlip>
                <a:blip r:embed="rId4"/>
              </a:buBlip>
            </a:pPr>
            <a:r>
              <a:rPr lang="en-US" sz="2000" dirty="0"/>
              <a:t>Using an (anti-)solenoid with opposite polarity is most advantageous for the accelerator</a:t>
            </a:r>
            <a:endParaRPr lang="en-US" sz="1800" dirty="0"/>
          </a:p>
          <a:p>
            <a:pPr marL="0" indent="0">
              <a:spcBef>
                <a:spcPct val="20000"/>
              </a:spcBef>
            </a:pPr>
            <a:endParaRPr lang="en-US" sz="800" dirty="0"/>
          </a:p>
          <a:p>
            <a:pPr>
              <a:spcBef>
                <a:spcPct val="20000"/>
              </a:spcBef>
              <a:buBlip>
                <a:blip r:embed="rId4"/>
              </a:buBlip>
            </a:pPr>
            <a:r>
              <a:rPr lang="en-US" sz="2000" dirty="0"/>
              <a:t>It could also improve acceptance for very forward photon detection.</a:t>
            </a:r>
            <a:endParaRPr lang="en-US" sz="1800" dirty="0"/>
          </a:p>
          <a:p>
            <a:pPr marL="457200" lvl="1" indent="0">
              <a:spcBef>
                <a:spcPct val="20000"/>
              </a:spcBef>
            </a:pPr>
            <a:endParaRPr lang="en-US" sz="1800" dirty="0"/>
          </a:p>
          <a:p>
            <a:pPr>
              <a:spcBef>
                <a:spcPct val="20000"/>
              </a:spcBef>
              <a:buBlip>
                <a:blip r:embed="rId4"/>
              </a:buBlip>
            </a:pPr>
            <a:endParaRPr lang="en-US" sz="800" dirty="0"/>
          </a:p>
        </p:txBody>
      </p:sp>
    </p:spTree>
    <p:extLst>
      <p:ext uri="{BB962C8B-B14F-4D97-AF65-F5344CB8AC3E}">
        <p14:creationId xmlns:p14="http://schemas.microsoft.com/office/powerpoint/2010/main" val="78099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30DE9E-B037-0C44-A2DA-E0AE6F55ABA7}"/>
              </a:ext>
            </a:extLst>
          </p:cNvPr>
          <p:cNvPicPr>
            <a:picLocks noChangeAspect="1"/>
          </p:cNvPicPr>
          <p:nvPr/>
        </p:nvPicPr>
        <p:blipFill>
          <a:blip r:embed="rId2"/>
          <a:stretch>
            <a:fillRect/>
          </a:stretch>
        </p:blipFill>
        <p:spPr>
          <a:xfrm>
            <a:off x="5819114" y="321265"/>
            <a:ext cx="6350000" cy="381000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7628365"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Large-</a:t>
            </a:r>
            <a:r>
              <a:rPr lang="en-US" sz="2800" dirty="0" err="1">
                <a:solidFill>
                  <a:srgbClr val="006633"/>
                </a:solidFill>
                <a:latin typeface="Times New Roman" charset="0"/>
                <a:cs typeface="Arial" charset="0"/>
              </a:rPr>
              <a:t>p</a:t>
            </a:r>
            <a:r>
              <a:rPr lang="en-US" sz="2800" baseline="-25000" dirty="0" err="1">
                <a:solidFill>
                  <a:srgbClr val="006633"/>
                </a:solidFill>
                <a:latin typeface="Times New Roman" charset="0"/>
                <a:cs typeface="Arial" charset="0"/>
              </a:rPr>
              <a:t>T</a:t>
            </a:r>
            <a:r>
              <a:rPr lang="en-US" sz="2800" dirty="0">
                <a:solidFill>
                  <a:srgbClr val="006633"/>
                </a:solidFill>
                <a:latin typeface="Times New Roman" charset="0"/>
                <a:cs typeface="Arial" charset="0"/>
              </a:rPr>
              <a:t> acceptance</a:t>
            </a:r>
          </a:p>
        </p:txBody>
      </p:sp>
      <p:cxnSp>
        <p:nvCxnSpPr>
          <p:cNvPr id="31" name="Straight Arrow Connector 30">
            <a:extLst>
              <a:ext uri="{FF2B5EF4-FFF2-40B4-BE49-F238E27FC236}">
                <a16:creationId xmlns:a16="http://schemas.microsoft.com/office/drawing/2014/main" id="{0840845A-3172-A14F-B7D7-59B61EB8E2ED}"/>
              </a:ext>
            </a:extLst>
          </p:cNvPr>
          <p:cNvCxnSpPr>
            <a:cxnSpLocks/>
          </p:cNvCxnSpPr>
          <p:nvPr/>
        </p:nvCxnSpPr>
        <p:spPr>
          <a:xfrm flipH="1" flipV="1">
            <a:off x="10550770" y="1593221"/>
            <a:ext cx="307516" cy="10147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5C24628-6337-C74C-A377-ABD583A15754}"/>
              </a:ext>
            </a:extLst>
          </p:cNvPr>
          <p:cNvSpPr/>
          <p:nvPr/>
        </p:nvSpPr>
        <p:spPr>
          <a:xfrm>
            <a:off x="10375872" y="2742076"/>
            <a:ext cx="1194805" cy="338554"/>
          </a:xfrm>
          <a:prstGeom prst="rect">
            <a:avLst/>
          </a:prstGeom>
        </p:spPr>
        <p:txBody>
          <a:bodyPr wrap="square">
            <a:spAutoFit/>
          </a:bodyPr>
          <a:lstStyle/>
          <a:p>
            <a:r>
              <a:rPr lang="en-US" sz="1600" dirty="0">
                <a:latin typeface="Helvetica" pitchFamily="2" charset="0"/>
              </a:rPr>
              <a:t>2</a:t>
            </a:r>
            <a:r>
              <a:rPr lang="en-US" sz="1600" baseline="30000" dirty="0">
                <a:latin typeface="Helvetica" pitchFamily="2" charset="0"/>
              </a:rPr>
              <a:t>nd</a:t>
            </a:r>
            <a:r>
              <a:rPr lang="en-US" sz="1600" dirty="0">
                <a:latin typeface="Helvetica" pitchFamily="2" charset="0"/>
              </a:rPr>
              <a:t> focus</a:t>
            </a:r>
            <a:endParaRPr lang="en-US" sz="1600" dirty="0"/>
          </a:p>
        </p:txBody>
      </p:sp>
      <p:sp>
        <p:nvSpPr>
          <p:cNvPr id="33" name="Rectangle 32">
            <a:extLst>
              <a:ext uri="{FF2B5EF4-FFF2-40B4-BE49-F238E27FC236}">
                <a16:creationId xmlns:a16="http://schemas.microsoft.com/office/drawing/2014/main" id="{7E2B4328-BA4C-8847-979C-25857AB2A0FC}"/>
              </a:ext>
            </a:extLst>
          </p:cNvPr>
          <p:cNvSpPr/>
          <p:nvPr/>
        </p:nvSpPr>
        <p:spPr>
          <a:xfrm>
            <a:off x="9227011" y="1030504"/>
            <a:ext cx="1194805" cy="338554"/>
          </a:xfrm>
          <a:prstGeom prst="rect">
            <a:avLst/>
          </a:prstGeom>
        </p:spPr>
        <p:txBody>
          <a:bodyPr wrap="square">
            <a:spAutoFit/>
          </a:bodyPr>
          <a:lstStyle/>
          <a:p>
            <a:r>
              <a:rPr lang="en-US" sz="1600" dirty="0">
                <a:latin typeface="Helvetica" pitchFamily="2" charset="0"/>
              </a:rPr>
              <a:t>neutrals</a:t>
            </a:r>
            <a:endParaRPr lang="en-US" sz="1600" dirty="0"/>
          </a:p>
        </p:txBody>
      </p:sp>
      <p:sp>
        <p:nvSpPr>
          <p:cNvPr id="34" name="Rectangle 33">
            <a:extLst>
              <a:ext uri="{FF2B5EF4-FFF2-40B4-BE49-F238E27FC236}">
                <a16:creationId xmlns:a16="http://schemas.microsoft.com/office/drawing/2014/main" id="{2DF60FC3-AB0E-AC4B-BB48-00D5BAE850E1}"/>
              </a:ext>
            </a:extLst>
          </p:cNvPr>
          <p:cNvSpPr/>
          <p:nvPr/>
        </p:nvSpPr>
        <p:spPr>
          <a:xfrm>
            <a:off x="9203565" y="2343489"/>
            <a:ext cx="1194805" cy="338554"/>
          </a:xfrm>
          <a:prstGeom prst="rect">
            <a:avLst/>
          </a:prstGeom>
        </p:spPr>
        <p:txBody>
          <a:bodyPr wrap="square">
            <a:spAutoFit/>
          </a:bodyPr>
          <a:lstStyle/>
          <a:p>
            <a:r>
              <a:rPr lang="en-US" sz="1600" dirty="0">
                <a:latin typeface="Helvetica" pitchFamily="2" charset="0"/>
              </a:rPr>
              <a:t>spectators</a:t>
            </a:r>
            <a:endParaRPr lang="en-US" sz="1600" dirty="0"/>
          </a:p>
        </p:txBody>
      </p:sp>
      <p:sp>
        <p:nvSpPr>
          <p:cNvPr id="35" name="Content Placeholder 1">
            <a:extLst>
              <a:ext uri="{FF2B5EF4-FFF2-40B4-BE49-F238E27FC236}">
                <a16:creationId xmlns:a16="http://schemas.microsoft.com/office/drawing/2014/main" id="{DA34907A-5EAA-184B-9B66-CF4C594B1D18}"/>
              </a:ext>
            </a:extLst>
          </p:cNvPr>
          <p:cNvSpPr txBox="1">
            <a:spLocks/>
          </p:cNvSpPr>
          <p:nvPr/>
        </p:nvSpPr>
        <p:spPr bwMode="auto">
          <a:xfrm>
            <a:off x="451315" y="4442941"/>
            <a:ext cx="10908347" cy="113584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In contrast to low-</a:t>
            </a:r>
            <a:r>
              <a:rPr lang="en-US" sz="2000" dirty="0" err="1">
                <a:latin typeface="Arial" charset="0"/>
                <a:cs typeface="Arial" charset="0"/>
              </a:rPr>
              <a:t>p</a:t>
            </a:r>
            <a:r>
              <a:rPr lang="en-US" sz="2000" baseline="-25000" dirty="0" err="1">
                <a:latin typeface="Arial" charset="0"/>
                <a:cs typeface="Arial" charset="0"/>
              </a:rPr>
              <a:t>T</a:t>
            </a:r>
            <a:r>
              <a:rPr lang="en-US" sz="2000" dirty="0">
                <a:latin typeface="Arial" charset="0"/>
                <a:cs typeface="Arial" charset="0"/>
              </a:rPr>
              <a:t>, where acceptance is limited by the beam, there is no upper limit in </a:t>
            </a:r>
            <a:r>
              <a:rPr lang="en-US" sz="2000" dirty="0" err="1">
                <a:latin typeface="Arial" charset="0"/>
                <a:cs typeface="Arial" charset="0"/>
              </a:rPr>
              <a:t>p</a:t>
            </a:r>
            <a:r>
              <a:rPr lang="en-US" sz="2000" baseline="-25000" dirty="0" err="1">
                <a:latin typeface="Arial" charset="0"/>
                <a:cs typeface="Arial" charset="0"/>
              </a:rPr>
              <a:t>T</a:t>
            </a:r>
            <a:r>
              <a:rPr lang="en-US" sz="2000" dirty="0" err="1">
                <a:latin typeface="Arial" charset="0"/>
                <a:cs typeface="Arial" charset="0"/>
              </a:rPr>
              <a:t>.</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Particles that are not detected at the 2</a:t>
            </a:r>
            <a:r>
              <a:rPr lang="en-US" sz="1800" baseline="30000" dirty="0">
                <a:latin typeface="Arial" charset="0"/>
                <a:cs typeface="Arial" charset="0"/>
              </a:rPr>
              <a:t>nd</a:t>
            </a:r>
            <a:r>
              <a:rPr lang="en-US" sz="1800" dirty="0">
                <a:latin typeface="Arial" charset="0"/>
                <a:cs typeface="Arial" charset="0"/>
              </a:rPr>
              <a:t> focus will be detected in the drift section before it, or in the B0 magnet in front of the quads (red), or in the hadron endcap of the central detector</a:t>
            </a:r>
            <a:endParaRPr lang="en-US" sz="1800" baseline="30000" dirty="0">
              <a:latin typeface="Arial" charset="0"/>
              <a:cs typeface="Arial" charset="0"/>
            </a:endParaRPr>
          </a:p>
        </p:txBody>
      </p:sp>
      <p:sp>
        <p:nvSpPr>
          <p:cNvPr id="36" name="Content Placeholder 1">
            <a:extLst>
              <a:ext uri="{FF2B5EF4-FFF2-40B4-BE49-F238E27FC236}">
                <a16:creationId xmlns:a16="http://schemas.microsoft.com/office/drawing/2014/main" id="{41AAE4F4-6081-AC49-9DAE-09751027B09E}"/>
              </a:ext>
            </a:extLst>
          </p:cNvPr>
          <p:cNvSpPr txBox="1">
            <a:spLocks/>
          </p:cNvSpPr>
          <p:nvPr/>
        </p:nvSpPr>
        <p:spPr bwMode="auto">
          <a:xfrm>
            <a:off x="463038" y="5755925"/>
            <a:ext cx="10908347" cy="6303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Losses will, however, occur in the transition between each region.</a:t>
            </a:r>
            <a:endParaRPr lang="en-US" sz="1800" dirty="0">
              <a:latin typeface="Arial" charset="0"/>
              <a:cs typeface="Arial" charset="0"/>
            </a:endParaRPr>
          </a:p>
          <a:p>
            <a:pPr marL="800100" lvl="1" indent="-342900">
              <a:spcBef>
                <a:spcPct val="20000"/>
              </a:spcBef>
              <a:buFont typeface="Arial" panose="020B0604020202020204" pitchFamily="34" charset="0"/>
              <a:buChar char="•"/>
            </a:pPr>
            <a:endParaRPr lang="en-US" sz="1800" baseline="30000" dirty="0">
              <a:latin typeface="Arial" charset="0"/>
              <a:cs typeface="Arial" charset="0"/>
            </a:endParaRPr>
          </a:p>
        </p:txBody>
      </p:sp>
      <p:sp>
        <p:nvSpPr>
          <p:cNvPr id="11" name="Slide Number Placeholder 2">
            <a:extLst>
              <a:ext uri="{FF2B5EF4-FFF2-40B4-BE49-F238E27FC236}">
                <a16:creationId xmlns:a16="http://schemas.microsoft.com/office/drawing/2014/main" id="{2F463A81-ACA3-8A40-90D3-DE108F5FD8ED}"/>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13</a:t>
            </a:fld>
            <a:endParaRPr lang="en-US" dirty="0"/>
          </a:p>
        </p:txBody>
      </p:sp>
      <p:pic>
        <p:nvPicPr>
          <p:cNvPr id="12" name="4QeUhgG8WYTp_LdCi6Sq5Tf9vdnb7cSCE0N6-JQH2NS6JfssBLZPnnmM_YAReoJLOATc2VhlAoazvAEF9W0whkbgXMWe5EH9nNfjvxhRWEuZuvqwsFdvIppWim1ME6Tn4hfkiaM.png" descr="4QeUhgG8WYTp_LdCi6Sq5Tf9vdnb7cSCE0N6-JQH2NS6JfssBLZPnnmM_YAReoJLOATc2VhlAoazvAEF9W0whkbgXMWe5EH9nNfjvxhRWEuZuvqwsFdvIppWim1ME6Tn4hfkiaM.png">
            <a:extLst>
              <a:ext uri="{FF2B5EF4-FFF2-40B4-BE49-F238E27FC236}">
                <a16:creationId xmlns:a16="http://schemas.microsoft.com/office/drawing/2014/main" id="{E6923A06-0CDD-504E-BE94-51F9A8182FDE}"/>
              </a:ext>
            </a:extLst>
          </p:cNvPr>
          <p:cNvPicPr>
            <a:picLocks noChangeAspect="1"/>
          </p:cNvPicPr>
          <p:nvPr/>
        </p:nvPicPr>
        <p:blipFill>
          <a:blip r:embed="rId4"/>
          <a:stretch>
            <a:fillRect/>
          </a:stretch>
        </p:blipFill>
        <p:spPr>
          <a:xfrm>
            <a:off x="44604" y="827315"/>
            <a:ext cx="5967476" cy="2962148"/>
          </a:xfrm>
          <a:prstGeom prst="rect">
            <a:avLst/>
          </a:prstGeom>
          <a:ln w="12700">
            <a:miter lim="400000"/>
          </a:ln>
        </p:spPr>
      </p:pic>
    </p:spTree>
    <p:extLst>
      <p:ext uri="{BB962C8B-B14F-4D97-AF65-F5344CB8AC3E}">
        <p14:creationId xmlns:p14="http://schemas.microsoft.com/office/powerpoint/2010/main" val="1118389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568229"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Detector II/IP8 and WG charge</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14</a:t>
            </a:fld>
            <a:endParaRPr lang="en-US" dirty="0"/>
          </a:p>
        </p:txBody>
      </p:sp>
      <p:sp>
        <p:nvSpPr>
          <p:cNvPr id="11" name="Content Placeholder 1">
            <a:extLst>
              <a:ext uri="{FF2B5EF4-FFF2-40B4-BE49-F238E27FC236}">
                <a16:creationId xmlns:a16="http://schemas.microsoft.com/office/drawing/2014/main" id="{89A3BED0-B3C2-304E-8E58-F7DFCE6D3F08}"/>
              </a:ext>
            </a:extLst>
          </p:cNvPr>
          <p:cNvSpPr txBox="1">
            <a:spLocks/>
          </p:cNvSpPr>
          <p:nvPr/>
        </p:nvSpPr>
        <p:spPr bwMode="auto">
          <a:xfrm>
            <a:off x="232229" y="2604372"/>
            <a:ext cx="11814628" cy="408671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457200" indent="-457200">
              <a:spcBef>
                <a:spcPct val="20000"/>
              </a:spcBef>
              <a:buFont typeface="+mj-lt"/>
              <a:buAutoNum type="arabicPeriod"/>
            </a:pPr>
            <a:r>
              <a:rPr lang="en-US" sz="2000" dirty="0"/>
              <a:t>Engage the broader community, </a:t>
            </a:r>
            <a:r>
              <a:rPr lang="en-US" sz="2000" b="1" i="1" dirty="0"/>
              <a:t>including theorists, accelerator physicists and Detector I experimentalists</a:t>
            </a:r>
            <a:r>
              <a:rPr lang="en-US" sz="2000" dirty="0"/>
              <a:t>, to fully develop projections for the portfolio of measurements that are complementary to the Detector I physics program, including those that capitalize on the implementation of the </a:t>
            </a:r>
            <a:r>
              <a:rPr lang="en-US" sz="2000" b="1" dirty="0">
                <a:solidFill>
                  <a:srgbClr val="C00000"/>
                </a:solidFill>
              </a:rPr>
              <a:t>secondary focus</a:t>
            </a:r>
            <a:r>
              <a:rPr lang="en-US" sz="2000" dirty="0"/>
              <a:t>.</a:t>
            </a:r>
          </a:p>
          <a:p>
            <a:pPr marL="457200" indent="-457200">
              <a:spcBef>
                <a:spcPct val="20000"/>
              </a:spcBef>
              <a:buFont typeface="+mj-lt"/>
              <a:buAutoNum type="arabicPeriod"/>
            </a:pPr>
            <a:endParaRPr lang="en-US" sz="800" dirty="0"/>
          </a:p>
          <a:p>
            <a:pPr marL="457200" indent="-457200">
              <a:spcBef>
                <a:spcPct val="20000"/>
              </a:spcBef>
              <a:buFont typeface="+mj-lt"/>
              <a:buAutoNum type="arabicPeriod"/>
            </a:pPr>
            <a:r>
              <a:rPr lang="en-US" sz="2000" dirty="0"/>
              <a:t>Work with the EICUG Steering Committee and Project to </a:t>
            </a:r>
            <a:r>
              <a:rPr lang="en-US" sz="2000" b="1" i="1" dirty="0"/>
              <a:t>recruit new institutions </a:t>
            </a:r>
            <a:r>
              <a:rPr lang="en-US" sz="2000" dirty="0"/>
              <a:t>and establish a diverse and vibrant 2nd Detector working group.</a:t>
            </a:r>
          </a:p>
          <a:p>
            <a:pPr marL="457200" indent="-457200">
              <a:spcBef>
                <a:spcPct val="20000"/>
              </a:spcBef>
              <a:buFont typeface="+mj-lt"/>
              <a:buAutoNum type="arabicPeriod"/>
            </a:pPr>
            <a:endParaRPr lang="en-US" sz="800" dirty="0"/>
          </a:p>
          <a:p>
            <a:pPr marL="457200" indent="-457200">
              <a:spcBef>
                <a:spcPct val="20000"/>
              </a:spcBef>
              <a:buFont typeface="+mj-lt"/>
              <a:buAutoNum type="arabicPeriod"/>
            </a:pPr>
            <a:r>
              <a:rPr lang="en-US" sz="2000" dirty="0"/>
              <a:t>Utilize the extended design period for Detector 2 to identify groups that will focus on </a:t>
            </a:r>
            <a:r>
              <a:rPr lang="en-US" sz="2000" b="1" i="1" dirty="0"/>
              <a:t>R&amp;D for emerging technologies</a:t>
            </a:r>
            <a:r>
              <a:rPr lang="en-US" sz="2000" dirty="0"/>
              <a:t> that could provide another aspect of complementarity to Detector 1.</a:t>
            </a:r>
          </a:p>
          <a:p>
            <a:pPr marL="457200" indent="-457200">
              <a:spcBef>
                <a:spcPct val="20000"/>
              </a:spcBef>
              <a:buFont typeface="+mj-lt"/>
              <a:buAutoNum type="arabicPeriod"/>
            </a:pPr>
            <a:endParaRPr lang="en-US" sz="800" dirty="0"/>
          </a:p>
          <a:p>
            <a:pPr marL="457200" indent="-457200">
              <a:spcBef>
                <a:spcPct val="20000"/>
              </a:spcBef>
              <a:buFont typeface="+mj-lt"/>
              <a:buAutoNum type="arabicPeriod"/>
            </a:pPr>
            <a:r>
              <a:rPr lang="en-US" sz="2000" dirty="0"/>
              <a:t>Facilitate the development of a </a:t>
            </a:r>
            <a:r>
              <a:rPr lang="en-US" sz="2000" b="1" i="1" dirty="0"/>
              <a:t>unified concept </a:t>
            </a:r>
            <a:r>
              <a:rPr lang="en-US" sz="2000" dirty="0"/>
              <a:t>for a general-purpose detector at IR8. In particular, the 2nd detector should be complementary to the project detector at IR6 and may capitalize on the possibility of a </a:t>
            </a:r>
            <a:r>
              <a:rPr lang="en-US" sz="2000" b="1" dirty="0">
                <a:solidFill>
                  <a:srgbClr val="C00000"/>
                </a:solidFill>
              </a:rPr>
              <a:t>secondary focus at IR8</a:t>
            </a:r>
            <a:r>
              <a:rPr lang="en-US" sz="2000" dirty="0"/>
              <a:t>.</a:t>
            </a:r>
          </a:p>
          <a:p>
            <a:pPr marL="457200" indent="-457200">
              <a:spcBef>
                <a:spcPct val="20000"/>
              </a:spcBef>
              <a:buFont typeface="+mj-lt"/>
              <a:buAutoNum type="arabicPeriod"/>
            </a:pPr>
            <a:endParaRPr lang="en-US" sz="2000" dirty="0"/>
          </a:p>
        </p:txBody>
      </p:sp>
      <p:sp>
        <p:nvSpPr>
          <p:cNvPr id="13" name="Content Placeholder 1">
            <a:extLst>
              <a:ext uri="{FF2B5EF4-FFF2-40B4-BE49-F238E27FC236}">
                <a16:creationId xmlns:a16="http://schemas.microsoft.com/office/drawing/2014/main" id="{7A05A372-220B-784D-9419-F05121A636A7}"/>
              </a:ext>
            </a:extLst>
          </p:cNvPr>
          <p:cNvSpPr txBox="1">
            <a:spLocks/>
          </p:cNvSpPr>
          <p:nvPr/>
        </p:nvSpPr>
        <p:spPr bwMode="auto">
          <a:xfrm>
            <a:off x="737973" y="1189231"/>
            <a:ext cx="11062142" cy="11330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2000" dirty="0">
                <a:solidFill>
                  <a:srgbClr val="000000"/>
                </a:solidFill>
                <a:latin typeface="Calibri" panose="020F0502020204030204" pitchFamily="34" charset="0"/>
              </a:rPr>
              <a:t>“With a clear mandate from DPAP and the EICUG to support and organize a Detector II/IP8 effort, the</a:t>
            </a:r>
          </a:p>
          <a:p>
            <a:pPr marL="0" indent="0">
              <a:spcBef>
                <a:spcPct val="20000"/>
              </a:spcBef>
            </a:pPr>
            <a:r>
              <a:rPr lang="en-US" sz="2000" dirty="0">
                <a:solidFill>
                  <a:srgbClr val="000000"/>
                </a:solidFill>
                <a:latin typeface="Calibri" panose="020F0502020204030204" pitchFamily="34" charset="0"/>
              </a:rPr>
              <a:t>SC held discussions with Project, Detector I and CORE leadership. We agreed to form a dedicated</a:t>
            </a:r>
          </a:p>
          <a:p>
            <a:pPr marL="0" indent="0">
              <a:spcBef>
                <a:spcPct val="20000"/>
              </a:spcBef>
            </a:pPr>
            <a:r>
              <a:rPr lang="en-US" sz="2000" dirty="0">
                <a:solidFill>
                  <a:srgbClr val="000000"/>
                </a:solidFill>
                <a:latin typeface="Calibri" panose="020F0502020204030204" pitchFamily="34" charset="0"/>
              </a:rPr>
              <a:t>working group that would address the following charge:”</a:t>
            </a:r>
          </a:p>
        </p:txBody>
      </p:sp>
    </p:spTree>
    <p:extLst>
      <p:ext uri="{BB962C8B-B14F-4D97-AF65-F5344CB8AC3E}">
        <p14:creationId xmlns:p14="http://schemas.microsoft.com/office/powerpoint/2010/main" val="2243378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5028766" y="2944280"/>
            <a:ext cx="2344491"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3200" dirty="0">
                <a:solidFill>
                  <a:srgbClr val="006633"/>
                </a:solidFill>
                <a:latin typeface="Times New Roman" charset="0"/>
                <a:cs typeface="Arial" charset="0"/>
              </a:rPr>
              <a:t>Thank you!</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15</a:t>
            </a:fld>
            <a:endParaRPr lang="en-US" dirty="0"/>
          </a:p>
        </p:txBody>
      </p:sp>
    </p:spTree>
    <p:extLst>
      <p:ext uri="{BB962C8B-B14F-4D97-AF65-F5344CB8AC3E}">
        <p14:creationId xmlns:p14="http://schemas.microsoft.com/office/powerpoint/2010/main" val="238057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5158C-57FD-8344-BDFD-B41A014E30A8}"/>
              </a:ext>
            </a:extLst>
          </p:cNvPr>
          <p:cNvPicPr>
            <a:picLocks noChangeAspect="1"/>
          </p:cNvPicPr>
          <p:nvPr/>
        </p:nvPicPr>
        <p:blipFill>
          <a:blip r:embed="rId2"/>
          <a:stretch>
            <a:fillRect/>
          </a:stretch>
        </p:blipFill>
        <p:spPr>
          <a:xfrm>
            <a:off x="6314621" y="1011463"/>
            <a:ext cx="5397500" cy="567690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849583"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Far-forward detection at the CELSIUS storage ring in Uppsala, Sweden</a:t>
            </a:r>
          </a:p>
        </p:txBody>
      </p:sp>
      <p:sp>
        <p:nvSpPr>
          <p:cNvPr id="22" name="Slide Number Placeholder 2">
            <a:extLst>
              <a:ext uri="{FF2B5EF4-FFF2-40B4-BE49-F238E27FC236}">
                <a16:creationId xmlns:a16="http://schemas.microsoft.com/office/drawing/2014/main" id="{DF468B39-1E1C-E44F-AA9C-1F4E89D42F82}"/>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16</a:t>
            </a:fld>
            <a:endParaRPr lang="en-US" dirty="0"/>
          </a:p>
        </p:txBody>
      </p:sp>
      <p:pic>
        <p:nvPicPr>
          <p:cNvPr id="3" name="Picture 2">
            <a:extLst>
              <a:ext uri="{FF2B5EF4-FFF2-40B4-BE49-F238E27FC236}">
                <a16:creationId xmlns:a16="http://schemas.microsoft.com/office/drawing/2014/main" id="{54DB8435-E64F-0C44-8E51-86E34DD1ECB4}"/>
              </a:ext>
            </a:extLst>
          </p:cNvPr>
          <p:cNvPicPr>
            <a:picLocks noChangeAspect="1"/>
          </p:cNvPicPr>
          <p:nvPr/>
        </p:nvPicPr>
        <p:blipFill>
          <a:blip r:embed="rId3"/>
          <a:stretch>
            <a:fillRect/>
          </a:stretch>
        </p:blipFill>
        <p:spPr>
          <a:xfrm>
            <a:off x="478065" y="1192894"/>
            <a:ext cx="5372100" cy="5372100"/>
          </a:xfrm>
          <a:prstGeom prst="rect">
            <a:avLst/>
          </a:prstGeom>
        </p:spPr>
      </p:pic>
      <p:cxnSp>
        <p:nvCxnSpPr>
          <p:cNvPr id="7" name="Straight Arrow Connector 6">
            <a:extLst>
              <a:ext uri="{FF2B5EF4-FFF2-40B4-BE49-F238E27FC236}">
                <a16:creationId xmlns:a16="http://schemas.microsoft.com/office/drawing/2014/main" id="{8EE1085F-2350-FE44-86BB-A8D10323DE1B}"/>
              </a:ext>
            </a:extLst>
          </p:cNvPr>
          <p:cNvCxnSpPr>
            <a:cxnSpLocks/>
          </p:cNvCxnSpPr>
          <p:nvPr/>
        </p:nvCxnSpPr>
        <p:spPr>
          <a:xfrm flipH="1">
            <a:off x="3570514" y="1132114"/>
            <a:ext cx="1175657" cy="53702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2781786-AF1C-9044-B0E0-EC122CDA7A2A}"/>
              </a:ext>
            </a:extLst>
          </p:cNvPr>
          <p:cNvCxnSpPr>
            <a:cxnSpLocks/>
          </p:cNvCxnSpPr>
          <p:nvPr/>
        </p:nvCxnSpPr>
        <p:spPr>
          <a:xfrm>
            <a:off x="6052457" y="1465943"/>
            <a:ext cx="754743" cy="63862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E936B2-F55C-2840-9DFE-A462D8A840B5}"/>
              </a:ext>
            </a:extLst>
          </p:cNvPr>
          <p:cNvSpPr/>
          <p:nvPr/>
        </p:nvSpPr>
        <p:spPr>
          <a:xfrm>
            <a:off x="4816900" y="920415"/>
            <a:ext cx="1525843" cy="584775"/>
          </a:xfrm>
          <a:prstGeom prst="rect">
            <a:avLst/>
          </a:prstGeom>
        </p:spPr>
        <p:txBody>
          <a:bodyPr wrap="square">
            <a:spAutoFit/>
          </a:bodyPr>
          <a:lstStyle/>
          <a:p>
            <a:r>
              <a:rPr lang="en-US" sz="1600" b="1" dirty="0">
                <a:solidFill>
                  <a:srgbClr val="C00000"/>
                </a:solidFill>
                <a:latin typeface="Helvetica" pitchFamily="2" charset="0"/>
              </a:rPr>
              <a:t>Focus with Roman pots</a:t>
            </a:r>
            <a:endParaRPr lang="en-US" sz="1600" b="1" dirty="0">
              <a:solidFill>
                <a:srgbClr val="C00000"/>
              </a:solidFill>
            </a:endParaRPr>
          </a:p>
        </p:txBody>
      </p:sp>
      <p:sp>
        <p:nvSpPr>
          <p:cNvPr id="15" name="Rectangle 14">
            <a:extLst>
              <a:ext uri="{FF2B5EF4-FFF2-40B4-BE49-F238E27FC236}">
                <a16:creationId xmlns:a16="http://schemas.microsoft.com/office/drawing/2014/main" id="{6D390AEB-BE19-EF48-B21F-D71BAE3E80D3}"/>
              </a:ext>
            </a:extLst>
          </p:cNvPr>
          <p:cNvSpPr/>
          <p:nvPr/>
        </p:nvSpPr>
        <p:spPr>
          <a:xfrm>
            <a:off x="6391702" y="6022188"/>
            <a:ext cx="749328" cy="349584"/>
          </a:xfrm>
          <a:prstGeom prst="rect">
            <a:avLst/>
          </a:prstGeom>
        </p:spPr>
        <p:txBody>
          <a:bodyPr wrap="square">
            <a:spAutoFit/>
          </a:bodyPr>
          <a:lstStyle/>
          <a:p>
            <a:r>
              <a:rPr lang="en-US" sz="1600" dirty="0">
                <a:solidFill>
                  <a:srgbClr val="0070C0"/>
                </a:solidFill>
                <a:latin typeface="Helvetica" pitchFamily="2" charset="0"/>
              </a:rPr>
              <a:t>ZDC</a:t>
            </a:r>
            <a:endParaRPr lang="en-US" sz="1600" dirty="0">
              <a:solidFill>
                <a:srgbClr val="0070C0"/>
              </a:solidFill>
            </a:endParaRPr>
          </a:p>
        </p:txBody>
      </p:sp>
      <p:sp>
        <p:nvSpPr>
          <p:cNvPr id="17" name="Rectangle 16">
            <a:extLst>
              <a:ext uri="{FF2B5EF4-FFF2-40B4-BE49-F238E27FC236}">
                <a16:creationId xmlns:a16="http://schemas.microsoft.com/office/drawing/2014/main" id="{EF75FE2E-3D99-C444-BB3B-13A76B8CCAB8}"/>
              </a:ext>
            </a:extLst>
          </p:cNvPr>
          <p:cNvSpPr/>
          <p:nvPr/>
        </p:nvSpPr>
        <p:spPr>
          <a:xfrm>
            <a:off x="7458502" y="4737674"/>
            <a:ext cx="872698" cy="338554"/>
          </a:xfrm>
          <a:prstGeom prst="rect">
            <a:avLst/>
          </a:prstGeom>
        </p:spPr>
        <p:txBody>
          <a:bodyPr wrap="square">
            <a:spAutoFit/>
          </a:bodyPr>
          <a:lstStyle/>
          <a:p>
            <a:r>
              <a:rPr lang="en-US" sz="1600" dirty="0">
                <a:solidFill>
                  <a:srgbClr val="0070C0"/>
                </a:solidFill>
                <a:latin typeface="Helvetica" pitchFamily="2" charset="0"/>
              </a:rPr>
              <a:t>dipoles</a:t>
            </a:r>
            <a:endParaRPr lang="en-US" sz="1600" dirty="0">
              <a:solidFill>
                <a:srgbClr val="0070C0"/>
              </a:solidFill>
            </a:endParaRPr>
          </a:p>
        </p:txBody>
      </p:sp>
      <p:sp>
        <p:nvSpPr>
          <p:cNvPr id="18" name="Rectangle 17">
            <a:extLst>
              <a:ext uri="{FF2B5EF4-FFF2-40B4-BE49-F238E27FC236}">
                <a16:creationId xmlns:a16="http://schemas.microsoft.com/office/drawing/2014/main" id="{AD0A0074-FAC3-024C-85AE-31B1F2616CFF}"/>
              </a:ext>
            </a:extLst>
          </p:cNvPr>
          <p:cNvSpPr/>
          <p:nvPr/>
        </p:nvSpPr>
        <p:spPr>
          <a:xfrm>
            <a:off x="9033301" y="5673845"/>
            <a:ext cx="872698" cy="338554"/>
          </a:xfrm>
          <a:prstGeom prst="rect">
            <a:avLst/>
          </a:prstGeom>
        </p:spPr>
        <p:txBody>
          <a:bodyPr wrap="square">
            <a:spAutoFit/>
          </a:bodyPr>
          <a:lstStyle/>
          <a:p>
            <a:r>
              <a:rPr lang="en-US" sz="1600" dirty="0">
                <a:solidFill>
                  <a:srgbClr val="0070C0"/>
                </a:solidFill>
                <a:latin typeface="Helvetica" pitchFamily="2" charset="0"/>
              </a:rPr>
              <a:t>quads</a:t>
            </a:r>
            <a:endParaRPr lang="en-US" sz="1600" dirty="0">
              <a:solidFill>
                <a:srgbClr val="0070C0"/>
              </a:solidFill>
            </a:endParaRPr>
          </a:p>
        </p:txBody>
      </p:sp>
      <p:sp>
        <p:nvSpPr>
          <p:cNvPr id="13" name="Rectangle 12">
            <a:extLst>
              <a:ext uri="{FF2B5EF4-FFF2-40B4-BE49-F238E27FC236}">
                <a16:creationId xmlns:a16="http://schemas.microsoft.com/office/drawing/2014/main" id="{F24C4CB6-8853-924A-82CB-DD261441C06B}"/>
              </a:ext>
            </a:extLst>
          </p:cNvPr>
          <p:cNvSpPr/>
          <p:nvPr/>
        </p:nvSpPr>
        <p:spPr>
          <a:xfrm>
            <a:off x="9933188" y="2233960"/>
            <a:ext cx="1533098" cy="338554"/>
          </a:xfrm>
          <a:prstGeom prst="rect">
            <a:avLst/>
          </a:prstGeom>
        </p:spPr>
        <p:txBody>
          <a:bodyPr wrap="square">
            <a:spAutoFit/>
          </a:bodyPr>
          <a:lstStyle/>
          <a:p>
            <a:r>
              <a:rPr lang="en-US" sz="1600" dirty="0">
                <a:solidFill>
                  <a:srgbClr val="0070C0"/>
                </a:solidFill>
                <a:latin typeface="Helvetica" pitchFamily="2" charset="0"/>
              </a:rPr>
              <a:t>2</a:t>
            </a:r>
            <a:r>
              <a:rPr lang="en-US" sz="1600" baseline="30000" dirty="0">
                <a:solidFill>
                  <a:srgbClr val="0070C0"/>
                </a:solidFill>
                <a:latin typeface="Helvetica" pitchFamily="2" charset="0"/>
              </a:rPr>
              <a:t>nd</a:t>
            </a:r>
            <a:r>
              <a:rPr lang="en-US" sz="1600" dirty="0">
                <a:solidFill>
                  <a:srgbClr val="0070C0"/>
                </a:solidFill>
                <a:latin typeface="Helvetica" pitchFamily="2" charset="0"/>
              </a:rPr>
              <a:t> Roman pot</a:t>
            </a:r>
            <a:endParaRPr lang="en-US" sz="1600" dirty="0">
              <a:solidFill>
                <a:srgbClr val="0070C0"/>
              </a:solidFill>
            </a:endParaRPr>
          </a:p>
        </p:txBody>
      </p:sp>
      <p:sp>
        <p:nvSpPr>
          <p:cNvPr id="14" name="Rectangle 13">
            <a:extLst>
              <a:ext uri="{FF2B5EF4-FFF2-40B4-BE49-F238E27FC236}">
                <a16:creationId xmlns:a16="http://schemas.microsoft.com/office/drawing/2014/main" id="{7D79700D-5E85-F543-A4D9-BC035A820C8C}"/>
              </a:ext>
            </a:extLst>
          </p:cNvPr>
          <p:cNvSpPr/>
          <p:nvPr/>
        </p:nvSpPr>
        <p:spPr>
          <a:xfrm>
            <a:off x="7574617" y="2865331"/>
            <a:ext cx="1533098" cy="338554"/>
          </a:xfrm>
          <a:prstGeom prst="rect">
            <a:avLst/>
          </a:prstGeom>
        </p:spPr>
        <p:txBody>
          <a:bodyPr wrap="square">
            <a:spAutoFit/>
          </a:bodyPr>
          <a:lstStyle/>
          <a:p>
            <a:r>
              <a:rPr lang="en-US" sz="1600" dirty="0">
                <a:solidFill>
                  <a:srgbClr val="C00000"/>
                </a:solidFill>
                <a:latin typeface="Helvetica" pitchFamily="2" charset="0"/>
              </a:rPr>
              <a:t>Z-tagger</a:t>
            </a:r>
            <a:endParaRPr lang="en-US" sz="1600" dirty="0">
              <a:solidFill>
                <a:srgbClr val="C00000"/>
              </a:solidFill>
            </a:endParaRPr>
          </a:p>
        </p:txBody>
      </p:sp>
      <p:sp>
        <p:nvSpPr>
          <p:cNvPr id="16" name="Rectangle 15">
            <a:extLst>
              <a:ext uri="{FF2B5EF4-FFF2-40B4-BE49-F238E27FC236}">
                <a16:creationId xmlns:a16="http://schemas.microsoft.com/office/drawing/2014/main" id="{975DB6D1-0E5C-5044-B815-C3583033FDF7}"/>
              </a:ext>
            </a:extLst>
          </p:cNvPr>
          <p:cNvSpPr/>
          <p:nvPr/>
        </p:nvSpPr>
        <p:spPr>
          <a:xfrm>
            <a:off x="8438218" y="2306530"/>
            <a:ext cx="1533098" cy="338554"/>
          </a:xfrm>
          <a:prstGeom prst="rect">
            <a:avLst/>
          </a:prstGeom>
        </p:spPr>
        <p:txBody>
          <a:bodyPr wrap="square">
            <a:spAutoFit/>
          </a:bodyPr>
          <a:lstStyle/>
          <a:p>
            <a:r>
              <a:rPr lang="en-US" sz="1600" dirty="0">
                <a:solidFill>
                  <a:srgbClr val="C00000"/>
                </a:solidFill>
                <a:latin typeface="Helvetica" pitchFamily="2" charset="0"/>
              </a:rPr>
              <a:t>trackers</a:t>
            </a:r>
            <a:endParaRPr lang="en-US" sz="1600" dirty="0">
              <a:solidFill>
                <a:srgbClr val="C00000"/>
              </a:solidFill>
            </a:endParaRPr>
          </a:p>
        </p:txBody>
      </p:sp>
      <p:sp>
        <p:nvSpPr>
          <p:cNvPr id="19" name="Rectangle 18">
            <a:extLst>
              <a:ext uri="{FF2B5EF4-FFF2-40B4-BE49-F238E27FC236}">
                <a16:creationId xmlns:a16="http://schemas.microsoft.com/office/drawing/2014/main" id="{94C2EDC0-BA89-904E-A541-782F7B9CE685}"/>
              </a:ext>
            </a:extLst>
          </p:cNvPr>
          <p:cNvSpPr/>
          <p:nvPr/>
        </p:nvSpPr>
        <p:spPr>
          <a:xfrm>
            <a:off x="9954961" y="3576530"/>
            <a:ext cx="1533098" cy="338554"/>
          </a:xfrm>
          <a:prstGeom prst="rect">
            <a:avLst/>
          </a:prstGeom>
        </p:spPr>
        <p:txBody>
          <a:bodyPr wrap="square">
            <a:spAutoFit/>
          </a:bodyPr>
          <a:lstStyle/>
          <a:p>
            <a:r>
              <a:rPr lang="en-US" sz="1600" dirty="0">
                <a:solidFill>
                  <a:srgbClr val="0070C0"/>
                </a:solidFill>
                <a:latin typeface="Helvetica" pitchFamily="2" charset="0"/>
              </a:rPr>
              <a:t>bellows</a:t>
            </a:r>
            <a:endParaRPr lang="en-US" sz="1600" dirty="0">
              <a:solidFill>
                <a:srgbClr val="0070C0"/>
              </a:solidFill>
            </a:endParaRPr>
          </a:p>
        </p:txBody>
      </p:sp>
    </p:spTree>
    <p:extLst>
      <p:ext uri="{BB962C8B-B14F-4D97-AF65-F5344CB8AC3E}">
        <p14:creationId xmlns:p14="http://schemas.microsoft.com/office/powerpoint/2010/main" val="309647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17</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Beam momentum spread for protons</a:t>
            </a:r>
          </a:p>
        </p:txBody>
      </p:sp>
      <p:pic>
        <p:nvPicPr>
          <p:cNvPr id="7" name="Picture 6">
            <a:extLst>
              <a:ext uri="{FF2B5EF4-FFF2-40B4-BE49-F238E27FC236}">
                <a16:creationId xmlns:a16="http://schemas.microsoft.com/office/drawing/2014/main" id="{31150D9C-AE71-1740-A657-7D0B2427E4A8}"/>
              </a:ext>
            </a:extLst>
          </p:cNvPr>
          <p:cNvPicPr>
            <a:picLocks noChangeAspect="1"/>
          </p:cNvPicPr>
          <p:nvPr/>
        </p:nvPicPr>
        <p:blipFill>
          <a:blip r:embed="rId2"/>
          <a:stretch>
            <a:fillRect/>
          </a:stretch>
        </p:blipFill>
        <p:spPr>
          <a:xfrm>
            <a:off x="741973" y="1585058"/>
            <a:ext cx="7683500" cy="2070100"/>
          </a:xfrm>
          <a:prstGeom prst="rect">
            <a:avLst/>
          </a:prstGeom>
        </p:spPr>
      </p:pic>
      <p:sp>
        <p:nvSpPr>
          <p:cNvPr id="9" name="Content Placeholder 1">
            <a:extLst>
              <a:ext uri="{FF2B5EF4-FFF2-40B4-BE49-F238E27FC236}">
                <a16:creationId xmlns:a16="http://schemas.microsoft.com/office/drawing/2014/main" id="{6DD94184-C4D4-3545-9A8E-A235B8B2FCD7}"/>
              </a:ext>
            </a:extLst>
          </p:cNvPr>
          <p:cNvSpPr txBox="1">
            <a:spLocks/>
          </p:cNvSpPr>
          <p:nvPr/>
        </p:nvSpPr>
        <p:spPr bwMode="auto">
          <a:xfrm>
            <a:off x="521648" y="5024623"/>
            <a:ext cx="10820430" cy="148168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A recent study made by the BNL accelerator group suggests that for protons there is significant headroom and that for 275 GeV protons and 10 GeV electrons a luminosity of 1.2 x 10</a:t>
            </a:r>
            <a:r>
              <a:rPr lang="en-US" sz="2000" baseline="30000" dirty="0">
                <a:latin typeface="Arial" charset="0"/>
                <a:cs typeface="Arial" charset="0"/>
              </a:rPr>
              <a:t>34</a:t>
            </a:r>
            <a:r>
              <a:rPr lang="en-US" sz="2000" dirty="0">
                <a:latin typeface="Arial" charset="0"/>
                <a:cs typeface="Arial" charset="0"/>
              </a:rPr>
              <a:t> can be reached with a momentum spread of 4.1 x 10</a:t>
            </a:r>
            <a:r>
              <a:rPr lang="en-US" sz="2000" baseline="30000" dirty="0">
                <a:latin typeface="Arial" charset="0"/>
                <a:cs typeface="Arial" charset="0"/>
              </a:rPr>
              <a:t>-4</a:t>
            </a:r>
            <a:r>
              <a:rPr lang="en-US" sz="2000" dirty="0">
                <a:latin typeface="Arial" charset="0"/>
                <a:cs typeface="Arial" charset="0"/>
              </a:rPr>
              <a:t>.</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See details on next slide</a:t>
            </a:r>
          </a:p>
        </p:txBody>
      </p:sp>
      <p:pic>
        <p:nvPicPr>
          <p:cNvPr id="8" name="Picture 7">
            <a:extLst>
              <a:ext uri="{FF2B5EF4-FFF2-40B4-BE49-F238E27FC236}">
                <a16:creationId xmlns:a16="http://schemas.microsoft.com/office/drawing/2014/main" id="{442EED52-E5FD-F34A-836C-09FAC358EBFC}"/>
              </a:ext>
            </a:extLst>
          </p:cNvPr>
          <p:cNvPicPr>
            <a:picLocks noChangeAspect="1"/>
          </p:cNvPicPr>
          <p:nvPr/>
        </p:nvPicPr>
        <p:blipFill>
          <a:blip r:embed="rId4"/>
          <a:stretch>
            <a:fillRect/>
          </a:stretch>
        </p:blipFill>
        <p:spPr>
          <a:xfrm>
            <a:off x="1357434" y="1112227"/>
            <a:ext cx="6311900" cy="342900"/>
          </a:xfrm>
          <a:prstGeom prst="rect">
            <a:avLst/>
          </a:prstGeom>
        </p:spPr>
      </p:pic>
      <p:sp>
        <p:nvSpPr>
          <p:cNvPr id="13" name="Rectangle 12">
            <a:extLst>
              <a:ext uri="{FF2B5EF4-FFF2-40B4-BE49-F238E27FC236}">
                <a16:creationId xmlns:a16="http://schemas.microsoft.com/office/drawing/2014/main" id="{C336694F-0421-FD41-BC7C-8E4439BD2ED1}"/>
              </a:ext>
            </a:extLst>
          </p:cNvPr>
          <p:cNvSpPr/>
          <p:nvPr/>
        </p:nvSpPr>
        <p:spPr>
          <a:xfrm>
            <a:off x="861647" y="3270738"/>
            <a:ext cx="7508631" cy="33410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BB6A0A-1930-E44C-9D30-84EF469BB1E1}"/>
              </a:ext>
            </a:extLst>
          </p:cNvPr>
          <p:cNvSpPr/>
          <p:nvPr/>
        </p:nvSpPr>
        <p:spPr>
          <a:xfrm>
            <a:off x="8634995" y="3275742"/>
            <a:ext cx="3199451" cy="369332"/>
          </a:xfrm>
          <a:prstGeom prst="rect">
            <a:avLst/>
          </a:prstGeom>
        </p:spPr>
        <p:txBody>
          <a:bodyPr wrap="square">
            <a:spAutoFit/>
          </a:bodyPr>
          <a:lstStyle/>
          <a:p>
            <a:r>
              <a:rPr lang="en-US" dirty="0">
                <a:latin typeface="Helvetica" pitchFamily="2" charset="0"/>
              </a:rPr>
              <a:t>Beam momentum spread </a:t>
            </a:r>
            <a:endParaRPr lang="en-US" dirty="0"/>
          </a:p>
        </p:txBody>
      </p:sp>
      <p:sp>
        <p:nvSpPr>
          <p:cNvPr id="15" name="Rectangle 14">
            <a:extLst>
              <a:ext uri="{FF2B5EF4-FFF2-40B4-BE49-F238E27FC236}">
                <a16:creationId xmlns:a16="http://schemas.microsoft.com/office/drawing/2014/main" id="{5FCC8623-1BE0-8A4E-B344-E8FF9EA0DD05}"/>
              </a:ext>
            </a:extLst>
          </p:cNvPr>
          <p:cNvSpPr/>
          <p:nvPr/>
        </p:nvSpPr>
        <p:spPr>
          <a:xfrm>
            <a:off x="8629133" y="1933443"/>
            <a:ext cx="3205313" cy="1077218"/>
          </a:xfrm>
          <a:prstGeom prst="rect">
            <a:avLst/>
          </a:prstGeom>
        </p:spPr>
        <p:txBody>
          <a:bodyPr wrap="square">
            <a:spAutoFit/>
          </a:bodyPr>
          <a:lstStyle/>
          <a:p>
            <a:r>
              <a:rPr lang="en-US" sz="1600" dirty="0">
                <a:latin typeface="Helvetica" pitchFamily="2" charset="0"/>
              </a:rPr>
              <a:t>At low energy, beam quality deteriorates making exclusive measurements a little more challenging than one might think</a:t>
            </a:r>
            <a:endParaRPr lang="en-US" sz="1600" dirty="0"/>
          </a:p>
        </p:txBody>
      </p:sp>
      <p:sp>
        <p:nvSpPr>
          <p:cNvPr id="16" name="Rectangle 15">
            <a:extLst>
              <a:ext uri="{FF2B5EF4-FFF2-40B4-BE49-F238E27FC236}">
                <a16:creationId xmlns:a16="http://schemas.microsoft.com/office/drawing/2014/main" id="{F3445EFE-263A-3F4E-B407-87FE9DAB6018}"/>
              </a:ext>
            </a:extLst>
          </p:cNvPr>
          <p:cNvSpPr/>
          <p:nvPr/>
        </p:nvSpPr>
        <p:spPr>
          <a:xfrm>
            <a:off x="8623274" y="784578"/>
            <a:ext cx="3205313" cy="830997"/>
          </a:xfrm>
          <a:prstGeom prst="rect">
            <a:avLst/>
          </a:prstGeom>
        </p:spPr>
        <p:txBody>
          <a:bodyPr wrap="square">
            <a:spAutoFit/>
          </a:bodyPr>
          <a:lstStyle/>
          <a:p>
            <a:r>
              <a:rPr lang="en-US" sz="1600" i="1" dirty="0">
                <a:solidFill>
                  <a:srgbClr val="00B050"/>
                </a:solidFill>
                <a:latin typeface="Helvetica" pitchFamily="2" charset="0"/>
              </a:rPr>
              <a:t>From ”Accelerator and beam conditions critical for physics detector simulations for the EIC”</a:t>
            </a:r>
            <a:endParaRPr lang="en-US" sz="1600" i="1" dirty="0">
              <a:solidFill>
                <a:srgbClr val="00B050"/>
              </a:solidFill>
            </a:endParaRPr>
          </a:p>
        </p:txBody>
      </p:sp>
      <p:sp>
        <p:nvSpPr>
          <p:cNvPr id="17" name="Content Placeholder 1">
            <a:extLst>
              <a:ext uri="{FF2B5EF4-FFF2-40B4-BE49-F238E27FC236}">
                <a16:creationId xmlns:a16="http://schemas.microsoft.com/office/drawing/2014/main" id="{F62BFC90-DEB0-BB4A-AC7C-FDAA726385FC}"/>
              </a:ext>
            </a:extLst>
          </p:cNvPr>
          <p:cNvSpPr txBox="1">
            <a:spLocks/>
          </p:cNvSpPr>
          <p:nvPr/>
        </p:nvSpPr>
        <p:spPr bwMode="auto">
          <a:xfrm>
            <a:off x="533369" y="4034031"/>
            <a:ext cx="10034985" cy="78415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In general, momentum spread can be reduced at the expense of luminosity, but baseline beam parameters from the CDR were not optimized for momentum spread.</a:t>
            </a:r>
            <a:endParaRPr lang="en-US" sz="1800" dirty="0">
              <a:latin typeface="Arial" charset="0"/>
              <a:cs typeface="Arial" charset="0"/>
            </a:endParaRPr>
          </a:p>
        </p:txBody>
      </p:sp>
    </p:spTree>
    <p:extLst>
      <p:ext uri="{BB962C8B-B14F-4D97-AF65-F5344CB8AC3E}">
        <p14:creationId xmlns:p14="http://schemas.microsoft.com/office/powerpoint/2010/main" val="4049239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568229"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DPAP report – assessment of physics capabilities - complementarity</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18</a:t>
            </a:fld>
            <a:endParaRPr lang="en-US" dirty="0"/>
          </a:p>
        </p:txBody>
      </p:sp>
      <p:sp>
        <p:nvSpPr>
          <p:cNvPr id="9" name="Content Placeholder 1">
            <a:extLst>
              <a:ext uri="{FF2B5EF4-FFF2-40B4-BE49-F238E27FC236}">
                <a16:creationId xmlns:a16="http://schemas.microsoft.com/office/drawing/2014/main" id="{708A64C6-D3BE-B14E-A140-4E6FDEA53FE0}"/>
              </a:ext>
            </a:extLst>
          </p:cNvPr>
          <p:cNvSpPr txBox="1">
            <a:spLocks/>
          </p:cNvSpPr>
          <p:nvPr/>
        </p:nvSpPr>
        <p:spPr bwMode="auto">
          <a:xfrm>
            <a:off x="1187914" y="1610147"/>
            <a:ext cx="10046143" cy="270059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dirty="0"/>
              <a:t>The CORE studies for DVCS and exclusive meson production find that the reaction kinematics can be reconstructed from the central detector alone. This allows the extension of the </a:t>
            </a:r>
            <a:r>
              <a:rPr lang="en-US" dirty="0" err="1"/>
              <a:t>parton</a:t>
            </a:r>
            <a:r>
              <a:rPr lang="en-US" dirty="0"/>
              <a:t> imaging program from the proton to nuclei, and it may increase the precision of measuring </a:t>
            </a:r>
            <a:r>
              <a:rPr lang="en-US" i="1" dirty="0"/>
              <a:t>t </a:t>
            </a:r>
            <a:r>
              <a:rPr lang="en-US" dirty="0"/>
              <a:t>in </a:t>
            </a:r>
            <a:r>
              <a:rPr lang="en-US" i="1" dirty="0"/>
              <a:t>ep </a:t>
            </a:r>
            <a:r>
              <a:rPr lang="en-US" dirty="0"/>
              <a:t>collisions. The panel regards this as a good example of specialization/optimization to enhance the complementarity between two detectors, discussed below. </a:t>
            </a:r>
          </a:p>
          <a:p>
            <a:pPr marL="0" indent="0">
              <a:spcBef>
                <a:spcPct val="20000"/>
              </a:spcBef>
            </a:pPr>
            <a:endParaRPr lang="en-US" dirty="0"/>
          </a:p>
        </p:txBody>
      </p:sp>
      <p:sp>
        <p:nvSpPr>
          <p:cNvPr id="14" name="Content Placeholder 1">
            <a:extLst>
              <a:ext uri="{FF2B5EF4-FFF2-40B4-BE49-F238E27FC236}">
                <a16:creationId xmlns:a16="http://schemas.microsoft.com/office/drawing/2014/main" id="{70CAD501-1806-8843-9F2A-28F1C443B717}"/>
              </a:ext>
            </a:extLst>
          </p:cNvPr>
          <p:cNvSpPr txBox="1">
            <a:spLocks/>
          </p:cNvSpPr>
          <p:nvPr/>
        </p:nvSpPr>
        <p:spPr bwMode="auto">
          <a:xfrm>
            <a:off x="1204685" y="4549289"/>
            <a:ext cx="9768116" cy="129997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2000" i="1" dirty="0"/>
              <a:t>Please note that the nuclear DVCS studies relied on both a 2</a:t>
            </a:r>
            <a:r>
              <a:rPr lang="en-US" sz="2000" i="1" baseline="30000" dirty="0"/>
              <a:t>nd</a:t>
            </a:r>
            <a:r>
              <a:rPr lang="en-US" sz="2000" i="1" dirty="0"/>
              <a:t> focus and an extension of the high-resolution PbWO</a:t>
            </a:r>
            <a:r>
              <a:rPr lang="en-US" sz="2000" i="1" baseline="-25000" dirty="0"/>
              <a:t>4 </a:t>
            </a:r>
            <a:r>
              <a:rPr lang="en-US" sz="2000" i="1" dirty="0" err="1"/>
              <a:t>EMcal</a:t>
            </a:r>
            <a:r>
              <a:rPr lang="en-US" sz="2000" i="1" dirty="0"/>
              <a:t> to cover the full outgoing electron hemisphere (</a:t>
            </a:r>
            <a:r>
              <a:rPr lang="en-US" sz="2000" i="1" dirty="0">
                <a:latin typeface="Symbol" pitchFamily="2" charset="2"/>
              </a:rPr>
              <a:t>h </a:t>
            </a:r>
            <a:r>
              <a:rPr lang="en-US" sz="2000" i="1" dirty="0"/>
              <a:t>&lt; 0). Electron beam energies of 5-10 GeV were assumed, as these are best suited for 3D structure measurements.</a:t>
            </a:r>
            <a:endParaRPr lang="en-US" sz="2000" i="1" dirty="0">
              <a:latin typeface="Arial" charset="0"/>
              <a:cs typeface="Arial" charset="0"/>
            </a:endParaRPr>
          </a:p>
        </p:txBody>
      </p:sp>
    </p:spTree>
    <p:extLst>
      <p:ext uri="{BB962C8B-B14F-4D97-AF65-F5344CB8AC3E}">
        <p14:creationId xmlns:p14="http://schemas.microsoft.com/office/powerpoint/2010/main" val="177979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568229" cy="7473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A 2</a:t>
            </a:r>
            <a:r>
              <a:rPr lang="en-US" sz="2800" baseline="30000" dirty="0">
                <a:solidFill>
                  <a:srgbClr val="006633"/>
                </a:solidFill>
                <a:latin typeface="Times New Roman" charset="0"/>
                <a:cs typeface="Arial" charset="0"/>
              </a:rPr>
              <a:t>nd</a:t>
            </a:r>
            <a:r>
              <a:rPr lang="en-US" sz="2800" dirty="0">
                <a:solidFill>
                  <a:srgbClr val="006633"/>
                </a:solidFill>
                <a:latin typeface="Times New Roman" charset="0"/>
                <a:cs typeface="Arial" charset="0"/>
              </a:rPr>
              <a:t> focus in IR8 greatly improves forward acceptance</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2</a:t>
            </a:fld>
            <a:endParaRPr lang="en-US" dirty="0"/>
          </a:p>
        </p:txBody>
      </p:sp>
      <p:sp>
        <p:nvSpPr>
          <p:cNvPr id="8" name="Content Placeholder 1">
            <a:extLst>
              <a:ext uri="{FF2B5EF4-FFF2-40B4-BE49-F238E27FC236}">
                <a16:creationId xmlns:a16="http://schemas.microsoft.com/office/drawing/2014/main" id="{4BD59DB4-5369-3744-8D16-DEDE38EE2D79}"/>
              </a:ext>
            </a:extLst>
          </p:cNvPr>
          <p:cNvSpPr txBox="1">
            <a:spLocks/>
          </p:cNvSpPr>
          <p:nvPr/>
        </p:nvSpPr>
        <p:spPr bwMode="auto">
          <a:xfrm>
            <a:off x="942428" y="4411654"/>
            <a:ext cx="10582168" cy="151393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2"/>
              </a:buBlip>
            </a:pPr>
            <a:r>
              <a:rPr lang="en-US" dirty="0"/>
              <a:t>Detection of target fragments makes it possible to</a:t>
            </a:r>
          </a:p>
          <a:p>
            <a:pPr marL="800100" lvl="1" indent="-342900">
              <a:spcBef>
                <a:spcPct val="20000"/>
              </a:spcBef>
              <a:buFont typeface="Arial" panose="020B0604020202020204" pitchFamily="34" charset="0"/>
              <a:buChar char="•"/>
            </a:pPr>
            <a:r>
              <a:rPr lang="en-US" dirty="0"/>
              <a:t>veto breakup to study coherent processes</a:t>
            </a:r>
          </a:p>
          <a:p>
            <a:pPr marL="800100" lvl="1" indent="-342900">
              <a:spcBef>
                <a:spcPct val="20000"/>
              </a:spcBef>
              <a:buFont typeface="Arial" panose="020B0604020202020204" pitchFamily="34" charset="0"/>
              <a:buChar char="•"/>
            </a:pPr>
            <a:r>
              <a:rPr lang="en-US" dirty="0"/>
              <a:t>study the final state when breakup occurs</a:t>
            </a:r>
          </a:p>
        </p:txBody>
      </p:sp>
      <p:sp>
        <p:nvSpPr>
          <p:cNvPr id="9" name="Content Placeholder 1">
            <a:extLst>
              <a:ext uri="{FF2B5EF4-FFF2-40B4-BE49-F238E27FC236}">
                <a16:creationId xmlns:a16="http://schemas.microsoft.com/office/drawing/2014/main" id="{708A64C6-D3BE-B14E-A140-4E6FDEA53FE0}"/>
              </a:ext>
            </a:extLst>
          </p:cNvPr>
          <p:cNvSpPr txBox="1">
            <a:spLocks/>
          </p:cNvSpPr>
          <p:nvPr/>
        </p:nvSpPr>
        <p:spPr bwMode="auto">
          <a:xfrm>
            <a:off x="949681" y="3763015"/>
            <a:ext cx="10777862" cy="62955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2"/>
              </a:buBlip>
            </a:pPr>
            <a:r>
              <a:rPr lang="en-US" dirty="0"/>
              <a:t>Excellent low-</a:t>
            </a:r>
            <a:r>
              <a:rPr lang="en-US" dirty="0" err="1"/>
              <a:t>p</a:t>
            </a:r>
            <a:r>
              <a:rPr lang="en-US" baseline="-25000" dirty="0" err="1"/>
              <a:t>T</a:t>
            </a:r>
            <a:r>
              <a:rPr lang="en-US" dirty="0"/>
              <a:t> acceptance for protons and light nuclei from exclusive reactions</a:t>
            </a:r>
          </a:p>
        </p:txBody>
      </p:sp>
      <p:sp>
        <p:nvSpPr>
          <p:cNvPr id="11" name="Content Placeholder 1">
            <a:extLst>
              <a:ext uri="{FF2B5EF4-FFF2-40B4-BE49-F238E27FC236}">
                <a16:creationId xmlns:a16="http://schemas.microsoft.com/office/drawing/2014/main" id="{89A3BED0-B3C2-304E-8E58-F7DFCE6D3F08}"/>
              </a:ext>
            </a:extLst>
          </p:cNvPr>
          <p:cNvSpPr txBox="1">
            <a:spLocks/>
          </p:cNvSpPr>
          <p:nvPr/>
        </p:nvSpPr>
        <p:spPr bwMode="auto">
          <a:xfrm>
            <a:off x="926158" y="1121103"/>
            <a:ext cx="10268611" cy="17657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2"/>
              </a:buBlip>
            </a:pPr>
            <a:r>
              <a:rPr lang="en-US" dirty="0"/>
              <a:t>New physics opportunities</a:t>
            </a:r>
          </a:p>
          <a:p>
            <a:pPr>
              <a:spcBef>
                <a:spcPct val="20000"/>
              </a:spcBef>
              <a:buBlip>
                <a:blip r:embed="rId2"/>
              </a:buBlip>
            </a:pPr>
            <a:endParaRPr lang="en-US" sz="800" dirty="0"/>
          </a:p>
          <a:p>
            <a:pPr>
              <a:spcBef>
                <a:spcPct val="20000"/>
              </a:spcBef>
              <a:buBlip>
                <a:blip r:embed="rId2"/>
              </a:buBlip>
            </a:pPr>
            <a:r>
              <a:rPr lang="en-US" dirty="0"/>
              <a:t>Complementarity with Detector 1 (EPIC) @ IR6</a:t>
            </a:r>
          </a:p>
          <a:p>
            <a:pPr>
              <a:spcBef>
                <a:spcPct val="20000"/>
              </a:spcBef>
              <a:buBlip>
                <a:blip r:embed="rId2"/>
              </a:buBlip>
            </a:pPr>
            <a:endParaRPr lang="en-US" sz="800" dirty="0"/>
          </a:p>
          <a:p>
            <a:pPr>
              <a:spcBef>
                <a:spcPct val="20000"/>
              </a:spcBef>
              <a:buBlip>
                <a:blip r:embed="rId2"/>
              </a:buBlip>
            </a:pPr>
            <a:r>
              <a:rPr lang="en-US" dirty="0"/>
              <a:t>Potential synergies with Detector 2 and IR8 forward instrumentation</a:t>
            </a:r>
          </a:p>
        </p:txBody>
      </p:sp>
      <p:sp>
        <p:nvSpPr>
          <p:cNvPr id="10" name="Rectangle 9">
            <a:extLst>
              <a:ext uri="{FF2B5EF4-FFF2-40B4-BE49-F238E27FC236}">
                <a16:creationId xmlns:a16="http://schemas.microsoft.com/office/drawing/2014/main" id="{A86FF614-08F0-D042-B8F9-3A62CC87B22D}"/>
              </a:ext>
            </a:extLst>
          </p:cNvPr>
          <p:cNvSpPr/>
          <p:nvPr/>
        </p:nvSpPr>
        <p:spPr>
          <a:xfrm>
            <a:off x="836574" y="3061015"/>
            <a:ext cx="3467411" cy="400110"/>
          </a:xfrm>
          <a:prstGeom prst="rect">
            <a:avLst/>
          </a:prstGeom>
        </p:spPr>
        <p:txBody>
          <a:bodyPr wrap="square">
            <a:spAutoFit/>
          </a:bodyPr>
          <a:lstStyle/>
          <a:p>
            <a:r>
              <a:rPr lang="en-US" sz="2000" b="1" dirty="0">
                <a:solidFill>
                  <a:srgbClr val="0070C0"/>
                </a:solidFill>
                <a:latin typeface="Helvetica" pitchFamily="2" charset="0"/>
              </a:rPr>
              <a:t>Key features include</a:t>
            </a:r>
            <a:endParaRPr lang="en-US" sz="1600" b="1" dirty="0">
              <a:solidFill>
                <a:srgbClr val="0070C0"/>
              </a:solidFill>
            </a:endParaRPr>
          </a:p>
        </p:txBody>
      </p:sp>
      <p:sp>
        <p:nvSpPr>
          <p:cNvPr id="13" name="Rectangle 12">
            <a:extLst>
              <a:ext uri="{FF2B5EF4-FFF2-40B4-BE49-F238E27FC236}">
                <a16:creationId xmlns:a16="http://schemas.microsoft.com/office/drawing/2014/main" id="{889498B7-6316-704E-BA6D-589AF88D6F30}"/>
              </a:ext>
            </a:extLst>
          </p:cNvPr>
          <p:cNvSpPr/>
          <p:nvPr/>
        </p:nvSpPr>
        <p:spPr>
          <a:xfrm>
            <a:off x="972458" y="6033441"/>
            <a:ext cx="8911771" cy="646331"/>
          </a:xfrm>
          <a:prstGeom prst="rect">
            <a:avLst/>
          </a:prstGeom>
        </p:spPr>
        <p:txBody>
          <a:bodyPr wrap="square">
            <a:spAutoFit/>
          </a:bodyPr>
          <a:lstStyle/>
          <a:p>
            <a:r>
              <a:rPr lang="en-US" i="1" dirty="0">
                <a:solidFill>
                  <a:srgbClr val="C00000"/>
                </a:solidFill>
                <a:latin typeface="Helvetica" pitchFamily="2" charset="0"/>
              </a:rPr>
              <a:t>Also, note that the acceptance is much better than in fixed-target experiments like CLAS12 or </a:t>
            </a:r>
            <a:r>
              <a:rPr lang="en-US" i="1" dirty="0" err="1">
                <a:solidFill>
                  <a:srgbClr val="C00000"/>
                </a:solidFill>
                <a:latin typeface="Helvetica" pitchFamily="2" charset="0"/>
              </a:rPr>
              <a:t>SoLID</a:t>
            </a:r>
            <a:r>
              <a:rPr lang="en-US" i="1" dirty="0">
                <a:solidFill>
                  <a:srgbClr val="C00000"/>
                </a:solidFill>
                <a:latin typeface="Helvetica" pitchFamily="2" charset="0"/>
              </a:rPr>
              <a:t>, making Detector 2 particularly attractive for </a:t>
            </a:r>
            <a:r>
              <a:rPr lang="en-US" i="1" dirty="0" err="1">
                <a:solidFill>
                  <a:srgbClr val="C00000"/>
                </a:solidFill>
                <a:latin typeface="Helvetica" pitchFamily="2" charset="0"/>
              </a:rPr>
              <a:t>JLab</a:t>
            </a:r>
            <a:r>
              <a:rPr lang="en-US" i="1" dirty="0">
                <a:solidFill>
                  <a:srgbClr val="C00000"/>
                </a:solidFill>
                <a:latin typeface="Helvetica" pitchFamily="2" charset="0"/>
              </a:rPr>
              <a:t> users. </a:t>
            </a:r>
            <a:endParaRPr lang="en-US" i="1" dirty="0">
              <a:solidFill>
                <a:srgbClr val="C00000"/>
              </a:solidFill>
            </a:endParaRPr>
          </a:p>
        </p:txBody>
      </p:sp>
    </p:spTree>
    <p:extLst>
      <p:ext uri="{BB962C8B-B14F-4D97-AF65-F5344CB8AC3E}">
        <p14:creationId xmlns:p14="http://schemas.microsoft.com/office/powerpoint/2010/main" val="54841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568229"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2</a:t>
            </a:r>
            <a:r>
              <a:rPr lang="en-US" sz="2800" baseline="30000" dirty="0">
                <a:solidFill>
                  <a:srgbClr val="006633"/>
                </a:solidFill>
                <a:latin typeface="Times New Roman" charset="0"/>
                <a:cs typeface="Arial" charset="0"/>
              </a:rPr>
              <a:t>nd</a:t>
            </a:r>
            <a:r>
              <a:rPr lang="en-US" sz="2800" dirty="0">
                <a:solidFill>
                  <a:srgbClr val="006633"/>
                </a:solidFill>
                <a:latin typeface="Times New Roman" charset="0"/>
                <a:cs typeface="Arial" charset="0"/>
              </a:rPr>
              <a:t> focus – assessment in the DPAP report</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3</a:t>
            </a:fld>
            <a:endParaRPr lang="en-US" dirty="0"/>
          </a:p>
        </p:txBody>
      </p:sp>
      <p:sp>
        <p:nvSpPr>
          <p:cNvPr id="8" name="Content Placeholder 1">
            <a:extLst>
              <a:ext uri="{FF2B5EF4-FFF2-40B4-BE49-F238E27FC236}">
                <a16:creationId xmlns:a16="http://schemas.microsoft.com/office/drawing/2014/main" id="{4BD59DB4-5369-3744-8D16-DEDE38EE2D79}"/>
              </a:ext>
            </a:extLst>
          </p:cNvPr>
          <p:cNvSpPr txBox="1">
            <a:spLocks/>
          </p:cNvSpPr>
          <p:nvPr/>
        </p:nvSpPr>
        <p:spPr bwMode="auto">
          <a:xfrm>
            <a:off x="600087" y="2256030"/>
            <a:ext cx="10604941" cy="398511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2"/>
              </a:buBlip>
            </a:pPr>
            <a:r>
              <a:rPr lang="en-US" dirty="0"/>
              <a:t>increased acceptance in the invariant momentum transfer t of the scattered proton in ep collisions, which directly translates into an increased resolution power for imaging </a:t>
            </a:r>
            <a:r>
              <a:rPr lang="en-US" dirty="0" err="1"/>
              <a:t>partons</a:t>
            </a:r>
            <a:r>
              <a:rPr lang="en-US" dirty="0"/>
              <a:t> in the transverse plane,</a:t>
            </a:r>
          </a:p>
          <a:p>
            <a:pPr>
              <a:spcBef>
                <a:spcPct val="20000"/>
              </a:spcBef>
              <a:buBlip>
                <a:blip r:embed="rId2"/>
              </a:buBlip>
            </a:pPr>
            <a:endParaRPr lang="en-US" sz="800" dirty="0"/>
          </a:p>
          <a:p>
            <a:pPr>
              <a:spcBef>
                <a:spcPct val="20000"/>
              </a:spcBef>
              <a:buBlip>
                <a:blip r:embed="rId2"/>
              </a:buBlip>
            </a:pPr>
            <a:r>
              <a:rPr lang="en-US" dirty="0"/>
              <a:t>significantly improved abilities to detect nuclear breakup in exclusive and diffractive scattering on light and heavy nuclei. The distinction between coherent and incoherent scattering is essential for the physics interpretation of these processes,</a:t>
            </a:r>
          </a:p>
          <a:p>
            <a:pPr>
              <a:spcBef>
                <a:spcPct val="20000"/>
              </a:spcBef>
              <a:buBlip>
                <a:blip r:embed="rId2"/>
              </a:buBlip>
            </a:pPr>
            <a:endParaRPr lang="en-US" sz="800" dirty="0"/>
          </a:p>
          <a:p>
            <a:pPr>
              <a:spcBef>
                <a:spcPct val="20000"/>
              </a:spcBef>
              <a:buBlip>
                <a:blip r:embed="rId2"/>
              </a:buBlip>
            </a:pPr>
            <a:r>
              <a:rPr lang="en-US" dirty="0"/>
              <a:t>prospects for a program of low-background </a:t>
            </a:r>
            <a:r>
              <a:rPr lang="el-GR" dirty="0"/>
              <a:t>γ </a:t>
            </a:r>
            <a:r>
              <a:rPr lang="en-US" dirty="0"/>
              <a:t>gamma spectroscopy with rare isotopes in the beam fragments.</a:t>
            </a:r>
          </a:p>
        </p:txBody>
      </p:sp>
      <p:sp>
        <p:nvSpPr>
          <p:cNvPr id="9" name="Content Placeholder 1">
            <a:extLst>
              <a:ext uri="{FF2B5EF4-FFF2-40B4-BE49-F238E27FC236}">
                <a16:creationId xmlns:a16="http://schemas.microsoft.com/office/drawing/2014/main" id="{708A64C6-D3BE-B14E-A140-4E6FDEA53FE0}"/>
              </a:ext>
            </a:extLst>
          </p:cNvPr>
          <p:cNvSpPr txBox="1">
            <a:spLocks/>
          </p:cNvSpPr>
          <p:nvPr/>
        </p:nvSpPr>
        <p:spPr bwMode="auto">
          <a:xfrm>
            <a:off x="505743" y="1160204"/>
            <a:ext cx="11062142" cy="94436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dirty="0"/>
              <a:t>The CORE proposal makes a convincing case for the significant gain in physics reach achievable with a secondary focus:</a:t>
            </a:r>
          </a:p>
        </p:txBody>
      </p:sp>
    </p:spTree>
    <p:extLst>
      <p:ext uri="{BB962C8B-B14F-4D97-AF65-F5344CB8AC3E}">
        <p14:creationId xmlns:p14="http://schemas.microsoft.com/office/powerpoint/2010/main" val="254401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4</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Forward detection at the EIC is unique</a:t>
            </a:r>
          </a:p>
        </p:txBody>
      </p:sp>
      <p:sp>
        <p:nvSpPr>
          <p:cNvPr id="6" name="Content Placeholder 1">
            <a:extLst>
              <a:ext uri="{FF2B5EF4-FFF2-40B4-BE49-F238E27FC236}">
                <a16:creationId xmlns:a16="http://schemas.microsoft.com/office/drawing/2014/main" id="{A5D8BCA6-2857-714E-AD4F-E19AA67F8FB2}"/>
              </a:ext>
            </a:extLst>
          </p:cNvPr>
          <p:cNvSpPr txBox="1">
            <a:spLocks/>
          </p:cNvSpPr>
          <p:nvPr/>
        </p:nvSpPr>
        <p:spPr bwMode="auto">
          <a:xfrm>
            <a:off x="1049185" y="998585"/>
            <a:ext cx="10054243" cy="113501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In most colliders, the only way to detect very forward particles is to let them drift far downstream, where a small angular difference will separate them from the beam.</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Low-</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acceptance is then limited by the beam angular divergence at the IP </a:t>
            </a:r>
            <a:r>
              <a:rPr lang="en-US" sz="1800" dirty="0">
                <a:latin typeface="Helvetica" pitchFamily="2" charset="0"/>
              </a:rPr>
              <a:t>(</a:t>
            </a:r>
            <a:r>
              <a:rPr lang="en-US" sz="1800" dirty="0">
                <a:latin typeface="Symbol" pitchFamily="2" charset="2"/>
                <a:cs typeface="Arial" charset="0"/>
              </a:rPr>
              <a:t>b</a:t>
            </a:r>
            <a:r>
              <a:rPr lang="en-US" sz="1800" baseline="30000" dirty="0">
                <a:latin typeface="Arial" charset="0"/>
                <a:cs typeface="Arial" charset="0"/>
              </a:rPr>
              <a:t>*</a:t>
            </a:r>
            <a:r>
              <a:rPr lang="en-US" sz="1800" dirty="0">
                <a:latin typeface="Helvetica" pitchFamily="2" charset="0"/>
              </a:rPr>
              <a:t>)</a:t>
            </a:r>
            <a:r>
              <a:rPr lang="en-US" sz="1800" dirty="0">
                <a:latin typeface="Arial" charset="0"/>
                <a:cs typeface="Arial" charset="0"/>
              </a:rPr>
              <a:t>.</a:t>
            </a:r>
          </a:p>
        </p:txBody>
      </p:sp>
      <p:sp>
        <p:nvSpPr>
          <p:cNvPr id="7" name="Content Placeholder 1">
            <a:extLst>
              <a:ext uri="{FF2B5EF4-FFF2-40B4-BE49-F238E27FC236}">
                <a16:creationId xmlns:a16="http://schemas.microsoft.com/office/drawing/2014/main" id="{9D93DC17-7BA0-784C-AA62-54DC18BFFC91}"/>
              </a:ext>
            </a:extLst>
          </p:cNvPr>
          <p:cNvSpPr txBox="1">
            <a:spLocks/>
          </p:cNvSpPr>
          <p:nvPr/>
        </p:nvSpPr>
        <p:spPr bwMode="auto">
          <a:xfrm>
            <a:off x="1025740" y="2218340"/>
            <a:ext cx="9765352" cy="150513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At the EIC, the longitudinal momentum loss of the scattered beam particles is not negligible, and is comparable to the intrinsic momentum spread within the beam</a:t>
            </a:r>
          </a:p>
          <a:p>
            <a:pPr marL="800100" lvl="1" indent="-342900">
              <a:spcBef>
                <a:spcPct val="20000"/>
              </a:spcBef>
              <a:buFont typeface="Arial" panose="020B0604020202020204" pitchFamily="34" charset="0"/>
              <a:buChar char="•"/>
            </a:pPr>
            <a:r>
              <a:rPr lang="en-US" sz="1800" dirty="0">
                <a:latin typeface="Arial" charset="0"/>
                <a:cs typeface="Arial" charset="0"/>
              </a:rPr>
              <a:t>In DIS, </a:t>
            </a:r>
            <a:r>
              <a:rPr lang="en-US" sz="1800" dirty="0" err="1">
                <a:latin typeface="Arial" charset="0"/>
                <a:cs typeface="Arial" charset="0"/>
              </a:rPr>
              <a:t>dp</a:t>
            </a:r>
            <a:r>
              <a:rPr lang="en-US" sz="1800" dirty="0">
                <a:latin typeface="Arial" charset="0"/>
                <a:cs typeface="Arial" charset="0"/>
              </a:rPr>
              <a:t>/p ~ x (the momentum of the struck </a:t>
            </a:r>
            <a:r>
              <a:rPr lang="en-US" sz="1800" dirty="0" err="1">
                <a:latin typeface="Arial" charset="0"/>
                <a:cs typeface="Arial" charset="0"/>
              </a:rPr>
              <a:t>parton</a:t>
            </a:r>
            <a:r>
              <a:rPr lang="en-US" sz="1800" dirty="0">
                <a:latin typeface="Arial" charset="0"/>
                <a:cs typeface="Arial" charset="0"/>
              </a:rPr>
              <a:t>).</a:t>
            </a:r>
          </a:p>
          <a:p>
            <a:pPr marL="800100" lvl="1" indent="-342900">
              <a:spcBef>
                <a:spcPct val="20000"/>
              </a:spcBef>
              <a:buFont typeface="Arial" panose="020B0604020202020204" pitchFamily="34" charset="0"/>
              <a:buChar char="•"/>
            </a:pPr>
            <a:r>
              <a:rPr lang="en-US" sz="1800" dirty="0">
                <a:latin typeface="Arial" charset="0"/>
                <a:cs typeface="Arial" charset="0"/>
              </a:rPr>
              <a:t>The intrinsic momentum spread (1</a:t>
            </a:r>
            <a:r>
              <a:rPr lang="en-US" sz="1800" dirty="0">
                <a:latin typeface="Symbol" pitchFamily="2" charset="2"/>
                <a:cs typeface="Arial" charset="0"/>
              </a:rPr>
              <a:t>s</a:t>
            </a:r>
            <a:r>
              <a:rPr lang="en-US" sz="1800" dirty="0">
                <a:latin typeface="Arial" charset="0"/>
                <a:cs typeface="Arial" charset="0"/>
              </a:rPr>
              <a:t>) in the beam is typically a few times 10</a:t>
            </a:r>
            <a:r>
              <a:rPr lang="en-US" sz="1800" baseline="30000" dirty="0">
                <a:latin typeface="Arial" charset="0"/>
                <a:cs typeface="Arial" charset="0"/>
              </a:rPr>
              <a:t>-4</a:t>
            </a:r>
            <a:r>
              <a:rPr lang="en-US" sz="1800" dirty="0">
                <a:latin typeface="Arial" charset="0"/>
                <a:cs typeface="Arial" charset="0"/>
              </a:rPr>
              <a:t>.</a:t>
            </a:r>
          </a:p>
        </p:txBody>
      </p:sp>
      <p:sp>
        <p:nvSpPr>
          <p:cNvPr id="9" name="Content Placeholder 1">
            <a:extLst>
              <a:ext uri="{FF2B5EF4-FFF2-40B4-BE49-F238E27FC236}">
                <a16:creationId xmlns:a16="http://schemas.microsoft.com/office/drawing/2014/main" id="{66271738-3537-0E46-908B-AB4CB64FBB25}"/>
              </a:ext>
            </a:extLst>
          </p:cNvPr>
          <p:cNvSpPr txBox="1">
            <a:spLocks/>
          </p:cNvSpPr>
          <p:nvPr/>
        </p:nvSpPr>
        <p:spPr bwMode="auto">
          <a:xfrm>
            <a:off x="1043323" y="3810178"/>
            <a:ext cx="9740791" cy="156010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For x larger than the (10</a:t>
            </a:r>
            <a:r>
              <a:rPr lang="en-US" sz="2000" dirty="0">
                <a:latin typeface="Symbol" pitchFamily="2" charset="2"/>
                <a:cs typeface="Arial" charset="0"/>
              </a:rPr>
              <a:t>s</a:t>
            </a:r>
            <a:r>
              <a:rPr lang="en-US" sz="2000" dirty="0">
                <a:latin typeface="Arial" charset="0"/>
                <a:cs typeface="Arial" charset="0"/>
              </a:rPr>
              <a:t>) beam momentum spread we can in principle detect </a:t>
            </a:r>
            <a:r>
              <a:rPr lang="en-US" sz="2000" i="1" dirty="0">
                <a:latin typeface="Arial" charset="0"/>
                <a:cs typeface="Arial" charset="0"/>
              </a:rPr>
              <a:t>all</a:t>
            </a:r>
            <a:r>
              <a:rPr lang="en-US" sz="2000" dirty="0">
                <a:latin typeface="Arial" charset="0"/>
                <a:cs typeface="Arial" charset="0"/>
              </a:rPr>
              <a:t> scattered beam particles – even ones with </a:t>
            </a:r>
            <a:r>
              <a:rPr lang="en-US" sz="2000" dirty="0" err="1">
                <a:latin typeface="Arial" charset="0"/>
                <a:cs typeface="Arial" charset="0"/>
              </a:rPr>
              <a:t>p</a:t>
            </a:r>
            <a:r>
              <a:rPr lang="en-US" sz="2000" baseline="-25000" dirty="0" err="1">
                <a:latin typeface="Arial" charset="0"/>
                <a:cs typeface="Arial" charset="0"/>
              </a:rPr>
              <a:t>T</a:t>
            </a:r>
            <a:r>
              <a:rPr lang="en-US" sz="2000" dirty="0">
                <a:latin typeface="Arial" charset="0"/>
                <a:cs typeface="Arial" charset="0"/>
              </a:rPr>
              <a:t> = 0.</a:t>
            </a:r>
          </a:p>
          <a:p>
            <a:pPr marL="800100" lvl="1" indent="-342900">
              <a:spcBef>
                <a:spcPct val="20000"/>
              </a:spcBef>
              <a:buFont typeface="Arial" panose="020B0604020202020204" pitchFamily="34" charset="0"/>
              <a:buChar char="•"/>
            </a:pPr>
            <a:r>
              <a:rPr lang="en-US" sz="1800" dirty="0">
                <a:latin typeface="Arial" charset="0"/>
                <a:cs typeface="Arial" charset="0"/>
              </a:rPr>
              <a:t>At lower x (high </a:t>
            </a:r>
            <a:r>
              <a:rPr lang="en-US" sz="1800" dirty="0" err="1">
                <a:latin typeface="Arial" charset="0"/>
                <a:cs typeface="Arial" charset="0"/>
              </a:rPr>
              <a:t>x</a:t>
            </a:r>
            <a:r>
              <a:rPr lang="en-US" sz="1800" baseline="-25000" dirty="0" err="1">
                <a:latin typeface="Arial" charset="0"/>
                <a:cs typeface="Arial" charset="0"/>
              </a:rPr>
              <a:t>L</a:t>
            </a:r>
            <a:r>
              <a:rPr lang="en-US" sz="1800" dirty="0">
                <a:latin typeface="Arial" charset="0"/>
                <a:cs typeface="Arial" charset="0"/>
              </a:rPr>
              <a:t>), one cannot reach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 0, but the low-</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acceptance can be greatly improved compared with only relying on the scattering angle and drift distance.</a:t>
            </a:r>
          </a:p>
        </p:txBody>
      </p:sp>
      <p:sp>
        <p:nvSpPr>
          <p:cNvPr id="10" name="Content Placeholder 1">
            <a:extLst>
              <a:ext uri="{FF2B5EF4-FFF2-40B4-BE49-F238E27FC236}">
                <a16:creationId xmlns:a16="http://schemas.microsoft.com/office/drawing/2014/main" id="{DB2090C2-656A-5249-A1E0-7E1B3E93DAAC}"/>
              </a:ext>
            </a:extLst>
          </p:cNvPr>
          <p:cNvSpPr txBox="1">
            <a:spLocks/>
          </p:cNvSpPr>
          <p:nvPr/>
        </p:nvSpPr>
        <p:spPr bwMode="auto">
          <a:xfrm>
            <a:off x="1066490" y="5336120"/>
            <a:ext cx="10076015" cy="140548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Heavy ions that change their rigidity (A/Z) behave like a that proton experiencing a longitudinal momentum loss.</a:t>
            </a:r>
          </a:p>
          <a:p>
            <a:pPr marL="800100" lvl="1" indent="-342900">
              <a:spcBef>
                <a:spcPct val="20000"/>
              </a:spcBef>
              <a:buFont typeface="Arial" panose="020B0604020202020204" pitchFamily="34" charset="0"/>
              <a:buChar char="•"/>
            </a:pPr>
            <a:r>
              <a:rPr lang="en-US" sz="1800" dirty="0">
                <a:latin typeface="Arial" charset="0"/>
                <a:cs typeface="Arial" charset="0"/>
              </a:rPr>
              <a:t>Losing one nucleon changes the rigidity by ~10</a:t>
            </a:r>
            <a:r>
              <a:rPr lang="en-US" sz="1800" baseline="30000" dirty="0">
                <a:latin typeface="Arial" charset="0"/>
                <a:cs typeface="Arial" charset="0"/>
              </a:rPr>
              <a:t>-2</a:t>
            </a:r>
            <a:r>
              <a:rPr lang="en-US" sz="1800" dirty="0">
                <a:latin typeface="Arial" charset="0"/>
                <a:cs typeface="Arial" charset="0"/>
              </a:rPr>
              <a:t>, which is also comparable to the beam momentum spread (10</a:t>
            </a:r>
            <a:r>
              <a:rPr lang="en-US" sz="1800" dirty="0">
                <a:latin typeface="Symbol" pitchFamily="2" charset="2"/>
                <a:cs typeface="Arial" charset="0"/>
              </a:rPr>
              <a:t>s</a:t>
            </a:r>
            <a:r>
              <a:rPr lang="en-US" sz="1800" dirty="0">
                <a:latin typeface="Arial" charset="0"/>
                <a:cs typeface="Arial" charset="0"/>
              </a:rPr>
              <a:t>), making  tagging of A-1 nuclei possible</a:t>
            </a:r>
          </a:p>
        </p:txBody>
      </p:sp>
    </p:spTree>
    <p:extLst>
      <p:ext uri="{BB962C8B-B14F-4D97-AF65-F5344CB8AC3E}">
        <p14:creationId xmlns:p14="http://schemas.microsoft.com/office/powerpoint/2010/main" val="20769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5</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Dispersion and beam size at the detection point (2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focus)</a:t>
            </a:r>
          </a:p>
        </p:txBody>
      </p:sp>
      <p:sp>
        <p:nvSpPr>
          <p:cNvPr id="6" name="Content Placeholder 1">
            <a:extLst>
              <a:ext uri="{FF2B5EF4-FFF2-40B4-BE49-F238E27FC236}">
                <a16:creationId xmlns:a16="http://schemas.microsoft.com/office/drawing/2014/main" id="{A5D8BCA6-2857-714E-AD4F-E19AA67F8FB2}"/>
              </a:ext>
            </a:extLst>
          </p:cNvPr>
          <p:cNvSpPr txBox="1">
            <a:spLocks/>
          </p:cNvSpPr>
          <p:nvPr/>
        </p:nvSpPr>
        <p:spPr bwMode="auto">
          <a:xfrm>
            <a:off x="512160" y="1310365"/>
            <a:ext cx="11099272" cy="124414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The forward detection has two ingredients:</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Dispersion (not just angle) separates scattered off-momentum particles from the beam</a:t>
            </a:r>
          </a:p>
          <a:p>
            <a:pPr marL="800100" lvl="1" indent="-342900">
              <a:spcBef>
                <a:spcPct val="20000"/>
              </a:spcBef>
              <a:buFont typeface="Arial" panose="020B0604020202020204" pitchFamily="34" charset="0"/>
              <a:buChar char="•"/>
            </a:pPr>
            <a:r>
              <a:rPr lang="en-US" sz="1800" dirty="0">
                <a:latin typeface="Arial" charset="0"/>
                <a:cs typeface="Arial" charset="0"/>
              </a:rPr>
              <a:t>A 2</a:t>
            </a:r>
            <a:r>
              <a:rPr lang="en-US" sz="1800" baseline="30000" dirty="0">
                <a:latin typeface="Arial" charset="0"/>
                <a:cs typeface="Arial" charset="0"/>
              </a:rPr>
              <a:t>nd</a:t>
            </a:r>
            <a:r>
              <a:rPr lang="en-US" sz="1800" dirty="0">
                <a:latin typeface="Arial" charset="0"/>
                <a:cs typeface="Arial" charset="0"/>
              </a:rPr>
              <a:t> focus shrinks the beam size (</a:t>
            </a:r>
            <a:r>
              <a:rPr lang="en-US" sz="1800" dirty="0">
                <a:latin typeface="Symbol" pitchFamily="2" charset="2"/>
                <a:cs typeface="Arial" charset="0"/>
              </a:rPr>
              <a:t>s</a:t>
            </a:r>
            <a:r>
              <a:rPr lang="en-US" sz="1800" dirty="0">
                <a:latin typeface="Arial" charset="0"/>
                <a:cs typeface="Arial" charset="0"/>
              </a:rPr>
              <a:t>) at the detection point so that detectors can be placed closer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CCBB9A5-5B0D-1D48-BAA6-0D393D9F43B4}"/>
                  </a:ext>
                </a:extLst>
              </p:cNvPr>
              <p:cNvSpPr txBox="1"/>
              <p:nvPr/>
            </p:nvSpPr>
            <p:spPr>
              <a:xfrm>
                <a:off x="4377311" y="2698537"/>
                <a:ext cx="201087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rPr>
                            <m:t>𝛽𝜖</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𝐷</m:t>
                                  </m:r>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𝑝</m:t>
                                      </m:r>
                                    </m:num>
                                    <m:den>
                                      <m:r>
                                        <a:rPr lang="en-US" i="1">
                                          <a:latin typeface="Cambria Math" panose="02040503050406030204" pitchFamily="18" charset="0"/>
                                        </a:rPr>
                                        <m:t>𝑝</m:t>
                                      </m:r>
                                    </m:den>
                                  </m:f>
                                </m:e>
                              </m:d>
                            </m:e>
                            <m:sup>
                              <m:r>
                                <a:rPr lang="en-US" i="1">
                                  <a:latin typeface="Cambria Math" panose="02040503050406030204" pitchFamily="18" charset="0"/>
                                </a:rPr>
                                <m:t>2</m:t>
                              </m:r>
                            </m:sup>
                          </m:sSup>
                        </m:e>
                      </m:rad>
                    </m:oMath>
                  </m:oMathPara>
                </a14:m>
                <a:endParaRPr lang="en-US" dirty="0"/>
              </a:p>
            </p:txBody>
          </p:sp>
        </mc:Choice>
        <mc:Fallback xmlns="">
          <p:sp>
            <p:nvSpPr>
              <p:cNvPr id="2" name="TextBox 1">
                <a:extLst>
                  <a:ext uri="{FF2B5EF4-FFF2-40B4-BE49-F238E27FC236}">
                    <a16:creationId xmlns:a16="http://schemas.microsoft.com/office/drawing/2014/main" id="{FCCBB9A5-5B0D-1D48-BAA6-0D393D9F43B4}"/>
                  </a:ext>
                </a:extLst>
              </p:cNvPr>
              <p:cNvSpPr txBox="1">
                <a:spLocks noRot="1" noChangeAspect="1" noMove="1" noResize="1" noEditPoints="1" noAdjustHandles="1" noChangeArrowheads="1" noChangeShapeType="1" noTextEdit="1"/>
              </p:cNvSpPr>
              <p:nvPr/>
            </p:nvSpPr>
            <p:spPr>
              <a:xfrm>
                <a:off x="4377311" y="2698537"/>
                <a:ext cx="2010870" cy="818366"/>
              </a:xfrm>
              <a:prstGeom prst="rect">
                <a:avLst/>
              </a:prstGeom>
              <a:blipFill>
                <a:blip r:embed="rId3"/>
                <a:stretch>
                  <a:fillRect l="-629" r="-629"/>
                </a:stretch>
              </a:blipFill>
            </p:spPr>
            <p:txBody>
              <a:bodyPr/>
              <a:lstStyle/>
              <a:p>
                <a:r>
                  <a:rPr lang="en-US">
                    <a:noFill/>
                  </a:rPr>
                  <a:t> </a:t>
                </a:r>
              </a:p>
            </p:txBody>
          </p:sp>
        </mc:Fallback>
      </mc:AlternateContent>
      <p:sp>
        <p:nvSpPr>
          <p:cNvPr id="10" name="Content Placeholder 1">
            <a:extLst>
              <a:ext uri="{FF2B5EF4-FFF2-40B4-BE49-F238E27FC236}">
                <a16:creationId xmlns:a16="http://schemas.microsoft.com/office/drawing/2014/main" id="{7EA7B304-01AB-E448-BF19-99EF8A9CC6F9}"/>
              </a:ext>
            </a:extLst>
          </p:cNvPr>
          <p:cNvSpPr txBox="1">
            <a:spLocks/>
          </p:cNvSpPr>
          <p:nvPr/>
        </p:nvSpPr>
        <p:spPr bwMode="auto">
          <a:xfrm>
            <a:off x="555698" y="3748764"/>
            <a:ext cx="11142816" cy="124415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Dispersion (D) translates a longitudinal momentum loss into a transverse displacement.</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dx = D </a:t>
            </a:r>
            <a:r>
              <a:rPr lang="en-US" sz="1800" dirty="0" err="1">
                <a:latin typeface="Arial" charset="0"/>
                <a:cs typeface="Arial" charset="0"/>
              </a:rPr>
              <a:t>dp</a:t>
            </a:r>
            <a:r>
              <a:rPr lang="en-US" sz="1800" dirty="0">
                <a:latin typeface="Arial" charset="0"/>
                <a:cs typeface="Arial" charset="0"/>
              </a:rPr>
              <a:t>/p, where dx is the transverse displacement at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 0</a:t>
            </a:r>
          </a:p>
          <a:p>
            <a:pPr marL="800100" lvl="1" indent="-342900">
              <a:spcBef>
                <a:spcPct val="20000"/>
              </a:spcBef>
              <a:buFont typeface="Arial" panose="020B0604020202020204" pitchFamily="34" charset="0"/>
              <a:buChar char="•"/>
            </a:pPr>
            <a:r>
              <a:rPr lang="en-US" sz="1800" dirty="0">
                <a:latin typeface="Arial" charset="0"/>
                <a:cs typeface="Arial" charset="0"/>
              </a:rPr>
              <a:t>With D = 0.4 m, </a:t>
            </a:r>
            <a:r>
              <a:rPr lang="en-US" sz="1800" dirty="0" err="1">
                <a:latin typeface="Arial" charset="0"/>
                <a:cs typeface="Arial" charset="0"/>
              </a:rPr>
              <a:t>dp</a:t>
            </a:r>
            <a:r>
              <a:rPr lang="en-US" sz="1800" dirty="0">
                <a:latin typeface="Arial" charset="0"/>
                <a:cs typeface="Arial" charset="0"/>
              </a:rPr>
              <a:t>/p = 0.01, and </a:t>
            </a:r>
            <a:r>
              <a:rPr lang="en-US" sz="1800" dirty="0" err="1">
                <a:latin typeface="Arial" charset="0"/>
                <a:cs typeface="Arial" charset="0"/>
              </a:rPr>
              <a:t>p</a:t>
            </a:r>
            <a:r>
              <a:rPr lang="en-US" sz="1800" baseline="-25000" dirty="0" err="1">
                <a:latin typeface="Arial" charset="0"/>
                <a:cs typeface="Arial" charset="0"/>
              </a:rPr>
              <a:t>T</a:t>
            </a:r>
            <a:r>
              <a:rPr lang="en-US" sz="1800" baseline="-25000" dirty="0">
                <a:latin typeface="Arial" charset="0"/>
                <a:cs typeface="Arial" charset="0"/>
              </a:rPr>
              <a:t> </a:t>
            </a:r>
            <a:r>
              <a:rPr lang="en-US" sz="1800" dirty="0">
                <a:latin typeface="Arial" charset="0"/>
                <a:cs typeface="Arial" charset="0"/>
              </a:rPr>
              <a:t>= 0, the transverse displacement for protons would be 4 mm</a:t>
            </a:r>
          </a:p>
        </p:txBody>
      </p:sp>
      <p:sp>
        <p:nvSpPr>
          <p:cNvPr id="11" name="Content Placeholder 1">
            <a:extLst>
              <a:ext uri="{FF2B5EF4-FFF2-40B4-BE49-F238E27FC236}">
                <a16:creationId xmlns:a16="http://schemas.microsoft.com/office/drawing/2014/main" id="{6A0AE035-1242-0E44-ABD5-A1BE82A084DF}"/>
              </a:ext>
            </a:extLst>
          </p:cNvPr>
          <p:cNvSpPr txBox="1">
            <a:spLocks/>
          </p:cNvSpPr>
          <p:nvPr/>
        </p:nvSpPr>
        <p:spPr bwMode="auto">
          <a:xfrm>
            <a:off x="606497" y="5134878"/>
            <a:ext cx="10917846" cy="124415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This should be compared with the (10</a:t>
            </a:r>
            <a:r>
              <a:rPr lang="en-US" sz="2000" dirty="0">
                <a:latin typeface="Symbol" pitchFamily="2" charset="2"/>
                <a:cs typeface="Arial" charset="0"/>
              </a:rPr>
              <a:t>s</a:t>
            </a:r>
            <a:r>
              <a:rPr lang="en-US" sz="2000" dirty="0">
                <a:latin typeface="Arial" charset="0"/>
                <a:cs typeface="Arial" charset="0"/>
              </a:rPr>
              <a:t>) beam size at the detection point</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Without a 2</a:t>
            </a:r>
            <a:r>
              <a:rPr lang="en-US" sz="1800" baseline="30000" dirty="0">
                <a:latin typeface="Arial" charset="0"/>
                <a:cs typeface="Arial" charset="0"/>
              </a:rPr>
              <a:t>nd</a:t>
            </a:r>
            <a:r>
              <a:rPr lang="en-US" sz="1800" dirty="0">
                <a:latin typeface="Arial" charset="0"/>
                <a:cs typeface="Arial" charset="0"/>
              </a:rPr>
              <a:t> focus: </a:t>
            </a:r>
            <a:r>
              <a:rPr lang="en-US" sz="1800" b="1" dirty="0">
                <a:latin typeface="Arial" charset="0"/>
                <a:cs typeface="Arial" charset="0"/>
              </a:rPr>
              <a:t>4 cm </a:t>
            </a:r>
            <a:r>
              <a:rPr lang="en-US" sz="1800" dirty="0">
                <a:latin typeface="Arial" charset="0"/>
                <a:cs typeface="Arial" charset="0"/>
              </a:rPr>
              <a:t>(high luminosity / divergence), </a:t>
            </a:r>
            <a:r>
              <a:rPr lang="en-US" sz="1800" b="1" dirty="0">
                <a:latin typeface="Arial" charset="0"/>
                <a:cs typeface="Arial" charset="0"/>
              </a:rPr>
              <a:t>2 cm </a:t>
            </a:r>
            <a:r>
              <a:rPr lang="en-US" sz="1800" dirty="0">
                <a:latin typeface="Arial" charset="0"/>
                <a:cs typeface="Arial" charset="0"/>
              </a:rPr>
              <a:t>(low luminosity / divergence)</a:t>
            </a:r>
          </a:p>
          <a:p>
            <a:pPr marL="800100" lvl="1" indent="-342900">
              <a:spcBef>
                <a:spcPct val="20000"/>
              </a:spcBef>
              <a:buFont typeface="Arial" panose="020B0604020202020204" pitchFamily="34" charset="0"/>
              <a:buChar char="•"/>
            </a:pPr>
            <a:r>
              <a:rPr lang="en-US" sz="1800" dirty="0">
                <a:latin typeface="Arial" charset="0"/>
                <a:cs typeface="Arial" charset="0"/>
              </a:rPr>
              <a:t>With a 2</a:t>
            </a:r>
            <a:r>
              <a:rPr lang="en-US" sz="1800" baseline="30000" dirty="0">
                <a:latin typeface="Arial" charset="0"/>
                <a:cs typeface="Arial" charset="0"/>
              </a:rPr>
              <a:t>nd</a:t>
            </a:r>
            <a:r>
              <a:rPr lang="en-US" sz="1800" dirty="0">
                <a:latin typeface="Arial" charset="0"/>
                <a:cs typeface="Arial" charset="0"/>
              </a:rPr>
              <a:t> focus: </a:t>
            </a:r>
            <a:r>
              <a:rPr lang="en-US" sz="1800" b="1" dirty="0">
                <a:latin typeface="Arial" charset="0"/>
                <a:cs typeface="Arial" charset="0"/>
              </a:rPr>
              <a:t>0.2 cm </a:t>
            </a:r>
            <a:r>
              <a:rPr lang="en-US" sz="1800" dirty="0">
                <a:latin typeface="Arial" charset="0"/>
                <a:cs typeface="Arial" charset="0"/>
              </a:rPr>
              <a:t>(high luminosity  / divergence)</a:t>
            </a:r>
          </a:p>
        </p:txBody>
      </p:sp>
    </p:spTree>
    <p:extLst>
      <p:ext uri="{BB962C8B-B14F-4D97-AF65-F5344CB8AC3E}">
        <p14:creationId xmlns:p14="http://schemas.microsoft.com/office/powerpoint/2010/main" val="1169454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677A52-9E90-E245-AC65-3CB52A2530ED}"/>
              </a:ext>
            </a:extLst>
          </p:cNvPr>
          <p:cNvGrpSpPr/>
          <p:nvPr/>
        </p:nvGrpSpPr>
        <p:grpSpPr>
          <a:xfrm>
            <a:off x="7424439" y="4457522"/>
            <a:ext cx="3954336" cy="2107316"/>
            <a:chOff x="3592948" y="4262697"/>
            <a:chExt cx="3954336" cy="2107316"/>
          </a:xfrm>
        </p:grpSpPr>
        <p:cxnSp>
          <p:nvCxnSpPr>
            <p:cNvPr id="24" name="Straight Arrow Connector 23">
              <a:extLst>
                <a:ext uri="{FF2B5EF4-FFF2-40B4-BE49-F238E27FC236}">
                  <a16:creationId xmlns:a16="http://schemas.microsoft.com/office/drawing/2014/main" id="{87297EEA-F03B-9A44-A319-CEE878477267}"/>
                </a:ext>
              </a:extLst>
            </p:cNvPr>
            <p:cNvCxnSpPr/>
            <p:nvPr/>
          </p:nvCxnSpPr>
          <p:spPr>
            <a:xfrm>
              <a:off x="4193311" y="4355061"/>
              <a:ext cx="0" cy="1542473"/>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305819F-D12F-064D-BFD9-1CED0D290D62}"/>
                </a:ext>
              </a:extLst>
            </p:cNvPr>
            <p:cNvCxnSpPr/>
            <p:nvPr/>
          </p:nvCxnSpPr>
          <p:spPr>
            <a:xfrm flipH="1">
              <a:off x="4193311" y="5897534"/>
              <a:ext cx="3121890" cy="0"/>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85838D3-0B30-B442-A723-C81CD80EC03E}"/>
                    </a:ext>
                  </a:extLst>
                </p:cNvPr>
                <p:cNvSpPr txBox="1"/>
                <p:nvPr/>
              </p:nvSpPr>
              <p:spPr>
                <a:xfrm>
                  <a:off x="3592948" y="4262697"/>
                  <a:ext cx="486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oMath>
                    </m:oMathPara>
                  </a14:m>
                  <a:endParaRPr lang="en-US" b="0" dirty="0"/>
                </a:p>
              </p:txBody>
            </p:sp>
          </mc:Choice>
          <mc:Fallback xmlns="">
            <p:sp>
              <p:nvSpPr>
                <p:cNvPr id="27" name="TextBox 26">
                  <a:extLst>
                    <a:ext uri="{FF2B5EF4-FFF2-40B4-BE49-F238E27FC236}">
                      <a16:creationId xmlns:a16="http://schemas.microsoft.com/office/drawing/2014/main" id="{585838D3-0B30-B442-A723-C81CD80EC03E}"/>
                    </a:ext>
                  </a:extLst>
                </p:cNvPr>
                <p:cNvSpPr txBox="1">
                  <a:spLocks noRot="1" noChangeAspect="1" noMove="1" noResize="1" noEditPoints="1" noAdjustHandles="1" noChangeArrowheads="1" noChangeShapeType="1" noTextEdit="1"/>
                </p:cNvSpPr>
                <p:nvPr/>
              </p:nvSpPr>
              <p:spPr>
                <a:xfrm>
                  <a:off x="3592948" y="4262697"/>
                  <a:ext cx="486672" cy="369332"/>
                </a:xfrm>
                <a:prstGeom prst="rect">
                  <a:avLst/>
                </a:prstGeom>
                <a:blipFill>
                  <a:blip r:embed="rId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499FD73-9884-F045-B4D8-48EBD9A18CBA}"/>
                    </a:ext>
                  </a:extLst>
                </p:cNvPr>
                <p:cNvSpPr txBox="1"/>
                <p:nvPr/>
              </p:nvSpPr>
              <p:spPr>
                <a:xfrm>
                  <a:off x="7083118" y="5963269"/>
                  <a:ext cx="4641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oMath>
                    </m:oMathPara>
                  </a14:m>
                  <a:endParaRPr lang="en-US" b="0" dirty="0"/>
                </a:p>
              </p:txBody>
            </p:sp>
          </mc:Choice>
          <mc:Fallback xmlns="">
            <p:sp>
              <p:nvSpPr>
                <p:cNvPr id="30" name="TextBox 29">
                  <a:extLst>
                    <a:ext uri="{FF2B5EF4-FFF2-40B4-BE49-F238E27FC236}">
                      <a16:creationId xmlns:a16="http://schemas.microsoft.com/office/drawing/2014/main" id="{8499FD73-9884-F045-B4D8-48EBD9A18CBA}"/>
                    </a:ext>
                  </a:extLst>
                </p:cNvPr>
                <p:cNvSpPr txBox="1">
                  <a:spLocks noRot="1" noChangeAspect="1" noMove="1" noResize="1" noEditPoints="1" noAdjustHandles="1" noChangeArrowheads="1" noChangeShapeType="1" noTextEdit="1"/>
                </p:cNvSpPr>
                <p:nvPr/>
              </p:nvSpPr>
              <p:spPr>
                <a:xfrm>
                  <a:off x="7083118" y="5963269"/>
                  <a:ext cx="464166" cy="369332"/>
                </a:xfrm>
                <a:prstGeom prst="rect">
                  <a:avLst/>
                </a:prstGeom>
                <a:blipFill>
                  <a:blip r:embed="rId3"/>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90259D4E-7D3E-DF46-BD18-77251576CCC6}"/>
                </a:ext>
              </a:extLst>
            </p:cNvPr>
            <p:cNvSpPr txBox="1"/>
            <p:nvPr/>
          </p:nvSpPr>
          <p:spPr>
            <a:xfrm>
              <a:off x="6581755" y="5963268"/>
              <a:ext cx="301686" cy="369332"/>
            </a:xfrm>
            <a:prstGeom prst="rect">
              <a:avLst/>
            </a:prstGeom>
            <a:noFill/>
          </p:spPr>
          <p:txBody>
            <a:bodyPr wrap="none" rtlCol="0">
              <a:spAutoFit/>
            </a:bodyPr>
            <a:lstStyle/>
            <a:p>
              <a:r>
                <a:rPr lang="en-US" dirty="0"/>
                <a:t>1</a:t>
              </a:r>
            </a:p>
          </p:txBody>
        </p:sp>
        <p:sp>
          <p:nvSpPr>
            <p:cNvPr id="32" name="Rectangle 31">
              <a:extLst>
                <a:ext uri="{FF2B5EF4-FFF2-40B4-BE49-F238E27FC236}">
                  <a16:creationId xmlns:a16="http://schemas.microsoft.com/office/drawing/2014/main" id="{1B603CA2-67D7-C84F-B007-E56A750FDCBA}"/>
                </a:ext>
              </a:extLst>
            </p:cNvPr>
            <p:cNvSpPr/>
            <p:nvPr/>
          </p:nvSpPr>
          <p:spPr>
            <a:xfrm>
              <a:off x="4193311" y="4632029"/>
              <a:ext cx="2539288" cy="1265503"/>
            </a:xfrm>
            <a:prstGeom prst="rect">
              <a:avLst/>
            </a:prstGeom>
            <a:gradFill flip="none" rotWithShape="1">
              <a:gsLst>
                <a:gs pos="0">
                  <a:srgbClr val="0432FF">
                    <a:alpha val="5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401F68AD-8EF2-9446-93E6-E985C512A3AA}"/>
                </a:ext>
              </a:extLst>
            </p:cNvPr>
            <p:cNvCxnSpPr/>
            <p:nvPr/>
          </p:nvCxnSpPr>
          <p:spPr>
            <a:xfrm flipH="1">
              <a:off x="4193311" y="5380300"/>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34" name="Pie 33">
              <a:extLst>
                <a:ext uri="{FF2B5EF4-FFF2-40B4-BE49-F238E27FC236}">
                  <a16:creationId xmlns:a16="http://schemas.microsoft.com/office/drawing/2014/main" id="{50331527-2EEE-CE45-A9E5-9E6A12B49CC3}"/>
                </a:ext>
              </a:extLst>
            </p:cNvPr>
            <p:cNvSpPr/>
            <p:nvPr/>
          </p:nvSpPr>
          <p:spPr>
            <a:xfrm>
              <a:off x="6246483" y="5400198"/>
              <a:ext cx="940201" cy="969815"/>
            </a:xfrm>
            <a:prstGeom prst="pie">
              <a:avLst>
                <a:gd name="adj1" fmla="val 10799994"/>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 name="Straight Arrow Connector 35">
              <a:extLst>
                <a:ext uri="{FF2B5EF4-FFF2-40B4-BE49-F238E27FC236}">
                  <a16:creationId xmlns:a16="http://schemas.microsoft.com/office/drawing/2014/main" id="{44E9A941-C7D7-4648-94B9-E3E92C6DAFAC}"/>
                </a:ext>
              </a:extLst>
            </p:cNvPr>
            <p:cNvCxnSpPr/>
            <p:nvPr/>
          </p:nvCxnSpPr>
          <p:spPr>
            <a:xfrm rot="5400000" flipH="1">
              <a:off x="6151420" y="5815125"/>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E82FF45-AE34-3B41-A834-9C92E832CC14}"/>
                </a:ext>
              </a:extLst>
            </p:cNvPr>
            <p:cNvCxnSpPr/>
            <p:nvPr/>
          </p:nvCxnSpPr>
          <p:spPr>
            <a:xfrm rot="5400000" flipH="1">
              <a:off x="6636330" y="5810501"/>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4D6A097-12EE-5841-94E4-FBBA106050EA}"/>
                </a:ext>
              </a:extLst>
            </p:cNvPr>
            <p:cNvSpPr txBox="1"/>
            <p:nvPr/>
          </p:nvSpPr>
          <p:spPr>
            <a:xfrm>
              <a:off x="4042468" y="5982336"/>
              <a:ext cx="301686" cy="369332"/>
            </a:xfrm>
            <a:prstGeom prst="rect">
              <a:avLst/>
            </a:prstGeom>
            <a:noFill/>
          </p:spPr>
          <p:txBody>
            <a:bodyPr wrap="none" rtlCol="0">
              <a:spAutoFit/>
            </a:bodyPr>
            <a:lstStyle/>
            <a:p>
              <a:r>
                <a:rPr lang="en-US" dirty="0"/>
                <a:t>0</a:t>
              </a:r>
            </a:p>
          </p:txBody>
        </p:sp>
      </p:grpSp>
      <p:grpSp>
        <p:nvGrpSpPr>
          <p:cNvPr id="3" name="Group 2">
            <a:extLst>
              <a:ext uri="{FF2B5EF4-FFF2-40B4-BE49-F238E27FC236}">
                <a16:creationId xmlns:a16="http://schemas.microsoft.com/office/drawing/2014/main" id="{CD89B32E-57F9-0247-8123-5A6BE0861BCC}"/>
              </a:ext>
            </a:extLst>
          </p:cNvPr>
          <p:cNvGrpSpPr/>
          <p:nvPr/>
        </p:nvGrpSpPr>
        <p:grpSpPr>
          <a:xfrm>
            <a:off x="7406853" y="1290980"/>
            <a:ext cx="4247982" cy="2132171"/>
            <a:chOff x="3557779" y="1606110"/>
            <a:chExt cx="4247982" cy="2132171"/>
          </a:xfrm>
        </p:grpSpPr>
        <p:cxnSp>
          <p:nvCxnSpPr>
            <p:cNvPr id="41" name="Straight Arrow Connector 40">
              <a:extLst>
                <a:ext uri="{FF2B5EF4-FFF2-40B4-BE49-F238E27FC236}">
                  <a16:creationId xmlns:a16="http://schemas.microsoft.com/office/drawing/2014/main" id="{B125F90E-B88B-BF42-9208-6F9513FFD2AE}"/>
                </a:ext>
              </a:extLst>
            </p:cNvPr>
            <p:cNvCxnSpPr/>
            <p:nvPr/>
          </p:nvCxnSpPr>
          <p:spPr>
            <a:xfrm>
              <a:off x="4158142" y="1698474"/>
              <a:ext cx="0" cy="1542473"/>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F24235D-57E0-8746-BD6F-C45A0B7A537C}"/>
                </a:ext>
              </a:extLst>
            </p:cNvPr>
            <p:cNvCxnSpPr/>
            <p:nvPr/>
          </p:nvCxnSpPr>
          <p:spPr>
            <a:xfrm flipH="1">
              <a:off x="4158142" y="3240947"/>
              <a:ext cx="3121890" cy="0"/>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1A89C9A-7FA3-E041-BF7A-4D56CD48F0E9}"/>
                    </a:ext>
                  </a:extLst>
                </p:cNvPr>
                <p:cNvSpPr txBox="1"/>
                <p:nvPr/>
              </p:nvSpPr>
              <p:spPr>
                <a:xfrm>
                  <a:off x="3557779" y="1606110"/>
                  <a:ext cx="486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oMath>
                    </m:oMathPara>
                  </a14:m>
                  <a:endParaRPr lang="en-US" b="0" dirty="0"/>
                </a:p>
              </p:txBody>
            </p:sp>
          </mc:Choice>
          <mc:Fallback xmlns="">
            <p:sp>
              <p:nvSpPr>
                <p:cNvPr id="43" name="TextBox 42">
                  <a:extLst>
                    <a:ext uri="{FF2B5EF4-FFF2-40B4-BE49-F238E27FC236}">
                      <a16:creationId xmlns:a16="http://schemas.microsoft.com/office/drawing/2014/main" id="{71A89C9A-7FA3-E041-BF7A-4D56CD48F0E9}"/>
                    </a:ext>
                  </a:extLst>
                </p:cNvPr>
                <p:cNvSpPr txBox="1">
                  <a:spLocks noRot="1" noChangeAspect="1" noMove="1" noResize="1" noEditPoints="1" noAdjustHandles="1" noChangeArrowheads="1" noChangeShapeType="1" noTextEdit="1"/>
                </p:cNvSpPr>
                <p:nvPr/>
              </p:nvSpPr>
              <p:spPr>
                <a:xfrm>
                  <a:off x="3557779" y="1606110"/>
                  <a:ext cx="486672"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1017F49-0689-974C-8FA1-705C1A03059F}"/>
                    </a:ext>
                  </a:extLst>
                </p:cNvPr>
                <p:cNvSpPr txBox="1"/>
                <p:nvPr/>
              </p:nvSpPr>
              <p:spPr>
                <a:xfrm>
                  <a:off x="7047949" y="3306682"/>
                  <a:ext cx="4641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oMath>
                    </m:oMathPara>
                  </a14:m>
                  <a:endParaRPr lang="en-US" b="0" dirty="0"/>
                </a:p>
              </p:txBody>
            </p:sp>
          </mc:Choice>
          <mc:Fallback xmlns="">
            <p:sp>
              <p:nvSpPr>
                <p:cNvPr id="45" name="TextBox 44">
                  <a:extLst>
                    <a:ext uri="{FF2B5EF4-FFF2-40B4-BE49-F238E27FC236}">
                      <a16:creationId xmlns:a16="http://schemas.microsoft.com/office/drawing/2014/main" id="{41017F49-0689-974C-8FA1-705C1A03059F}"/>
                    </a:ext>
                  </a:extLst>
                </p:cNvPr>
                <p:cNvSpPr txBox="1">
                  <a:spLocks noRot="1" noChangeAspect="1" noMove="1" noResize="1" noEditPoints="1" noAdjustHandles="1" noChangeArrowheads="1" noChangeShapeType="1" noTextEdit="1"/>
                </p:cNvSpPr>
                <p:nvPr/>
              </p:nvSpPr>
              <p:spPr>
                <a:xfrm>
                  <a:off x="7047949" y="3306682"/>
                  <a:ext cx="464166" cy="369332"/>
                </a:xfrm>
                <a:prstGeom prst="rect">
                  <a:avLst/>
                </a:prstGeom>
                <a:blipFill>
                  <a:blip r:embed="rId5"/>
                  <a:stretch>
                    <a:fillRect/>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576ED5A0-8AE1-A64C-B86C-1883090F648E}"/>
                </a:ext>
              </a:extLst>
            </p:cNvPr>
            <p:cNvSpPr txBox="1"/>
            <p:nvPr/>
          </p:nvSpPr>
          <p:spPr>
            <a:xfrm>
              <a:off x="6546586" y="3306681"/>
              <a:ext cx="301686" cy="369332"/>
            </a:xfrm>
            <a:prstGeom prst="rect">
              <a:avLst/>
            </a:prstGeom>
            <a:noFill/>
          </p:spPr>
          <p:txBody>
            <a:bodyPr wrap="none" rtlCol="0">
              <a:spAutoFit/>
            </a:bodyPr>
            <a:lstStyle/>
            <a:p>
              <a:r>
                <a:rPr lang="en-US" dirty="0"/>
                <a:t>1</a:t>
              </a:r>
            </a:p>
          </p:txBody>
        </p:sp>
        <p:sp>
          <p:nvSpPr>
            <p:cNvPr id="47" name="Rectangle 46">
              <a:extLst>
                <a:ext uri="{FF2B5EF4-FFF2-40B4-BE49-F238E27FC236}">
                  <a16:creationId xmlns:a16="http://schemas.microsoft.com/office/drawing/2014/main" id="{0FF3B4AE-0B20-2F46-B76D-77DD2F66C52C}"/>
                </a:ext>
              </a:extLst>
            </p:cNvPr>
            <p:cNvSpPr/>
            <p:nvPr/>
          </p:nvSpPr>
          <p:spPr>
            <a:xfrm>
              <a:off x="4158142" y="1975442"/>
              <a:ext cx="2539288" cy="1265503"/>
            </a:xfrm>
            <a:prstGeom prst="rect">
              <a:avLst/>
            </a:prstGeom>
            <a:gradFill flip="none" rotWithShape="1">
              <a:gsLst>
                <a:gs pos="0">
                  <a:srgbClr val="0432FF">
                    <a:alpha val="5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3B079A1F-AD74-1543-8AE1-0B2A6D308AD5}"/>
                </a:ext>
              </a:extLst>
            </p:cNvPr>
            <p:cNvCxnSpPr/>
            <p:nvPr/>
          </p:nvCxnSpPr>
          <p:spPr>
            <a:xfrm flipH="1">
              <a:off x="4158142" y="2723713"/>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49" name="Pie 48">
              <a:extLst>
                <a:ext uri="{FF2B5EF4-FFF2-40B4-BE49-F238E27FC236}">
                  <a16:creationId xmlns:a16="http://schemas.microsoft.com/office/drawing/2014/main" id="{85B18ADA-7154-1043-A2CE-E150D199ABA9}"/>
                </a:ext>
              </a:extLst>
            </p:cNvPr>
            <p:cNvSpPr/>
            <p:nvPr/>
          </p:nvSpPr>
          <p:spPr>
            <a:xfrm>
              <a:off x="5589101" y="2743611"/>
              <a:ext cx="2216660" cy="994670"/>
            </a:xfrm>
            <a:prstGeom prst="pie">
              <a:avLst>
                <a:gd name="adj1" fmla="val 10799994"/>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Arrow Connector 50">
              <a:extLst>
                <a:ext uri="{FF2B5EF4-FFF2-40B4-BE49-F238E27FC236}">
                  <a16:creationId xmlns:a16="http://schemas.microsoft.com/office/drawing/2014/main" id="{E1C6A9F7-3CBF-4A4A-8068-EC7A5EB45A9F}"/>
                </a:ext>
              </a:extLst>
            </p:cNvPr>
            <p:cNvCxnSpPr/>
            <p:nvPr/>
          </p:nvCxnSpPr>
          <p:spPr>
            <a:xfrm rot="5400000" flipH="1">
              <a:off x="5502067" y="3158538"/>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CD3BB2D-5BE6-3046-9AA6-2CDEC7A07E8A}"/>
                </a:ext>
              </a:extLst>
            </p:cNvPr>
            <p:cNvCxnSpPr/>
            <p:nvPr/>
          </p:nvCxnSpPr>
          <p:spPr>
            <a:xfrm rot="5400000" flipH="1">
              <a:off x="6601161" y="3153914"/>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A0D43AF-B2E2-F847-9A72-41FCBF4EA8E4}"/>
                </a:ext>
              </a:extLst>
            </p:cNvPr>
            <p:cNvSpPr txBox="1"/>
            <p:nvPr/>
          </p:nvSpPr>
          <p:spPr>
            <a:xfrm>
              <a:off x="4007299" y="3325749"/>
              <a:ext cx="301686" cy="369332"/>
            </a:xfrm>
            <a:prstGeom prst="rect">
              <a:avLst/>
            </a:prstGeom>
            <a:noFill/>
          </p:spPr>
          <p:txBody>
            <a:bodyPr wrap="none" rtlCol="0">
              <a:spAutoFit/>
            </a:bodyPr>
            <a:lstStyle/>
            <a:p>
              <a:r>
                <a:rPr lang="en-US" dirty="0"/>
                <a:t>0</a:t>
              </a:r>
            </a:p>
          </p:txBody>
        </p:sp>
      </p:grpSp>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568229"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Far-forward acceptance with and without a 2</a:t>
            </a:r>
            <a:r>
              <a:rPr lang="en-US" sz="2800" baseline="30000" dirty="0">
                <a:solidFill>
                  <a:srgbClr val="006633"/>
                </a:solidFill>
                <a:latin typeface="Times New Roman" charset="0"/>
                <a:cs typeface="Arial" charset="0"/>
              </a:rPr>
              <a:t>nd</a:t>
            </a:r>
            <a:r>
              <a:rPr lang="en-US" sz="2800" dirty="0">
                <a:solidFill>
                  <a:srgbClr val="006633"/>
                </a:solidFill>
                <a:latin typeface="Times New Roman" charset="0"/>
                <a:cs typeface="Arial" charset="0"/>
              </a:rPr>
              <a:t> focus</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6</a:t>
            </a:fld>
            <a:endParaRPr lang="en-US" dirty="0"/>
          </a:p>
        </p:txBody>
      </p:sp>
      <p:cxnSp>
        <p:nvCxnSpPr>
          <p:cNvPr id="5" name="Straight Arrow Connector 4">
            <a:extLst>
              <a:ext uri="{FF2B5EF4-FFF2-40B4-BE49-F238E27FC236}">
                <a16:creationId xmlns:a16="http://schemas.microsoft.com/office/drawing/2014/main" id="{E5B25DF3-C27A-A748-8AFC-FC43FA955B2D}"/>
              </a:ext>
            </a:extLst>
          </p:cNvPr>
          <p:cNvCxnSpPr>
            <a:cxnSpLocks/>
          </p:cNvCxnSpPr>
          <p:nvPr/>
        </p:nvCxnSpPr>
        <p:spPr>
          <a:xfrm flipH="1" flipV="1">
            <a:off x="10548814" y="2445656"/>
            <a:ext cx="307516" cy="10147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EBAFA13-7E48-434B-AD49-568728C797B9}"/>
              </a:ext>
            </a:extLst>
          </p:cNvPr>
          <p:cNvCxnSpPr>
            <a:cxnSpLocks/>
          </p:cNvCxnSpPr>
          <p:nvPr/>
        </p:nvCxnSpPr>
        <p:spPr>
          <a:xfrm flipH="1">
            <a:off x="10633306" y="4239286"/>
            <a:ext cx="319954" cy="122834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0241C03-5C97-AC45-8E5F-ADD422911254}"/>
              </a:ext>
            </a:extLst>
          </p:cNvPr>
          <p:cNvSpPr/>
          <p:nvPr/>
        </p:nvSpPr>
        <p:spPr>
          <a:xfrm>
            <a:off x="9799344" y="3571069"/>
            <a:ext cx="2115066" cy="584775"/>
          </a:xfrm>
          <a:prstGeom prst="rect">
            <a:avLst/>
          </a:prstGeom>
        </p:spPr>
        <p:txBody>
          <a:bodyPr wrap="square">
            <a:spAutoFit/>
          </a:bodyPr>
          <a:lstStyle/>
          <a:p>
            <a:r>
              <a:rPr lang="en-US" sz="1600" dirty="0">
                <a:latin typeface="Helvetica" pitchFamily="2" charset="0"/>
              </a:rPr>
              <a:t>Limited by angular acceptance (</a:t>
            </a:r>
            <a:r>
              <a:rPr lang="en-US" sz="1600" dirty="0">
                <a:latin typeface="Symbol" pitchFamily="2" charset="2"/>
                <a:cs typeface="Arial" charset="0"/>
              </a:rPr>
              <a:t>b</a:t>
            </a:r>
            <a:r>
              <a:rPr lang="en-US" sz="1600" baseline="30000" dirty="0">
                <a:latin typeface="Arial" charset="0"/>
                <a:cs typeface="Arial" charset="0"/>
              </a:rPr>
              <a:t>*</a:t>
            </a:r>
            <a:r>
              <a:rPr lang="en-US" sz="1600" dirty="0">
                <a:latin typeface="Helvetica" pitchFamily="2" charset="0"/>
              </a:rPr>
              <a:t>)</a:t>
            </a:r>
            <a:endParaRPr lang="en-US" sz="1600" dirty="0"/>
          </a:p>
        </p:txBody>
      </p:sp>
      <p:sp>
        <p:nvSpPr>
          <p:cNvPr id="68" name="Rectangle 67">
            <a:extLst>
              <a:ext uri="{FF2B5EF4-FFF2-40B4-BE49-F238E27FC236}">
                <a16:creationId xmlns:a16="http://schemas.microsoft.com/office/drawing/2014/main" id="{29348470-7813-F749-A124-B581130C8A5E}"/>
              </a:ext>
            </a:extLst>
          </p:cNvPr>
          <p:cNvSpPr/>
          <p:nvPr/>
        </p:nvSpPr>
        <p:spPr>
          <a:xfrm>
            <a:off x="7636578" y="3670715"/>
            <a:ext cx="1786820" cy="584775"/>
          </a:xfrm>
          <a:prstGeom prst="rect">
            <a:avLst/>
          </a:prstGeom>
        </p:spPr>
        <p:txBody>
          <a:bodyPr wrap="square">
            <a:spAutoFit/>
          </a:bodyPr>
          <a:lstStyle/>
          <a:p>
            <a:r>
              <a:rPr lang="en-US" sz="1600" dirty="0">
                <a:latin typeface="Helvetica" pitchFamily="2" charset="0"/>
              </a:rPr>
              <a:t>Limited by D and 2</a:t>
            </a:r>
            <a:r>
              <a:rPr lang="en-US" sz="1600" baseline="30000" dirty="0">
                <a:latin typeface="Helvetica" pitchFamily="2" charset="0"/>
              </a:rPr>
              <a:t>nd</a:t>
            </a:r>
            <a:r>
              <a:rPr lang="en-US" sz="1600" dirty="0">
                <a:latin typeface="Helvetica" pitchFamily="2" charset="0"/>
              </a:rPr>
              <a:t> focus (</a:t>
            </a:r>
            <a:r>
              <a:rPr lang="en-US" sz="1600" dirty="0">
                <a:latin typeface="Symbol" pitchFamily="2" charset="2"/>
                <a:cs typeface="Arial" charset="0"/>
              </a:rPr>
              <a:t>b</a:t>
            </a:r>
            <a:r>
              <a:rPr lang="en-US" sz="1600" baseline="-25000" dirty="0">
                <a:latin typeface="Arial" charset="0"/>
                <a:cs typeface="Arial" charset="0"/>
              </a:rPr>
              <a:t>2</a:t>
            </a:r>
            <a:r>
              <a:rPr lang="en-US" sz="1600" dirty="0">
                <a:latin typeface="Helvetica" pitchFamily="2" charset="0"/>
              </a:rPr>
              <a:t>) </a:t>
            </a:r>
            <a:endParaRPr lang="en-US" sz="1600" dirty="0"/>
          </a:p>
        </p:txBody>
      </p:sp>
      <p:cxnSp>
        <p:nvCxnSpPr>
          <p:cNvPr id="69" name="Straight Arrow Connector 68">
            <a:extLst>
              <a:ext uri="{FF2B5EF4-FFF2-40B4-BE49-F238E27FC236}">
                <a16:creationId xmlns:a16="http://schemas.microsoft.com/office/drawing/2014/main" id="{31066B85-A665-F24A-87EC-04822580E996}"/>
              </a:ext>
            </a:extLst>
          </p:cNvPr>
          <p:cNvCxnSpPr>
            <a:cxnSpLocks/>
          </p:cNvCxnSpPr>
          <p:nvPr/>
        </p:nvCxnSpPr>
        <p:spPr>
          <a:xfrm flipV="1">
            <a:off x="8573530" y="3048001"/>
            <a:ext cx="715610" cy="59368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C09B514-0D8A-0F4A-A7C9-F8211841A3FA}"/>
              </a:ext>
            </a:extLst>
          </p:cNvPr>
          <p:cNvCxnSpPr>
            <a:cxnSpLocks/>
          </p:cNvCxnSpPr>
          <p:nvPr/>
        </p:nvCxnSpPr>
        <p:spPr>
          <a:xfrm>
            <a:off x="8592455" y="4325255"/>
            <a:ext cx="1393651" cy="163732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296159F-A9CE-1941-ADCA-B4FC6F2FF521}"/>
              </a:ext>
            </a:extLst>
          </p:cNvPr>
          <p:cNvSpPr/>
          <p:nvPr/>
        </p:nvSpPr>
        <p:spPr>
          <a:xfrm>
            <a:off x="5109030" y="1461441"/>
            <a:ext cx="2249714" cy="707886"/>
          </a:xfrm>
          <a:prstGeom prst="rect">
            <a:avLst/>
          </a:prstGeom>
        </p:spPr>
        <p:txBody>
          <a:bodyPr wrap="square">
            <a:spAutoFit/>
          </a:bodyPr>
          <a:lstStyle/>
          <a:p>
            <a:r>
              <a:rPr lang="en-US" sz="2000" dirty="0">
                <a:latin typeface="Helvetica" pitchFamily="2" charset="0"/>
              </a:rPr>
              <a:t>Without 2</a:t>
            </a:r>
            <a:r>
              <a:rPr lang="en-US" sz="2000" baseline="30000" dirty="0">
                <a:latin typeface="Helvetica" pitchFamily="2" charset="0"/>
              </a:rPr>
              <a:t>nd</a:t>
            </a:r>
            <a:r>
              <a:rPr lang="en-US" sz="2000" dirty="0">
                <a:latin typeface="Helvetica" pitchFamily="2" charset="0"/>
              </a:rPr>
              <a:t> focus: (EPIC @IR6</a:t>
            </a:r>
            <a:r>
              <a:rPr lang="en-US" sz="1600" dirty="0">
                <a:latin typeface="Helvetica" pitchFamily="2" charset="0"/>
              </a:rPr>
              <a:t>)</a:t>
            </a:r>
            <a:endParaRPr lang="en-US" sz="1600" dirty="0"/>
          </a:p>
        </p:txBody>
      </p:sp>
      <p:sp>
        <p:nvSpPr>
          <p:cNvPr id="40" name="TextBox 39">
            <a:extLst>
              <a:ext uri="{FF2B5EF4-FFF2-40B4-BE49-F238E27FC236}">
                <a16:creationId xmlns:a16="http://schemas.microsoft.com/office/drawing/2014/main" id="{3E35F186-1A89-344A-87FB-622D5CD04AA0}"/>
              </a:ext>
            </a:extLst>
          </p:cNvPr>
          <p:cNvSpPr txBox="1"/>
          <p:nvPr/>
        </p:nvSpPr>
        <p:spPr>
          <a:xfrm>
            <a:off x="8322734" y="1974870"/>
            <a:ext cx="1237037" cy="369138"/>
          </a:xfrm>
          <a:prstGeom prst="rect">
            <a:avLst/>
          </a:prstGeom>
          <a:noFill/>
        </p:spPr>
        <p:txBody>
          <a:bodyPr wrap="square" lIns="91242" tIns="45624" rIns="91242" bIns="45624" rtlCol="0">
            <a:spAutoFit/>
          </a:bodyPr>
          <a:lstStyle/>
          <a:p>
            <a:pPr algn="ctr" defTabSz="456246"/>
            <a:r>
              <a:rPr lang="en-US" dirty="0">
                <a:solidFill>
                  <a:prstClr val="black"/>
                </a:solidFill>
                <a:latin typeface="Arial" panose="020B0604020202020204" pitchFamily="34" charset="0"/>
                <a:cs typeface="Arial" panose="020B0604020202020204" pitchFamily="34" charset="0"/>
              </a:rPr>
              <a:t>Detected</a:t>
            </a:r>
          </a:p>
        </p:txBody>
      </p:sp>
      <p:sp>
        <p:nvSpPr>
          <p:cNvPr id="44" name="TextBox 43">
            <a:extLst>
              <a:ext uri="{FF2B5EF4-FFF2-40B4-BE49-F238E27FC236}">
                <a16:creationId xmlns:a16="http://schemas.microsoft.com/office/drawing/2014/main" id="{DE4901B1-A0C5-D84A-982B-4C302A14D6B9}"/>
              </a:ext>
            </a:extLst>
          </p:cNvPr>
          <p:cNvSpPr txBox="1"/>
          <p:nvPr/>
        </p:nvSpPr>
        <p:spPr>
          <a:xfrm>
            <a:off x="8404798" y="5468348"/>
            <a:ext cx="1237037" cy="369138"/>
          </a:xfrm>
          <a:prstGeom prst="rect">
            <a:avLst/>
          </a:prstGeom>
          <a:noFill/>
        </p:spPr>
        <p:txBody>
          <a:bodyPr wrap="square" lIns="91242" tIns="45624" rIns="91242" bIns="45624" rtlCol="0">
            <a:spAutoFit/>
          </a:bodyPr>
          <a:lstStyle/>
          <a:p>
            <a:pPr algn="ctr" defTabSz="456246"/>
            <a:r>
              <a:rPr lang="en-US" dirty="0">
                <a:solidFill>
                  <a:prstClr val="black"/>
                </a:solidFill>
                <a:latin typeface="Arial" panose="020B0604020202020204" pitchFamily="34" charset="0"/>
                <a:cs typeface="Arial" panose="020B0604020202020204" pitchFamily="34" charset="0"/>
              </a:rPr>
              <a:t>Detected</a:t>
            </a:r>
          </a:p>
        </p:txBody>
      </p:sp>
      <p:pic>
        <p:nvPicPr>
          <p:cNvPr id="50" name="Picture 49">
            <a:extLst>
              <a:ext uri="{FF2B5EF4-FFF2-40B4-BE49-F238E27FC236}">
                <a16:creationId xmlns:a16="http://schemas.microsoft.com/office/drawing/2014/main" id="{0A68A319-FD98-BD46-A8AD-71221393A76B}"/>
              </a:ext>
            </a:extLst>
          </p:cNvPr>
          <p:cNvPicPr>
            <a:picLocks noChangeAspect="1"/>
          </p:cNvPicPr>
          <p:nvPr/>
        </p:nvPicPr>
        <p:blipFill>
          <a:blip r:embed="rId6"/>
          <a:stretch>
            <a:fillRect/>
          </a:stretch>
        </p:blipFill>
        <p:spPr>
          <a:xfrm>
            <a:off x="371518" y="1464119"/>
            <a:ext cx="4355262" cy="2471906"/>
          </a:xfrm>
          <a:prstGeom prst="rect">
            <a:avLst/>
          </a:prstGeom>
        </p:spPr>
      </p:pic>
      <p:pic>
        <p:nvPicPr>
          <p:cNvPr id="56" name="Picture 55">
            <a:extLst>
              <a:ext uri="{FF2B5EF4-FFF2-40B4-BE49-F238E27FC236}">
                <a16:creationId xmlns:a16="http://schemas.microsoft.com/office/drawing/2014/main" id="{BE671763-5E23-5242-949A-9C1769B4AA57}"/>
              </a:ext>
            </a:extLst>
          </p:cNvPr>
          <p:cNvPicPr>
            <a:picLocks noChangeAspect="1"/>
          </p:cNvPicPr>
          <p:nvPr/>
        </p:nvPicPr>
        <p:blipFill>
          <a:blip r:embed="rId7"/>
          <a:stretch>
            <a:fillRect/>
          </a:stretch>
        </p:blipFill>
        <p:spPr>
          <a:xfrm>
            <a:off x="361687" y="3977877"/>
            <a:ext cx="4355261" cy="2471905"/>
          </a:xfrm>
          <a:prstGeom prst="rect">
            <a:avLst/>
          </a:prstGeom>
        </p:spPr>
      </p:pic>
      <p:sp>
        <p:nvSpPr>
          <p:cNvPr id="59" name="TextBox 58">
            <a:extLst>
              <a:ext uri="{FF2B5EF4-FFF2-40B4-BE49-F238E27FC236}">
                <a16:creationId xmlns:a16="http://schemas.microsoft.com/office/drawing/2014/main" id="{13C8ABF9-F6AF-3B4C-AA51-5CA498B3037A}"/>
              </a:ext>
            </a:extLst>
          </p:cNvPr>
          <p:cNvSpPr txBox="1"/>
          <p:nvPr/>
        </p:nvSpPr>
        <p:spPr>
          <a:xfrm>
            <a:off x="1555994" y="1518602"/>
            <a:ext cx="1022652" cy="369332"/>
          </a:xfrm>
          <a:prstGeom prst="rect">
            <a:avLst/>
          </a:prstGeom>
          <a:noFill/>
        </p:spPr>
        <p:txBody>
          <a:bodyPr wrap="none" rtlCol="0">
            <a:spAutoFit/>
          </a:bodyPr>
          <a:lstStyle/>
          <a:p>
            <a:r>
              <a:rPr lang="en-US" dirty="0"/>
              <a:t>Excluded</a:t>
            </a:r>
          </a:p>
        </p:txBody>
      </p:sp>
      <p:sp>
        <p:nvSpPr>
          <p:cNvPr id="60" name="TextBox 59">
            <a:extLst>
              <a:ext uri="{FF2B5EF4-FFF2-40B4-BE49-F238E27FC236}">
                <a16:creationId xmlns:a16="http://schemas.microsoft.com/office/drawing/2014/main" id="{C765A7BC-24A8-D34C-9E40-87D7328A65E6}"/>
              </a:ext>
            </a:extLst>
          </p:cNvPr>
          <p:cNvSpPr txBox="1"/>
          <p:nvPr/>
        </p:nvSpPr>
        <p:spPr>
          <a:xfrm rot="16200000">
            <a:off x="705127" y="2325986"/>
            <a:ext cx="1092858" cy="365760"/>
          </a:xfrm>
          <a:prstGeom prst="rect">
            <a:avLst/>
          </a:prstGeom>
          <a:noFill/>
        </p:spPr>
        <p:txBody>
          <a:bodyPr wrap="square" rtlCol="0">
            <a:spAutoFit/>
          </a:bodyPr>
          <a:lstStyle/>
          <a:p>
            <a:r>
              <a:rPr lang="en-US" dirty="0"/>
              <a:t>Detected</a:t>
            </a:r>
          </a:p>
        </p:txBody>
      </p:sp>
      <p:cxnSp>
        <p:nvCxnSpPr>
          <p:cNvPr id="61" name="Straight Connector 60">
            <a:extLst>
              <a:ext uri="{FF2B5EF4-FFF2-40B4-BE49-F238E27FC236}">
                <a16:creationId xmlns:a16="http://schemas.microsoft.com/office/drawing/2014/main" id="{36182C43-4845-9047-B2BB-DDED2F22DD00}"/>
              </a:ext>
            </a:extLst>
          </p:cNvPr>
          <p:cNvCxnSpPr/>
          <p:nvPr/>
        </p:nvCxnSpPr>
        <p:spPr>
          <a:xfrm flipH="1">
            <a:off x="2761355" y="3642205"/>
            <a:ext cx="1098371" cy="402789"/>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FEAFC48F-75A6-2848-8209-9E83950D5561}"/>
              </a:ext>
            </a:extLst>
          </p:cNvPr>
          <p:cNvCxnSpPr>
            <a:cxnSpLocks/>
          </p:cNvCxnSpPr>
          <p:nvPr/>
        </p:nvCxnSpPr>
        <p:spPr>
          <a:xfrm>
            <a:off x="1584602" y="3642205"/>
            <a:ext cx="1059454" cy="402789"/>
          </a:xfrm>
          <a:prstGeom prst="line">
            <a:avLst/>
          </a:prstGeom>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9DC4C515-D452-EC47-89C8-58CF10D581BD}"/>
              </a:ext>
            </a:extLst>
          </p:cNvPr>
          <p:cNvSpPr txBox="1"/>
          <p:nvPr/>
        </p:nvSpPr>
        <p:spPr>
          <a:xfrm>
            <a:off x="9291654" y="2894508"/>
            <a:ext cx="476412" cy="369332"/>
          </a:xfrm>
          <a:prstGeom prst="rect">
            <a:avLst/>
          </a:prstGeom>
          <a:noFill/>
        </p:spPr>
        <p:txBody>
          <a:bodyPr wrap="none" rtlCol="0">
            <a:spAutoFit/>
          </a:bodyPr>
          <a:lstStyle/>
          <a:p>
            <a:r>
              <a:rPr lang="en-US" dirty="0"/>
              <a:t>0.9</a:t>
            </a:r>
          </a:p>
        </p:txBody>
      </p:sp>
      <p:sp>
        <p:nvSpPr>
          <p:cNvPr id="67" name="TextBox 66">
            <a:extLst>
              <a:ext uri="{FF2B5EF4-FFF2-40B4-BE49-F238E27FC236}">
                <a16:creationId xmlns:a16="http://schemas.microsoft.com/office/drawing/2014/main" id="{7DE48B5C-8A86-764E-931A-D919DF3E4257}"/>
              </a:ext>
            </a:extLst>
          </p:cNvPr>
          <p:cNvSpPr txBox="1"/>
          <p:nvPr/>
        </p:nvSpPr>
        <p:spPr>
          <a:xfrm>
            <a:off x="9763369" y="6109422"/>
            <a:ext cx="593432" cy="369332"/>
          </a:xfrm>
          <a:prstGeom prst="rect">
            <a:avLst/>
          </a:prstGeom>
          <a:noFill/>
        </p:spPr>
        <p:txBody>
          <a:bodyPr wrap="none" rtlCol="0">
            <a:spAutoFit/>
          </a:bodyPr>
          <a:lstStyle/>
          <a:p>
            <a:r>
              <a:rPr lang="en-US" dirty="0"/>
              <a:t>0.99</a:t>
            </a:r>
          </a:p>
        </p:txBody>
      </p:sp>
      <p:sp>
        <p:nvSpPr>
          <p:cNvPr id="70" name="TextBox 69">
            <a:extLst>
              <a:ext uri="{FF2B5EF4-FFF2-40B4-BE49-F238E27FC236}">
                <a16:creationId xmlns:a16="http://schemas.microsoft.com/office/drawing/2014/main" id="{9ACE7488-C31D-394B-BABF-C32AE598B91B}"/>
              </a:ext>
            </a:extLst>
          </p:cNvPr>
          <p:cNvSpPr txBox="1"/>
          <p:nvPr/>
        </p:nvSpPr>
        <p:spPr>
          <a:xfrm>
            <a:off x="9462105" y="2591727"/>
            <a:ext cx="1237037" cy="276805"/>
          </a:xfrm>
          <a:prstGeom prst="rect">
            <a:avLst/>
          </a:prstGeom>
          <a:noFill/>
        </p:spPr>
        <p:txBody>
          <a:bodyPr wrap="square" lIns="91242" tIns="45624" rIns="91242" bIns="45624" rtlCol="0">
            <a:spAutoFit/>
          </a:bodyPr>
          <a:lstStyle/>
          <a:p>
            <a:pPr algn="ctr" defTabSz="456246"/>
            <a:r>
              <a:rPr lang="en-US" sz="1200" dirty="0">
                <a:solidFill>
                  <a:prstClr val="black"/>
                </a:solidFill>
                <a:latin typeface="Arial" panose="020B0604020202020204" pitchFamily="34" charset="0"/>
                <a:cs typeface="Arial" panose="020B0604020202020204" pitchFamily="34" charset="0"/>
              </a:rPr>
              <a:t>Excluded</a:t>
            </a:r>
          </a:p>
        </p:txBody>
      </p:sp>
      <p:sp>
        <p:nvSpPr>
          <p:cNvPr id="71" name="TextBox 70">
            <a:extLst>
              <a:ext uri="{FF2B5EF4-FFF2-40B4-BE49-F238E27FC236}">
                <a16:creationId xmlns:a16="http://schemas.microsoft.com/office/drawing/2014/main" id="{1A761418-AA4C-F64E-A834-A15787FD6C36}"/>
              </a:ext>
            </a:extLst>
          </p:cNvPr>
          <p:cNvSpPr txBox="1"/>
          <p:nvPr/>
        </p:nvSpPr>
        <p:spPr>
          <a:xfrm>
            <a:off x="10020905" y="5734071"/>
            <a:ext cx="1155093" cy="274842"/>
          </a:xfrm>
          <a:prstGeom prst="rect">
            <a:avLst/>
          </a:prstGeom>
          <a:noFill/>
        </p:spPr>
        <p:txBody>
          <a:bodyPr wrap="square" lIns="91242" tIns="45624" rIns="91242" bIns="45624" rtlCol="0">
            <a:spAutoFit/>
          </a:bodyPr>
          <a:lstStyle/>
          <a:p>
            <a:pPr algn="ctr" defTabSz="456246"/>
            <a:r>
              <a:rPr lang="en-US" sz="1200" dirty="0">
                <a:solidFill>
                  <a:prstClr val="black"/>
                </a:solidFill>
                <a:latin typeface="Arial" panose="020B0604020202020204" pitchFamily="34" charset="0"/>
                <a:cs typeface="Arial" panose="020B0604020202020204" pitchFamily="34" charset="0"/>
              </a:rPr>
              <a:t>Excluded</a:t>
            </a:r>
          </a:p>
        </p:txBody>
      </p:sp>
      <p:sp>
        <p:nvSpPr>
          <p:cNvPr id="73" name="TextBox 72">
            <a:extLst>
              <a:ext uri="{FF2B5EF4-FFF2-40B4-BE49-F238E27FC236}">
                <a16:creationId xmlns:a16="http://schemas.microsoft.com/office/drawing/2014/main" id="{A357B4BA-6A5C-8F4D-B519-F6889FCD863A}"/>
              </a:ext>
            </a:extLst>
          </p:cNvPr>
          <p:cNvSpPr txBox="1"/>
          <p:nvPr/>
        </p:nvSpPr>
        <p:spPr>
          <a:xfrm rot="16200000">
            <a:off x="3644270" y="2318732"/>
            <a:ext cx="1092858" cy="365760"/>
          </a:xfrm>
          <a:prstGeom prst="rect">
            <a:avLst/>
          </a:prstGeom>
          <a:noFill/>
        </p:spPr>
        <p:txBody>
          <a:bodyPr wrap="square" rtlCol="0">
            <a:spAutoFit/>
          </a:bodyPr>
          <a:lstStyle/>
          <a:p>
            <a:r>
              <a:rPr lang="en-US" dirty="0"/>
              <a:t>Detected</a:t>
            </a:r>
          </a:p>
        </p:txBody>
      </p:sp>
      <p:sp>
        <p:nvSpPr>
          <p:cNvPr id="75" name="Rectangle 74">
            <a:extLst>
              <a:ext uri="{FF2B5EF4-FFF2-40B4-BE49-F238E27FC236}">
                <a16:creationId xmlns:a16="http://schemas.microsoft.com/office/drawing/2014/main" id="{370B6498-9F55-E549-8EAB-197AD0DA12FC}"/>
              </a:ext>
            </a:extLst>
          </p:cNvPr>
          <p:cNvSpPr/>
          <p:nvPr/>
        </p:nvSpPr>
        <p:spPr>
          <a:xfrm>
            <a:off x="5090589" y="4449421"/>
            <a:ext cx="2366000" cy="707886"/>
          </a:xfrm>
          <a:prstGeom prst="rect">
            <a:avLst/>
          </a:prstGeom>
        </p:spPr>
        <p:txBody>
          <a:bodyPr wrap="square">
            <a:spAutoFit/>
          </a:bodyPr>
          <a:lstStyle/>
          <a:p>
            <a:r>
              <a:rPr lang="en-US" sz="2000" dirty="0">
                <a:latin typeface="Helvetica" pitchFamily="2" charset="0"/>
              </a:rPr>
              <a:t>With 2</a:t>
            </a:r>
            <a:r>
              <a:rPr lang="en-US" sz="2000" baseline="30000" dirty="0">
                <a:latin typeface="Helvetica" pitchFamily="2" charset="0"/>
              </a:rPr>
              <a:t>nd</a:t>
            </a:r>
            <a:r>
              <a:rPr lang="en-US" sz="2000" dirty="0">
                <a:latin typeface="Helvetica" pitchFamily="2" charset="0"/>
              </a:rPr>
              <a:t> focus: (Detector 2 @ IR8)</a:t>
            </a:r>
            <a:endParaRPr lang="en-US" sz="2000" dirty="0"/>
          </a:p>
        </p:txBody>
      </p:sp>
      <p:sp>
        <p:nvSpPr>
          <p:cNvPr id="76" name="Rectangle 75">
            <a:extLst>
              <a:ext uri="{FF2B5EF4-FFF2-40B4-BE49-F238E27FC236}">
                <a16:creationId xmlns:a16="http://schemas.microsoft.com/office/drawing/2014/main" id="{B0BA64AE-F934-6D42-B521-A4949696AD3F}"/>
              </a:ext>
            </a:extLst>
          </p:cNvPr>
          <p:cNvSpPr/>
          <p:nvPr/>
        </p:nvSpPr>
        <p:spPr>
          <a:xfrm>
            <a:off x="1295790" y="1003991"/>
            <a:ext cx="2913353" cy="369332"/>
          </a:xfrm>
          <a:prstGeom prst="rect">
            <a:avLst/>
          </a:prstGeom>
        </p:spPr>
        <p:txBody>
          <a:bodyPr wrap="square">
            <a:spAutoFit/>
          </a:bodyPr>
          <a:lstStyle/>
          <a:p>
            <a:r>
              <a:rPr lang="en-US" dirty="0">
                <a:latin typeface="Helvetica" pitchFamily="2" charset="0"/>
              </a:rPr>
              <a:t>Ion fragments from </a:t>
            </a:r>
            <a:r>
              <a:rPr lang="en-US" baseline="30000" dirty="0">
                <a:latin typeface="Helvetica" pitchFamily="2" charset="0"/>
              </a:rPr>
              <a:t>238</a:t>
            </a:r>
            <a:r>
              <a:rPr lang="en-US" dirty="0">
                <a:latin typeface="Helvetica" pitchFamily="2" charset="0"/>
              </a:rPr>
              <a:t>U</a:t>
            </a:r>
            <a:endParaRPr lang="en-US" dirty="0"/>
          </a:p>
        </p:txBody>
      </p:sp>
      <p:sp>
        <p:nvSpPr>
          <p:cNvPr id="77" name="Rectangle 76">
            <a:extLst>
              <a:ext uri="{FF2B5EF4-FFF2-40B4-BE49-F238E27FC236}">
                <a16:creationId xmlns:a16="http://schemas.microsoft.com/office/drawing/2014/main" id="{529D74C5-6CB2-B846-BBB1-4366B7EC0D05}"/>
              </a:ext>
            </a:extLst>
          </p:cNvPr>
          <p:cNvSpPr/>
          <p:nvPr/>
        </p:nvSpPr>
        <p:spPr>
          <a:xfrm>
            <a:off x="8327961" y="880623"/>
            <a:ext cx="2913353" cy="369332"/>
          </a:xfrm>
          <a:prstGeom prst="rect">
            <a:avLst/>
          </a:prstGeom>
        </p:spPr>
        <p:txBody>
          <a:bodyPr wrap="square">
            <a:spAutoFit/>
          </a:bodyPr>
          <a:lstStyle/>
          <a:p>
            <a:r>
              <a:rPr lang="en-US" dirty="0">
                <a:latin typeface="Helvetica" pitchFamily="2" charset="0"/>
              </a:rPr>
              <a:t>Exclusive protons</a:t>
            </a:r>
            <a:endParaRPr lang="en-US" dirty="0"/>
          </a:p>
        </p:txBody>
      </p:sp>
      <p:sp>
        <p:nvSpPr>
          <p:cNvPr id="78" name="Rectangle 77">
            <a:extLst>
              <a:ext uri="{FF2B5EF4-FFF2-40B4-BE49-F238E27FC236}">
                <a16:creationId xmlns:a16="http://schemas.microsoft.com/office/drawing/2014/main" id="{E727302D-6A0C-BD4A-BD09-55038EB1E0A1}"/>
              </a:ext>
            </a:extLst>
          </p:cNvPr>
          <p:cNvSpPr/>
          <p:nvPr/>
        </p:nvSpPr>
        <p:spPr>
          <a:xfrm>
            <a:off x="8306191" y="1207192"/>
            <a:ext cx="2913353" cy="369332"/>
          </a:xfrm>
          <a:prstGeom prst="rect">
            <a:avLst/>
          </a:prstGeom>
        </p:spPr>
        <p:txBody>
          <a:bodyPr wrap="square">
            <a:spAutoFit/>
          </a:bodyPr>
          <a:lstStyle/>
          <a:p>
            <a:r>
              <a:rPr lang="en-US" dirty="0">
                <a:latin typeface="Helvetica" pitchFamily="2" charset="0"/>
              </a:rPr>
              <a:t>(</a:t>
            </a:r>
            <a:r>
              <a:rPr lang="en-US" dirty="0" err="1">
                <a:latin typeface="Helvetica" pitchFamily="2" charset="0"/>
              </a:rPr>
              <a:t>x</a:t>
            </a:r>
            <a:r>
              <a:rPr lang="en-US" baseline="-25000" dirty="0" err="1">
                <a:latin typeface="Helvetica" pitchFamily="2" charset="0"/>
              </a:rPr>
              <a:t>L</a:t>
            </a:r>
            <a:r>
              <a:rPr lang="en-US" dirty="0">
                <a:latin typeface="Helvetica" pitchFamily="2" charset="0"/>
              </a:rPr>
              <a:t> = p’ / </a:t>
            </a:r>
            <a:r>
              <a:rPr lang="en-US" dirty="0" err="1">
                <a:latin typeface="Helvetica" pitchFamily="2" charset="0"/>
              </a:rPr>
              <a:t>p</a:t>
            </a:r>
            <a:r>
              <a:rPr lang="en-US" baseline="-25000" dirty="0" err="1">
                <a:latin typeface="Helvetica" pitchFamily="2" charset="0"/>
              </a:rPr>
              <a:t>beam</a:t>
            </a:r>
            <a:r>
              <a:rPr lang="en-US" dirty="0">
                <a:latin typeface="Helvetica" pitchFamily="2" charset="0"/>
              </a:rPr>
              <a:t> ~ 1 – x)</a:t>
            </a:r>
            <a:endParaRPr lang="en-US" dirty="0"/>
          </a:p>
        </p:txBody>
      </p:sp>
      <p:sp>
        <p:nvSpPr>
          <p:cNvPr id="13" name="Down Arrow 12">
            <a:extLst>
              <a:ext uri="{FF2B5EF4-FFF2-40B4-BE49-F238E27FC236}">
                <a16:creationId xmlns:a16="http://schemas.microsoft.com/office/drawing/2014/main" id="{97510A97-C3DC-204A-8651-1D31EB946729}"/>
              </a:ext>
            </a:extLst>
          </p:cNvPr>
          <p:cNvSpPr/>
          <p:nvPr/>
        </p:nvSpPr>
        <p:spPr>
          <a:xfrm>
            <a:off x="5979886" y="2422380"/>
            <a:ext cx="595086" cy="171268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98B87630-D066-BD4E-856C-0CB2BC429801}"/>
              </a:ext>
            </a:extLst>
          </p:cNvPr>
          <p:cNvSpPr txBox="1"/>
          <p:nvPr/>
        </p:nvSpPr>
        <p:spPr>
          <a:xfrm>
            <a:off x="4770695" y="2880110"/>
            <a:ext cx="1693167" cy="369332"/>
          </a:xfrm>
          <a:prstGeom prst="rect">
            <a:avLst/>
          </a:prstGeom>
          <a:noFill/>
        </p:spPr>
        <p:txBody>
          <a:bodyPr wrap="square" rtlCol="0">
            <a:spAutoFit/>
          </a:bodyPr>
          <a:lstStyle/>
          <a:p>
            <a:r>
              <a:rPr lang="en-US" dirty="0">
                <a:sym typeface="Wingdings" pitchFamily="2" charset="2"/>
              </a:rPr>
              <a:t> </a:t>
            </a:r>
            <a:r>
              <a:rPr lang="en-US" dirty="0"/>
              <a:t>Z’ vs </a:t>
            </a:r>
            <a:r>
              <a:rPr lang="en-US" dirty="0" err="1"/>
              <a:t>x</a:t>
            </a:r>
            <a:r>
              <a:rPr lang="en-US" baseline="-25000" dirty="0" err="1"/>
              <a:t>RP</a:t>
            </a:r>
            <a:endParaRPr lang="en-US"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08A9CD1-3E46-E042-8719-37F9F179EB7D}"/>
                  </a:ext>
                </a:extLst>
              </p:cNvPr>
              <p:cNvSpPr txBox="1"/>
              <p:nvPr/>
            </p:nvSpPr>
            <p:spPr>
              <a:xfrm>
                <a:off x="6631025" y="2895876"/>
                <a:ext cx="1535512" cy="369332"/>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i="1" smtClean="0">
                            <a:latin typeface="Cambria Math" panose="02040503050406030204" pitchFamily="18" charset="0"/>
                            <a:ea typeface="Cambria Math" panose="02040503050406030204" pitchFamily="18" charset="0"/>
                          </a:rPr>
                          <m:t>⊥</m:t>
                        </m:r>
                      </m:sub>
                    </m:sSub>
                  </m:oMath>
                </a14:m>
                <a:r>
                  <a:rPr lang="en-US" i="1" dirty="0"/>
                  <a:t>vs </a:t>
                </a:r>
                <a:r>
                  <a:rPr lang="en-US" i="1" dirty="0" err="1"/>
                  <a:t>x</a:t>
                </a:r>
                <a:r>
                  <a:rPr lang="en-US" i="1" baseline="-25000" dirty="0" err="1"/>
                  <a:t>L</a:t>
                </a:r>
                <a:r>
                  <a:rPr lang="en-US" i="1" dirty="0">
                    <a:sym typeface="Wingdings" pitchFamily="2" charset="2"/>
                  </a:rPr>
                  <a:t></a:t>
                </a:r>
                <a14:m>
                  <m:oMath xmlns:m="http://schemas.openxmlformats.org/officeDocument/2006/math">
                    <m:sSub>
                      <m:sSubPr>
                        <m:ctrlPr>
                          <a:rPr lang="en-US" i="1" baseline="-25000" smtClean="0">
                            <a:latin typeface="Cambria Math" panose="02040503050406030204" pitchFamily="18" charset="0"/>
                            <a:sym typeface="Wingdings" pitchFamily="2" charset="2"/>
                          </a:rPr>
                        </m:ctrlPr>
                      </m:sSubPr>
                      <m:e/>
                      <m:sub/>
                    </m:sSub>
                  </m:oMath>
                </a14:m>
                <a:endParaRPr lang="en-US" dirty="0"/>
              </a:p>
            </p:txBody>
          </p:sp>
        </mc:Choice>
        <mc:Fallback xmlns="">
          <p:sp>
            <p:nvSpPr>
              <p:cNvPr id="55" name="TextBox 54">
                <a:extLst>
                  <a:ext uri="{FF2B5EF4-FFF2-40B4-BE49-F238E27FC236}">
                    <a16:creationId xmlns:a16="http://schemas.microsoft.com/office/drawing/2014/main" id="{F08A9CD1-3E46-E042-8719-37F9F179EB7D}"/>
                  </a:ext>
                </a:extLst>
              </p:cNvPr>
              <p:cNvSpPr txBox="1">
                <a:spLocks noRot="1" noChangeAspect="1" noMove="1" noResize="1" noEditPoints="1" noAdjustHandles="1" noChangeArrowheads="1" noChangeShapeType="1" noTextEdit="1"/>
              </p:cNvSpPr>
              <p:nvPr/>
            </p:nvSpPr>
            <p:spPr>
              <a:xfrm>
                <a:off x="6631025" y="2895876"/>
                <a:ext cx="1535512" cy="369332"/>
              </a:xfrm>
              <a:prstGeom prst="rect">
                <a:avLst/>
              </a:prstGeom>
              <a:blipFill>
                <a:blip r:embed="rId8"/>
                <a:stretch>
                  <a:fillRect t="-6897" b="-24138"/>
                </a:stretch>
              </a:blipFill>
            </p:spPr>
            <p:txBody>
              <a:bodyPr/>
              <a:lstStyle/>
              <a:p>
                <a:r>
                  <a:rPr lang="en-US">
                    <a:noFill/>
                  </a:rPr>
                  <a:t> </a:t>
                </a:r>
              </a:p>
            </p:txBody>
          </p:sp>
        </mc:Fallback>
      </mc:AlternateContent>
      <p:sp>
        <p:nvSpPr>
          <p:cNvPr id="57" name="Rectangle 56">
            <a:extLst>
              <a:ext uri="{FF2B5EF4-FFF2-40B4-BE49-F238E27FC236}">
                <a16:creationId xmlns:a16="http://schemas.microsoft.com/office/drawing/2014/main" id="{F548527C-0C26-9A44-A596-5E21AB6565F7}"/>
              </a:ext>
            </a:extLst>
          </p:cNvPr>
          <p:cNvSpPr/>
          <p:nvPr/>
        </p:nvSpPr>
        <p:spPr>
          <a:xfrm>
            <a:off x="5106543" y="5368540"/>
            <a:ext cx="2397845" cy="923330"/>
          </a:xfrm>
          <a:prstGeom prst="rect">
            <a:avLst/>
          </a:prstGeom>
        </p:spPr>
        <p:txBody>
          <a:bodyPr wrap="square">
            <a:spAutoFit/>
          </a:bodyPr>
          <a:lstStyle/>
          <a:p>
            <a:r>
              <a:rPr lang="en-US" b="1" dirty="0">
                <a:solidFill>
                  <a:srgbClr val="C00000"/>
                </a:solidFill>
                <a:latin typeface="Helvetica" pitchFamily="2" charset="0"/>
              </a:rPr>
              <a:t>Order-of-magnitude improvement in forward acceptance</a:t>
            </a:r>
            <a:endParaRPr lang="en-US" b="1" dirty="0">
              <a:solidFill>
                <a:srgbClr val="C00000"/>
              </a:solidFill>
            </a:endParaRPr>
          </a:p>
        </p:txBody>
      </p:sp>
    </p:spTree>
    <p:extLst>
      <p:ext uri="{BB962C8B-B14F-4D97-AF65-F5344CB8AC3E}">
        <p14:creationId xmlns:p14="http://schemas.microsoft.com/office/powerpoint/2010/main" val="2180045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677A52-9E90-E245-AC65-3CB52A2530ED}"/>
              </a:ext>
            </a:extLst>
          </p:cNvPr>
          <p:cNvGrpSpPr/>
          <p:nvPr/>
        </p:nvGrpSpPr>
        <p:grpSpPr>
          <a:xfrm>
            <a:off x="515641" y="4297867"/>
            <a:ext cx="3954336" cy="2107316"/>
            <a:chOff x="3592948" y="4262697"/>
            <a:chExt cx="3954336" cy="2107316"/>
          </a:xfrm>
        </p:grpSpPr>
        <p:cxnSp>
          <p:nvCxnSpPr>
            <p:cNvPr id="24" name="Straight Arrow Connector 23">
              <a:extLst>
                <a:ext uri="{FF2B5EF4-FFF2-40B4-BE49-F238E27FC236}">
                  <a16:creationId xmlns:a16="http://schemas.microsoft.com/office/drawing/2014/main" id="{87297EEA-F03B-9A44-A319-CEE878477267}"/>
                </a:ext>
              </a:extLst>
            </p:cNvPr>
            <p:cNvCxnSpPr/>
            <p:nvPr/>
          </p:nvCxnSpPr>
          <p:spPr>
            <a:xfrm>
              <a:off x="4193311" y="4355061"/>
              <a:ext cx="0" cy="1542473"/>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305819F-D12F-064D-BFD9-1CED0D290D62}"/>
                </a:ext>
              </a:extLst>
            </p:cNvPr>
            <p:cNvCxnSpPr/>
            <p:nvPr/>
          </p:nvCxnSpPr>
          <p:spPr>
            <a:xfrm flipH="1">
              <a:off x="4193311" y="5897534"/>
              <a:ext cx="3121890" cy="0"/>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85838D3-0B30-B442-A723-C81CD80EC03E}"/>
                    </a:ext>
                  </a:extLst>
                </p:cNvPr>
                <p:cNvSpPr txBox="1"/>
                <p:nvPr/>
              </p:nvSpPr>
              <p:spPr>
                <a:xfrm>
                  <a:off x="3592948" y="4262697"/>
                  <a:ext cx="486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oMath>
                    </m:oMathPara>
                  </a14:m>
                  <a:endParaRPr lang="en-US" b="0" dirty="0"/>
                </a:p>
              </p:txBody>
            </p:sp>
          </mc:Choice>
          <mc:Fallback xmlns="">
            <p:sp>
              <p:nvSpPr>
                <p:cNvPr id="27" name="TextBox 26">
                  <a:extLst>
                    <a:ext uri="{FF2B5EF4-FFF2-40B4-BE49-F238E27FC236}">
                      <a16:creationId xmlns:a16="http://schemas.microsoft.com/office/drawing/2014/main" id="{585838D3-0B30-B442-A723-C81CD80EC03E}"/>
                    </a:ext>
                  </a:extLst>
                </p:cNvPr>
                <p:cNvSpPr txBox="1">
                  <a:spLocks noRot="1" noChangeAspect="1" noMove="1" noResize="1" noEditPoints="1" noAdjustHandles="1" noChangeArrowheads="1" noChangeShapeType="1" noTextEdit="1"/>
                </p:cNvSpPr>
                <p:nvPr/>
              </p:nvSpPr>
              <p:spPr>
                <a:xfrm>
                  <a:off x="3592948" y="4262697"/>
                  <a:ext cx="486672" cy="369332"/>
                </a:xfrm>
                <a:prstGeom prst="rect">
                  <a:avLst/>
                </a:prstGeom>
                <a:blipFill>
                  <a:blip r:embed="rId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499FD73-9884-F045-B4D8-48EBD9A18CBA}"/>
                    </a:ext>
                  </a:extLst>
                </p:cNvPr>
                <p:cNvSpPr txBox="1"/>
                <p:nvPr/>
              </p:nvSpPr>
              <p:spPr>
                <a:xfrm>
                  <a:off x="7083118" y="5963269"/>
                  <a:ext cx="4641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oMath>
                    </m:oMathPara>
                  </a14:m>
                  <a:endParaRPr lang="en-US" b="0" dirty="0"/>
                </a:p>
              </p:txBody>
            </p:sp>
          </mc:Choice>
          <mc:Fallback xmlns="">
            <p:sp>
              <p:nvSpPr>
                <p:cNvPr id="30" name="TextBox 29">
                  <a:extLst>
                    <a:ext uri="{FF2B5EF4-FFF2-40B4-BE49-F238E27FC236}">
                      <a16:creationId xmlns:a16="http://schemas.microsoft.com/office/drawing/2014/main" id="{8499FD73-9884-F045-B4D8-48EBD9A18CBA}"/>
                    </a:ext>
                  </a:extLst>
                </p:cNvPr>
                <p:cNvSpPr txBox="1">
                  <a:spLocks noRot="1" noChangeAspect="1" noMove="1" noResize="1" noEditPoints="1" noAdjustHandles="1" noChangeArrowheads="1" noChangeShapeType="1" noTextEdit="1"/>
                </p:cNvSpPr>
                <p:nvPr/>
              </p:nvSpPr>
              <p:spPr>
                <a:xfrm>
                  <a:off x="7083118" y="5963269"/>
                  <a:ext cx="464166" cy="369332"/>
                </a:xfrm>
                <a:prstGeom prst="rect">
                  <a:avLst/>
                </a:prstGeom>
                <a:blipFill>
                  <a:blip r:embed="rId3"/>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90259D4E-7D3E-DF46-BD18-77251576CCC6}"/>
                </a:ext>
              </a:extLst>
            </p:cNvPr>
            <p:cNvSpPr txBox="1"/>
            <p:nvPr/>
          </p:nvSpPr>
          <p:spPr>
            <a:xfrm>
              <a:off x="6581755" y="5963268"/>
              <a:ext cx="301686" cy="369332"/>
            </a:xfrm>
            <a:prstGeom prst="rect">
              <a:avLst/>
            </a:prstGeom>
            <a:noFill/>
          </p:spPr>
          <p:txBody>
            <a:bodyPr wrap="none" rtlCol="0">
              <a:spAutoFit/>
            </a:bodyPr>
            <a:lstStyle/>
            <a:p>
              <a:r>
                <a:rPr lang="en-US" dirty="0"/>
                <a:t>1</a:t>
              </a:r>
            </a:p>
          </p:txBody>
        </p:sp>
        <p:sp>
          <p:nvSpPr>
            <p:cNvPr id="32" name="Rectangle 31">
              <a:extLst>
                <a:ext uri="{FF2B5EF4-FFF2-40B4-BE49-F238E27FC236}">
                  <a16:creationId xmlns:a16="http://schemas.microsoft.com/office/drawing/2014/main" id="{1B603CA2-67D7-C84F-B007-E56A750FDCBA}"/>
                </a:ext>
              </a:extLst>
            </p:cNvPr>
            <p:cNvSpPr/>
            <p:nvPr/>
          </p:nvSpPr>
          <p:spPr>
            <a:xfrm>
              <a:off x="4193311" y="4632029"/>
              <a:ext cx="2539288" cy="1265503"/>
            </a:xfrm>
            <a:prstGeom prst="rect">
              <a:avLst/>
            </a:prstGeom>
            <a:gradFill flip="none" rotWithShape="1">
              <a:gsLst>
                <a:gs pos="0">
                  <a:srgbClr val="0432FF">
                    <a:alpha val="5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401F68AD-8EF2-9446-93E6-E985C512A3AA}"/>
                </a:ext>
              </a:extLst>
            </p:cNvPr>
            <p:cNvCxnSpPr/>
            <p:nvPr/>
          </p:nvCxnSpPr>
          <p:spPr>
            <a:xfrm flipH="1">
              <a:off x="4193311" y="5380300"/>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34" name="Pie 33">
              <a:extLst>
                <a:ext uri="{FF2B5EF4-FFF2-40B4-BE49-F238E27FC236}">
                  <a16:creationId xmlns:a16="http://schemas.microsoft.com/office/drawing/2014/main" id="{50331527-2EEE-CE45-A9E5-9E6A12B49CC3}"/>
                </a:ext>
              </a:extLst>
            </p:cNvPr>
            <p:cNvSpPr/>
            <p:nvPr/>
          </p:nvSpPr>
          <p:spPr>
            <a:xfrm>
              <a:off x="6246483" y="5400198"/>
              <a:ext cx="940201" cy="969815"/>
            </a:xfrm>
            <a:prstGeom prst="pie">
              <a:avLst>
                <a:gd name="adj1" fmla="val 10799994"/>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 name="Straight Arrow Connector 35">
              <a:extLst>
                <a:ext uri="{FF2B5EF4-FFF2-40B4-BE49-F238E27FC236}">
                  <a16:creationId xmlns:a16="http://schemas.microsoft.com/office/drawing/2014/main" id="{44E9A941-C7D7-4648-94B9-E3E92C6DAFAC}"/>
                </a:ext>
              </a:extLst>
            </p:cNvPr>
            <p:cNvCxnSpPr/>
            <p:nvPr/>
          </p:nvCxnSpPr>
          <p:spPr>
            <a:xfrm rot="5400000" flipH="1">
              <a:off x="6151420" y="5815125"/>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E82FF45-AE34-3B41-A834-9C92E832CC14}"/>
                </a:ext>
              </a:extLst>
            </p:cNvPr>
            <p:cNvCxnSpPr/>
            <p:nvPr/>
          </p:nvCxnSpPr>
          <p:spPr>
            <a:xfrm rot="5400000" flipH="1">
              <a:off x="6636330" y="5810501"/>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4D6A097-12EE-5841-94E4-FBBA106050EA}"/>
                </a:ext>
              </a:extLst>
            </p:cNvPr>
            <p:cNvSpPr txBox="1"/>
            <p:nvPr/>
          </p:nvSpPr>
          <p:spPr>
            <a:xfrm>
              <a:off x="4042468" y="5982336"/>
              <a:ext cx="301686" cy="369332"/>
            </a:xfrm>
            <a:prstGeom prst="rect">
              <a:avLst/>
            </a:prstGeom>
            <a:noFill/>
          </p:spPr>
          <p:txBody>
            <a:bodyPr wrap="none" rtlCol="0">
              <a:spAutoFit/>
            </a:bodyPr>
            <a:lstStyle/>
            <a:p>
              <a:r>
                <a:rPr lang="en-US" dirty="0"/>
                <a:t>0</a:t>
              </a:r>
            </a:p>
          </p:txBody>
        </p:sp>
      </p:grpSp>
      <p:grpSp>
        <p:nvGrpSpPr>
          <p:cNvPr id="3" name="Group 2">
            <a:extLst>
              <a:ext uri="{FF2B5EF4-FFF2-40B4-BE49-F238E27FC236}">
                <a16:creationId xmlns:a16="http://schemas.microsoft.com/office/drawing/2014/main" id="{CD89B32E-57F9-0247-8123-5A6BE0861BCC}"/>
              </a:ext>
            </a:extLst>
          </p:cNvPr>
          <p:cNvGrpSpPr/>
          <p:nvPr/>
        </p:nvGrpSpPr>
        <p:grpSpPr>
          <a:xfrm>
            <a:off x="498055" y="1131325"/>
            <a:ext cx="4247982" cy="2132171"/>
            <a:chOff x="3557779" y="1606110"/>
            <a:chExt cx="4247982" cy="2132171"/>
          </a:xfrm>
        </p:grpSpPr>
        <p:cxnSp>
          <p:nvCxnSpPr>
            <p:cNvPr id="41" name="Straight Arrow Connector 40">
              <a:extLst>
                <a:ext uri="{FF2B5EF4-FFF2-40B4-BE49-F238E27FC236}">
                  <a16:creationId xmlns:a16="http://schemas.microsoft.com/office/drawing/2014/main" id="{B125F90E-B88B-BF42-9208-6F9513FFD2AE}"/>
                </a:ext>
              </a:extLst>
            </p:cNvPr>
            <p:cNvCxnSpPr/>
            <p:nvPr/>
          </p:nvCxnSpPr>
          <p:spPr>
            <a:xfrm>
              <a:off x="4158142" y="1698474"/>
              <a:ext cx="0" cy="1542473"/>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F24235D-57E0-8746-BD6F-C45A0B7A537C}"/>
                </a:ext>
              </a:extLst>
            </p:cNvPr>
            <p:cNvCxnSpPr/>
            <p:nvPr/>
          </p:nvCxnSpPr>
          <p:spPr>
            <a:xfrm flipH="1">
              <a:off x="4158142" y="3240947"/>
              <a:ext cx="3121890" cy="0"/>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1A89C9A-7FA3-E041-BF7A-4D56CD48F0E9}"/>
                    </a:ext>
                  </a:extLst>
                </p:cNvPr>
                <p:cNvSpPr txBox="1"/>
                <p:nvPr/>
              </p:nvSpPr>
              <p:spPr>
                <a:xfrm>
                  <a:off x="3557779" y="1606110"/>
                  <a:ext cx="486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oMath>
                    </m:oMathPara>
                  </a14:m>
                  <a:endParaRPr lang="en-US" b="0" dirty="0"/>
                </a:p>
              </p:txBody>
            </p:sp>
          </mc:Choice>
          <mc:Fallback xmlns="">
            <p:sp>
              <p:nvSpPr>
                <p:cNvPr id="43" name="TextBox 42">
                  <a:extLst>
                    <a:ext uri="{FF2B5EF4-FFF2-40B4-BE49-F238E27FC236}">
                      <a16:creationId xmlns:a16="http://schemas.microsoft.com/office/drawing/2014/main" id="{71A89C9A-7FA3-E041-BF7A-4D56CD48F0E9}"/>
                    </a:ext>
                  </a:extLst>
                </p:cNvPr>
                <p:cNvSpPr txBox="1">
                  <a:spLocks noRot="1" noChangeAspect="1" noMove="1" noResize="1" noEditPoints="1" noAdjustHandles="1" noChangeArrowheads="1" noChangeShapeType="1" noTextEdit="1"/>
                </p:cNvSpPr>
                <p:nvPr/>
              </p:nvSpPr>
              <p:spPr>
                <a:xfrm>
                  <a:off x="3557779" y="1606110"/>
                  <a:ext cx="486672"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1017F49-0689-974C-8FA1-705C1A03059F}"/>
                    </a:ext>
                  </a:extLst>
                </p:cNvPr>
                <p:cNvSpPr txBox="1"/>
                <p:nvPr/>
              </p:nvSpPr>
              <p:spPr>
                <a:xfrm>
                  <a:off x="7047949" y="3306682"/>
                  <a:ext cx="4641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oMath>
                    </m:oMathPara>
                  </a14:m>
                  <a:endParaRPr lang="en-US" b="0" dirty="0"/>
                </a:p>
              </p:txBody>
            </p:sp>
          </mc:Choice>
          <mc:Fallback xmlns="">
            <p:sp>
              <p:nvSpPr>
                <p:cNvPr id="45" name="TextBox 44">
                  <a:extLst>
                    <a:ext uri="{FF2B5EF4-FFF2-40B4-BE49-F238E27FC236}">
                      <a16:creationId xmlns:a16="http://schemas.microsoft.com/office/drawing/2014/main" id="{41017F49-0689-974C-8FA1-705C1A03059F}"/>
                    </a:ext>
                  </a:extLst>
                </p:cNvPr>
                <p:cNvSpPr txBox="1">
                  <a:spLocks noRot="1" noChangeAspect="1" noMove="1" noResize="1" noEditPoints="1" noAdjustHandles="1" noChangeArrowheads="1" noChangeShapeType="1" noTextEdit="1"/>
                </p:cNvSpPr>
                <p:nvPr/>
              </p:nvSpPr>
              <p:spPr>
                <a:xfrm>
                  <a:off x="7047949" y="3306682"/>
                  <a:ext cx="464166" cy="369332"/>
                </a:xfrm>
                <a:prstGeom prst="rect">
                  <a:avLst/>
                </a:prstGeom>
                <a:blipFill>
                  <a:blip r:embed="rId5"/>
                  <a:stretch>
                    <a:fillRect/>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576ED5A0-8AE1-A64C-B86C-1883090F648E}"/>
                </a:ext>
              </a:extLst>
            </p:cNvPr>
            <p:cNvSpPr txBox="1"/>
            <p:nvPr/>
          </p:nvSpPr>
          <p:spPr>
            <a:xfrm>
              <a:off x="6546586" y="3306681"/>
              <a:ext cx="301686" cy="369332"/>
            </a:xfrm>
            <a:prstGeom prst="rect">
              <a:avLst/>
            </a:prstGeom>
            <a:noFill/>
          </p:spPr>
          <p:txBody>
            <a:bodyPr wrap="none" rtlCol="0">
              <a:spAutoFit/>
            </a:bodyPr>
            <a:lstStyle/>
            <a:p>
              <a:r>
                <a:rPr lang="en-US" dirty="0"/>
                <a:t>1</a:t>
              </a:r>
            </a:p>
          </p:txBody>
        </p:sp>
        <p:sp>
          <p:nvSpPr>
            <p:cNvPr id="47" name="Rectangle 46">
              <a:extLst>
                <a:ext uri="{FF2B5EF4-FFF2-40B4-BE49-F238E27FC236}">
                  <a16:creationId xmlns:a16="http://schemas.microsoft.com/office/drawing/2014/main" id="{0FF3B4AE-0B20-2F46-B76D-77DD2F66C52C}"/>
                </a:ext>
              </a:extLst>
            </p:cNvPr>
            <p:cNvSpPr/>
            <p:nvPr/>
          </p:nvSpPr>
          <p:spPr>
            <a:xfrm>
              <a:off x="4158142" y="1975442"/>
              <a:ext cx="2539288" cy="1265503"/>
            </a:xfrm>
            <a:prstGeom prst="rect">
              <a:avLst/>
            </a:prstGeom>
            <a:gradFill flip="none" rotWithShape="1">
              <a:gsLst>
                <a:gs pos="0">
                  <a:srgbClr val="0432FF">
                    <a:alpha val="5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3B079A1F-AD74-1543-8AE1-0B2A6D308AD5}"/>
                </a:ext>
              </a:extLst>
            </p:cNvPr>
            <p:cNvCxnSpPr/>
            <p:nvPr/>
          </p:nvCxnSpPr>
          <p:spPr>
            <a:xfrm flipH="1">
              <a:off x="4158142" y="2723713"/>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49" name="Pie 48">
              <a:extLst>
                <a:ext uri="{FF2B5EF4-FFF2-40B4-BE49-F238E27FC236}">
                  <a16:creationId xmlns:a16="http://schemas.microsoft.com/office/drawing/2014/main" id="{85B18ADA-7154-1043-A2CE-E150D199ABA9}"/>
                </a:ext>
              </a:extLst>
            </p:cNvPr>
            <p:cNvSpPr/>
            <p:nvPr/>
          </p:nvSpPr>
          <p:spPr>
            <a:xfrm>
              <a:off x="5589101" y="2743611"/>
              <a:ext cx="2216660" cy="994670"/>
            </a:xfrm>
            <a:prstGeom prst="pie">
              <a:avLst>
                <a:gd name="adj1" fmla="val 10799994"/>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Arrow Connector 50">
              <a:extLst>
                <a:ext uri="{FF2B5EF4-FFF2-40B4-BE49-F238E27FC236}">
                  <a16:creationId xmlns:a16="http://schemas.microsoft.com/office/drawing/2014/main" id="{E1C6A9F7-3CBF-4A4A-8068-EC7A5EB45A9F}"/>
                </a:ext>
              </a:extLst>
            </p:cNvPr>
            <p:cNvCxnSpPr/>
            <p:nvPr/>
          </p:nvCxnSpPr>
          <p:spPr>
            <a:xfrm rot="5400000" flipH="1">
              <a:off x="5502067" y="3158538"/>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CD3BB2D-5BE6-3046-9AA6-2CDEC7A07E8A}"/>
                </a:ext>
              </a:extLst>
            </p:cNvPr>
            <p:cNvCxnSpPr/>
            <p:nvPr/>
          </p:nvCxnSpPr>
          <p:spPr>
            <a:xfrm rot="5400000" flipH="1">
              <a:off x="6601161" y="3153914"/>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A0D43AF-B2E2-F847-9A72-41FCBF4EA8E4}"/>
                </a:ext>
              </a:extLst>
            </p:cNvPr>
            <p:cNvSpPr txBox="1"/>
            <p:nvPr/>
          </p:nvSpPr>
          <p:spPr>
            <a:xfrm>
              <a:off x="4007299" y="3325749"/>
              <a:ext cx="301686" cy="369332"/>
            </a:xfrm>
            <a:prstGeom prst="rect">
              <a:avLst/>
            </a:prstGeom>
            <a:noFill/>
          </p:spPr>
          <p:txBody>
            <a:bodyPr wrap="none" rtlCol="0">
              <a:spAutoFit/>
            </a:bodyPr>
            <a:lstStyle/>
            <a:p>
              <a:r>
                <a:rPr lang="en-US" dirty="0"/>
                <a:t>0</a:t>
              </a:r>
            </a:p>
          </p:txBody>
        </p:sp>
      </p:grpSp>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568229"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err="1">
                <a:solidFill>
                  <a:srgbClr val="006633"/>
                </a:solidFill>
                <a:latin typeface="Times New Roman" charset="0"/>
                <a:cs typeface="Arial" charset="0"/>
              </a:rPr>
              <a:t>p</a:t>
            </a:r>
            <a:r>
              <a:rPr lang="en-US" sz="2800" baseline="-25000" dirty="0" err="1">
                <a:solidFill>
                  <a:srgbClr val="006633"/>
                </a:solidFill>
                <a:latin typeface="Times New Roman" charset="0"/>
                <a:cs typeface="Arial" charset="0"/>
              </a:rPr>
              <a:t>T</a:t>
            </a:r>
            <a:r>
              <a:rPr lang="en-US" sz="2800" dirty="0">
                <a:solidFill>
                  <a:srgbClr val="006633"/>
                </a:solidFill>
                <a:latin typeface="Times New Roman" charset="0"/>
                <a:cs typeface="Arial" charset="0"/>
              </a:rPr>
              <a:t>-acceptance for protons and its connection to luminosity</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7</a:t>
            </a:fld>
            <a:endParaRPr lang="en-US" dirty="0"/>
          </a:p>
        </p:txBody>
      </p:sp>
      <p:cxnSp>
        <p:nvCxnSpPr>
          <p:cNvPr id="5" name="Straight Arrow Connector 4">
            <a:extLst>
              <a:ext uri="{FF2B5EF4-FFF2-40B4-BE49-F238E27FC236}">
                <a16:creationId xmlns:a16="http://schemas.microsoft.com/office/drawing/2014/main" id="{E5B25DF3-C27A-A748-8AFC-FC43FA955B2D}"/>
              </a:ext>
            </a:extLst>
          </p:cNvPr>
          <p:cNvCxnSpPr>
            <a:cxnSpLocks/>
          </p:cNvCxnSpPr>
          <p:nvPr/>
        </p:nvCxnSpPr>
        <p:spPr>
          <a:xfrm flipH="1" flipV="1">
            <a:off x="3640016" y="2286001"/>
            <a:ext cx="307516" cy="10147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EBAFA13-7E48-434B-AD49-568728C797B9}"/>
              </a:ext>
            </a:extLst>
          </p:cNvPr>
          <p:cNvCxnSpPr>
            <a:cxnSpLocks/>
          </p:cNvCxnSpPr>
          <p:nvPr/>
        </p:nvCxnSpPr>
        <p:spPr>
          <a:xfrm flipH="1">
            <a:off x="3724508" y="4079631"/>
            <a:ext cx="319954" cy="122834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0241C03-5C97-AC45-8E5F-ADD422911254}"/>
              </a:ext>
            </a:extLst>
          </p:cNvPr>
          <p:cNvSpPr/>
          <p:nvPr/>
        </p:nvSpPr>
        <p:spPr>
          <a:xfrm>
            <a:off x="2890546" y="3411414"/>
            <a:ext cx="2115066" cy="584775"/>
          </a:xfrm>
          <a:prstGeom prst="rect">
            <a:avLst/>
          </a:prstGeom>
        </p:spPr>
        <p:txBody>
          <a:bodyPr wrap="square">
            <a:spAutoFit/>
          </a:bodyPr>
          <a:lstStyle/>
          <a:p>
            <a:r>
              <a:rPr lang="en-US" sz="1600" dirty="0">
                <a:latin typeface="Helvetica" pitchFamily="2" charset="0"/>
              </a:rPr>
              <a:t>Limited by angular acceptance (</a:t>
            </a:r>
            <a:r>
              <a:rPr lang="en-US" sz="1600" dirty="0">
                <a:latin typeface="Symbol" pitchFamily="2" charset="2"/>
                <a:cs typeface="Arial" charset="0"/>
              </a:rPr>
              <a:t>b</a:t>
            </a:r>
            <a:r>
              <a:rPr lang="en-US" sz="1600" baseline="30000" dirty="0">
                <a:latin typeface="Arial" charset="0"/>
                <a:cs typeface="Arial" charset="0"/>
              </a:rPr>
              <a:t>*</a:t>
            </a:r>
            <a:r>
              <a:rPr lang="en-US" sz="1600" dirty="0">
                <a:latin typeface="Helvetica" pitchFamily="2" charset="0"/>
              </a:rPr>
              <a:t>)</a:t>
            </a:r>
            <a:endParaRPr lang="en-US" sz="1600" dirty="0"/>
          </a:p>
        </p:txBody>
      </p:sp>
      <p:sp>
        <p:nvSpPr>
          <p:cNvPr id="68" name="Rectangle 67">
            <a:extLst>
              <a:ext uri="{FF2B5EF4-FFF2-40B4-BE49-F238E27FC236}">
                <a16:creationId xmlns:a16="http://schemas.microsoft.com/office/drawing/2014/main" id="{29348470-7813-F749-A124-B581130C8A5E}"/>
              </a:ext>
            </a:extLst>
          </p:cNvPr>
          <p:cNvSpPr/>
          <p:nvPr/>
        </p:nvSpPr>
        <p:spPr>
          <a:xfrm>
            <a:off x="727780" y="3511060"/>
            <a:ext cx="1786820" cy="584775"/>
          </a:xfrm>
          <a:prstGeom prst="rect">
            <a:avLst/>
          </a:prstGeom>
        </p:spPr>
        <p:txBody>
          <a:bodyPr wrap="square">
            <a:spAutoFit/>
          </a:bodyPr>
          <a:lstStyle/>
          <a:p>
            <a:r>
              <a:rPr lang="en-US" sz="1600" dirty="0">
                <a:latin typeface="Helvetica" pitchFamily="2" charset="0"/>
              </a:rPr>
              <a:t>Limited by D and 2</a:t>
            </a:r>
            <a:r>
              <a:rPr lang="en-US" sz="1600" baseline="30000" dirty="0">
                <a:latin typeface="Helvetica" pitchFamily="2" charset="0"/>
              </a:rPr>
              <a:t>nd</a:t>
            </a:r>
            <a:r>
              <a:rPr lang="en-US" sz="1600" dirty="0">
                <a:latin typeface="Helvetica" pitchFamily="2" charset="0"/>
              </a:rPr>
              <a:t> focus (</a:t>
            </a:r>
            <a:r>
              <a:rPr lang="en-US" sz="1600" dirty="0">
                <a:latin typeface="Symbol" pitchFamily="2" charset="2"/>
                <a:cs typeface="Arial" charset="0"/>
              </a:rPr>
              <a:t>b</a:t>
            </a:r>
            <a:r>
              <a:rPr lang="en-US" sz="1600" baseline="-25000" dirty="0">
                <a:latin typeface="Arial" charset="0"/>
                <a:cs typeface="Arial" charset="0"/>
              </a:rPr>
              <a:t>2</a:t>
            </a:r>
            <a:r>
              <a:rPr lang="en-US" sz="1600" dirty="0">
                <a:latin typeface="Helvetica" pitchFamily="2" charset="0"/>
              </a:rPr>
              <a:t>) </a:t>
            </a:r>
            <a:endParaRPr lang="en-US" sz="1600" dirty="0"/>
          </a:p>
        </p:txBody>
      </p:sp>
      <p:cxnSp>
        <p:nvCxnSpPr>
          <p:cNvPr id="69" name="Straight Arrow Connector 68">
            <a:extLst>
              <a:ext uri="{FF2B5EF4-FFF2-40B4-BE49-F238E27FC236}">
                <a16:creationId xmlns:a16="http://schemas.microsoft.com/office/drawing/2014/main" id="{31066B85-A665-F24A-87EC-04822580E996}"/>
              </a:ext>
            </a:extLst>
          </p:cNvPr>
          <p:cNvCxnSpPr>
            <a:cxnSpLocks/>
          </p:cNvCxnSpPr>
          <p:nvPr/>
        </p:nvCxnSpPr>
        <p:spPr>
          <a:xfrm flipV="1">
            <a:off x="1652956" y="2833943"/>
            <a:ext cx="861733" cy="5598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C09B514-0D8A-0F4A-A7C9-F8211841A3FA}"/>
              </a:ext>
            </a:extLst>
          </p:cNvPr>
          <p:cNvCxnSpPr>
            <a:cxnSpLocks/>
          </p:cNvCxnSpPr>
          <p:nvPr/>
        </p:nvCxnSpPr>
        <p:spPr>
          <a:xfrm>
            <a:off x="1611926" y="4196862"/>
            <a:ext cx="1465382" cy="16060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296159F-A9CE-1941-ADCA-B4FC6F2FF521}"/>
              </a:ext>
            </a:extLst>
          </p:cNvPr>
          <p:cNvSpPr/>
          <p:nvPr/>
        </p:nvSpPr>
        <p:spPr>
          <a:xfrm>
            <a:off x="1404649" y="1141880"/>
            <a:ext cx="2161958" cy="338554"/>
          </a:xfrm>
          <a:prstGeom prst="rect">
            <a:avLst/>
          </a:prstGeom>
        </p:spPr>
        <p:txBody>
          <a:bodyPr wrap="square">
            <a:spAutoFit/>
          </a:bodyPr>
          <a:lstStyle/>
          <a:p>
            <a:r>
              <a:rPr lang="en-US" sz="1600" dirty="0">
                <a:latin typeface="Helvetica" pitchFamily="2" charset="0"/>
              </a:rPr>
              <a:t>Without focus (IR6)</a:t>
            </a:r>
            <a:endParaRPr lang="en-US" sz="1600" dirty="0"/>
          </a:p>
        </p:txBody>
      </p:sp>
      <p:sp>
        <p:nvSpPr>
          <p:cNvPr id="81" name="Rectangle 80">
            <a:extLst>
              <a:ext uri="{FF2B5EF4-FFF2-40B4-BE49-F238E27FC236}">
                <a16:creationId xmlns:a16="http://schemas.microsoft.com/office/drawing/2014/main" id="{70E92E08-902F-F14B-8614-05FFE4E2E1A2}"/>
              </a:ext>
            </a:extLst>
          </p:cNvPr>
          <p:cNvSpPr/>
          <p:nvPr/>
        </p:nvSpPr>
        <p:spPr>
          <a:xfrm>
            <a:off x="2053603" y="4316043"/>
            <a:ext cx="1728205" cy="338554"/>
          </a:xfrm>
          <a:prstGeom prst="rect">
            <a:avLst/>
          </a:prstGeom>
        </p:spPr>
        <p:txBody>
          <a:bodyPr wrap="square">
            <a:spAutoFit/>
          </a:bodyPr>
          <a:lstStyle/>
          <a:p>
            <a:r>
              <a:rPr lang="en-US" sz="1600" dirty="0">
                <a:latin typeface="Helvetica" pitchFamily="2" charset="0"/>
              </a:rPr>
              <a:t>With focus (IR8)</a:t>
            </a:r>
            <a:endParaRPr lang="en-US" sz="1600" dirty="0"/>
          </a:p>
        </p:txBody>
      </p:sp>
      <p:sp>
        <p:nvSpPr>
          <p:cNvPr id="40" name="TextBox 39">
            <a:extLst>
              <a:ext uri="{FF2B5EF4-FFF2-40B4-BE49-F238E27FC236}">
                <a16:creationId xmlns:a16="http://schemas.microsoft.com/office/drawing/2014/main" id="{3E35F186-1A89-344A-87FB-622D5CD04AA0}"/>
              </a:ext>
            </a:extLst>
          </p:cNvPr>
          <p:cNvSpPr txBox="1"/>
          <p:nvPr/>
        </p:nvSpPr>
        <p:spPr>
          <a:xfrm>
            <a:off x="1413936" y="1815215"/>
            <a:ext cx="1237037" cy="369138"/>
          </a:xfrm>
          <a:prstGeom prst="rect">
            <a:avLst/>
          </a:prstGeom>
          <a:noFill/>
        </p:spPr>
        <p:txBody>
          <a:bodyPr wrap="square" lIns="91242" tIns="45624" rIns="91242" bIns="45624" rtlCol="0">
            <a:spAutoFit/>
          </a:bodyPr>
          <a:lstStyle/>
          <a:p>
            <a:pPr algn="ctr" defTabSz="456246"/>
            <a:r>
              <a:rPr lang="en-US" dirty="0">
                <a:solidFill>
                  <a:prstClr val="black"/>
                </a:solidFill>
                <a:latin typeface="Arial" panose="020B0604020202020204" pitchFamily="34" charset="0"/>
                <a:cs typeface="Arial" panose="020B0604020202020204" pitchFamily="34" charset="0"/>
              </a:rPr>
              <a:t>Detected</a:t>
            </a:r>
          </a:p>
        </p:txBody>
      </p:sp>
      <p:sp>
        <p:nvSpPr>
          <p:cNvPr id="44" name="TextBox 43">
            <a:extLst>
              <a:ext uri="{FF2B5EF4-FFF2-40B4-BE49-F238E27FC236}">
                <a16:creationId xmlns:a16="http://schemas.microsoft.com/office/drawing/2014/main" id="{DE4901B1-A0C5-D84A-982B-4C302A14D6B9}"/>
              </a:ext>
            </a:extLst>
          </p:cNvPr>
          <p:cNvSpPr txBox="1"/>
          <p:nvPr/>
        </p:nvSpPr>
        <p:spPr>
          <a:xfrm>
            <a:off x="1496000" y="5308693"/>
            <a:ext cx="1237037" cy="369138"/>
          </a:xfrm>
          <a:prstGeom prst="rect">
            <a:avLst/>
          </a:prstGeom>
          <a:noFill/>
        </p:spPr>
        <p:txBody>
          <a:bodyPr wrap="square" lIns="91242" tIns="45624" rIns="91242" bIns="45624" rtlCol="0">
            <a:spAutoFit/>
          </a:bodyPr>
          <a:lstStyle/>
          <a:p>
            <a:pPr algn="ctr" defTabSz="456246"/>
            <a:r>
              <a:rPr lang="en-US" dirty="0">
                <a:solidFill>
                  <a:prstClr val="black"/>
                </a:solidFill>
                <a:latin typeface="Arial" panose="020B0604020202020204" pitchFamily="34" charset="0"/>
                <a:cs typeface="Arial" panose="020B0604020202020204" pitchFamily="34" charset="0"/>
              </a:rPr>
              <a:t>Detected</a:t>
            </a:r>
          </a:p>
        </p:txBody>
      </p:sp>
      <p:pic>
        <p:nvPicPr>
          <p:cNvPr id="50" name="Picture 49">
            <a:extLst>
              <a:ext uri="{FF2B5EF4-FFF2-40B4-BE49-F238E27FC236}">
                <a16:creationId xmlns:a16="http://schemas.microsoft.com/office/drawing/2014/main" id="{288CDBEC-66DE-5842-9C3A-8A020DCABB21}"/>
              </a:ext>
            </a:extLst>
          </p:cNvPr>
          <p:cNvPicPr>
            <a:picLocks noChangeAspect="1"/>
          </p:cNvPicPr>
          <p:nvPr/>
        </p:nvPicPr>
        <p:blipFill>
          <a:blip r:embed="rId6"/>
          <a:stretch>
            <a:fillRect/>
          </a:stretch>
        </p:blipFill>
        <p:spPr>
          <a:xfrm>
            <a:off x="5559879" y="3104786"/>
            <a:ext cx="4847453" cy="2968062"/>
          </a:xfrm>
          <a:prstGeom prst="rect">
            <a:avLst/>
          </a:prstGeom>
        </p:spPr>
      </p:pic>
      <p:sp>
        <p:nvSpPr>
          <p:cNvPr id="56" name="Oval 55">
            <a:extLst>
              <a:ext uri="{FF2B5EF4-FFF2-40B4-BE49-F238E27FC236}">
                <a16:creationId xmlns:a16="http://schemas.microsoft.com/office/drawing/2014/main" id="{7826F820-E597-134F-9F22-BF271BAAB20B}"/>
              </a:ext>
            </a:extLst>
          </p:cNvPr>
          <p:cNvSpPr>
            <a:spLocks noChangeAspect="1"/>
          </p:cNvSpPr>
          <p:nvPr/>
        </p:nvSpPr>
        <p:spPr>
          <a:xfrm>
            <a:off x="9005258" y="4209937"/>
            <a:ext cx="182880" cy="1868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20B322D-EB20-F142-9251-307701892054}"/>
              </a:ext>
            </a:extLst>
          </p:cNvPr>
          <p:cNvSpPr/>
          <p:nvPr/>
        </p:nvSpPr>
        <p:spPr>
          <a:xfrm>
            <a:off x="8349974" y="4724874"/>
            <a:ext cx="182880" cy="18288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5ED6313-227F-6244-8EA6-4A90345C8320}"/>
              </a:ext>
            </a:extLst>
          </p:cNvPr>
          <p:cNvSpPr/>
          <p:nvPr/>
        </p:nvSpPr>
        <p:spPr>
          <a:xfrm>
            <a:off x="7943654" y="4942104"/>
            <a:ext cx="182880" cy="1828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74411C7-7ED9-4744-A1B3-2A031E135778}"/>
                  </a:ext>
                </a:extLst>
              </p:cNvPr>
              <p:cNvSpPr txBox="1"/>
              <p:nvPr/>
            </p:nvSpPr>
            <p:spPr>
              <a:xfrm>
                <a:off x="9271743" y="4146853"/>
                <a:ext cx="1267142" cy="369332"/>
              </a:xfrm>
              <a:prstGeom prst="rect">
                <a:avLst/>
              </a:prstGeom>
              <a:noFill/>
            </p:spPr>
            <p:txBody>
              <a:bodyPr wrap="square" rtlCol="0">
                <a:spAutoFit/>
              </a:bodyPr>
              <a:lstStyle/>
              <a:p>
                <a:r>
                  <a:rPr lang="en-US" dirty="0">
                    <a:solidFill>
                      <a:srgbClr val="00B050"/>
                    </a:solidFill>
                    <a:latin typeface="Arial" panose="020B0604020202020204" pitchFamily="34" charset="0"/>
                    <a:cs typeface="Arial" panose="020B0604020202020204" pitchFamily="34" charset="0"/>
                  </a:rPr>
                  <a:t>Highest </a:t>
                </a:r>
                <a14:m>
                  <m:oMath xmlns:m="http://schemas.openxmlformats.org/officeDocument/2006/math">
                    <m:r>
                      <a:rPr lang="en-US" b="0" i="1" smtClean="0">
                        <a:solidFill>
                          <a:srgbClr val="00B050"/>
                        </a:solidFill>
                        <a:latin typeface="Cambria Math" panose="02040503050406030204" pitchFamily="18" charset="0"/>
                      </a:rPr>
                      <m:t>𝐿</m:t>
                    </m:r>
                  </m:oMath>
                </a14:m>
                <a:endParaRPr lang="en-US" dirty="0">
                  <a:solidFill>
                    <a:srgbClr val="00B050"/>
                  </a:solidFill>
                  <a:latin typeface="Arial" panose="020B0604020202020204" pitchFamily="34" charset="0"/>
                  <a:cs typeface="Arial" panose="020B0604020202020204" pitchFamily="34" charset="0"/>
                </a:endParaRPr>
              </a:p>
            </p:txBody>
          </p:sp>
        </mc:Choice>
        <mc:Fallback xmlns="">
          <p:sp>
            <p:nvSpPr>
              <p:cNvPr id="61" name="TextBox 60">
                <a:extLst>
                  <a:ext uri="{FF2B5EF4-FFF2-40B4-BE49-F238E27FC236}">
                    <a16:creationId xmlns:a16="http://schemas.microsoft.com/office/drawing/2014/main" id="{674411C7-7ED9-4744-A1B3-2A031E135778}"/>
                  </a:ext>
                </a:extLst>
              </p:cNvPr>
              <p:cNvSpPr txBox="1">
                <a:spLocks noRot="1" noChangeAspect="1" noMove="1" noResize="1" noEditPoints="1" noAdjustHandles="1" noChangeArrowheads="1" noChangeShapeType="1" noTextEdit="1"/>
              </p:cNvSpPr>
              <p:nvPr/>
            </p:nvSpPr>
            <p:spPr>
              <a:xfrm>
                <a:off x="9271743" y="4146853"/>
                <a:ext cx="1267142" cy="369332"/>
              </a:xfrm>
              <a:prstGeom prst="rect">
                <a:avLst/>
              </a:prstGeom>
              <a:blipFill>
                <a:blip r:embed="rId7"/>
                <a:stretch>
                  <a:fillRect l="-2970" t="-6667" b="-23333"/>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EF402E47-D2EC-5A4F-9CC7-99B401EF13B2}"/>
              </a:ext>
            </a:extLst>
          </p:cNvPr>
          <p:cNvSpPr txBox="1"/>
          <p:nvPr/>
        </p:nvSpPr>
        <p:spPr>
          <a:xfrm>
            <a:off x="8618238" y="4618462"/>
            <a:ext cx="3197141" cy="369332"/>
          </a:xfrm>
          <a:prstGeom prst="rect">
            <a:avLst/>
          </a:prstGeom>
          <a:noFill/>
        </p:spPr>
        <p:txBody>
          <a:bodyPr wrap="square" rtlCol="0">
            <a:spAutoFit/>
          </a:bodyPr>
          <a:lstStyle/>
          <a:p>
            <a:r>
              <a:rPr lang="en-US" dirty="0">
                <a:solidFill>
                  <a:srgbClr val="0000FF"/>
                </a:solidFill>
                <a:latin typeface="Arial" panose="020B0604020202020204" pitchFamily="34" charset="0"/>
                <a:cs typeface="Arial" panose="020B0604020202020204" pitchFamily="34" charset="0"/>
              </a:rPr>
              <a:t>High-divergence (small </a:t>
            </a:r>
            <a:r>
              <a:rPr lang="en-US" dirty="0">
                <a:solidFill>
                  <a:srgbClr val="0000FF"/>
                </a:solidFill>
                <a:latin typeface="Symbol" pitchFamily="2" charset="2"/>
                <a:cs typeface="Arial" panose="020B0604020202020204" pitchFamily="34" charset="0"/>
              </a:rPr>
              <a:t>b</a:t>
            </a:r>
            <a:r>
              <a:rPr lang="en-US" dirty="0">
                <a:solidFill>
                  <a:srgbClr val="0000FF"/>
                </a:solidFill>
                <a:latin typeface="Arial" panose="020B0604020202020204" pitchFamily="34" charset="0"/>
                <a:cs typeface="Arial" panose="020B0604020202020204" pitchFamily="34" charset="0"/>
              </a:rPr>
              <a:t>*)</a:t>
            </a:r>
          </a:p>
        </p:txBody>
      </p:sp>
      <p:sp>
        <p:nvSpPr>
          <p:cNvPr id="63" name="TextBox 62">
            <a:extLst>
              <a:ext uri="{FF2B5EF4-FFF2-40B4-BE49-F238E27FC236}">
                <a16:creationId xmlns:a16="http://schemas.microsoft.com/office/drawing/2014/main" id="{448A4987-1141-3045-B58D-AA77B4778C09}"/>
              </a:ext>
            </a:extLst>
          </p:cNvPr>
          <p:cNvSpPr txBox="1"/>
          <p:nvPr/>
        </p:nvSpPr>
        <p:spPr>
          <a:xfrm>
            <a:off x="8088853" y="5061694"/>
            <a:ext cx="3160469" cy="369332"/>
          </a:xfrm>
          <a:prstGeom prst="rect">
            <a:avLst/>
          </a:prstGeom>
          <a:noFill/>
        </p:spPr>
        <p:txBody>
          <a:bodyPr wrap="square" rtlCol="0">
            <a:spAutoFit/>
          </a:bodyPr>
          <a:lstStyle/>
          <a:p>
            <a:r>
              <a:rPr lang="en-US" dirty="0">
                <a:solidFill>
                  <a:srgbClr val="ED7D31"/>
                </a:solidFill>
                <a:latin typeface="Arial" panose="020B0604020202020204" pitchFamily="34" charset="0"/>
                <a:cs typeface="Arial" panose="020B0604020202020204" pitchFamily="34" charset="0"/>
              </a:rPr>
              <a:t>High-acceptance (large </a:t>
            </a:r>
            <a:r>
              <a:rPr lang="en-US" dirty="0">
                <a:solidFill>
                  <a:srgbClr val="ED7D31"/>
                </a:solidFill>
                <a:latin typeface="Symbol" pitchFamily="2" charset="2"/>
                <a:cs typeface="Arial" panose="020B0604020202020204" pitchFamily="34" charset="0"/>
              </a:rPr>
              <a:t>b</a:t>
            </a:r>
            <a:r>
              <a:rPr lang="en-US" dirty="0">
                <a:solidFill>
                  <a:srgbClr val="ED7D31"/>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9A1EC26-D9AF-4D4E-9C4B-E6AA626821D3}"/>
                  </a:ext>
                </a:extLst>
              </p:cNvPr>
              <p:cNvSpPr txBox="1"/>
              <p:nvPr/>
            </p:nvSpPr>
            <p:spPr>
              <a:xfrm>
                <a:off x="10215021" y="2876578"/>
                <a:ext cx="10238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𝒙</m:t>
                          </m:r>
                        </m:e>
                        <m:sub>
                          <m:r>
                            <a:rPr lang="en-US" b="1" i="1" smtClean="0">
                              <a:solidFill>
                                <a:srgbClr val="0000FF"/>
                              </a:solidFill>
                              <a:latin typeface="Cambria Math" panose="02040503050406030204" pitchFamily="18" charset="0"/>
                            </a:rPr>
                            <m:t>𝑳</m:t>
                          </m:r>
                        </m:sub>
                      </m:sSub>
                      <m:r>
                        <a:rPr lang="en-US" b="1" i="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𝟏</m:t>
                      </m:r>
                    </m:oMath>
                  </m:oMathPara>
                </a14:m>
                <a:endParaRPr lang="en-US" b="1" dirty="0">
                  <a:solidFill>
                    <a:srgbClr val="0000FF"/>
                  </a:solidFill>
                </a:endParaRPr>
              </a:p>
              <a:p>
                <a:r>
                  <a:rPr lang="en-US" dirty="0">
                    <a:solidFill>
                      <a:srgbClr val="0000FF"/>
                    </a:solidFill>
                  </a:rPr>
                  <a:t>100 GeV</a:t>
                </a:r>
              </a:p>
            </p:txBody>
          </p:sp>
        </mc:Choice>
        <mc:Fallback xmlns="">
          <p:sp>
            <p:nvSpPr>
              <p:cNvPr id="64" name="TextBox 63">
                <a:extLst>
                  <a:ext uri="{FF2B5EF4-FFF2-40B4-BE49-F238E27FC236}">
                    <a16:creationId xmlns:a16="http://schemas.microsoft.com/office/drawing/2014/main" id="{A9A1EC26-D9AF-4D4E-9C4B-E6AA626821D3}"/>
                  </a:ext>
                </a:extLst>
              </p:cNvPr>
              <p:cNvSpPr txBox="1">
                <a:spLocks noRot="1" noChangeAspect="1" noMove="1" noResize="1" noEditPoints="1" noAdjustHandles="1" noChangeArrowheads="1" noChangeShapeType="1" noTextEdit="1"/>
              </p:cNvSpPr>
              <p:nvPr/>
            </p:nvSpPr>
            <p:spPr>
              <a:xfrm>
                <a:off x="10215021" y="2876578"/>
                <a:ext cx="1023806" cy="646331"/>
              </a:xfrm>
              <a:prstGeom prst="rect">
                <a:avLst/>
              </a:prstGeom>
              <a:blipFill>
                <a:blip r:embed="rId8"/>
                <a:stretch>
                  <a:fillRect l="-4938" b="-13725"/>
                </a:stretch>
              </a:blipFill>
            </p:spPr>
            <p:txBody>
              <a:bodyPr/>
              <a:lstStyle/>
              <a:p>
                <a:r>
                  <a:rPr lang="en-US">
                    <a:noFill/>
                  </a:rPr>
                  <a:t> </a:t>
                </a:r>
              </a:p>
            </p:txBody>
          </p:sp>
        </mc:Fallback>
      </mc:AlternateContent>
      <p:sp>
        <p:nvSpPr>
          <p:cNvPr id="66" name="Oval 65">
            <a:extLst>
              <a:ext uri="{FF2B5EF4-FFF2-40B4-BE49-F238E27FC236}">
                <a16:creationId xmlns:a16="http://schemas.microsoft.com/office/drawing/2014/main" id="{098B8045-C084-F44D-BDF3-D92E7E5E14B7}"/>
              </a:ext>
            </a:extLst>
          </p:cNvPr>
          <p:cNvSpPr>
            <a:spLocks noChangeAspect="1"/>
          </p:cNvSpPr>
          <p:nvPr/>
        </p:nvSpPr>
        <p:spPr>
          <a:xfrm>
            <a:off x="6097141" y="4253479"/>
            <a:ext cx="182880" cy="1868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52FA6BD-E538-B244-8F44-9E5807FCFCEF}"/>
                  </a:ext>
                </a:extLst>
              </p:cNvPr>
              <p:cNvSpPr txBox="1"/>
              <p:nvPr/>
            </p:nvSpPr>
            <p:spPr>
              <a:xfrm>
                <a:off x="6425163" y="4459692"/>
                <a:ext cx="12762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𝒙</m:t>
                          </m:r>
                        </m:e>
                        <m:sub>
                          <m:r>
                            <a:rPr lang="en-US" b="1" i="1" smtClean="0">
                              <a:solidFill>
                                <a:srgbClr val="FF0000"/>
                              </a:solidFill>
                              <a:latin typeface="Cambria Math" panose="02040503050406030204" pitchFamily="18" charset="0"/>
                            </a:rPr>
                            <m:t>𝑳</m:t>
                          </m:r>
                        </m:sub>
                      </m:sSub>
                      <m:r>
                        <a:rPr lang="en-US" b="1" i="1" smtClean="0">
                          <a:solidFill>
                            <a:srgbClr val="FF0000"/>
                          </a:solidFill>
                          <a:latin typeface="Cambria Math" panose="02040503050406030204" pitchFamily="18" charset="0"/>
                        </a:rPr>
                        <m:t>&lt;</m:t>
                      </m:r>
                      <m:r>
                        <a:rPr lang="en-US" b="1" i="1" smtClean="0">
                          <a:solidFill>
                            <a:srgbClr val="FF0000"/>
                          </a:solidFill>
                          <a:latin typeface="Cambria Math" panose="02040503050406030204" pitchFamily="18" charset="0"/>
                        </a:rPr>
                        <m:t>𝟎</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𝟗𝟗</m:t>
                      </m:r>
                    </m:oMath>
                  </m:oMathPara>
                </a14:m>
                <a:endParaRPr lang="en-US" b="1" dirty="0">
                  <a:solidFill>
                    <a:srgbClr val="FF0000"/>
                  </a:solidFill>
                </a:endParaRPr>
              </a:p>
            </p:txBody>
          </p:sp>
        </mc:Choice>
        <mc:Fallback xmlns="">
          <p:sp>
            <p:nvSpPr>
              <p:cNvPr id="67" name="TextBox 66">
                <a:extLst>
                  <a:ext uri="{FF2B5EF4-FFF2-40B4-BE49-F238E27FC236}">
                    <a16:creationId xmlns:a16="http://schemas.microsoft.com/office/drawing/2014/main" id="{752FA6BD-E538-B244-8F44-9E5807FCFCEF}"/>
                  </a:ext>
                </a:extLst>
              </p:cNvPr>
              <p:cNvSpPr txBox="1">
                <a:spLocks noRot="1" noChangeAspect="1" noMove="1" noResize="1" noEditPoints="1" noAdjustHandles="1" noChangeArrowheads="1" noChangeShapeType="1" noTextEdit="1"/>
              </p:cNvSpPr>
              <p:nvPr/>
            </p:nvSpPr>
            <p:spPr>
              <a:xfrm>
                <a:off x="6425163" y="4459692"/>
                <a:ext cx="1276247" cy="369332"/>
              </a:xfrm>
              <a:prstGeom prst="rect">
                <a:avLst/>
              </a:prstGeom>
              <a:blipFill>
                <a:blip r:embed="rId9"/>
                <a:stretch>
                  <a:fillRect/>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9986EACB-DE84-9644-ADAC-07CD041CB67B}"/>
              </a:ext>
            </a:extLst>
          </p:cNvPr>
          <p:cNvCxnSpPr>
            <a:cxnSpLocks/>
          </p:cNvCxnSpPr>
          <p:nvPr/>
        </p:nvCxnSpPr>
        <p:spPr>
          <a:xfrm>
            <a:off x="6419211" y="4385035"/>
            <a:ext cx="2319139" cy="0"/>
          </a:xfrm>
          <a:prstGeom prst="straightConnector1">
            <a:avLst/>
          </a:prstGeom>
          <a:ln w="31750">
            <a:solidFill>
              <a:srgbClr val="FF0000"/>
            </a:solidFill>
            <a:prstDash val="dash"/>
            <a:headEnd type="stealth" w="med" len="lg"/>
            <a:tailEnd type="non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C2E48443-BA74-C54B-9E8F-34AB96D66730}"/>
              </a:ext>
            </a:extLst>
          </p:cNvPr>
          <p:cNvSpPr txBox="1"/>
          <p:nvPr/>
        </p:nvSpPr>
        <p:spPr>
          <a:xfrm>
            <a:off x="6781677" y="3947896"/>
            <a:ext cx="1697901"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Second focus</a:t>
            </a:r>
          </a:p>
        </p:txBody>
      </p:sp>
      <p:cxnSp>
        <p:nvCxnSpPr>
          <p:cNvPr id="73" name="Straight Arrow Connector 72">
            <a:extLst>
              <a:ext uri="{FF2B5EF4-FFF2-40B4-BE49-F238E27FC236}">
                <a16:creationId xmlns:a16="http://schemas.microsoft.com/office/drawing/2014/main" id="{F1E8CA06-B483-6A40-8237-68C59E8B7C05}"/>
              </a:ext>
            </a:extLst>
          </p:cNvPr>
          <p:cNvCxnSpPr>
            <a:cxnSpLocks/>
          </p:cNvCxnSpPr>
          <p:nvPr/>
        </p:nvCxnSpPr>
        <p:spPr>
          <a:xfrm>
            <a:off x="6280021" y="4504760"/>
            <a:ext cx="0" cy="874688"/>
          </a:xfrm>
          <a:prstGeom prst="straightConnector1">
            <a:avLst/>
          </a:prstGeom>
          <a:ln w="31750">
            <a:solidFill>
              <a:srgbClr val="FF0000"/>
            </a:solidFill>
            <a:prstDash val="dash"/>
            <a:headEnd type="stealth" w="med"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Content Placeholder 1">
                <a:extLst>
                  <a:ext uri="{FF2B5EF4-FFF2-40B4-BE49-F238E27FC236}">
                    <a16:creationId xmlns:a16="http://schemas.microsoft.com/office/drawing/2014/main" id="{53A220BA-FBF2-AF49-8C90-63D2ABB636C5}"/>
                  </a:ext>
                </a:extLst>
              </p:cNvPr>
              <p:cNvSpPr txBox="1">
                <a:spLocks/>
              </p:cNvSpPr>
              <p:nvPr/>
            </p:nvSpPr>
            <p:spPr bwMode="auto">
              <a:xfrm>
                <a:off x="4434935" y="1318594"/>
                <a:ext cx="7546859" cy="1266951"/>
              </a:xfrm>
              <a:prstGeom prst="rect">
                <a:avLst/>
              </a:prstGeom>
              <a:noFill/>
              <a:ln>
                <a:noFill/>
              </a:ln>
              <a:extLst>
                <a:ext uri="{FAA26D3D-D897-4be2-8F04-BA451C77F1D7}">
                  <ma14:placeholderFlag xmlns="" xmlns:ma14="http://schemas.microsoft.com/office/mac/drawingml/2011/main" val="1"/>
                </a:ex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10"/>
                  </a:buBlip>
                </a:pPr>
                <a:r>
                  <a:rPr lang="en-US" sz="1800" dirty="0">
                    <a:latin typeface="Arial" panose="020B0604020202020204" pitchFamily="34" charset="0"/>
                    <a:cs typeface="Arial" panose="020B0604020202020204" pitchFamily="34" charset="0"/>
                  </a:rPr>
                  <a:t>Luminosity increases with stronger focusing (smaller </a:t>
                </a:r>
                <a:r>
                  <a:rPr lang="en-US" sz="1800" dirty="0">
                    <a:latin typeface="Symbol" pitchFamily="2" charset="2"/>
                    <a:cs typeface="Arial" panose="020B0604020202020204" pitchFamily="34" charset="0"/>
                  </a:rPr>
                  <a:t>b</a:t>
                </a:r>
                <a:r>
                  <a:rPr lang="en-US" sz="1800" dirty="0">
                    <a:latin typeface="Arial" panose="020B0604020202020204" pitchFamily="34" charset="0"/>
                    <a:cs typeface="Arial" panose="020B0604020202020204" pitchFamily="34" charset="0"/>
                  </a:rPr>
                  <a:t>*)</a:t>
                </a:r>
              </a:p>
              <a:p>
                <a:pPr lvl="1">
                  <a:spcBef>
                    <a:spcPct val="20000"/>
                  </a:spcBef>
                  <a:buFont typeface="Arial" panose="020B0604020202020204" pitchFamily="34" charset="0"/>
                  <a:buChar char="•"/>
                </a:pPr>
                <a:r>
                  <a:rPr lang="en-US" sz="1600" dirty="0">
                    <a:latin typeface="Arial" panose="020B0604020202020204" pitchFamily="34" charset="0"/>
                    <a:cs typeface="Arial" panose="020B0604020202020204" pitchFamily="34" charset="0"/>
                  </a:rPr>
                  <a:t>But a smaller </a:t>
                </a:r>
                <a:r>
                  <a:rPr lang="en-US" sz="1600" dirty="0">
                    <a:latin typeface="Symbol" pitchFamily="2" charset="2"/>
                    <a:cs typeface="Arial" panose="020B0604020202020204" pitchFamily="34" charset="0"/>
                  </a:rPr>
                  <a:t>b</a:t>
                </a:r>
                <a:r>
                  <a:rPr lang="en-US" sz="1600" dirty="0">
                    <a:latin typeface="Arial" panose="020B0604020202020204" pitchFamily="34" charset="0"/>
                    <a:cs typeface="Arial" panose="020B0604020202020204" pitchFamily="34" charset="0"/>
                  </a:rPr>
                  <a:t>* also increases angular divergence: </a:t>
                </a:r>
                <a14:m>
                  <m:oMath xmlns:m="http://schemas.openxmlformats.org/officeDocument/2006/math">
                    <m:r>
                      <a:rPr lang="en-US" sz="1600" i="1">
                        <a:latin typeface="Cambria Math" panose="02040503050406030204" pitchFamily="18" charset="0"/>
                        <a:cs typeface="Arial" panose="020B0604020202020204" pitchFamily="34" charset="0"/>
                      </a:rPr>
                      <m:t>𝐿</m:t>
                    </m:r>
                    <m:r>
                      <a:rPr lang="en-US" sz="1600" i="1">
                        <a:latin typeface="Cambria Math" panose="02040503050406030204" pitchFamily="18" charset="0"/>
                        <a:cs typeface="Arial" panose="020B0604020202020204" pitchFamily="34" charset="0"/>
                      </a:rPr>
                      <m:t>∝</m:t>
                    </m:r>
                    <m:sSubSup>
                      <m:sSubSupPr>
                        <m:ctrlPr>
                          <a:rPr lang="en-US" sz="1600" i="1">
                            <a:latin typeface="Cambria Math" panose="02040503050406030204" pitchFamily="18" charset="0"/>
                            <a:cs typeface="Arial" panose="020B0604020202020204" pitchFamily="34" charset="0"/>
                          </a:rPr>
                        </m:ctrlPr>
                      </m:sSubSupPr>
                      <m:e>
                        <m:r>
                          <a:rPr lang="en-US" sz="1600" i="1">
                            <a:latin typeface="Cambria Math" panose="02040503050406030204" pitchFamily="18" charset="0"/>
                            <a:cs typeface="Arial" panose="020B0604020202020204" pitchFamily="34" charset="0"/>
                          </a:rPr>
                          <m:t>𝜎</m:t>
                        </m:r>
                      </m:e>
                      <m:sub>
                        <m:sSup>
                          <m:sSupPr>
                            <m:ctrlPr>
                              <a:rPr lang="en-US" sz="1600" i="1">
                                <a:latin typeface="Cambria Math" panose="02040503050406030204" pitchFamily="18" charset="0"/>
                                <a:cs typeface="Arial" panose="020B0604020202020204" pitchFamily="34" charset="0"/>
                              </a:rPr>
                            </m:ctrlPr>
                          </m:sSupPr>
                          <m:e>
                            <m:r>
                              <a:rPr lang="en-US" sz="1600" i="1">
                                <a:latin typeface="Cambria Math" panose="02040503050406030204" pitchFamily="18" charset="0"/>
                                <a:cs typeface="Arial" panose="020B0604020202020204" pitchFamily="34" charset="0"/>
                              </a:rPr>
                              <m:t>𝑥</m:t>
                            </m:r>
                          </m:e>
                          <m:sup>
                            <m:r>
                              <a:rPr lang="en-US" sz="1600" i="1">
                                <a:latin typeface="Cambria Math" panose="02040503050406030204" pitchFamily="18" charset="0"/>
                                <a:cs typeface="Arial" panose="020B0604020202020204" pitchFamily="34" charset="0"/>
                              </a:rPr>
                              <m:t>′</m:t>
                            </m:r>
                          </m:sup>
                        </m:sSup>
                      </m:sub>
                      <m:sup>
                        <m:r>
                          <a:rPr lang="en-US" sz="1600" i="1">
                            <a:latin typeface="Cambria Math" panose="02040503050406030204" pitchFamily="18" charset="0"/>
                            <a:cs typeface="Arial" panose="020B0604020202020204" pitchFamily="34" charset="0"/>
                          </a:rPr>
                          <m:t>∗</m:t>
                        </m:r>
                      </m:sup>
                    </m:sSubSup>
                    <m:sSubSup>
                      <m:sSubSupPr>
                        <m:ctrlPr>
                          <a:rPr lang="en-US" sz="1600" i="1">
                            <a:latin typeface="Cambria Math" panose="02040503050406030204" pitchFamily="18" charset="0"/>
                            <a:cs typeface="Arial" panose="020B0604020202020204" pitchFamily="34" charset="0"/>
                          </a:rPr>
                        </m:ctrlPr>
                      </m:sSubSupPr>
                      <m:e>
                        <m:r>
                          <a:rPr lang="en-US" sz="1600" i="1">
                            <a:latin typeface="Cambria Math" panose="02040503050406030204" pitchFamily="18" charset="0"/>
                            <a:cs typeface="Arial" panose="020B0604020202020204" pitchFamily="34" charset="0"/>
                          </a:rPr>
                          <m:t>𝜎</m:t>
                        </m:r>
                      </m:e>
                      <m:sub>
                        <m:sSup>
                          <m:sSupPr>
                            <m:ctrlPr>
                              <a:rPr lang="en-US" sz="1600" i="1">
                                <a:latin typeface="Cambria Math" panose="02040503050406030204" pitchFamily="18" charset="0"/>
                                <a:cs typeface="Arial" panose="020B0604020202020204" pitchFamily="34" charset="0"/>
                              </a:rPr>
                            </m:ctrlPr>
                          </m:sSupPr>
                          <m:e>
                            <m:r>
                              <a:rPr lang="en-US" sz="1600" i="1">
                                <a:latin typeface="Cambria Math" panose="02040503050406030204" pitchFamily="18" charset="0"/>
                                <a:cs typeface="Arial" panose="020B0604020202020204" pitchFamily="34" charset="0"/>
                              </a:rPr>
                              <m:t>𝑦</m:t>
                            </m:r>
                          </m:e>
                          <m:sup>
                            <m:r>
                              <a:rPr lang="en-US" sz="1600" i="1">
                                <a:latin typeface="Cambria Math" panose="02040503050406030204" pitchFamily="18" charset="0"/>
                                <a:cs typeface="Arial" panose="020B0604020202020204" pitchFamily="34" charset="0"/>
                              </a:rPr>
                              <m:t>′</m:t>
                            </m:r>
                          </m:sup>
                        </m:sSup>
                      </m:sub>
                      <m:sup>
                        <m:r>
                          <a:rPr lang="en-US" sz="1600" i="1">
                            <a:latin typeface="Cambria Math" panose="02040503050406030204" pitchFamily="18" charset="0"/>
                            <a:cs typeface="Arial" panose="020B0604020202020204" pitchFamily="34" charset="0"/>
                          </a:rPr>
                          <m:t>∗</m:t>
                        </m:r>
                      </m:sup>
                    </m:sSubSup>
                  </m:oMath>
                </a14:m>
                <a:endParaRPr lang="en-US" sz="1600" dirty="0">
                  <a:solidFill>
                    <a:srgbClr val="000000"/>
                  </a:solidFill>
                  <a:latin typeface="Arial" panose="020B0604020202020204" pitchFamily="34" charset="0"/>
                  <a:cs typeface="Arial" panose="020B0604020202020204" pitchFamily="34" charset="0"/>
                </a:endParaRPr>
              </a:p>
              <a:p>
                <a:pPr lvl="1">
                  <a:spcBef>
                    <a:spcPct val="2000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 2</a:t>
                </a:r>
                <a:r>
                  <a:rPr lang="en-US" sz="1600" baseline="30000" dirty="0">
                    <a:solidFill>
                      <a:srgbClr val="000000"/>
                    </a:solidFill>
                    <a:latin typeface="Arial" panose="020B0604020202020204" pitchFamily="34" charset="0"/>
                    <a:cs typeface="Arial" panose="020B0604020202020204" pitchFamily="34" charset="0"/>
                  </a:rPr>
                  <a:t>nd</a:t>
                </a:r>
                <a:r>
                  <a:rPr lang="en-US" sz="1600" dirty="0">
                    <a:solidFill>
                      <a:srgbClr val="000000"/>
                    </a:solidFill>
                    <a:latin typeface="Arial" panose="020B0604020202020204" pitchFamily="34" charset="0"/>
                    <a:cs typeface="Arial" panose="020B0604020202020204" pitchFamily="34" charset="0"/>
                  </a:rPr>
                  <a:t> focus makes it possible to improve acceptance without any loss in luminosity, and may allow IR8 to operate at a higher luminosity than IR6</a:t>
                </a:r>
              </a:p>
            </p:txBody>
          </p:sp>
        </mc:Choice>
        <mc:Fallback xmlns="">
          <p:sp>
            <p:nvSpPr>
              <p:cNvPr id="75" name="Content Placeholder 1">
                <a:extLst>
                  <a:ext uri="{FF2B5EF4-FFF2-40B4-BE49-F238E27FC236}">
                    <a16:creationId xmlns:a16="http://schemas.microsoft.com/office/drawing/2014/main" id="{53A220BA-FBF2-AF49-8C90-63D2ABB636C5}"/>
                  </a:ext>
                </a:extLst>
              </p:cNvPr>
              <p:cNvSpPr txBox="1">
                <a:spLocks noRot="1" noChangeAspect="1" noMove="1" noResize="1" noEditPoints="1" noAdjustHandles="1" noChangeArrowheads="1" noChangeShapeType="1" noTextEdit="1"/>
              </p:cNvSpPr>
              <p:nvPr/>
            </p:nvSpPr>
            <p:spPr bwMode="auto">
              <a:xfrm>
                <a:off x="4434935" y="1318594"/>
                <a:ext cx="7546859" cy="1266951"/>
              </a:xfrm>
              <a:prstGeom prst="rect">
                <a:avLst/>
              </a:prstGeom>
              <a:blipFill>
                <a:blip r:embed="rId11"/>
                <a:stretch>
                  <a:fillRect t="-1980" b="-4950"/>
                </a:stretch>
              </a:blipFill>
              <a:ln>
                <a:noFill/>
              </a:ln>
              <a:extLst>
                <a:ext uri="{FAA26D3D-D897-4be2-8F04-BA451C77F1D7}">
                  <ma14:placeholderFlag xmlns="" xmlns:ma14="http://schemas.microsoft.com/office/mac/drawingml/2011/main" xmlns:a14="http://schemas.microsoft.com/office/drawing/2010/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3" name="Rectangle 52">
            <a:extLst>
              <a:ext uri="{FF2B5EF4-FFF2-40B4-BE49-F238E27FC236}">
                <a16:creationId xmlns:a16="http://schemas.microsoft.com/office/drawing/2014/main" id="{144B55B5-3B37-934C-9850-CDE1E7D30FBD}"/>
              </a:ext>
            </a:extLst>
          </p:cNvPr>
          <p:cNvSpPr/>
          <p:nvPr/>
        </p:nvSpPr>
        <p:spPr>
          <a:xfrm>
            <a:off x="2422043" y="2821787"/>
            <a:ext cx="669500" cy="338554"/>
          </a:xfrm>
          <a:prstGeom prst="rect">
            <a:avLst/>
          </a:prstGeom>
        </p:spPr>
        <p:txBody>
          <a:bodyPr wrap="square">
            <a:spAutoFit/>
          </a:bodyPr>
          <a:lstStyle/>
          <a:p>
            <a:r>
              <a:rPr lang="en-US" sz="1600" dirty="0">
                <a:latin typeface="Helvetica" pitchFamily="2" charset="0"/>
              </a:rPr>
              <a:t>0.9</a:t>
            </a:r>
            <a:endParaRPr lang="en-US" sz="1600" dirty="0"/>
          </a:p>
        </p:txBody>
      </p:sp>
      <p:sp>
        <p:nvSpPr>
          <p:cNvPr id="55" name="Rectangle 54">
            <a:extLst>
              <a:ext uri="{FF2B5EF4-FFF2-40B4-BE49-F238E27FC236}">
                <a16:creationId xmlns:a16="http://schemas.microsoft.com/office/drawing/2014/main" id="{9007B04D-4700-0E48-BEFA-C3095E238ECD}"/>
              </a:ext>
            </a:extLst>
          </p:cNvPr>
          <p:cNvSpPr/>
          <p:nvPr/>
        </p:nvSpPr>
        <p:spPr>
          <a:xfrm>
            <a:off x="2879243" y="6022187"/>
            <a:ext cx="669500" cy="338554"/>
          </a:xfrm>
          <a:prstGeom prst="rect">
            <a:avLst/>
          </a:prstGeom>
        </p:spPr>
        <p:txBody>
          <a:bodyPr wrap="square">
            <a:spAutoFit/>
          </a:bodyPr>
          <a:lstStyle/>
          <a:p>
            <a:r>
              <a:rPr lang="en-US" sz="1600" dirty="0">
                <a:latin typeface="Helvetica" pitchFamily="2" charset="0"/>
              </a:rPr>
              <a:t>0.99</a:t>
            </a:r>
            <a:endParaRPr lang="en-US" sz="1600" dirty="0"/>
          </a:p>
        </p:txBody>
      </p:sp>
    </p:spTree>
    <p:extLst>
      <p:ext uri="{BB962C8B-B14F-4D97-AF65-F5344CB8AC3E}">
        <p14:creationId xmlns:p14="http://schemas.microsoft.com/office/powerpoint/2010/main" val="104229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8</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focus – examples of physics opportunities</a:t>
            </a:r>
          </a:p>
        </p:txBody>
      </p:sp>
      <p:sp>
        <p:nvSpPr>
          <p:cNvPr id="6" name="Content Placeholder 1">
            <a:extLst>
              <a:ext uri="{FF2B5EF4-FFF2-40B4-BE49-F238E27FC236}">
                <a16:creationId xmlns:a16="http://schemas.microsoft.com/office/drawing/2014/main" id="{A5D8BCA6-2857-714E-AD4F-E19AA67F8FB2}"/>
              </a:ext>
            </a:extLst>
          </p:cNvPr>
          <p:cNvSpPr txBox="1">
            <a:spLocks/>
          </p:cNvSpPr>
          <p:nvPr/>
        </p:nvSpPr>
        <p:spPr bwMode="auto">
          <a:xfrm>
            <a:off x="1020158" y="1417257"/>
            <a:ext cx="9676871" cy="14130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Precision studies of exclusive reactions on the proton </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At max luminosity (10x275 GeV), the full t-range is covered in one setting (no gaps)</a:t>
            </a:r>
          </a:p>
          <a:p>
            <a:pPr marL="800100" lvl="1" indent="-342900">
              <a:spcBef>
                <a:spcPct val="20000"/>
              </a:spcBef>
              <a:buFont typeface="Arial" panose="020B0604020202020204" pitchFamily="34" charset="0"/>
              <a:buChar char="•"/>
            </a:pPr>
            <a:r>
              <a:rPr lang="en-US" sz="1800" dirty="0">
                <a:latin typeface="Arial" charset="0"/>
                <a:cs typeface="Arial" charset="0"/>
              </a:rPr>
              <a:t>High rates (</a:t>
            </a:r>
            <a:r>
              <a:rPr lang="en-US" sz="1800" dirty="0">
                <a:latin typeface="Symbol" pitchFamily="2" charset="2"/>
                <a:cs typeface="Arial" charset="0"/>
              </a:rPr>
              <a:t>s</a:t>
            </a:r>
            <a:r>
              <a:rPr lang="en-US" sz="1800" dirty="0">
                <a:latin typeface="Arial" charset="0"/>
                <a:cs typeface="Arial" charset="0"/>
              </a:rPr>
              <a:t> x luminosity x acceptance) at low t and x (~10</a:t>
            </a:r>
            <a:r>
              <a:rPr lang="en-US" sz="1800" baseline="30000" dirty="0">
                <a:latin typeface="Arial" charset="0"/>
                <a:cs typeface="Arial" charset="0"/>
              </a:rPr>
              <a:t>-2</a:t>
            </a:r>
            <a:r>
              <a:rPr lang="en-US" sz="1800" dirty="0">
                <a:latin typeface="Arial" charset="0"/>
                <a:cs typeface="Arial" charset="0"/>
              </a:rPr>
              <a:t>) make studies of </a:t>
            </a:r>
            <a:r>
              <a:rPr lang="en-US" sz="1800" dirty="0" err="1">
                <a:latin typeface="Arial" charset="0"/>
                <a:cs typeface="Arial" charset="0"/>
              </a:rPr>
              <a:t>timelike</a:t>
            </a:r>
            <a:r>
              <a:rPr lang="en-US" sz="1800" dirty="0">
                <a:latin typeface="Arial" charset="0"/>
                <a:cs typeface="Arial" charset="0"/>
              </a:rPr>
              <a:t> Compton processes feasible (TCS and perhaps DDVCS)</a:t>
            </a:r>
          </a:p>
        </p:txBody>
      </p:sp>
      <p:sp>
        <p:nvSpPr>
          <p:cNvPr id="11" name="Content Placeholder 1">
            <a:extLst>
              <a:ext uri="{FF2B5EF4-FFF2-40B4-BE49-F238E27FC236}">
                <a16:creationId xmlns:a16="http://schemas.microsoft.com/office/drawing/2014/main" id="{DD561005-C150-1D43-8386-AE7966D94713}"/>
              </a:ext>
            </a:extLst>
          </p:cNvPr>
          <p:cNvSpPr txBox="1">
            <a:spLocks/>
          </p:cNvSpPr>
          <p:nvPr/>
        </p:nvSpPr>
        <p:spPr bwMode="auto">
          <a:xfrm>
            <a:off x="1104450" y="4928041"/>
            <a:ext cx="9765352" cy="110068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DVCS on nuclei</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Tagging of scattered light ion </a:t>
            </a:r>
            <a:r>
              <a:rPr lang="en-US" sz="1800" i="1" dirty="0">
                <a:latin typeface="Arial" charset="0"/>
                <a:cs typeface="Arial" charset="0"/>
              </a:rPr>
              <a:t>or</a:t>
            </a:r>
            <a:r>
              <a:rPr lang="en-US" sz="1800" dirty="0">
                <a:latin typeface="Arial" charset="0"/>
                <a:cs typeface="Arial" charset="0"/>
              </a:rPr>
              <a:t> veto of breakup of heavy ion</a:t>
            </a:r>
          </a:p>
          <a:p>
            <a:pPr marL="800100" lvl="1" indent="-342900">
              <a:spcBef>
                <a:spcPct val="20000"/>
              </a:spcBef>
              <a:buFont typeface="Arial" panose="020B0604020202020204" pitchFamily="34" charset="0"/>
              <a:buChar char="•"/>
            </a:pPr>
            <a:r>
              <a:rPr lang="en-US" sz="1800" dirty="0">
                <a:latin typeface="Arial" charset="0"/>
                <a:cs typeface="Arial" charset="0"/>
              </a:rPr>
              <a:t>In combination with high-resolution photon detection</a:t>
            </a:r>
          </a:p>
        </p:txBody>
      </p:sp>
      <p:sp>
        <p:nvSpPr>
          <p:cNvPr id="8" name="Content Placeholder 1">
            <a:extLst>
              <a:ext uri="{FF2B5EF4-FFF2-40B4-BE49-F238E27FC236}">
                <a16:creationId xmlns:a16="http://schemas.microsoft.com/office/drawing/2014/main" id="{B8817AFD-554A-AF40-82D0-0E35BF8BE9EF}"/>
              </a:ext>
            </a:extLst>
          </p:cNvPr>
          <p:cNvSpPr txBox="1">
            <a:spLocks/>
          </p:cNvSpPr>
          <p:nvPr/>
        </p:nvSpPr>
        <p:spPr bwMode="auto">
          <a:xfrm>
            <a:off x="1049186" y="3318628"/>
            <a:ext cx="9765352" cy="104207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Coherent scattering on light ions </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Light ions detected down to very low t (no incoherent background)</a:t>
            </a:r>
          </a:p>
          <a:p>
            <a:pPr marL="800100" lvl="1" indent="-342900">
              <a:spcBef>
                <a:spcPct val="20000"/>
              </a:spcBef>
              <a:buFont typeface="Arial" panose="020B0604020202020204" pitchFamily="34" charset="0"/>
              <a:buChar char="•"/>
            </a:pPr>
            <a:r>
              <a:rPr lang="en-US" sz="1800" dirty="0">
                <a:latin typeface="Arial" charset="0"/>
                <a:cs typeface="Arial" charset="0"/>
              </a:rPr>
              <a:t>Transverse spatial imaging, diffraction, shadowing</a:t>
            </a:r>
          </a:p>
        </p:txBody>
      </p:sp>
      <p:sp>
        <p:nvSpPr>
          <p:cNvPr id="9" name="Rectangle 8">
            <a:extLst>
              <a:ext uri="{FF2B5EF4-FFF2-40B4-BE49-F238E27FC236}">
                <a16:creationId xmlns:a16="http://schemas.microsoft.com/office/drawing/2014/main" id="{AE26A411-FB72-5C49-9600-2C24E825BFCB}"/>
              </a:ext>
            </a:extLst>
          </p:cNvPr>
          <p:cNvSpPr/>
          <p:nvPr/>
        </p:nvSpPr>
        <p:spPr>
          <a:xfrm>
            <a:off x="3598372" y="4962928"/>
            <a:ext cx="2323457" cy="338554"/>
          </a:xfrm>
          <a:prstGeom prst="rect">
            <a:avLst/>
          </a:prstGeom>
        </p:spPr>
        <p:txBody>
          <a:bodyPr wrap="square">
            <a:spAutoFit/>
          </a:bodyPr>
          <a:lstStyle/>
          <a:p>
            <a:r>
              <a:rPr lang="en-US" sz="1600" i="1" dirty="0">
                <a:solidFill>
                  <a:srgbClr val="00B050"/>
                </a:solidFill>
                <a:latin typeface="Helvetica" pitchFamily="2" charset="0"/>
                <a:sym typeface="Wingdings" pitchFamily="2" charset="2"/>
              </a:rPr>
              <a:t> talk by C. Hyde</a:t>
            </a:r>
            <a:endParaRPr lang="en-US" sz="1600" i="1" dirty="0">
              <a:solidFill>
                <a:srgbClr val="00B050"/>
              </a:solidFill>
            </a:endParaRPr>
          </a:p>
        </p:txBody>
      </p:sp>
    </p:spTree>
    <p:extLst>
      <p:ext uri="{BB962C8B-B14F-4D97-AF65-F5344CB8AC3E}">
        <p14:creationId xmlns:p14="http://schemas.microsoft.com/office/powerpoint/2010/main" val="266762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9</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focus – examples of physics opportunities (continued)</a:t>
            </a:r>
          </a:p>
        </p:txBody>
      </p:sp>
      <p:sp>
        <p:nvSpPr>
          <p:cNvPr id="7" name="Content Placeholder 1">
            <a:extLst>
              <a:ext uri="{FF2B5EF4-FFF2-40B4-BE49-F238E27FC236}">
                <a16:creationId xmlns:a16="http://schemas.microsoft.com/office/drawing/2014/main" id="{9D93DC17-7BA0-784C-AA62-54DC18BFFC91}"/>
              </a:ext>
            </a:extLst>
          </p:cNvPr>
          <p:cNvSpPr txBox="1">
            <a:spLocks/>
          </p:cNvSpPr>
          <p:nvPr/>
        </p:nvSpPr>
        <p:spPr bwMode="auto">
          <a:xfrm>
            <a:off x="1040255" y="3396782"/>
            <a:ext cx="9765352" cy="11534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Coherent diffraction on heavy nuclei</a:t>
            </a:r>
          </a:p>
          <a:p>
            <a:pPr marL="800100" lvl="1" indent="-342900">
              <a:spcBef>
                <a:spcPct val="20000"/>
              </a:spcBef>
              <a:buFont typeface="Arial" panose="020B0604020202020204" pitchFamily="34" charset="0"/>
              <a:buChar char="•"/>
            </a:pPr>
            <a:r>
              <a:rPr lang="en-US" sz="1800" dirty="0">
                <a:latin typeface="Arial" charset="0"/>
                <a:cs typeface="Arial" charset="0"/>
              </a:rPr>
              <a:t>Veto of breakup with A-1 tagging, nuclear photons</a:t>
            </a:r>
          </a:p>
          <a:p>
            <a:pPr marL="800100" lvl="1" indent="-342900">
              <a:spcBef>
                <a:spcPct val="20000"/>
              </a:spcBef>
              <a:buFont typeface="Arial" panose="020B0604020202020204" pitchFamily="34" charset="0"/>
              <a:buChar char="•"/>
            </a:pPr>
            <a:r>
              <a:rPr lang="en-US" sz="1800" dirty="0">
                <a:latin typeface="Arial" charset="0"/>
                <a:cs typeface="Arial" charset="0"/>
              </a:rPr>
              <a:t>Sensitive to gluon saturation</a:t>
            </a:r>
          </a:p>
        </p:txBody>
      </p:sp>
      <p:sp>
        <p:nvSpPr>
          <p:cNvPr id="10" name="Content Placeholder 1">
            <a:extLst>
              <a:ext uri="{FF2B5EF4-FFF2-40B4-BE49-F238E27FC236}">
                <a16:creationId xmlns:a16="http://schemas.microsoft.com/office/drawing/2014/main" id="{DB2090C2-656A-5249-A1E0-7E1B3E93DAAC}"/>
              </a:ext>
            </a:extLst>
          </p:cNvPr>
          <p:cNvSpPr txBox="1">
            <a:spLocks/>
          </p:cNvSpPr>
          <p:nvPr/>
        </p:nvSpPr>
        <p:spPr bwMode="auto">
          <a:xfrm>
            <a:off x="1051976" y="5113947"/>
            <a:ext cx="9765352" cy="117101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Rare isotopes</a:t>
            </a:r>
          </a:p>
          <a:p>
            <a:pPr marL="800100" lvl="1" indent="-342900">
              <a:spcBef>
                <a:spcPct val="20000"/>
              </a:spcBef>
              <a:buFont typeface="Arial" panose="020B0604020202020204" pitchFamily="34" charset="0"/>
              <a:buChar char="•"/>
            </a:pPr>
            <a:r>
              <a:rPr lang="en-US" sz="1800" dirty="0">
                <a:latin typeface="Arial" charset="0"/>
                <a:cs typeface="Arial" charset="0"/>
              </a:rPr>
              <a:t>Detection and identification of heavy fragments</a:t>
            </a:r>
          </a:p>
          <a:p>
            <a:pPr marL="800100" lvl="1" indent="-342900">
              <a:spcBef>
                <a:spcPct val="20000"/>
              </a:spcBef>
              <a:buFont typeface="Arial" panose="020B0604020202020204" pitchFamily="34" charset="0"/>
              <a:buChar char="•"/>
            </a:pPr>
            <a:r>
              <a:rPr lang="en-US" sz="1800" dirty="0">
                <a:latin typeface="Arial" charset="0"/>
                <a:cs typeface="Arial" charset="0"/>
              </a:rPr>
              <a:t>Excited states of exotic, short-lived nuclei</a:t>
            </a:r>
          </a:p>
        </p:txBody>
      </p:sp>
      <p:sp>
        <p:nvSpPr>
          <p:cNvPr id="14" name="Content Placeholder 1">
            <a:extLst>
              <a:ext uri="{FF2B5EF4-FFF2-40B4-BE49-F238E27FC236}">
                <a16:creationId xmlns:a16="http://schemas.microsoft.com/office/drawing/2014/main" id="{479CA688-C079-5347-977E-BCFC4F235A3B}"/>
              </a:ext>
            </a:extLst>
          </p:cNvPr>
          <p:cNvSpPr txBox="1">
            <a:spLocks/>
          </p:cNvSpPr>
          <p:nvPr/>
        </p:nvSpPr>
        <p:spPr bwMode="auto">
          <a:xfrm>
            <a:off x="1003970" y="1531697"/>
            <a:ext cx="9765352" cy="154533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Tagging of specific incoherent channels by detecting final nucleus, </a:t>
            </a:r>
            <a:r>
              <a:rPr lang="en-US" sz="2000" i="1" dirty="0">
                <a:latin typeface="Arial" charset="0"/>
                <a:cs typeface="Arial" charset="0"/>
              </a:rPr>
              <a:t>e.g.</a:t>
            </a:r>
            <a:r>
              <a:rPr lang="en-US" sz="2000" dirty="0">
                <a:latin typeface="Arial" charset="0"/>
                <a:cs typeface="Arial" charset="0"/>
              </a:rPr>
              <a:t>,</a:t>
            </a:r>
          </a:p>
          <a:p>
            <a:pPr marL="800100" lvl="1" indent="-342900">
              <a:spcBef>
                <a:spcPct val="20000"/>
              </a:spcBef>
              <a:buFont typeface="Arial" panose="020B0604020202020204" pitchFamily="34" charset="0"/>
              <a:buChar char="•"/>
            </a:pPr>
            <a:r>
              <a:rPr lang="en-US" sz="1800" dirty="0">
                <a:latin typeface="Arial" charset="0"/>
                <a:cs typeface="Arial" charset="0"/>
              </a:rPr>
              <a:t>A-1: reactions on a bound proton with a spectator nucleus</a:t>
            </a:r>
          </a:p>
          <a:p>
            <a:pPr marL="800100" lvl="1" indent="-342900">
              <a:spcBef>
                <a:spcPct val="20000"/>
              </a:spcBef>
              <a:buFont typeface="Arial" panose="020B0604020202020204" pitchFamily="34" charset="0"/>
              <a:buChar char="•"/>
            </a:pPr>
            <a:r>
              <a:rPr lang="en-US" sz="1800" dirty="0">
                <a:latin typeface="Arial" charset="0"/>
                <a:cs typeface="Arial" charset="0"/>
              </a:rPr>
              <a:t>A-2: short-range correlations</a:t>
            </a:r>
          </a:p>
          <a:p>
            <a:pPr marL="800100" lvl="1" indent="-342900">
              <a:spcBef>
                <a:spcPct val="20000"/>
              </a:spcBef>
              <a:buFont typeface="Arial" panose="020B0604020202020204" pitchFamily="34" charset="0"/>
              <a:buChar char="•"/>
            </a:pPr>
            <a:r>
              <a:rPr lang="en-US" sz="1800" dirty="0" err="1">
                <a:latin typeface="Arial" charset="0"/>
                <a:cs typeface="Arial" charset="0"/>
              </a:rPr>
              <a:t>etc</a:t>
            </a:r>
            <a:endParaRPr lang="en-US" sz="1800" dirty="0">
              <a:latin typeface="Arial" charset="0"/>
              <a:cs typeface="Arial" charset="0"/>
            </a:endParaRPr>
          </a:p>
        </p:txBody>
      </p:sp>
    </p:spTree>
    <p:extLst>
      <p:ext uri="{BB962C8B-B14F-4D97-AF65-F5344CB8AC3E}">
        <p14:creationId xmlns:p14="http://schemas.microsoft.com/office/powerpoint/2010/main" val="4031657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66966</TotalTime>
  <Words>1845</Words>
  <Application>Microsoft Macintosh PowerPoint</Application>
  <PresentationFormat>Widescreen</PresentationFormat>
  <Paragraphs>209</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ＭＳ Ｐゴシック</vt:lpstr>
      <vt:lpstr>Arial</vt:lpstr>
      <vt:lpstr>Calibri</vt:lpstr>
      <vt:lpstr>Calibri Light</vt:lpstr>
      <vt:lpstr>Cambria Math</vt:lpstr>
      <vt:lpstr>Helvetica</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Pawel Nadel-Turonski</dc:creator>
  <cp:lastModifiedBy>Pawel Nadel-Turonski</cp:lastModifiedBy>
  <cp:revision>1260</cp:revision>
  <cp:lastPrinted>2022-11-09T18:11:28Z</cp:lastPrinted>
  <dcterms:created xsi:type="dcterms:W3CDTF">2018-08-11T17:18:14Z</dcterms:created>
  <dcterms:modified xsi:type="dcterms:W3CDTF">2022-11-09T18:12:17Z</dcterms:modified>
</cp:coreProperties>
</file>