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16" r:id="rId3"/>
    <p:sldId id="319" r:id="rId4"/>
    <p:sldId id="343" r:id="rId5"/>
    <p:sldId id="341" r:id="rId6"/>
    <p:sldId id="330" r:id="rId7"/>
    <p:sldId id="300" r:id="rId8"/>
    <p:sldId id="339" r:id="rId9"/>
    <p:sldId id="326" r:id="rId10"/>
    <p:sldId id="307" r:id="rId11"/>
    <p:sldId id="342" r:id="rId12"/>
    <p:sldId id="344" r:id="rId13"/>
    <p:sldId id="325" r:id="rId14"/>
    <p:sldId id="327" r:id="rId15"/>
    <p:sldId id="329" r:id="rId16"/>
    <p:sldId id="328" r:id="rId17"/>
    <p:sldId id="320" r:id="rId18"/>
    <p:sldId id="334" r:id="rId19"/>
    <p:sldId id="33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E4F1DB"/>
    <a:srgbClr val="D4E4F4"/>
    <a:srgbClr val="B68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57DE7-3559-4BCE-A21E-6916F1F01B75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8C6A5-1EED-4494-9D5D-D5D40908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80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8C6A5-1EED-4494-9D5D-D5D40908150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84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8C6A5-1EED-4494-9D5D-D5D40908150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54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15B1EC-BC8C-810E-ADA3-7090EC96C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10F15E5-7D9C-9A1B-6287-A6EDC966A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409E49-6463-FACD-C16B-2FCEA2FF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077F-E43A-4CC0-B419-C2A70EC3E3CC}" type="datetime1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EDDFDC-2D72-E36D-C663-397993E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E900D3-8E5F-548E-16C0-E845B200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01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66D7C1-D5C3-3D52-1063-1236FC36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EB40950-0796-1EC8-0855-97515EA1B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A60C84-0EEE-D787-2B17-4508A103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5B1C-DAB4-49E6-A51D-EB36E54421F0}" type="datetime1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E497A3-33B2-0666-9D1D-2767B710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A9D2EA-E3E4-15D7-1975-404AD436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58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9297297-12DD-9929-5D41-4E4434094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C4606B-E209-7329-84C3-FFA812726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4F8B4B-D8F4-7320-1249-8B001E053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29B-4B61-420F-956F-D31092B692A5}" type="datetime1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BA93C5-5E82-E4D0-EA14-FF79F6F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7EE4D3-FF29-2696-11B2-A857110E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64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5111-CB47-493A-9E09-C3504D23E502}" type="datetime1">
              <a:rPr lang="it-IT" smtClean="0"/>
              <a:t>15/12/2022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</a:p>
        </p:txBody>
      </p:sp>
    </p:spTree>
    <p:extLst>
      <p:ext uri="{BB962C8B-B14F-4D97-AF65-F5344CB8AC3E}">
        <p14:creationId xmlns:p14="http://schemas.microsoft.com/office/powerpoint/2010/main" val="478540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1351-D565-4AF0-8E09-8F2246B2E6A7}" type="datetime1">
              <a:rPr lang="it-IT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2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D232-D938-4EEF-A6BD-CC676D8D1797}" type="datetime1">
              <a:rPr lang="it-IT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9278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82A-399F-4FD3-8004-1E8E3BBD9575}" type="datetime1">
              <a:rPr lang="it-IT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3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E48F-9DA4-46E7-A552-709B6DCC562E}" type="datetime1">
              <a:rPr lang="it-IT" smtClean="0"/>
              <a:t>15/12/2022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1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1E67-CB25-48D5-9F42-46E80A4C27DA}" type="datetime1">
              <a:rPr lang="it-IT" smtClean="0"/>
              <a:t>15/12/2022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9C32-9168-4933-84D7-3C745E260D27}" type="datetime1">
              <a:rPr lang="it-IT" smtClean="0"/>
              <a:t>15/12/2022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8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998A-4FAC-4E77-AE78-F31200761F35}" type="datetime1">
              <a:rPr lang="it-IT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5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9A0DB-332F-5FC1-3555-D6E43E52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F02A93-3162-4D58-12AB-259ED62A9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4B7567-54BB-73D4-C2E1-719D213F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39F8-9E80-4E95-B976-FA5F9A57EC9D}" type="datetime1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18B98B-8E8F-5922-3671-364E9A31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C7EA34-DA60-6611-B964-2AFE0D73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274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F0FA-4E45-49BD-A865-1DA3C6621995}" type="datetime1">
              <a:rPr lang="it-IT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2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B10D-6650-4842-97A0-880A542AD676}" type="datetime1">
              <a:rPr lang="it-IT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827E-B745-4010-9334-DD40871E60A2}" type="datetime1">
              <a:rPr lang="it-IT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8B419E-83A0-F618-5C33-2BABE48F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15BE0F-1E38-FE17-B4D1-4AAD2BDE1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3DA5B7-BA26-27EE-4DC3-6CF6F035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5A33-1282-4FC0-B4AA-D7CB2C81B94F}" type="datetime1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A8AD25-E2A6-07F4-F080-F417147C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DD2D9C-C80C-EBA2-4D20-976525CF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5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2FDD96-E487-D4A9-372C-3DEF4EE3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7D6729-A896-9C85-40EA-00DCE24CD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80A311-F89B-7356-E3BC-559E3140F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56D37B-DC99-F24F-0C9C-0633E97D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0160-DBEF-45CE-8B28-C6EF46905718}" type="datetime1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A60229-BE09-6DC7-5C9B-E9B7726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7D1D16-AFD9-A73F-8FF7-C0B87D3C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31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256D51-A89D-071C-B694-41F8E6E2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74CCA0-15D0-6A32-E866-85034C264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475BF1-2966-D854-1914-F9D0A2EA4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C3B281E-4073-86A9-AE17-1F6E9846F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2D0A963-1B32-A6E5-1CE0-3C04EE6AC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4972715-8C9F-52E3-5674-8ABD867E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C04D-02DD-47BB-B934-5960D32E6333}" type="datetime1">
              <a:rPr lang="it-IT" smtClean="0"/>
              <a:t>15/12/2022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3664D3-3E91-38C4-F5A1-6D36CFA2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7F3001-F9D4-4807-DC1C-0AAA9F18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62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3E2D0-6C0A-096C-66A2-B3A4F292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E16C1E-04E9-9E66-BA64-96F9182D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B09B-A53B-4506-BD0A-9B06F55A8590}" type="datetime1">
              <a:rPr lang="it-IT" smtClean="0"/>
              <a:t>15/12/2022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DA91B2-DA93-C1DF-6831-AE2864E1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4B7B8E-F150-BEA3-A6F2-E82C9745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66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37F3BCB-3BC5-B719-392F-979088DC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FC1-45D5-44F8-B2FA-5D5AA165C215}" type="datetime1">
              <a:rPr lang="it-IT" smtClean="0"/>
              <a:t>15/12/2022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92B549-1404-9992-D91E-23E4364F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97DE49-2FAC-0400-CD80-11CFC026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42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4101B-C1B5-BDBF-0431-55467922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283FDE-CD4D-05BF-B05E-75D663C4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59600E-CD0E-D55E-DD77-88013D6EB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2B37C0-B656-7ABA-7FDC-15ABAF21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0D03-0AEC-43DF-AAC7-60219B05CF5D}" type="datetime1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F4A113-E860-D7FB-5B0D-74B0DBA4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811A4D-12D6-BE64-617E-DDBCA2B9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26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A34187-3E00-4134-445D-CE6C230C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76092EB-20DA-EFB7-C7E8-B9260BB24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1DB8EB-C0BB-A002-8925-99F5D36F5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FDC08B-28A4-5317-FE2C-1740BE9D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F45-540F-4E37-A24F-C388E0688524}" type="datetime1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0717E0-F5CD-3AA3-D8B4-14D2530A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79C6A1-1077-7CD8-4623-6C7E98C7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27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D7CAF4-1B6F-1E76-547B-EF29D8B5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81CE4D-D090-9EE8-5980-161E0D9E7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8A5568-C0A4-5358-79AF-1C9B4B71C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9A05-14FD-4466-9EE2-375E9C51A982}" type="datetime1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01EAA2-3D3F-2C69-4250-10B6B6E8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C28934-7AA6-2594-60C8-181BFCC9C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69B7-092E-4268-A2C1-2CF598B3B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2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8D1B82-ACA2-46AF-A0E4-BFD00E2EA32A}" type="datetime1">
              <a:rPr lang="it-IT" smtClean="0"/>
              <a:t>15/12/2022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Matteo Bezmalinovich - ECT* WORKSHOP Dec 12-16,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E63A33-8271-4DD0-9C48-789913D7C11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017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png"/><Relationship Id="rId3" Type="http://schemas.openxmlformats.org/officeDocument/2006/relationships/image" Target="../media/image30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JP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09775" y="6036986"/>
            <a:ext cx="8172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9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1800" dirty="0">
                <a:solidFill>
                  <a:srgbClr val="000000"/>
                </a:solidFill>
                <a:latin typeface="Palatino Linotype"/>
                <a:cs typeface="Corbel"/>
              </a:rPr>
              <a:t>Key Reaction in </a:t>
            </a:r>
            <a:r>
              <a:rPr lang="it-IT" sz="1800" dirty="0" err="1">
                <a:solidFill>
                  <a:srgbClr val="000000"/>
                </a:solidFill>
                <a:latin typeface="Palatino Linotype"/>
                <a:cs typeface="Corbel"/>
              </a:rPr>
              <a:t>Nuclear</a:t>
            </a:r>
            <a:r>
              <a:rPr lang="it-IT" sz="1800" dirty="0">
                <a:solidFill>
                  <a:srgbClr val="000000"/>
                </a:solidFill>
                <a:latin typeface="Palatino Linotype"/>
                <a:cs typeface="Corbel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Palatino Linotype"/>
                <a:cs typeface="Corbel"/>
              </a:rPr>
              <a:t>Physics</a:t>
            </a:r>
            <a:r>
              <a:rPr lang="it-IT" sz="1800" dirty="0">
                <a:solidFill>
                  <a:srgbClr val="000000"/>
                </a:solidFill>
                <a:latin typeface="Palatino Linotype"/>
                <a:cs typeface="Corbel"/>
              </a:rPr>
              <a:t> - ECT* Workshop Trento </a:t>
            </a:r>
            <a:r>
              <a:rPr lang="it-IT" sz="1800" dirty="0" err="1">
                <a:solidFill>
                  <a:srgbClr val="000000"/>
                </a:solidFill>
                <a:latin typeface="Palatino Linotype"/>
                <a:cs typeface="Corbel"/>
              </a:rPr>
              <a:t>Dec</a:t>
            </a:r>
            <a:r>
              <a:rPr lang="it-IT" sz="1800" dirty="0">
                <a:solidFill>
                  <a:srgbClr val="000000"/>
                </a:solidFill>
                <a:latin typeface="Palatino Linotype"/>
                <a:cs typeface="Corbel"/>
              </a:rPr>
              <a:t> 12-16, 2022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27418" y="3708201"/>
            <a:ext cx="640096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9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1700" b="1" dirty="0" err="1">
                <a:solidFill>
                  <a:srgbClr val="000000"/>
                </a:solidFill>
                <a:latin typeface="Palatino Linotype"/>
                <a:cs typeface="Corbel"/>
              </a:rPr>
              <a:t>Ph.D</a:t>
            </a:r>
            <a:r>
              <a:rPr lang="it-IT" sz="1700" b="1" dirty="0">
                <a:solidFill>
                  <a:srgbClr val="000000"/>
                </a:solidFill>
                <a:latin typeface="Palatino Linotype"/>
                <a:cs typeface="Corbel"/>
              </a:rPr>
              <a:t>. </a:t>
            </a:r>
            <a:r>
              <a:rPr lang="it-IT" sz="1700" b="1" dirty="0" err="1">
                <a:solidFill>
                  <a:srgbClr val="000000"/>
                </a:solidFill>
                <a:latin typeface="Palatino Linotype"/>
                <a:cs typeface="Corbel"/>
              </a:rPr>
              <a:t>Student</a:t>
            </a:r>
            <a:r>
              <a:rPr lang="it-IT" sz="1700" b="1" dirty="0">
                <a:solidFill>
                  <a:srgbClr val="000000"/>
                </a:solidFill>
                <a:latin typeface="Palatino Linotype"/>
                <a:cs typeface="Corbel"/>
              </a:rPr>
              <a:t> 	MATTEO BEZMALINOVICH</a:t>
            </a:r>
            <a:endParaRPr lang="it-IT" sz="1700" dirty="0">
              <a:solidFill>
                <a:srgbClr val="000000"/>
              </a:solidFill>
              <a:latin typeface="Palatino Linotype"/>
              <a:cs typeface="Corbe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523111" y="7845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1860992" y="1248627"/>
            <a:ext cx="8470016" cy="1803539"/>
          </a:xfrm>
        </p:spPr>
        <p:txBody>
          <a:bodyPr/>
          <a:lstStyle/>
          <a:p>
            <a:r>
              <a:rPr lang="en-US" sz="3000" b="1" dirty="0">
                <a:solidFill>
                  <a:srgbClr val="000090"/>
                </a:solidFill>
              </a:rPr>
              <a:t>Numerical estimation of in-laboratory </a:t>
            </a:r>
            <a:br>
              <a:rPr lang="en-US" sz="3000" b="1" dirty="0">
                <a:solidFill>
                  <a:srgbClr val="000090"/>
                </a:solidFill>
              </a:rPr>
            </a:br>
            <a:r>
              <a:rPr lang="en-US" sz="3000" b="1" dirty="0">
                <a:solidFill>
                  <a:srgbClr val="000090"/>
                </a:solidFill>
              </a:rPr>
              <a:t>plasma opacity resembling KN plasma ejecta in the framework of the PANDORA project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3714C197-054A-8FEF-5FA0-CA4E6C6E489B}"/>
              </a:ext>
            </a:extLst>
          </p:cNvPr>
          <p:cNvCxnSpPr>
            <a:cxnSpLocks/>
          </p:cNvCxnSpPr>
          <p:nvPr/>
        </p:nvCxnSpPr>
        <p:spPr>
          <a:xfrm>
            <a:off x="2438401" y="841353"/>
            <a:ext cx="7651415" cy="0"/>
          </a:xfrm>
          <a:prstGeom prst="line">
            <a:avLst/>
          </a:prstGeom>
          <a:ln w="19050">
            <a:solidFill>
              <a:srgbClr val="00009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53252C2F-B1A3-0969-ECEC-EFD4440EC403}"/>
              </a:ext>
            </a:extLst>
          </p:cNvPr>
          <p:cNvCxnSpPr>
            <a:cxnSpLocks/>
          </p:cNvCxnSpPr>
          <p:nvPr/>
        </p:nvCxnSpPr>
        <p:spPr>
          <a:xfrm>
            <a:off x="4267201" y="5954439"/>
            <a:ext cx="3721395" cy="0"/>
          </a:xfrm>
          <a:prstGeom prst="line">
            <a:avLst/>
          </a:prstGeom>
          <a:ln w="19050">
            <a:solidFill>
              <a:srgbClr val="00009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B63AA5C7-1AC6-08A3-168F-68D38C87A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89" y="4894133"/>
            <a:ext cx="3708280" cy="886610"/>
          </a:xfrm>
          <a:prstGeom prst="rect">
            <a:avLst/>
          </a:prstGeom>
        </p:spPr>
      </p:pic>
      <p:pic>
        <p:nvPicPr>
          <p:cNvPr id="9" name="Segnaposto contenuto 4" descr="Immagine che contiene testo, forbici&#10;&#10;Descrizione generata automaticamente">
            <a:extLst>
              <a:ext uri="{FF2B5EF4-FFF2-40B4-BE49-F238E27FC236}">
                <a16:creationId xmlns:a16="http://schemas.microsoft.com/office/drawing/2014/main" id="{060931EA-001C-4BD4-E0EB-EB0726DD8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9" y="4394634"/>
            <a:ext cx="1913799" cy="130043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71597AC-2041-CA82-A097-ED71C79D1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36" y="4248581"/>
            <a:ext cx="2133604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5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4000">
              <a:srgbClr val="D4E4F4">
                <a:lumMod val="75000"/>
                <a:lumOff val="25000"/>
              </a:srgbClr>
            </a:gs>
            <a:gs pos="83000">
              <a:srgbClr val="D4E4F4">
                <a:lumMod val="75000"/>
                <a:lumOff val="25000"/>
              </a:srgbClr>
            </a:gs>
            <a:gs pos="100000">
              <a:srgbClr val="D4E4F4">
                <a:lumMod val="40000"/>
                <a:lumOff val="6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10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71CEA492-94E3-177C-9F61-851CA418EB50}"/>
              </a:ext>
            </a:extLst>
          </p:cNvPr>
          <p:cNvSpPr/>
          <p:nvPr/>
        </p:nvSpPr>
        <p:spPr>
          <a:xfrm>
            <a:off x="686210" y="180981"/>
            <a:ext cx="2619375" cy="819144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F74A9D2-9D5E-B589-FB84-D8667B2D81CC}"/>
              </a:ext>
            </a:extLst>
          </p:cNvPr>
          <p:cNvCxnSpPr>
            <a:cxnSpLocks/>
          </p:cNvCxnSpPr>
          <p:nvPr/>
        </p:nvCxnSpPr>
        <p:spPr>
          <a:xfrm>
            <a:off x="3315110" y="814287"/>
            <a:ext cx="798195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4F5EBA-D53B-4EBF-CE22-FCC3B9F0720B}"/>
              </a:ext>
            </a:extLst>
          </p:cNvPr>
          <p:cNvSpPr txBox="1"/>
          <p:nvPr/>
        </p:nvSpPr>
        <p:spPr>
          <a:xfrm>
            <a:off x="533809" y="219075"/>
            <a:ext cx="2980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 err="1">
                <a:solidFill>
                  <a:srgbClr val="0070C0"/>
                </a:solidFill>
              </a:rPr>
              <a:t>Numerical</a:t>
            </a:r>
            <a:r>
              <a:rPr lang="it-IT" sz="2100" b="1" dirty="0">
                <a:solidFill>
                  <a:srgbClr val="0070C0"/>
                </a:solidFill>
              </a:rPr>
              <a:t> </a:t>
            </a:r>
            <a:r>
              <a:rPr lang="it-IT" sz="2100" b="1" dirty="0" err="1">
                <a:solidFill>
                  <a:srgbClr val="0070C0"/>
                </a:solidFill>
              </a:rPr>
              <a:t>estimation</a:t>
            </a:r>
            <a:r>
              <a:rPr lang="it-IT" sz="21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sz="2100" b="1" dirty="0">
                <a:solidFill>
                  <a:srgbClr val="0070C0"/>
                </a:solidFill>
              </a:rPr>
              <a:t>of </a:t>
            </a:r>
            <a:r>
              <a:rPr lang="it-IT" sz="2100" b="1" dirty="0" err="1">
                <a:solidFill>
                  <a:srgbClr val="0070C0"/>
                </a:solidFill>
              </a:rPr>
              <a:t>opacity</a:t>
            </a:r>
            <a:endParaRPr lang="it-IT" sz="2100" b="1" dirty="0">
              <a:solidFill>
                <a:srgbClr val="0070C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0DA6425-CFC5-9154-69D3-A5E9596B479F}"/>
              </a:ext>
            </a:extLst>
          </p:cNvPr>
          <p:cNvSpPr txBox="1"/>
          <p:nvPr/>
        </p:nvSpPr>
        <p:spPr>
          <a:xfrm>
            <a:off x="4171950" y="180981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latin typeface="Bell MT" panose="02020503060305020303" pitchFamily="18" charset="0"/>
              </a:rPr>
              <a:t>Work </a:t>
            </a:r>
            <a:r>
              <a:rPr lang="it-IT" sz="4000" i="1" dirty="0" err="1">
                <a:latin typeface="Bell MT" panose="02020503060305020303" pitchFamily="18" charset="0"/>
              </a:rPr>
              <a:t>overview</a:t>
            </a:r>
            <a:r>
              <a:rPr lang="it-IT" sz="4000" i="1" dirty="0">
                <a:latin typeface="Bell MT" panose="02020503060305020303" pitchFamily="18" charset="0"/>
              </a:rPr>
              <a:t> procedure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7D2DFB3-9749-9D84-E900-3FC45046F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65" y="1804242"/>
            <a:ext cx="8607468" cy="214514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E3B64C1-6D61-F3D6-7B9B-DFE1437404E2}"/>
              </a:ext>
            </a:extLst>
          </p:cNvPr>
          <p:cNvSpPr txBox="1"/>
          <p:nvPr/>
        </p:nvSpPr>
        <p:spPr>
          <a:xfrm>
            <a:off x="3984811" y="4583261"/>
            <a:ext cx="4222376" cy="707886"/>
          </a:xfrm>
          <a:prstGeom prst="rect">
            <a:avLst/>
          </a:prstGeom>
          <a:gradFill>
            <a:gsLst>
              <a:gs pos="0">
                <a:srgbClr val="92D050">
                  <a:lumMod val="0"/>
                  <a:lumOff val="100000"/>
                </a:srgbClr>
              </a:gs>
              <a:gs pos="74000">
                <a:srgbClr val="92D050">
                  <a:lumMod val="60000"/>
                  <a:lumOff val="40000"/>
                </a:srgbClr>
              </a:gs>
              <a:gs pos="83000">
                <a:srgbClr val="92D050">
                  <a:lumMod val="60000"/>
                  <a:lumOff val="40000"/>
                </a:srgbClr>
              </a:gs>
              <a:gs pos="100000">
                <a:srgbClr val="92D050"/>
              </a:gs>
            </a:gsLst>
            <a:lin ang="5400000" scaled="1"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ECR plasma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4635B5FA-C096-F182-799D-D2F0B2284FB3}"/>
              </a:ext>
            </a:extLst>
          </p:cNvPr>
          <p:cNvSpPr/>
          <p:nvPr/>
        </p:nvSpPr>
        <p:spPr>
          <a:xfrm rot="5400000">
            <a:off x="5914329" y="3927837"/>
            <a:ext cx="363340" cy="67697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317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5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4000">
              <a:srgbClr val="D4E4F4">
                <a:lumMod val="75000"/>
                <a:lumOff val="25000"/>
              </a:srgbClr>
            </a:gs>
            <a:gs pos="83000">
              <a:srgbClr val="D4E4F4">
                <a:lumMod val="75000"/>
                <a:lumOff val="25000"/>
              </a:srgbClr>
            </a:gs>
            <a:gs pos="100000">
              <a:srgbClr val="D4E4F4">
                <a:lumMod val="40000"/>
                <a:lumOff val="6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D9AEF8E-FE76-A0D8-B50F-861F230CE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29" y="2918188"/>
            <a:ext cx="7109984" cy="346611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C5CB278-E098-6150-11AB-E6D86B92B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7" y="505580"/>
            <a:ext cx="5198167" cy="2819725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11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8B80EFC7-F617-53D9-BBD8-1DDD2336C32B}"/>
              </a:ext>
            </a:extLst>
          </p:cNvPr>
          <p:cNvSpPr/>
          <p:nvPr/>
        </p:nvSpPr>
        <p:spPr>
          <a:xfrm flipH="1">
            <a:off x="8202889" y="229779"/>
            <a:ext cx="2637936" cy="553093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7910B4-44A9-EC67-C72F-2BA24B2FC152}"/>
              </a:ext>
            </a:extLst>
          </p:cNvPr>
          <p:cNvSpPr txBox="1"/>
          <p:nvPr/>
        </p:nvSpPr>
        <p:spPr>
          <a:xfrm>
            <a:off x="8022296" y="181326"/>
            <a:ext cx="3056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0070C0"/>
                </a:solidFill>
              </a:rPr>
              <a:t>Numerical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estimation</a:t>
            </a:r>
            <a:r>
              <a:rPr lang="it-IT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of </a:t>
            </a:r>
            <a:r>
              <a:rPr lang="it-IT" b="1" dirty="0" err="1">
                <a:solidFill>
                  <a:srgbClr val="0070C0"/>
                </a:solidFill>
              </a:rPr>
              <a:t>opacity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C22A13-07BD-D443-2AD1-BBEE987927E1}"/>
              </a:ext>
            </a:extLst>
          </p:cNvPr>
          <p:cNvSpPr txBox="1"/>
          <p:nvPr/>
        </p:nvSpPr>
        <p:spPr>
          <a:xfrm>
            <a:off x="2383039" y="67541"/>
            <a:ext cx="590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latin typeface="Bell MT" panose="02020503060305020303" pitchFamily="18" charset="0"/>
              </a:rPr>
              <a:t>Thermodynamic</a:t>
            </a:r>
            <a:r>
              <a:rPr lang="it-IT" sz="4000" i="1" dirty="0">
                <a:latin typeface="Bell MT" panose="02020503060305020303" pitchFamily="18" charset="0"/>
              </a:rPr>
              <a:t> </a:t>
            </a:r>
            <a:r>
              <a:rPr lang="it-IT" sz="4000" i="1" dirty="0" err="1">
                <a:latin typeface="Bell MT" panose="02020503060305020303" pitchFamily="18" charset="0"/>
              </a:rPr>
              <a:t>parameters</a:t>
            </a:r>
            <a:endParaRPr lang="it-IT" sz="4000" i="1" dirty="0">
              <a:latin typeface="Bell MT" panose="02020503060305020303" pitchFamily="18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5DD3A1B-306A-0AEE-B3F9-B281CBEAF28B}"/>
              </a:ext>
            </a:extLst>
          </p:cNvPr>
          <p:cNvCxnSpPr>
            <a:cxnSpLocks/>
          </p:cNvCxnSpPr>
          <p:nvPr/>
        </p:nvCxnSpPr>
        <p:spPr>
          <a:xfrm>
            <a:off x="2886172" y="664987"/>
            <a:ext cx="5316128" cy="472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FDC7AE40-7EDC-38BF-CF1E-DCF8DA810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9" t="11207"/>
          <a:stretch/>
        </p:blipFill>
        <p:spPr>
          <a:xfrm>
            <a:off x="2026761" y="3629321"/>
            <a:ext cx="2868401" cy="2406076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15E7F3D-DA62-B0DA-3A85-C7CB065D8BB5}"/>
              </a:ext>
            </a:extLst>
          </p:cNvPr>
          <p:cNvSpPr txBox="1"/>
          <p:nvPr/>
        </p:nvSpPr>
        <p:spPr>
          <a:xfrm>
            <a:off x="5895779" y="936033"/>
            <a:ext cx="2875628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interval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data set:</a:t>
            </a:r>
          </a:p>
        </p:txBody>
      </p:sp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BBE09A36-19BE-178C-C317-9E9438CB2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68" y="1387700"/>
            <a:ext cx="785831" cy="26194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401C67-BF63-04E7-9A4E-187321656002}"/>
              </a:ext>
            </a:extLst>
          </p:cNvPr>
          <p:cNvSpPr txBox="1"/>
          <p:nvPr/>
        </p:nvSpPr>
        <p:spPr>
          <a:xfrm>
            <a:off x="5895779" y="1904214"/>
            <a:ext cx="5784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WARNING</a:t>
            </a:r>
            <a:r>
              <a:rPr lang="it-IT" dirty="0">
                <a:solidFill>
                  <a:srgbClr val="C00000"/>
                </a:solidFill>
              </a:rPr>
              <a:t>:</a:t>
            </a:r>
            <a:r>
              <a:rPr lang="it-IT" dirty="0"/>
              <a:t> The data </a:t>
            </a:r>
            <a:r>
              <a:rPr lang="it-IT" dirty="0" err="1"/>
              <a:t>used</a:t>
            </a:r>
            <a:r>
              <a:rPr lang="it-IT" dirty="0"/>
              <a:t> for the </a:t>
            </a:r>
            <a:r>
              <a:rPr lang="it-IT" dirty="0" err="1"/>
              <a:t>numerical</a:t>
            </a:r>
            <a:r>
              <a:rPr lang="it-IT" dirty="0"/>
              <a:t> </a:t>
            </a:r>
            <a:r>
              <a:rPr lang="it-IT" dirty="0" err="1"/>
              <a:t>simulations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previously</a:t>
            </a:r>
            <a:r>
              <a:rPr lang="it-IT" dirty="0"/>
              <a:t> </a:t>
            </a:r>
            <a:r>
              <a:rPr lang="it-IT" dirty="0" err="1"/>
              <a:t>collected</a:t>
            </a:r>
            <a:r>
              <a:rPr lang="it-IT" dirty="0"/>
              <a:t> by the ATOMKI/Debrecen </a:t>
            </a:r>
            <a:r>
              <a:rPr lang="it-IT" dirty="0" err="1"/>
              <a:t>research</a:t>
            </a:r>
            <a:r>
              <a:rPr lang="it-IT" dirty="0"/>
              <a:t> group for X-ray </a:t>
            </a:r>
            <a:r>
              <a:rPr lang="it-IT" dirty="0" err="1"/>
              <a:t>emission</a:t>
            </a:r>
            <a:r>
              <a:rPr lang="it-IT" dirty="0"/>
              <a:t> </a:t>
            </a:r>
            <a:r>
              <a:rPr lang="it-IT" dirty="0" err="1"/>
              <a:t>spectroscopy</a:t>
            </a:r>
            <a:r>
              <a:rPr lang="it-IT" dirty="0"/>
              <a:t> </a:t>
            </a:r>
            <a:r>
              <a:rPr lang="it-IT" dirty="0" err="1"/>
              <a:t>analysis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97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4000">
              <a:srgbClr val="D4E4F4">
                <a:lumMod val="75000"/>
                <a:lumOff val="25000"/>
              </a:srgbClr>
            </a:gs>
            <a:gs pos="83000">
              <a:srgbClr val="D4E4F4">
                <a:lumMod val="75000"/>
                <a:lumOff val="25000"/>
              </a:srgbClr>
            </a:gs>
            <a:gs pos="100000">
              <a:srgbClr val="D4E4F4">
                <a:lumMod val="40000"/>
                <a:lumOff val="6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12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8B80EFC7-F617-53D9-BBD8-1DDD2336C32B}"/>
              </a:ext>
            </a:extLst>
          </p:cNvPr>
          <p:cNvSpPr/>
          <p:nvPr/>
        </p:nvSpPr>
        <p:spPr>
          <a:xfrm flipH="1">
            <a:off x="8202889" y="229779"/>
            <a:ext cx="2637936" cy="553093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C22A13-07BD-D443-2AD1-BBEE987927E1}"/>
              </a:ext>
            </a:extLst>
          </p:cNvPr>
          <p:cNvSpPr txBox="1"/>
          <p:nvPr/>
        </p:nvSpPr>
        <p:spPr>
          <a:xfrm>
            <a:off x="3558209" y="67541"/>
            <a:ext cx="392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latin typeface="Bell MT" panose="02020503060305020303" pitchFamily="18" charset="0"/>
              </a:rPr>
              <a:t>Numerical</a:t>
            </a:r>
            <a:r>
              <a:rPr lang="it-IT" sz="4000" i="1" dirty="0">
                <a:latin typeface="Bell MT" panose="02020503060305020303" pitchFamily="18" charset="0"/>
              </a:rPr>
              <a:t> </a:t>
            </a:r>
            <a:r>
              <a:rPr lang="it-IT" sz="4000" i="1" dirty="0" err="1">
                <a:latin typeface="Bell MT" panose="02020503060305020303" pitchFamily="18" charset="0"/>
              </a:rPr>
              <a:t>opacity</a:t>
            </a:r>
            <a:endParaRPr lang="it-IT" sz="4000" i="1" dirty="0">
              <a:latin typeface="Bell MT" panose="02020503060305020303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BBE86CA-F8D4-D24F-C69C-24235A7B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" y="2444491"/>
            <a:ext cx="7995377" cy="387451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7E6D2DB-3A1B-F4F3-E428-27DFF5851836}"/>
              </a:ext>
            </a:extLst>
          </p:cNvPr>
          <p:cNvSpPr txBox="1"/>
          <p:nvPr/>
        </p:nvSpPr>
        <p:spPr>
          <a:xfrm>
            <a:off x="433888" y="910013"/>
            <a:ext cx="6429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1E74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Thermodynamic</a:t>
            </a: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srgbClr val="1E74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1E74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parameters</a:t>
            </a: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srgbClr val="1E74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1E74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achieved</a:t>
            </a: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srgbClr val="1E74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it-IT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1E74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Flexible</a:t>
            </a: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srgbClr val="1E74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Plasma Trap (FPT)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Configuration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(a-d) -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Density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Temperature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Configuration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(e-h) -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Density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Temperature</a:t>
            </a:r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EB6D82-0030-7BED-455F-E3C81BA6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57" y="1238690"/>
            <a:ext cx="1658047" cy="293476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6B290C-FCB0-F418-2AEE-4B7B664A5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31" y="1753725"/>
            <a:ext cx="1658047" cy="29347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8C7A61C-65FD-E98E-A86C-135754887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46" y="1501880"/>
            <a:ext cx="1184763" cy="26410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B00EEE2-3B18-C724-08F7-D6D519875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46" y="2064378"/>
            <a:ext cx="1306913" cy="23970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E82EF08-92EA-473F-BD97-8C0019C1FE63}"/>
              </a:ext>
            </a:extLst>
          </p:cNvPr>
          <p:cNvSpPr txBox="1"/>
          <p:nvPr/>
        </p:nvSpPr>
        <p:spPr>
          <a:xfrm>
            <a:off x="9419887" y="1330191"/>
            <a:ext cx="2602807" cy="1538883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74000">
                <a:srgbClr val="00B0F0">
                  <a:lumMod val="30000"/>
                  <a:lumOff val="70000"/>
                </a:srgbClr>
              </a:gs>
              <a:gs pos="83000">
                <a:srgbClr val="00B0F0">
                  <a:lumMod val="25000"/>
                  <a:lumOff val="75000"/>
                </a:srgbClr>
              </a:gs>
              <a:gs pos="100000">
                <a:srgbClr val="D4E4F4">
                  <a:lumMod val="70000"/>
                  <a:lumOff val="30000"/>
                </a:srgbClr>
              </a:gs>
            </a:gsLst>
            <a:lin ang="5400000" scaled="1"/>
          </a:gra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Elements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Selenium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(34) 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a,e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Strontium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(38) 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b,f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Zirconium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(40) 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Niobium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(41)  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d,h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5DD3A1B-306A-0AEE-B3F9-B281CBEAF28B}"/>
              </a:ext>
            </a:extLst>
          </p:cNvPr>
          <p:cNvCxnSpPr>
            <a:cxnSpLocks/>
          </p:cNvCxnSpPr>
          <p:nvPr/>
        </p:nvCxnSpPr>
        <p:spPr>
          <a:xfrm>
            <a:off x="2886172" y="664987"/>
            <a:ext cx="5316128" cy="472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7910B4-44A9-EC67-C72F-2BA24B2FC152}"/>
              </a:ext>
            </a:extLst>
          </p:cNvPr>
          <p:cNvSpPr txBox="1"/>
          <p:nvPr/>
        </p:nvSpPr>
        <p:spPr>
          <a:xfrm>
            <a:off x="8022296" y="181326"/>
            <a:ext cx="3056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0070C0"/>
                </a:solidFill>
              </a:rPr>
              <a:t>Numerical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estimation</a:t>
            </a:r>
            <a:r>
              <a:rPr lang="it-IT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of </a:t>
            </a:r>
            <a:r>
              <a:rPr lang="it-IT" b="1" dirty="0" err="1">
                <a:solidFill>
                  <a:srgbClr val="0070C0"/>
                </a:solidFill>
              </a:rPr>
              <a:t>opacity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79733-FA32-5B3C-252B-86BA6236F9D6}"/>
              </a:ext>
            </a:extLst>
          </p:cNvPr>
          <p:cNvSpPr txBox="1"/>
          <p:nvPr/>
        </p:nvSpPr>
        <p:spPr>
          <a:xfrm>
            <a:off x="8146662" y="3017640"/>
            <a:ext cx="3150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CMR12"/>
              </a:rPr>
              <a:t>A. </a:t>
            </a:r>
            <a:r>
              <a:rPr lang="it-IT" sz="1400" dirty="0" err="1">
                <a:effectLst/>
                <a:latin typeface="CMR12"/>
              </a:rPr>
              <a:t>Pidatella</a:t>
            </a:r>
            <a:r>
              <a:rPr lang="it-IT" sz="1400" dirty="0">
                <a:effectLst/>
                <a:latin typeface="CMR12"/>
              </a:rPr>
              <a:t> et </a:t>
            </a:r>
            <a:r>
              <a:rPr lang="it-IT" sz="1400" dirty="0" err="1">
                <a:effectLst/>
                <a:latin typeface="CMR12"/>
              </a:rPr>
              <a:t>all</a:t>
            </a:r>
            <a:r>
              <a:rPr lang="it-IT" sz="1400" dirty="0">
                <a:effectLst/>
                <a:latin typeface="CMR12"/>
              </a:rPr>
              <a:t>. </a:t>
            </a:r>
            <a:r>
              <a:rPr lang="it-IT" sz="1400" i="1" dirty="0" err="1">
                <a:effectLst/>
                <a:latin typeface="CMR12"/>
              </a:rPr>
              <a:t>Frontiers</a:t>
            </a:r>
            <a:r>
              <a:rPr lang="it-IT" sz="1400" i="1" dirty="0">
                <a:effectLst/>
                <a:latin typeface="CMR12"/>
              </a:rPr>
              <a:t> in </a:t>
            </a:r>
            <a:r>
              <a:rPr lang="it-IT" sz="1400" i="1" dirty="0" err="1">
                <a:effectLst/>
                <a:latin typeface="CMR12"/>
              </a:rPr>
              <a:t>Astronomy</a:t>
            </a:r>
            <a:r>
              <a:rPr lang="it-IT" sz="1400" i="1" dirty="0">
                <a:effectLst/>
                <a:latin typeface="CMR12"/>
              </a:rPr>
              <a:t> and Space Science</a:t>
            </a:r>
            <a:r>
              <a:rPr lang="it-IT" sz="1400" dirty="0">
                <a:effectLst/>
                <a:latin typeface="CMR12"/>
              </a:rPr>
              <a:t> 9, 931744, 2022 </a:t>
            </a:r>
            <a:endParaRPr lang="it-IT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597CA1-4B1E-6A85-5B9E-0AA21ED53F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66" y="1570891"/>
            <a:ext cx="3769333" cy="5758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23C7F8-7E87-30F1-008F-1D1EF4E4FDD3}"/>
              </a:ext>
            </a:extLst>
          </p:cNvPr>
          <p:cNvSpPr txBox="1"/>
          <p:nvPr/>
        </p:nvSpPr>
        <p:spPr>
          <a:xfrm>
            <a:off x="8088196" y="3805746"/>
            <a:ext cx="3934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LMRoman12-Regular"/>
              </a:rPr>
              <a:t>The absence of radiation (no external photon flux) involves an 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LMRoman12-Regular"/>
              </a:rPr>
              <a:t>extremely opaque plasma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Roman12-Regular"/>
              </a:rPr>
              <a:t> opacity of the order</a:t>
            </a:r>
            <a:r>
              <a:rPr lang="en-US" dirty="0"/>
              <a:t> </a:t>
            </a:r>
            <a:br>
              <a:rPr lang="en-US" dirty="0"/>
            </a:br>
            <a:endParaRPr lang="it-IT" dirty="0"/>
          </a:p>
        </p:txBody>
      </p:sp>
      <p:pic>
        <p:nvPicPr>
          <p:cNvPr id="21" name="Immagine 20" descr="Immagine che contiene testo&#10;&#10;Descrizione generata automaticamente">
            <a:extLst>
              <a:ext uri="{FF2B5EF4-FFF2-40B4-BE49-F238E27FC236}">
                <a16:creationId xmlns:a16="http://schemas.microsoft.com/office/drawing/2014/main" id="{E4A03A63-684E-615B-1F80-2078406C9D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16" y="4677710"/>
            <a:ext cx="717999" cy="294836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8DD7944-2255-8CBE-9A3B-CB9C5164548A}"/>
              </a:ext>
            </a:extLst>
          </p:cNvPr>
          <p:cNvSpPr txBox="1"/>
          <p:nvPr/>
        </p:nvSpPr>
        <p:spPr>
          <a:xfrm>
            <a:off x="8079749" y="4990837"/>
            <a:ext cx="39344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LMRoman12-Regular"/>
              </a:rPr>
              <a:t>This effect is attenuated with the slightly increase of radiation field, unless it goes for sources with a 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LMRoman12-Regular"/>
              </a:rPr>
              <a:t>high photon flux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MRoman12-Regular"/>
              </a:rPr>
              <a:t>which 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LMRoman12-Regular"/>
              </a:rPr>
              <a:t>would decrease such values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602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13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F6C63656-1983-0C53-DF0D-15C5E514670F}"/>
              </a:ext>
            </a:extLst>
          </p:cNvPr>
          <p:cNvSpPr/>
          <p:nvPr/>
        </p:nvSpPr>
        <p:spPr>
          <a:xfrm>
            <a:off x="686210" y="180981"/>
            <a:ext cx="2619375" cy="819144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0A5898F-BA4E-8935-A186-5861EC213C5B}"/>
              </a:ext>
            </a:extLst>
          </p:cNvPr>
          <p:cNvCxnSpPr>
            <a:cxnSpLocks/>
          </p:cNvCxnSpPr>
          <p:nvPr/>
        </p:nvCxnSpPr>
        <p:spPr>
          <a:xfrm>
            <a:off x="3315110" y="814287"/>
            <a:ext cx="798195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1693BA-0ABE-DDE3-F8AE-E4FA3FD902B1}"/>
              </a:ext>
            </a:extLst>
          </p:cNvPr>
          <p:cNvSpPr txBox="1"/>
          <p:nvPr/>
        </p:nvSpPr>
        <p:spPr>
          <a:xfrm>
            <a:off x="1094117" y="342900"/>
            <a:ext cx="2686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 err="1">
                <a:solidFill>
                  <a:schemeClr val="accent4">
                    <a:lumMod val="75000"/>
                  </a:schemeClr>
                </a:solidFill>
              </a:rPr>
              <a:t>Ph.D</a:t>
            </a:r>
            <a:r>
              <a:rPr lang="it-IT" sz="2500" b="1" dirty="0">
                <a:solidFill>
                  <a:schemeClr val="accent4">
                    <a:lumMod val="75000"/>
                  </a:schemeClr>
                </a:solidFill>
              </a:rPr>
              <a:t>. Goals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A1E762-3E04-984C-19AE-C70EA288293E}"/>
              </a:ext>
            </a:extLst>
          </p:cNvPr>
          <p:cNvSpPr txBox="1"/>
          <p:nvPr/>
        </p:nvSpPr>
        <p:spPr>
          <a:xfrm>
            <a:off x="4171950" y="162127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latin typeface="Bell MT" panose="02020503060305020303" pitchFamily="18" charset="0"/>
              </a:rPr>
              <a:t>Further</a:t>
            </a:r>
            <a:r>
              <a:rPr lang="it-IT" sz="4000" i="1" dirty="0">
                <a:latin typeface="Bell MT" panose="02020503060305020303" pitchFamily="18" charset="0"/>
              </a:rPr>
              <a:t> goals?</a:t>
            </a:r>
          </a:p>
        </p:txBody>
      </p:sp>
      <p:sp>
        <p:nvSpPr>
          <p:cNvPr id="16" name="Stella a 5 punte 15">
            <a:extLst>
              <a:ext uri="{FF2B5EF4-FFF2-40B4-BE49-F238E27FC236}">
                <a16:creationId xmlns:a16="http://schemas.microsoft.com/office/drawing/2014/main" id="{841C1CAA-7DA5-9AE9-C1DB-020601763FE9}"/>
              </a:ext>
            </a:extLst>
          </p:cNvPr>
          <p:cNvSpPr/>
          <p:nvPr/>
        </p:nvSpPr>
        <p:spPr>
          <a:xfrm>
            <a:off x="943577" y="1855666"/>
            <a:ext cx="301051" cy="273372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tella a 5 punte 16">
            <a:extLst>
              <a:ext uri="{FF2B5EF4-FFF2-40B4-BE49-F238E27FC236}">
                <a16:creationId xmlns:a16="http://schemas.microsoft.com/office/drawing/2014/main" id="{CDA151DE-9C48-8B52-1F66-D3AF15B1D7E6}"/>
              </a:ext>
            </a:extLst>
          </p:cNvPr>
          <p:cNvSpPr/>
          <p:nvPr/>
        </p:nvSpPr>
        <p:spPr>
          <a:xfrm>
            <a:off x="933860" y="3735028"/>
            <a:ext cx="301051" cy="273372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3EC45CCD-119B-8A12-3041-FE4AE213755D}"/>
              </a:ext>
            </a:extLst>
          </p:cNvPr>
          <p:cNvCxnSpPr>
            <a:cxnSpLocks/>
          </p:cNvCxnSpPr>
          <p:nvPr/>
        </p:nvCxnSpPr>
        <p:spPr>
          <a:xfrm flipV="1">
            <a:off x="2674935" y="2081941"/>
            <a:ext cx="0" cy="51490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F81757A-0FE9-509D-3DCB-B1888CBE6014}"/>
              </a:ext>
            </a:extLst>
          </p:cNvPr>
          <p:cNvCxnSpPr>
            <a:cxnSpLocks/>
          </p:cNvCxnSpPr>
          <p:nvPr/>
        </p:nvCxnSpPr>
        <p:spPr>
          <a:xfrm flipV="1">
            <a:off x="2657821" y="1354725"/>
            <a:ext cx="0" cy="52384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52284F68-6409-BA47-AF72-36A79A639829}"/>
              </a:ext>
            </a:extLst>
          </p:cNvPr>
          <p:cNvSpPr/>
          <p:nvPr/>
        </p:nvSpPr>
        <p:spPr>
          <a:xfrm>
            <a:off x="1697431" y="1782907"/>
            <a:ext cx="1451503" cy="4732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7030A0"/>
                </a:solidFill>
              </a:rPr>
              <a:t>PANDORA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71446C37-3CE1-8C4B-0E8C-8EFD53A98239}"/>
              </a:ext>
            </a:extLst>
          </p:cNvPr>
          <p:cNvSpPr/>
          <p:nvPr/>
        </p:nvSpPr>
        <p:spPr>
          <a:xfrm>
            <a:off x="3439937" y="1029912"/>
            <a:ext cx="1628316" cy="649627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700" b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it-IT" sz="17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it-IT" sz="1700" b="1" dirty="0" err="1">
                <a:solidFill>
                  <a:schemeClr val="accent1">
                    <a:lumMod val="75000"/>
                  </a:schemeClr>
                </a:solidFill>
              </a:rPr>
              <a:t>decay</a:t>
            </a:r>
            <a:endParaRPr lang="it-IT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1700" dirty="0"/>
              <a:t>(</a:t>
            </a:r>
            <a:r>
              <a:rPr lang="it-IT" sz="1700" i="1" dirty="0">
                <a:solidFill>
                  <a:schemeClr val="tx1"/>
                </a:solidFill>
              </a:rPr>
              <a:t>s</a:t>
            </a:r>
            <a:r>
              <a:rPr lang="it-IT" sz="1700" dirty="0">
                <a:solidFill>
                  <a:schemeClr val="tx1"/>
                </a:solidFill>
              </a:rPr>
              <a:t>-</a:t>
            </a:r>
            <a:r>
              <a:rPr lang="it-IT" sz="1700" dirty="0" err="1">
                <a:solidFill>
                  <a:schemeClr val="tx1"/>
                </a:solidFill>
              </a:rPr>
              <a:t>process</a:t>
            </a:r>
            <a:r>
              <a:rPr lang="it-IT" sz="1700" dirty="0"/>
              <a:t>)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86376B1-FB22-E294-8C9F-FF85D2EA0E5D}"/>
              </a:ext>
            </a:extLst>
          </p:cNvPr>
          <p:cNvSpPr/>
          <p:nvPr/>
        </p:nvSpPr>
        <p:spPr>
          <a:xfrm>
            <a:off x="3369510" y="2304986"/>
            <a:ext cx="1692673" cy="649627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b="1" dirty="0">
                <a:solidFill>
                  <a:schemeClr val="accent1">
                    <a:lumMod val="75000"/>
                  </a:schemeClr>
                </a:solidFill>
              </a:rPr>
              <a:t>Opacity </a:t>
            </a:r>
          </a:p>
          <a:p>
            <a:pPr algn="ctr"/>
            <a:r>
              <a:rPr lang="it-IT" sz="1700" dirty="0"/>
              <a:t>(</a:t>
            </a:r>
            <a:r>
              <a:rPr lang="it-IT" sz="1700" i="1" dirty="0"/>
              <a:t>r</a:t>
            </a:r>
            <a:r>
              <a:rPr lang="it-IT" sz="1700" dirty="0"/>
              <a:t>-</a:t>
            </a:r>
            <a:r>
              <a:rPr lang="it-IT" sz="1700" dirty="0" err="1"/>
              <a:t>process</a:t>
            </a:r>
            <a:r>
              <a:rPr lang="it-IT" sz="1700" dirty="0"/>
              <a:t>)</a:t>
            </a:r>
          </a:p>
        </p:txBody>
      </p:sp>
      <p:sp>
        <p:nvSpPr>
          <p:cNvPr id="26" name="Parentesi graffa chiusa 25">
            <a:extLst>
              <a:ext uri="{FF2B5EF4-FFF2-40B4-BE49-F238E27FC236}">
                <a16:creationId xmlns:a16="http://schemas.microsoft.com/office/drawing/2014/main" id="{BB7809D1-7735-C8A2-754A-BD453DE9F9A0}"/>
              </a:ext>
            </a:extLst>
          </p:cNvPr>
          <p:cNvSpPr/>
          <p:nvPr/>
        </p:nvSpPr>
        <p:spPr>
          <a:xfrm>
            <a:off x="5230688" y="1155023"/>
            <a:ext cx="385284" cy="1662956"/>
          </a:xfrm>
          <a:prstGeom prst="righ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F9D0AA65-C4C0-CDB2-C308-906BF9D5B0F6}"/>
              </a:ext>
            </a:extLst>
          </p:cNvPr>
          <p:cNvSpPr/>
          <p:nvPr/>
        </p:nvSpPr>
        <p:spPr>
          <a:xfrm>
            <a:off x="5721799" y="1504839"/>
            <a:ext cx="2589187" cy="996522"/>
          </a:xfrm>
          <a:prstGeom prst="ellipse">
            <a:avLst/>
          </a:prstGeom>
          <a:ln w="38100">
            <a:solidFill>
              <a:srgbClr val="008E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rgbClr val="008E40"/>
                </a:solidFill>
              </a:rPr>
              <a:t>Modelling</a:t>
            </a:r>
            <a:r>
              <a:rPr lang="it-IT" sz="2000" b="1" dirty="0">
                <a:solidFill>
                  <a:srgbClr val="008E40"/>
                </a:solidFill>
              </a:rPr>
              <a:t> on </a:t>
            </a:r>
            <a:r>
              <a:rPr lang="it-IT" sz="2000" b="1" dirty="0" err="1">
                <a:solidFill>
                  <a:srgbClr val="008E40"/>
                </a:solidFill>
              </a:rPr>
              <a:t>atomic</a:t>
            </a:r>
            <a:r>
              <a:rPr lang="it-IT" sz="2000" b="1" dirty="0">
                <a:solidFill>
                  <a:srgbClr val="008E40"/>
                </a:solidFill>
              </a:rPr>
              <a:t> inputs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0579426F-85B2-9E0A-3272-2C341C9054DD}"/>
              </a:ext>
            </a:extLst>
          </p:cNvPr>
          <p:cNvCxnSpPr>
            <a:cxnSpLocks/>
          </p:cNvCxnSpPr>
          <p:nvPr/>
        </p:nvCxnSpPr>
        <p:spPr>
          <a:xfrm>
            <a:off x="2643895" y="1354725"/>
            <a:ext cx="796042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2DD08CE-9B8E-495D-A338-D620306474EA}"/>
              </a:ext>
            </a:extLst>
          </p:cNvPr>
          <p:cNvCxnSpPr>
            <a:cxnSpLocks/>
          </p:cNvCxnSpPr>
          <p:nvPr/>
        </p:nvCxnSpPr>
        <p:spPr>
          <a:xfrm flipV="1">
            <a:off x="2657821" y="2606346"/>
            <a:ext cx="683580" cy="409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Stella a 5 punte 48">
            <a:extLst>
              <a:ext uri="{FF2B5EF4-FFF2-40B4-BE49-F238E27FC236}">
                <a16:creationId xmlns:a16="http://schemas.microsoft.com/office/drawing/2014/main" id="{925E6829-2489-6C4A-DCA5-59A534C04C52}"/>
              </a:ext>
            </a:extLst>
          </p:cNvPr>
          <p:cNvSpPr/>
          <p:nvPr/>
        </p:nvSpPr>
        <p:spPr>
          <a:xfrm>
            <a:off x="933860" y="5457439"/>
            <a:ext cx="301051" cy="273372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21E24734-1420-DB92-9BF5-D50BCB81F6B5}"/>
              </a:ext>
            </a:extLst>
          </p:cNvPr>
          <p:cNvSpPr/>
          <p:nvPr/>
        </p:nvSpPr>
        <p:spPr>
          <a:xfrm>
            <a:off x="9216592" y="1701669"/>
            <a:ext cx="2290107" cy="603317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Level </a:t>
            </a:r>
            <a:r>
              <a:rPr lang="it-IT" b="1" dirty="0" err="1">
                <a:solidFill>
                  <a:srgbClr val="C00000"/>
                </a:solidFill>
              </a:rPr>
              <a:t>Population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2" name="Freccia a destra 51">
            <a:extLst>
              <a:ext uri="{FF2B5EF4-FFF2-40B4-BE49-F238E27FC236}">
                <a16:creationId xmlns:a16="http://schemas.microsoft.com/office/drawing/2014/main" id="{871D207A-1328-0EA1-8F59-EADB4BD883BC}"/>
              </a:ext>
            </a:extLst>
          </p:cNvPr>
          <p:cNvSpPr/>
          <p:nvPr/>
        </p:nvSpPr>
        <p:spPr>
          <a:xfrm>
            <a:off x="8496698" y="1679539"/>
            <a:ext cx="534182" cy="6061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6B7C3DB3-A36B-088D-0CDE-B758444B2FE3}"/>
              </a:ext>
            </a:extLst>
          </p:cNvPr>
          <p:cNvSpPr/>
          <p:nvPr/>
        </p:nvSpPr>
        <p:spPr>
          <a:xfrm>
            <a:off x="1840405" y="4951424"/>
            <a:ext cx="1308530" cy="514028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Opacity</a:t>
            </a:r>
          </a:p>
        </p:txBody>
      </p: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B588791D-BE28-0ED6-8EE8-C240AF045912}"/>
              </a:ext>
            </a:extLst>
          </p:cNvPr>
          <p:cNvSpPr/>
          <p:nvPr/>
        </p:nvSpPr>
        <p:spPr>
          <a:xfrm>
            <a:off x="1832548" y="5763698"/>
            <a:ext cx="1308530" cy="5140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00B050"/>
                </a:solidFill>
              </a:rPr>
              <a:t>Emissivity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7" name="Segno di addizione 56">
            <a:extLst>
              <a:ext uri="{FF2B5EF4-FFF2-40B4-BE49-F238E27FC236}">
                <a16:creationId xmlns:a16="http://schemas.microsoft.com/office/drawing/2014/main" id="{D6B1B7F1-7B7A-C74A-5192-C3F7A6BF4252}"/>
              </a:ext>
            </a:extLst>
          </p:cNvPr>
          <p:cNvSpPr/>
          <p:nvPr/>
        </p:nvSpPr>
        <p:spPr>
          <a:xfrm>
            <a:off x="3360083" y="5434646"/>
            <a:ext cx="369950" cy="342807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1C3A3802-9B50-FC93-AE26-02E2D2C91432}"/>
              </a:ext>
            </a:extLst>
          </p:cNvPr>
          <p:cNvSpPr/>
          <p:nvPr/>
        </p:nvSpPr>
        <p:spPr>
          <a:xfrm>
            <a:off x="3948581" y="5332560"/>
            <a:ext cx="1924726" cy="523131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Level </a:t>
            </a:r>
            <a:r>
              <a:rPr lang="it-IT" b="1" dirty="0" err="1">
                <a:solidFill>
                  <a:srgbClr val="C00000"/>
                </a:solidFill>
              </a:rPr>
              <a:t>Population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0" name="Freccia a destra 59">
            <a:extLst>
              <a:ext uri="{FF2B5EF4-FFF2-40B4-BE49-F238E27FC236}">
                <a16:creationId xmlns:a16="http://schemas.microsoft.com/office/drawing/2014/main" id="{2A87C291-80BC-1A0A-99C1-D6222E6CD126}"/>
              </a:ext>
            </a:extLst>
          </p:cNvPr>
          <p:cNvSpPr/>
          <p:nvPr/>
        </p:nvSpPr>
        <p:spPr>
          <a:xfrm>
            <a:off x="6318695" y="5412328"/>
            <a:ext cx="1032229" cy="3651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1FFB8E72-5D7F-0F34-C304-CB21077AE52D}"/>
              </a:ext>
            </a:extLst>
          </p:cNvPr>
          <p:cNvSpPr/>
          <p:nvPr/>
        </p:nvSpPr>
        <p:spPr>
          <a:xfrm>
            <a:off x="7796312" y="5142234"/>
            <a:ext cx="3100288" cy="96328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700" b="1" dirty="0">
                <a:solidFill>
                  <a:schemeClr val="accent4">
                    <a:lumMod val="75000"/>
                  </a:schemeClr>
                </a:solidFill>
              </a:rPr>
              <a:t>Radiative Transfer Equation (RTE)</a:t>
            </a:r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4E046EDC-BEE2-D558-BFF3-D964E2B7EE80}"/>
              </a:ext>
            </a:extLst>
          </p:cNvPr>
          <p:cNvSpPr/>
          <p:nvPr/>
        </p:nvSpPr>
        <p:spPr>
          <a:xfrm>
            <a:off x="1697431" y="3601002"/>
            <a:ext cx="2290107" cy="60331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90"/>
                </a:solidFill>
              </a:rPr>
              <a:t>1D line-of-</a:t>
            </a:r>
            <a:r>
              <a:rPr lang="it-IT" dirty="0" err="1">
                <a:solidFill>
                  <a:srgbClr val="000090"/>
                </a:solidFill>
              </a:rPr>
              <a:t>sight</a:t>
            </a:r>
            <a:br>
              <a:rPr lang="it-IT" dirty="0">
                <a:solidFill>
                  <a:srgbClr val="000090"/>
                </a:solidFill>
              </a:rPr>
            </a:br>
            <a:r>
              <a:rPr lang="it-IT" dirty="0">
                <a:solidFill>
                  <a:srgbClr val="000090"/>
                </a:solidFill>
              </a:rPr>
              <a:t>NLTE 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381E9DE0-4B96-182F-4579-3F8BF721935F}"/>
              </a:ext>
            </a:extLst>
          </p:cNvPr>
          <p:cNvSpPr/>
          <p:nvPr/>
        </p:nvSpPr>
        <p:spPr>
          <a:xfrm>
            <a:off x="5761954" y="3516948"/>
            <a:ext cx="2167559" cy="77142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0070C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0090"/>
                </a:solidFill>
              </a:rPr>
              <a:t>Full 3D </a:t>
            </a:r>
            <a:r>
              <a:rPr lang="it-IT" b="1" dirty="0" err="1">
                <a:solidFill>
                  <a:srgbClr val="000090"/>
                </a:solidFill>
              </a:rPr>
              <a:t>resolution</a:t>
            </a:r>
            <a:br>
              <a:rPr lang="it-IT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NLTE</a:t>
            </a:r>
          </a:p>
        </p:txBody>
      </p:sp>
      <p:sp>
        <p:nvSpPr>
          <p:cNvPr id="65" name="Freccia a destra 64">
            <a:extLst>
              <a:ext uri="{FF2B5EF4-FFF2-40B4-BE49-F238E27FC236}">
                <a16:creationId xmlns:a16="http://schemas.microsoft.com/office/drawing/2014/main" id="{F8FDFD34-C494-CBD8-74CC-F83974730D8C}"/>
              </a:ext>
            </a:extLst>
          </p:cNvPr>
          <p:cNvSpPr/>
          <p:nvPr/>
        </p:nvSpPr>
        <p:spPr>
          <a:xfrm>
            <a:off x="4336281" y="3689152"/>
            <a:ext cx="954381" cy="3651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0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9" grpId="0" animBg="1"/>
      <p:bldP spid="50" grpId="0" animBg="1"/>
      <p:bldP spid="52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14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60058051-03A9-30AC-0AF5-785A989A8406}"/>
              </a:ext>
            </a:extLst>
          </p:cNvPr>
          <p:cNvSpPr/>
          <p:nvPr/>
        </p:nvSpPr>
        <p:spPr>
          <a:xfrm flipH="1">
            <a:off x="8202889" y="229779"/>
            <a:ext cx="2637936" cy="553093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4A23E2-033A-F3BB-8B90-753A59E7BD8D}"/>
              </a:ext>
            </a:extLst>
          </p:cNvPr>
          <p:cNvSpPr txBox="1"/>
          <p:nvPr/>
        </p:nvSpPr>
        <p:spPr>
          <a:xfrm>
            <a:off x="4166647" y="67541"/>
            <a:ext cx="3316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latin typeface="Bell MT" panose="02020503060305020303" pitchFamily="18" charset="0"/>
              </a:rPr>
              <a:t>RTE </a:t>
            </a:r>
            <a:r>
              <a:rPr lang="it-IT" sz="4000" i="1" dirty="0" err="1">
                <a:latin typeface="Bell MT" panose="02020503060305020303" pitchFamily="18" charset="0"/>
              </a:rPr>
              <a:t>equation</a:t>
            </a:r>
            <a:endParaRPr lang="it-IT" sz="4000" i="1" dirty="0">
              <a:latin typeface="Bell MT" panose="02020503060305020303" pitchFamily="18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40EAAD0-CB20-67BA-CB7C-9E9AA63AAF87}"/>
              </a:ext>
            </a:extLst>
          </p:cNvPr>
          <p:cNvCxnSpPr>
            <a:cxnSpLocks/>
          </p:cNvCxnSpPr>
          <p:nvPr/>
        </p:nvCxnSpPr>
        <p:spPr>
          <a:xfrm>
            <a:off x="2886172" y="664987"/>
            <a:ext cx="5316128" cy="47233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ACCEA3-FBFB-BF4E-69E7-60BE39D0F27E}"/>
              </a:ext>
            </a:extLst>
          </p:cNvPr>
          <p:cNvSpPr txBox="1"/>
          <p:nvPr/>
        </p:nvSpPr>
        <p:spPr>
          <a:xfrm>
            <a:off x="8723430" y="291302"/>
            <a:ext cx="19981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 err="1">
                <a:solidFill>
                  <a:schemeClr val="accent4">
                    <a:lumMod val="75000"/>
                  </a:schemeClr>
                </a:solidFill>
              </a:rPr>
              <a:t>Ph.D</a:t>
            </a:r>
            <a:r>
              <a:rPr lang="it-IT" sz="2200" b="1" dirty="0">
                <a:solidFill>
                  <a:schemeClr val="accent4">
                    <a:lumMod val="75000"/>
                  </a:schemeClr>
                </a:solidFill>
              </a:rPr>
              <a:t>. Goals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D85C2B1A-5E43-5E58-F771-B379AFF83B5A}"/>
              </a:ext>
            </a:extLst>
          </p:cNvPr>
          <p:cNvGrpSpPr/>
          <p:nvPr/>
        </p:nvGrpSpPr>
        <p:grpSpPr>
          <a:xfrm>
            <a:off x="1334278" y="3470571"/>
            <a:ext cx="9778481" cy="2715245"/>
            <a:chOff x="1259633" y="3562838"/>
            <a:chExt cx="9778481" cy="2455407"/>
          </a:xfrm>
        </p:grpSpPr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2E8AC897-9862-1A7D-981C-ED39B4FA7E5E}"/>
                </a:ext>
              </a:extLst>
            </p:cNvPr>
            <p:cNvSpPr/>
            <p:nvPr/>
          </p:nvSpPr>
          <p:spPr>
            <a:xfrm>
              <a:off x="1259633" y="4049486"/>
              <a:ext cx="9778481" cy="19687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148BF235-421E-1DBF-9854-584737934E1B}"/>
                </a:ext>
              </a:extLst>
            </p:cNvPr>
            <p:cNvSpPr/>
            <p:nvPr/>
          </p:nvSpPr>
          <p:spPr>
            <a:xfrm>
              <a:off x="2230012" y="4786605"/>
              <a:ext cx="223935" cy="102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0861FFD0-0432-4C1C-9652-36031417EF53}"/>
                </a:ext>
              </a:extLst>
            </p:cNvPr>
            <p:cNvSpPr/>
            <p:nvPr/>
          </p:nvSpPr>
          <p:spPr>
            <a:xfrm>
              <a:off x="5719027" y="3562838"/>
              <a:ext cx="5030994" cy="49953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>
                  <a:solidFill>
                    <a:srgbClr val="0070C0"/>
                  </a:solidFill>
                </a:rPr>
                <a:t>Emissivity</a:t>
              </a:r>
              <a:r>
                <a:rPr lang="it-IT" b="1" dirty="0">
                  <a:solidFill>
                    <a:srgbClr val="0070C0"/>
                  </a:solidFill>
                </a:rPr>
                <a:t>, </a:t>
              </a:r>
              <a:r>
                <a:rPr lang="it-IT" b="1" dirty="0" err="1">
                  <a:solidFill>
                    <a:srgbClr val="0070C0"/>
                  </a:solidFill>
                </a:rPr>
                <a:t>absorption</a:t>
              </a:r>
              <a:r>
                <a:rPr lang="it-IT" b="1" dirty="0">
                  <a:solidFill>
                    <a:srgbClr val="0070C0"/>
                  </a:solidFill>
                </a:rPr>
                <a:t> </a:t>
              </a:r>
              <a:r>
                <a:rPr lang="it-IT" b="1" dirty="0" err="1">
                  <a:solidFill>
                    <a:srgbClr val="0070C0"/>
                  </a:solidFill>
                </a:rPr>
                <a:t>coefficient</a:t>
              </a:r>
              <a:r>
                <a:rPr lang="it-IT" b="1" dirty="0">
                  <a:solidFill>
                    <a:srgbClr val="0070C0"/>
                  </a:solidFill>
                </a:rPr>
                <a:t> and </a:t>
              </a:r>
              <a:r>
                <a:rPr lang="it-IT" b="1" dirty="0" err="1">
                  <a:solidFill>
                    <a:srgbClr val="0070C0"/>
                  </a:solidFill>
                </a:rPr>
                <a:t>intensity</a:t>
              </a:r>
              <a:endParaRPr lang="it-IT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6" name="Immagine 35">
            <a:extLst>
              <a:ext uri="{FF2B5EF4-FFF2-40B4-BE49-F238E27FC236}">
                <a16:creationId xmlns:a16="http://schemas.microsoft.com/office/drawing/2014/main" id="{AF2FAFEB-5360-7554-ACA4-1C437F88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2" y="4056798"/>
            <a:ext cx="5030994" cy="582859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4A77B24C-A68D-117B-E1FC-E2A61CE3DBE7}"/>
              </a:ext>
            </a:extLst>
          </p:cNvPr>
          <p:cNvGrpSpPr/>
          <p:nvPr/>
        </p:nvGrpSpPr>
        <p:grpSpPr>
          <a:xfrm>
            <a:off x="1334278" y="869602"/>
            <a:ext cx="10685001" cy="2378784"/>
            <a:chOff x="1259633" y="3639461"/>
            <a:chExt cx="10685001" cy="2378784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3AD23356-AB15-AC99-2AA1-79ED9753DE18}"/>
                </a:ext>
              </a:extLst>
            </p:cNvPr>
            <p:cNvSpPr/>
            <p:nvPr/>
          </p:nvSpPr>
          <p:spPr>
            <a:xfrm>
              <a:off x="1259633" y="4049486"/>
              <a:ext cx="9778481" cy="19687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A11BD2DB-A1D8-D93B-8AF6-8E2B1514B309}"/>
                </a:ext>
              </a:extLst>
            </p:cNvPr>
            <p:cNvGrpSpPr/>
            <p:nvPr/>
          </p:nvGrpSpPr>
          <p:grpSpPr>
            <a:xfrm>
              <a:off x="1642183" y="4206294"/>
              <a:ext cx="9134669" cy="689803"/>
              <a:chOff x="1614195" y="2218873"/>
              <a:chExt cx="9134669" cy="689803"/>
            </a:xfrm>
          </p:grpSpPr>
          <p:pic>
            <p:nvPicPr>
              <p:cNvPr id="34" name="Immagine 33">
                <a:extLst>
                  <a:ext uri="{FF2B5EF4-FFF2-40B4-BE49-F238E27FC236}">
                    <a16:creationId xmlns:a16="http://schemas.microsoft.com/office/drawing/2014/main" id="{639A14BA-1B7E-855F-E991-6325AF41E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4195" y="2218873"/>
                <a:ext cx="9134669" cy="689803"/>
              </a:xfrm>
              <a:prstGeom prst="rect">
                <a:avLst/>
              </a:prstGeom>
            </p:spPr>
          </p:pic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CFCE03B1-A3FF-ADEB-B813-AD825DC036BA}"/>
                  </a:ext>
                </a:extLst>
              </p:cNvPr>
              <p:cNvSpPr/>
              <p:nvPr/>
            </p:nvSpPr>
            <p:spPr>
              <a:xfrm>
                <a:off x="2202024" y="2799184"/>
                <a:ext cx="223935" cy="1026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B7F04535-2405-3667-2930-845995D4FA93}"/>
                </a:ext>
              </a:extLst>
            </p:cNvPr>
            <p:cNvSpPr/>
            <p:nvPr/>
          </p:nvSpPr>
          <p:spPr>
            <a:xfrm>
              <a:off x="1537146" y="3639461"/>
              <a:ext cx="3495767" cy="49953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rgbClr val="C00000"/>
                  </a:solidFill>
                </a:rPr>
                <a:t>Radiative Transfer Equation (RTE)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E996153-BF37-00F0-0EC6-37284856FA5B}"/>
                </a:ext>
              </a:extLst>
            </p:cNvPr>
            <p:cNvSpPr txBox="1"/>
            <p:nvPr/>
          </p:nvSpPr>
          <p:spPr>
            <a:xfrm>
              <a:off x="3032450" y="5143333"/>
              <a:ext cx="8912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it-IT" dirty="0" err="1">
                  <a:solidFill>
                    <a:srgbClr val="C00000"/>
                  </a:solidFill>
                </a:rPr>
                <a:t>Radiation</a:t>
              </a:r>
              <a:r>
                <a:rPr lang="it-IT" dirty="0">
                  <a:solidFill>
                    <a:srgbClr val="C00000"/>
                  </a:solidFill>
                </a:rPr>
                <a:t> </a:t>
              </a:r>
              <a:r>
                <a:rPr lang="it-IT" dirty="0" err="1">
                  <a:solidFill>
                    <a:srgbClr val="C00000"/>
                  </a:solidFill>
                </a:rPr>
                <a:t>beam</a:t>
              </a:r>
              <a:r>
                <a:rPr lang="it-IT" dirty="0">
                  <a:solidFill>
                    <a:srgbClr val="C00000"/>
                  </a:solidFill>
                </a:rPr>
                <a:t> </a:t>
              </a:r>
              <a:r>
                <a:rPr lang="it-IT" dirty="0" err="1">
                  <a:solidFill>
                    <a:srgbClr val="C00000"/>
                  </a:solidFill>
                </a:rPr>
                <a:t>losses</a:t>
              </a:r>
              <a:r>
                <a:rPr lang="it-IT" dirty="0">
                  <a:solidFill>
                    <a:srgbClr val="C00000"/>
                  </a:solidFill>
                </a:rPr>
                <a:t> of energy </a:t>
              </a:r>
              <a:r>
                <a:rPr lang="it-IT" dirty="0" err="1">
                  <a:solidFill>
                    <a:srgbClr val="C00000"/>
                  </a:solidFill>
                </a:rPr>
                <a:t>through</a:t>
              </a:r>
              <a:r>
                <a:rPr lang="it-IT" dirty="0">
                  <a:solidFill>
                    <a:srgbClr val="C00000"/>
                  </a:solidFill>
                </a:rPr>
                <a:t> scattering and </a:t>
              </a:r>
              <a:r>
                <a:rPr lang="it-IT" dirty="0" err="1">
                  <a:solidFill>
                    <a:srgbClr val="C00000"/>
                  </a:solidFill>
                </a:rPr>
                <a:t>absorption</a:t>
              </a:r>
              <a:endParaRPr lang="it-IT" dirty="0">
                <a:solidFill>
                  <a:srgbClr val="C0000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it-IT" dirty="0" err="1">
                  <a:solidFill>
                    <a:srgbClr val="0070C0"/>
                  </a:solidFill>
                </a:rPr>
                <a:t>Radiation</a:t>
              </a:r>
              <a:r>
                <a:rPr lang="it-IT" dirty="0">
                  <a:solidFill>
                    <a:srgbClr val="0070C0"/>
                  </a:solidFill>
                </a:rPr>
                <a:t> </a:t>
              </a:r>
              <a:r>
                <a:rPr lang="it-IT" dirty="0" err="1">
                  <a:solidFill>
                    <a:srgbClr val="0070C0"/>
                  </a:solidFill>
                </a:rPr>
                <a:t>beam</a:t>
              </a:r>
              <a:r>
                <a:rPr lang="it-IT" dirty="0">
                  <a:solidFill>
                    <a:srgbClr val="0070C0"/>
                  </a:solidFill>
                </a:rPr>
                <a:t> energy gain by </a:t>
              </a:r>
              <a:r>
                <a:rPr lang="it-IT" dirty="0" err="1">
                  <a:solidFill>
                    <a:srgbClr val="0070C0"/>
                  </a:solidFill>
                </a:rPr>
                <a:t>emission</a:t>
              </a:r>
              <a:r>
                <a:rPr lang="it-IT" dirty="0">
                  <a:solidFill>
                    <a:srgbClr val="0070C0"/>
                  </a:solidFill>
                </a:rPr>
                <a:t> and energy </a:t>
              </a:r>
              <a:r>
                <a:rPr lang="it-IT" dirty="0" err="1">
                  <a:solidFill>
                    <a:srgbClr val="0070C0"/>
                  </a:solidFill>
                </a:rPr>
                <a:t>redistribution</a:t>
              </a:r>
              <a:r>
                <a:rPr lang="it-IT" dirty="0">
                  <a:solidFill>
                    <a:srgbClr val="0070C0"/>
                  </a:solidFill>
                </a:rPr>
                <a:t> by scattering</a:t>
              </a:r>
              <a:r>
                <a:rPr lang="it-IT" dirty="0">
                  <a:solidFill>
                    <a:srgbClr val="C00000"/>
                  </a:solidFill>
                </a:rPr>
                <a:t>  </a:t>
              </a:r>
            </a:p>
          </p:txBody>
        </p:sp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5B2F7121-45B4-93D3-C426-C5484D8672EF}"/>
                </a:ext>
              </a:extLst>
            </p:cNvPr>
            <p:cNvCxnSpPr>
              <a:cxnSpLocks/>
            </p:cNvCxnSpPr>
            <p:nvPr/>
          </p:nvCxnSpPr>
          <p:spPr>
            <a:xfrm>
              <a:off x="2337453" y="4811260"/>
              <a:ext cx="0" cy="276051"/>
            </a:xfrm>
            <a:prstGeom prst="straightConnector1">
              <a:avLst/>
            </a:prstGeom>
            <a:ln w="38100">
              <a:solidFill>
                <a:srgbClr val="008E4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DE90F939-B8BB-379D-F3F7-36E8BA1F6101}"/>
                </a:ext>
              </a:extLst>
            </p:cNvPr>
            <p:cNvSpPr txBox="1"/>
            <p:nvPr/>
          </p:nvSpPr>
          <p:spPr>
            <a:xfrm>
              <a:off x="1572213" y="5152628"/>
              <a:ext cx="1315613" cy="646331"/>
            </a:xfrm>
            <a:prstGeom prst="rect">
              <a:avLst/>
            </a:prstGeom>
            <a:noFill/>
            <a:ln w="38100">
              <a:solidFill>
                <a:srgbClr val="008E4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/>
                <a:t>Spectral</a:t>
              </a:r>
              <a:r>
                <a:rPr lang="it-IT" dirty="0"/>
                <a:t> </a:t>
              </a:r>
            </a:p>
            <a:p>
              <a:pPr algn="ctr"/>
              <a:r>
                <a:rPr lang="it-IT" dirty="0" err="1"/>
                <a:t>radiance</a:t>
              </a:r>
              <a:endParaRPr lang="it-IT" dirty="0"/>
            </a:p>
          </p:txBody>
        </p:sp>
      </p:grpSp>
      <p:pic>
        <p:nvPicPr>
          <p:cNvPr id="37" name="Immagine 3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B34C793-8041-1545-F7E4-8B8DD5511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58" y="5239324"/>
            <a:ext cx="1066838" cy="613077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414BA5FE-4492-3FA5-C8BA-BC1B78C50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26" y="4361830"/>
            <a:ext cx="2801236" cy="482306"/>
          </a:xfrm>
          <a:prstGeom prst="rect">
            <a:avLst/>
          </a:prstGeom>
          <a:ln w="38100">
            <a:solidFill>
              <a:srgbClr val="008E40"/>
            </a:solidFill>
          </a:ln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23674E5-A3FE-737F-F89D-0DD0F7E1F745}"/>
              </a:ext>
            </a:extLst>
          </p:cNvPr>
          <p:cNvSpPr txBox="1"/>
          <p:nvPr/>
        </p:nvSpPr>
        <p:spPr>
          <a:xfrm>
            <a:off x="1629102" y="5208635"/>
            <a:ext cx="4466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8E40"/>
                </a:solidFill>
              </a:rPr>
              <a:t>N</a:t>
            </a:r>
            <a:r>
              <a:rPr lang="it-IT" baseline="-25000" dirty="0">
                <a:solidFill>
                  <a:srgbClr val="008E40"/>
                </a:solidFill>
              </a:rPr>
              <a:t>u</a:t>
            </a:r>
            <a:r>
              <a:rPr lang="it-IT" baseline="-25000" dirty="0"/>
              <a:t> </a:t>
            </a:r>
            <a:r>
              <a:rPr lang="it-IT" dirty="0" err="1">
                <a:solidFill>
                  <a:srgbClr val="00B050"/>
                </a:solidFill>
              </a:rPr>
              <a:t>upper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level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population</a:t>
            </a:r>
            <a:endParaRPr lang="it-IT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C00000"/>
                </a:solidFill>
              </a:rPr>
              <a:t>N</a:t>
            </a:r>
            <a:r>
              <a:rPr lang="it-IT" baseline="-25000" dirty="0">
                <a:solidFill>
                  <a:srgbClr val="C00000"/>
                </a:solidFill>
              </a:rPr>
              <a:t>l</a:t>
            </a:r>
            <a:r>
              <a:rPr lang="it-IT" baseline="-25000" dirty="0"/>
              <a:t> </a:t>
            </a:r>
            <a:r>
              <a:rPr lang="it-IT" dirty="0"/>
              <a:t> </a:t>
            </a:r>
            <a:r>
              <a:rPr lang="it-IT" dirty="0" err="1">
                <a:solidFill>
                  <a:srgbClr val="C00000"/>
                </a:solidFill>
              </a:rPr>
              <a:t>lower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level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population</a:t>
            </a:r>
            <a:endParaRPr lang="it-IT" baseline="-250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7030A0"/>
                </a:solidFill>
              </a:rPr>
              <a:t>τ</a:t>
            </a:r>
            <a:r>
              <a:rPr lang="el-GR" baseline="-25000" dirty="0">
                <a:solidFill>
                  <a:srgbClr val="7030A0"/>
                </a:solidFill>
              </a:rPr>
              <a:t>ν</a:t>
            </a:r>
            <a:r>
              <a:rPr lang="it-IT" baseline="-25000" dirty="0"/>
              <a:t> </a:t>
            </a:r>
            <a:r>
              <a:rPr lang="it-IT" dirty="0">
                <a:solidFill>
                  <a:srgbClr val="7030A0"/>
                </a:solidFill>
              </a:rPr>
              <a:t>medium optical </a:t>
            </a:r>
            <a:r>
              <a:rPr lang="it-IT" dirty="0" err="1">
                <a:solidFill>
                  <a:srgbClr val="7030A0"/>
                </a:solidFill>
              </a:rPr>
              <a:t>depth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3F465F08-4F5A-0D89-CC21-882F2E0FD148}"/>
              </a:ext>
            </a:extLst>
          </p:cNvPr>
          <p:cNvSpPr/>
          <p:nvPr/>
        </p:nvSpPr>
        <p:spPr>
          <a:xfrm>
            <a:off x="2140997" y="4101943"/>
            <a:ext cx="371368" cy="430252"/>
          </a:xfrm>
          <a:prstGeom prst="ellipse">
            <a:avLst/>
          </a:prstGeom>
          <a:noFill/>
          <a:ln w="28575"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6BB8B1FE-3D95-648C-53CF-CD9D787BCC82}"/>
              </a:ext>
            </a:extLst>
          </p:cNvPr>
          <p:cNvSpPr/>
          <p:nvPr/>
        </p:nvSpPr>
        <p:spPr>
          <a:xfrm>
            <a:off x="9969624" y="4257453"/>
            <a:ext cx="417248" cy="52450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7EF0B9A-3258-A117-272B-84A0BA559A0C}"/>
              </a:ext>
            </a:extLst>
          </p:cNvPr>
          <p:cNvSpPr txBox="1"/>
          <p:nvPr/>
        </p:nvSpPr>
        <p:spPr>
          <a:xfrm>
            <a:off x="6835804" y="5054187"/>
            <a:ext cx="411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</a:t>
            </a:r>
            <a:r>
              <a:rPr lang="el-GR" baseline="-25000" dirty="0"/>
              <a:t>ν</a:t>
            </a:r>
            <a:r>
              <a:rPr lang="it-IT" dirty="0"/>
              <a:t> source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ratio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emissivity</a:t>
            </a:r>
            <a:r>
              <a:rPr lang="it-IT" dirty="0"/>
              <a:t> and the </a:t>
            </a:r>
            <a:r>
              <a:rPr lang="it-IT" dirty="0" err="1"/>
              <a:t>absorption</a:t>
            </a:r>
            <a:r>
              <a:rPr lang="it-IT" dirty="0"/>
              <a:t> </a:t>
            </a:r>
            <a:r>
              <a:rPr lang="it-IT" dirty="0" err="1"/>
              <a:t>coefficient</a:t>
            </a:r>
            <a:r>
              <a:rPr lang="it-IT" dirty="0"/>
              <a:t> (</a:t>
            </a:r>
            <a:r>
              <a:rPr lang="it-IT" dirty="0" err="1"/>
              <a:t>hence</a:t>
            </a:r>
            <a:r>
              <a:rPr lang="it-IT" dirty="0"/>
              <a:t> the </a:t>
            </a:r>
            <a:r>
              <a:rPr lang="it-IT" b="1" dirty="0" err="1"/>
              <a:t>opacity</a:t>
            </a:r>
            <a:r>
              <a:rPr lang="it-IT" dirty="0"/>
              <a:t>)</a:t>
            </a: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5E078C56-CFFD-A60D-3C0C-47646BFD8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85" y="4560186"/>
            <a:ext cx="4124591" cy="630069"/>
          </a:xfrm>
          <a:prstGeom prst="rect">
            <a:avLst/>
          </a:prstGeom>
          <a:ln w="28575">
            <a:noFill/>
          </a:ln>
        </p:spPr>
      </p:pic>
      <p:sp>
        <p:nvSpPr>
          <p:cNvPr id="44" name="Ovale 43">
            <a:extLst>
              <a:ext uri="{FF2B5EF4-FFF2-40B4-BE49-F238E27FC236}">
                <a16:creationId xmlns:a16="http://schemas.microsoft.com/office/drawing/2014/main" id="{F37D2508-D98E-728E-FEEF-55DE0C8F0A3D}"/>
              </a:ext>
            </a:extLst>
          </p:cNvPr>
          <p:cNvSpPr/>
          <p:nvPr/>
        </p:nvSpPr>
        <p:spPr>
          <a:xfrm>
            <a:off x="2089884" y="4641917"/>
            <a:ext cx="417251" cy="4213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84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15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60058051-03A9-30AC-0AF5-785A989A8406}"/>
              </a:ext>
            </a:extLst>
          </p:cNvPr>
          <p:cNvSpPr/>
          <p:nvPr/>
        </p:nvSpPr>
        <p:spPr>
          <a:xfrm flipH="1">
            <a:off x="8202889" y="229779"/>
            <a:ext cx="2637936" cy="553093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4A23E2-033A-F3BB-8B90-753A59E7BD8D}"/>
              </a:ext>
            </a:extLst>
          </p:cNvPr>
          <p:cNvSpPr txBox="1"/>
          <p:nvPr/>
        </p:nvSpPr>
        <p:spPr>
          <a:xfrm>
            <a:off x="3289957" y="29833"/>
            <a:ext cx="438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latin typeface="Bell MT" panose="02020503060305020303" pitchFamily="18" charset="0"/>
              </a:rPr>
              <a:t>KN light-curve model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40EAAD0-CB20-67BA-CB7C-9E9AA63AAF87}"/>
              </a:ext>
            </a:extLst>
          </p:cNvPr>
          <p:cNvCxnSpPr>
            <a:cxnSpLocks/>
          </p:cNvCxnSpPr>
          <p:nvPr/>
        </p:nvCxnSpPr>
        <p:spPr>
          <a:xfrm>
            <a:off x="2886172" y="664987"/>
            <a:ext cx="5316128" cy="47233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DB2CC0-0F49-855A-97EC-327FCC354666}"/>
              </a:ext>
            </a:extLst>
          </p:cNvPr>
          <p:cNvSpPr txBox="1"/>
          <p:nvPr/>
        </p:nvSpPr>
        <p:spPr>
          <a:xfrm>
            <a:off x="8723430" y="291302"/>
            <a:ext cx="19981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 err="1">
                <a:solidFill>
                  <a:schemeClr val="accent4">
                    <a:lumMod val="75000"/>
                  </a:schemeClr>
                </a:solidFill>
              </a:rPr>
              <a:t>Ph.D</a:t>
            </a:r>
            <a:r>
              <a:rPr lang="it-IT" sz="2200" b="1" dirty="0">
                <a:solidFill>
                  <a:schemeClr val="accent4">
                    <a:lumMod val="75000"/>
                  </a:schemeClr>
                </a:solidFill>
              </a:rPr>
              <a:t>. Goals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2619B4-FC05-B9C0-2F37-F7382086A7EE}"/>
              </a:ext>
            </a:extLst>
          </p:cNvPr>
          <p:cNvSpPr txBox="1"/>
          <p:nvPr/>
        </p:nvSpPr>
        <p:spPr>
          <a:xfrm>
            <a:off x="5092975" y="5331239"/>
            <a:ext cx="2006045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500" dirty="0">
                <a:solidFill>
                  <a:srgbClr val="00B050"/>
                </a:solidFill>
              </a:rPr>
              <a:t>KN light-curve model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226875A-D71D-9921-7804-63A757F9E88E}"/>
              </a:ext>
            </a:extLst>
          </p:cNvPr>
          <p:cNvSpPr/>
          <p:nvPr/>
        </p:nvSpPr>
        <p:spPr>
          <a:xfrm>
            <a:off x="2123926" y="4017912"/>
            <a:ext cx="2323527" cy="641783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C00000"/>
                </a:solidFill>
              </a:rPr>
              <a:t>Atomic</a:t>
            </a:r>
            <a:r>
              <a:rPr lang="it-IT" dirty="0">
                <a:solidFill>
                  <a:srgbClr val="C00000"/>
                </a:solidFill>
              </a:rPr>
              <a:t> KN </a:t>
            </a:r>
            <a:r>
              <a:rPr lang="it-IT" dirty="0" err="1">
                <a:solidFill>
                  <a:srgbClr val="C00000"/>
                </a:solidFill>
              </a:rPr>
              <a:t>abundance</a:t>
            </a:r>
            <a:r>
              <a:rPr lang="it-IT" dirty="0">
                <a:solidFill>
                  <a:srgbClr val="C00000"/>
                </a:solidFill>
              </a:rPr>
              <a:t> (SKYNET)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E07832E-E4F4-09B6-AAF1-F64ED6607973}"/>
              </a:ext>
            </a:extLst>
          </p:cNvPr>
          <p:cNvSpPr/>
          <p:nvPr/>
        </p:nvSpPr>
        <p:spPr>
          <a:xfrm>
            <a:off x="5213240" y="4024697"/>
            <a:ext cx="1765514" cy="594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900" dirty="0">
                <a:solidFill>
                  <a:srgbClr val="7030A0"/>
                </a:solidFill>
              </a:rPr>
              <a:t>RTE </a:t>
            </a:r>
            <a:r>
              <a:rPr lang="it-IT" sz="1900" dirty="0" err="1">
                <a:solidFill>
                  <a:srgbClr val="7030A0"/>
                </a:solidFill>
              </a:rPr>
              <a:t>equation</a:t>
            </a:r>
            <a:endParaRPr lang="it-IT" sz="1900" dirty="0">
              <a:solidFill>
                <a:srgbClr val="7030A0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51A2867-3C6D-7287-AEFF-F75828B08117}"/>
              </a:ext>
            </a:extLst>
          </p:cNvPr>
          <p:cNvSpPr/>
          <p:nvPr/>
        </p:nvSpPr>
        <p:spPr>
          <a:xfrm>
            <a:off x="7736232" y="4045639"/>
            <a:ext cx="2227900" cy="642909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900" dirty="0">
                <a:solidFill>
                  <a:srgbClr val="0070C0"/>
                </a:solidFill>
              </a:rPr>
              <a:t>Opacity </a:t>
            </a:r>
            <a:r>
              <a:rPr lang="it-IT" sz="1900" dirty="0" err="1">
                <a:solidFill>
                  <a:srgbClr val="0070C0"/>
                </a:solidFill>
              </a:rPr>
              <a:t>numerical</a:t>
            </a:r>
            <a:r>
              <a:rPr lang="it-IT" sz="1900" dirty="0">
                <a:solidFill>
                  <a:srgbClr val="0070C0"/>
                </a:solidFill>
              </a:rPr>
              <a:t> </a:t>
            </a:r>
            <a:r>
              <a:rPr lang="it-IT" sz="1900" dirty="0" err="1">
                <a:solidFill>
                  <a:srgbClr val="0070C0"/>
                </a:solidFill>
              </a:rPr>
              <a:t>estimation</a:t>
            </a:r>
            <a:endParaRPr lang="it-IT" sz="1900" dirty="0">
              <a:solidFill>
                <a:srgbClr val="0070C0"/>
              </a:solidFill>
            </a:endParaRPr>
          </a:p>
        </p:txBody>
      </p:sp>
      <p:sp>
        <p:nvSpPr>
          <p:cNvPr id="16" name="Segno di addizione 15">
            <a:extLst>
              <a:ext uri="{FF2B5EF4-FFF2-40B4-BE49-F238E27FC236}">
                <a16:creationId xmlns:a16="http://schemas.microsoft.com/office/drawing/2014/main" id="{25DA957F-640C-E5F4-456F-9844AE66B03A}"/>
              </a:ext>
            </a:extLst>
          </p:cNvPr>
          <p:cNvSpPr/>
          <p:nvPr/>
        </p:nvSpPr>
        <p:spPr>
          <a:xfrm>
            <a:off x="4645484" y="4195693"/>
            <a:ext cx="369950" cy="342807"/>
          </a:xfrm>
          <a:prstGeom prst="mathPlus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o di addizione 16">
            <a:extLst>
              <a:ext uri="{FF2B5EF4-FFF2-40B4-BE49-F238E27FC236}">
                <a16:creationId xmlns:a16="http://schemas.microsoft.com/office/drawing/2014/main" id="{2E1F4ADD-5686-3641-E48D-54A9845A6EDB}"/>
              </a:ext>
            </a:extLst>
          </p:cNvPr>
          <p:cNvSpPr/>
          <p:nvPr/>
        </p:nvSpPr>
        <p:spPr>
          <a:xfrm>
            <a:off x="7172518" y="4195691"/>
            <a:ext cx="369950" cy="342807"/>
          </a:xfrm>
          <a:prstGeom prst="mathPlus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AC30C24C-04B4-004C-F3D9-2E7382CBB8DD}"/>
              </a:ext>
            </a:extLst>
          </p:cNvPr>
          <p:cNvSpPr/>
          <p:nvPr/>
        </p:nvSpPr>
        <p:spPr>
          <a:xfrm>
            <a:off x="5862119" y="4783020"/>
            <a:ext cx="467756" cy="384882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A17B41-AABF-DD8E-0EAF-31C24AF26D1D}"/>
              </a:ext>
            </a:extLst>
          </p:cNvPr>
          <p:cNvSpPr txBox="1"/>
          <p:nvPr/>
        </p:nvSpPr>
        <p:spPr>
          <a:xfrm>
            <a:off x="902714" y="758208"/>
            <a:ext cx="8627785" cy="150810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2200" b="1" u="sng" dirty="0" err="1">
                <a:solidFill>
                  <a:srgbClr val="08C26D"/>
                </a:solidFill>
              </a:rPr>
              <a:t>What</a:t>
            </a:r>
            <a:r>
              <a:rPr lang="it-IT" sz="2200" b="1" u="sng" dirty="0">
                <a:solidFill>
                  <a:srgbClr val="08C26D"/>
                </a:solidFill>
              </a:rPr>
              <a:t> </a:t>
            </a:r>
            <a:r>
              <a:rPr lang="it-IT" sz="2200" b="1" u="sng" dirty="0" err="1">
                <a:solidFill>
                  <a:srgbClr val="08C26D"/>
                </a:solidFill>
              </a:rPr>
              <a:t>has</a:t>
            </a:r>
            <a:r>
              <a:rPr lang="it-IT" sz="2200" b="1" u="sng" dirty="0">
                <a:solidFill>
                  <a:srgbClr val="08C26D"/>
                </a:solidFill>
              </a:rPr>
              <a:t> </a:t>
            </a:r>
            <a:r>
              <a:rPr lang="it-IT" sz="2200" b="1" u="sng" dirty="0" err="1">
                <a:solidFill>
                  <a:srgbClr val="08C26D"/>
                </a:solidFill>
              </a:rPr>
              <a:t>been</a:t>
            </a:r>
            <a:r>
              <a:rPr lang="it-IT" sz="2200" b="1" u="sng" dirty="0">
                <a:solidFill>
                  <a:srgbClr val="08C26D"/>
                </a:solidFill>
              </a:rPr>
              <a:t> </a:t>
            </a:r>
            <a:r>
              <a:rPr lang="it-IT" sz="2200" b="1" u="sng" dirty="0" err="1">
                <a:solidFill>
                  <a:srgbClr val="08C26D"/>
                </a:solidFill>
              </a:rPr>
              <a:t>achieved</a:t>
            </a:r>
            <a:endParaRPr lang="it-IT" sz="2200" b="1" u="sng" dirty="0">
              <a:solidFill>
                <a:srgbClr val="08C26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 err="1"/>
              <a:t>Numerical</a:t>
            </a:r>
            <a:r>
              <a:rPr lang="it-IT" sz="2200" dirty="0"/>
              <a:t> tool </a:t>
            </a:r>
            <a:r>
              <a:rPr lang="it-IT" sz="2200" dirty="0" err="1"/>
              <a:t>capable</a:t>
            </a:r>
            <a:r>
              <a:rPr lang="it-IT" sz="2200" dirty="0"/>
              <a:t> to extrapolate </a:t>
            </a:r>
            <a:r>
              <a:rPr lang="it-IT" sz="2200" dirty="0" err="1"/>
              <a:t>densities</a:t>
            </a:r>
            <a:r>
              <a:rPr lang="it-IT" sz="2200" dirty="0"/>
              <a:t> and </a:t>
            </a:r>
            <a:r>
              <a:rPr lang="it-IT" sz="2200" dirty="0" err="1"/>
              <a:t>temperatures</a:t>
            </a:r>
            <a:r>
              <a:rPr lang="it-IT" sz="2200" dirty="0"/>
              <a:t>    </a:t>
            </a:r>
            <a:r>
              <a:rPr lang="en-US" sz="2400" b="1" dirty="0">
                <a:solidFill>
                  <a:srgbClr val="009051"/>
                </a:solidFill>
              </a:rPr>
              <a:t>✓</a:t>
            </a:r>
            <a:endParaRPr lang="it-IT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 err="1"/>
              <a:t>Numerical</a:t>
            </a:r>
            <a:r>
              <a:rPr lang="it-IT" sz="2200" dirty="0"/>
              <a:t> </a:t>
            </a:r>
            <a:r>
              <a:rPr lang="it-IT" sz="2200" dirty="0" err="1"/>
              <a:t>investigation</a:t>
            </a:r>
            <a:r>
              <a:rPr lang="it-IT" sz="2200" dirty="0"/>
              <a:t> of </a:t>
            </a:r>
            <a:r>
              <a:rPr lang="it-IT" sz="2200" dirty="0" err="1"/>
              <a:t>opacity</a:t>
            </a:r>
            <a:r>
              <a:rPr lang="it-IT" sz="2200" dirty="0"/>
              <a:t>    </a:t>
            </a:r>
            <a:r>
              <a:rPr lang="en-US" sz="2400" b="1" dirty="0">
                <a:solidFill>
                  <a:srgbClr val="009051"/>
                </a:solidFill>
              </a:rPr>
              <a:t>✓</a:t>
            </a:r>
            <a:endParaRPr lang="it-IT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200" dirty="0" err="1"/>
              <a:t>Coherence</a:t>
            </a:r>
            <a:r>
              <a:rPr lang="it-IT" sz="2200" dirty="0"/>
              <a:t> with the </a:t>
            </a:r>
            <a:r>
              <a:rPr lang="it-IT" sz="2200" dirty="0" err="1"/>
              <a:t>theoretical</a:t>
            </a:r>
            <a:r>
              <a:rPr lang="it-IT" sz="2200" dirty="0"/>
              <a:t> </a:t>
            </a:r>
            <a:r>
              <a:rPr lang="it-IT" sz="2200" dirty="0" err="1"/>
              <a:t>kilonovae</a:t>
            </a:r>
            <a:r>
              <a:rPr lang="it-IT" sz="2200" dirty="0"/>
              <a:t> scenario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4F088AB-401A-22F9-4EC6-5B5F4A48C33C}"/>
              </a:ext>
            </a:extLst>
          </p:cNvPr>
          <p:cNvSpPr txBox="1"/>
          <p:nvPr/>
        </p:nvSpPr>
        <p:spPr>
          <a:xfrm>
            <a:off x="2788501" y="2197192"/>
            <a:ext cx="838052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2400" b="1" u="sng" dirty="0" err="1">
                <a:solidFill>
                  <a:srgbClr val="FF0000"/>
                </a:solidFill>
              </a:rPr>
              <a:t>Further</a:t>
            </a:r>
            <a:r>
              <a:rPr lang="it-IT" sz="2400" b="1" u="sng" dirty="0">
                <a:solidFill>
                  <a:srgbClr val="FF0000"/>
                </a:solidFill>
              </a:rPr>
              <a:t> goals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err="1"/>
              <a:t>Extend</a:t>
            </a:r>
            <a:r>
              <a:rPr lang="it-IT" sz="2400" dirty="0"/>
              <a:t> the </a:t>
            </a:r>
            <a:r>
              <a:rPr lang="it-IT" sz="2400" dirty="0" err="1"/>
              <a:t>numerical</a:t>
            </a:r>
            <a:r>
              <a:rPr lang="it-IT" sz="2400" dirty="0"/>
              <a:t> tool from 1-D to 3-D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err="1"/>
              <a:t>Optimize</a:t>
            </a:r>
            <a:r>
              <a:rPr lang="it-IT" sz="2400" dirty="0"/>
              <a:t> the in-</a:t>
            </a:r>
            <a:r>
              <a:rPr lang="it-IT" sz="2400" dirty="0" err="1"/>
              <a:t>laboratory</a:t>
            </a:r>
            <a:r>
              <a:rPr lang="it-IT" sz="2400" dirty="0"/>
              <a:t> </a:t>
            </a:r>
            <a:r>
              <a:rPr lang="it-IT" sz="2400" dirty="0" err="1"/>
              <a:t>opacity</a:t>
            </a:r>
            <a:r>
              <a:rPr lang="it-IT" sz="2400" dirty="0"/>
              <a:t> </a:t>
            </a:r>
            <a:r>
              <a:rPr lang="it-IT" sz="2400" dirty="0" err="1"/>
              <a:t>investigation</a:t>
            </a:r>
            <a:r>
              <a:rPr lang="it-IT" sz="2400" dirty="0"/>
              <a:t> with ECR plasma </a:t>
            </a:r>
            <a:r>
              <a:rPr lang="it-IT" sz="2400" dirty="0" err="1"/>
              <a:t>as</a:t>
            </a:r>
            <a:r>
              <a:rPr lang="it-IT" sz="2400" dirty="0"/>
              <a:t> benchmark for the </a:t>
            </a:r>
            <a:r>
              <a:rPr lang="it-IT" sz="2400" dirty="0" err="1"/>
              <a:t>theoretical</a:t>
            </a:r>
            <a:r>
              <a:rPr lang="it-IT" sz="2400" dirty="0"/>
              <a:t> </a:t>
            </a:r>
            <a:r>
              <a:rPr lang="it-IT" sz="2400" dirty="0" err="1"/>
              <a:t>kilonovae</a:t>
            </a:r>
            <a:r>
              <a:rPr lang="it-IT" sz="2400" dirty="0"/>
              <a:t> scenario</a:t>
            </a:r>
          </a:p>
        </p:txBody>
      </p:sp>
    </p:spTree>
    <p:extLst>
      <p:ext uri="{BB962C8B-B14F-4D97-AF65-F5344CB8AC3E}">
        <p14:creationId xmlns:p14="http://schemas.microsoft.com/office/powerpoint/2010/main" val="26338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18DA7B-DB11-3032-06FA-0E65DA1D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5937" y="6370268"/>
            <a:ext cx="6300126" cy="365125"/>
          </a:xfrm>
        </p:spPr>
        <p:txBody>
          <a:bodyPr/>
          <a:lstStyle/>
          <a:p>
            <a:pPr algn="ctr"/>
            <a:r>
              <a:rPr lang="en-US" dirty="0"/>
              <a:t>Matteo Bezmalinovich - ECT* WORKSHOP Dec 12-16, 2022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659714-251A-A063-83FA-5C27F1F5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C4AD0F1-89D7-487C-5E21-507EA59E5EEA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rgbClr val="00009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B36DFB2-E995-C21D-955F-A06372882E8E}"/>
              </a:ext>
            </a:extLst>
          </p:cNvPr>
          <p:cNvCxnSpPr>
            <a:cxnSpLocks/>
          </p:cNvCxnSpPr>
          <p:nvPr/>
        </p:nvCxnSpPr>
        <p:spPr>
          <a:xfrm>
            <a:off x="2030852" y="785104"/>
            <a:ext cx="7981950" cy="0"/>
          </a:xfrm>
          <a:prstGeom prst="line">
            <a:avLst/>
          </a:prstGeom>
          <a:ln w="19050">
            <a:solidFill>
              <a:srgbClr val="00009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olo 1">
            <a:extLst>
              <a:ext uri="{FF2B5EF4-FFF2-40B4-BE49-F238E27FC236}">
                <a16:creationId xmlns:a16="http://schemas.microsoft.com/office/drawing/2014/main" id="{A3ADA600-EDBD-DA88-724F-EE55CB338D58}"/>
              </a:ext>
            </a:extLst>
          </p:cNvPr>
          <p:cNvSpPr txBox="1">
            <a:spLocks/>
          </p:cNvSpPr>
          <p:nvPr/>
        </p:nvSpPr>
        <p:spPr>
          <a:xfrm>
            <a:off x="1535627" y="461197"/>
            <a:ext cx="9064183" cy="18035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0090"/>
                </a:solidFill>
              </a:rPr>
              <a:t>Thank you for your attention</a:t>
            </a:r>
          </a:p>
        </p:txBody>
      </p:sp>
      <p:pic>
        <p:nvPicPr>
          <p:cNvPr id="2" name="Picture 2" descr="Index of /download/LOGO_DECLINAZIONI/LNS">
            <a:extLst>
              <a:ext uri="{FF2B5EF4-FFF2-40B4-BE49-F238E27FC236}">
                <a16:creationId xmlns:a16="http://schemas.microsoft.com/office/drawing/2014/main" id="{51DDA9B7-16BA-F9E5-40F3-33A5D563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74" y="4377975"/>
            <a:ext cx="2075125" cy="134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9C34F5-DCD3-5AC3-3D6E-79F2D5817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170" y="4241306"/>
            <a:ext cx="1741198" cy="17411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A707299-8A4B-CDCB-A7AF-FAFF6AD07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71" y="2791952"/>
            <a:ext cx="4809412" cy="1149879"/>
          </a:xfrm>
          <a:prstGeom prst="rect">
            <a:avLst/>
          </a:prstGeom>
        </p:spPr>
      </p:pic>
      <p:pic>
        <p:nvPicPr>
          <p:cNvPr id="8" name="Segnaposto contenuto 4" descr="Immagine che contiene testo, forbici&#10;&#10;Descrizione generata automaticamente">
            <a:extLst>
              <a:ext uri="{FF2B5EF4-FFF2-40B4-BE49-F238E27FC236}">
                <a16:creationId xmlns:a16="http://schemas.microsoft.com/office/drawing/2014/main" id="{EF5D9529-EC2D-3DB6-A7C6-62A8656ED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18" y="4001804"/>
            <a:ext cx="2549397" cy="173232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1852A8-1A7E-CD23-F951-B13CCB28C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24" y="2620944"/>
            <a:ext cx="2429553" cy="16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01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4000">
              <a:srgbClr val="D4E4F4">
                <a:lumMod val="75000"/>
                <a:lumOff val="25000"/>
              </a:srgbClr>
            </a:gs>
            <a:gs pos="83000">
              <a:srgbClr val="D4E4F4">
                <a:lumMod val="75000"/>
                <a:lumOff val="25000"/>
              </a:srgbClr>
            </a:gs>
            <a:gs pos="100000">
              <a:srgbClr val="D4E4F4">
                <a:lumMod val="40000"/>
                <a:lumOff val="6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17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8B80EFC7-F617-53D9-BBD8-1DDD2336C32B}"/>
              </a:ext>
            </a:extLst>
          </p:cNvPr>
          <p:cNvSpPr/>
          <p:nvPr/>
        </p:nvSpPr>
        <p:spPr>
          <a:xfrm flipH="1">
            <a:off x="8202889" y="229779"/>
            <a:ext cx="2637936" cy="553093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7910B4-44A9-EC67-C72F-2BA24B2FC152}"/>
              </a:ext>
            </a:extLst>
          </p:cNvPr>
          <p:cNvSpPr txBox="1"/>
          <p:nvPr/>
        </p:nvSpPr>
        <p:spPr>
          <a:xfrm>
            <a:off x="8022296" y="181326"/>
            <a:ext cx="3056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0070C0"/>
                </a:solidFill>
              </a:rPr>
              <a:t>Numerical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estimation</a:t>
            </a:r>
            <a:r>
              <a:rPr lang="it-IT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of </a:t>
            </a:r>
            <a:r>
              <a:rPr lang="it-IT" b="1" dirty="0" err="1">
                <a:solidFill>
                  <a:srgbClr val="0070C0"/>
                </a:solidFill>
              </a:rPr>
              <a:t>opacity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C22A13-07BD-D443-2AD1-BBEE987927E1}"/>
              </a:ext>
            </a:extLst>
          </p:cNvPr>
          <p:cNvSpPr txBox="1"/>
          <p:nvPr/>
        </p:nvSpPr>
        <p:spPr>
          <a:xfrm>
            <a:off x="4145334" y="50241"/>
            <a:ext cx="305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latin typeface="Bell MT" panose="02020503060305020303" pitchFamily="18" charset="0"/>
              </a:rPr>
              <a:t>ROI </a:t>
            </a:r>
            <a:r>
              <a:rPr lang="it-IT" sz="4000" i="1" dirty="0" err="1">
                <a:latin typeface="Bell MT" panose="02020503060305020303" pitchFamily="18" charset="0"/>
              </a:rPr>
              <a:t>criterion</a:t>
            </a:r>
            <a:endParaRPr lang="it-IT" sz="4000" i="1" dirty="0">
              <a:latin typeface="Bell MT" panose="02020503060305020303" pitchFamily="18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5DD3A1B-306A-0AEE-B3F9-B281CBEAF28B}"/>
              </a:ext>
            </a:extLst>
          </p:cNvPr>
          <p:cNvCxnSpPr>
            <a:cxnSpLocks/>
          </p:cNvCxnSpPr>
          <p:nvPr/>
        </p:nvCxnSpPr>
        <p:spPr>
          <a:xfrm>
            <a:off x="2886172" y="664987"/>
            <a:ext cx="5316128" cy="472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111328CB-F860-16D7-4D86-9D76D004E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95" y="4184819"/>
            <a:ext cx="1207225" cy="4092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15E7F3D-DA62-B0DA-3A85-C7CB065D8BB5}"/>
              </a:ext>
            </a:extLst>
          </p:cNvPr>
          <p:cNvSpPr txBox="1"/>
          <p:nvPr/>
        </p:nvSpPr>
        <p:spPr>
          <a:xfrm>
            <a:off x="1269706" y="5117138"/>
            <a:ext cx="2875628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interval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data set:</a:t>
            </a:r>
          </a:p>
        </p:txBody>
      </p:sp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BBE09A36-19BE-178C-C317-9E9438CB2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95" y="5568805"/>
            <a:ext cx="785831" cy="261944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5F93B6FD-9D45-056A-E4B3-2AC568734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6" y="4423934"/>
            <a:ext cx="928675" cy="478389"/>
          </a:xfrm>
          <a:prstGeom prst="rect">
            <a:avLst/>
          </a:prstGeom>
          <a:ln w="28575">
            <a:noFill/>
          </a:ln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66CC60F0-B58A-20A6-F7E8-7C839DCE7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73" y="3850647"/>
            <a:ext cx="1094397" cy="491984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7BFD758B-A41F-7AFE-E2DC-F2AD81BF3A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57" y="4417383"/>
            <a:ext cx="915119" cy="478388"/>
          </a:xfrm>
          <a:prstGeom prst="rect">
            <a:avLst/>
          </a:prstGeom>
        </p:spPr>
      </p:pic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D7DD25B7-6810-95AF-618E-0652A7545019}"/>
              </a:ext>
            </a:extLst>
          </p:cNvPr>
          <p:cNvSpPr/>
          <p:nvPr/>
        </p:nvSpPr>
        <p:spPr>
          <a:xfrm>
            <a:off x="931945" y="4001984"/>
            <a:ext cx="214620" cy="902434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2532CC1E-E83C-9350-B519-DE9DE731F3CC}"/>
              </a:ext>
            </a:extLst>
          </p:cNvPr>
          <p:cNvSpPr/>
          <p:nvPr/>
        </p:nvSpPr>
        <p:spPr>
          <a:xfrm>
            <a:off x="2355388" y="4261656"/>
            <a:ext cx="245547" cy="255556"/>
          </a:xfrm>
          <a:prstGeom prst="rightArrow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 descr="Immagine che contiene testo&#10;&#10;Descrizione generata automaticamente">
            <a:extLst>
              <a:ext uri="{FF2B5EF4-FFF2-40B4-BE49-F238E27FC236}">
                <a16:creationId xmlns:a16="http://schemas.microsoft.com/office/drawing/2014/main" id="{7F81F25E-7584-AA0F-A850-378D349E5B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74" y="3973516"/>
            <a:ext cx="840300" cy="26784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81A12B2-B492-2261-0AF0-69E564C981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15" y="804166"/>
            <a:ext cx="5010225" cy="2815084"/>
          </a:xfrm>
          <a:prstGeom prst="rect">
            <a:avLst/>
          </a:prstGeom>
        </p:spPr>
      </p:pic>
      <p:pic>
        <p:nvPicPr>
          <p:cNvPr id="26" name="Immagine 25" descr="Immagine che contiene testo, ricevuta&#10;&#10;Descrizione generata automaticamente">
            <a:extLst>
              <a:ext uri="{FF2B5EF4-FFF2-40B4-BE49-F238E27FC236}">
                <a16:creationId xmlns:a16="http://schemas.microsoft.com/office/drawing/2014/main" id="{13BBF450-8DA9-B64B-785A-47487BE0A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24" y="939613"/>
            <a:ext cx="2109176" cy="22206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7" name="Immagine 2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6BD702B-6D2D-11F1-8B39-6E7C4E4FF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19" y="1123730"/>
            <a:ext cx="1259316" cy="64871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0" name="Parentesi graffa aperta 29">
            <a:extLst>
              <a:ext uri="{FF2B5EF4-FFF2-40B4-BE49-F238E27FC236}">
                <a16:creationId xmlns:a16="http://schemas.microsoft.com/office/drawing/2014/main" id="{305B39BE-9083-7746-8915-13C56786AA85}"/>
              </a:ext>
            </a:extLst>
          </p:cNvPr>
          <p:cNvSpPr/>
          <p:nvPr/>
        </p:nvSpPr>
        <p:spPr>
          <a:xfrm>
            <a:off x="923606" y="1076817"/>
            <a:ext cx="121816" cy="790083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98F436AE-7FB6-5063-4D82-2394AE8846B4}"/>
              </a:ext>
            </a:extLst>
          </p:cNvPr>
          <p:cNvSpPr/>
          <p:nvPr/>
        </p:nvSpPr>
        <p:spPr>
          <a:xfrm>
            <a:off x="2512451" y="1214207"/>
            <a:ext cx="550139" cy="467759"/>
          </a:xfrm>
          <a:prstGeom prst="rightArrow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FBD74A6-7843-0FD6-A9A4-889137EE5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23" y="917354"/>
            <a:ext cx="1094397" cy="491984"/>
          </a:xfrm>
          <a:prstGeom prst="rect">
            <a:avLst/>
          </a:prstGeom>
        </p:spPr>
      </p:pic>
      <p:pic>
        <p:nvPicPr>
          <p:cNvPr id="33" name="Immagine 3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81A431-3C09-8D75-D5FE-0AAD9F3AE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07" y="1484090"/>
            <a:ext cx="915119" cy="478388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87CCB9E4-A65A-6D41-08CC-5C69A13A1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95" y="3793905"/>
            <a:ext cx="4712443" cy="2619595"/>
          </a:xfrm>
          <a:prstGeom prst="rect">
            <a:avLst/>
          </a:prstGeom>
        </p:spPr>
      </p:pic>
      <p:pic>
        <p:nvPicPr>
          <p:cNvPr id="15" name="Immagine 1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10EFB5AC-DB23-96DC-8825-08C3D390F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85" y="3951550"/>
            <a:ext cx="2246509" cy="19739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A2C7EC65-60EE-2379-8A81-6CDE0A8B7A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4" y="2582567"/>
            <a:ext cx="4514271" cy="281143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FE89033C-3423-CAE6-C106-8CE326231A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4" y="2936948"/>
            <a:ext cx="4206061" cy="264532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DED11B4-53D9-E69A-A135-0431CCC51E59}"/>
              </a:ext>
            </a:extLst>
          </p:cNvPr>
          <p:cNvSpPr txBox="1"/>
          <p:nvPr/>
        </p:nvSpPr>
        <p:spPr>
          <a:xfrm>
            <a:off x="490013" y="2077870"/>
            <a:ext cx="3878022" cy="43088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intervals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data set:</a:t>
            </a:r>
          </a:p>
        </p:txBody>
      </p:sp>
      <p:sp>
        <p:nvSpPr>
          <p:cNvPr id="38" name="Stella a 5 punte 37">
            <a:extLst>
              <a:ext uri="{FF2B5EF4-FFF2-40B4-BE49-F238E27FC236}">
                <a16:creationId xmlns:a16="http://schemas.microsoft.com/office/drawing/2014/main" id="{76B468D8-6C5F-5F66-F4A6-B131170C5154}"/>
              </a:ext>
            </a:extLst>
          </p:cNvPr>
          <p:cNvSpPr/>
          <p:nvPr/>
        </p:nvSpPr>
        <p:spPr>
          <a:xfrm>
            <a:off x="514952" y="1293691"/>
            <a:ext cx="301051" cy="273372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Stella a 5 punte 38">
            <a:extLst>
              <a:ext uri="{FF2B5EF4-FFF2-40B4-BE49-F238E27FC236}">
                <a16:creationId xmlns:a16="http://schemas.microsoft.com/office/drawing/2014/main" id="{D85D8CF9-964E-6243-F9DF-C4E8B15632CD}"/>
              </a:ext>
            </a:extLst>
          </p:cNvPr>
          <p:cNvSpPr/>
          <p:nvPr/>
        </p:nvSpPr>
        <p:spPr>
          <a:xfrm>
            <a:off x="514952" y="4293659"/>
            <a:ext cx="301051" cy="273372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65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4000">
              <a:srgbClr val="D4E4F4">
                <a:lumMod val="75000"/>
                <a:lumOff val="25000"/>
              </a:srgbClr>
            </a:gs>
            <a:gs pos="83000">
              <a:srgbClr val="D4E4F4">
                <a:lumMod val="75000"/>
                <a:lumOff val="25000"/>
              </a:srgbClr>
            </a:gs>
            <a:gs pos="100000">
              <a:srgbClr val="D4E4F4">
                <a:lumMod val="40000"/>
                <a:lumOff val="6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18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8B80EFC7-F617-53D9-BBD8-1DDD2336C32B}"/>
              </a:ext>
            </a:extLst>
          </p:cNvPr>
          <p:cNvSpPr/>
          <p:nvPr/>
        </p:nvSpPr>
        <p:spPr>
          <a:xfrm flipH="1">
            <a:off x="8202889" y="229779"/>
            <a:ext cx="2637936" cy="553093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7910B4-44A9-EC67-C72F-2BA24B2FC152}"/>
              </a:ext>
            </a:extLst>
          </p:cNvPr>
          <p:cNvSpPr txBox="1"/>
          <p:nvPr/>
        </p:nvSpPr>
        <p:spPr>
          <a:xfrm>
            <a:off x="8022296" y="181326"/>
            <a:ext cx="3056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0070C0"/>
                </a:solidFill>
              </a:rPr>
              <a:t>Numerical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estimation</a:t>
            </a:r>
            <a:r>
              <a:rPr lang="it-IT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of </a:t>
            </a:r>
            <a:r>
              <a:rPr lang="it-IT" b="1" dirty="0" err="1">
                <a:solidFill>
                  <a:srgbClr val="0070C0"/>
                </a:solidFill>
              </a:rPr>
              <a:t>opacity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C22A13-07BD-D443-2AD1-BBEE987927E1}"/>
              </a:ext>
            </a:extLst>
          </p:cNvPr>
          <p:cNvSpPr txBox="1"/>
          <p:nvPr/>
        </p:nvSpPr>
        <p:spPr>
          <a:xfrm>
            <a:off x="3365381" y="3106"/>
            <a:ext cx="4411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latin typeface="Bell MT" panose="02020503060305020303" pitchFamily="18" charset="0"/>
              </a:rPr>
              <a:t>Opacity vs. </a:t>
            </a:r>
            <a:r>
              <a:rPr lang="it-IT" sz="4000" i="1" dirty="0" err="1">
                <a:latin typeface="Bell MT" panose="02020503060305020303" pitchFamily="18" charset="0"/>
              </a:rPr>
              <a:t>Radiation</a:t>
            </a:r>
            <a:endParaRPr lang="it-IT" sz="4000" i="1" dirty="0">
              <a:latin typeface="Bell MT" panose="02020503060305020303" pitchFamily="18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5DD3A1B-306A-0AEE-B3F9-B281CBEAF28B}"/>
              </a:ext>
            </a:extLst>
          </p:cNvPr>
          <p:cNvCxnSpPr>
            <a:cxnSpLocks/>
          </p:cNvCxnSpPr>
          <p:nvPr/>
        </p:nvCxnSpPr>
        <p:spPr>
          <a:xfrm>
            <a:off x="2886172" y="664987"/>
            <a:ext cx="5316128" cy="472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426051CA-1AC7-8A83-E686-463D007B7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3" y="3293686"/>
            <a:ext cx="8936077" cy="2827747"/>
          </a:xfrm>
          <a:prstGeom prst="rect">
            <a:avLst/>
          </a:prstGeom>
        </p:spPr>
      </p:pic>
      <p:pic>
        <p:nvPicPr>
          <p:cNvPr id="16" name="Immagine 1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2A3F8C4-DE63-7E4E-C252-0FF56BC14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31" y="882657"/>
            <a:ext cx="4264911" cy="239608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4F72155-AD70-4032-CE1A-673D7E97A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60" y="1900807"/>
            <a:ext cx="4078661" cy="63360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0413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18DA7B-DB11-3032-06FA-0E65DA1D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5937" y="6370268"/>
            <a:ext cx="6300126" cy="365125"/>
          </a:xfrm>
        </p:spPr>
        <p:txBody>
          <a:bodyPr/>
          <a:lstStyle/>
          <a:p>
            <a:pPr algn="ctr"/>
            <a:r>
              <a:rPr lang="en-US" dirty="0"/>
              <a:t>Matteo Bezmalinovich - ECT* WORKSHOP Dec 12-16, 2022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659714-251A-A063-83FA-5C27F1F5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9D3622-4138-2B47-5671-239A27408F4E}"/>
              </a:ext>
            </a:extLst>
          </p:cNvPr>
          <p:cNvSpPr txBox="1"/>
          <p:nvPr/>
        </p:nvSpPr>
        <p:spPr>
          <a:xfrm>
            <a:off x="8085367" y="11586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7B7580-B2E3-F1E6-B703-E33AEFDDC12E}"/>
              </a:ext>
            </a:extLst>
          </p:cNvPr>
          <p:cNvSpPr txBox="1"/>
          <p:nvPr/>
        </p:nvSpPr>
        <p:spPr>
          <a:xfrm>
            <a:off x="-200452" y="1602524"/>
            <a:ext cx="122396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Numerical estimation of in-laboratory plasma </a:t>
            </a:r>
          </a:p>
          <a:p>
            <a:pPr algn="ctr"/>
            <a:r>
              <a:rPr lang="en-US" sz="2500" dirty="0"/>
              <a:t>opacity resembling KN plasma ejecta </a:t>
            </a:r>
          </a:p>
          <a:p>
            <a:pPr algn="ctr"/>
            <a:r>
              <a:rPr lang="en-US" sz="2500" dirty="0"/>
              <a:t>in the framework of the </a:t>
            </a:r>
            <a:br>
              <a:rPr lang="en-US" sz="2500" dirty="0"/>
            </a:br>
            <a:r>
              <a:rPr lang="en-US" sz="2500" dirty="0"/>
              <a:t>PANDORA project</a:t>
            </a:r>
            <a:endParaRPr lang="it-IT" sz="25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5A8EC8C-1C7A-43F5-0340-51811E113A7C}"/>
              </a:ext>
            </a:extLst>
          </p:cNvPr>
          <p:cNvSpPr/>
          <p:nvPr/>
        </p:nvSpPr>
        <p:spPr>
          <a:xfrm>
            <a:off x="2626468" y="1615497"/>
            <a:ext cx="3197155" cy="466192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760B2ED-D8F1-1D1F-E5F6-EFCA8BD88615}"/>
              </a:ext>
            </a:extLst>
          </p:cNvPr>
          <p:cNvSpPr/>
          <p:nvPr/>
        </p:nvSpPr>
        <p:spPr>
          <a:xfrm>
            <a:off x="3190676" y="2088612"/>
            <a:ext cx="1196502" cy="371836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EE8A39D-F9F0-09D6-FF75-8679773236B7}"/>
              </a:ext>
            </a:extLst>
          </p:cNvPr>
          <p:cNvSpPr/>
          <p:nvPr/>
        </p:nvSpPr>
        <p:spPr>
          <a:xfrm>
            <a:off x="6049670" y="2060330"/>
            <a:ext cx="2586892" cy="3811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67A31AD-B390-8A88-9769-A1B99BAE0D77}"/>
              </a:ext>
            </a:extLst>
          </p:cNvPr>
          <p:cNvSpPr/>
          <p:nvPr/>
        </p:nvSpPr>
        <p:spPr>
          <a:xfrm>
            <a:off x="6183559" y="1583070"/>
            <a:ext cx="2989626" cy="46619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042ABD2-0B47-0863-BFD4-58A1CB904B4C}"/>
              </a:ext>
            </a:extLst>
          </p:cNvPr>
          <p:cNvSpPr/>
          <p:nvPr/>
        </p:nvSpPr>
        <p:spPr>
          <a:xfrm>
            <a:off x="4528909" y="2786663"/>
            <a:ext cx="2834929" cy="3811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C4AD0F1-89D7-487C-5E21-507EA59E5EEA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rgbClr val="00009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B36DFB2-E995-C21D-955F-A06372882E8E}"/>
              </a:ext>
            </a:extLst>
          </p:cNvPr>
          <p:cNvCxnSpPr>
            <a:cxnSpLocks/>
          </p:cNvCxnSpPr>
          <p:nvPr/>
        </p:nvCxnSpPr>
        <p:spPr>
          <a:xfrm>
            <a:off x="2030852" y="785104"/>
            <a:ext cx="7981950" cy="0"/>
          </a:xfrm>
          <a:prstGeom prst="line">
            <a:avLst/>
          </a:prstGeom>
          <a:ln w="19050">
            <a:solidFill>
              <a:srgbClr val="00009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22DCD943-375D-0867-CCA8-A2189E6D1281}"/>
              </a:ext>
            </a:extLst>
          </p:cNvPr>
          <p:cNvSpPr/>
          <p:nvPr/>
        </p:nvSpPr>
        <p:spPr>
          <a:xfrm rot="5400000">
            <a:off x="5644409" y="3827958"/>
            <a:ext cx="810522" cy="900056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317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5F477E-2E5A-DE7B-58B5-9A1FA9BAD69E}"/>
              </a:ext>
            </a:extLst>
          </p:cNvPr>
          <p:cNvSpPr txBox="1"/>
          <p:nvPr/>
        </p:nvSpPr>
        <p:spPr>
          <a:xfrm>
            <a:off x="4655898" y="5305147"/>
            <a:ext cx="2880201" cy="55399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000" dirty="0" err="1"/>
              <a:t>Ph.D</a:t>
            </a:r>
            <a:r>
              <a:rPr lang="it-IT" sz="3000" dirty="0"/>
              <a:t>. goals</a:t>
            </a:r>
          </a:p>
        </p:txBody>
      </p:sp>
    </p:spTree>
    <p:extLst>
      <p:ext uri="{BB962C8B-B14F-4D97-AF65-F5344CB8AC3E}">
        <p14:creationId xmlns:p14="http://schemas.microsoft.com/office/powerpoint/2010/main" val="30748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7" grpId="0" animBg="1"/>
      <p:bldP spid="20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3</a:t>
            </a:fld>
            <a:endParaRPr lang="it-IT"/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4CBF523F-3CAF-4142-C004-D4ABDDD3B2B1}"/>
              </a:ext>
            </a:extLst>
          </p:cNvPr>
          <p:cNvSpPr/>
          <p:nvPr/>
        </p:nvSpPr>
        <p:spPr>
          <a:xfrm>
            <a:off x="686210" y="180981"/>
            <a:ext cx="2619375" cy="81914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DA8C9A3-93B6-30BD-1732-0CB78D086DEB}"/>
              </a:ext>
            </a:extLst>
          </p:cNvPr>
          <p:cNvCxnSpPr>
            <a:cxnSpLocks/>
          </p:cNvCxnSpPr>
          <p:nvPr/>
        </p:nvCxnSpPr>
        <p:spPr>
          <a:xfrm>
            <a:off x="3315110" y="814287"/>
            <a:ext cx="798195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C3A73E-943E-2F10-13A5-8FB25B054E2A}"/>
              </a:ext>
            </a:extLst>
          </p:cNvPr>
          <p:cNvSpPr txBox="1"/>
          <p:nvPr/>
        </p:nvSpPr>
        <p:spPr>
          <a:xfrm>
            <a:off x="790985" y="361950"/>
            <a:ext cx="2686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C00000"/>
                </a:solidFill>
              </a:rPr>
              <a:t>KN plasma </a:t>
            </a:r>
            <a:r>
              <a:rPr lang="it-IT" sz="2500" b="1" dirty="0" err="1">
                <a:solidFill>
                  <a:srgbClr val="C00000"/>
                </a:solidFill>
              </a:rPr>
              <a:t>ejecta</a:t>
            </a:r>
            <a:endParaRPr lang="it-IT" sz="2500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7616B6-B361-1F8A-5113-0A10A181F434}"/>
              </a:ext>
            </a:extLst>
          </p:cNvPr>
          <p:cNvSpPr txBox="1"/>
          <p:nvPr/>
        </p:nvSpPr>
        <p:spPr>
          <a:xfrm>
            <a:off x="3915184" y="180981"/>
            <a:ext cx="822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latin typeface="Bell MT" panose="02020503060305020303" pitchFamily="18" charset="0"/>
              </a:rPr>
              <a:t>Rapid </a:t>
            </a:r>
            <a:r>
              <a:rPr lang="it-IT" sz="4000" i="1" dirty="0" err="1">
                <a:latin typeface="Bell MT" panose="02020503060305020303" pitchFamily="18" charset="0"/>
              </a:rPr>
              <a:t>neutron</a:t>
            </a:r>
            <a:r>
              <a:rPr lang="it-IT" sz="4000" i="1" dirty="0">
                <a:latin typeface="Bell MT" panose="02020503060305020303" pitchFamily="18" charset="0"/>
              </a:rPr>
              <a:t> </a:t>
            </a:r>
            <a:r>
              <a:rPr lang="it-IT" sz="4000" i="1" dirty="0" err="1">
                <a:latin typeface="Bell MT" panose="02020503060305020303" pitchFamily="18" charset="0"/>
              </a:rPr>
              <a:t>capture</a:t>
            </a:r>
            <a:r>
              <a:rPr lang="it-IT" sz="4000" i="1" dirty="0">
                <a:latin typeface="Bell MT" panose="02020503060305020303" pitchFamily="18" charset="0"/>
              </a:rPr>
              <a:t> </a:t>
            </a:r>
            <a:r>
              <a:rPr lang="it-IT" sz="4000" i="1" dirty="0" err="1">
                <a:latin typeface="Bell MT" panose="02020503060305020303" pitchFamily="18" charset="0"/>
              </a:rPr>
              <a:t>process</a:t>
            </a:r>
            <a:endParaRPr lang="it-IT" sz="4000" i="1" dirty="0">
              <a:latin typeface="Bell MT" panose="02020503060305020303" pitchFamily="18" charset="0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6F71D6DB-9591-1A3D-A7DE-7A2288EE8ADC}"/>
              </a:ext>
            </a:extLst>
          </p:cNvPr>
          <p:cNvGrpSpPr/>
          <p:nvPr/>
        </p:nvGrpSpPr>
        <p:grpSpPr>
          <a:xfrm>
            <a:off x="7488453" y="970411"/>
            <a:ext cx="4217166" cy="3167742"/>
            <a:chOff x="733371" y="2510381"/>
            <a:chExt cx="3843111" cy="2530450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CD183811-C04C-9089-1A1A-EA36EBB96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71" y="2510381"/>
              <a:ext cx="3339880" cy="2530450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C10F50FA-71C3-A69D-B271-49AA600E2764}"/>
                </a:ext>
              </a:extLst>
            </p:cNvPr>
            <p:cNvSpPr txBox="1"/>
            <p:nvPr/>
          </p:nvSpPr>
          <p:spPr>
            <a:xfrm>
              <a:off x="2806663" y="4289986"/>
              <a:ext cx="1769819" cy="236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Chart of nuclides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6D5F77B0-47EA-FA57-B036-51FDA0D37D9B}"/>
              </a:ext>
            </a:extLst>
          </p:cNvPr>
          <p:cNvGrpSpPr/>
          <p:nvPr/>
        </p:nvGrpSpPr>
        <p:grpSpPr>
          <a:xfrm>
            <a:off x="1350521" y="1335260"/>
            <a:ext cx="5239128" cy="2521121"/>
            <a:chOff x="445342" y="3993266"/>
            <a:chExt cx="5486401" cy="2732753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28036BA5-0C79-CFE5-6B93-F8AF6864C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7" b="42860"/>
            <a:stretch/>
          </p:blipFill>
          <p:spPr>
            <a:xfrm>
              <a:off x="445342" y="3993266"/>
              <a:ext cx="5486401" cy="2732753"/>
            </a:xfrm>
            <a:prstGeom prst="rect">
              <a:avLst/>
            </a:prstGeom>
          </p:spPr>
        </p:pic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0F9DE27F-E5D3-F581-922B-1AA0A01606AC}"/>
                </a:ext>
              </a:extLst>
            </p:cNvPr>
            <p:cNvSpPr/>
            <p:nvPr/>
          </p:nvSpPr>
          <p:spPr>
            <a:xfrm>
              <a:off x="618962" y="4166887"/>
              <a:ext cx="156542" cy="185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77FA61DE-7EAF-6B29-5910-0E89D09F4769}"/>
              </a:ext>
            </a:extLst>
          </p:cNvPr>
          <p:cNvSpPr/>
          <p:nvPr/>
        </p:nvSpPr>
        <p:spPr>
          <a:xfrm>
            <a:off x="3602814" y="900556"/>
            <a:ext cx="5881720" cy="55674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How to build heavier neutron-rich isotopes beyond </a:t>
            </a:r>
            <a:r>
              <a:rPr lang="en-US" b="1" baseline="30000" dirty="0">
                <a:solidFill>
                  <a:srgbClr val="C00000"/>
                </a:solidFill>
              </a:rPr>
              <a:t>56</a:t>
            </a:r>
            <a:r>
              <a:rPr lang="en-US" b="1" dirty="0">
                <a:solidFill>
                  <a:srgbClr val="C00000"/>
                </a:solidFill>
              </a:rPr>
              <a:t>Fe?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30715A2-98B1-1758-A4D8-05ADFD6F2786}"/>
              </a:ext>
            </a:extLst>
          </p:cNvPr>
          <p:cNvSpPr txBox="1"/>
          <p:nvPr/>
        </p:nvSpPr>
        <p:spPr>
          <a:xfrm>
            <a:off x="1666550" y="3803666"/>
            <a:ext cx="509537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dirty="0">
                <a:effectLst/>
                <a:latin typeface="CMR12"/>
              </a:rPr>
              <a:t>Siegel D. M</a:t>
            </a:r>
            <a:r>
              <a:rPr lang="it-IT" sz="1300" dirty="0">
                <a:latin typeface="CMR12"/>
              </a:rPr>
              <a:t>.,</a:t>
            </a:r>
            <a:r>
              <a:rPr lang="it-IT" sz="1300" dirty="0">
                <a:effectLst/>
                <a:latin typeface="CMR12"/>
              </a:rPr>
              <a:t> </a:t>
            </a:r>
            <a:r>
              <a:rPr lang="it-IT" sz="1300" dirty="0" err="1">
                <a:effectLst/>
                <a:latin typeface="CMTI12"/>
              </a:rPr>
              <a:t>Nat</a:t>
            </a:r>
            <a:r>
              <a:rPr lang="it-IT" sz="1300" dirty="0">
                <a:effectLst/>
                <a:latin typeface="CMTI12"/>
              </a:rPr>
              <a:t>. Rev. </a:t>
            </a:r>
            <a:r>
              <a:rPr lang="it-IT" sz="1300" dirty="0" err="1">
                <a:effectLst/>
                <a:latin typeface="CMTI12"/>
              </a:rPr>
              <a:t>Phys</a:t>
            </a:r>
            <a:r>
              <a:rPr lang="it-IT" sz="1300" dirty="0">
                <a:effectLst/>
                <a:latin typeface="CMTI12"/>
              </a:rPr>
              <a:t>. </a:t>
            </a:r>
            <a:r>
              <a:rPr lang="it-IT" sz="1300" dirty="0">
                <a:effectLst/>
                <a:latin typeface="CMBX12"/>
              </a:rPr>
              <a:t>4</a:t>
            </a:r>
            <a:r>
              <a:rPr lang="it-IT" sz="1300" dirty="0">
                <a:effectLst/>
                <a:latin typeface="CMR12"/>
              </a:rPr>
              <a:t>, 306-318 (2022). </a:t>
            </a:r>
            <a:endParaRPr lang="it-IT" sz="1300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A2D997C-8C87-8E75-9771-B048AE3A527B}"/>
              </a:ext>
            </a:extLst>
          </p:cNvPr>
          <p:cNvSpPr txBox="1"/>
          <p:nvPr/>
        </p:nvSpPr>
        <p:spPr>
          <a:xfrm>
            <a:off x="7386392" y="4219753"/>
            <a:ext cx="4238682" cy="910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r</a:t>
            </a:r>
            <a:r>
              <a:rPr lang="en-US" sz="2000" b="1" dirty="0">
                <a:solidFill>
                  <a:srgbClr val="C00000"/>
                </a:solidFill>
              </a:rPr>
              <a:t>- process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  <a:p>
            <a:pPr marL="171450" indent="-1714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dirty="0"/>
              <a:t>Neutron-rich nuclei far from the stability valley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39DE8E4-98B4-F621-6124-A96982A0E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34" y="5356511"/>
            <a:ext cx="762398" cy="29102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38" name="Immagine 37" descr="Immagine che contiene testo&#10;&#10;Descrizione generata automaticamente">
            <a:extLst>
              <a:ext uri="{FF2B5EF4-FFF2-40B4-BE49-F238E27FC236}">
                <a16:creationId xmlns:a16="http://schemas.microsoft.com/office/drawing/2014/main" id="{63DEB6F4-E2E5-7A06-1394-F71733CC7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42" y="5389776"/>
            <a:ext cx="1297459" cy="68659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7A8E71E-6382-9FB1-BA27-32ADE96A7110}"/>
              </a:ext>
            </a:extLst>
          </p:cNvPr>
          <p:cNvSpPr txBox="1"/>
          <p:nvPr/>
        </p:nvSpPr>
        <p:spPr>
          <a:xfrm>
            <a:off x="7403783" y="4089546"/>
            <a:ext cx="40858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 err="1">
                <a:latin typeface="CMR12"/>
              </a:rPr>
              <a:t>Blaum</a:t>
            </a:r>
            <a:r>
              <a:rPr lang="it-IT" sz="1000" dirty="0">
                <a:latin typeface="CMR12"/>
              </a:rPr>
              <a:t> K., </a:t>
            </a:r>
            <a:r>
              <a:rPr lang="it-IT" sz="1000" dirty="0" err="1">
                <a:latin typeface="CMR12"/>
              </a:rPr>
              <a:t>Novikov</a:t>
            </a:r>
            <a:r>
              <a:rPr lang="it-IT" sz="1000" dirty="0">
                <a:latin typeface="CMR12"/>
              </a:rPr>
              <a:t> </a:t>
            </a:r>
            <a:r>
              <a:rPr lang="it-IT" sz="1000" dirty="0" err="1">
                <a:latin typeface="CMR12"/>
              </a:rPr>
              <a:t>Yu</a:t>
            </a:r>
            <a:r>
              <a:rPr lang="it-IT" sz="1000" dirty="0">
                <a:latin typeface="CMR12"/>
              </a:rPr>
              <a:t>. N., Werth G., </a:t>
            </a:r>
            <a:r>
              <a:rPr lang="it-IT" sz="1000" dirty="0">
                <a:latin typeface="CMTI12"/>
              </a:rPr>
              <a:t>Contemporary Physics </a:t>
            </a:r>
            <a:r>
              <a:rPr lang="it-IT" sz="1000" dirty="0">
                <a:latin typeface="CMBX12"/>
              </a:rPr>
              <a:t>51</a:t>
            </a:r>
            <a:r>
              <a:rPr lang="it-IT" sz="1000" dirty="0">
                <a:latin typeface="CMR12"/>
              </a:rPr>
              <a:t>, 2 (2010). </a:t>
            </a:r>
            <a:endParaRPr lang="it-IT" sz="1000" dirty="0"/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C3EFF2E8-B42A-24BC-D2C9-C0DA2C6E6B00}"/>
              </a:ext>
            </a:extLst>
          </p:cNvPr>
          <p:cNvSpPr/>
          <p:nvPr/>
        </p:nvSpPr>
        <p:spPr>
          <a:xfrm rot="13946694">
            <a:off x="10833901" y="2493024"/>
            <a:ext cx="602481" cy="2462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D7BEEDE-2803-4339-A3CA-B8AEC33D75B8}"/>
              </a:ext>
            </a:extLst>
          </p:cNvPr>
          <p:cNvSpPr/>
          <p:nvPr/>
        </p:nvSpPr>
        <p:spPr>
          <a:xfrm>
            <a:off x="10390075" y="2004760"/>
            <a:ext cx="626533" cy="246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294D19F8-CE3F-2877-6200-C26B6CBB6018}"/>
              </a:ext>
            </a:extLst>
          </p:cNvPr>
          <p:cNvSpPr/>
          <p:nvPr/>
        </p:nvSpPr>
        <p:spPr>
          <a:xfrm>
            <a:off x="2739159" y="1921670"/>
            <a:ext cx="446645" cy="18791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EA2F611D-9996-2492-31D6-BF6485718787}"/>
              </a:ext>
            </a:extLst>
          </p:cNvPr>
          <p:cNvSpPr/>
          <p:nvPr/>
        </p:nvSpPr>
        <p:spPr>
          <a:xfrm>
            <a:off x="2922726" y="1961173"/>
            <a:ext cx="3527774" cy="17807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50000">
                <a:schemeClr val="accent1">
                  <a:tint val="44500"/>
                  <a:satMod val="160000"/>
                  <a:alpha val="30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DDD05B4A-96D1-4902-8E63-38273BF11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3" y="5825872"/>
            <a:ext cx="842973" cy="34431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B3F818E2-4973-73A8-2065-F42F123D8B2F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2010167" y="3099300"/>
            <a:ext cx="4238681" cy="31487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3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9" grpId="0"/>
      <p:bldP spid="40" grpId="0" animBg="1"/>
      <p:bldP spid="41" grpId="0" animBg="1"/>
      <p:bldP spid="42" grpId="0" animBg="1"/>
      <p:bldP spid="42" grpId="1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4</a:t>
            </a:fld>
            <a:endParaRPr lang="it-IT"/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4CBF523F-3CAF-4142-C004-D4ABDDD3B2B1}"/>
              </a:ext>
            </a:extLst>
          </p:cNvPr>
          <p:cNvSpPr/>
          <p:nvPr/>
        </p:nvSpPr>
        <p:spPr>
          <a:xfrm>
            <a:off x="686210" y="180981"/>
            <a:ext cx="2619375" cy="81914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DA8C9A3-93B6-30BD-1732-0CB78D086DEB}"/>
              </a:ext>
            </a:extLst>
          </p:cNvPr>
          <p:cNvCxnSpPr>
            <a:cxnSpLocks/>
          </p:cNvCxnSpPr>
          <p:nvPr/>
        </p:nvCxnSpPr>
        <p:spPr>
          <a:xfrm>
            <a:off x="3315110" y="814287"/>
            <a:ext cx="798195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C3A73E-943E-2F10-13A5-8FB25B054E2A}"/>
              </a:ext>
            </a:extLst>
          </p:cNvPr>
          <p:cNvSpPr txBox="1"/>
          <p:nvPr/>
        </p:nvSpPr>
        <p:spPr>
          <a:xfrm>
            <a:off x="790985" y="361950"/>
            <a:ext cx="2686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C00000"/>
                </a:solidFill>
              </a:rPr>
              <a:t>KN plasma </a:t>
            </a:r>
            <a:r>
              <a:rPr lang="it-IT" sz="2500" b="1" dirty="0" err="1">
                <a:solidFill>
                  <a:srgbClr val="C00000"/>
                </a:solidFill>
              </a:rPr>
              <a:t>ejecta</a:t>
            </a:r>
            <a:endParaRPr lang="it-IT" sz="2500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7616B6-B361-1F8A-5113-0A10A181F434}"/>
              </a:ext>
            </a:extLst>
          </p:cNvPr>
          <p:cNvSpPr txBox="1"/>
          <p:nvPr/>
        </p:nvSpPr>
        <p:spPr>
          <a:xfrm>
            <a:off x="3581810" y="180981"/>
            <a:ext cx="822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latin typeface="Bell MT" panose="02020503060305020303" pitchFamily="18" charset="0"/>
              </a:rPr>
              <a:t>Binary</a:t>
            </a:r>
            <a:r>
              <a:rPr lang="it-IT" sz="4000" i="1" dirty="0">
                <a:latin typeface="Bell MT" panose="02020503060305020303" pitchFamily="18" charset="0"/>
              </a:rPr>
              <a:t> </a:t>
            </a:r>
            <a:r>
              <a:rPr lang="it-IT" sz="4000" i="1" dirty="0" err="1">
                <a:latin typeface="Bell MT" panose="02020503060305020303" pitchFamily="18" charset="0"/>
              </a:rPr>
              <a:t>Neutron</a:t>
            </a:r>
            <a:r>
              <a:rPr lang="it-IT" sz="4000" i="1" dirty="0">
                <a:latin typeface="Bell MT" panose="02020503060305020303" pitchFamily="18" charset="0"/>
              </a:rPr>
              <a:t> Star (BNS) Merger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63B9F43A-A125-0FDD-CB07-BA42DCE1B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78" y="2262196"/>
            <a:ext cx="4912935" cy="364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magine 26" descr="Immagine che contiene natura, sfocatura&#10;&#10;Descrizione generata automaticamente">
            <a:extLst>
              <a:ext uri="{FF2B5EF4-FFF2-40B4-BE49-F238E27FC236}">
                <a16:creationId xmlns:a16="http://schemas.microsoft.com/office/drawing/2014/main" id="{1097D775-DD01-3DE2-68AA-99B850C4A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33" y="2374940"/>
            <a:ext cx="3971701" cy="3177360"/>
          </a:xfrm>
          <a:prstGeom prst="rect">
            <a:avLst/>
          </a:prstGeom>
        </p:spPr>
      </p:pic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875128EB-0185-0A7C-1C71-580CCF34F179}"/>
              </a:ext>
            </a:extLst>
          </p:cNvPr>
          <p:cNvSpPr/>
          <p:nvPr/>
        </p:nvSpPr>
        <p:spPr>
          <a:xfrm>
            <a:off x="2081517" y="1435668"/>
            <a:ext cx="2686050" cy="503729"/>
          </a:xfrm>
          <a:prstGeom prst="roundRect">
            <a:avLst/>
          </a:prstGeom>
          <a:gradFill>
            <a:gsLst>
              <a:gs pos="0">
                <a:schemeClr val="bg2">
                  <a:tint val="66000"/>
                  <a:satMod val="160000"/>
                  <a:lumMod val="100000"/>
                </a:schemeClr>
              </a:gs>
              <a:gs pos="50000">
                <a:srgbClr val="FF0000">
                  <a:lumMod val="30000"/>
                  <a:lumOff val="70000"/>
                </a:srgbClr>
              </a:gs>
              <a:gs pos="100000">
                <a:schemeClr val="bg2">
                  <a:tint val="23500"/>
                  <a:satMod val="160000"/>
                  <a:lumMod val="100000"/>
                </a:schemeClr>
              </a:gs>
            </a:gsLst>
            <a:path path="circle">
              <a:fillToRect l="100000" t="100000"/>
            </a:path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GW170817</a:t>
            </a:r>
          </a:p>
        </p:txBody>
      </p:sp>
      <p:sp>
        <p:nvSpPr>
          <p:cNvPr id="30" name="Freccia bidirezionale orizzontale 29">
            <a:extLst>
              <a:ext uri="{FF2B5EF4-FFF2-40B4-BE49-F238E27FC236}">
                <a16:creationId xmlns:a16="http://schemas.microsoft.com/office/drawing/2014/main" id="{3B2DCA7B-1A3A-B66A-7B0F-A6E638D30DEF}"/>
              </a:ext>
            </a:extLst>
          </p:cNvPr>
          <p:cNvSpPr/>
          <p:nvPr/>
        </p:nvSpPr>
        <p:spPr>
          <a:xfrm>
            <a:off x="5472953" y="1341204"/>
            <a:ext cx="1246094" cy="598197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75D4E6F3-CBAE-E93A-2E25-4FC11F2BE9BD}"/>
              </a:ext>
            </a:extLst>
          </p:cNvPr>
          <p:cNvSpPr/>
          <p:nvPr/>
        </p:nvSpPr>
        <p:spPr>
          <a:xfrm>
            <a:off x="7334554" y="1424858"/>
            <a:ext cx="1637692" cy="430888"/>
          </a:xfrm>
          <a:prstGeom prst="roundRect">
            <a:avLst/>
          </a:prstGeom>
          <a:gradFill>
            <a:gsLst>
              <a:gs pos="0">
                <a:schemeClr val="bg2">
                  <a:tint val="66000"/>
                  <a:satMod val="160000"/>
                  <a:lumMod val="10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2">
                  <a:tint val="23500"/>
                  <a:satMod val="160000"/>
                  <a:lumMod val="100000"/>
                </a:schemeClr>
              </a:gs>
            </a:gsLst>
            <a:path path="circle">
              <a:fillToRect l="100000" t="100000"/>
            </a:path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AT2017gfo</a:t>
            </a:r>
          </a:p>
        </p:txBody>
      </p:sp>
    </p:spTree>
    <p:extLst>
      <p:ext uri="{BB962C8B-B14F-4D97-AF65-F5344CB8AC3E}">
        <p14:creationId xmlns:p14="http://schemas.microsoft.com/office/powerpoint/2010/main" val="28496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5</a:t>
            </a:fld>
            <a:endParaRPr lang="it-IT"/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4CBF523F-3CAF-4142-C004-D4ABDDD3B2B1}"/>
              </a:ext>
            </a:extLst>
          </p:cNvPr>
          <p:cNvSpPr/>
          <p:nvPr/>
        </p:nvSpPr>
        <p:spPr>
          <a:xfrm flipH="1">
            <a:off x="8202889" y="229779"/>
            <a:ext cx="2637936" cy="553093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85539B-3050-F1AC-6A66-29DE537E01EE}"/>
              </a:ext>
            </a:extLst>
          </p:cNvPr>
          <p:cNvSpPr txBox="1"/>
          <p:nvPr/>
        </p:nvSpPr>
        <p:spPr>
          <a:xfrm>
            <a:off x="8412821" y="276576"/>
            <a:ext cx="3056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C00000"/>
                </a:solidFill>
              </a:rPr>
              <a:t>KN plasma </a:t>
            </a:r>
            <a:r>
              <a:rPr lang="it-IT" sz="2200" b="1" dirty="0" err="1">
                <a:solidFill>
                  <a:srgbClr val="C00000"/>
                </a:solidFill>
              </a:rPr>
              <a:t>ejecta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D69F4C-9BA5-0A9E-6CF8-CB1455425B75}"/>
              </a:ext>
            </a:extLst>
          </p:cNvPr>
          <p:cNvSpPr txBox="1"/>
          <p:nvPr/>
        </p:nvSpPr>
        <p:spPr>
          <a:xfrm>
            <a:off x="4637989" y="67541"/>
            <a:ext cx="284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latin typeface="Bell MT" panose="02020503060305020303" pitchFamily="18" charset="0"/>
              </a:rPr>
              <a:t>The </a:t>
            </a:r>
            <a:r>
              <a:rPr lang="it-IT" sz="4000" i="1" dirty="0" err="1">
                <a:latin typeface="Bell MT" panose="02020503060305020303" pitchFamily="18" charset="0"/>
              </a:rPr>
              <a:t>kilonova</a:t>
            </a:r>
            <a:endParaRPr lang="it-IT" sz="4000" i="1" dirty="0">
              <a:latin typeface="Bell MT" panose="02020503060305020303" pitchFamily="18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13A6A87-7BD6-FE2E-A048-00F490FA7165}"/>
              </a:ext>
            </a:extLst>
          </p:cNvPr>
          <p:cNvCxnSpPr>
            <a:cxnSpLocks/>
          </p:cNvCxnSpPr>
          <p:nvPr/>
        </p:nvCxnSpPr>
        <p:spPr>
          <a:xfrm>
            <a:off x="2886172" y="664987"/>
            <a:ext cx="5316128" cy="472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0DA881F3-BEF6-DE69-1849-90D171C80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92" y="1275218"/>
            <a:ext cx="1489474" cy="29985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7282987-4E4D-688F-2B05-51A13C4BE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55" y="1726896"/>
            <a:ext cx="4381403" cy="51661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327FC43-69FC-D421-E4DE-12E15BC699CA}"/>
              </a:ext>
            </a:extLst>
          </p:cNvPr>
          <p:cNvSpPr txBox="1"/>
          <p:nvPr/>
        </p:nvSpPr>
        <p:spPr>
          <a:xfrm>
            <a:off x="7257032" y="1228664"/>
            <a:ext cx="450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Luminosity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peak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186DF49A-4A2F-A4EA-7E1D-99C60031F494}"/>
              </a:ext>
            </a:extLst>
          </p:cNvPr>
          <p:cNvSpPr/>
          <p:nvPr/>
        </p:nvSpPr>
        <p:spPr>
          <a:xfrm>
            <a:off x="5218849" y="5386204"/>
            <a:ext cx="2692304" cy="8907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High-opacity</a:t>
            </a:r>
            <a:r>
              <a:rPr lang="en-US" sz="1400" dirty="0"/>
              <a:t> for lanthanide-rich ejecta (Y</a:t>
            </a:r>
            <a:r>
              <a:rPr lang="en-US" sz="1400" baseline="-25000" dirty="0"/>
              <a:t>e</a:t>
            </a:r>
            <a:r>
              <a:rPr lang="en-US" sz="1400" dirty="0"/>
              <a:t> ≲ 0.25)</a:t>
            </a:r>
          </a:p>
          <a:p>
            <a:pPr algn="ctr"/>
            <a:r>
              <a:rPr lang="en-US" sz="1400" b="1" dirty="0"/>
              <a:t>‘</a:t>
            </a:r>
            <a:r>
              <a:rPr lang="en-US" sz="1400" b="1" dirty="0">
                <a:solidFill>
                  <a:srgbClr val="C00000"/>
                </a:solidFill>
              </a:rPr>
              <a:t>Red kilonova emission</a:t>
            </a:r>
            <a:r>
              <a:rPr lang="en-US" sz="1400" b="1" dirty="0"/>
              <a:t>’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67F6F4D9-0EB8-D2A7-180D-7F605E1A144C}"/>
              </a:ext>
            </a:extLst>
          </p:cNvPr>
          <p:cNvSpPr/>
          <p:nvPr/>
        </p:nvSpPr>
        <p:spPr>
          <a:xfrm>
            <a:off x="5218848" y="4216036"/>
            <a:ext cx="2692305" cy="8907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Low-opacity </a:t>
            </a:r>
            <a:r>
              <a:rPr lang="en-US" sz="1400" dirty="0"/>
              <a:t>for lanthanide-poor ejecta (Y</a:t>
            </a:r>
            <a:r>
              <a:rPr lang="en-US" sz="1400" baseline="-25000" dirty="0"/>
              <a:t>e </a:t>
            </a:r>
            <a:r>
              <a:rPr lang="en-US" sz="1400" dirty="0"/>
              <a:t>≿ 0.25)</a:t>
            </a:r>
          </a:p>
          <a:p>
            <a:pPr algn="ctr"/>
            <a:r>
              <a:rPr lang="en-US" sz="1400" b="1" dirty="0"/>
              <a:t>‘</a:t>
            </a:r>
            <a:r>
              <a:rPr lang="en-US" sz="1400" b="1" dirty="0">
                <a:solidFill>
                  <a:srgbClr val="0070C0"/>
                </a:solidFill>
              </a:rPr>
              <a:t>Blue kilonova emission</a:t>
            </a:r>
            <a:r>
              <a:rPr lang="en-US" sz="1400" b="1" dirty="0"/>
              <a:t>’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75C82CF-7667-B277-B685-DBDA334ED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8"/>
          <a:stretch/>
        </p:blipFill>
        <p:spPr>
          <a:xfrm>
            <a:off x="8338503" y="3333294"/>
            <a:ext cx="2881757" cy="272161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21E8484-CF8C-C596-4E16-9E96E1897C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/>
          <a:stretch/>
        </p:blipFill>
        <p:spPr>
          <a:xfrm>
            <a:off x="488306" y="870825"/>
            <a:ext cx="6565965" cy="296061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D678CC2-09F9-C229-AFA2-C1A077D28FF8}"/>
              </a:ext>
            </a:extLst>
          </p:cNvPr>
          <p:cNvSpPr txBox="1"/>
          <p:nvPr/>
        </p:nvSpPr>
        <p:spPr>
          <a:xfrm>
            <a:off x="881052" y="3813425"/>
            <a:ext cx="43377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>
                <a:effectLst/>
                <a:latin typeface="CMR12"/>
              </a:rPr>
              <a:t>Siegel D. M</a:t>
            </a:r>
            <a:r>
              <a:rPr lang="it-IT" sz="1500" dirty="0">
                <a:latin typeface="CMR12"/>
              </a:rPr>
              <a:t>.,</a:t>
            </a:r>
            <a:r>
              <a:rPr lang="it-IT" sz="1500" dirty="0">
                <a:effectLst/>
                <a:latin typeface="CMR12"/>
              </a:rPr>
              <a:t> </a:t>
            </a:r>
            <a:r>
              <a:rPr lang="it-IT" sz="1500" dirty="0" err="1">
                <a:effectLst/>
                <a:latin typeface="CMTI12"/>
              </a:rPr>
              <a:t>Nat</a:t>
            </a:r>
            <a:r>
              <a:rPr lang="it-IT" sz="1500" dirty="0">
                <a:effectLst/>
                <a:latin typeface="CMTI12"/>
              </a:rPr>
              <a:t>. Rev. </a:t>
            </a:r>
            <a:r>
              <a:rPr lang="it-IT" sz="1500" dirty="0" err="1">
                <a:effectLst/>
                <a:latin typeface="CMTI12"/>
              </a:rPr>
              <a:t>Phys</a:t>
            </a:r>
            <a:r>
              <a:rPr lang="it-IT" sz="1500" dirty="0">
                <a:effectLst/>
                <a:latin typeface="CMTI12"/>
              </a:rPr>
              <a:t>. </a:t>
            </a:r>
            <a:r>
              <a:rPr lang="it-IT" sz="1500" dirty="0">
                <a:effectLst/>
                <a:latin typeface="CMBX12"/>
              </a:rPr>
              <a:t>4</a:t>
            </a:r>
            <a:r>
              <a:rPr lang="it-IT" sz="1500" dirty="0">
                <a:effectLst/>
                <a:latin typeface="CMR12"/>
              </a:rPr>
              <a:t>, 306-318 (2022). </a:t>
            </a:r>
            <a:endParaRPr lang="it-IT" sz="15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11BECB-3FDE-7C7B-9F79-AD12D000A53F}"/>
              </a:ext>
            </a:extLst>
          </p:cNvPr>
          <p:cNvSpPr txBox="1"/>
          <p:nvPr/>
        </p:nvSpPr>
        <p:spPr>
          <a:xfrm>
            <a:off x="8234120" y="6022962"/>
            <a:ext cx="4668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 err="1">
                <a:effectLst/>
                <a:latin typeface="CMR12"/>
              </a:rPr>
              <a:t>Kasen</a:t>
            </a:r>
            <a:r>
              <a:rPr lang="it-IT" sz="1400" dirty="0">
                <a:effectLst/>
                <a:latin typeface="CMR12"/>
              </a:rPr>
              <a:t> D. </a:t>
            </a:r>
            <a:r>
              <a:rPr lang="it-IT" sz="1400" dirty="0">
                <a:effectLst/>
                <a:latin typeface="CMTI12"/>
              </a:rPr>
              <a:t>et al.</a:t>
            </a:r>
            <a:r>
              <a:rPr lang="it-IT" sz="1400" dirty="0">
                <a:effectLst/>
                <a:latin typeface="CMR12"/>
              </a:rPr>
              <a:t>, </a:t>
            </a:r>
            <a:r>
              <a:rPr lang="it-IT" sz="1400" dirty="0">
                <a:effectLst/>
                <a:latin typeface="CMTI12"/>
              </a:rPr>
              <a:t>Nature </a:t>
            </a:r>
            <a:r>
              <a:rPr lang="it-IT" sz="1400" dirty="0">
                <a:effectLst/>
                <a:latin typeface="CMBX12"/>
              </a:rPr>
              <a:t>551</a:t>
            </a:r>
            <a:r>
              <a:rPr lang="it-IT" sz="1400" dirty="0">
                <a:effectLst/>
                <a:latin typeface="CMR12"/>
              </a:rPr>
              <a:t>, 80–84 (2017). </a:t>
            </a:r>
            <a:endParaRPr lang="it-IT" sz="1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4BAA5B-0A53-C3B5-C896-B6A523FBAEB9}"/>
              </a:ext>
            </a:extLst>
          </p:cNvPr>
          <p:cNvSpPr txBox="1"/>
          <p:nvPr/>
        </p:nvSpPr>
        <p:spPr>
          <a:xfrm>
            <a:off x="7073151" y="2533650"/>
            <a:ext cx="497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Heating</a:t>
            </a:r>
            <a:r>
              <a:rPr lang="it-IT" dirty="0"/>
              <a:t> rate </a:t>
            </a:r>
            <a:r>
              <a:rPr lang="it-IT" i="1" dirty="0"/>
              <a:t>Q </a:t>
            </a:r>
            <a:r>
              <a:rPr lang="it-IT" dirty="0"/>
              <a:t>(and </a:t>
            </a:r>
            <a:r>
              <a:rPr lang="it-IT" dirty="0" err="1"/>
              <a:t>thus</a:t>
            </a:r>
            <a:r>
              <a:rPr lang="it-IT" dirty="0"/>
              <a:t> from </a:t>
            </a:r>
            <a:r>
              <a:rPr lang="it-IT" dirty="0" err="1"/>
              <a:t>nucleosynthesis</a:t>
            </a:r>
            <a:r>
              <a:rPr lang="it-IT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C00000"/>
                </a:solidFill>
              </a:rPr>
              <a:t>Opacity </a:t>
            </a:r>
            <a:r>
              <a:rPr lang="el-GR" dirty="0">
                <a:solidFill>
                  <a:srgbClr val="C00000"/>
                </a:solidFill>
              </a:rPr>
              <a:t>κ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2C66A95-D7BA-2C09-8425-19362388B6D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553731" y="4162103"/>
            <a:ext cx="3408139" cy="25710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8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84E0">
                <a:lumMod val="0"/>
                <a:lumOff val="100000"/>
              </a:srgbClr>
            </a:gs>
            <a:gs pos="74000">
              <a:srgbClr val="B684E0">
                <a:lumMod val="20000"/>
                <a:lumOff val="80000"/>
              </a:srgbClr>
            </a:gs>
            <a:gs pos="83000">
              <a:srgbClr val="B684E0">
                <a:lumMod val="20000"/>
                <a:lumOff val="80000"/>
              </a:srgbClr>
            </a:gs>
            <a:gs pos="100000">
              <a:srgbClr val="B684E0">
                <a:lumMod val="15000"/>
                <a:lumOff val="8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6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E14CE02B-D8AF-DD0D-3A4F-4F1952B862A7}"/>
              </a:ext>
            </a:extLst>
          </p:cNvPr>
          <p:cNvSpPr/>
          <p:nvPr/>
        </p:nvSpPr>
        <p:spPr>
          <a:xfrm>
            <a:off x="686210" y="180981"/>
            <a:ext cx="2619375" cy="819144"/>
          </a:xfrm>
          <a:prstGeom prst="round2DiagRect">
            <a:avLst/>
          </a:prstGeom>
          <a:gradFill flip="none" rotWithShape="1">
            <a:gsLst>
              <a:gs pos="0">
                <a:srgbClr val="B684E0">
                  <a:lumMod val="5000"/>
                  <a:lumOff val="95000"/>
                </a:srgbClr>
              </a:gs>
              <a:gs pos="74000">
                <a:srgbClr val="B684E0">
                  <a:lumMod val="45000"/>
                  <a:lumOff val="55000"/>
                </a:srgbClr>
              </a:gs>
              <a:gs pos="83000">
                <a:srgbClr val="B684E0">
                  <a:lumMod val="45000"/>
                  <a:lumOff val="55000"/>
                </a:srgbClr>
              </a:gs>
              <a:gs pos="100000">
                <a:srgbClr val="B684E0">
                  <a:lumMod val="30000"/>
                  <a:lumOff val="70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C81339B-E539-951E-4808-EC7636A6AA3E}"/>
              </a:ext>
            </a:extLst>
          </p:cNvPr>
          <p:cNvCxnSpPr>
            <a:cxnSpLocks/>
          </p:cNvCxnSpPr>
          <p:nvPr/>
        </p:nvCxnSpPr>
        <p:spPr>
          <a:xfrm>
            <a:off x="3315110" y="814287"/>
            <a:ext cx="798195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60319A-3B92-8138-CD82-49555A25FA07}"/>
              </a:ext>
            </a:extLst>
          </p:cNvPr>
          <p:cNvSpPr txBox="1"/>
          <p:nvPr/>
        </p:nvSpPr>
        <p:spPr>
          <a:xfrm>
            <a:off x="695735" y="361950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7030A0"/>
                </a:solidFill>
              </a:rPr>
              <a:t>In-</a:t>
            </a:r>
            <a:r>
              <a:rPr lang="it-IT" sz="2200" b="1" dirty="0" err="1">
                <a:solidFill>
                  <a:srgbClr val="7030A0"/>
                </a:solidFill>
              </a:rPr>
              <a:t>laboratory</a:t>
            </a:r>
            <a:r>
              <a:rPr lang="it-IT" sz="2200" b="1" dirty="0">
                <a:solidFill>
                  <a:srgbClr val="7030A0"/>
                </a:solidFill>
              </a:rPr>
              <a:t> plasma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41E104-3851-130B-4016-FD844E1AA26E}"/>
              </a:ext>
            </a:extLst>
          </p:cNvPr>
          <p:cNvSpPr txBox="1"/>
          <p:nvPr/>
        </p:nvSpPr>
        <p:spPr>
          <a:xfrm>
            <a:off x="4171950" y="180981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latin typeface="Bell MT" panose="02020503060305020303" pitchFamily="18" charset="0"/>
              </a:rPr>
              <a:t>What</a:t>
            </a:r>
            <a:r>
              <a:rPr lang="it-IT" sz="4000" i="1" dirty="0">
                <a:latin typeface="Bell MT" panose="02020503060305020303" pitchFamily="18" charset="0"/>
              </a:rPr>
              <a:t> are </a:t>
            </a:r>
            <a:r>
              <a:rPr lang="it-IT" sz="4000" i="1" dirty="0" err="1">
                <a:latin typeface="Bell MT" panose="02020503060305020303" pitchFamily="18" charset="0"/>
              </a:rPr>
              <a:t>we</a:t>
            </a:r>
            <a:r>
              <a:rPr lang="it-IT" sz="4000" i="1" dirty="0">
                <a:latin typeface="Bell MT" panose="02020503060305020303" pitchFamily="18" charset="0"/>
              </a:rPr>
              <a:t> </a:t>
            </a:r>
            <a:r>
              <a:rPr lang="it-IT" sz="4000" i="1" dirty="0" err="1">
                <a:latin typeface="Bell MT" panose="02020503060305020303" pitchFamily="18" charset="0"/>
              </a:rPr>
              <a:t>looking</a:t>
            </a:r>
            <a:r>
              <a:rPr lang="it-IT" sz="4000" i="1" dirty="0">
                <a:latin typeface="Bell MT" panose="02020503060305020303" pitchFamily="18" charset="0"/>
              </a:rPr>
              <a:t> for?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65D1724-0C62-14F0-E1E8-EC4164A05936}"/>
              </a:ext>
            </a:extLst>
          </p:cNvPr>
          <p:cNvSpPr txBox="1"/>
          <p:nvPr/>
        </p:nvSpPr>
        <p:spPr>
          <a:xfrm>
            <a:off x="562535" y="1824302"/>
            <a:ext cx="4123765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Layers</a:t>
            </a:r>
            <a:r>
              <a:rPr lang="it-IT" dirty="0"/>
              <a:t> of </a:t>
            </a:r>
            <a:r>
              <a:rPr lang="it-IT" dirty="0" err="1"/>
              <a:t>ejecta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densities</a:t>
            </a:r>
            <a:r>
              <a:rPr lang="it-IT" dirty="0"/>
              <a:t> and </a:t>
            </a:r>
            <a:r>
              <a:rPr lang="it-IT" dirty="0" err="1"/>
              <a:t>temperatures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Photon-matter</a:t>
            </a:r>
            <a:r>
              <a:rPr lang="it-IT" dirty="0"/>
              <a:t> </a:t>
            </a:r>
            <a:r>
              <a:rPr lang="it-IT" dirty="0" err="1"/>
              <a:t>collisions</a:t>
            </a:r>
            <a:r>
              <a:rPr lang="it-IT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attenuation</a:t>
            </a:r>
            <a:r>
              <a:rPr lang="it-IT" dirty="0"/>
              <a:t> by </a:t>
            </a:r>
            <a:r>
              <a:rPr lang="it-IT" dirty="0" err="1"/>
              <a:t>opacity</a:t>
            </a:r>
            <a:endParaRPr lang="it-IT" dirty="0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58A2914B-DF7F-7429-20FD-EFF5D4A43C9C}"/>
              </a:ext>
            </a:extLst>
          </p:cNvPr>
          <p:cNvSpPr/>
          <p:nvPr/>
        </p:nvSpPr>
        <p:spPr>
          <a:xfrm>
            <a:off x="2081517" y="1435669"/>
            <a:ext cx="2619375" cy="430888"/>
          </a:xfrm>
          <a:prstGeom prst="roundRect">
            <a:avLst/>
          </a:prstGeom>
          <a:gradFill>
            <a:gsLst>
              <a:gs pos="0">
                <a:schemeClr val="bg2">
                  <a:tint val="66000"/>
                  <a:satMod val="160000"/>
                  <a:lumMod val="100000"/>
                </a:schemeClr>
              </a:gs>
              <a:gs pos="50000">
                <a:srgbClr val="FF0000">
                  <a:lumMod val="30000"/>
                  <a:lumOff val="70000"/>
                </a:srgbClr>
              </a:gs>
              <a:gs pos="100000">
                <a:schemeClr val="bg2">
                  <a:tint val="23500"/>
                  <a:satMod val="160000"/>
                  <a:lumMod val="100000"/>
                </a:schemeClr>
              </a:gs>
            </a:gsLst>
            <a:path path="circle">
              <a:fillToRect l="100000" t="100000"/>
            </a:path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9D9EAAF-F98F-FABF-5C2E-313674B2762B}"/>
              </a:ext>
            </a:extLst>
          </p:cNvPr>
          <p:cNvSpPr txBox="1"/>
          <p:nvPr/>
        </p:nvSpPr>
        <p:spPr>
          <a:xfrm>
            <a:off x="2314575" y="1476375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Theoretical</a:t>
            </a:r>
            <a:r>
              <a:rPr lang="it-IT" b="1" dirty="0">
                <a:solidFill>
                  <a:srgbClr val="C00000"/>
                </a:solidFill>
              </a:rPr>
              <a:t> Scenario</a:t>
            </a:r>
          </a:p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0692E9B-8979-AB78-164B-DA5123E07AAD}"/>
              </a:ext>
            </a:extLst>
          </p:cNvPr>
          <p:cNvSpPr txBox="1"/>
          <p:nvPr/>
        </p:nvSpPr>
        <p:spPr>
          <a:xfrm>
            <a:off x="3391741" y="4450516"/>
            <a:ext cx="5408517" cy="1477328"/>
          </a:xfrm>
          <a:prstGeom prst="rect">
            <a:avLst/>
          </a:prstGeom>
          <a:gradFill>
            <a:gsLst>
              <a:gs pos="0">
                <a:srgbClr val="B684E0">
                  <a:lumMod val="0"/>
                  <a:lumOff val="100000"/>
                </a:srgbClr>
              </a:gs>
              <a:gs pos="74000">
                <a:srgbClr val="B684E0">
                  <a:lumMod val="20000"/>
                  <a:lumOff val="80000"/>
                </a:srgbClr>
              </a:gs>
              <a:gs pos="83000">
                <a:srgbClr val="B684E0">
                  <a:lumMod val="20000"/>
                  <a:lumOff val="80000"/>
                </a:srgbClr>
              </a:gs>
              <a:gs pos="100000">
                <a:srgbClr val="B684E0">
                  <a:lumMod val="15000"/>
                  <a:lumOff val="85000"/>
                </a:srgbClr>
              </a:gs>
            </a:gsLst>
            <a:lin ang="5400000" scaled="1"/>
          </a:gra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densities</a:t>
            </a:r>
            <a:r>
              <a:rPr lang="it-IT" dirty="0"/>
              <a:t> and </a:t>
            </a:r>
            <a:r>
              <a:rPr lang="it-IT" dirty="0" err="1"/>
              <a:t>temperatures</a:t>
            </a:r>
            <a:r>
              <a:rPr lang="it-IT" dirty="0"/>
              <a:t> of the medium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Opacity </a:t>
            </a:r>
            <a:r>
              <a:rPr lang="it-IT" dirty="0" err="1"/>
              <a:t>numerical</a:t>
            </a:r>
            <a:r>
              <a:rPr lang="it-IT" dirty="0"/>
              <a:t> </a:t>
            </a:r>
            <a:r>
              <a:rPr lang="it-IT" dirty="0" err="1"/>
              <a:t>estimation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Atomic</a:t>
            </a:r>
            <a:r>
              <a:rPr lang="it-IT" dirty="0"/>
              <a:t> </a:t>
            </a:r>
            <a:r>
              <a:rPr lang="it-IT" dirty="0" err="1"/>
              <a:t>abundances</a:t>
            </a:r>
            <a:r>
              <a:rPr lang="it-IT" dirty="0"/>
              <a:t> </a:t>
            </a:r>
            <a:r>
              <a:rPr lang="it-IT" dirty="0" err="1"/>
              <a:t>prediction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Energy </a:t>
            </a:r>
            <a:r>
              <a:rPr lang="it-IT" dirty="0" err="1"/>
              <a:t>transport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the plasma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70C0"/>
                </a:solidFill>
              </a:rPr>
              <a:t>KN light-curve </a:t>
            </a:r>
            <a:r>
              <a:rPr lang="it-IT" dirty="0" err="1">
                <a:solidFill>
                  <a:srgbClr val="0070C0"/>
                </a:solidFill>
              </a:rPr>
              <a:t>numerical</a:t>
            </a:r>
            <a:r>
              <a:rPr lang="it-IT" dirty="0">
                <a:solidFill>
                  <a:srgbClr val="0070C0"/>
                </a:solidFill>
              </a:rPr>
              <a:t> code 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5B03D112-BADE-A059-EC47-533BE2D7646B}"/>
              </a:ext>
            </a:extLst>
          </p:cNvPr>
          <p:cNvSpPr/>
          <p:nvPr/>
        </p:nvSpPr>
        <p:spPr>
          <a:xfrm>
            <a:off x="4962524" y="4113671"/>
            <a:ext cx="2267559" cy="365126"/>
          </a:xfrm>
          <a:prstGeom prst="roundRect">
            <a:avLst/>
          </a:prstGeom>
          <a:gradFill>
            <a:gsLst>
              <a:gs pos="0">
                <a:schemeClr val="bg2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tint val="23500"/>
                  <a:satMod val="160000"/>
                  <a:lumMod val="100000"/>
                </a:schemeClr>
              </a:gs>
            </a:gsLst>
            <a:path path="circle">
              <a:fillToRect l="100000" t="100000"/>
            </a:path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04314BE-CF8D-7804-B06E-84F718B8C008}"/>
              </a:ext>
            </a:extLst>
          </p:cNvPr>
          <p:cNvSpPr txBox="1"/>
          <p:nvPr/>
        </p:nvSpPr>
        <p:spPr>
          <a:xfrm>
            <a:off x="5157786" y="4109465"/>
            <a:ext cx="1876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Numerical</a:t>
            </a:r>
            <a:r>
              <a:rPr lang="it-IT" b="1" dirty="0">
                <a:solidFill>
                  <a:srgbClr val="0070C0"/>
                </a:solidFill>
              </a:rPr>
              <a:t> model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C4805A4-5F8A-0F58-1646-AA16D5007148}"/>
              </a:ext>
            </a:extLst>
          </p:cNvPr>
          <p:cNvSpPr txBox="1"/>
          <p:nvPr/>
        </p:nvSpPr>
        <p:spPr>
          <a:xfrm>
            <a:off x="7306085" y="1799540"/>
            <a:ext cx="4666840" cy="147732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In-</a:t>
            </a:r>
            <a:r>
              <a:rPr lang="it-IT" dirty="0" err="1"/>
              <a:t>laboratory</a:t>
            </a:r>
            <a:r>
              <a:rPr lang="it-IT" dirty="0"/>
              <a:t> compact </a:t>
            </a:r>
            <a:r>
              <a:rPr lang="it-IT" dirty="0" err="1"/>
              <a:t>magnetic</a:t>
            </a:r>
            <a:r>
              <a:rPr lang="it-IT" dirty="0"/>
              <a:t> plasma trap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Suitable</a:t>
            </a:r>
            <a:r>
              <a:rPr lang="it-IT" dirty="0"/>
              <a:t> plasma </a:t>
            </a:r>
            <a:r>
              <a:rPr lang="it-IT" dirty="0" err="1"/>
              <a:t>species</a:t>
            </a:r>
            <a:r>
              <a:rPr lang="it-IT" dirty="0"/>
              <a:t> for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measurements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Non-</a:t>
            </a:r>
            <a:r>
              <a:rPr lang="it-IT" dirty="0" err="1"/>
              <a:t>homogeneous</a:t>
            </a:r>
            <a:r>
              <a:rPr lang="it-IT" dirty="0"/>
              <a:t> and </a:t>
            </a:r>
            <a:r>
              <a:rPr lang="it-IT" dirty="0" err="1"/>
              <a:t>anisotropic</a:t>
            </a:r>
            <a:r>
              <a:rPr lang="it-IT" dirty="0"/>
              <a:t> medium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Opacity </a:t>
            </a:r>
            <a:r>
              <a:rPr lang="it-IT" dirty="0" err="1"/>
              <a:t>measurements</a:t>
            </a:r>
            <a:endParaRPr lang="it-IT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8D209EC0-2ECD-C9A9-A34E-AE2071A8F9CC}"/>
              </a:ext>
            </a:extLst>
          </p:cNvPr>
          <p:cNvSpPr/>
          <p:nvPr/>
        </p:nvSpPr>
        <p:spPr>
          <a:xfrm>
            <a:off x="7286646" y="1387745"/>
            <a:ext cx="1637692" cy="430888"/>
          </a:xfrm>
          <a:prstGeom prst="roundRect">
            <a:avLst/>
          </a:prstGeom>
          <a:gradFill>
            <a:gsLst>
              <a:gs pos="0">
                <a:schemeClr val="bg2">
                  <a:tint val="66000"/>
                  <a:satMod val="160000"/>
                  <a:lumMod val="10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2">
                  <a:tint val="23500"/>
                  <a:satMod val="160000"/>
                  <a:lumMod val="100000"/>
                </a:schemeClr>
              </a:gs>
            </a:gsLst>
            <a:path path="circle">
              <a:fillToRect l="100000" t="100000"/>
            </a:path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AB09AC5-3817-BA6E-C142-83C574D51256}"/>
              </a:ext>
            </a:extLst>
          </p:cNvPr>
          <p:cNvSpPr txBox="1"/>
          <p:nvPr/>
        </p:nvSpPr>
        <p:spPr>
          <a:xfrm>
            <a:off x="7476537" y="1417398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Experiment</a:t>
            </a:r>
          </a:p>
        </p:txBody>
      </p:sp>
      <p:sp>
        <p:nvSpPr>
          <p:cNvPr id="29" name="Freccia bidirezionale orizzontale 28">
            <a:extLst>
              <a:ext uri="{FF2B5EF4-FFF2-40B4-BE49-F238E27FC236}">
                <a16:creationId xmlns:a16="http://schemas.microsoft.com/office/drawing/2014/main" id="{50ECA503-4398-7A54-FA25-0D708058B35C}"/>
              </a:ext>
            </a:extLst>
          </p:cNvPr>
          <p:cNvSpPr/>
          <p:nvPr/>
        </p:nvSpPr>
        <p:spPr>
          <a:xfrm>
            <a:off x="5430090" y="2015653"/>
            <a:ext cx="1246094" cy="598197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521B2AF9-708B-8CB8-B0E6-C6A91BF3A985}"/>
              </a:ext>
            </a:extLst>
          </p:cNvPr>
          <p:cNvSpPr/>
          <p:nvPr/>
        </p:nvSpPr>
        <p:spPr>
          <a:xfrm rot="3387431">
            <a:off x="3542205" y="3459606"/>
            <a:ext cx="798323" cy="55593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F62CCEA7-1B17-D909-DAE4-08E3FDB0C890}"/>
              </a:ext>
            </a:extLst>
          </p:cNvPr>
          <p:cNvSpPr/>
          <p:nvPr/>
        </p:nvSpPr>
        <p:spPr>
          <a:xfrm rot="18825712">
            <a:off x="7780718" y="3511600"/>
            <a:ext cx="745362" cy="53853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bidirezionale orizzontale 31">
            <a:extLst>
              <a:ext uri="{FF2B5EF4-FFF2-40B4-BE49-F238E27FC236}">
                <a16:creationId xmlns:a16="http://schemas.microsoft.com/office/drawing/2014/main" id="{081CEED8-98EC-F581-4097-7AEC514895A0}"/>
              </a:ext>
            </a:extLst>
          </p:cNvPr>
          <p:cNvSpPr/>
          <p:nvPr/>
        </p:nvSpPr>
        <p:spPr>
          <a:xfrm rot="19050742">
            <a:off x="7381280" y="3474302"/>
            <a:ext cx="1071753" cy="576444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bidirezionale orizzontale 32">
            <a:extLst>
              <a:ext uri="{FF2B5EF4-FFF2-40B4-BE49-F238E27FC236}">
                <a16:creationId xmlns:a16="http://schemas.microsoft.com/office/drawing/2014/main" id="{957828B8-F2BE-23A1-AAD6-51FDE3878191}"/>
              </a:ext>
            </a:extLst>
          </p:cNvPr>
          <p:cNvSpPr/>
          <p:nvPr/>
        </p:nvSpPr>
        <p:spPr>
          <a:xfrm rot="2994229">
            <a:off x="3752759" y="3382948"/>
            <a:ext cx="1080551" cy="630042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9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6" grpId="0"/>
      <p:bldP spid="27" grpId="0" animBg="1"/>
      <p:bldP spid="18" grpId="0" animBg="1"/>
      <p:bldP spid="28" grpId="0"/>
      <p:bldP spid="29" grpId="0" animBg="1"/>
      <p:bldP spid="29" grpId="1" animBg="1"/>
      <p:bldP spid="29" grpId="2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84E0">
                <a:lumMod val="0"/>
                <a:lumOff val="100000"/>
              </a:srgbClr>
            </a:gs>
            <a:gs pos="74000">
              <a:srgbClr val="B684E0">
                <a:lumMod val="20000"/>
                <a:lumOff val="80000"/>
              </a:srgbClr>
            </a:gs>
            <a:gs pos="83000">
              <a:srgbClr val="B684E0">
                <a:lumMod val="20000"/>
                <a:lumOff val="80000"/>
              </a:srgbClr>
            </a:gs>
            <a:gs pos="100000">
              <a:srgbClr val="B684E0">
                <a:lumMod val="15000"/>
                <a:lumOff val="8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7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E14CE02B-D8AF-DD0D-3A4F-4F1952B862A7}"/>
              </a:ext>
            </a:extLst>
          </p:cNvPr>
          <p:cNvSpPr/>
          <p:nvPr/>
        </p:nvSpPr>
        <p:spPr>
          <a:xfrm>
            <a:off x="686210" y="180981"/>
            <a:ext cx="2619375" cy="819144"/>
          </a:xfrm>
          <a:prstGeom prst="round2DiagRect">
            <a:avLst/>
          </a:prstGeom>
          <a:gradFill flip="none" rotWithShape="1">
            <a:gsLst>
              <a:gs pos="0">
                <a:srgbClr val="B684E0">
                  <a:lumMod val="5000"/>
                  <a:lumOff val="95000"/>
                </a:srgbClr>
              </a:gs>
              <a:gs pos="74000">
                <a:srgbClr val="B684E0">
                  <a:lumMod val="45000"/>
                  <a:lumOff val="55000"/>
                </a:srgbClr>
              </a:gs>
              <a:gs pos="83000">
                <a:srgbClr val="B684E0">
                  <a:lumMod val="45000"/>
                  <a:lumOff val="55000"/>
                </a:srgbClr>
              </a:gs>
              <a:gs pos="100000">
                <a:srgbClr val="B684E0">
                  <a:lumMod val="30000"/>
                  <a:lumOff val="70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C81339B-E539-951E-4808-EC7636A6AA3E}"/>
              </a:ext>
            </a:extLst>
          </p:cNvPr>
          <p:cNvCxnSpPr>
            <a:cxnSpLocks/>
          </p:cNvCxnSpPr>
          <p:nvPr/>
        </p:nvCxnSpPr>
        <p:spPr>
          <a:xfrm>
            <a:off x="3315110" y="814287"/>
            <a:ext cx="798195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60319A-3B92-8138-CD82-49555A25FA07}"/>
              </a:ext>
            </a:extLst>
          </p:cNvPr>
          <p:cNvSpPr txBox="1"/>
          <p:nvPr/>
        </p:nvSpPr>
        <p:spPr>
          <a:xfrm>
            <a:off x="695735" y="361950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7030A0"/>
                </a:solidFill>
              </a:rPr>
              <a:t>In-</a:t>
            </a:r>
            <a:r>
              <a:rPr lang="it-IT" sz="2200" b="1" dirty="0" err="1">
                <a:solidFill>
                  <a:srgbClr val="7030A0"/>
                </a:solidFill>
              </a:rPr>
              <a:t>laboratory</a:t>
            </a:r>
            <a:r>
              <a:rPr lang="it-IT" sz="2200" b="1" dirty="0">
                <a:solidFill>
                  <a:srgbClr val="7030A0"/>
                </a:solidFill>
              </a:rPr>
              <a:t> plasma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41E104-3851-130B-4016-FD844E1AA26E}"/>
              </a:ext>
            </a:extLst>
          </p:cNvPr>
          <p:cNvSpPr txBox="1"/>
          <p:nvPr/>
        </p:nvSpPr>
        <p:spPr>
          <a:xfrm>
            <a:off x="3579746" y="228115"/>
            <a:ext cx="86656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Bell MT" panose="02020503060305020303" pitchFamily="18" charset="0"/>
              </a:rPr>
              <a:t>Electron </a:t>
            </a:r>
            <a:r>
              <a:rPr lang="it-IT" sz="3500" i="1" dirty="0" err="1">
                <a:latin typeface="Bell MT" panose="02020503060305020303" pitchFamily="18" charset="0"/>
              </a:rPr>
              <a:t>Cyclotron</a:t>
            </a:r>
            <a:r>
              <a:rPr lang="it-IT" sz="3500" i="1" dirty="0">
                <a:latin typeface="Bell MT" panose="02020503060305020303" pitchFamily="18" charset="0"/>
              </a:rPr>
              <a:t> </a:t>
            </a:r>
            <a:r>
              <a:rPr lang="it-IT" sz="3500" i="1" dirty="0" err="1">
                <a:latin typeface="Bell MT" panose="02020503060305020303" pitchFamily="18" charset="0"/>
              </a:rPr>
              <a:t>Resonance</a:t>
            </a:r>
            <a:r>
              <a:rPr lang="it-IT" sz="3500" i="1" dirty="0">
                <a:latin typeface="Bell MT" panose="02020503060305020303" pitchFamily="18" charset="0"/>
              </a:rPr>
              <a:t> (ECR) plasma</a:t>
            </a: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3C3DC001-78F5-158F-A386-AEE5B45F9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32" y="4171104"/>
            <a:ext cx="1928231" cy="6650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627133-59C6-CB7E-0952-DB5C00F952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03"/>
          <a:stretch/>
        </p:blipFill>
        <p:spPr>
          <a:xfrm>
            <a:off x="6543529" y="1394791"/>
            <a:ext cx="3836702" cy="238125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40689C2-D932-0813-95A9-841A0A8E22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9" t="10523" r="150" b="10209"/>
          <a:stretch/>
        </p:blipFill>
        <p:spPr>
          <a:xfrm>
            <a:off x="5625830" y="4195186"/>
            <a:ext cx="2755557" cy="168472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4233527-60DA-8D86-7BC2-B18B4BCF06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6983" y="1939949"/>
            <a:ext cx="1458766" cy="132301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C8BD704-91BB-DDAA-945B-28C71200363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000" flipV="1">
            <a:off x="6951568" y="2316981"/>
            <a:ext cx="904366" cy="164180"/>
          </a:xfrm>
          <a:prstGeom prst="rect">
            <a:avLst/>
          </a:prstGeom>
          <a:effectLst>
            <a:glow rad="38100">
              <a:schemeClr val="accent2">
                <a:lumMod val="20000"/>
                <a:lumOff val="80000"/>
                <a:alpha val="31000"/>
              </a:schemeClr>
            </a:glow>
          </a:effectLst>
        </p:spPr>
      </p:pic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5F1B219-00E4-3C5A-DA9D-9160317DA5C9}"/>
              </a:ext>
            </a:extLst>
          </p:cNvPr>
          <p:cNvCxnSpPr>
            <a:cxnSpLocks/>
          </p:cNvCxnSpPr>
          <p:nvPr/>
        </p:nvCxnSpPr>
        <p:spPr>
          <a:xfrm>
            <a:off x="9497578" y="3184839"/>
            <a:ext cx="1361016" cy="724989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  <a:scene3d>
            <a:camera prst="orthographicFront"/>
            <a:lightRig rig="threePt" dir="t"/>
          </a:scene3d>
          <a:sp3d extrusionH="25400" contourW="6350">
            <a:bevelT w="57150" h="9525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96BE448-3744-C471-5039-93031B0A0BC6}"/>
              </a:ext>
            </a:extLst>
          </p:cNvPr>
          <p:cNvSpPr txBox="1"/>
          <p:nvPr/>
        </p:nvSpPr>
        <p:spPr>
          <a:xfrm>
            <a:off x="5177900" y="2444460"/>
            <a:ext cx="2172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Microwaves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igniting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sustaining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plasma, 5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kW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18-21 GHz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42BA06FB-B038-2743-7E8D-E17BCE6173E6}"/>
              </a:ext>
            </a:extLst>
          </p:cNvPr>
          <p:cNvSpPr/>
          <p:nvPr/>
        </p:nvSpPr>
        <p:spPr>
          <a:xfrm rot="1393227">
            <a:off x="8008964" y="2364456"/>
            <a:ext cx="594804" cy="408373"/>
          </a:xfrm>
          <a:prstGeom prst="ellipse">
            <a:avLst/>
          </a:prstGeom>
          <a:noFill/>
          <a:ln w="28575">
            <a:gradFill>
              <a:gsLst>
                <a:gs pos="0">
                  <a:schemeClr val="bg1">
                    <a:alpha val="86000"/>
                  </a:schemeClr>
                </a:gs>
                <a:gs pos="84000">
                  <a:srgbClr val="FFC000"/>
                </a:gs>
                <a:gs pos="47000">
                  <a:srgbClr val="FF0000">
                    <a:alpha val="44000"/>
                  </a:srgbClr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F8789DA-3191-5752-9DB0-D87FD0334431}"/>
              </a:ext>
            </a:extLst>
          </p:cNvPr>
          <p:cNvCxnSpPr>
            <a:cxnSpLocks/>
            <a:stCxn id="19" idx="5"/>
          </p:cNvCxnSpPr>
          <p:nvPr/>
        </p:nvCxnSpPr>
        <p:spPr>
          <a:xfrm>
            <a:off x="8442701" y="2784241"/>
            <a:ext cx="691140" cy="13834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27AC231-F665-2D9E-053C-AF2D45A4DBE3}"/>
                  </a:ext>
                </a:extLst>
              </p:cNvPr>
              <p:cNvSpPr txBox="1"/>
              <p:nvPr/>
            </p:nvSpPr>
            <p:spPr>
              <a:xfrm>
                <a:off x="8381387" y="4179336"/>
                <a:ext cx="1279476" cy="71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ECR </a:t>
                </a:r>
                <a:r>
                  <a:rPr kumimoji="0" lang="it-IT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surface</a:t>
                </a:r>
                <a:endPara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it-IT" sz="1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𝐁</m:t>
                          </m:r>
                        </m:e>
                        <m:sub>
                          <m:r>
                            <a:rPr kumimoji="0" lang="it-IT" sz="1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𝐄𝐂𝐑</m:t>
                          </m:r>
                        </m:sub>
                      </m:sSub>
                      <m:r>
                        <a:rPr kumimoji="0" lang="it-IT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it-IT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it-IT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𝛚</m:t>
                              </m:r>
                            </m:e>
                            <m:sub>
                              <m:r>
                                <a:rPr kumimoji="0" lang="it-IT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𝐑𝐅</m:t>
                              </m:r>
                            </m:sub>
                          </m:sSub>
                          <m:r>
                            <a:rPr kumimoji="0" lang="it-IT" sz="1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𝐦</m:t>
                          </m:r>
                        </m:num>
                        <m:den>
                          <m:r>
                            <a:rPr kumimoji="0" lang="it-IT" sz="1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𝐪</m:t>
                          </m:r>
                        </m:den>
                      </m:f>
                    </m:oMath>
                  </m:oMathPara>
                </a14:m>
                <a:endPara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27AC231-F665-2D9E-053C-AF2D45A4D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387" y="4179336"/>
                <a:ext cx="1279476" cy="716350"/>
              </a:xfrm>
              <a:prstGeom prst="rect">
                <a:avLst/>
              </a:prstGeom>
              <a:blipFill>
                <a:blip r:embed="rId6"/>
                <a:stretch>
                  <a:fillRect l="-1429" t="-1709" b="-17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36C96DE-02AC-C87C-61BA-045D4A7A2A7A}"/>
              </a:ext>
            </a:extLst>
          </p:cNvPr>
          <p:cNvSpPr txBox="1"/>
          <p:nvPr/>
        </p:nvSpPr>
        <p:spPr>
          <a:xfrm>
            <a:off x="5350163" y="3710763"/>
            <a:ext cx="1653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B-min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magnetic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field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(max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T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8DCF0847-AD58-217D-F093-A4C1B784E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2159" y="4195186"/>
            <a:ext cx="1957334" cy="1785761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A3116F1-D4DF-3ECB-2D1D-473CB5D32B3A}"/>
              </a:ext>
            </a:extLst>
          </p:cNvPr>
          <p:cNvSpPr txBox="1"/>
          <p:nvPr/>
        </p:nvSpPr>
        <p:spPr>
          <a:xfrm>
            <a:off x="1026186" y="1467292"/>
            <a:ext cx="4185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Cyclotron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Resonance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(ECR)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magneto-plasmas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historically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accelerator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community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source for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multi-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charged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ion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be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accelerated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CEE374F-7BCA-5CCF-6A34-3085A16761DC}"/>
              </a:ext>
            </a:extLst>
          </p:cNvPr>
          <p:cNvSpPr txBox="1"/>
          <p:nvPr/>
        </p:nvSpPr>
        <p:spPr>
          <a:xfrm>
            <a:off x="1008746" y="3447942"/>
            <a:ext cx="418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mechanism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76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8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ttangolo con due angoli in diagonale arrotondati 10">
            <a:extLst>
              <a:ext uri="{FF2B5EF4-FFF2-40B4-BE49-F238E27FC236}">
                <a16:creationId xmlns:a16="http://schemas.microsoft.com/office/drawing/2014/main" id="{3F44A851-66F2-17F6-2FA2-44C755DA33F5}"/>
              </a:ext>
            </a:extLst>
          </p:cNvPr>
          <p:cNvSpPr/>
          <p:nvPr/>
        </p:nvSpPr>
        <p:spPr>
          <a:xfrm>
            <a:off x="686210" y="180981"/>
            <a:ext cx="2619375" cy="819144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7FD6E25-A161-56C5-B1A1-7E3C677DC5C6}"/>
              </a:ext>
            </a:extLst>
          </p:cNvPr>
          <p:cNvCxnSpPr>
            <a:cxnSpLocks/>
          </p:cNvCxnSpPr>
          <p:nvPr/>
        </p:nvCxnSpPr>
        <p:spPr>
          <a:xfrm>
            <a:off x="3315110" y="814287"/>
            <a:ext cx="798195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DAC27C2-D3FB-9096-38E5-90123D271853}"/>
              </a:ext>
            </a:extLst>
          </p:cNvPr>
          <p:cNvSpPr txBox="1"/>
          <p:nvPr/>
        </p:nvSpPr>
        <p:spPr>
          <a:xfrm>
            <a:off x="1229135" y="342900"/>
            <a:ext cx="2686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00B050"/>
                </a:solidFill>
              </a:rPr>
              <a:t>PANDORA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90E7AC-E1CF-F5B1-75A3-053CFFF7B126}"/>
              </a:ext>
            </a:extLst>
          </p:cNvPr>
          <p:cNvSpPr txBox="1"/>
          <p:nvPr/>
        </p:nvSpPr>
        <p:spPr>
          <a:xfrm>
            <a:off x="4171950" y="180981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latin typeface="Bell MT" panose="02020503060305020303" pitchFamily="18" charset="0"/>
              </a:rPr>
              <a:t>PANDORA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2E3159-06FD-0D07-0885-29772AEC6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00" y="2645067"/>
            <a:ext cx="4704843" cy="299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A4A9D6-CF28-91BB-753E-E6427E23A0E8}"/>
              </a:ext>
            </a:extLst>
          </p:cNvPr>
          <p:cNvSpPr txBox="1"/>
          <p:nvPr/>
        </p:nvSpPr>
        <p:spPr>
          <a:xfrm>
            <a:off x="390617" y="3394509"/>
            <a:ext cx="6001305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Interdisciplinary research with a multi-diagnostics setup: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Measure</a:t>
            </a:r>
            <a:r>
              <a:rPr lang="en-US" dirty="0"/>
              <a:t> in-plasma 𝛽-decays of selected radioactive isotopes (</a:t>
            </a:r>
            <a:r>
              <a:rPr lang="it-IT" sz="1800" b="0" i="0" baseline="30000" dirty="0">
                <a:solidFill>
                  <a:srgbClr val="000000"/>
                </a:solidFill>
                <a:effectLst/>
                <a:latin typeface="URWPalladioL-Roma"/>
              </a:rPr>
              <a:t>176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URWPalladioL-Roma"/>
              </a:rPr>
              <a:t>Lu, </a:t>
            </a:r>
            <a:r>
              <a:rPr lang="it-IT" sz="1800" b="0" i="0" baseline="30000" dirty="0">
                <a:solidFill>
                  <a:srgbClr val="000000"/>
                </a:solidFill>
                <a:effectLst/>
                <a:latin typeface="URWPalladioL-Roma"/>
              </a:rPr>
              <a:t>134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URWPalladioL-Roma"/>
              </a:rPr>
              <a:t>Cs, and </a:t>
            </a:r>
            <a:r>
              <a:rPr lang="it-IT" sz="1800" b="0" i="0" baseline="30000" dirty="0">
                <a:solidFill>
                  <a:srgbClr val="000000"/>
                </a:solidFill>
                <a:effectLst/>
                <a:latin typeface="URWPalladioL-Roma"/>
              </a:rPr>
              <a:t>94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URWPalladioL-Roma"/>
              </a:rPr>
              <a:t>Nb</a:t>
            </a:r>
            <a:r>
              <a:rPr lang="en-US" dirty="0"/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Reproduce</a:t>
            </a:r>
            <a:r>
              <a:rPr lang="en-US" dirty="0"/>
              <a:t> the plasma environments of KN in laboratory and study plasma opacity </a:t>
            </a:r>
          </a:p>
        </p:txBody>
      </p:sp>
      <p:pic>
        <p:nvPicPr>
          <p:cNvPr id="8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21FB086-C6A5-85EE-0260-B24AFBC0C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169" y="1325056"/>
            <a:ext cx="2366639" cy="163141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79E76-DC87-EA1D-7A70-B11A68CDA01B}"/>
              </a:ext>
            </a:extLst>
          </p:cNvPr>
          <p:cNvSpPr txBox="1"/>
          <p:nvPr/>
        </p:nvSpPr>
        <p:spPr>
          <a:xfrm>
            <a:off x="5254159" y="1181402"/>
            <a:ext cx="6535386" cy="129586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Superconducting magnetic plasma trap where </a:t>
            </a:r>
            <a:r>
              <a:rPr lang="it-IT" sz="1800" dirty="0"/>
              <a:t>plasma are </a:t>
            </a:r>
            <a:r>
              <a:rPr lang="it-IT" sz="1800" dirty="0" err="1"/>
              <a:t>generated</a:t>
            </a:r>
            <a:r>
              <a:rPr lang="it-IT" sz="1800" dirty="0"/>
              <a:t> via the </a:t>
            </a:r>
            <a:r>
              <a:rPr lang="en-US" sz="1800" b="1" dirty="0">
                <a:solidFill>
                  <a:srgbClr val="00B050"/>
                </a:solidFill>
              </a:rPr>
              <a:t>electron cyclotron resonance (ECR)</a:t>
            </a:r>
            <a:r>
              <a:rPr lang="it-IT" sz="1800" dirty="0">
                <a:solidFill>
                  <a:srgbClr val="7030A0"/>
                </a:solidFill>
              </a:rPr>
              <a:t> </a:t>
            </a:r>
            <a:r>
              <a:rPr lang="it-IT" sz="1800" dirty="0" err="1"/>
              <a:t>mechanism</a:t>
            </a:r>
            <a:r>
              <a:rPr lang="it-IT" sz="1800" dirty="0"/>
              <a:t>, </a:t>
            </a:r>
            <a:r>
              <a:rPr lang="it-IT" sz="1800" dirty="0" err="1"/>
              <a:t>sustained</a:t>
            </a:r>
            <a:r>
              <a:rPr lang="it-IT" sz="1800" dirty="0"/>
              <a:t> via </a:t>
            </a:r>
            <a:r>
              <a:rPr lang="it-IT" sz="1800" dirty="0" err="1"/>
              <a:t>microwave</a:t>
            </a:r>
            <a:r>
              <a:rPr lang="it-IT" sz="1800" dirty="0"/>
              <a:t>, and </a:t>
            </a:r>
            <a:r>
              <a:rPr lang="it-IT" sz="1800" dirty="0" err="1"/>
              <a:t>confined</a:t>
            </a:r>
            <a:r>
              <a:rPr lang="it-IT" sz="1800" dirty="0"/>
              <a:t> by the </a:t>
            </a:r>
            <a:r>
              <a:rPr lang="it-IT" sz="1800" dirty="0" err="1"/>
              <a:t>magnetic</a:t>
            </a:r>
            <a:r>
              <a:rPr lang="it-IT" sz="1800" dirty="0"/>
              <a:t> trap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886A743-A228-8C17-9E6E-176BB5756B65}"/>
              </a:ext>
            </a:extLst>
          </p:cNvPr>
          <p:cNvSpPr txBox="1"/>
          <p:nvPr/>
        </p:nvSpPr>
        <p:spPr>
          <a:xfrm>
            <a:off x="5537504" y="5473398"/>
            <a:ext cx="2009174" cy="79278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dirty="0"/>
              <a:t>n</a:t>
            </a:r>
            <a:r>
              <a:rPr lang="it-IT" sz="1600" baseline="-25000" dirty="0"/>
              <a:t>e</a:t>
            </a:r>
            <a:r>
              <a:rPr lang="it-IT" sz="1600" dirty="0"/>
              <a:t>: 10</a:t>
            </a:r>
            <a:r>
              <a:rPr lang="it-IT" sz="1600" baseline="30000" dirty="0"/>
              <a:t>10</a:t>
            </a:r>
            <a:r>
              <a:rPr lang="it-IT" sz="1600" dirty="0"/>
              <a:t> - 10</a:t>
            </a:r>
            <a:r>
              <a:rPr lang="it-IT" sz="1600" baseline="30000" dirty="0"/>
              <a:t>13</a:t>
            </a:r>
            <a:r>
              <a:rPr lang="it-IT" sz="1600" dirty="0"/>
              <a:t> cm</a:t>
            </a:r>
            <a:r>
              <a:rPr lang="it-IT" sz="1600" baseline="30000" dirty="0"/>
              <a:t>-3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dirty="0"/>
              <a:t>T</a:t>
            </a:r>
            <a:r>
              <a:rPr lang="it-IT" sz="1600" baseline="-25000" dirty="0"/>
              <a:t>e</a:t>
            </a:r>
            <a:r>
              <a:rPr lang="it-IT" sz="1600" dirty="0"/>
              <a:t>: </a:t>
            </a:r>
            <a:r>
              <a:rPr lang="it-IT" sz="1600" dirty="0" err="1"/>
              <a:t>few</a:t>
            </a:r>
            <a:r>
              <a:rPr lang="it-IT" sz="1600" dirty="0"/>
              <a:t> eV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6BBCC53-5B6C-7CF1-9688-9F624D3238E2}"/>
              </a:ext>
            </a:extLst>
          </p:cNvPr>
          <p:cNvSpPr txBox="1"/>
          <p:nvPr/>
        </p:nvSpPr>
        <p:spPr>
          <a:xfrm>
            <a:off x="7967224" y="5690385"/>
            <a:ext cx="4668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</a:rPr>
              <a:t>D. Mascali et al., </a:t>
            </a:r>
            <a:r>
              <a:rPr lang="it-IT" sz="1400" dirty="0" err="1">
                <a:effectLst/>
              </a:rPr>
              <a:t>Universe</a:t>
            </a:r>
            <a:r>
              <a:rPr lang="it-IT" sz="1400" dirty="0">
                <a:effectLst/>
              </a:rPr>
              <a:t> 8, 80 (2022). </a:t>
            </a:r>
            <a:endParaRPr lang="it-IT" sz="1400" dirty="0"/>
          </a:p>
        </p:txBody>
      </p:sp>
      <p:sp>
        <p:nvSpPr>
          <p:cNvPr id="2" name="Esplosione: 14 punte 1">
            <a:extLst>
              <a:ext uri="{FF2B5EF4-FFF2-40B4-BE49-F238E27FC236}">
                <a16:creationId xmlns:a16="http://schemas.microsoft.com/office/drawing/2014/main" id="{DE962052-4502-B94B-601B-4F34A3C841D8}"/>
              </a:ext>
            </a:extLst>
          </p:cNvPr>
          <p:cNvSpPr/>
          <p:nvPr/>
        </p:nvSpPr>
        <p:spPr>
          <a:xfrm>
            <a:off x="1374268" y="5221113"/>
            <a:ext cx="4267340" cy="1226095"/>
          </a:xfrm>
          <a:prstGeom prst="irregularSeal2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C00000"/>
                </a:solidFill>
              </a:rPr>
              <a:t>Reminder</a:t>
            </a:r>
            <a:r>
              <a:rPr lang="it-IT" dirty="0">
                <a:solidFill>
                  <a:srgbClr val="C00000"/>
                </a:solidFill>
              </a:rPr>
              <a:t>: talk by 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A. </a:t>
            </a:r>
            <a:r>
              <a:rPr lang="it-IT" dirty="0" err="1">
                <a:solidFill>
                  <a:srgbClr val="C00000"/>
                </a:solidFill>
              </a:rPr>
              <a:t>Pidatella</a:t>
            </a:r>
            <a:r>
              <a:rPr lang="it-IT" dirty="0">
                <a:solidFill>
                  <a:srgbClr val="C0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6739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77991A-1736-BA63-E925-504A471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Matteo Bezmalinovich - ECT* WORKSHOP Dec 12-16, 2022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B09D57-1695-B2A0-885F-E8D901D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69B7-092E-4268-A2C1-2CF598B3B44F}" type="slidenum">
              <a:rPr lang="it-IT" smtClean="0"/>
              <a:t>9</a:t>
            </a:fld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33F328E-A4D5-1994-B9E0-DAC5C32B42EB}"/>
              </a:ext>
            </a:extLst>
          </p:cNvPr>
          <p:cNvCxnSpPr>
            <a:cxnSpLocks/>
          </p:cNvCxnSpPr>
          <p:nvPr/>
        </p:nvCxnSpPr>
        <p:spPr>
          <a:xfrm>
            <a:off x="752475" y="6413500"/>
            <a:ext cx="106013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D2E69318-DD44-C418-B2C1-82F157E8A5B0}"/>
              </a:ext>
            </a:extLst>
          </p:cNvPr>
          <p:cNvSpPr/>
          <p:nvPr/>
        </p:nvSpPr>
        <p:spPr>
          <a:xfrm flipH="1">
            <a:off x="8202889" y="229779"/>
            <a:ext cx="2637936" cy="55309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334D3B-82DF-06A9-8D03-2F546A1D35A1}"/>
              </a:ext>
            </a:extLst>
          </p:cNvPr>
          <p:cNvSpPr txBox="1"/>
          <p:nvPr/>
        </p:nvSpPr>
        <p:spPr>
          <a:xfrm>
            <a:off x="1000644" y="144272"/>
            <a:ext cx="7326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i="1" dirty="0" err="1">
                <a:latin typeface="Bell MT" panose="02020503060305020303" pitchFamily="18" charset="0"/>
              </a:rPr>
              <a:t>Ejecta</a:t>
            </a:r>
            <a:r>
              <a:rPr lang="it-IT" sz="3000" i="1" dirty="0">
                <a:latin typeface="Bell MT" panose="02020503060305020303" pitchFamily="18" charset="0"/>
              </a:rPr>
              <a:t> stage  vs.  in-</a:t>
            </a:r>
            <a:r>
              <a:rPr lang="it-IT" sz="3000" i="1" dirty="0" err="1">
                <a:latin typeface="Bell MT" panose="02020503060305020303" pitchFamily="18" charset="0"/>
              </a:rPr>
              <a:t>laboratory</a:t>
            </a:r>
            <a:r>
              <a:rPr lang="it-IT" sz="3000" i="1" dirty="0">
                <a:latin typeface="Bell MT" panose="02020503060305020303" pitchFamily="18" charset="0"/>
              </a:rPr>
              <a:t> plasma </a:t>
            </a:r>
            <a:r>
              <a:rPr lang="it-IT" sz="3000" i="1" dirty="0" err="1">
                <a:latin typeface="Bell MT" panose="02020503060305020303" pitchFamily="18" charset="0"/>
              </a:rPr>
              <a:t>conditions</a:t>
            </a:r>
            <a:endParaRPr lang="it-IT" sz="3000" i="1" dirty="0">
              <a:latin typeface="Bell MT" panose="02020503060305020303" pitchFamily="18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4D9C2E8-C343-9A83-CE33-612A8243F0AF}"/>
              </a:ext>
            </a:extLst>
          </p:cNvPr>
          <p:cNvCxnSpPr>
            <a:cxnSpLocks/>
          </p:cNvCxnSpPr>
          <p:nvPr/>
        </p:nvCxnSpPr>
        <p:spPr>
          <a:xfrm>
            <a:off x="2886172" y="664987"/>
            <a:ext cx="5316128" cy="472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4158207-9B30-F8B3-0A5F-AC2E2E1C099A}"/>
              </a:ext>
            </a:extLst>
          </p:cNvPr>
          <p:cNvSpPr txBox="1"/>
          <p:nvPr/>
        </p:nvSpPr>
        <p:spPr>
          <a:xfrm>
            <a:off x="8772935" y="257175"/>
            <a:ext cx="2686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00B050"/>
                </a:solidFill>
              </a:rPr>
              <a:t>PANDORA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1FDABD8-3B00-92AF-A735-D650FED7D58B}"/>
              </a:ext>
            </a:extLst>
          </p:cNvPr>
          <p:cNvSpPr txBox="1"/>
          <p:nvPr/>
        </p:nvSpPr>
        <p:spPr>
          <a:xfrm>
            <a:off x="2177885" y="4350000"/>
            <a:ext cx="4668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Pidatella A. et al., IL NUOVO CIMENTO C 44, 65 (2021). 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8CAF8A9B-5B37-BF59-A010-1D0FCF48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97" y="948084"/>
            <a:ext cx="8090201" cy="3450478"/>
          </a:xfrm>
          <a:prstGeom prst="rect">
            <a:avLst/>
          </a:prstGeom>
        </p:spPr>
      </p:pic>
      <p:cxnSp>
        <p:nvCxnSpPr>
          <p:cNvPr id="34" name="Connettore 1 5">
            <a:extLst>
              <a:ext uri="{FF2B5EF4-FFF2-40B4-BE49-F238E27FC236}">
                <a16:creationId xmlns:a16="http://schemas.microsoft.com/office/drawing/2014/main" id="{062D666B-79A3-5A4E-DF52-3570B06379EE}"/>
              </a:ext>
            </a:extLst>
          </p:cNvPr>
          <p:cNvCxnSpPr>
            <a:cxnSpLocks/>
          </p:cNvCxnSpPr>
          <p:nvPr/>
        </p:nvCxnSpPr>
        <p:spPr>
          <a:xfrm>
            <a:off x="5103088" y="2462033"/>
            <a:ext cx="2553317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:a16="http://schemas.microsoft.com/office/drawing/2014/main" id="{EEF77706-EEA5-3E5E-FEEA-B179F4709CBB}"/>
              </a:ext>
            </a:extLst>
          </p:cNvPr>
          <p:cNvSpPr/>
          <p:nvPr/>
        </p:nvSpPr>
        <p:spPr>
          <a:xfrm>
            <a:off x="3660195" y="2829883"/>
            <a:ext cx="101391" cy="907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1379A2C-C39B-A60E-F1D6-D19B889D9DEA}"/>
              </a:ext>
            </a:extLst>
          </p:cNvPr>
          <p:cNvSpPr txBox="1"/>
          <p:nvPr/>
        </p:nvSpPr>
        <p:spPr>
          <a:xfrm>
            <a:off x="2889506" y="2232323"/>
            <a:ext cx="84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max n</a:t>
            </a:r>
            <a:r>
              <a:rPr lang="en-US" b="1" baseline="-25000" dirty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A0510AB-6748-9940-6E0E-40828A954E29}"/>
              </a:ext>
            </a:extLst>
          </p:cNvPr>
          <p:cNvSpPr txBox="1"/>
          <p:nvPr/>
        </p:nvSpPr>
        <p:spPr>
          <a:xfrm>
            <a:off x="2916530" y="2651238"/>
            <a:ext cx="8438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min n</a:t>
            </a:r>
            <a:r>
              <a:rPr lang="en-US" b="1" baseline="-25000" dirty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1" name="Connettore 1 23">
            <a:extLst>
              <a:ext uri="{FF2B5EF4-FFF2-40B4-BE49-F238E27FC236}">
                <a16:creationId xmlns:a16="http://schemas.microsoft.com/office/drawing/2014/main" id="{3BB00E83-EBB4-5C2C-E787-9216C3196D1B}"/>
              </a:ext>
            </a:extLst>
          </p:cNvPr>
          <p:cNvCxnSpPr>
            <a:cxnSpLocks/>
          </p:cNvCxnSpPr>
          <p:nvPr/>
        </p:nvCxnSpPr>
        <p:spPr>
          <a:xfrm>
            <a:off x="3701115" y="2868416"/>
            <a:ext cx="0" cy="109084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ED6AEA7-E88B-E964-7D9A-77BCDD6101E3}"/>
              </a:ext>
            </a:extLst>
          </p:cNvPr>
          <p:cNvSpPr txBox="1"/>
          <p:nvPr/>
        </p:nvSpPr>
        <p:spPr>
          <a:xfrm>
            <a:off x="5038456" y="3635331"/>
            <a:ext cx="8497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max E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F664D0D-A166-8C57-2274-6AE8A88A35C6}"/>
              </a:ext>
            </a:extLst>
          </p:cNvPr>
          <p:cNvSpPr txBox="1"/>
          <p:nvPr/>
        </p:nvSpPr>
        <p:spPr>
          <a:xfrm>
            <a:off x="3654384" y="3631485"/>
            <a:ext cx="8497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min E</a:t>
            </a:r>
          </a:p>
        </p:txBody>
      </p:sp>
      <p:sp>
        <p:nvSpPr>
          <p:cNvPr id="46" name="Parentesi quadra aperta 45">
            <a:extLst>
              <a:ext uri="{FF2B5EF4-FFF2-40B4-BE49-F238E27FC236}">
                <a16:creationId xmlns:a16="http://schemas.microsoft.com/office/drawing/2014/main" id="{F4690A6D-2219-76CB-4226-6F5ED9643ABD}"/>
              </a:ext>
            </a:extLst>
          </p:cNvPr>
          <p:cNvSpPr/>
          <p:nvPr/>
        </p:nvSpPr>
        <p:spPr>
          <a:xfrm rot="16200000">
            <a:off x="8238133" y="3912916"/>
            <a:ext cx="187007" cy="1284394"/>
          </a:xfrm>
          <a:prstGeom prst="leftBracket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E3F9B29-66FE-9E18-0336-32AB47DE1B4D}"/>
              </a:ext>
            </a:extLst>
          </p:cNvPr>
          <p:cNvSpPr txBox="1"/>
          <p:nvPr/>
        </p:nvSpPr>
        <p:spPr>
          <a:xfrm>
            <a:off x="8146632" y="4317265"/>
            <a:ext cx="79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𝚫T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F6EB92A-0AFE-D935-61B6-296BC1D31409}"/>
              </a:ext>
            </a:extLst>
          </p:cNvPr>
          <p:cNvSpPr txBox="1"/>
          <p:nvPr/>
        </p:nvSpPr>
        <p:spPr>
          <a:xfrm>
            <a:off x="2717274" y="4853883"/>
            <a:ext cx="6757449" cy="129407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For the modeled ejecta:</a:t>
            </a:r>
          </a:p>
          <a:p>
            <a:pPr marL="628650" lvl="1" indent="-1714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Densities n</a:t>
            </a:r>
            <a:r>
              <a:rPr lang="en-US" baseline="-25000" dirty="0">
                <a:solidFill>
                  <a:srgbClr val="0070C0"/>
                </a:solidFill>
              </a:rPr>
              <a:t>e</a:t>
            </a:r>
            <a:r>
              <a:rPr lang="it-IT" dirty="0">
                <a:solidFill>
                  <a:srgbClr val="0070C0"/>
                </a:solidFill>
              </a:rPr>
              <a:t>∼ 10</a:t>
            </a:r>
            <a:r>
              <a:rPr lang="it-IT" baseline="30000" dirty="0">
                <a:solidFill>
                  <a:srgbClr val="0070C0"/>
                </a:solidFill>
              </a:rPr>
              <a:t>10</a:t>
            </a:r>
            <a:r>
              <a:rPr lang="it-IT" dirty="0">
                <a:solidFill>
                  <a:srgbClr val="0070C0"/>
                </a:solidFill>
              </a:rPr>
              <a:t> − 10</a:t>
            </a:r>
            <a:r>
              <a:rPr lang="it-IT" baseline="30000" dirty="0">
                <a:solidFill>
                  <a:srgbClr val="0070C0"/>
                </a:solidFill>
              </a:rPr>
              <a:t>14 </a:t>
            </a:r>
            <a:r>
              <a:rPr lang="it-IT" dirty="0">
                <a:solidFill>
                  <a:srgbClr val="0070C0"/>
                </a:solidFill>
              </a:rPr>
              <a:t>cm</a:t>
            </a:r>
            <a:r>
              <a:rPr lang="it-IT" baseline="30000" dirty="0">
                <a:solidFill>
                  <a:srgbClr val="0070C0"/>
                </a:solidFill>
              </a:rPr>
              <a:t>−3</a:t>
            </a:r>
            <a:r>
              <a:rPr lang="it-IT" baseline="30000" dirty="0"/>
              <a:t> </a:t>
            </a:r>
            <a:r>
              <a:rPr lang="it-IT" dirty="0"/>
              <a:t>in an energy range of few eV</a:t>
            </a:r>
          </a:p>
          <a:p>
            <a:pPr marL="628650" lvl="1" indent="-171450">
              <a:lnSpc>
                <a:spcPct val="150000"/>
              </a:lnSpc>
              <a:buFont typeface="Wingdings" pitchFamily="2" charset="2"/>
              <a:buChar char="q"/>
            </a:pPr>
            <a:r>
              <a:rPr lang="it-IT" dirty="0">
                <a:solidFill>
                  <a:srgbClr val="C00000"/>
                </a:solidFill>
              </a:rPr>
              <a:t>Time</a:t>
            </a:r>
            <a:r>
              <a:rPr lang="it-IT" dirty="0"/>
              <a:t> after merger </a:t>
            </a:r>
            <a:r>
              <a:rPr lang="en-US" dirty="0">
                <a:solidFill>
                  <a:srgbClr val="C00000"/>
                </a:solidFill>
              </a:rPr>
              <a:t>𝚫T </a:t>
            </a:r>
            <a:r>
              <a:rPr lang="it-IT" dirty="0">
                <a:solidFill>
                  <a:srgbClr val="C00000"/>
                </a:solidFill>
              </a:rPr>
              <a:t>∼ 10</a:t>
            </a:r>
            <a:r>
              <a:rPr lang="it-IT" baseline="30000" dirty="0">
                <a:solidFill>
                  <a:srgbClr val="C00000"/>
                </a:solidFill>
              </a:rPr>
              <a:t>-2 </a:t>
            </a:r>
            <a:r>
              <a:rPr lang="it-IT" dirty="0">
                <a:solidFill>
                  <a:srgbClr val="C00000"/>
                </a:solidFill>
              </a:rPr>
              <a:t>– 10</a:t>
            </a:r>
            <a:r>
              <a:rPr lang="it-IT" baseline="30000" dirty="0">
                <a:solidFill>
                  <a:srgbClr val="C00000"/>
                </a:solidFill>
              </a:rPr>
              <a:t>0 </a:t>
            </a:r>
            <a:r>
              <a:rPr lang="it-IT" dirty="0">
                <a:solidFill>
                  <a:srgbClr val="C00000"/>
                </a:solidFill>
              </a:rPr>
              <a:t>[days]</a:t>
            </a:r>
            <a:endParaRPr lang="it-IT" baseline="30000" dirty="0">
              <a:solidFill>
                <a:srgbClr val="C00000"/>
              </a:solidFill>
            </a:endParaRPr>
          </a:p>
        </p:txBody>
      </p:sp>
      <p:cxnSp>
        <p:nvCxnSpPr>
          <p:cNvPr id="11" name="Connettore 1 23">
            <a:extLst>
              <a:ext uri="{FF2B5EF4-FFF2-40B4-BE49-F238E27FC236}">
                <a16:creationId xmlns:a16="http://schemas.microsoft.com/office/drawing/2014/main" id="{1A42AC7C-76EB-D679-B64A-1E3169688F9B}"/>
              </a:ext>
            </a:extLst>
          </p:cNvPr>
          <p:cNvCxnSpPr>
            <a:cxnSpLocks/>
          </p:cNvCxnSpPr>
          <p:nvPr/>
        </p:nvCxnSpPr>
        <p:spPr>
          <a:xfrm>
            <a:off x="5078996" y="2888842"/>
            <a:ext cx="0" cy="109084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87958545-A4FE-E8C5-8E58-1463137B5084}"/>
              </a:ext>
            </a:extLst>
          </p:cNvPr>
          <p:cNvSpPr/>
          <p:nvPr/>
        </p:nvSpPr>
        <p:spPr>
          <a:xfrm>
            <a:off x="3652336" y="2407249"/>
            <a:ext cx="101391" cy="907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1 23">
            <a:extLst>
              <a:ext uri="{FF2B5EF4-FFF2-40B4-BE49-F238E27FC236}">
                <a16:creationId xmlns:a16="http://schemas.microsoft.com/office/drawing/2014/main" id="{D993EC98-A8BE-0278-68B6-FECD6A2D341B}"/>
              </a:ext>
            </a:extLst>
          </p:cNvPr>
          <p:cNvCxnSpPr>
            <a:cxnSpLocks/>
          </p:cNvCxnSpPr>
          <p:nvPr/>
        </p:nvCxnSpPr>
        <p:spPr>
          <a:xfrm>
            <a:off x="7661944" y="2934740"/>
            <a:ext cx="0" cy="103551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nettore 1 17">
            <a:extLst>
              <a:ext uri="{FF2B5EF4-FFF2-40B4-BE49-F238E27FC236}">
                <a16:creationId xmlns:a16="http://schemas.microsoft.com/office/drawing/2014/main" id="{E8B92ADE-27BE-62F8-919E-B06C51F47A87}"/>
              </a:ext>
            </a:extLst>
          </p:cNvPr>
          <p:cNvCxnSpPr>
            <a:cxnSpLocks/>
          </p:cNvCxnSpPr>
          <p:nvPr/>
        </p:nvCxnSpPr>
        <p:spPr>
          <a:xfrm flipV="1">
            <a:off x="5084234" y="2888842"/>
            <a:ext cx="2568283" cy="1023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AF4EE0F9-18E5-89BF-FFCA-FD7DE69B0F5D}"/>
              </a:ext>
            </a:extLst>
          </p:cNvPr>
          <p:cNvSpPr/>
          <p:nvPr/>
        </p:nvSpPr>
        <p:spPr>
          <a:xfrm>
            <a:off x="5039650" y="2408817"/>
            <a:ext cx="101391" cy="907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DFEAEFE5-7DE7-B457-0693-E0A41F1BA909}"/>
              </a:ext>
            </a:extLst>
          </p:cNvPr>
          <p:cNvSpPr/>
          <p:nvPr/>
        </p:nvSpPr>
        <p:spPr>
          <a:xfrm>
            <a:off x="5031791" y="2844025"/>
            <a:ext cx="101391" cy="907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1 23">
            <a:extLst>
              <a:ext uri="{FF2B5EF4-FFF2-40B4-BE49-F238E27FC236}">
                <a16:creationId xmlns:a16="http://schemas.microsoft.com/office/drawing/2014/main" id="{086DADD3-EDC2-D0DE-C424-C510DED65617}"/>
              </a:ext>
            </a:extLst>
          </p:cNvPr>
          <p:cNvCxnSpPr>
            <a:cxnSpLocks/>
          </p:cNvCxnSpPr>
          <p:nvPr/>
        </p:nvCxnSpPr>
        <p:spPr>
          <a:xfrm>
            <a:off x="8973838" y="2936312"/>
            <a:ext cx="0" cy="103551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9283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ilografica">
  <a:themeElements>
    <a:clrScheme name="Impostazioni personalizzate 29">
      <a:dk1>
        <a:sysClr val="windowText" lastClr="000000"/>
      </a:dk1>
      <a:lt1>
        <a:sysClr val="window" lastClr="FFFFFF"/>
      </a:lt1>
      <a:dk2>
        <a:srgbClr val="967C8E"/>
      </a:dk2>
      <a:lt2>
        <a:srgbClr val="FDFEF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tilografica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ilografic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/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6352</TotalTime>
  <Words>1099</Words>
  <Application>Microsoft Office PowerPoint</Application>
  <PresentationFormat>Widescreen</PresentationFormat>
  <Paragraphs>187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34" baseType="lpstr">
      <vt:lpstr>Arial</vt:lpstr>
      <vt:lpstr>Bell MT</vt:lpstr>
      <vt:lpstr>Calibri</vt:lpstr>
      <vt:lpstr>Calibri Light</vt:lpstr>
      <vt:lpstr>Cambria Math</vt:lpstr>
      <vt:lpstr>Century Gothic</vt:lpstr>
      <vt:lpstr>CMBX12</vt:lpstr>
      <vt:lpstr>CMR12</vt:lpstr>
      <vt:lpstr>CMTI12</vt:lpstr>
      <vt:lpstr>Courier New</vt:lpstr>
      <vt:lpstr>LMRoman12-Regular</vt:lpstr>
      <vt:lpstr>Palatino Linotype</vt:lpstr>
      <vt:lpstr>URWPalladioL-Roma</vt:lpstr>
      <vt:lpstr>Wingdings</vt:lpstr>
      <vt:lpstr>Tema di Office</vt:lpstr>
      <vt:lpstr>Stilografica</vt:lpstr>
      <vt:lpstr>Numerical estimation of in-laboratory  plasma opacity resembling KN plasma ejecta in the framework of the PANDORA project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 Bezmalinovich</dc:creator>
  <cp:lastModifiedBy>Matteo Bezmalinovich</cp:lastModifiedBy>
  <cp:revision>202</cp:revision>
  <dcterms:created xsi:type="dcterms:W3CDTF">2022-11-18T15:39:00Z</dcterms:created>
  <dcterms:modified xsi:type="dcterms:W3CDTF">2022-12-15T11:18:05Z</dcterms:modified>
</cp:coreProperties>
</file>