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9" r:id="rId10"/>
    <p:sldId id="267" r:id="rId11"/>
    <p:sldId id="270" r:id="rId12"/>
    <p:sldId id="262" r:id="rId13"/>
    <p:sldId id="264" r:id="rId14"/>
    <p:sldId id="265" r:id="rId15"/>
    <p:sldId id="268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9" r:id="rId24"/>
    <p:sldId id="280" r:id="rId25"/>
    <p:sldId id="282" r:id="rId26"/>
    <p:sldId id="281" r:id="rId27"/>
    <p:sldId id="283" r:id="rId28"/>
    <p:sldId id="305" r:id="rId29"/>
    <p:sldId id="301" r:id="rId30"/>
    <p:sldId id="299" r:id="rId31"/>
    <p:sldId id="286" r:id="rId32"/>
    <p:sldId id="300" r:id="rId33"/>
    <p:sldId id="302" r:id="rId34"/>
    <p:sldId id="303" r:id="rId35"/>
    <p:sldId id="304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261"/>
    <a:srgbClr val="8BAAD0"/>
    <a:srgbClr val="E4F3D3"/>
    <a:srgbClr val="A8C991"/>
    <a:srgbClr val="FFBFBF"/>
    <a:srgbClr val="F0853D"/>
    <a:srgbClr val="6A4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22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6C1B4-5D13-446B-90E8-4F4902C99A5A}" type="doc">
      <dgm:prSet loTypeId="urn:microsoft.com/office/officeart/2005/8/layout/radial3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96576978-6A69-490B-B043-77C5E3D53DBA}">
      <dgm:prSet phldrT="[Testo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PANDORA</a:t>
          </a:r>
        </a:p>
      </dgm:t>
    </dgm:pt>
    <dgm:pt modelId="{7B520E1C-08EA-4225-BCDD-CC3DE0EDDFEF}" type="parTrans" cxnId="{C7CDC7A6-C3CE-45CC-BE28-0CCBC1540F8B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A48A3-783B-4430-B20A-E60134DBAECD}" type="sibTrans" cxnId="{C7CDC7A6-C3CE-45CC-BE28-0CCBC1540F8B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6F7C8-A1D4-4C36-8646-977B474310AB}">
      <dgm:prSet phldrT="[Testo]" custT="1"/>
      <dgm:spPr/>
      <dgm:t>
        <a:bodyPr/>
        <a:lstStyle/>
        <a:p>
          <a:r>
            <a:rPr lang="it-IT" sz="1100" b="1" dirty="0">
              <a:latin typeface="Arial" panose="020B0604020202020204" pitchFamily="34" charset="0"/>
              <a:cs typeface="Arial" panose="020B0604020202020204" pitchFamily="34" charset="0"/>
            </a:rPr>
            <a:t>Theory</a:t>
          </a:r>
        </a:p>
      </dgm:t>
    </dgm:pt>
    <dgm:pt modelId="{9EEF1366-136E-4382-8C31-2498868B0AE8}" type="parTrans" cxnId="{965731BF-C1D4-49A8-B05F-887D980703AB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342563-8B78-4148-B575-52EB5E80660F}" type="sibTrans" cxnId="{965731BF-C1D4-49A8-B05F-887D980703AB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10520F-B489-4168-AFCE-68EDCA8C9665}">
      <dgm:prSet phldrT="[Testo]" custT="1"/>
      <dgm:spPr/>
      <dgm:t>
        <a:bodyPr/>
        <a:lstStyle/>
        <a:p>
          <a:r>
            <a:rPr lang="it-IT" sz="1100" b="1" dirty="0" err="1">
              <a:latin typeface="Arial" panose="020B0604020202020204" pitchFamily="34" charset="0"/>
              <a:cs typeface="Arial" panose="020B0604020202020204" pitchFamily="34" charset="0"/>
            </a:rPr>
            <a:t>Experiments</a:t>
          </a:r>
          <a:endParaRPr lang="it-IT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56359E-3EFF-4052-A945-E4B3C0E72802}" type="parTrans" cxnId="{D694F675-8D64-41D7-AD8E-77944E6BBDA1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38AF4-BA1F-4C0F-9045-9C230445DFE9}" type="sibTrans" cxnId="{D694F675-8D64-41D7-AD8E-77944E6BBDA1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7BDA40-F0B2-40AC-B1CC-BE0B2B70E56F}">
      <dgm:prSet phldrT="[Testo]" custT="1"/>
      <dgm:spPr/>
      <dgm:t>
        <a:bodyPr/>
        <a:lstStyle/>
        <a:p>
          <a:r>
            <a:rPr lang="it-IT" sz="1100" b="1" dirty="0">
              <a:latin typeface="Arial" panose="020B0604020202020204" pitchFamily="34" charset="0"/>
              <a:cs typeface="Arial" panose="020B0604020202020204" pitchFamily="34" charset="0"/>
            </a:rPr>
            <a:t>Models &amp; </a:t>
          </a:r>
          <a:r>
            <a:rPr lang="it-IT" sz="1100" b="1" dirty="0" err="1">
              <a:latin typeface="Arial" panose="020B0604020202020204" pitchFamily="34" charset="0"/>
              <a:cs typeface="Arial" panose="020B0604020202020204" pitchFamily="34" charset="0"/>
            </a:rPr>
            <a:t>Simulations</a:t>
          </a:r>
          <a:endParaRPr lang="it-IT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F9BFF-4EC5-4A28-97BF-A4E8A49F94DC}" type="parTrans" cxnId="{BF4CCC7D-5D4A-49A4-AEA2-02D6FA320D85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B419E-52F7-48D6-8BC6-B8CA440AF8BF}" type="sibTrans" cxnId="{BF4CCC7D-5D4A-49A4-AEA2-02D6FA320D85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B3736-6281-4EFE-BEE4-7BC78C6963A9}">
      <dgm:prSet phldrT="[Testo]" custT="1"/>
      <dgm:spPr/>
      <dgm:t>
        <a:bodyPr/>
        <a:lstStyle/>
        <a:p>
          <a:r>
            <a:rPr lang="it-IT" sz="1050" b="1" dirty="0" err="1">
              <a:latin typeface="Arial" panose="020B0604020202020204" pitchFamily="34" charset="0"/>
              <a:cs typeface="Arial" panose="020B0604020202020204" pitchFamily="34" charset="0"/>
            </a:rPr>
            <a:t>Observations</a:t>
          </a:r>
          <a:endParaRPr lang="it-IT" sz="10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25F78A-F44C-4094-81AF-4B6B305ED938}" type="sibTrans" cxnId="{98A27D2F-1750-488D-A397-7D9052D99227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557D3B-DBB3-48CE-846A-EE7531A6CF14}" type="parTrans" cxnId="{98A27D2F-1750-488D-A397-7D9052D99227}">
      <dgm:prSet/>
      <dgm:spPr/>
      <dgm:t>
        <a:bodyPr/>
        <a:lstStyle/>
        <a:p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D51C83-8A3C-4B24-A748-848040DB3441}" type="pres">
      <dgm:prSet presAssocID="{C1B6C1B4-5D13-446B-90E8-4F4902C99A5A}" presName="composite" presStyleCnt="0">
        <dgm:presLayoutVars>
          <dgm:chMax val="1"/>
          <dgm:dir/>
          <dgm:resizeHandles val="exact"/>
        </dgm:presLayoutVars>
      </dgm:prSet>
      <dgm:spPr/>
    </dgm:pt>
    <dgm:pt modelId="{965846F6-88A3-472F-9A00-C4B088C32C78}" type="pres">
      <dgm:prSet presAssocID="{C1B6C1B4-5D13-446B-90E8-4F4902C99A5A}" presName="radial" presStyleCnt="0">
        <dgm:presLayoutVars>
          <dgm:animLvl val="ctr"/>
        </dgm:presLayoutVars>
      </dgm:prSet>
      <dgm:spPr/>
    </dgm:pt>
    <dgm:pt modelId="{D778E8C4-D022-4B6B-A47B-4847C3D73F8E}" type="pres">
      <dgm:prSet presAssocID="{96576978-6A69-490B-B043-77C5E3D53DBA}" presName="centerShape" presStyleLbl="vennNode1" presStyleIdx="0" presStyleCnt="5"/>
      <dgm:spPr/>
    </dgm:pt>
    <dgm:pt modelId="{B94409EA-F68C-4593-9642-029260683021}" type="pres">
      <dgm:prSet presAssocID="{5A3B3736-6281-4EFE-BEE4-7BC78C6963A9}" presName="node" presStyleLbl="vennNode1" presStyleIdx="1" presStyleCnt="5">
        <dgm:presLayoutVars>
          <dgm:bulletEnabled val="1"/>
        </dgm:presLayoutVars>
      </dgm:prSet>
      <dgm:spPr/>
    </dgm:pt>
    <dgm:pt modelId="{60DB5E47-BE4E-4D97-B371-7C20E0D9B33B}" type="pres">
      <dgm:prSet presAssocID="{5696F7C8-A1D4-4C36-8646-977B474310AB}" presName="node" presStyleLbl="vennNode1" presStyleIdx="2" presStyleCnt="5">
        <dgm:presLayoutVars>
          <dgm:bulletEnabled val="1"/>
        </dgm:presLayoutVars>
      </dgm:prSet>
      <dgm:spPr/>
    </dgm:pt>
    <dgm:pt modelId="{A6010178-5F63-46C0-AC1D-7D2662AD41B3}" type="pres">
      <dgm:prSet presAssocID="{F610520F-B489-4168-AFCE-68EDCA8C9665}" presName="node" presStyleLbl="vennNode1" presStyleIdx="3" presStyleCnt="5">
        <dgm:presLayoutVars>
          <dgm:bulletEnabled val="1"/>
        </dgm:presLayoutVars>
      </dgm:prSet>
      <dgm:spPr/>
    </dgm:pt>
    <dgm:pt modelId="{A9F50BE2-82CB-46DC-9E23-7B9E9B32788E}" type="pres">
      <dgm:prSet presAssocID="{2C7BDA40-F0B2-40AC-B1CC-BE0B2B70E56F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C0714500-435D-4CA2-87D9-DEC5623BB1A8}" type="presOf" srcId="{5696F7C8-A1D4-4C36-8646-977B474310AB}" destId="{60DB5E47-BE4E-4D97-B371-7C20E0D9B33B}" srcOrd="0" destOrd="0" presId="urn:microsoft.com/office/officeart/2005/8/layout/radial3"/>
    <dgm:cxn modelId="{5F821F20-CFF9-4CEC-AB37-9CB1922D523A}" type="presOf" srcId="{C1B6C1B4-5D13-446B-90E8-4F4902C99A5A}" destId="{DBD51C83-8A3C-4B24-A748-848040DB3441}" srcOrd="0" destOrd="0" presId="urn:microsoft.com/office/officeart/2005/8/layout/radial3"/>
    <dgm:cxn modelId="{98A27D2F-1750-488D-A397-7D9052D99227}" srcId="{96576978-6A69-490B-B043-77C5E3D53DBA}" destId="{5A3B3736-6281-4EFE-BEE4-7BC78C6963A9}" srcOrd="0" destOrd="0" parTransId="{A0557D3B-DBB3-48CE-846A-EE7531A6CF14}" sibTransId="{6A25F78A-F44C-4094-81AF-4B6B305ED938}"/>
    <dgm:cxn modelId="{07F46366-4E8F-4C41-812D-66F1F8858FFE}" type="presOf" srcId="{5A3B3736-6281-4EFE-BEE4-7BC78C6963A9}" destId="{B94409EA-F68C-4593-9642-029260683021}" srcOrd="0" destOrd="0" presId="urn:microsoft.com/office/officeart/2005/8/layout/radial3"/>
    <dgm:cxn modelId="{695CDC6B-DE56-4C2D-BABF-330B352ECCB2}" type="presOf" srcId="{2C7BDA40-F0B2-40AC-B1CC-BE0B2B70E56F}" destId="{A9F50BE2-82CB-46DC-9E23-7B9E9B32788E}" srcOrd="0" destOrd="0" presId="urn:microsoft.com/office/officeart/2005/8/layout/radial3"/>
    <dgm:cxn modelId="{D694F675-8D64-41D7-AD8E-77944E6BBDA1}" srcId="{96576978-6A69-490B-B043-77C5E3D53DBA}" destId="{F610520F-B489-4168-AFCE-68EDCA8C9665}" srcOrd="2" destOrd="0" parTransId="{C856359E-3EFF-4052-A945-E4B3C0E72802}" sibTransId="{E3E38AF4-BA1F-4C0F-9045-9C230445DFE9}"/>
    <dgm:cxn modelId="{BF4CCC7D-5D4A-49A4-AEA2-02D6FA320D85}" srcId="{96576978-6A69-490B-B043-77C5E3D53DBA}" destId="{2C7BDA40-F0B2-40AC-B1CC-BE0B2B70E56F}" srcOrd="3" destOrd="0" parTransId="{971F9BFF-4EC5-4A28-97BF-A4E8A49F94DC}" sibTransId="{4E4B419E-52F7-48D6-8BC6-B8CA440AF8BF}"/>
    <dgm:cxn modelId="{C7CDC7A6-C3CE-45CC-BE28-0CCBC1540F8B}" srcId="{C1B6C1B4-5D13-446B-90E8-4F4902C99A5A}" destId="{96576978-6A69-490B-B043-77C5E3D53DBA}" srcOrd="0" destOrd="0" parTransId="{7B520E1C-08EA-4225-BCDD-CC3DE0EDDFEF}" sibTransId="{3D9A48A3-783B-4430-B20A-E60134DBAECD}"/>
    <dgm:cxn modelId="{89ABEFB8-2123-4ACE-9AD5-D7443E3BEDF6}" type="presOf" srcId="{F610520F-B489-4168-AFCE-68EDCA8C9665}" destId="{A6010178-5F63-46C0-AC1D-7D2662AD41B3}" srcOrd="0" destOrd="0" presId="urn:microsoft.com/office/officeart/2005/8/layout/radial3"/>
    <dgm:cxn modelId="{965731BF-C1D4-49A8-B05F-887D980703AB}" srcId="{96576978-6A69-490B-B043-77C5E3D53DBA}" destId="{5696F7C8-A1D4-4C36-8646-977B474310AB}" srcOrd="1" destOrd="0" parTransId="{9EEF1366-136E-4382-8C31-2498868B0AE8}" sibTransId="{61342563-8B78-4148-B575-52EB5E80660F}"/>
    <dgm:cxn modelId="{0D3127C9-E971-43CE-9DA9-E246BAB54D03}" type="presOf" srcId="{96576978-6A69-490B-B043-77C5E3D53DBA}" destId="{D778E8C4-D022-4B6B-A47B-4847C3D73F8E}" srcOrd="0" destOrd="0" presId="urn:microsoft.com/office/officeart/2005/8/layout/radial3"/>
    <dgm:cxn modelId="{1DAEB235-BDE6-4F19-AADA-485B9A8ACC16}" type="presParOf" srcId="{DBD51C83-8A3C-4B24-A748-848040DB3441}" destId="{965846F6-88A3-472F-9A00-C4B088C32C78}" srcOrd="0" destOrd="0" presId="urn:microsoft.com/office/officeart/2005/8/layout/radial3"/>
    <dgm:cxn modelId="{670AA639-58EC-4CA6-81CF-AFF3193FD7AB}" type="presParOf" srcId="{965846F6-88A3-472F-9A00-C4B088C32C78}" destId="{D778E8C4-D022-4B6B-A47B-4847C3D73F8E}" srcOrd="0" destOrd="0" presId="urn:microsoft.com/office/officeart/2005/8/layout/radial3"/>
    <dgm:cxn modelId="{71942A79-CB49-4161-A33C-4A921E9EB3CD}" type="presParOf" srcId="{965846F6-88A3-472F-9A00-C4B088C32C78}" destId="{B94409EA-F68C-4593-9642-029260683021}" srcOrd="1" destOrd="0" presId="urn:microsoft.com/office/officeart/2005/8/layout/radial3"/>
    <dgm:cxn modelId="{6A03DBE8-2E47-4F24-80D1-F6CB44551165}" type="presParOf" srcId="{965846F6-88A3-472F-9A00-C4B088C32C78}" destId="{60DB5E47-BE4E-4D97-B371-7C20E0D9B33B}" srcOrd="2" destOrd="0" presId="urn:microsoft.com/office/officeart/2005/8/layout/radial3"/>
    <dgm:cxn modelId="{9786EAFE-451D-4ECA-A134-1283C5DB145A}" type="presParOf" srcId="{965846F6-88A3-472F-9A00-C4B088C32C78}" destId="{A6010178-5F63-46C0-AC1D-7D2662AD41B3}" srcOrd="3" destOrd="0" presId="urn:microsoft.com/office/officeart/2005/8/layout/radial3"/>
    <dgm:cxn modelId="{4E1018C6-52A4-4DCA-99D3-8AD0E2DEB74B}" type="presParOf" srcId="{965846F6-88A3-472F-9A00-C4B088C32C78}" destId="{A9F50BE2-82CB-46DC-9E23-7B9E9B32788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8E8C4-D022-4B6B-A47B-4847C3D73F8E}">
      <dsp:nvSpPr>
        <dsp:cNvPr id="0" name=""/>
        <dsp:cNvSpPr/>
      </dsp:nvSpPr>
      <dsp:spPr>
        <a:xfrm>
          <a:off x="2241214" y="1002406"/>
          <a:ext cx="2497224" cy="2497224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PANDORA</a:t>
          </a:r>
        </a:p>
      </dsp:txBody>
      <dsp:txXfrm>
        <a:off x="2606924" y="1368116"/>
        <a:ext cx="1765804" cy="1765804"/>
      </dsp:txXfrm>
    </dsp:sp>
    <dsp:sp modelId="{B94409EA-F68C-4593-9642-029260683021}">
      <dsp:nvSpPr>
        <dsp:cNvPr id="0" name=""/>
        <dsp:cNvSpPr/>
      </dsp:nvSpPr>
      <dsp:spPr>
        <a:xfrm>
          <a:off x="2865520" y="445"/>
          <a:ext cx="1248612" cy="124861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b="1" kern="1200" dirty="0" err="1">
              <a:latin typeface="Arial" panose="020B0604020202020204" pitchFamily="34" charset="0"/>
              <a:cs typeface="Arial" panose="020B0604020202020204" pitchFamily="34" charset="0"/>
            </a:rPr>
            <a:t>Observations</a:t>
          </a:r>
          <a:endParaRPr lang="it-IT" sz="10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8375" y="183300"/>
        <a:ext cx="882902" cy="882902"/>
      </dsp:txXfrm>
    </dsp:sp>
    <dsp:sp modelId="{60DB5E47-BE4E-4D97-B371-7C20E0D9B33B}">
      <dsp:nvSpPr>
        <dsp:cNvPr id="0" name=""/>
        <dsp:cNvSpPr/>
      </dsp:nvSpPr>
      <dsp:spPr>
        <a:xfrm>
          <a:off x="4491787" y="1626712"/>
          <a:ext cx="1248612" cy="124861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latin typeface="Arial" panose="020B0604020202020204" pitchFamily="34" charset="0"/>
              <a:cs typeface="Arial" panose="020B0604020202020204" pitchFamily="34" charset="0"/>
            </a:rPr>
            <a:t>Theory</a:t>
          </a:r>
        </a:p>
      </dsp:txBody>
      <dsp:txXfrm>
        <a:off x="4674642" y="1809567"/>
        <a:ext cx="882902" cy="882902"/>
      </dsp:txXfrm>
    </dsp:sp>
    <dsp:sp modelId="{A6010178-5F63-46C0-AC1D-7D2662AD41B3}">
      <dsp:nvSpPr>
        <dsp:cNvPr id="0" name=""/>
        <dsp:cNvSpPr/>
      </dsp:nvSpPr>
      <dsp:spPr>
        <a:xfrm>
          <a:off x="2865520" y="3252980"/>
          <a:ext cx="1248612" cy="124861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Experiments</a:t>
          </a:r>
          <a:endParaRPr lang="it-IT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8375" y="3435835"/>
        <a:ext cx="882902" cy="882902"/>
      </dsp:txXfrm>
    </dsp:sp>
    <dsp:sp modelId="{A9F50BE2-82CB-46DC-9E23-7B9E9B32788E}">
      <dsp:nvSpPr>
        <dsp:cNvPr id="0" name=""/>
        <dsp:cNvSpPr/>
      </dsp:nvSpPr>
      <dsp:spPr>
        <a:xfrm>
          <a:off x="1239253" y="1626712"/>
          <a:ext cx="1248612" cy="124861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latin typeface="Arial" panose="020B0604020202020204" pitchFamily="34" charset="0"/>
              <a:cs typeface="Arial" panose="020B0604020202020204" pitchFamily="34" charset="0"/>
            </a:rPr>
            <a:t>Models &amp; </a:t>
          </a:r>
          <a:r>
            <a:rPr lang="it-IT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Simulations</a:t>
          </a:r>
          <a:endParaRPr lang="it-IT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2108" y="1809567"/>
        <a:ext cx="882902" cy="882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39A4C-9FE5-AFFB-611E-1BC9CC8B3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6E0AED-C40C-CC8B-C59F-3E7B6172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D2557D-1732-28BA-42A6-14ADA604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EF405A-79AB-DD0F-A458-944F5F12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C0BC93-479C-65C2-547A-02AB7FDC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41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F8ABF-312C-9538-2A8C-DCE3C31A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FDAA8BD-174D-6F79-6F64-9C8AF85A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63E6EE-AE9A-0153-F164-70B0A2F7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1632A9-D259-6A08-21D5-BA22D798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4093D8-AC10-245D-58D5-07575693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50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150ACF-73DD-FC01-8D14-0FCEF10E0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2C8459-B2E8-FCE6-E355-BAC9994FB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A3DF88-F411-B875-34DC-2CA326EA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B562FD-1A30-BADA-8044-A60AEB2B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8ED60-53B7-302C-2D72-131AEA7C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63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F0CF5-6999-CAB1-0936-90D76F3F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A1C0C6-D798-9043-FD80-80725D54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211C31-DF7F-747F-93AA-4A1DA190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23746-7000-AEA0-C288-259F86FD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75095-E1A3-4A8F-D668-CB67F119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2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285FC8-17C0-C8FE-E568-8EA2E537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BF3F62-CA87-CFEE-998B-390D3F497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72F2C-3389-3153-F6E9-6E984534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7201B2-4418-80CF-905D-ED4840DA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9DD2D2-89A0-238D-6798-BDF7E1C0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08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C5277E-4622-AB2F-6CE2-6709D10B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7A7049-29D8-EE7E-515E-3A678D6EE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80C613-6BBB-D31A-4576-125E60345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EA57D4-9C0C-0FB1-D3B2-80068287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DA42D4-C1D8-4E5A-AF3B-7CCCC128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0CF3FD-AD7D-8C17-61E9-7BBCA51A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02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62336E-FB1C-7339-B1B6-EBA640C4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892533-6867-A917-002F-A22D4786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8ECF60-C55D-343C-3E82-3540D098C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6FE932-6676-5854-2C5A-CA4172393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50A398-9F59-535A-13F6-D3B6868BD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14DBF4B-9264-4D1E-2D09-6C77F2C90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5893CA1-3758-41BF-0DE6-C6403AEB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5CAE2E-D1FC-9F4E-8616-CE2D7DFC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13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53F57-02FF-CEC3-4A55-C6F9632E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4896BC-0C62-AFAB-C546-B0B15FDD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545663-5B24-3230-9712-0610376C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7E7C4C-F664-31A6-F09B-D2294772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77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812A53-54CC-D8C3-D467-0C09B8C42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83387F-3A25-C92D-0BFF-B0F3E16E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69025C-F606-B9AE-A38F-1A6B9AF5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7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DE54F-6F3B-02F5-B579-96CEB09F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8D270-4335-A249-2207-9E582B60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888FA3-2B24-71D5-E571-D19AAAA27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90DAC3-BDD2-88F2-9CE9-4498F417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970FC9-CED5-9609-26F7-F149C641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534222-A615-83C9-E3E0-DC71E807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25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D69D9-0C37-618A-FEA1-5610610E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CC68C-57BD-329C-C179-789883C7A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804B1F-A09A-3A1C-A496-B49F4974E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087C0B-E4F8-F099-DF20-565D8763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77F30A-ED7A-0D6F-A52B-B9F717A0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3AE3B9-4895-F24C-2021-82861094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30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0964F8-1DC3-E859-5E0F-5B55D61E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AEC73A-CE17-697A-27D4-76E03533B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BA0209-0F7D-C3F1-2126-4831B2D6A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0C462-E65C-4BC1-B039-D019FF86D154}" type="datetimeFigureOut">
              <a:rPr lang="it-IT" smtClean="0"/>
              <a:t>07/12/2022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4D6C4F-548F-EB79-A87B-29B50C6DD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33001-322E-933E-3642-C0A04FA2B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F9C52-11C6-4B81-80DC-2E617F46F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74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jpe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jpe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5.svg"/><Relationship Id="rId4" Type="http://schemas.openxmlformats.org/officeDocument/2006/relationships/diagramData" Target="../diagrams/data1.xml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5.jpe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jpeg"/><Relationship Id="rId7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gif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video" Target="../media/media1.avi"/><Relationship Id="rId16" Type="http://schemas.openxmlformats.org/officeDocument/2006/relationships/image" Target="../media/image114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5.jpeg"/><Relationship Id="rId5" Type="http://schemas.microsoft.com/office/2007/relationships/media" Target="../media/media3.avi"/><Relationship Id="rId15" Type="http://schemas.openxmlformats.org/officeDocument/2006/relationships/image" Target="../media/image113.png"/><Relationship Id="rId10" Type="http://schemas.openxmlformats.org/officeDocument/2006/relationships/image" Target="../media/image4.png"/><Relationship Id="rId19" Type="http://schemas.openxmlformats.org/officeDocument/2006/relationships/image" Target="../media/image117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3" Type="http://schemas.openxmlformats.org/officeDocument/2006/relationships/image" Target="../media/image4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image" Target="../media/image118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image" Target="../media/image74.emf"/><Relationship Id="rId5" Type="http://schemas.openxmlformats.org/officeDocument/2006/relationships/image" Target="../media/image119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5.jpe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5.jpe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4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hyperlink" Target="https://www.lns.infn.it/it/apparati/pandora.html" TargetMode="External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hyperlink" Target="https://pandora.infn.it/public/pandora-tdr" TargetMode="External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5.jpeg"/><Relationship Id="rId21" Type="http://schemas.microsoft.com/office/2007/relationships/hdphoto" Target="../media/hdphoto1.wdp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4.png"/><Relationship Id="rId16" Type="http://schemas.openxmlformats.org/officeDocument/2006/relationships/image" Target="../media/image14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5.jpeg"/><Relationship Id="rId7" Type="http://schemas.openxmlformats.org/officeDocument/2006/relationships/image" Target="../media/image15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5.jpeg"/><Relationship Id="rId7" Type="http://schemas.openxmlformats.org/officeDocument/2006/relationships/image" Target="../media/image1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gif"/><Relationship Id="rId11" Type="http://schemas.openxmlformats.org/officeDocument/2006/relationships/image" Target="../media/image160.png"/><Relationship Id="rId5" Type="http://schemas.openxmlformats.org/officeDocument/2006/relationships/image" Target="../media/image154.gif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tiff"/><Relationship Id="rId5" Type="http://schemas.openxmlformats.org/officeDocument/2006/relationships/image" Target="../media/image172.tiff"/><Relationship Id="rId4" Type="http://schemas.openxmlformats.org/officeDocument/2006/relationships/image" Target="../media/image1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jpe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5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ACE5A0F-6904-F77F-E45E-D15D78BB45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13" y="1118182"/>
            <a:ext cx="3430761" cy="31114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E9976B-464F-561D-DD3B-FD0EC8C9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833666" y="1958821"/>
            <a:ext cx="1820053" cy="1695806"/>
          </a:xfrm>
          <a:prstGeom prst="rect">
            <a:avLst/>
          </a:prstGeom>
          <a:effectLst>
            <a:glow rad="127000">
              <a:schemeClr val="accent2">
                <a:alpha val="32000"/>
              </a:schemeClr>
            </a:glow>
            <a:softEdge rad="635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158B808-239B-2F8B-F6B9-BAE359D61C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561195" y="1942948"/>
            <a:ext cx="1074270" cy="195024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09F0C1A-8633-60E7-E4ED-B350388A6C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5167" flipV="1">
            <a:off x="2120054" y="2591169"/>
            <a:ext cx="1169028" cy="212228"/>
          </a:xfrm>
          <a:prstGeom prst="rect">
            <a:avLst/>
          </a:prstGeom>
          <a:effectLst>
            <a:glow rad="38100">
              <a:srgbClr val="66FF33">
                <a:alpha val="30000"/>
              </a:srgbClr>
            </a:glo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61F812B-4449-909A-E063-27FB3EB205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7106" y="2759601"/>
            <a:ext cx="1169028" cy="212228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5CF04A7-7D1D-0413-7EC9-8A21DE689C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9643" flipV="1">
            <a:off x="735395" y="1809192"/>
            <a:ext cx="1751484" cy="317966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F8023A1-B780-CA45-216B-3F34D1B12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0993" flipV="1">
            <a:off x="1999093" y="2134635"/>
            <a:ext cx="1214365" cy="220457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660EA5E-89F4-CB02-FA17-F75F5FF4FD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271990" y="2216938"/>
            <a:ext cx="1110628" cy="201625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8D0429D-F4CC-DD28-2C3D-49045E830E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23" flipV="1">
            <a:off x="2132872" y="3440638"/>
            <a:ext cx="904366" cy="16418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372FAB3-C1A5-F3B8-EFD0-E65EF7A73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7" y="3978141"/>
            <a:ext cx="2757602" cy="1915585"/>
          </a:xfrm>
          <a:prstGeom prst="rect">
            <a:avLst/>
          </a:prstGeom>
        </p:spPr>
      </p:pic>
      <p:pic>
        <p:nvPicPr>
          <p:cNvPr id="29" name="Picture 2" descr="L&amp;#39;INFN CAMBIA LOGO">
            <a:extLst>
              <a:ext uri="{FF2B5EF4-FFF2-40B4-BE49-F238E27FC236}">
                <a16:creationId xmlns:a16="http://schemas.microsoft.com/office/drawing/2014/main" id="{EAAC002F-7395-BB1A-63F2-3D9E1C4F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1" y="5927617"/>
            <a:ext cx="1657697" cy="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F7FB2588-B6E9-07F5-74A9-E4C5C6BE13A2}"/>
              </a:ext>
            </a:extLst>
          </p:cNvPr>
          <p:cNvGrpSpPr/>
          <p:nvPr/>
        </p:nvGrpSpPr>
        <p:grpSpPr>
          <a:xfrm>
            <a:off x="5700720" y="2641029"/>
            <a:ext cx="2022644" cy="2338351"/>
            <a:chOff x="987338" y="1210962"/>
            <a:chExt cx="2905040" cy="317249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B2BE5D5-C18B-36CA-CD42-8C9EB02E4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38" y="1407212"/>
              <a:ext cx="2905039" cy="29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34C79C7-C46A-2EED-61D2-B5CC97F40D1E}"/>
                </a:ext>
              </a:extLst>
            </p:cNvPr>
            <p:cNvSpPr/>
            <p:nvPr/>
          </p:nvSpPr>
          <p:spPr>
            <a:xfrm>
              <a:off x="2570205" y="1210962"/>
              <a:ext cx="1322173" cy="766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31DD10E4-C793-4ABB-0074-22252D173957}"/>
              </a:ext>
            </a:extLst>
          </p:cNvPr>
          <p:cNvSpPr/>
          <p:nvPr/>
        </p:nvSpPr>
        <p:spPr>
          <a:xfrm rot="7862927">
            <a:off x="6768647" y="2545962"/>
            <a:ext cx="1603033" cy="4183423"/>
          </a:xfrm>
          <a:prstGeom prst="triangle">
            <a:avLst>
              <a:gd name="adj" fmla="val 50864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33000"/>
                </a:schemeClr>
              </a:gs>
              <a:gs pos="49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F03A666B-5E13-C917-35BB-7BA3CA3EC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2943" y="184776"/>
            <a:ext cx="8144319" cy="1436614"/>
          </a:xfrm>
        </p:spPr>
        <p:txBody>
          <a:bodyPr anchor="ctr">
            <a:normAutofit fontScale="90000"/>
          </a:bodyPr>
          <a:lstStyle/>
          <a:p>
            <a:r>
              <a:rPr lang="en-US" sz="2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Status and progress of the PANDORA plasma trap: a facility to investigate on atomic and nuclear inputs for key nucleosynthesis </a:t>
            </a:r>
            <a:r>
              <a:rPr lang="en-US" sz="2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branchings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6138A5B-4110-12D4-5080-FB7EDD051035}"/>
              </a:ext>
            </a:extLst>
          </p:cNvPr>
          <p:cNvSpPr txBox="1"/>
          <p:nvPr/>
        </p:nvSpPr>
        <p:spPr>
          <a:xfrm>
            <a:off x="4045724" y="1652212"/>
            <a:ext cx="783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Angelo Pidatella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on behalf of the PANDORA collaboration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INFN, Laboratori Nazionali del Sud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AFC2A64-412A-6309-D974-47DB2A53C8F1}"/>
              </a:ext>
            </a:extLst>
          </p:cNvPr>
          <p:cNvSpPr txBox="1"/>
          <p:nvPr/>
        </p:nvSpPr>
        <p:spPr>
          <a:xfrm>
            <a:off x="3793610" y="6285509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Key Reactions in Nuclear Astrophysics, 12 -16 December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84BAAD41-F886-B2E8-F185-C17F80E7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69" y="2641030"/>
            <a:ext cx="5173549" cy="394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8B5AD076-E4DD-F5F9-BD9C-ECDDB89F5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677" y="311630"/>
            <a:ext cx="2520954" cy="756768"/>
          </a:xfrm>
          <a:prstGeom prst="rect">
            <a:avLst/>
          </a:prstGeom>
        </p:spPr>
      </p:pic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A6C1671E-8256-B4A0-A27E-D54C22994F30}"/>
              </a:ext>
            </a:extLst>
          </p:cNvPr>
          <p:cNvCxnSpPr/>
          <p:nvPr/>
        </p:nvCxnSpPr>
        <p:spPr>
          <a:xfrm>
            <a:off x="3746679" y="311630"/>
            <a:ext cx="0" cy="58143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656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 – physics cases Day 1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Magneto-plasma opacity relevant for kilonova light-curve 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4429E7D-6071-736A-CC61-3AF712CC2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232888" y="1341951"/>
            <a:ext cx="3957458" cy="26503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533BDFA-8D50-6ECA-104F-F893BF59ED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3792754" y="1366293"/>
            <a:ext cx="3951219" cy="264618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26C7C6F-91D1-B26C-08B0-6DDF5F805E80}"/>
              </a:ext>
            </a:extLst>
          </p:cNvPr>
          <p:cNvSpPr/>
          <p:nvPr/>
        </p:nvSpPr>
        <p:spPr>
          <a:xfrm rot="5400000">
            <a:off x="2088834" y="1904315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0663E1F-908F-9B86-E58E-2B70203989E6}"/>
              </a:ext>
            </a:extLst>
          </p:cNvPr>
          <p:cNvSpPr/>
          <p:nvPr/>
        </p:nvSpPr>
        <p:spPr>
          <a:xfrm>
            <a:off x="5064544" y="3603262"/>
            <a:ext cx="1584176" cy="438050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07F00D7-9511-0A4D-8A49-59621EF098E3}"/>
              </a:ext>
            </a:extLst>
          </p:cNvPr>
          <p:cNvSpPr/>
          <p:nvPr/>
        </p:nvSpPr>
        <p:spPr>
          <a:xfrm>
            <a:off x="1504678" y="3584812"/>
            <a:ext cx="1584176" cy="438422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20A96A7-8BE8-8866-587D-4ED2306252DF}"/>
              </a:ext>
            </a:extLst>
          </p:cNvPr>
          <p:cNvCxnSpPr>
            <a:cxnSpLocks/>
            <a:stCxn id="12" idx="3"/>
            <a:endCxn id="14" idx="0"/>
          </p:cNvCxnSpPr>
          <p:nvPr/>
        </p:nvCxnSpPr>
        <p:spPr>
          <a:xfrm>
            <a:off x="2296766" y="2721102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C4C1CF8F-4091-C5E4-C7FB-153FD2B95F9D}"/>
              </a:ext>
            </a:extLst>
          </p:cNvPr>
          <p:cNvSpPr/>
          <p:nvPr/>
        </p:nvSpPr>
        <p:spPr>
          <a:xfrm rot="5400000">
            <a:off x="5648701" y="1904316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DE71564-1F61-8E96-A340-DF393BA1058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856633" y="2721103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637179C-4A40-9BCC-DC4C-573C9F47D6A6}"/>
                  </a:ext>
                </a:extLst>
              </p:cNvPr>
              <p:cNvSpPr txBox="1"/>
              <p:nvPr/>
            </p:nvSpPr>
            <p:spPr>
              <a:xfrm>
                <a:off x="7620965" y="1260835"/>
                <a:ext cx="4571035" cy="262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00FF00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MODEL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time-evolving ejecta through homologous expansion of a fluid element under adiabatic conditions (vs. mass M, temperature T, velocity v, and electron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it-IT" sz="1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kumimoji="0" lang="it-IT" sz="1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Plasma density 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 PANDORA: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en-US" sz="13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10-13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cm</a:t>
                </a:r>
                <a:r>
                  <a:rPr kumimoji="0" lang="en-US" sz="13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-3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Plasma temperature 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 PANDORA: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few eV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after merger: from 10</a:t>
                </a:r>
                <a:r>
                  <a:rPr kumimoji="0" lang="en-US" sz="13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-2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up to 1 days </a:t>
                </a:r>
                <a14:m>
                  <m:oMath xmlns:m="http://schemas.openxmlformats.org/officeDocument/2006/math">
                    <m:r>
                      <a:rPr kumimoji="0" lang="it-IT" sz="13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</m:oMath>
                </a14:m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97EC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blue-KN stage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it-IT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637179C-4A40-9BCC-DC4C-573C9F47D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965" y="1260835"/>
                <a:ext cx="4571035" cy="2626360"/>
              </a:xfrm>
              <a:prstGeom prst="rect">
                <a:avLst/>
              </a:prstGeom>
              <a:blipFill>
                <a:blip r:embed="rId6"/>
                <a:stretch>
                  <a:fillRect t="-232" r="-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4EF9796-2A57-DF37-CCE9-6FF8C7EA963B}"/>
              </a:ext>
            </a:extLst>
          </p:cNvPr>
          <p:cNvSpPr/>
          <p:nvPr/>
        </p:nvSpPr>
        <p:spPr>
          <a:xfrm>
            <a:off x="7868547" y="2260244"/>
            <a:ext cx="3576435" cy="615303"/>
          </a:xfrm>
          <a:prstGeom prst="round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2BA5522-7BDF-E000-0406-49A52DA292BD}"/>
              </a:ext>
            </a:extLst>
          </p:cNvPr>
          <p:cNvSpPr txBox="1"/>
          <p:nvPr/>
        </p:nvSpPr>
        <p:spPr>
          <a:xfrm>
            <a:off x="4830467" y="4368366"/>
            <a:ext cx="3697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Opacity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weighted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abundances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from SKYNET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1075CE1-41FC-2EFC-FB1B-841BC3CDA654}"/>
              </a:ext>
            </a:extLst>
          </p:cNvPr>
          <p:cNvSpPr txBox="1"/>
          <p:nvPr/>
        </p:nvSpPr>
        <p:spPr>
          <a:xfrm>
            <a:off x="8651093" y="3844429"/>
            <a:ext cx="357643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PHYSICS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Time-dependent r-process elements abundances from SKYNET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with distribution of ejecta properties from astrophysical simulations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LIGHT R-PROCESS ELEMENTS, LOW NEUTRON RICHNESS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OPACITY vs. 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weighted with abundances from SKYNET: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synthetic spectra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opacity from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FLYCHK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9870689-079D-BBCA-F287-5D180289E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36" y="4625782"/>
            <a:ext cx="4065362" cy="1787066"/>
          </a:xfrm>
          <a:prstGeom prst="rect">
            <a:avLst/>
          </a:prstGeom>
        </p:spPr>
      </p:pic>
      <p:sp>
        <p:nvSpPr>
          <p:cNvPr id="28" name="Ovale 27">
            <a:extLst>
              <a:ext uri="{FF2B5EF4-FFF2-40B4-BE49-F238E27FC236}">
                <a16:creationId xmlns:a16="http://schemas.microsoft.com/office/drawing/2014/main" id="{33C57357-E3A8-C2B3-F9DB-BAAF7637B1A6}"/>
              </a:ext>
            </a:extLst>
          </p:cNvPr>
          <p:cNvSpPr/>
          <p:nvPr/>
        </p:nvSpPr>
        <p:spPr>
          <a:xfrm>
            <a:off x="6156596" y="4603386"/>
            <a:ext cx="1103424" cy="650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B027EC8D-447B-6E7B-1A49-A49C9D9AD036}"/>
              </a:ext>
            </a:extLst>
          </p:cNvPr>
          <p:cNvSpPr/>
          <p:nvPr/>
        </p:nvSpPr>
        <p:spPr>
          <a:xfrm>
            <a:off x="5095807" y="4648498"/>
            <a:ext cx="260630" cy="25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Connettore a gomito 29">
            <a:extLst>
              <a:ext uri="{FF2B5EF4-FFF2-40B4-BE49-F238E27FC236}">
                <a16:creationId xmlns:a16="http://schemas.microsoft.com/office/drawing/2014/main" id="{7462D410-C074-2E59-99D0-5DD5FE119987}"/>
              </a:ext>
            </a:extLst>
          </p:cNvPr>
          <p:cNvCxnSpPr>
            <a:cxnSpLocks/>
            <a:stCxn id="29" idx="2"/>
          </p:cNvCxnSpPr>
          <p:nvPr/>
        </p:nvCxnSpPr>
        <p:spPr>
          <a:xfrm rot="10800000">
            <a:off x="4242167" y="4625782"/>
            <a:ext cx="853640" cy="14779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A2C5260-896E-E51D-A31B-C1E8EE2694B8}"/>
              </a:ext>
            </a:extLst>
          </p:cNvPr>
          <p:cNvSpPr txBox="1"/>
          <p:nvPr/>
        </p:nvSpPr>
        <p:spPr>
          <a:xfrm>
            <a:off x="376562" y="4460699"/>
            <a:ext cx="3697249" cy="369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Se relevance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K.,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Hotokezaka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 Tanaka, et al.,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MNRAS 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515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L89–L93 (2022)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7BBF86B-9646-CC47-4E58-7CC6DF758442}"/>
              </a:ext>
            </a:extLst>
          </p:cNvPr>
          <p:cNvSpPr txBox="1"/>
          <p:nvPr/>
        </p:nvSpPr>
        <p:spPr>
          <a:xfrm>
            <a:off x="393620" y="4094409"/>
            <a:ext cx="3697249" cy="2308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Pidatella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A., et al. Nuovo Cimento 44 C (2021) 65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CD96B1C-0A8B-D904-93CD-B2B204E54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92" y="4886944"/>
            <a:ext cx="2586048" cy="1870051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19255E44-00E4-63A8-00E9-B5A3D2958291}"/>
              </a:ext>
            </a:extLst>
          </p:cNvPr>
          <p:cNvSpPr/>
          <p:nvPr/>
        </p:nvSpPr>
        <p:spPr>
          <a:xfrm rot="5400000">
            <a:off x="966078" y="5477798"/>
            <a:ext cx="1584176" cy="506976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0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 – concept of spectroscopic plasma analysis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A3214AA-670D-97AA-38A5-DAF02B06FB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" y="3052617"/>
            <a:ext cx="6290684" cy="37527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762AC4-1833-8491-473D-6B637CEFD56B}"/>
              </a:ext>
            </a:extLst>
          </p:cNvPr>
          <p:cNvSpPr txBox="1"/>
          <p:nvPr/>
        </p:nvSpPr>
        <p:spPr>
          <a:xfrm>
            <a:off x="6270190" y="1260368"/>
            <a:ext cx="5386607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800E6C4-362D-17AF-6FB1-9B9A23715244}"/>
              </a:ext>
            </a:extLst>
          </p:cNvPr>
          <p:cNvCxnSpPr>
            <a:cxnSpLocks/>
          </p:cNvCxnSpPr>
          <p:nvPr/>
        </p:nvCxnSpPr>
        <p:spPr>
          <a:xfrm>
            <a:off x="11286259" y="2191471"/>
            <a:ext cx="30370" cy="3274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0F394ED-7926-4633-2F5E-6699F17D09A4}"/>
              </a:ext>
            </a:extLst>
          </p:cNvPr>
          <p:cNvCxnSpPr>
            <a:cxnSpLocks/>
          </p:cNvCxnSpPr>
          <p:nvPr/>
        </p:nvCxnSpPr>
        <p:spPr>
          <a:xfrm flipH="1">
            <a:off x="6701001" y="2245166"/>
            <a:ext cx="3111" cy="1629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AE88B8FA-E8FC-C979-130A-C394F6975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11" y="3043563"/>
            <a:ext cx="4135822" cy="22652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D712652-7750-DC16-A335-7F2E09D75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96" y="3327447"/>
            <a:ext cx="2825910" cy="2223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9C4C9CC-0DF2-5E6D-6D21-E045F9849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9" b="185"/>
          <a:stretch/>
        </p:blipFill>
        <p:spPr>
          <a:xfrm>
            <a:off x="6711555" y="3052617"/>
            <a:ext cx="176582" cy="49148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1A63FA6-29AB-7FE0-9159-6405F6FFB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47" y="1762642"/>
            <a:ext cx="5036847" cy="593036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67385E3-B3F9-44FC-BAFC-B14B2D28B2C2}"/>
              </a:ext>
            </a:extLst>
          </p:cNvPr>
          <p:cNvCxnSpPr>
            <a:cxnSpLocks/>
          </p:cNvCxnSpPr>
          <p:nvPr/>
        </p:nvCxnSpPr>
        <p:spPr>
          <a:xfrm>
            <a:off x="7780599" y="2455525"/>
            <a:ext cx="0" cy="4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AD5227C6-53F0-E3DB-0191-279D0B719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09" y="4232240"/>
            <a:ext cx="2526956" cy="524664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546973C-3961-0AE8-6168-43E58F80BCC2}"/>
              </a:ext>
            </a:extLst>
          </p:cNvPr>
          <p:cNvSpPr txBox="1"/>
          <p:nvPr/>
        </p:nvSpPr>
        <p:spPr>
          <a:xfrm>
            <a:off x="6740054" y="3963226"/>
            <a:ext cx="2134647" cy="107287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8AF61C2-0010-C37F-CE85-03BCF64DA5B0}"/>
              </a:ext>
            </a:extLst>
          </p:cNvPr>
          <p:cNvSpPr txBox="1"/>
          <p:nvPr/>
        </p:nvSpPr>
        <p:spPr>
          <a:xfrm rot="16200000">
            <a:off x="5408952" y="2909910"/>
            <a:ext cx="21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3F6C46B-8D13-793C-65A5-156367FFFC01}"/>
              </a:ext>
            </a:extLst>
          </p:cNvPr>
          <p:cNvSpPr txBox="1"/>
          <p:nvPr/>
        </p:nvSpPr>
        <p:spPr>
          <a:xfrm rot="5400000">
            <a:off x="9667651" y="3611365"/>
            <a:ext cx="39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Profilometry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C2EFDC4-639F-6EEC-38F6-9B4F6E9E22D7}"/>
              </a:ext>
            </a:extLst>
          </p:cNvPr>
          <p:cNvSpPr txBox="1"/>
          <p:nvPr/>
        </p:nvSpPr>
        <p:spPr>
          <a:xfrm>
            <a:off x="8947551" y="4094088"/>
            <a:ext cx="2107869" cy="7386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27813F0C-FCC1-8C61-9C5F-B0669C19E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9" y="5772683"/>
            <a:ext cx="2028571" cy="304762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C3A2E66-D25E-6EAA-AF1D-E89377954D2E}"/>
              </a:ext>
            </a:extLst>
          </p:cNvPr>
          <p:cNvSpPr txBox="1"/>
          <p:nvPr/>
        </p:nvSpPr>
        <p:spPr>
          <a:xfrm>
            <a:off x="9322746" y="5627643"/>
            <a:ext cx="2301660" cy="5326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608FE44-A24B-77C8-3B0C-E8626DB85711}"/>
              </a:ext>
            </a:extLst>
          </p:cNvPr>
          <p:cNvSpPr txBox="1"/>
          <p:nvPr/>
        </p:nvSpPr>
        <p:spPr>
          <a:xfrm>
            <a:off x="6602392" y="5548836"/>
            <a:ext cx="27203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of metal/buffer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579B135-C831-7330-9E37-A20B8073ACFC}"/>
              </a:ext>
            </a:extLst>
          </p:cNvPr>
          <p:cNvSpPr txBox="1"/>
          <p:nvPr/>
        </p:nvSpPr>
        <p:spPr>
          <a:xfrm>
            <a:off x="279861" y="1731644"/>
            <a:ext cx="2206926" cy="50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Sciences, 10.3389/fspas.2022.931744 (2022)</a:t>
            </a:r>
            <a:endParaRPr lang="it-IT" sz="900" dirty="0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848AF1D-3E00-5335-597E-2EBA2BABC378}"/>
              </a:ext>
            </a:extLst>
          </p:cNvPr>
          <p:cNvSpPr/>
          <p:nvPr/>
        </p:nvSpPr>
        <p:spPr>
          <a:xfrm>
            <a:off x="7944723" y="2112707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04DE9469-97D5-0904-326F-A130B14A21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72" r="51190"/>
          <a:stretch/>
        </p:blipFill>
        <p:spPr>
          <a:xfrm>
            <a:off x="2638724" y="1077550"/>
            <a:ext cx="2635119" cy="2117344"/>
          </a:xfrm>
          <a:prstGeom prst="rect">
            <a:avLst/>
          </a:prstGeom>
          <a:noFill/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AA5881F-FF6C-F007-E2B5-D6EE1E634BB1}"/>
              </a:ext>
            </a:extLst>
          </p:cNvPr>
          <p:cNvSpPr txBox="1"/>
          <p:nvPr/>
        </p:nvSpPr>
        <p:spPr>
          <a:xfrm>
            <a:off x="3011729" y="1205805"/>
            <a:ext cx="1461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74484FF-6C6C-4C8F-5802-BDE4075B720F}"/>
              </a:ext>
            </a:extLst>
          </p:cNvPr>
          <p:cNvSpPr txBox="1"/>
          <p:nvPr/>
        </p:nvSpPr>
        <p:spPr>
          <a:xfrm>
            <a:off x="3037368" y="1564819"/>
            <a:ext cx="2099316" cy="46166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power:  from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40 W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to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450 W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frequency: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3.76,</a:t>
            </a:r>
            <a:r>
              <a:rPr kumimoji="0" lang="en-US" sz="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6.78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Gas pressure: </a:t>
            </a:r>
            <a:r>
              <a:rPr lang="en-US" sz="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· 10</a:t>
            </a: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-3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and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1 · 10</a:t>
            </a: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-2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mbar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/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blipFill>
                <a:blip r:embed="rId12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/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/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8E67F6D8-6A38-9A40-DA75-4BC3738ED6F5}"/>
              </a:ext>
            </a:extLst>
          </p:cNvPr>
          <p:cNvCxnSpPr>
            <a:cxnSpLocks/>
          </p:cNvCxnSpPr>
          <p:nvPr/>
        </p:nvCxnSpPr>
        <p:spPr>
          <a:xfrm>
            <a:off x="6197998" y="1205805"/>
            <a:ext cx="0" cy="4989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14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project: timeline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BCB65EE3-F17E-17E9-9F5E-E80ED9DF3AB6}"/>
              </a:ext>
            </a:extLst>
          </p:cNvPr>
          <p:cNvGrpSpPr/>
          <p:nvPr/>
        </p:nvGrpSpPr>
        <p:grpSpPr>
          <a:xfrm>
            <a:off x="7226261" y="1968004"/>
            <a:ext cx="1791660" cy="1867114"/>
            <a:chOff x="8540226" y="1753726"/>
            <a:chExt cx="2252662" cy="2489485"/>
          </a:xfrm>
          <a:solidFill>
            <a:srgbClr val="F0853D"/>
          </a:solidFill>
        </p:grpSpPr>
        <p:sp>
          <p:nvSpPr>
            <p:cNvPr id="11" name="Arc 33">
              <a:extLst>
                <a:ext uri="{FF2B5EF4-FFF2-40B4-BE49-F238E27FC236}">
                  <a16:creationId xmlns:a16="http://schemas.microsoft.com/office/drawing/2014/main" id="{79A665E8-7A2C-E457-DCEF-347870528BDE}"/>
                </a:ext>
              </a:extLst>
            </p:cNvPr>
            <p:cNvSpPr/>
            <p:nvPr/>
          </p:nvSpPr>
          <p:spPr>
            <a:xfrm>
              <a:off x="9666557" y="3067143"/>
              <a:ext cx="1126331" cy="1176068"/>
            </a:xfrm>
            <a:prstGeom prst="arc">
              <a:avLst>
                <a:gd name="adj1" fmla="val 15956854"/>
                <a:gd name="adj2" fmla="val 10795556"/>
              </a:avLst>
            </a:prstGeom>
            <a:grpFill/>
            <a:ln w="38100">
              <a:solidFill>
                <a:srgbClr val="F085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34">
              <a:extLst>
                <a:ext uri="{FF2B5EF4-FFF2-40B4-BE49-F238E27FC236}">
                  <a16:creationId xmlns:a16="http://schemas.microsoft.com/office/drawing/2014/main" id="{DC90EE52-C74A-7954-D92E-B5371819AB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0226" y="3655937"/>
              <a:ext cx="1143000" cy="0"/>
            </a:xfrm>
            <a:prstGeom prst="line">
              <a:avLst/>
            </a:prstGeom>
            <a:grpFill/>
            <a:ln w="38100">
              <a:solidFill>
                <a:srgbClr val="F085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5">
              <a:extLst>
                <a:ext uri="{FF2B5EF4-FFF2-40B4-BE49-F238E27FC236}">
                  <a16:creationId xmlns:a16="http://schemas.microsoft.com/office/drawing/2014/main" id="{61A863AA-3C06-B284-9898-4A88D50CE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8272" y="1753726"/>
              <a:ext cx="0" cy="1333939"/>
            </a:xfrm>
            <a:prstGeom prst="line">
              <a:avLst/>
            </a:prstGeom>
            <a:grpFill/>
            <a:ln w="38100">
              <a:solidFill>
                <a:srgbClr val="F0853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7C904144-FE7C-C177-A962-0AE90649FBEC}"/>
                </a:ext>
              </a:extLst>
            </p:cNvPr>
            <p:cNvSpPr/>
            <p:nvPr/>
          </p:nvSpPr>
          <p:spPr>
            <a:xfrm>
              <a:off x="9814283" y="3214866"/>
              <a:ext cx="808507" cy="880621"/>
            </a:xfrm>
            <a:prstGeom prst="ellipse">
              <a:avLst/>
            </a:prstGeom>
            <a:grpFill/>
            <a:ln>
              <a:solidFill>
                <a:srgbClr val="F0853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6DB8C378-58E7-F584-59C0-5A6D9A9F500E}"/>
              </a:ext>
            </a:extLst>
          </p:cNvPr>
          <p:cNvGrpSpPr/>
          <p:nvPr/>
        </p:nvGrpSpPr>
        <p:grpSpPr>
          <a:xfrm>
            <a:off x="5488045" y="2968655"/>
            <a:ext cx="1738214" cy="1867114"/>
            <a:chOff x="6222608" y="3087927"/>
            <a:chExt cx="2317619" cy="248948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6" name="Arc 40">
              <a:extLst>
                <a:ext uri="{FF2B5EF4-FFF2-40B4-BE49-F238E27FC236}">
                  <a16:creationId xmlns:a16="http://schemas.microsoft.com/office/drawing/2014/main" id="{9FCA0DBE-140A-9B84-BF99-43CE87640B6D}"/>
                </a:ext>
              </a:extLst>
            </p:cNvPr>
            <p:cNvSpPr/>
            <p:nvPr/>
          </p:nvSpPr>
          <p:spPr>
            <a:xfrm rot="10800000">
              <a:off x="7364159" y="3087927"/>
              <a:ext cx="1176068" cy="1176068"/>
            </a:xfrm>
            <a:prstGeom prst="arc">
              <a:avLst>
                <a:gd name="adj1" fmla="val 10895"/>
                <a:gd name="adj2" fmla="val 15969831"/>
              </a:avLst>
            </a:prstGeom>
            <a:grp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41">
              <a:extLst>
                <a:ext uri="{FF2B5EF4-FFF2-40B4-BE49-F238E27FC236}">
                  <a16:creationId xmlns:a16="http://schemas.microsoft.com/office/drawing/2014/main" id="{E9E5D662-002E-AC28-7334-85592BF29C3C}"/>
                </a:ext>
              </a:extLst>
            </p:cNvPr>
            <p:cNvCxnSpPr>
              <a:cxnSpLocks/>
            </p:cNvCxnSpPr>
            <p:nvPr/>
          </p:nvCxnSpPr>
          <p:spPr>
            <a:xfrm>
              <a:off x="6222608" y="3656199"/>
              <a:ext cx="1141550" cy="0"/>
            </a:xfrm>
            <a:prstGeom prst="line">
              <a:avLst/>
            </a:prstGeom>
            <a:grp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2">
              <a:extLst>
                <a:ext uri="{FF2B5EF4-FFF2-40B4-BE49-F238E27FC236}">
                  <a16:creationId xmlns:a16="http://schemas.microsoft.com/office/drawing/2014/main" id="{DCBB96CC-1222-C6D4-C167-2F8AE81FDF4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98512" y="4243473"/>
              <a:ext cx="0" cy="1333939"/>
            </a:xfrm>
            <a:prstGeom prst="line">
              <a:avLst/>
            </a:prstGeom>
            <a:grpFill/>
            <a:ln w="38100">
              <a:solidFill>
                <a:schemeClr val="accent4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39">
              <a:extLst>
                <a:ext uri="{FF2B5EF4-FFF2-40B4-BE49-F238E27FC236}">
                  <a16:creationId xmlns:a16="http://schemas.microsoft.com/office/drawing/2014/main" id="{CDB93B99-7993-8DC2-92DD-89F0E719A118}"/>
                </a:ext>
              </a:extLst>
            </p:cNvPr>
            <p:cNvSpPr/>
            <p:nvPr/>
          </p:nvSpPr>
          <p:spPr>
            <a:xfrm>
              <a:off x="7511883" y="3235650"/>
              <a:ext cx="880621" cy="880621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38B628E6-DE51-18FD-8E1A-8FB381DE382A}"/>
              </a:ext>
            </a:extLst>
          </p:cNvPr>
          <p:cNvGrpSpPr/>
          <p:nvPr/>
        </p:nvGrpSpPr>
        <p:grpSpPr>
          <a:xfrm>
            <a:off x="3750529" y="1968004"/>
            <a:ext cx="1726799" cy="1867114"/>
            <a:chOff x="3905920" y="1753726"/>
            <a:chExt cx="2302399" cy="2489485"/>
          </a:xfrm>
          <a:solidFill>
            <a:schemeClr val="bg1">
              <a:lumMod val="75000"/>
            </a:schemeClr>
          </a:solidFill>
        </p:grpSpPr>
        <p:sp>
          <p:nvSpPr>
            <p:cNvPr id="24" name="Arc 74">
              <a:extLst>
                <a:ext uri="{FF2B5EF4-FFF2-40B4-BE49-F238E27FC236}">
                  <a16:creationId xmlns:a16="http://schemas.microsoft.com/office/drawing/2014/main" id="{709BF440-844D-D5F0-2B1F-833EF7DE769D}"/>
                </a:ext>
              </a:extLst>
            </p:cNvPr>
            <p:cNvSpPr/>
            <p:nvPr/>
          </p:nvSpPr>
          <p:spPr>
            <a:xfrm>
              <a:off x="5032251" y="3067143"/>
              <a:ext cx="1176068" cy="1176068"/>
            </a:xfrm>
            <a:prstGeom prst="arc">
              <a:avLst>
                <a:gd name="adj1" fmla="val 15956854"/>
                <a:gd name="adj2" fmla="val 10795556"/>
              </a:avLst>
            </a:pr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75">
              <a:extLst>
                <a:ext uri="{FF2B5EF4-FFF2-40B4-BE49-F238E27FC236}">
                  <a16:creationId xmlns:a16="http://schemas.microsoft.com/office/drawing/2014/main" id="{A90D1AF8-82FB-F8AF-B86E-E7499A66A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5920" y="3655937"/>
              <a:ext cx="1143000" cy="0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6">
              <a:extLst>
                <a:ext uri="{FF2B5EF4-FFF2-40B4-BE49-F238E27FC236}">
                  <a16:creationId xmlns:a16="http://schemas.microsoft.com/office/drawing/2014/main" id="{F151C240-238A-9B3D-2317-BC09F477A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3966" y="1753726"/>
              <a:ext cx="0" cy="1333939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77">
              <a:extLst>
                <a:ext uri="{FF2B5EF4-FFF2-40B4-BE49-F238E27FC236}">
                  <a16:creationId xmlns:a16="http://schemas.microsoft.com/office/drawing/2014/main" id="{0BE835FB-1437-E35C-56A4-B0FA38C07C7A}"/>
                </a:ext>
              </a:extLst>
            </p:cNvPr>
            <p:cNvSpPr/>
            <p:nvPr/>
          </p:nvSpPr>
          <p:spPr>
            <a:xfrm>
              <a:off x="5179975" y="3214866"/>
              <a:ext cx="880445" cy="880621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8518068A-AD83-9465-CB29-7424F6CFEDA5}"/>
              </a:ext>
            </a:extLst>
          </p:cNvPr>
          <p:cNvGrpSpPr/>
          <p:nvPr/>
        </p:nvGrpSpPr>
        <p:grpSpPr>
          <a:xfrm>
            <a:off x="2021957" y="2968655"/>
            <a:ext cx="1738214" cy="1867114"/>
            <a:chOff x="1601158" y="3087927"/>
            <a:chExt cx="2317619" cy="2489485"/>
          </a:xfrm>
          <a:solidFill>
            <a:schemeClr val="tx1"/>
          </a:solidFill>
        </p:grpSpPr>
        <p:sp>
          <p:nvSpPr>
            <p:cNvPr id="31" name="Arc 81">
              <a:extLst>
                <a:ext uri="{FF2B5EF4-FFF2-40B4-BE49-F238E27FC236}">
                  <a16:creationId xmlns:a16="http://schemas.microsoft.com/office/drawing/2014/main" id="{EAEB0D56-28C2-E855-846A-415DAF838161}"/>
                </a:ext>
              </a:extLst>
            </p:cNvPr>
            <p:cNvSpPr/>
            <p:nvPr/>
          </p:nvSpPr>
          <p:spPr>
            <a:xfrm rot="10800000">
              <a:off x="2742709" y="3087927"/>
              <a:ext cx="1176068" cy="1176068"/>
            </a:xfrm>
            <a:prstGeom prst="arc">
              <a:avLst>
                <a:gd name="adj1" fmla="val 10895"/>
                <a:gd name="adj2" fmla="val 15969831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82">
              <a:extLst>
                <a:ext uri="{FF2B5EF4-FFF2-40B4-BE49-F238E27FC236}">
                  <a16:creationId xmlns:a16="http://schemas.microsoft.com/office/drawing/2014/main" id="{3843EC1A-1EC3-72A3-C35F-F22D4776C80D}"/>
                </a:ext>
              </a:extLst>
            </p:cNvPr>
            <p:cNvCxnSpPr>
              <a:cxnSpLocks/>
            </p:cNvCxnSpPr>
            <p:nvPr/>
          </p:nvCxnSpPr>
          <p:spPr>
            <a:xfrm>
              <a:off x="1601158" y="3656199"/>
              <a:ext cx="114155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83">
              <a:extLst>
                <a:ext uri="{FF2B5EF4-FFF2-40B4-BE49-F238E27FC236}">
                  <a16:creationId xmlns:a16="http://schemas.microsoft.com/office/drawing/2014/main" id="{E777B913-D276-CFA5-256D-EC16506F11A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377062" y="4243473"/>
              <a:ext cx="0" cy="1333939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F76FEBC9-D952-DA4F-C3C1-D763406C6992}"/>
                </a:ext>
              </a:extLst>
            </p:cNvPr>
            <p:cNvSpPr/>
            <p:nvPr/>
          </p:nvSpPr>
          <p:spPr>
            <a:xfrm>
              <a:off x="2890432" y="3235650"/>
              <a:ext cx="880621" cy="88062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13">
            <a:extLst>
              <a:ext uri="{FF2B5EF4-FFF2-40B4-BE49-F238E27FC236}">
                <a16:creationId xmlns:a16="http://schemas.microsoft.com/office/drawing/2014/main" id="{61B2960A-B7B4-447A-D7DC-DDCBD14AEF82}"/>
              </a:ext>
            </a:extLst>
          </p:cNvPr>
          <p:cNvGrpSpPr/>
          <p:nvPr/>
        </p:nvGrpSpPr>
        <p:grpSpPr>
          <a:xfrm>
            <a:off x="821088" y="1968004"/>
            <a:ext cx="1200308" cy="1867114"/>
            <a:chOff x="0" y="1753726"/>
            <a:chExt cx="1600410" cy="2489485"/>
          </a:xfrm>
          <a:solidFill>
            <a:schemeClr val="tx1"/>
          </a:solidFill>
        </p:grpSpPr>
        <p:sp>
          <p:nvSpPr>
            <p:cNvPr id="37" name="Arc 85">
              <a:extLst>
                <a:ext uri="{FF2B5EF4-FFF2-40B4-BE49-F238E27FC236}">
                  <a16:creationId xmlns:a16="http://schemas.microsoft.com/office/drawing/2014/main" id="{77E409EE-90F9-64D4-2082-A92E643476D4}"/>
                </a:ext>
              </a:extLst>
            </p:cNvPr>
            <p:cNvSpPr/>
            <p:nvPr/>
          </p:nvSpPr>
          <p:spPr>
            <a:xfrm>
              <a:off x="424342" y="3067143"/>
              <a:ext cx="1176068" cy="1176068"/>
            </a:xfrm>
            <a:prstGeom prst="arc">
              <a:avLst>
                <a:gd name="adj1" fmla="val 15956854"/>
                <a:gd name="adj2" fmla="val 10891041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86">
              <a:extLst>
                <a:ext uri="{FF2B5EF4-FFF2-40B4-BE49-F238E27FC236}">
                  <a16:creationId xmlns:a16="http://schemas.microsoft.com/office/drawing/2014/main" id="{CA9ED5DD-0ABE-D491-84E9-627765B2F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655937"/>
              <a:ext cx="438631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87">
              <a:extLst>
                <a:ext uri="{FF2B5EF4-FFF2-40B4-BE49-F238E27FC236}">
                  <a16:creationId xmlns:a16="http://schemas.microsoft.com/office/drawing/2014/main" id="{71E842CD-F5A0-6282-9519-A0F6678CF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057" y="1753726"/>
              <a:ext cx="0" cy="1333939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88">
              <a:extLst>
                <a:ext uri="{FF2B5EF4-FFF2-40B4-BE49-F238E27FC236}">
                  <a16:creationId xmlns:a16="http://schemas.microsoft.com/office/drawing/2014/main" id="{C80269DE-3C07-1D59-745B-DDE5EC1C562D}"/>
                </a:ext>
              </a:extLst>
            </p:cNvPr>
            <p:cNvSpPr/>
            <p:nvPr/>
          </p:nvSpPr>
          <p:spPr>
            <a:xfrm>
              <a:off x="572066" y="3214866"/>
              <a:ext cx="894224" cy="88062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TextBox 89">
            <a:extLst>
              <a:ext uri="{FF2B5EF4-FFF2-40B4-BE49-F238E27FC236}">
                <a16:creationId xmlns:a16="http://schemas.microsoft.com/office/drawing/2014/main" id="{84ABBD9A-D149-9C90-05E5-EB9E6F99D5CD}"/>
              </a:ext>
            </a:extLst>
          </p:cNvPr>
          <p:cNvSpPr txBox="1"/>
          <p:nvPr/>
        </p:nvSpPr>
        <p:spPr>
          <a:xfrm>
            <a:off x="1200504" y="3142860"/>
            <a:ext cx="776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8" name="TextBox 90">
            <a:extLst>
              <a:ext uri="{FF2B5EF4-FFF2-40B4-BE49-F238E27FC236}">
                <a16:creationId xmlns:a16="http://schemas.microsoft.com/office/drawing/2014/main" id="{AC5EA143-586E-5A11-A1B3-98DD94EFC923}"/>
              </a:ext>
            </a:extLst>
          </p:cNvPr>
          <p:cNvSpPr txBox="1"/>
          <p:nvPr/>
        </p:nvSpPr>
        <p:spPr>
          <a:xfrm>
            <a:off x="2907735" y="3172063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grpSp>
        <p:nvGrpSpPr>
          <p:cNvPr id="102" name="Group 16">
            <a:extLst>
              <a:ext uri="{FF2B5EF4-FFF2-40B4-BE49-F238E27FC236}">
                <a16:creationId xmlns:a16="http://schemas.microsoft.com/office/drawing/2014/main" id="{AFDD3A29-755D-934F-BC80-F4AACEE9DED6}"/>
              </a:ext>
            </a:extLst>
          </p:cNvPr>
          <p:cNvGrpSpPr/>
          <p:nvPr/>
        </p:nvGrpSpPr>
        <p:grpSpPr>
          <a:xfrm>
            <a:off x="9039997" y="2953067"/>
            <a:ext cx="1738214" cy="1867114"/>
            <a:chOff x="6222608" y="3087927"/>
            <a:chExt cx="2317619" cy="2489485"/>
          </a:xfrm>
        </p:grpSpPr>
        <p:sp>
          <p:nvSpPr>
            <p:cNvPr id="103" name="Arc 40">
              <a:extLst>
                <a:ext uri="{FF2B5EF4-FFF2-40B4-BE49-F238E27FC236}">
                  <a16:creationId xmlns:a16="http://schemas.microsoft.com/office/drawing/2014/main" id="{83BCA522-9176-A214-17FF-6EC107FD6476}"/>
                </a:ext>
              </a:extLst>
            </p:cNvPr>
            <p:cNvSpPr/>
            <p:nvPr/>
          </p:nvSpPr>
          <p:spPr>
            <a:xfrm rot="10800000">
              <a:off x="7364159" y="3087927"/>
              <a:ext cx="1176068" cy="1176068"/>
            </a:xfrm>
            <a:prstGeom prst="arc">
              <a:avLst>
                <a:gd name="adj1" fmla="val 10895"/>
                <a:gd name="adj2" fmla="val 15969831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4" name="Straight Connector 41">
              <a:extLst>
                <a:ext uri="{FF2B5EF4-FFF2-40B4-BE49-F238E27FC236}">
                  <a16:creationId xmlns:a16="http://schemas.microsoft.com/office/drawing/2014/main" id="{6BCA7E88-1E4A-B554-A850-C9F0DF6D4449}"/>
                </a:ext>
              </a:extLst>
            </p:cNvPr>
            <p:cNvCxnSpPr>
              <a:cxnSpLocks/>
            </p:cNvCxnSpPr>
            <p:nvPr/>
          </p:nvCxnSpPr>
          <p:spPr>
            <a:xfrm>
              <a:off x="6222608" y="3656199"/>
              <a:ext cx="11415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72">
              <a:extLst>
                <a:ext uri="{FF2B5EF4-FFF2-40B4-BE49-F238E27FC236}">
                  <a16:creationId xmlns:a16="http://schemas.microsoft.com/office/drawing/2014/main" id="{D1ACDE05-8DE6-7165-850F-F8EFFF0776E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98512" y="4243473"/>
              <a:ext cx="0" cy="1333939"/>
            </a:xfrm>
            <a:prstGeom prst="line">
              <a:avLst/>
            </a:prstGeom>
            <a:ln w="381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39">
              <a:extLst>
                <a:ext uri="{FF2B5EF4-FFF2-40B4-BE49-F238E27FC236}">
                  <a16:creationId xmlns:a16="http://schemas.microsoft.com/office/drawing/2014/main" id="{1B487CD4-111B-A418-7117-FD66FBD7451D}"/>
                </a:ext>
              </a:extLst>
            </p:cNvPr>
            <p:cNvSpPr/>
            <p:nvPr/>
          </p:nvSpPr>
          <p:spPr>
            <a:xfrm>
              <a:off x="7511883" y="3235650"/>
              <a:ext cx="880621" cy="880621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50000">
                  <a:srgbClr val="FF0000"/>
                </a:gs>
                <a:gs pos="100000">
                  <a:srgbClr val="FF0000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90">
            <a:extLst>
              <a:ext uri="{FF2B5EF4-FFF2-40B4-BE49-F238E27FC236}">
                <a16:creationId xmlns:a16="http://schemas.microsoft.com/office/drawing/2014/main" id="{603BA82B-F413-BF97-1971-3A507DF0648F}"/>
              </a:ext>
            </a:extLst>
          </p:cNvPr>
          <p:cNvSpPr txBox="1"/>
          <p:nvPr/>
        </p:nvSpPr>
        <p:spPr>
          <a:xfrm>
            <a:off x="4624172" y="3169990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08" name="TextBox 90">
            <a:extLst>
              <a:ext uri="{FF2B5EF4-FFF2-40B4-BE49-F238E27FC236}">
                <a16:creationId xmlns:a16="http://schemas.microsoft.com/office/drawing/2014/main" id="{1DED0B10-C1D4-A7F3-DA74-00ED9DB38F54}"/>
              </a:ext>
            </a:extLst>
          </p:cNvPr>
          <p:cNvSpPr txBox="1"/>
          <p:nvPr/>
        </p:nvSpPr>
        <p:spPr>
          <a:xfrm>
            <a:off x="6363498" y="3166599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09" name="TextBox 90">
            <a:extLst>
              <a:ext uri="{FF2B5EF4-FFF2-40B4-BE49-F238E27FC236}">
                <a16:creationId xmlns:a16="http://schemas.microsoft.com/office/drawing/2014/main" id="{BB557835-4154-08BA-24C8-CC57A99F812A}"/>
              </a:ext>
            </a:extLst>
          </p:cNvPr>
          <p:cNvSpPr txBox="1"/>
          <p:nvPr/>
        </p:nvSpPr>
        <p:spPr>
          <a:xfrm>
            <a:off x="8132584" y="3166599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10" name="TextBox 90">
            <a:extLst>
              <a:ext uri="{FF2B5EF4-FFF2-40B4-BE49-F238E27FC236}">
                <a16:creationId xmlns:a16="http://schemas.microsoft.com/office/drawing/2014/main" id="{1152C0CF-AA16-29EB-E7DE-F62BBBEBE27A}"/>
              </a:ext>
            </a:extLst>
          </p:cNvPr>
          <p:cNvSpPr txBox="1"/>
          <p:nvPr/>
        </p:nvSpPr>
        <p:spPr>
          <a:xfrm>
            <a:off x="9918235" y="3164489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57D04CC7-8BB3-6A14-1DF5-B6C88A5FE021}"/>
              </a:ext>
            </a:extLst>
          </p:cNvPr>
          <p:cNvSpPr/>
          <p:nvPr/>
        </p:nvSpPr>
        <p:spPr>
          <a:xfrm>
            <a:off x="1468411" y="3931943"/>
            <a:ext cx="7263769" cy="43204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Trap’s design, procurement, installation and commissioning</a:t>
            </a:r>
          </a:p>
        </p:txBody>
      </p:sp>
      <p:pic>
        <p:nvPicPr>
          <p:cNvPr id="114" name="Immagine 113">
            <a:extLst>
              <a:ext uri="{FF2B5EF4-FFF2-40B4-BE49-F238E27FC236}">
                <a16:creationId xmlns:a16="http://schemas.microsoft.com/office/drawing/2014/main" id="{0075909F-AEFC-1A97-A0DF-576B2DBD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71" y="4543751"/>
            <a:ext cx="3052210" cy="1384553"/>
          </a:xfrm>
          <a:prstGeom prst="rect">
            <a:avLst/>
          </a:prstGeom>
        </p:spPr>
      </p:pic>
      <p:sp>
        <p:nvSpPr>
          <p:cNvPr id="115" name="Rettangolo 114">
            <a:extLst>
              <a:ext uri="{FF2B5EF4-FFF2-40B4-BE49-F238E27FC236}">
                <a16:creationId xmlns:a16="http://schemas.microsoft.com/office/drawing/2014/main" id="{06B1BD33-E6D4-EE07-26BE-B066CCF25ACB}"/>
              </a:ext>
            </a:extLst>
          </p:cNvPr>
          <p:cNvSpPr/>
          <p:nvPr/>
        </p:nvSpPr>
        <p:spPr>
          <a:xfrm>
            <a:off x="430566" y="5946869"/>
            <a:ext cx="27008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GS Mauro et al, Frontiers in Physics, 621(2022)</a:t>
            </a:r>
          </a:p>
        </p:txBody>
      </p: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53A8BCEB-73D7-D9C9-DBEF-55169274D801}"/>
              </a:ext>
            </a:extLst>
          </p:cNvPr>
          <p:cNvSpPr/>
          <p:nvPr/>
        </p:nvSpPr>
        <p:spPr>
          <a:xfrm>
            <a:off x="3033472" y="2411206"/>
            <a:ext cx="4464496" cy="360040"/>
          </a:xfrm>
          <a:prstGeom prst="rect">
            <a:avLst/>
          </a:prstGeom>
          <a:solidFill>
            <a:srgbClr val="009242">
              <a:alpha val="5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X-ray 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interferopolarimetry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upgrades</a:t>
            </a:r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6998A95E-13C0-F2DB-59E4-29BEFE7E7ACC}"/>
              </a:ext>
            </a:extLst>
          </p:cNvPr>
          <p:cNvSpPr/>
          <p:nvPr/>
        </p:nvSpPr>
        <p:spPr>
          <a:xfrm>
            <a:off x="3750529" y="4398548"/>
            <a:ext cx="4464496" cy="360040"/>
          </a:xfrm>
          <a:prstGeom prst="rect">
            <a:avLst/>
          </a:prstGeom>
          <a:solidFill>
            <a:srgbClr val="009242">
              <a:alpha val="5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opacity preliminary studies</a:t>
            </a:r>
          </a:p>
        </p:txBody>
      </p:sp>
      <p:pic>
        <p:nvPicPr>
          <p:cNvPr id="118" name="Immagine 117">
            <a:extLst>
              <a:ext uri="{FF2B5EF4-FFF2-40B4-BE49-F238E27FC236}">
                <a16:creationId xmlns:a16="http://schemas.microsoft.com/office/drawing/2014/main" id="{0E91E930-1F93-FD4F-7CF7-5CD882BEC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489" y="4785734"/>
            <a:ext cx="2479072" cy="1859304"/>
          </a:xfrm>
          <a:prstGeom prst="rect">
            <a:avLst/>
          </a:prstGeom>
        </p:spPr>
      </p:pic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DEC67BD6-6A47-02D9-90CE-C45194C7A832}"/>
              </a:ext>
            </a:extLst>
          </p:cNvPr>
          <p:cNvSpPr txBox="1"/>
          <p:nvPr/>
        </p:nvSpPr>
        <p:spPr>
          <a:xfrm>
            <a:off x="3725132" y="4791925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p:pic>
        <p:nvPicPr>
          <p:cNvPr id="121" name="Immagine 120">
            <a:extLst>
              <a:ext uri="{FF2B5EF4-FFF2-40B4-BE49-F238E27FC236}">
                <a16:creationId xmlns:a16="http://schemas.microsoft.com/office/drawing/2014/main" id="{733D9501-3492-94E6-4834-0FA7F693AD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0202" y="5110104"/>
            <a:ext cx="2479072" cy="1244948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28C791F0-94D2-AF5D-4FA9-6307E76D88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55135" r="53629"/>
          <a:stretch/>
        </p:blipFill>
        <p:spPr>
          <a:xfrm>
            <a:off x="1518115" y="921428"/>
            <a:ext cx="1835769" cy="1383808"/>
          </a:xfrm>
          <a:prstGeom prst="rect">
            <a:avLst/>
          </a:prstGeom>
        </p:spPr>
      </p:pic>
      <p:sp>
        <p:nvSpPr>
          <p:cNvPr id="123" name="Rettangolo 122">
            <a:extLst>
              <a:ext uri="{FF2B5EF4-FFF2-40B4-BE49-F238E27FC236}">
                <a16:creationId xmlns:a16="http://schemas.microsoft.com/office/drawing/2014/main" id="{C4DC17FE-5E3F-CE9B-84D2-5F393C5392E3}"/>
              </a:ext>
            </a:extLst>
          </p:cNvPr>
          <p:cNvSpPr/>
          <p:nvPr/>
        </p:nvSpPr>
        <p:spPr>
          <a:xfrm>
            <a:off x="3336360" y="937618"/>
            <a:ext cx="22933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D Mascali et al., Plasma Physics and Controlled Fusion 64(3):035020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Jan. 2022</a:t>
            </a:r>
          </a:p>
        </p:txBody>
      </p:sp>
      <p:sp>
        <p:nvSpPr>
          <p:cNvPr id="124" name="Rettangolo 123">
            <a:extLst>
              <a:ext uri="{FF2B5EF4-FFF2-40B4-BE49-F238E27FC236}">
                <a16:creationId xmlns:a16="http://schemas.microsoft.com/office/drawing/2014/main" id="{B60021FD-43C1-558E-CD04-24B29D58E81F}"/>
              </a:ext>
            </a:extLst>
          </p:cNvPr>
          <p:cNvSpPr/>
          <p:nvPr/>
        </p:nvSpPr>
        <p:spPr>
          <a:xfrm>
            <a:off x="7491294" y="1450544"/>
            <a:ext cx="4464496" cy="432048"/>
          </a:xfrm>
          <a:prstGeom prst="rect">
            <a:avLst/>
          </a:prstGeom>
          <a:solidFill>
            <a:srgbClr val="F0853D">
              <a:alpha val="5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GAMMA-PANDORA agreement: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HpGe det. @ LNS</a:t>
            </a:r>
          </a:p>
        </p:txBody>
      </p:sp>
      <p:sp>
        <p:nvSpPr>
          <p:cNvPr id="125" name="Rettangolo 124">
            <a:extLst>
              <a:ext uri="{FF2B5EF4-FFF2-40B4-BE49-F238E27FC236}">
                <a16:creationId xmlns:a16="http://schemas.microsoft.com/office/drawing/2014/main" id="{053C3B2B-6CD3-ECD4-56D1-1CA8CF233A22}"/>
              </a:ext>
            </a:extLst>
          </p:cNvPr>
          <p:cNvSpPr/>
          <p:nvPr/>
        </p:nvSpPr>
        <p:spPr>
          <a:xfrm>
            <a:off x="8943495" y="2049019"/>
            <a:ext cx="1872208" cy="432048"/>
          </a:xfrm>
          <a:prstGeom prst="rect">
            <a:avLst/>
          </a:prstGeom>
          <a:solidFill>
            <a:srgbClr val="F0853D"/>
          </a:solidFill>
          <a:ln>
            <a:solidFill>
              <a:srgbClr val="F08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PANDORA plasma characterization</a:t>
            </a:r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39934F0A-3B7B-2D82-0527-BC28C7F3BC9C}"/>
              </a:ext>
            </a:extLst>
          </p:cNvPr>
          <p:cNvSpPr/>
          <p:nvPr/>
        </p:nvSpPr>
        <p:spPr>
          <a:xfrm>
            <a:off x="9723542" y="5191432"/>
            <a:ext cx="2355376" cy="432048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PANDORA Phase-1 experimental run</a:t>
            </a:r>
          </a:p>
        </p:txBody>
      </p:sp>
      <p:pic>
        <p:nvPicPr>
          <p:cNvPr id="128" name="Immagine 127">
            <a:extLst>
              <a:ext uri="{FF2B5EF4-FFF2-40B4-BE49-F238E27FC236}">
                <a16:creationId xmlns:a16="http://schemas.microsoft.com/office/drawing/2014/main" id="{C97AB309-0F56-8F94-576B-4CCD377D8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630" y="804904"/>
            <a:ext cx="1852229" cy="1537911"/>
          </a:xfrm>
          <a:prstGeom prst="rect">
            <a:avLst/>
          </a:prstGeom>
        </p:spPr>
      </p:pic>
      <p:sp>
        <p:nvSpPr>
          <p:cNvPr id="129" name="Rettangolo 128">
            <a:extLst>
              <a:ext uri="{FF2B5EF4-FFF2-40B4-BE49-F238E27FC236}">
                <a16:creationId xmlns:a16="http://schemas.microsoft.com/office/drawing/2014/main" id="{CC099DFA-4592-DED7-9BB4-9413E60FA435}"/>
              </a:ext>
            </a:extLst>
          </p:cNvPr>
          <p:cNvSpPr/>
          <p:nvPr/>
        </p:nvSpPr>
        <p:spPr>
          <a:xfrm>
            <a:off x="7412253" y="912625"/>
            <a:ext cx="27008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Naselli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et al, Frontiers in Physics, 692 (2022)</a:t>
            </a: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AFEE58CC-E327-A91D-21EC-59A2C4BED8DA}"/>
              </a:ext>
            </a:extLst>
          </p:cNvPr>
          <p:cNvSpPr txBox="1"/>
          <p:nvPr/>
        </p:nvSpPr>
        <p:spPr>
          <a:xfrm>
            <a:off x="3721752" y="2834009"/>
            <a:ext cx="1325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 2022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selection of the best technical solution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vale 130">
            <a:extLst>
              <a:ext uri="{FF2B5EF4-FFF2-40B4-BE49-F238E27FC236}">
                <a16:creationId xmlns:a16="http://schemas.microsoft.com/office/drawing/2014/main" id="{AD2808B6-E7F5-81E0-2ED2-D5BBEECA9F4C}"/>
              </a:ext>
            </a:extLst>
          </p:cNvPr>
          <p:cNvSpPr/>
          <p:nvPr/>
        </p:nvSpPr>
        <p:spPr>
          <a:xfrm>
            <a:off x="4145341" y="3322662"/>
            <a:ext cx="149807" cy="1268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3" name="Connettore 2 132">
            <a:extLst>
              <a:ext uri="{FF2B5EF4-FFF2-40B4-BE49-F238E27FC236}">
                <a16:creationId xmlns:a16="http://schemas.microsoft.com/office/drawing/2014/main" id="{2DF8C35E-EB5F-CA9C-8315-C730F70577F8}"/>
              </a:ext>
            </a:extLst>
          </p:cNvPr>
          <p:cNvCxnSpPr>
            <a:stCxn id="131" idx="4"/>
          </p:cNvCxnSpPr>
          <p:nvPr/>
        </p:nvCxnSpPr>
        <p:spPr>
          <a:xfrm flipH="1">
            <a:off x="4220244" y="3449550"/>
            <a:ext cx="1" cy="5154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1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131DA04-AA57-0308-1202-B5C382C77CBF}"/>
              </a:ext>
            </a:extLst>
          </p:cNvPr>
          <p:cNvSpPr txBox="1"/>
          <p:nvPr/>
        </p:nvSpPr>
        <p:spPr>
          <a:xfrm>
            <a:off x="409448" y="4204704"/>
            <a:ext cx="566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trap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3 SC coils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+ 1 SC HEX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charge state 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ions must remain in the plasma long enough (tens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high-frequency needed!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Designed to operate 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18-21 GHz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MHD-stable configuration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D929B21-FF9D-D368-F0D4-B9DA2C6B31B7}"/>
              </a:ext>
            </a:extLst>
          </p:cNvPr>
          <p:cNvSpPr txBox="1"/>
          <p:nvPr/>
        </p:nvSpPr>
        <p:spPr>
          <a:xfrm>
            <a:off x="6679977" y="398365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d.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0DBE32D4-5D0C-B5C2-C54B-3A821B72D19D}"/>
              </a:ext>
            </a:extLst>
          </p:cNvPr>
          <p:cNvSpPr txBox="1"/>
          <p:nvPr/>
        </p:nvSpPr>
        <p:spPr>
          <a:xfrm>
            <a:off x="6679977" y="487304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c.</a:t>
            </a:r>
          </a:p>
        </p:txBody>
      </p: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D25A63E7-4799-1EA0-8133-BA9F3A634E70}"/>
              </a:ext>
            </a:extLst>
          </p:cNvPr>
          <p:cNvCxnSpPr>
            <a:cxnSpLocks/>
          </p:cNvCxnSpPr>
          <p:nvPr/>
        </p:nvCxnSpPr>
        <p:spPr>
          <a:xfrm>
            <a:off x="6139708" y="1074723"/>
            <a:ext cx="0" cy="48298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PANDORA : status trap and diagnostic array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65AE70A-6DC6-E3C9-DCD4-C0A3C217D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8742" b="3338"/>
          <a:stretch/>
        </p:blipFill>
        <p:spPr>
          <a:xfrm>
            <a:off x="84959" y="2642056"/>
            <a:ext cx="1978148" cy="1475671"/>
          </a:xfrm>
          <a:prstGeom prst="rect">
            <a:avLst/>
          </a:prstGeom>
        </p:spPr>
      </p:pic>
      <p:pic>
        <p:nvPicPr>
          <p:cNvPr id="14" name="Immagine 1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E15A1A4-1220-95C1-AE45-24331FE54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" y="1074723"/>
            <a:ext cx="2014007" cy="148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66C4244-3D6F-3EFD-6718-72B302AB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41" y="1102015"/>
            <a:ext cx="3762758" cy="24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589E964-4149-BFC2-E358-87241819B4F7}"/>
              </a:ext>
            </a:extLst>
          </p:cNvPr>
          <p:cNvSpPr/>
          <p:nvPr/>
        </p:nvSpPr>
        <p:spPr>
          <a:xfrm>
            <a:off x="561848" y="6278108"/>
            <a:ext cx="27008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GS Mauro et al, Frontiers in Physics, 621(2022)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D7EAEFC-F267-DA41-C83C-BFE64C95D52A}"/>
              </a:ext>
            </a:extLst>
          </p:cNvPr>
          <p:cNvSpPr txBox="1"/>
          <p:nvPr/>
        </p:nvSpPr>
        <p:spPr>
          <a:xfrm>
            <a:off x="6325196" y="3762820"/>
            <a:ext cx="5666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Array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detectors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placed around the trap for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-tagging of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β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it-IT" sz="16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decaying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nuclei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Photopeak detection efficiency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(interplay between detector number and mechanical constraint)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Signal to noise ratio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(high background self-generated inside the trap)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Magnetic field effects on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charge collection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175DEB2-8ADA-73D0-8210-D3346CCA9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39" r="45275"/>
          <a:stretch/>
        </p:blipFill>
        <p:spPr>
          <a:xfrm>
            <a:off x="6413911" y="1136709"/>
            <a:ext cx="2509311" cy="1993165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4FCDAB4E-813A-1AD7-58FE-5239E2FB8B08}"/>
              </a:ext>
            </a:extLst>
          </p:cNvPr>
          <p:cNvSpPr/>
          <p:nvPr/>
        </p:nvSpPr>
        <p:spPr>
          <a:xfrm>
            <a:off x="9228164" y="6220793"/>
            <a:ext cx="27008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Naselli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et al, Frontiers in Physics, 692 (2022)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4D8CE84-6748-F956-6D75-AF7416757BCF}"/>
              </a:ext>
            </a:extLst>
          </p:cNvPr>
          <p:cNvSpPr txBox="1"/>
          <p:nvPr/>
        </p:nvSpPr>
        <p:spPr>
          <a:xfrm>
            <a:off x="9244571" y="1506995"/>
            <a:ext cx="2668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Formalized a Collaboration Agreement with GAMMA to use 16 </a:t>
            </a:r>
            <a:r>
              <a:rPr lang="en-A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A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 of GALILEO</a:t>
            </a:r>
            <a:endParaRPr lang="en-AU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9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PANDORA : status trap and diagnostic array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DD58F33-1667-61B1-FC23-A07C4082EE2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11" y="1152818"/>
            <a:ext cx="7347600" cy="3045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7527AB-91E4-9039-2C29-2F90B801F43D}"/>
              </a:ext>
            </a:extLst>
          </p:cNvPr>
          <p:cNvSpPr txBox="1"/>
          <p:nvPr/>
        </p:nvSpPr>
        <p:spPr>
          <a:xfrm>
            <a:off x="830179" y="2081338"/>
            <a:ext cx="3867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Average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density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</a:rPr>
              <a:t> and temperature, line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ratios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04FE4B-7E03-D533-6D87-F7FDF8ED7503}"/>
              </a:ext>
            </a:extLst>
          </p:cNvPr>
          <p:cNvSpPr txBox="1"/>
          <p:nvPr/>
        </p:nvSpPr>
        <p:spPr>
          <a:xfrm>
            <a:off x="830179" y="3017501"/>
            <a:ext cx="3867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B050"/>
                </a:solidFill>
                <a:latin typeface="Arial" panose="020B0604020202020204" pitchFamily="34" charset="0"/>
              </a:rPr>
              <a:t>Tomographic</a:t>
            </a:r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</a:rPr>
              <a:t> info on </a:t>
            </a:r>
            <a:r>
              <a:rPr lang="it-IT" sz="1400" dirty="0" err="1">
                <a:solidFill>
                  <a:srgbClr val="00B050"/>
                </a:solidFill>
                <a:latin typeface="Arial" panose="020B0604020202020204" pitchFamily="34" charset="0"/>
              </a:rPr>
              <a:t>density</a:t>
            </a:r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</a:rPr>
              <a:t> and temperature</a:t>
            </a:r>
            <a:endParaRPr lang="it-IT" sz="1400" dirty="0">
              <a:solidFill>
                <a:srgbClr val="00B05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1EB344-EE3B-6D54-D654-FE0A1491DA21}"/>
              </a:ext>
            </a:extLst>
          </p:cNvPr>
          <p:cNvSpPr txBox="1"/>
          <p:nvPr/>
        </p:nvSpPr>
        <p:spPr>
          <a:xfrm>
            <a:off x="830179" y="2586965"/>
            <a:ext cx="3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Line-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integrated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density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D98456-2768-4376-C26D-3B0687D3674E}"/>
              </a:ext>
            </a:extLst>
          </p:cNvPr>
          <p:cNvSpPr txBox="1"/>
          <p:nvPr/>
        </p:nvSpPr>
        <p:spPr>
          <a:xfrm>
            <a:off x="830179" y="1529257"/>
            <a:ext cx="3597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Volumetric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soft and hard X-ray temperature and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density</a:t>
            </a:r>
            <a:endParaRPr lang="it-IT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6FC725F-FA1C-E3FE-9329-CB5DA9E9A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744"/>
          <a:stretch/>
        </p:blipFill>
        <p:spPr>
          <a:xfrm>
            <a:off x="296316" y="4169107"/>
            <a:ext cx="7347600" cy="177129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75F4FC-7B49-CABD-10DE-D8263BC77E7A}"/>
              </a:ext>
            </a:extLst>
          </p:cNvPr>
          <p:cNvSpPr txBox="1"/>
          <p:nvPr/>
        </p:nvSpPr>
        <p:spPr>
          <a:xfrm>
            <a:off x="7844589" y="4507293"/>
            <a:ext cx="39463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n-line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monitoring of all plasma parameters 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(density, T, CSD)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nvestigation of the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plasma properties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in all energetic domains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erforming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high-resolution spatial and time 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resolved analysis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6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8551EDA-11FD-3C13-3B2F-CBB84690C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10082"/>
              </p:ext>
            </p:extLst>
          </p:nvPr>
        </p:nvGraphicFramePr>
        <p:xfrm>
          <a:off x="2676082" y="1364047"/>
          <a:ext cx="6979653" cy="450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9AA875-3A4D-64DC-4F4C-4E5A5644139E}"/>
              </a:ext>
            </a:extLst>
          </p:cNvPr>
          <p:cNvSpPr txBox="1"/>
          <p:nvPr/>
        </p:nvSpPr>
        <p:spPr>
          <a:xfrm>
            <a:off x="880038" y="3757816"/>
            <a:ext cx="2882728" cy="2108269"/>
          </a:xfrm>
          <a:prstGeom prst="rect">
            <a:avLst/>
          </a:prstGeom>
          <a:solidFill>
            <a:srgbClr val="E4F3D3"/>
          </a:solidFill>
          <a:ln w="38100">
            <a:solidFill>
              <a:srgbClr val="A8C99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Plasma models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self-consistent approach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coupling Maxwell </a:t>
            </a:r>
            <a:r>
              <a:rPr lang="en-US" sz="1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eqs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to particle dynamics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detailed plasma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atomic physics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Virtual experiments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: detection efficiency, particle transport, diagnostic lines design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9DD566-9636-9015-4EA3-2ABE8E4C7EBA}"/>
              </a:ext>
            </a:extLst>
          </p:cNvPr>
          <p:cNvSpPr txBox="1"/>
          <p:nvPr/>
        </p:nvSpPr>
        <p:spPr>
          <a:xfrm>
            <a:off x="455018" y="1300754"/>
            <a:ext cx="3940435" cy="8156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Multi-messenger events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GW + EM signals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Spectroscopic observations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FE6ACF-F9E2-43A8-42D9-A646A712D87B}"/>
              </a:ext>
            </a:extLst>
          </p:cNvPr>
          <p:cNvSpPr txBox="1"/>
          <p:nvPr/>
        </p:nvSpPr>
        <p:spPr>
          <a:xfrm>
            <a:off x="8537369" y="1216156"/>
            <a:ext cx="3316426" cy="29084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6D26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Astrophysical models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studying 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s-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r-process </a:t>
            </a:r>
            <a:r>
              <a:rPr lang="en-US" sz="14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branchings</a:t>
            </a:r>
            <a:endParaRPr lang="en-US" sz="1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Nuclear Theory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weak-interaction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rate change in stellar-enhanced environments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Weak interactions models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: coupling 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nuclear and electronic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degrees of freedom  single-particle 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mean-field scheme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predictions of </a:t>
            </a:r>
            <a:r>
              <a:rPr lang="el-GR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decay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rates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Radiative transfer in non-LTE plasmas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355D58-6FC8-CA08-0483-17C377355A2C}"/>
              </a:ext>
            </a:extLst>
          </p:cNvPr>
          <p:cNvSpPr txBox="1"/>
          <p:nvPr/>
        </p:nvSpPr>
        <p:spPr>
          <a:xfrm>
            <a:off x="8288282" y="4903478"/>
            <a:ext cx="3738641" cy="1538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8BAAD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Multi-diagnostics training on testbench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Direct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measurements in plasma </a:t>
            </a: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environments 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suiting several astrophysical scenarios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Nuclear and atomic inputs</a:t>
            </a:r>
            <a:r>
              <a:rPr 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weak-interaction rates + plasma opacity</a:t>
            </a: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Elemento grafico 21" descr="Freccia linea: curva antioraria con riempimento a tinta unita">
            <a:extLst>
              <a:ext uri="{FF2B5EF4-FFF2-40B4-BE49-F238E27FC236}">
                <a16:creationId xmlns:a16="http://schemas.microsoft.com/office/drawing/2014/main" id="{F9EE37DA-B722-CA0D-012B-B5BDBDB61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575278">
            <a:off x="7259770" y="1891334"/>
            <a:ext cx="914400" cy="914400"/>
          </a:xfrm>
          <a:prstGeom prst="rect">
            <a:avLst/>
          </a:prstGeom>
        </p:spPr>
      </p:pic>
      <p:pic>
        <p:nvPicPr>
          <p:cNvPr id="26" name="Elemento grafico 25" descr="Freccia linea: curva antioraria con riempimento a tinta unita">
            <a:extLst>
              <a:ext uri="{FF2B5EF4-FFF2-40B4-BE49-F238E27FC236}">
                <a16:creationId xmlns:a16="http://schemas.microsoft.com/office/drawing/2014/main" id="{0F911B08-71A1-EA3D-2B41-085F18A03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064007">
            <a:off x="7103901" y="4527561"/>
            <a:ext cx="914400" cy="914400"/>
          </a:xfrm>
          <a:prstGeom prst="rect">
            <a:avLst/>
          </a:prstGeom>
        </p:spPr>
      </p:pic>
      <p:pic>
        <p:nvPicPr>
          <p:cNvPr id="27" name="Elemento grafico 26" descr="Freccia linea: curva antioraria con riempimento a tinta unita">
            <a:extLst>
              <a:ext uri="{FF2B5EF4-FFF2-40B4-BE49-F238E27FC236}">
                <a16:creationId xmlns:a16="http://schemas.microsoft.com/office/drawing/2014/main" id="{50F1AB23-9001-8BCA-C1D4-BA3998A4A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320994">
            <a:off x="4401334" y="4562976"/>
            <a:ext cx="914400" cy="914400"/>
          </a:xfrm>
          <a:prstGeom prst="rect">
            <a:avLst/>
          </a:prstGeom>
        </p:spPr>
      </p:pic>
      <p:pic>
        <p:nvPicPr>
          <p:cNvPr id="35" name="Elemento grafico 34" descr="Freccia linea: curva antioraria con riempimento a tinta unita">
            <a:extLst>
              <a:ext uri="{FF2B5EF4-FFF2-40B4-BE49-F238E27FC236}">
                <a16:creationId xmlns:a16="http://schemas.microsoft.com/office/drawing/2014/main" id="{5FEBFD3B-3754-ECBC-DC29-7BA260D54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143787">
            <a:off x="4217171" y="1786838"/>
            <a:ext cx="914400" cy="914400"/>
          </a:xfrm>
          <a:prstGeom prst="rect">
            <a:avLst/>
          </a:prstGeom>
        </p:spPr>
      </p:pic>
      <p:pic>
        <p:nvPicPr>
          <p:cNvPr id="39" name="Elemento grafico 38" descr="Freccia linea: curva antioraria con riempimento a tinta unita">
            <a:extLst>
              <a:ext uri="{FF2B5EF4-FFF2-40B4-BE49-F238E27FC236}">
                <a16:creationId xmlns:a16="http://schemas.microsoft.com/office/drawing/2014/main" id="{9632B45A-E536-3B23-D81E-F27479004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7736" flipH="1">
            <a:off x="4584681" y="2033045"/>
            <a:ext cx="914400" cy="914400"/>
          </a:xfrm>
          <a:prstGeom prst="rect">
            <a:avLst/>
          </a:prstGeom>
        </p:spPr>
      </p:pic>
      <p:pic>
        <p:nvPicPr>
          <p:cNvPr id="40" name="Elemento grafico 39" descr="Freccia linea: curva antioraria con riempimento a tinta unita">
            <a:extLst>
              <a:ext uri="{FF2B5EF4-FFF2-40B4-BE49-F238E27FC236}">
                <a16:creationId xmlns:a16="http://schemas.microsoft.com/office/drawing/2014/main" id="{97FC1A2D-594C-8199-B93A-E8224F51CC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741874" flipH="1">
            <a:off x="6818790" y="2119823"/>
            <a:ext cx="914400" cy="914400"/>
          </a:xfrm>
          <a:prstGeom prst="rect">
            <a:avLst/>
          </a:prstGeom>
        </p:spPr>
      </p:pic>
      <p:pic>
        <p:nvPicPr>
          <p:cNvPr id="41" name="Elemento grafico 40" descr="Freccia linea: curva antioraria con riempimento a tinta unita">
            <a:extLst>
              <a:ext uri="{FF2B5EF4-FFF2-40B4-BE49-F238E27FC236}">
                <a16:creationId xmlns:a16="http://schemas.microsoft.com/office/drawing/2014/main" id="{A85B89EB-9DDA-AE43-8417-ED53C78942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304491" flipH="1">
            <a:off x="6688460" y="4315381"/>
            <a:ext cx="914400" cy="914400"/>
          </a:xfrm>
          <a:prstGeom prst="rect">
            <a:avLst/>
          </a:prstGeom>
        </p:spPr>
      </p:pic>
      <p:pic>
        <p:nvPicPr>
          <p:cNvPr id="42" name="Elemento grafico 41" descr="Freccia linea: curva antioraria con riempimento a tinta unita">
            <a:extLst>
              <a:ext uri="{FF2B5EF4-FFF2-40B4-BE49-F238E27FC236}">
                <a16:creationId xmlns:a16="http://schemas.microsoft.com/office/drawing/2014/main" id="{4191FEB9-DC9E-1A00-36EF-E75BFD2311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919774" flipH="1">
            <a:off x="4676279" y="42317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0903F29-B7A7-DC10-2A14-CB11009E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19" y="3906320"/>
            <a:ext cx="2521080" cy="24448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179464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Theory: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2265EE-8937-808E-E745-C793435B3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63" y="3969383"/>
            <a:ext cx="2974614" cy="215192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0C460B-0FE6-6999-D643-48C17BB9BABA}"/>
              </a:ext>
            </a:extLst>
          </p:cNvPr>
          <p:cNvSpPr txBox="1"/>
          <p:nvPr/>
        </p:nvSpPr>
        <p:spPr>
          <a:xfrm>
            <a:off x="441856" y="1264553"/>
            <a:ext cx="113370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AGB model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Palmerini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2021), 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decay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affecting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isotopic admixture of Ba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the effectiveness of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branching point at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status as purely s-process nuclei is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not reproduced very well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galactic neutron capture nucleosynthesis, when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decay rate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taken from </a:t>
            </a:r>
            <a:r>
              <a:rPr lang="en-US" sz="14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14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en-US" sz="14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Improvements of the model when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different decay rates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enters in the model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input from full QM model –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relativistic Dirac-Hartree-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Fock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solution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including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internuclear </a:t>
            </a:r>
            <a:r>
              <a:rPr lang="en-US" sz="1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interelectronic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Decay rate of Cs is affected concurrently by two major factors: the presence of 3 nuclear excited states of Cs, and the electronic excitation, also up to a complete ionization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CA03C4E-54FA-8A31-4AD3-1C0429675718}"/>
              </a:ext>
            </a:extLst>
          </p:cNvPr>
          <p:cNvSpPr/>
          <p:nvPr/>
        </p:nvSpPr>
        <p:spPr>
          <a:xfrm>
            <a:off x="980577" y="4065330"/>
            <a:ext cx="1202076" cy="184701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82CF7E-5912-64C2-2412-70C68E0D8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263" y="3954570"/>
            <a:ext cx="2438525" cy="2444876"/>
          </a:xfrm>
          <a:prstGeom prst="rect">
            <a:avLst/>
          </a:prstGeom>
        </p:spPr>
      </p:pic>
      <p:pic>
        <p:nvPicPr>
          <p:cNvPr id="16" name="Elemento grafico 15" descr="Badge Croce con riempimento a tinta unita">
            <a:extLst>
              <a:ext uri="{FF2B5EF4-FFF2-40B4-BE49-F238E27FC236}">
                <a16:creationId xmlns:a16="http://schemas.microsoft.com/office/drawing/2014/main" id="{26AB18BC-5269-0D84-7192-B2F482112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7500" y="4057598"/>
            <a:ext cx="627548" cy="627548"/>
          </a:xfrm>
          <a:prstGeom prst="rect">
            <a:avLst/>
          </a:prstGeom>
        </p:spPr>
      </p:pic>
      <p:pic>
        <p:nvPicPr>
          <p:cNvPr id="17" name="Elemento grafico 16" descr="Badge Tick1 con riempimento a tinta unita">
            <a:extLst>
              <a:ext uri="{FF2B5EF4-FFF2-40B4-BE49-F238E27FC236}">
                <a16:creationId xmlns:a16="http://schemas.microsoft.com/office/drawing/2014/main" id="{219FAD13-DCD3-81CC-C5BC-AC1CB634E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73663" y="4065330"/>
            <a:ext cx="655822" cy="655822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05C2455B-7F4C-6938-F966-10540E5379CC}"/>
              </a:ext>
            </a:extLst>
          </p:cNvPr>
          <p:cNvSpPr/>
          <p:nvPr/>
        </p:nvSpPr>
        <p:spPr>
          <a:xfrm>
            <a:off x="2179143" y="4065330"/>
            <a:ext cx="1202076" cy="1847013"/>
          </a:xfrm>
          <a:prstGeom prst="rect">
            <a:avLst/>
          </a:prstGeom>
          <a:solidFill>
            <a:srgbClr val="96F8B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DF5B2A6-B09A-DC5B-8EA0-8CD84698978F}"/>
              </a:ext>
            </a:extLst>
          </p:cNvPr>
          <p:cNvSpPr txBox="1"/>
          <p:nvPr/>
        </p:nvSpPr>
        <p:spPr>
          <a:xfrm>
            <a:off x="4596381" y="5678385"/>
            <a:ext cx="518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endParaRPr lang="it-IT" sz="12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CF261F-2884-C6BE-FA91-EACAD06E94D5}"/>
              </a:ext>
            </a:extLst>
          </p:cNvPr>
          <p:cNvSpPr txBox="1"/>
          <p:nvPr/>
        </p:nvSpPr>
        <p:spPr>
          <a:xfrm>
            <a:off x="7154700" y="5716031"/>
            <a:ext cx="1174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highlight>
                  <a:srgbClr val="96F8B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THIS WORK</a:t>
            </a:r>
            <a:endParaRPr lang="it-IT" sz="1200" dirty="0">
              <a:highlight>
                <a:srgbClr val="96F8B0"/>
              </a:highlight>
            </a:endParaRPr>
          </a:p>
        </p:txBody>
      </p:sp>
      <p:pic>
        <p:nvPicPr>
          <p:cNvPr id="22" name="Immagine 2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1F33C54-E140-5FFC-C753-15FABF534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3" y="4014563"/>
            <a:ext cx="3240953" cy="184826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6CC65164-5779-1A12-A363-B3DE689DD5B3}"/>
              </a:ext>
            </a:extLst>
          </p:cNvPr>
          <p:cNvSpPr/>
          <p:nvPr/>
        </p:nvSpPr>
        <p:spPr>
          <a:xfrm>
            <a:off x="8747123" y="4574827"/>
            <a:ext cx="2822711" cy="574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7FA32A5-15B1-2037-D908-73EDF1F4F676}"/>
              </a:ext>
            </a:extLst>
          </p:cNvPr>
          <p:cNvSpPr txBox="1"/>
          <p:nvPr/>
        </p:nvSpPr>
        <p:spPr>
          <a:xfrm>
            <a:off x="10283294" y="4631341"/>
            <a:ext cx="128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PANDORA domain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21EDDAA-F201-2E84-2720-0276C352790D}"/>
              </a:ext>
            </a:extLst>
          </p:cNvPr>
          <p:cNvSpPr/>
          <p:nvPr/>
        </p:nvSpPr>
        <p:spPr>
          <a:xfrm>
            <a:off x="9142261" y="6199446"/>
            <a:ext cx="26792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Taioli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933(2):158, July 2022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C0B7593-ACBE-BD6A-73B7-92EAE08B4AB2}"/>
              </a:ext>
            </a:extLst>
          </p:cNvPr>
          <p:cNvSpPr txBox="1"/>
          <p:nvPr/>
        </p:nvSpPr>
        <p:spPr>
          <a:xfrm>
            <a:off x="933054" y="6312968"/>
            <a:ext cx="21766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Palmerini, S. </a:t>
            </a:r>
            <a:r>
              <a:rPr lang="it-IT" sz="9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(2021) </a:t>
            </a:r>
            <a:r>
              <a:rPr lang="it-IT" sz="9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9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B7093D6-90B1-3FDC-4086-20BB5986BCD2}"/>
              </a:ext>
            </a:extLst>
          </p:cNvPr>
          <p:cNvSpPr txBox="1"/>
          <p:nvPr/>
        </p:nvSpPr>
        <p:spPr>
          <a:xfrm>
            <a:off x="441856" y="3301252"/>
            <a:ext cx="11308287" cy="62015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07FDE8EB-280F-60E7-2510-C343F1E2B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1795" y="650397"/>
            <a:ext cx="3680348" cy="12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Theory: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452A5E9-FAFC-F0EC-3447-414436A92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169" y="3867483"/>
            <a:ext cx="3056801" cy="2292601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A47B2C3-0855-420C-70F0-8372DF9C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48" y="3472572"/>
            <a:ext cx="3869821" cy="29023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7C524D5-CF3E-3836-110F-E9A6FC758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660" y="3867483"/>
            <a:ext cx="3056801" cy="2292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C5E09B-FC0C-167A-23E9-9A46D798FD0A}"/>
              </a:ext>
            </a:extLst>
          </p:cNvPr>
          <p:cNvSpPr txBox="1"/>
          <p:nvPr/>
        </p:nvSpPr>
        <p:spPr>
          <a:xfrm>
            <a:off x="481814" y="1179992"/>
            <a:ext cx="11337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LTE vs NLTE plasma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relevant discrepancies for low-density plasma in the CSD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LTE (Statistical) vs.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NLTE (balance equation):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detailed atomic physics in plasma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NLTE might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also nuclear reaction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1FA613-85CD-1161-EC74-46EB54BA1B61}"/>
              </a:ext>
            </a:extLst>
          </p:cNvPr>
          <p:cNvSpPr txBox="1"/>
          <p:nvPr/>
        </p:nvSpPr>
        <p:spPr>
          <a:xfrm>
            <a:off x="2098108" y="3891546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>
                <a:solidFill>
                  <a:srgbClr val="FF0000"/>
                </a:solidFill>
              </a:rPr>
              <a:t>94</a:t>
            </a:r>
            <a:r>
              <a:rPr lang="it-IT" b="1" dirty="0">
                <a:solidFill>
                  <a:srgbClr val="FF0000"/>
                </a:solidFill>
              </a:rPr>
              <a:t>Nb (</a:t>
            </a:r>
            <a:r>
              <a:rPr lang="it-IT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it-IT" b="1" baseline="30000" dirty="0">
                <a:solidFill>
                  <a:srgbClr val="FF0000"/>
                </a:solidFill>
              </a:rPr>
              <a:t>-</a:t>
            </a:r>
            <a:r>
              <a:rPr lang="it-IT" b="1" dirty="0">
                <a:solidFill>
                  <a:srgbClr val="FF0000"/>
                </a:solidFill>
              </a:rPr>
              <a:t>) case</a:t>
            </a:r>
          </a:p>
        </p:txBody>
      </p:sp>
      <p:sp>
        <p:nvSpPr>
          <p:cNvPr id="11" name="CustomShape 21">
            <a:extLst>
              <a:ext uri="{FF2B5EF4-FFF2-40B4-BE49-F238E27FC236}">
                <a16:creationId xmlns:a16="http://schemas.microsoft.com/office/drawing/2014/main" id="{4EFC3788-552D-0BA7-7AC1-4B18898BB818}"/>
              </a:ext>
            </a:extLst>
          </p:cNvPr>
          <p:cNvSpPr/>
          <p:nvPr/>
        </p:nvSpPr>
        <p:spPr>
          <a:xfrm>
            <a:off x="815766" y="6482716"/>
            <a:ext cx="1455132" cy="2155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strike="noStrike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Courtesy of A. </a:t>
            </a:r>
            <a:r>
              <a:rPr lang="en-GB" sz="900" strike="noStrike" spc="-1" dirty="0" err="1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Mengoni</a:t>
            </a:r>
            <a:endParaRPr lang="en-GB" sz="9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1C120C0C-3230-0381-F116-2955B07E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88" y="2909366"/>
            <a:ext cx="5680856" cy="33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BC6994C2-238E-C1F7-ACB2-FCD707AAD4FF}"/>
              </a:ext>
            </a:extLst>
          </p:cNvPr>
          <p:cNvSpPr txBox="1"/>
          <p:nvPr/>
        </p:nvSpPr>
        <p:spPr>
          <a:xfrm>
            <a:off x="2717746" y="2596025"/>
            <a:ext cx="1481275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level energy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30AB392-948E-219F-E0D1-023470E560C7}"/>
              </a:ext>
            </a:extLst>
          </p:cNvPr>
          <p:cNvSpPr txBox="1"/>
          <p:nvPr/>
        </p:nvSpPr>
        <p:spPr>
          <a:xfrm>
            <a:off x="4480401" y="2596151"/>
            <a:ext cx="1222567" cy="2460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level energy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6E05C5FE-B08F-FD56-07D7-3357D1F393E2}"/>
              </a:ext>
            </a:extLst>
          </p:cNvPr>
          <p:cNvSpPr txBox="1"/>
          <p:nvPr/>
        </p:nvSpPr>
        <p:spPr>
          <a:xfrm>
            <a:off x="5981569" y="2607630"/>
            <a:ext cx="1222567" cy="2460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IPD contribution</a:t>
            </a:r>
          </a:p>
        </p:txBody>
      </p:sp>
      <p:sp>
        <p:nvSpPr>
          <p:cNvPr id="32" name="Rectangle 38">
            <a:extLst>
              <a:ext uri="{FF2B5EF4-FFF2-40B4-BE49-F238E27FC236}">
                <a16:creationId xmlns:a16="http://schemas.microsoft.com/office/drawing/2014/main" id="{12AA8507-7E69-7995-85C5-C4CF90E369FE}"/>
              </a:ext>
            </a:extLst>
          </p:cNvPr>
          <p:cNvSpPr/>
          <p:nvPr/>
        </p:nvSpPr>
        <p:spPr>
          <a:xfrm>
            <a:off x="2717746" y="2879314"/>
            <a:ext cx="1481275" cy="369598"/>
          </a:xfrm>
          <a:prstGeom prst="rect">
            <a:avLst/>
          </a:prstGeom>
          <a:solidFill>
            <a:srgbClr val="00B0F0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9">
            <a:extLst>
              <a:ext uri="{FF2B5EF4-FFF2-40B4-BE49-F238E27FC236}">
                <a16:creationId xmlns:a16="http://schemas.microsoft.com/office/drawing/2014/main" id="{11A2A9A2-0760-02F9-7835-3DA341FCA333}"/>
              </a:ext>
            </a:extLst>
          </p:cNvPr>
          <p:cNvSpPr/>
          <p:nvPr/>
        </p:nvSpPr>
        <p:spPr>
          <a:xfrm>
            <a:off x="4480401" y="2869339"/>
            <a:ext cx="1222567" cy="390564"/>
          </a:xfrm>
          <a:prstGeom prst="rect">
            <a:avLst/>
          </a:prstGeom>
          <a:solidFill>
            <a:srgbClr val="00B0F0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40">
            <a:extLst>
              <a:ext uri="{FF2B5EF4-FFF2-40B4-BE49-F238E27FC236}">
                <a16:creationId xmlns:a16="http://schemas.microsoft.com/office/drawing/2014/main" id="{A001194B-B26F-2EBD-2FCE-1D04B476EDA1}"/>
              </a:ext>
            </a:extLst>
          </p:cNvPr>
          <p:cNvSpPr/>
          <p:nvPr/>
        </p:nvSpPr>
        <p:spPr>
          <a:xfrm>
            <a:off x="5922651" y="2853725"/>
            <a:ext cx="1312394" cy="406178"/>
          </a:xfrm>
          <a:prstGeom prst="rect">
            <a:avLst/>
          </a:prstGeom>
          <a:solidFill>
            <a:srgbClr val="00B0F0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842ED2A-8DD0-EDE2-0B9A-93B4C859C9C3}"/>
              </a:ext>
            </a:extLst>
          </p:cNvPr>
          <p:cNvSpPr txBox="1"/>
          <p:nvPr/>
        </p:nvSpPr>
        <p:spPr>
          <a:xfrm>
            <a:off x="6089918" y="4623450"/>
            <a:ext cx="141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Low density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D8B6E65-5F00-F006-4DA2-7D01E51EF4C3}"/>
              </a:ext>
            </a:extLst>
          </p:cNvPr>
          <p:cNvSpPr txBox="1"/>
          <p:nvPr/>
        </p:nvSpPr>
        <p:spPr>
          <a:xfrm>
            <a:off x="8156620" y="4585201"/>
            <a:ext cx="141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High density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5468D250-52AD-19CD-E97D-79EE1B7CE29F}"/>
                  </a:ext>
                </a:extLst>
              </p:cNvPr>
              <p:cNvSpPr txBox="1"/>
              <p:nvPr/>
            </p:nvSpPr>
            <p:spPr>
              <a:xfrm>
                <a:off x="8022044" y="1118911"/>
                <a:ext cx="2286000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𝟗𝟒</m:t>
                          </m:r>
                        </m:sup>
                        <m:e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𝐍𝐛</m:t>
                          </m:r>
                          <m:sSup>
                            <m:sSupPr>
                              <m:ctrlP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e>
                            <m:sup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𝟗𝟒</m:t>
                              </m:r>
                            </m:sup>
                          </m:sSup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𝐌𝐨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5468D250-52AD-19CD-E97D-79EE1B7CE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044" y="1118911"/>
                <a:ext cx="2286000" cy="405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1CB9383-5588-FAC2-2FC2-FA324E1E27FE}"/>
                  </a:ext>
                </a:extLst>
              </p:cNvPr>
              <p:cNvSpPr txBox="1"/>
              <p:nvPr/>
            </p:nvSpPr>
            <p:spPr>
              <a:xfrm>
                <a:off x="9564354" y="1234723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1CB9383-5588-FAC2-2FC2-FA324E1E2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354" y="1234723"/>
                <a:ext cx="2286000" cy="3755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magine 38">
            <a:extLst>
              <a:ext uri="{FF2B5EF4-FFF2-40B4-BE49-F238E27FC236}">
                <a16:creationId xmlns:a16="http://schemas.microsoft.com/office/drawing/2014/main" id="{B8310F88-E889-D0A8-3EFC-2DD2FF93F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66" y="1459206"/>
            <a:ext cx="2653576" cy="23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8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Simulations: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C5E09B-FC0C-167A-23E9-9A46D798FD0A}"/>
              </a:ext>
            </a:extLst>
          </p:cNvPr>
          <p:cNvSpPr txBox="1"/>
          <p:nvPr/>
        </p:nvSpPr>
        <p:spPr>
          <a:xfrm>
            <a:off x="441856" y="1264553"/>
            <a:ext cx="1133705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Some recent investigations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Plasma modelling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ion dynamics transport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studying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CSD in plasma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space-resolved </a:t>
            </a:r>
            <a:r>
              <a:rPr lang="el-GR" sz="16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decay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it-IT" sz="16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detailed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atomic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physics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Mishra,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10, 17, (2022)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Galatà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777, (2022)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 startAt="2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Virtual experiments: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Measurability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decay rate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Naselli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Frontiers in Physics, 692 (2022)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Optical properties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layered plasma emission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Pidatella,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Frontiers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n Astronomy and Space Sciences 9, 225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(2022)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 startAt="3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efficiency: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impact of short-lived radioisotopes’ neutral depositions on the plasma chamber walls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being an additional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source of background for the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detectors array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Elemento grafico 13" descr="Freccia a destra con riempimento a tinta unita">
            <a:extLst>
              <a:ext uri="{FF2B5EF4-FFF2-40B4-BE49-F238E27FC236}">
                <a16:creationId xmlns:a16="http://schemas.microsoft.com/office/drawing/2014/main" id="{1F6BAB85-0E0D-8DD3-7856-CAC333326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3946" y="4463716"/>
            <a:ext cx="914400" cy="9144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20892B-1A76-E39B-0CCE-3B8467220461}"/>
              </a:ext>
            </a:extLst>
          </p:cNvPr>
          <p:cNvSpPr txBox="1"/>
          <p:nvPr/>
        </p:nvSpPr>
        <p:spPr>
          <a:xfrm>
            <a:off x="9372334" y="4597423"/>
            <a:ext cx="2435627" cy="646986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details in M.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Bezmalinovich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talk!</a:t>
            </a:r>
          </a:p>
        </p:txBody>
      </p:sp>
    </p:spTree>
    <p:extLst>
      <p:ext uri="{BB962C8B-B14F-4D97-AF65-F5344CB8AC3E}">
        <p14:creationId xmlns:p14="http://schemas.microsoft.com/office/powerpoint/2010/main" val="186738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Simulations: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22FCD6-EAA1-7726-D9E6-050198B17AFF}"/>
              </a:ext>
            </a:extLst>
          </p:cNvPr>
          <p:cNvSpPr txBox="1"/>
          <p:nvPr/>
        </p:nvSpPr>
        <p:spPr>
          <a:xfrm>
            <a:off x="1352539" y="1056565"/>
            <a:ext cx="90327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Plasma modelling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ion dynamics transport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studying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CSD in plasma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space-resolved </a:t>
            </a:r>
            <a:r>
              <a:rPr lang="el-GR" sz="16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decay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it-IT" sz="16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detailed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atomic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physics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</a:p>
          <a:p>
            <a:pPr algn="l"/>
            <a:endParaRPr lang="it-IT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Mishra,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10, 17, (2022)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Galatà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777, (2022)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78003A-C194-AA1E-A80C-BC6F5466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8" y="2920151"/>
            <a:ext cx="6538880" cy="206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AF4639D6-DC1E-7865-045B-9BC04C22FB2B}"/>
              </a:ext>
            </a:extLst>
          </p:cNvPr>
          <p:cNvSpPr txBox="1"/>
          <p:nvPr/>
        </p:nvSpPr>
        <p:spPr>
          <a:xfrm>
            <a:off x="399458" y="5144830"/>
            <a:ext cx="680745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Space-resolved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Charge State Distribution – expected impact on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space-dependent gamma-decay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from beta decaying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flux of radioisotope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in plasma buffer to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study CSD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beta-decay rate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7DFFE29-D419-7F52-BAB1-78559FB91CAF}"/>
              </a:ext>
            </a:extLst>
          </p:cNvPr>
          <p:cNvSpPr txBox="1"/>
          <p:nvPr/>
        </p:nvSpPr>
        <p:spPr>
          <a:xfrm>
            <a:off x="354866" y="2498848"/>
            <a:ext cx="68074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Argon buffer gas Charge State Distribution in plasma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072412-BF4D-A51F-13EA-935DDA65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00" y="1970436"/>
            <a:ext cx="4674811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8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B0CD61-101B-FFB5-C26F-D4D234A0F06D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Highlights of physics perspectives for s- and r-process nucleosynthesis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5DC132AE-BE66-1380-F306-5924C4646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17" y="2561953"/>
            <a:ext cx="4399032" cy="2468138"/>
          </a:xfrm>
          <a:prstGeom prst="rect">
            <a:avLst/>
          </a:prstGeom>
        </p:spPr>
      </p:pic>
      <p:pic>
        <p:nvPicPr>
          <p:cNvPr id="11" name="Elemento grafico 10" descr="Indietro contorno">
            <a:extLst>
              <a:ext uri="{FF2B5EF4-FFF2-40B4-BE49-F238E27FC236}">
                <a16:creationId xmlns:a16="http://schemas.microsoft.com/office/drawing/2014/main" id="{623F312A-5335-825B-3581-9E87D8E11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08184">
            <a:off x="2506782" y="2161283"/>
            <a:ext cx="1939003" cy="872603"/>
          </a:xfrm>
          <a:prstGeom prst="rect">
            <a:avLst/>
          </a:prstGeom>
        </p:spPr>
      </p:pic>
      <p:pic>
        <p:nvPicPr>
          <p:cNvPr id="12" name="Elemento grafico 11" descr="Indietro contorno">
            <a:extLst>
              <a:ext uri="{FF2B5EF4-FFF2-40B4-BE49-F238E27FC236}">
                <a16:creationId xmlns:a16="http://schemas.microsoft.com/office/drawing/2014/main" id="{03BB0052-EE60-1F36-A407-90BCB18FA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162186" flipV="1">
            <a:off x="2384060" y="3914144"/>
            <a:ext cx="1939003" cy="8726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BFA782-F5FC-2CDF-3B04-019C614D3C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01" b="18066"/>
          <a:stretch/>
        </p:blipFill>
        <p:spPr>
          <a:xfrm>
            <a:off x="4192900" y="1203825"/>
            <a:ext cx="3111472" cy="2027115"/>
          </a:xfrm>
          <a:prstGeom prst="rect">
            <a:avLst/>
          </a:prstGeom>
        </p:spPr>
      </p:pic>
      <p:pic>
        <p:nvPicPr>
          <p:cNvPr id="14" name="Immagine 13" descr="Immagine che contiene scuro, luce, cielo notturno&#10;&#10;Descrizione generata automaticamente">
            <a:extLst>
              <a:ext uri="{FF2B5EF4-FFF2-40B4-BE49-F238E27FC236}">
                <a16:creationId xmlns:a16="http://schemas.microsoft.com/office/drawing/2014/main" id="{4A873AC9-4D92-D551-AFF7-3493744A47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7" y="5195823"/>
            <a:ext cx="2308584" cy="130323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E55C85E-D7CD-C194-F196-A3DC8EF639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4" t="1757" r="2592" b="3563"/>
          <a:stretch/>
        </p:blipFill>
        <p:spPr>
          <a:xfrm>
            <a:off x="4192900" y="3448802"/>
            <a:ext cx="2930913" cy="2468138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C08001F0-B560-407A-BC57-F333F7C811A3}"/>
              </a:ext>
            </a:extLst>
          </p:cNvPr>
          <p:cNvSpPr txBox="1"/>
          <p:nvPr/>
        </p:nvSpPr>
        <p:spPr>
          <a:xfrm>
            <a:off x="7304370" y="1246905"/>
            <a:ext cx="4715749" cy="19409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Slow Neutron Capture Process (s-process)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neutron density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(~10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capture lifetime ~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years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Absorption process competes with β and α-decay reactions – populates the valley of stability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UNIVERSE FACTORY: AGB STARS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ISSUES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DEMANDING FOR WEAK-INT. INPUT FOR ASTROPHYSICAL MODELS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019D1C86-DFF5-FFD0-AA8A-57DE165290F6}"/>
              </a:ext>
            </a:extLst>
          </p:cNvPr>
          <p:cNvSpPr txBox="1"/>
          <p:nvPr/>
        </p:nvSpPr>
        <p:spPr>
          <a:xfrm>
            <a:off x="7304371" y="3779529"/>
            <a:ext cx="4715749" cy="214526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Rapid Neutron Capture Process (r-process)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neutron density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(~10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capture lifetime ~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Absorption process competes with inverse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γ,n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reaction – populates the neutron drip line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UNIVERSE FACTORY: SN, NS MERGERS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ISSUES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WEAK R-PROCESS YIELDS CONSTRAIN, OPACITY INFO MISSING IN THE KILONOVA PREDICTION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22F508-0816-7829-D410-6D3D123252A3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7542B9AB-EE12-6FB4-F3B2-E998DC41D35E}"/>
              </a:ext>
            </a:extLst>
          </p:cNvPr>
          <p:cNvSpPr txBox="1"/>
          <p:nvPr/>
        </p:nvSpPr>
        <p:spPr>
          <a:xfrm>
            <a:off x="1076973" y="1325853"/>
            <a:ext cx="3211135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r>
              <a:rPr lang="en-US" altLang="it-IT" sz="900" dirty="0" err="1">
                <a:effectLst/>
                <a:latin typeface="Arial" panose="020B0604020202020204" pitchFamily="34" charset="0"/>
              </a:rPr>
              <a:t>Busso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M.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Ann Rev Astron. </a:t>
            </a:r>
            <a:r>
              <a:rPr lang="en-US" altLang="it-IT" sz="900" dirty="0" err="1">
                <a:effectLst/>
                <a:latin typeface="Arial" panose="020B0604020202020204" pitchFamily="34" charset="0"/>
              </a:rPr>
              <a:t>Astrophys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.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37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 (1999) 239</a:t>
            </a:r>
          </a:p>
          <a:p>
            <a:r>
              <a:rPr lang="en-US" altLang="it-IT" sz="900" dirty="0" err="1">
                <a:effectLst/>
                <a:latin typeface="Arial" panose="020B0604020202020204" pitchFamily="34" charset="0"/>
              </a:rPr>
              <a:t>Cristallo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S.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APJ Suppl.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197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17 (2011)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ABEC1D-52B2-8B12-3B15-46BE6757A40D}"/>
              </a:ext>
            </a:extLst>
          </p:cNvPr>
          <p:cNvSpPr txBox="1"/>
          <p:nvPr/>
        </p:nvSpPr>
        <p:spPr>
          <a:xfrm>
            <a:off x="3596372" y="6019386"/>
            <a:ext cx="30469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Metzger B.D.,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Kilonovae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Living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Relativ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23, 1 (2020)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Simulations: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5BEDFD-B628-EE2F-2D0E-5618CD3B7165}"/>
              </a:ext>
            </a:extLst>
          </p:cNvPr>
          <p:cNvSpPr txBox="1"/>
          <p:nvPr/>
        </p:nvSpPr>
        <p:spPr>
          <a:xfrm>
            <a:off x="1713122" y="886375"/>
            <a:ext cx="8298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Virtual experiments: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Measurability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decay rate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Naselli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Frontiers in Physics, 692 (2022)</a:t>
            </a:r>
            <a:endParaRPr lang="it-IT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0CBCD62-3878-F0FB-C252-52ADE179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0" y="2059680"/>
            <a:ext cx="4532065" cy="206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FAA852E-6EB7-20F2-F8EA-0FB8326B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29" y="2740593"/>
            <a:ext cx="5352800" cy="34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58ECBF-6628-DE7A-7D49-907132F928F9}"/>
              </a:ext>
            </a:extLst>
          </p:cNvPr>
          <p:cNvSpPr txBox="1"/>
          <p:nvPr/>
        </p:nvSpPr>
        <p:spPr>
          <a:xfrm>
            <a:off x="9298346" y="6329250"/>
            <a:ext cx="2687124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1% Lu of 10</a:t>
            </a:r>
            <a:r>
              <a:rPr lang="it-IT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it-IT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Vp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=1500 cm</a:t>
            </a:r>
            <a:r>
              <a:rPr lang="it-IT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5541612-EED2-0B1E-8B13-7901C503B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70514"/>
              </p:ext>
            </p:extLst>
          </p:nvPr>
        </p:nvGraphicFramePr>
        <p:xfrm>
          <a:off x="7294936" y="1257233"/>
          <a:ext cx="351370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it-IT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202.88 &amp; 306.78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2F08CAD1-E1F5-9699-F7BA-408D4E9FF062}"/>
              </a:ext>
            </a:extLst>
          </p:cNvPr>
          <p:cNvSpPr/>
          <p:nvPr/>
        </p:nvSpPr>
        <p:spPr>
          <a:xfrm>
            <a:off x="7310815" y="1638516"/>
            <a:ext cx="3497829" cy="332937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D6B2EFD-0CA3-93A6-3741-9495E30ABB51}"/>
              </a:ext>
            </a:extLst>
          </p:cNvPr>
          <p:cNvSpPr/>
          <p:nvPr/>
        </p:nvSpPr>
        <p:spPr>
          <a:xfrm>
            <a:off x="4756900" y="5402624"/>
            <a:ext cx="156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4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</a:t>
            </a:r>
            <a:r>
              <a:rPr lang="en-AU" sz="1400" baseline="300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AU" sz="14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US" sz="1400" dirty="0">
              <a:solidFill>
                <a:srgbClr val="007033"/>
              </a:solidFill>
              <a:latin typeface="Georgia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077A16C-5FE7-459E-97AA-09366F721E22}"/>
              </a:ext>
            </a:extLst>
          </p:cNvPr>
          <p:cNvSpPr/>
          <p:nvPr/>
        </p:nvSpPr>
        <p:spPr>
          <a:xfrm>
            <a:off x="4897065" y="3246792"/>
            <a:ext cx="1464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</a:t>
            </a:r>
            <a:r>
              <a:rPr lang="en-AU" sz="1200" baseline="300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AU" sz="12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lifetime in the PANDORA plasma</a:t>
            </a:r>
            <a:endParaRPr lang="en-US" sz="1200" dirty="0">
              <a:solidFill>
                <a:srgbClr val="007033"/>
              </a:solidFill>
              <a:latin typeface="Georgia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2C5CF23-7C14-6283-4583-B86C8F22BC85}"/>
              </a:ext>
            </a:extLst>
          </p:cNvPr>
          <p:cNvCxnSpPr>
            <a:endCxn id="14" idx="3"/>
          </p:cNvCxnSpPr>
          <p:nvPr/>
        </p:nvCxnSpPr>
        <p:spPr>
          <a:xfrm>
            <a:off x="6312828" y="2639021"/>
            <a:ext cx="4192" cy="291749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>
            <a:extLst>
              <a:ext uri="{FF2B5EF4-FFF2-40B4-BE49-F238E27FC236}">
                <a16:creationId xmlns:a16="http://schemas.microsoft.com/office/drawing/2014/main" id="{7B7ED6B0-951C-6E4D-F301-9F2A84472259}"/>
              </a:ext>
            </a:extLst>
          </p:cNvPr>
          <p:cNvSpPr txBox="1"/>
          <p:nvPr/>
        </p:nvSpPr>
        <p:spPr>
          <a:xfrm>
            <a:off x="365000" y="4467516"/>
            <a:ext cx="485670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“Measurability” of 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Lu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(and other nuclei)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lifetime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computed using GEANT4 simulations assuming an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array of 14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-detectors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1240D8BF-A40C-5954-61AF-07D0E8C7732C}"/>
              </a:ext>
            </a:extLst>
          </p:cNvPr>
          <p:cNvSpPr/>
          <p:nvPr/>
        </p:nvSpPr>
        <p:spPr>
          <a:xfrm>
            <a:off x="332553" y="5308590"/>
            <a:ext cx="4532389" cy="10772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C011F30-A931-F590-2E7E-B9CA4DEFD963}"/>
              </a:ext>
            </a:extLst>
          </p:cNvPr>
          <p:cNvSpPr txBox="1"/>
          <p:nvPr/>
        </p:nvSpPr>
        <p:spPr>
          <a:xfrm>
            <a:off x="382012" y="5308590"/>
            <a:ext cx="44829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considering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cps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 det.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~ 6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baseline="30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176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Lu &gt; 30 days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67E5C3EB-D7F7-AB9C-EC77-72F9381B4AE7}"/>
              </a:ext>
            </a:extLst>
          </p:cNvPr>
          <p:cNvCxnSpPr>
            <a:cxnSpLocks/>
          </p:cNvCxnSpPr>
          <p:nvPr/>
        </p:nvCxnSpPr>
        <p:spPr>
          <a:xfrm>
            <a:off x="8274205" y="3992139"/>
            <a:ext cx="103529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8A571287-A79F-08EC-DCA5-1E9B24E22AF7}"/>
              </a:ext>
            </a:extLst>
          </p:cNvPr>
          <p:cNvCxnSpPr>
            <a:cxnSpLocks/>
          </p:cNvCxnSpPr>
          <p:nvPr/>
        </p:nvCxnSpPr>
        <p:spPr>
          <a:xfrm>
            <a:off x="9279671" y="3992139"/>
            <a:ext cx="0" cy="157232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90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Simulations: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A2656B-B56B-7EC9-B1C5-D58DB1E09FAA}"/>
              </a:ext>
            </a:extLst>
          </p:cNvPr>
          <p:cNvSpPr txBox="1"/>
          <p:nvPr/>
        </p:nvSpPr>
        <p:spPr>
          <a:xfrm>
            <a:off x="449178" y="1111314"/>
            <a:ext cx="11509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3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efficiency: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impact of short-lived radioisotopes’ neutral depositions on the plasma chamber walls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being an additional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source of background for the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detectors array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3C9185-EBE2-1063-EA18-0DADD7457344}"/>
              </a:ext>
            </a:extLst>
          </p:cNvPr>
          <p:cNvSpPr txBox="1"/>
          <p:nvPr/>
        </p:nvSpPr>
        <p:spPr>
          <a:xfrm>
            <a:off x="640680" y="1734909"/>
            <a:ext cx="7901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Let’s focus on the </a:t>
            </a:r>
            <a:r>
              <a:rPr lang="en-US" sz="16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decay process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relevant for s-process nucleosynthesis branching points in AGB stars modelling</a:t>
            </a:r>
          </a:p>
        </p:txBody>
      </p:sp>
      <p:pic>
        <p:nvPicPr>
          <p:cNvPr id="12" name="diffusion_Cs">
            <a:hlinkClick r:id="" action="ppaction://media"/>
            <a:extLst>
              <a:ext uri="{FF2B5EF4-FFF2-40B4-BE49-F238E27FC236}">
                <a16:creationId xmlns:a16="http://schemas.microsoft.com/office/drawing/2014/main" id="{6B7F1D93-3E34-57D8-6C49-3D5F7BD42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3208"/>
          <a:stretch/>
        </p:blipFill>
        <p:spPr>
          <a:xfrm>
            <a:off x="1227878" y="2705628"/>
            <a:ext cx="2377706" cy="20546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1E68FA2-4EF8-4DE5-F156-ED5D5F2A6B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6594"/>
          <a:stretch/>
        </p:blipFill>
        <p:spPr>
          <a:xfrm>
            <a:off x="3952429" y="2673336"/>
            <a:ext cx="2386463" cy="22453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09F3E2-F73F-E747-9483-35ED6B4DA5D1}"/>
              </a:ext>
            </a:extLst>
          </p:cNvPr>
          <p:cNvSpPr txBox="1"/>
          <p:nvPr/>
        </p:nvSpPr>
        <p:spPr>
          <a:xfrm>
            <a:off x="2350072" y="2867069"/>
            <a:ext cx="878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v [m/s]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AB14C3-B055-2AFE-5D5C-D991F4A1BC36}"/>
              </a:ext>
            </a:extLst>
          </p:cNvPr>
          <p:cNvSpPr txBox="1"/>
          <p:nvPr/>
        </p:nvSpPr>
        <p:spPr>
          <a:xfrm>
            <a:off x="4634033" y="2673336"/>
            <a:ext cx="135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log10(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BD6396D-BCA2-9512-DF0F-F7342B61FB86}"/>
              </a:ext>
            </a:extLst>
          </p:cNvPr>
          <p:cNvCxnSpPr>
            <a:cxnSpLocks/>
          </p:cNvCxnSpPr>
          <p:nvPr/>
        </p:nvCxnSpPr>
        <p:spPr>
          <a:xfrm flipH="1" flipV="1">
            <a:off x="2225321" y="4070255"/>
            <a:ext cx="449584" cy="3954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4E7B8C4-5DD0-A5A4-4BE9-65AC03E122EC}"/>
              </a:ext>
            </a:extLst>
          </p:cNvPr>
          <p:cNvSpPr txBox="1"/>
          <p:nvPr/>
        </p:nvSpPr>
        <p:spPr>
          <a:xfrm>
            <a:off x="2410185" y="4454478"/>
            <a:ext cx="878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Inlet</a:t>
            </a:r>
            <a:r>
              <a:rPr lang="it-IT" sz="10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spot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821D88B-3F1A-664D-7BD1-843A35F510B5}"/>
              </a:ext>
            </a:extLst>
          </p:cNvPr>
          <p:cNvCxnSpPr>
            <a:cxnSpLocks/>
          </p:cNvCxnSpPr>
          <p:nvPr/>
        </p:nvCxnSpPr>
        <p:spPr>
          <a:xfrm>
            <a:off x="4220493" y="2938324"/>
            <a:ext cx="413540" cy="323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79EBB72-80DE-7B8D-FD17-02247017A03F}"/>
              </a:ext>
            </a:extLst>
          </p:cNvPr>
          <p:cNvSpPr txBox="1"/>
          <p:nvPr/>
        </p:nvSpPr>
        <p:spPr>
          <a:xfrm>
            <a:off x="3835605" y="2576852"/>
            <a:ext cx="8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Magnetic</a:t>
            </a:r>
            <a:r>
              <a:rPr lang="it-IT" sz="9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field lines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C47F172-9B8A-A501-D5D2-79339FC03B51}"/>
              </a:ext>
            </a:extLst>
          </p:cNvPr>
          <p:cNvSpPr txBox="1"/>
          <p:nvPr/>
        </p:nvSpPr>
        <p:spPr>
          <a:xfrm>
            <a:off x="5001217" y="3277040"/>
            <a:ext cx="91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Max. </a:t>
            </a:r>
            <a:r>
              <a:rPr lang="it-IT" sz="9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deposition</a:t>
            </a:r>
            <a:r>
              <a:rPr lang="it-IT" sz="9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9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~ </a:t>
            </a:r>
            <a:r>
              <a:rPr lang="it-IT" sz="9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oven</a:t>
            </a:r>
            <a:r>
              <a:rPr lang="it-IT" sz="9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location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FBF2745-2DA2-8C96-15B6-D0BE6D41B7B5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001217" y="3923371"/>
            <a:ext cx="457155" cy="1907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CF9472A-D2B6-19CD-BE45-0BF42E7444A4}"/>
              </a:ext>
            </a:extLst>
          </p:cNvPr>
          <p:cNvSpPr txBox="1"/>
          <p:nvPr/>
        </p:nvSpPr>
        <p:spPr>
          <a:xfrm>
            <a:off x="1669129" y="2334782"/>
            <a:ext cx="213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tracking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9CBABE8-6CA9-B095-387E-A24550AB1008}"/>
              </a:ext>
            </a:extLst>
          </p:cNvPr>
          <p:cNvSpPr txBox="1"/>
          <p:nvPr/>
        </p:nvSpPr>
        <p:spPr>
          <a:xfrm>
            <a:off x="4165896" y="2340970"/>
            <a:ext cx="213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D9F86DD-2369-88ED-3EE3-585DA3305041}"/>
              </a:ext>
            </a:extLst>
          </p:cNvPr>
          <p:cNvSpPr txBox="1"/>
          <p:nvPr/>
        </p:nvSpPr>
        <p:spPr>
          <a:xfrm>
            <a:off x="201597" y="3429347"/>
            <a:ext cx="87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PLASMA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C2529F2-390F-803B-39A5-A6D286EED0F8}"/>
              </a:ext>
            </a:extLst>
          </p:cNvPr>
          <p:cNvSpPr txBox="1"/>
          <p:nvPr/>
        </p:nvSpPr>
        <p:spPr>
          <a:xfrm>
            <a:off x="232888" y="5323342"/>
            <a:ext cx="87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PLASMA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2A0DB59-BE60-46E9-6A8F-62FA596CB3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-749"/>
          <a:stretch/>
        </p:blipFill>
        <p:spPr>
          <a:xfrm>
            <a:off x="9347064" y="2619418"/>
            <a:ext cx="3014541" cy="2199569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BEE2D3F-4258-9AC3-CA0A-979159AE0AA6}"/>
              </a:ext>
            </a:extLst>
          </p:cNvPr>
          <p:cNvSpPr txBox="1"/>
          <p:nvPr/>
        </p:nvSpPr>
        <p:spPr>
          <a:xfrm>
            <a:off x="11377699" y="2439607"/>
            <a:ext cx="983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log10(γ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7" name="TotGamma_Cs">
            <a:hlinkClick r:id="" action="ppaction://media"/>
            <a:extLst>
              <a:ext uri="{FF2B5EF4-FFF2-40B4-BE49-F238E27FC236}">
                <a16:creationId xmlns:a16="http://schemas.microsoft.com/office/drawing/2014/main" id="{E37F71A5-0F6B-26A4-AB9D-3CBEDD92E9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4946" t="7015"/>
          <a:stretch/>
        </p:blipFill>
        <p:spPr>
          <a:xfrm>
            <a:off x="6600202" y="2862233"/>
            <a:ext cx="2386463" cy="1956754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A3AE9CC-C3E4-FB77-FF64-09E538C124FF}"/>
              </a:ext>
            </a:extLst>
          </p:cNvPr>
          <p:cNvSpPr txBox="1"/>
          <p:nvPr/>
        </p:nvSpPr>
        <p:spPr>
          <a:xfrm>
            <a:off x="7694385" y="2898712"/>
            <a:ext cx="983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log10(γ)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855AA2C-5A31-D18E-9CBC-C2CD5BB0D51F}"/>
              </a:ext>
            </a:extLst>
          </p:cNvPr>
          <p:cNvSpPr txBox="1"/>
          <p:nvPr/>
        </p:nvSpPr>
        <p:spPr>
          <a:xfrm>
            <a:off x="6512268" y="2345388"/>
            <a:ext cx="213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-events in 12 h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diffusion_Cs">
            <a:hlinkClick r:id="" action="ppaction://media"/>
            <a:extLst>
              <a:ext uri="{FF2B5EF4-FFF2-40B4-BE49-F238E27FC236}">
                <a16:creationId xmlns:a16="http://schemas.microsoft.com/office/drawing/2014/main" id="{2E89CCEB-C120-08B7-91FD-6AAC463433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13208"/>
          <a:stretch/>
        </p:blipFill>
        <p:spPr>
          <a:xfrm>
            <a:off x="1227878" y="4760271"/>
            <a:ext cx="2377706" cy="2054643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636BD6A2-988E-1962-F8E2-4918925F0EF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6544"/>
          <a:stretch/>
        </p:blipFill>
        <p:spPr>
          <a:xfrm>
            <a:off x="3893408" y="4700699"/>
            <a:ext cx="2383805" cy="2057089"/>
          </a:xfrm>
          <a:prstGeom prst="rect">
            <a:avLst/>
          </a:prstGeom>
        </p:spPr>
      </p:pic>
      <p:pic>
        <p:nvPicPr>
          <p:cNvPr id="41" name="TotGamma_Cs">
            <a:hlinkClick r:id="" action="ppaction://media"/>
            <a:extLst>
              <a:ext uri="{FF2B5EF4-FFF2-40B4-BE49-F238E27FC236}">
                <a16:creationId xmlns:a16="http://schemas.microsoft.com/office/drawing/2014/main" id="{4678F08D-1D33-DD0E-33F8-DAED6D0BF2E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l="15937" t="7320" r="3522"/>
          <a:stretch/>
        </p:blipFill>
        <p:spPr>
          <a:xfrm>
            <a:off x="6613756" y="4889714"/>
            <a:ext cx="2230711" cy="1925199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7E0312CD-1C4A-006F-6D5C-3147855AA0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845"/>
          <a:stretch/>
        </p:blipFill>
        <p:spPr>
          <a:xfrm>
            <a:off x="9369791" y="4807868"/>
            <a:ext cx="2991814" cy="2054643"/>
          </a:xfrm>
          <a:prstGeom prst="rect">
            <a:avLst/>
          </a:prstGeom>
        </p:spPr>
      </p:pic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8E904DD3-7544-150A-834B-0448F647706E}"/>
              </a:ext>
            </a:extLst>
          </p:cNvPr>
          <p:cNvSpPr/>
          <p:nvPr/>
        </p:nvSpPr>
        <p:spPr>
          <a:xfrm>
            <a:off x="8396463" y="1607494"/>
            <a:ext cx="3546827" cy="4993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A2E89C2-3C28-06DA-E001-9DE901D39DDE}"/>
              </a:ext>
            </a:extLst>
          </p:cNvPr>
          <p:cNvSpPr txBox="1"/>
          <p:nvPr/>
        </p:nvSpPr>
        <p:spPr>
          <a:xfrm>
            <a:off x="8557660" y="1622051"/>
            <a:ext cx="3014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the Cs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dynamics in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gamma rate</a:t>
            </a:r>
          </a:p>
        </p:txBody>
      </p:sp>
    </p:spTree>
    <p:extLst>
      <p:ext uri="{BB962C8B-B14F-4D97-AF65-F5344CB8AC3E}">
        <p14:creationId xmlns:p14="http://schemas.microsoft.com/office/powerpoint/2010/main" val="24269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76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9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3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C5E09B-FC0C-167A-23E9-9A46D798FD0A}"/>
              </a:ext>
            </a:extLst>
          </p:cNvPr>
          <p:cNvSpPr txBox="1"/>
          <p:nvPr/>
        </p:nvSpPr>
        <p:spPr>
          <a:xfrm>
            <a:off x="441856" y="1264553"/>
            <a:ext cx="113370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Some recent investigations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Flexible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Plasma Trap (FPT) @ LNS </a:t>
            </a:r>
            <a:endParaRPr lang="it-IT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Pidatella,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Frontiers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n Astronomy and Space Sciences 9, 225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(2022)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 startAt="2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X-Ray imaging with shuttered CCD – space-resolved and spectral-resolved imaging of plasma  FPT @ LNS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 startAt="3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Interfero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-Polarimetric plasma density measurements from Lissajous figures and inverse profilometry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Torrisi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Frontiers in Astronomy and Space Sciences  9, (2022)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5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53797A98-4724-3EFA-114E-98A8C776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03" y="3770966"/>
            <a:ext cx="1933442" cy="14500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Experiments: status and progress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235B60-711D-AAD8-DBD9-D786EE4B2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44" y="1036020"/>
            <a:ext cx="3106219" cy="21694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0E073-B77C-1EB2-1336-405F2567454F}"/>
              </a:ext>
            </a:extLst>
          </p:cNvPr>
          <p:cNvSpPr txBox="1"/>
          <p:nvPr/>
        </p:nvSpPr>
        <p:spPr>
          <a:xfrm>
            <a:off x="-432343" y="3200842"/>
            <a:ext cx="43303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Flexible Plasma Trap @ LNS (setup Feb 2022)</a:t>
            </a:r>
            <a:endParaRPr lang="it-IT" sz="9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3472AE-0855-298B-CCB5-B4CDF17396D7}"/>
              </a:ext>
            </a:extLst>
          </p:cNvPr>
          <p:cNvSpPr txBox="1"/>
          <p:nvPr/>
        </p:nvSpPr>
        <p:spPr>
          <a:xfrm>
            <a:off x="3654960" y="1636373"/>
            <a:ext cx="80536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4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data:</a:t>
            </a:r>
            <a:r>
              <a:rPr lang="en-US" sz="14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</a:t>
            </a:r>
            <a:r>
              <a:rPr lang="en-US" sz="1400" b="1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line-ratio method</a:t>
            </a:r>
            <a:r>
              <a:rPr lang="en-US" sz="14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i="0" u="none" strike="no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H-plasma + </a:t>
            </a:r>
            <a:r>
              <a:rPr lang="en-US" sz="1400" b="1" i="0" u="none" strike="noStrik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 mixtures</a:t>
            </a:r>
            <a:r>
              <a:rPr lang="en-US" sz="14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estimate plasma parameters</a:t>
            </a:r>
          </a:p>
          <a:p>
            <a:pPr algn="l"/>
            <a:endParaRPr lang="en-US" sz="1400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4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4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First campaign of OES measurements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closely reproducing KN conditions –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eV, and 10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0E111A-4C8B-5331-5DEE-A2127C72ECB5}"/>
              </a:ext>
            </a:extLst>
          </p:cNvPr>
          <p:cNvSpPr txBox="1"/>
          <p:nvPr/>
        </p:nvSpPr>
        <p:spPr>
          <a:xfrm>
            <a:off x="474767" y="3469536"/>
            <a:ext cx="5135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400" b="1" i="0" u="none" strike="noStrike" kern="1200" cap="none" spc="0" normalizeH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400" b="1" i="0" u="none" strike="noStrike" kern="1200" cap="none" spc="0" normalizeH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400" b="1" i="0" u="none" strike="noStrike" kern="1200" cap="none" spc="0" normalizeH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400" b="1" i="0" u="none" strike="noStrike" kern="1200" cap="none" spc="0" normalizeH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400" b="1" i="0" u="none" strike="noStrike" kern="1200" cap="none" spc="0" normalizeH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400" b="1" i="0" u="none" strike="noStrike" kern="1200" cap="none" spc="0" normalizeH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D05C67-39F2-1140-728F-1444A14CA9E0}"/>
              </a:ext>
            </a:extLst>
          </p:cNvPr>
          <p:cNvSpPr txBox="1"/>
          <p:nvPr/>
        </p:nvSpPr>
        <p:spPr>
          <a:xfrm>
            <a:off x="7149265" y="2970718"/>
            <a:ext cx="4559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2"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400" b="1" i="0" u="none" strike="noStrike" kern="1200" cap="none" spc="0" normalizeH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79D5C5-E615-8BB3-3712-CA8CC3A7AD32}"/>
              </a:ext>
            </a:extLst>
          </p:cNvPr>
          <p:cNvSpPr txBox="1"/>
          <p:nvPr/>
        </p:nvSpPr>
        <p:spPr>
          <a:xfrm>
            <a:off x="2262185" y="3830631"/>
            <a:ext cx="23174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pressures: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cfg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B8E1247-9D84-C9B9-E8CE-3335A07EE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2" r="51190"/>
          <a:stretch/>
        </p:blipFill>
        <p:spPr>
          <a:xfrm>
            <a:off x="4346064" y="3942741"/>
            <a:ext cx="2635119" cy="2117344"/>
          </a:xfrm>
          <a:prstGeom prst="rect">
            <a:avLst/>
          </a:prstGeom>
          <a:noFill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1342A0-9C24-57EF-4331-35A4E7BF39F6}"/>
              </a:ext>
            </a:extLst>
          </p:cNvPr>
          <p:cNvSpPr txBox="1"/>
          <p:nvPr/>
        </p:nvSpPr>
        <p:spPr>
          <a:xfrm>
            <a:off x="4955185" y="3840819"/>
            <a:ext cx="3261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7EB8162-DB3B-D811-546E-A3489A34E05D}"/>
              </a:ext>
            </a:extLst>
          </p:cNvPr>
          <p:cNvSpPr txBox="1"/>
          <p:nvPr/>
        </p:nvSpPr>
        <p:spPr>
          <a:xfrm>
            <a:off x="7299325" y="4528550"/>
            <a:ext cx="1623629" cy="138499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RF power: 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 W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450 W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RF frequency: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3.76,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6.78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Gas pressure: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·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· 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C2474C8-D626-FCC9-10EC-B0C84528BB41}"/>
                  </a:ext>
                </a:extLst>
              </p:cNvPr>
              <p:cNvSpPr txBox="1"/>
              <p:nvPr/>
            </p:nvSpPr>
            <p:spPr>
              <a:xfrm>
                <a:off x="4212253" y="526135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C2474C8-D626-FCC9-10EC-B0C84528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253" y="5261357"/>
                <a:ext cx="1212112" cy="427618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842DB3E-9E17-E376-3700-A6037DB07F50}"/>
                  </a:ext>
                </a:extLst>
              </p:cNvPr>
              <p:cNvSpPr txBox="1"/>
              <p:nvPr/>
            </p:nvSpPr>
            <p:spPr>
              <a:xfrm>
                <a:off x="4664690" y="5079384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842DB3E-9E17-E376-3700-A6037DB0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690" y="5079384"/>
                <a:ext cx="1212112" cy="427618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C40F54D-5692-52C7-FDF6-9EE2EA5A8DD6}"/>
                  </a:ext>
                </a:extLst>
              </p:cNvPr>
              <p:cNvSpPr txBox="1"/>
              <p:nvPr/>
            </p:nvSpPr>
            <p:spPr>
              <a:xfrm>
                <a:off x="5384644" y="4275263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C40F54D-5692-52C7-FDF6-9EE2EA5A8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644" y="4275263"/>
                <a:ext cx="121211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9FC6E83-C839-9BE3-30FC-DC4D42F28400}"/>
              </a:ext>
            </a:extLst>
          </p:cNvPr>
          <p:cNvCxnSpPr>
            <a:cxnSpLocks/>
          </p:cNvCxnSpPr>
          <p:nvPr/>
        </p:nvCxnSpPr>
        <p:spPr>
          <a:xfrm>
            <a:off x="7090684" y="2970718"/>
            <a:ext cx="0" cy="33775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BBE99-7F5D-A354-C936-B7874D32E8E2}"/>
                  </a:ext>
                </a:extLst>
              </p:cNvPr>
              <p:cNvSpPr txBox="1"/>
              <p:nvPr/>
            </p:nvSpPr>
            <p:spPr>
              <a:xfrm>
                <a:off x="7306255" y="3719371"/>
                <a:ext cx="45040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density and temperature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the 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emission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sz="14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BBE99-7F5D-A354-C936-B7874D32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255" y="3719371"/>
                <a:ext cx="4504064" cy="523220"/>
              </a:xfrm>
              <a:prstGeom prst="rect">
                <a:avLst/>
              </a:prstGeom>
              <a:blipFill>
                <a:blip r:embed="rId10"/>
                <a:stretch>
                  <a:fillRect l="-271" t="-2326" r="-542" b="-116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22">
            <a:extLst>
              <a:ext uri="{FF2B5EF4-FFF2-40B4-BE49-F238E27FC236}">
                <a16:creationId xmlns:a16="http://schemas.microsoft.com/office/drawing/2014/main" id="{E25C80E2-103A-0BB4-24B3-4D9E45F1B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4183" y="4215175"/>
            <a:ext cx="3440180" cy="2580135"/>
          </a:xfrm>
          <a:prstGeom prst="rect">
            <a:avLst/>
          </a:prstGeom>
        </p:spPr>
      </p:pic>
      <p:sp>
        <p:nvSpPr>
          <p:cNvPr id="24" name="Ovale 23">
            <a:extLst>
              <a:ext uri="{FF2B5EF4-FFF2-40B4-BE49-F238E27FC236}">
                <a16:creationId xmlns:a16="http://schemas.microsoft.com/office/drawing/2014/main" id="{FF514FFC-6C8D-4ACD-5B7C-0D46FD1045DE}"/>
              </a:ext>
            </a:extLst>
          </p:cNvPr>
          <p:cNvSpPr/>
          <p:nvPr/>
        </p:nvSpPr>
        <p:spPr>
          <a:xfrm rot="16670176">
            <a:off x="9679271" y="5534700"/>
            <a:ext cx="1007410" cy="4292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2A026231-1E2E-DD23-1FC6-B05666F8AD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56" y="2009152"/>
            <a:ext cx="2795061" cy="5031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6D38E9F-1501-F9AD-87E6-A035D1EA532B}"/>
                  </a:ext>
                </a:extLst>
              </p:cNvPr>
              <p:cNvSpPr txBox="1"/>
              <p:nvPr/>
            </p:nvSpPr>
            <p:spPr>
              <a:xfrm>
                <a:off x="232888" y="3800388"/>
                <a:ext cx="1212112" cy="360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6D38E9F-1501-F9AD-87E6-A035D1EA5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88" y="3800388"/>
                <a:ext cx="1212112" cy="360676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magine 30">
            <a:extLst>
              <a:ext uri="{FF2B5EF4-FFF2-40B4-BE49-F238E27FC236}">
                <a16:creationId xmlns:a16="http://schemas.microsoft.com/office/drawing/2014/main" id="{E4C19E90-108A-0B03-3870-E056D363979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078"/>
          <a:stretch/>
        </p:blipFill>
        <p:spPr>
          <a:xfrm>
            <a:off x="-36148" y="5109173"/>
            <a:ext cx="4667511" cy="17651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0F1E636-E209-672B-984A-E568F0170B13}"/>
                  </a:ext>
                </a:extLst>
              </p:cNvPr>
              <p:cNvSpPr txBox="1"/>
              <p:nvPr/>
            </p:nvSpPr>
            <p:spPr>
              <a:xfrm>
                <a:off x="690619" y="5155166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0F1E636-E209-672B-984A-E568F017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19" y="5155166"/>
                <a:ext cx="1212112" cy="427618"/>
              </a:xfrm>
              <a:prstGeom prst="rect">
                <a:avLst/>
              </a:prstGeom>
              <a:blipFill>
                <a:blip r:embed="rId1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E5D0998-B6A2-17F9-3D42-A4CA01718604}"/>
                  </a:ext>
                </a:extLst>
              </p:cNvPr>
              <p:cNvSpPr txBox="1"/>
              <p:nvPr/>
            </p:nvSpPr>
            <p:spPr>
              <a:xfrm>
                <a:off x="2937403" y="577793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E5D0998-B6A2-17F9-3D42-A4CA01718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403" y="5777937"/>
                <a:ext cx="1212112" cy="427618"/>
              </a:xfrm>
              <a:prstGeom prst="rect">
                <a:avLst/>
              </a:prstGeom>
              <a:blipFill>
                <a:blip r:embed="rId16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D243A57-3D59-1726-A808-0C3E8AC8C40A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741BAB2-BEC5-1924-0193-C1C22ACF3491}"/>
              </a:ext>
            </a:extLst>
          </p:cNvPr>
          <p:cNvSpPr txBox="1"/>
          <p:nvPr/>
        </p:nvSpPr>
        <p:spPr>
          <a:xfrm>
            <a:off x="3657594" y="753526"/>
            <a:ext cx="6932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studies</a:t>
            </a:r>
            <a:endParaRPr lang="it-IT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Pidatella,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Frontiers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n Astronomy and Space Sciences 9, 225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(2022)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7408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357173-31DF-E1BB-ECDC-E2BA902BEFCB}"/>
              </a:ext>
            </a:extLst>
          </p:cNvPr>
          <p:cNvSpPr txBox="1"/>
          <p:nvPr/>
        </p:nvSpPr>
        <p:spPr>
          <a:xfrm>
            <a:off x="660175" y="1056565"/>
            <a:ext cx="1061445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extranuclear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key reactions for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s-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inputs to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of stellar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a new multi-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disciplinary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project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facility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First-of-its-kind β-decay measurements in plasmas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Magneto-plasma opacity measurements in conditions similar to kilonovae ejecta in BNS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trap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2024-25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progress: crossing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plasma trap @ LNS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Designing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setup,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plasma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1CA74-785D-7EC1-25B4-4B7FE47F6C55}"/>
              </a:ext>
            </a:extLst>
          </p:cNvPr>
          <p:cNvSpPr txBox="1"/>
          <p:nvPr/>
        </p:nvSpPr>
        <p:spPr>
          <a:xfrm>
            <a:off x="2629699" y="3318722"/>
            <a:ext cx="7513750" cy="307777"/>
          </a:xfrm>
          <a:prstGeom prst="rect">
            <a:avLst/>
          </a:prstGeom>
          <a:solidFill>
            <a:srgbClr val="0043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Huge impact on nuclear physics and stellar nucleosynthesis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135FBA-9800-E490-A756-90401FA5CE96}"/>
              </a:ext>
            </a:extLst>
          </p:cNvPr>
          <p:cNvSpPr txBox="1"/>
          <p:nvPr/>
        </p:nvSpPr>
        <p:spPr>
          <a:xfrm>
            <a:off x="3200400" y="4033841"/>
            <a:ext cx="6372349" cy="523220"/>
          </a:xfrm>
          <a:prstGeom prst="rect">
            <a:avLst/>
          </a:prstGeom>
          <a:solidFill>
            <a:srgbClr val="004376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r-process elements production in n-star merging + multi-messenger astronomy, GW events</a:t>
            </a:r>
          </a:p>
        </p:txBody>
      </p:sp>
    </p:spTree>
    <p:extLst>
      <p:ext uri="{BB962C8B-B14F-4D97-AF65-F5344CB8AC3E}">
        <p14:creationId xmlns:p14="http://schemas.microsoft.com/office/powerpoint/2010/main" val="271767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BB53453-677F-2E70-DA03-E2BA09F2C9EC}"/>
              </a:ext>
            </a:extLst>
          </p:cNvPr>
          <p:cNvSpPr/>
          <p:nvPr/>
        </p:nvSpPr>
        <p:spPr>
          <a:xfrm>
            <a:off x="351197" y="3235419"/>
            <a:ext cx="4202980" cy="2646878"/>
          </a:xfrm>
          <a:prstGeom prst="rect">
            <a:avLst/>
          </a:prstGeom>
          <a:solidFill>
            <a:srgbClr val="EBF6FF"/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Helvetica" pitchFamily="2" charset="0"/>
              </a:rPr>
              <a:t>TDR </a:t>
            </a:r>
            <a:r>
              <a:rPr lang="it-IT" sz="2000" b="1" dirty="0" err="1">
                <a:solidFill>
                  <a:srgbClr val="000000"/>
                </a:solidFill>
                <a:latin typeface="Helvetica" pitchFamily="2" charset="0"/>
              </a:rPr>
              <a:t>available</a:t>
            </a:r>
            <a:r>
              <a:rPr lang="it-IT" sz="20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Helvetica" pitchFamily="2" charset="0"/>
              </a:rPr>
              <a:t>at</a:t>
            </a:r>
            <a:r>
              <a:rPr lang="it-IT" sz="2000" b="1" dirty="0">
                <a:solidFill>
                  <a:srgbClr val="000000"/>
                </a:solidFill>
                <a:latin typeface="Helvetica" pitchFamily="2" charset="0"/>
              </a:rPr>
              <a:t> the </a:t>
            </a:r>
            <a:r>
              <a:rPr lang="it-IT" sz="2000" b="1" dirty="0" err="1">
                <a:solidFill>
                  <a:srgbClr val="000000"/>
                </a:solidFill>
                <a:latin typeface="Helvetica" pitchFamily="2" charset="0"/>
              </a:rPr>
              <a:t>following</a:t>
            </a:r>
            <a:r>
              <a:rPr lang="it-IT" sz="2000" b="1" dirty="0">
                <a:solidFill>
                  <a:srgbClr val="000000"/>
                </a:solidFill>
                <a:latin typeface="Helvetica" pitchFamily="2" charset="0"/>
              </a:rPr>
              <a:t> link:</a:t>
            </a:r>
            <a:br>
              <a:rPr lang="it-IT" sz="2000" b="1" dirty="0"/>
            </a:br>
            <a:r>
              <a:rPr lang="it-IT" dirty="0">
                <a:solidFill>
                  <a:srgbClr val="006BEC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https://pandora.infn.it/public/pandora-tdr</a:t>
            </a:r>
            <a:br>
              <a:rPr lang="it-IT" dirty="0"/>
            </a:br>
            <a:br>
              <a:rPr lang="it-IT" dirty="0"/>
            </a:b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and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also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from INFN-LNS website:</a:t>
            </a:r>
          </a:p>
          <a:p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dirty="0">
                <a:solidFill>
                  <a:srgbClr val="006BEC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https://www.lns.infn.it/it/apparati/pandora.html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 </a:t>
            </a:r>
            <a:endParaRPr lang="en-GB" dirty="0"/>
          </a:p>
        </p:txBody>
      </p:sp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D5955CE-5A8C-571F-067D-CB3366FB3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2" y="1964410"/>
            <a:ext cx="4460946" cy="1089301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4C75F12-3345-6FC3-E44F-A54FA226254C}"/>
              </a:ext>
            </a:extLst>
          </p:cNvPr>
          <p:cNvSpPr txBox="1"/>
          <p:nvPr/>
        </p:nvSpPr>
        <p:spPr>
          <a:xfrm>
            <a:off x="1722289" y="928652"/>
            <a:ext cx="924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2022 - A special topic on Frontiers dedicated to PANDORA physics and technology (11 papers)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91FB7EE-A268-24ED-06EB-899FC6287155}"/>
              </a:ext>
            </a:extLst>
          </p:cNvPr>
          <p:cNvSpPr txBox="1"/>
          <p:nvPr/>
        </p:nvSpPr>
        <p:spPr>
          <a:xfrm rot="-10800000" flipV="1">
            <a:off x="6600967" y="2902171"/>
            <a:ext cx="451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latin typeface="Goudy Old Style"/>
            </a:endParaRPr>
          </a:p>
        </p:txBody>
      </p:sp>
      <p:pic>
        <p:nvPicPr>
          <p:cNvPr id="30" name="Immagine 29" descr="Immagine che contiene testo, nero&#10;&#10;Descrizione generata automaticamente">
            <a:extLst>
              <a:ext uri="{FF2B5EF4-FFF2-40B4-BE49-F238E27FC236}">
                <a16:creationId xmlns:a16="http://schemas.microsoft.com/office/drawing/2014/main" id="{96F3AA84-B3A3-0FCA-1124-F75A81B63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27" y="1892955"/>
            <a:ext cx="2854602" cy="2012086"/>
          </a:xfrm>
          <a:prstGeom prst="rect">
            <a:avLst/>
          </a:prstGeom>
        </p:spPr>
      </p:pic>
      <p:pic>
        <p:nvPicPr>
          <p:cNvPr id="31" name="Immagine 4">
            <a:extLst>
              <a:ext uri="{FF2B5EF4-FFF2-40B4-BE49-F238E27FC236}">
                <a16:creationId xmlns:a16="http://schemas.microsoft.com/office/drawing/2014/main" id="{AEB2580D-297C-0900-0C24-74B04B9B9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201" y="2059994"/>
            <a:ext cx="1237859" cy="834790"/>
          </a:xfrm>
          <a:prstGeom prst="rect">
            <a:avLst/>
          </a:prstGeom>
        </p:spPr>
      </p:pic>
      <p:pic>
        <p:nvPicPr>
          <p:cNvPr id="32" name="Immagine 8">
            <a:extLst>
              <a:ext uri="{FF2B5EF4-FFF2-40B4-BE49-F238E27FC236}">
                <a16:creationId xmlns:a16="http://schemas.microsoft.com/office/drawing/2014/main" id="{454DDF50-883F-7AC1-1309-C3AB1E0BC1C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31" y="2066031"/>
            <a:ext cx="1302545" cy="844750"/>
          </a:xfrm>
          <a:prstGeom prst="rect">
            <a:avLst/>
          </a:prstGeom>
        </p:spPr>
      </p:pic>
      <p:pic>
        <p:nvPicPr>
          <p:cNvPr id="33" name="Immagine 10">
            <a:extLst>
              <a:ext uri="{FF2B5EF4-FFF2-40B4-BE49-F238E27FC236}">
                <a16:creationId xmlns:a16="http://schemas.microsoft.com/office/drawing/2014/main" id="{476FAE7A-A5D9-642D-E0D9-93C58B3CE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0" y="1893093"/>
            <a:ext cx="1047751" cy="1071563"/>
          </a:xfrm>
          <a:prstGeom prst="rect">
            <a:avLst/>
          </a:prstGeom>
        </p:spPr>
      </p:pic>
      <p:pic>
        <p:nvPicPr>
          <p:cNvPr id="34" name="Immagine 11">
            <a:extLst>
              <a:ext uri="{FF2B5EF4-FFF2-40B4-BE49-F238E27FC236}">
                <a16:creationId xmlns:a16="http://schemas.microsoft.com/office/drawing/2014/main" id="{F82FED89-FD78-A2CC-6A09-7B6613FC7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844" y="2821781"/>
            <a:ext cx="1119187" cy="1083470"/>
          </a:xfrm>
          <a:prstGeom prst="rect">
            <a:avLst/>
          </a:prstGeom>
        </p:spPr>
      </p:pic>
      <p:pic>
        <p:nvPicPr>
          <p:cNvPr id="35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D6FD2E-6E5D-8941-D9A0-71F609A671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391" r="55208" b="-1449"/>
          <a:stretch/>
        </p:blipFill>
        <p:spPr>
          <a:xfrm>
            <a:off x="6665119" y="2903779"/>
            <a:ext cx="1020739" cy="844970"/>
          </a:xfrm>
          <a:prstGeom prst="rect">
            <a:avLst/>
          </a:prstGeom>
        </p:spPr>
      </p:pic>
      <p:pic>
        <p:nvPicPr>
          <p:cNvPr id="36" name="Immagine 13">
            <a:extLst>
              <a:ext uri="{FF2B5EF4-FFF2-40B4-BE49-F238E27FC236}">
                <a16:creationId xmlns:a16="http://schemas.microsoft.com/office/drawing/2014/main" id="{F5197EFD-1C2D-2A44-8478-1D57E8B6997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961" y="2688430"/>
            <a:ext cx="1362076" cy="1350170"/>
          </a:xfrm>
          <a:prstGeom prst="rect">
            <a:avLst/>
          </a:prstGeom>
        </p:spPr>
      </p:pic>
      <p:pic>
        <p:nvPicPr>
          <p:cNvPr id="37" name="Immagine 14">
            <a:extLst>
              <a:ext uri="{FF2B5EF4-FFF2-40B4-BE49-F238E27FC236}">
                <a16:creationId xmlns:a16="http://schemas.microsoft.com/office/drawing/2014/main" id="{1BD10380-8EDE-6487-3BFB-10CCD5CD30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6368" y="3752887"/>
            <a:ext cx="1123951" cy="1161976"/>
          </a:xfrm>
          <a:prstGeom prst="rect">
            <a:avLst/>
          </a:prstGeom>
        </p:spPr>
      </p:pic>
      <p:pic>
        <p:nvPicPr>
          <p:cNvPr id="38" name="Immagine 15">
            <a:extLst>
              <a:ext uri="{FF2B5EF4-FFF2-40B4-BE49-F238E27FC236}">
                <a16:creationId xmlns:a16="http://schemas.microsoft.com/office/drawing/2014/main" id="{52E15AA1-C2F4-62E8-33AD-5994974116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8431" y="3763268"/>
            <a:ext cx="1504951" cy="998340"/>
          </a:xfrm>
          <a:prstGeom prst="rect">
            <a:avLst/>
          </a:prstGeom>
        </p:spPr>
      </p:pic>
      <p:pic>
        <p:nvPicPr>
          <p:cNvPr id="39" name="Immagine 16">
            <a:extLst>
              <a:ext uri="{FF2B5EF4-FFF2-40B4-BE49-F238E27FC236}">
                <a16:creationId xmlns:a16="http://schemas.microsoft.com/office/drawing/2014/main" id="{30381140-4661-8A40-A2C9-F7000A1DB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1494" y="4099043"/>
            <a:ext cx="1933576" cy="432198"/>
          </a:xfrm>
          <a:prstGeom prst="rect">
            <a:avLst/>
          </a:prstGeom>
        </p:spPr>
      </p:pic>
      <p:pic>
        <p:nvPicPr>
          <p:cNvPr id="40" name="Immagine 17">
            <a:extLst>
              <a:ext uri="{FF2B5EF4-FFF2-40B4-BE49-F238E27FC236}">
                <a16:creationId xmlns:a16="http://schemas.microsoft.com/office/drawing/2014/main" id="{054799B6-4F7C-5C10-536C-C4BE1E24AF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27493" y="4069337"/>
            <a:ext cx="1243013" cy="671950"/>
          </a:xfrm>
          <a:prstGeom prst="rect">
            <a:avLst/>
          </a:prstGeom>
        </p:spPr>
      </p:pic>
      <p:pic>
        <p:nvPicPr>
          <p:cNvPr id="41" name="Immagine 18">
            <a:extLst>
              <a:ext uri="{FF2B5EF4-FFF2-40B4-BE49-F238E27FC236}">
                <a16:creationId xmlns:a16="http://schemas.microsoft.com/office/drawing/2014/main" id="{13C33417-48AD-D5F4-0FB3-3867C33BF8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2556" y="5022737"/>
            <a:ext cx="1564481" cy="527277"/>
          </a:xfrm>
          <a:prstGeom prst="rect">
            <a:avLst/>
          </a:prstGeom>
        </p:spPr>
      </p:pic>
      <p:pic>
        <p:nvPicPr>
          <p:cNvPr id="42" name="Immagine 19">
            <a:extLst>
              <a:ext uri="{FF2B5EF4-FFF2-40B4-BE49-F238E27FC236}">
                <a16:creationId xmlns:a16="http://schemas.microsoft.com/office/drawing/2014/main" id="{0E71516D-9157-C901-8705-52C7DC613E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31806" y="4761071"/>
            <a:ext cx="1504950" cy="919639"/>
          </a:xfrm>
          <a:prstGeom prst="rect">
            <a:avLst/>
          </a:prstGeom>
        </p:spPr>
      </p:pic>
      <p:pic>
        <p:nvPicPr>
          <p:cNvPr id="43" name="Immagine 20">
            <a:extLst>
              <a:ext uri="{FF2B5EF4-FFF2-40B4-BE49-F238E27FC236}">
                <a16:creationId xmlns:a16="http://schemas.microsoft.com/office/drawing/2014/main" id="{4747EDC0-EE77-522C-2A89-7054F60633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8805" y="4757552"/>
            <a:ext cx="1004888" cy="938582"/>
          </a:xfrm>
          <a:prstGeom prst="rect">
            <a:avLst/>
          </a:prstGeom>
        </p:spPr>
      </p:pic>
      <p:pic>
        <p:nvPicPr>
          <p:cNvPr id="44" name="Immagine 21">
            <a:extLst>
              <a:ext uri="{FF2B5EF4-FFF2-40B4-BE49-F238E27FC236}">
                <a16:creationId xmlns:a16="http://schemas.microsoft.com/office/drawing/2014/main" id="{B5CBFFD8-444B-6F96-3FBC-248C0C202A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46556" y="4691729"/>
            <a:ext cx="1373981" cy="986886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BF5B348-D5D4-DA28-A236-16B6B233ADA0}"/>
              </a:ext>
            </a:extLst>
          </p:cNvPr>
          <p:cNvSpPr txBox="1"/>
          <p:nvPr/>
        </p:nvSpPr>
        <p:spPr>
          <a:xfrm>
            <a:off x="4619795" y="5846620"/>
            <a:ext cx="4062720" cy="5924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fusion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Tokamak Test (DTT) project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5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magine 24">
            <a:extLst>
              <a:ext uri="{FF2B5EF4-FFF2-40B4-BE49-F238E27FC236}">
                <a16:creationId xmlns:a16="http://schemas.microsoft.com/office/drawing/2014/main" id="{9834EFF7-5D9A-5394-217D-96F62CCBBF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86775" y="5497320"/>
            <a:ext cx="1135856" cy="828266"/>
          </a:xfrm>
          <a:prstGeom prst="rect">
            <a:avLst/>
          </a:prstGeom>
        </p:spPr>
      </p:pic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EEB8CD15-244E-DEF5-5772-6F395A8F6C3A}"/>
              </a:ext>
            </a:extLst>
          </p:cNvPr>
          <p:cNvCxnSpPr>
            <a:cxnSpLocks/>
          </p:cNvCxnSpPr>
          <p:nvPr/>
        </p:nvCxnSpPr>
        <p:spPr>
          <a:xfrm>
            <a:off x="4876798" y="1938580"/>
            <a:ext cx="1" cy="3603354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0C77C99F-E64A-FA5C-EE66-1A2E1F148AF6}"/>
              </a:ext>
            </a:extLst>
          </p:cNvPr>
          <p:cNvCxnSpPr/>
          <p:nvPr/>
        </p:nvCxnSpPr>
        <p:spPr>
          <a:xfrm>
            <a:off x="4863884" y="1964410"/>
            <a:ext cx="4313694" cy="0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9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FEB510-EB0F-8C82-67CC-3B11A8E31971}"/>
              </a:ext>
            </a:extLst>
          </p:cNvPr>
          <p:cNvSpPr txBox="1"/>
          <p:nvPr/>
        </p:nvSpPr>
        <p:spPr>
          <a:xfrm rot="-10800000" flipV="1">
            <a:off x="6600967" y="2902171"/>
            <a:ext cx="451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latin typeface="Goudy Old Style"/>
            </a:endParaRPr>
          </a:p>
        </p:txBody>
      </p:sp>
      <p:pic>
        <p:nvPicPr>
          <p:cNvPr id="3" name="Immagine 2" descr="Immagine che contiene testo, nero&#10;&#10;Descrizione generata automaticamente">
            <a:extLst>
              <a:ext uri="{FF2B5EF4-FFF2-40B4-BE49-F238E27FC236}">
                <a16:creationId xmlns:a16="http://schemas.microsoft.com/office/drawing/2014/main" id="{1463EA18-4A69-3D29-63CF-2DC101408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27" y="1892955"/>
            <a:ext cx="2854602" cy="2012086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6587328D-01C2-211C-00C8-76D6D90D9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201" y="2059994"/>
            <a:ext cx="1237859" cy="834790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BD343EA3-16E5-3FCE-2E54-DC1ECD9D39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31" y="2066031"/>
            <a:ext cx="1302545" cy="844750"/>
          </a:xfrm>
          <a:prstGeom prst="rect">
            <a:avLst/>
          </a:prstGeom>
        </p:spPr>
      </p:pic>
      <p:pic>
        <p:nvPicPr>
          <p:cNvPr id="9" name="Immagine 10">
            <a:extLst>
              <a:ext uri="{FF2B5EF4-FFF2-40B4-BE49-F238E27FC236}">
                <a16:creationId xmlns:a16="http://schemas.microsoft.com/office/drawing/2014/main" id="{AA1E3A10-DBA0-906B-DE8D-FBED78293B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0" y="1893093"/>
            <a:ext cx="1047751" cy="1071563"/>
          </a:xfrm>
          <a:prstGeom prst="rect">
            <a:avLst/>
          </a:prstGeom>
        </p:spPr>
      </p:pic>
      <p:pic>
        <p:nvPicPr>
          <p:cNvPr id="10" name="Immagine 11">
            <a:extLst>
              <a:ext uri="{FF2B5EF4-FFF2-40B4-BE49-F238E27FC236}">
                <a16:creationId xmlns:a16="http://schemas.microsoft.com/office/drawing/2014/main" id="{727E56A0-E839-5F27-EB18-9F6031D195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844" y="2821781"/>
            <a:ext cx="1119187" cy="1083470"/>
          </a:xfrm>
          <a:prstGeom prst="rect">
            <a:avLst/>
          </a:prstGeo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A407BAE-D5E1-53DE-1194-33059FC755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391" r="55208" b="-1449"/>
          <a:stretch/>
        </p:blipFill>
        <p:spPr>
          <a:xfrm>
            <a:off x="6665119" y="2903779"/>
            <a:ext cx="1020739" cy="844970"/>
          </a:xfrm>
          <a:prstGeom prst="rect">
            <a:avLst/>
          </a:prstGeom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F3852249-B1D8-5AF3-5514-448D054E40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961" y="2688430"/>
            <a:ext cx="1362076" cy="1350170"/>
          </a:xfrm>
          <a:prstGeom prst="rect">
            <a:avLst/>
          </a:prstGeom>
        </p:spPr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244CDA1A-DEAF-4D32-C1B8-19B3C5A0A0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6368" y="3752887"/>
            <a:ext cx="1123951" cy="1161976"/>
          </a:xfrm>
          <a:prstGeom prst="rect">
            <a:avLst/>
          </a:prstGeom>
        </p:spPr>
      </p:pic>
      <p:pic>
        <p:nvPicPr>
          <p:cNvPr id="15" name="Immagine 15">
            <a:extLst>
              <a:ext uri="{FF2B5EF4-FFF2-40B4-BE49-F238E27FC236}">
                <a16:creationId xmlns:a16="http://schemas.microsoft.com/office/drawing/2014/main" id="{88C5B101-429E-94A5-808B-B4CC9985C3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8431" y="3763268"/>
            <a:ext cx="1504951" cy="998340"/>
          </a:xfrm>
          <a:prstGeom prst="rect">
            <a:avLst/>
          </a:prstGeom>
        </p:spPr>
      </p:pic>
      <p:pic>
        <p:nvPicPr>
          <p:cNvPr id="16" name="Immagine 16">
            <a:extLst>
              <a:ext uri="{FF2B5EF4-FFF2-40B4-BE49-F238E27FC236}">
                <a16:creationId xmlns:a16="http://schemas.microsoft.com/office/drawing/2014/main" id="{002A94F4-D4AD-A141-0A0F-5D6E24B881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1494" y="4099043"/>
            <a:ext cx="1933576" cy="432198"/>
          </a:xfrm>
          <a:prstGeom prst="rect">
            <a:avLst/>
          </a:prstGeom>
        </p:spPr>
      </p:pic>
      <p:pic>
        <p:nvPicPr>
          <p:cNvPr id="17" name="Immagine 17">
            <a:extLst>
              <a:ext uri="{FF2B5EF4-FFF2-40B4-BE49-F238E27FC236}">
                <a16:creationId xmlns:a16="http://schemas.microsoft.com/office/drawing/2014/main" id="{68E15D28-831E-DD62-7F89-CB1DB1827C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7493" y="4069337"/>
            <a:ext cx="1243013" cy="671950"/>
          </a:xfrm>
          <a:prstGeom prst="rect">
            <a:avLst/>
          </a:prstGeom>
        </p:spPr>
      </p:pic>
      <p:pic>
        <p:nvPicPr>
          <p:cNvPr id="18" name="Immagine 18">
            <a:extLst>
              <a:ext uri="{FF2B5EF4-FFF2-40B4-BE49-F238E27FC236}">
                <a16:creationId xmlns:a16="http://schemas.microsoft.com/office/drawing/2014/main" id="{574298B9-3E6C-7F4A-8F95-395408408B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2556" y="5022737"/>
            <a:ext cx="1564481" cy="527277"/>
          </a:xfrm>
          <a:prstGeom prst="rect">
            <a:avLst/>
          </a:prstGeom>
        </p:spPr>
      </p:pic>
      <p:pic>
        <p:nvPicPr>
          <p:cNvPr id="19" name="Immagine 19">
            <a:extLst>
              <a:ext uri="{FF2B5EF4-FFF2-40B4-BE49-F238E27FC236}">
                <a16:creationId xmlns:a16="http://schemas.microsoft.com/office/drawing/2014/main" id="{2CF15D11-000A-4FEE-8660-3F4BD87F3F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1806" y="4761071"/>
            <a:ext cx="1504950" cy="919639"/>
          </a:xfrm>
          <a:prstGeom prst="rect">
            <a:avLst/>
          </a:prstGeom>
        </p:spPr>
      </p:pic>
      <p:pic>
        <p:nvPicPr>
          <p:cNvPr id="20" name="Immagine 20">
            <a:extLst>
              <a:ext uri="{FF2B5EF4-FFF2-40B4-BE49-F238E27FC236}">
                <a16:creationId xmlns:a16="http://schemas.microsoft.com/office/drawing/2014/main" id="{EB011CD6-F04C-AB3B-0DB7-60A4232DCC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98805" y="4757552"/>
            <a:ext cx="1004888" cy="938582"/>
          </a:xfrm>
          <a:prstGeom prst="rect">
            <a:avLst/>
          </a:prstGeom>
        </p:spPr>
      </p:pic>
      <p:pic>
        <p:nvPicPr>
          <p:cNvPr id="21" name="Immagine 21">
            <a:extLst>
              <a:ext uri="{FF2B5EF4-FFF2-40B4-BE49-F238E27FC236}">
                <a16:creationId xmlns:a16="http://schemas.microsoft.com/office/drawing/2014/main" id="{48C29459-DE81-DC08-5AF4-C80F3A8DAF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46556" y="4691729"/>
            <a:ext cx="1373981" cy="98688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56C74FA-962E-F5D3-493B-9E0FBE7E0F55}"/>
              </a:ext>
            </a:extLst>
          </p:cNvPr>
          <p:cNvSpPr txBox="1"/>
          <p:nvPr/>
        </p:nvSpPr>
        <p:spPr>
          <a:xfrm>
            <a:off x="4619795" y="5846620"/>
            <a:ext cx="4062720" cy="5924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fusion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Tokamak Test (DTT) project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5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4">
            <a:extLst>
              <a:ext uri="{FF2B5EF4-FFF2-40B4-BE49-F238E27FC236}">
                <a16:creationId xmlns:a16="http://schemas.microsoft.com/office/drawing/2014/main" id="{5273FD35-BF99-F925-D67F-A3428EF9A8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6775" y="5497320"/>
            <a:ext cx="1135856" cy="828266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DBC8FA7-72D6-DB8C-E74B-2E45FA2FC134}"/>
              </a:ext>
            </a:extLst>
          </p:cNvPr>
          <p:cNvCxnSpPr>
            <a:cxnSpLocks/>
          </p:cNvCxnSpPr>
          <p:nvPr/>
        </p:nvCxnSpPr>
        <p:spPr>
          <a:xfrm>
            <a:off x="4876798" y="1938580"/>
            <a:ext cx="1" cy="3603354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034C455-BB8A-08C2-B3E4-9D608239C125}"/>
              </a:ext>
            </a:extLst>
          </p:cNvPr>
          <p:cNvCxnSpPr/>
          <p:nvPr/>
        </p:nvCxnSpPr>
        <p:spPr>
          <a:xfrm>
            <a:off x="4863884" y="1964410"/>
            <a:ext cx="4313694" cy="0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D8D2F85-A698-049F-C6CA-564E2C802058}"/>
              </a:ext>
            </a:extLst>
          </p:cNvPr>
          <p:cNvSpPr txBox="1"/>
          <p:nvPr/>
        </p:nvSpPr>
        <p:spPr>
          <a:xfrm>
            <a:off x="555965" y="1892558"/>
            <a:ext cx="3938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very much for your attention!!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EF2F377-098D-44B3-5868-2F6AFF940489}"/>
              </a:ext>
            </a:extLst>
          </p:cNvPr>
          <p:cNvGrpSpPr/>
          <p:nvPr/>
        </p:nvGrpSpPr>
        <p:grpSpPr>
          <a:xfrm>
            <a:off x="83293" y="3704773"/>
            <a:ext cx="1387514" cy="1586079"/>
            <a:chOff x="987338" y="1210962"/>
            <a:chExt cx="2905040" cy="317249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591AED73-4592-0D9B-3E1F-C6CAAF75B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38" y="1407212"/>
              <a:ext cx="2905039" cy="29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8A671A2-A6B1-FA99-91B4-B7A6DF3C50E9}"/>
                </a:ext>
              </a:extLst>
            </p:cNvPr>
            <p:cNvSpPr/>
            <p:nvPr/>
          </p:nvSpPr>
          <p:spPr>
            <a:xfrm>
              <a:off x="2570205" y="1210962"/>
              <a:ext cx="1322173" cy="766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1" name="Triangolo isoscele 30">
            <a:extLst>
              <a:ext uri="{FF2B5EF4-FFF2-40B4-BE49-F238E27FC236}">
                <a16:creationId xmlns:a16="http://schemas.microsoft.com/office/drawing/2014/main" id="{66A717F1-DA5B-4E4A-528F-96B74484AAA8}"/>
              </a:ext>
            </a:extLst>
          </p:cNvPr>
          <p:cNvSpPr/>
          <p:nvPr/>
        </p:nvSpPr>
        <p:spPr>
          <a:xfrm rot="7862927">
            <a:off x="744402" y="3277382"/>
            <a:ext cx="1087320" cy="2869787"/>
          </a:xfrm>
          <a:prstGeom prst="triangle">
            <a:avLst>
              <a:gd name="adj" fmla="val 50864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33000"/>
                </a:schemeClr>
              </a:gs>
              <a:gs pos="49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2A051C82-E010-887E-9535-749D0E86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43" y="4190098"/>
            <a:ext cx="3549004" cy="27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18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088C214-C943-103E-381E-A4049F10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27" y="1056565"/>
            <a:ext cx="4521207" cy="520940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ACFBA840-BCBD-503C-A66E-C076D6538A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" t="21231"/>
          <a:stretch/>
        </p:blipFill>
        <p:spPr>
          <a:xfrm>
            <a:off x="1215484" y="6153026"/>
            <a:ext cx="4393580" cy="5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D29219-51B5-A570-A5D4-1A5C6FBCAC69}"/>
              </a:ext>
            </a:extLst>
          </p:cNvPr>
          <p:cNvSpPr txBox="1"/>
          <p:nvPr/>
        </p:nvSpPr>
        <p:spPr>
          <a:xfrm>
            <a:off x="695399" y="980728"/>
            <a:ext cx="1126371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Method: single-particle mean-field (MF) approximation to the internuclear and interelectronic interactions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allowed via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higher accuracy many-body methods for including dynamical correlation (Hjorth-Jensen et al. 2017).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Ab-initio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calculation of the transition operator written in terms of the total QED Hamiltonian, proved accurate in reproducing a few terrestrial observables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Morresi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2018). We generalized to include the temperature and density dependency for dealing with astrophysical conditions.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Weak Hamiltonian is factorized into the product of leptonic and hadronic currents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Morresi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2018).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also require that the hadronic current is separable into neutron and proton field operators, which means essentially that the decaying neutron acts as a single-particle correlated to the core of the remaining nucleons only geometrically, so as to recover the experimental total angular momentum of the parent reactant.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Furthermore, one can safely assume that the leptonic current can be written as a product of the neutrino and electron quantum field operators. The hadronic and leptonic currents are both reckoned by the self-consistent numerical solution of the Dirac-Hartree-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equation (DHF).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Protons and neutrons are interacting via a semiempirical relativistic Wood-Saxon potential, while the electron-electron Coulomb repulsion is modelled via a LDA to the electron gas (Slater 1951;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Salvat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1987). Electrons populate the energy levels according to a Fermi-Dirac distribution, and the chemical potential is assessed by assuming that they behave as an ideal Fermi gas in a box with a relativistic energy-momentum dispersion. The non-orthogonality between the bound initial and final orbitals, the possible presence of shake-up (excitation) and shake-off (ejection) are also taken into account in the calculation of the continuum electron wavefunction.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high temperature, we considered positron formation, enforcing the overall neutrality of the plasma.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55D955E-074B-EC54-584E-DE7CD95DCF19}"/>
              </a:ext>
            </a:extLst>
          </p:cNvPr>
          <p:cNvSpPr txBox="1"/>
          <p:nvPr/>
        </p:nvSpPr>
        <p:spPr>
          <a:xfrm>
            <a:off x="2488660" y="350252"/>
            <a:ext cx="7677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theory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interaction rates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36813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13713E-0606-B537-3AEB-AF72434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5CAB467C-10AB-095D-AC1E-EF9F229D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3AC6DD56-F394-DCBE-16F1-0033415D2608}"/>
              </a:ext>
            </a:extLst>
          </p:cNvPr>
          <p:cNvSpPr txBox="1">
            <a:spLocks/>
          </p:cNvSpPr>
          <p:nvPr/>
        </p:nvSpPr>
        <p:spPr>
          <a:xfrm>
            <a:off x="1716067" y="166340"/>
            <a:ext cx="8731798" cy="799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About Microwave Interferometry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C06BC86-6167-8FF6-6407-C57972CAF238}"/>
              </a:ext>
            </a:extLst>
          </p:cNvPr>
          <p:cNvSpPr/>
          <p:nvPr/>
        </p:nvSpPr>
        <p:spPr>
          <a:xfrm>
            <a:off x="4898251" y="831261"/>
            <a:ext cx="4895374" cy="185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427" indent="-285750" defTabSz="894192">
              <a:spcBef>
                <a:spcPts val="109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Mach-</a:t>
            </a:r>
            <a:r>
              <a:rPr lang="en-GB" sz="1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Zender</a:t>
            </a:r>
            <a:r>
              <a:rPr lang="en-GB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-type interferometer </a:t>
            </a:r>
            <a:r>
              <a:rPr lang="en-GB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based on 2 horn-antennas and operating at 18-26 GHz</a:t>
            </a:r>
          </a:p>
          <a:p>
            <a:pPr marL="335427" indent="-285750" defTabSz="894192">
              <a:spcBef>
                <a:spcPts val="109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Interferometry</a:t>
            </a:r>
            <a:r>
              <a:rPr lang="en-US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: density determination is based on the phase‐shift induced by the plasma refractive index</a:t>
            </a:r>
          </a:p>
          <a:p>
            <a:pPr marL="335427" indent="-285750" defTabSz="894192">
              <a:spcBef>
                <a:spcPts val="109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BDF5B28-C381-D1E7-F81D-E873F37D3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625" y="1308549"/>
            <a:ext cx="1993204" cy="769033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40B4C491-A5FB-12C0-1A7D-EED225373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8" b="49805"/>
          <a:stretch/>
        </p:blipFill>
        <p:spPr>
          <a:xfrm>
            <a:off x="8395431" y="2900647"/>
            <a:ext cx="3539170" cy="2043883"/>
          </a:xfrm>
          <a:prstGeom prst="rect">
            <a:avLst/>
          </a:prstGeom>
        </p:spPr>
      </p:pic>
      <p:sp>
        <p:nvSpPr>
          <p:cNvPr id="84" name="Rettangolo arrotondato 6">
            <a:extLst>
              <a:ext uri="{FF2B5EF4-FFF2-40B4-BE49-F238E27FC236}">
                <a16:creationId xmlns:a16="http://schemas.microsoft.com/office/drawing/2014/main" id="{F0EE650E-0C9F-F8F7-4558-7E9FDE0D23F6}"/>
              </a:ext>
            </a:extLst>
          </p:cNvPr>
          <p:cNvSpPr/>
          <p:nvPr/>
        </p:nvSpPr>
        <p:spPr>
          <a:xfrm>
            <a:off x="4533045" y="5397135"/>
            <a:ext cx="1381751" cy="623640"/>
          </a:xfrm>
          <a:prstGeom prst="roundRect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Multipath suppression</a:t>
            </a:r>
          </a:p>
        </p:txBody>
      </p: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ADB5EB74-272B-E365-80F7-10A2C033FDB6}"/>
              </a:ext>
            </a:extLst>
          </p:cNvPr>
          <p:cNvCxnSpPr>
            <a:cxnSpLocks/>
          </p:cNvCxnSpPr>
          <p:nvPr/>
        </p:nvCxnSpPr>
        <p:spPr>
          <a:xfrm>
            <a:off x="6037328" y="5741718"/>
            <a:ext cx="534343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1578C6C8-4177-30B8-A4D7-7ECA66AF99B6}"/>
              </a:ext>
            </a:extLst>
          </p:cNvPr>
          <p:cNvGrpSpPr/>
          <p:nvPr/>
        </p:nvGrpSpPr>
        <p:grpSpPr>
          <a:xfrm>
            <a:off x="6301786" y="5423050"/>
            <a:ext cx="5983833" cy="1661953"/>
            <a:chOff x="1987185" y="2258645"/>
            <a:chExt cx="5983833" cy="1661953"/>
          </a:xfrm>
        </p:grpSpPr>
        <p:sp>
          <p:nvSpPr>
            <p:cNvPr id="88" name="Rettangolo arrotondato 9">
              <a:extLst>
                <a:ext uri="{FF2B5EF4-FFF2-40B4-BE49-F238E27FC236}">
                  <a16:creationId xmlns:a16="http://schemas.microsoft.com/office/drawing/2014/main" id="{DF10D7F8-6F70-A837-7B2B-172CA041F9A1}"/>
                </a:ext>
              </a:extLst>
            </p:cNvPr>
            <p:cNvSpPr/>
            <p:nvPr/>
          </p:nvSpPr>
          <p:spPr>
            <a:xfrm>
              <a:off x="2382345" y="2258645"/>
              <a:ext cx="5237655" cy="62363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rgbClr val="865D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/>
              <a:r>
                <a:rPr lang="en-AU" sz="14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INTERFEROMETER</a:t>
              </a:r>
              <a:r>
                <a:rPr lang="en-A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“Frequency swept” method with post-filtering procedure of the beating signal S(ω)</a:t>
              </a:r>
            </a:p>
          </p:txBody>
        </p:sp>
        <p:pic>
          <p:nvPicPr>
            <p:cNvPr id="90" name="Immagine 1">
              <a:extLst>
                <a:ext uri="{FF2B5EF4-FFF2-40B4-BE49-F238E27FC236}">
                  <a16:creationId xmlns:a16="http://schemas.microsoft.com/office/drawing/2014/main" id="{60AB4021-FE8A-0675-5EC7-4CE30C6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8577" y="3029975"/>
              <a:ext cx="4327347" cy="642341"/>
            </a:xfrm>
            <a:prstGeom prst="rect">
              <a:avLst/>
            </a:prstGeom>
          </p:spPr>
        </p:pic>
        <p:sp>
          <p:nvSpPr>
            <p:cNvPr id="91" name="CasellaDiTesto 8">
              <a:extLst>
                <a:ext uri="{FF2B5EF4-FFF2-40B4-BE49-F238E27FC236}">
                  <a16:creationId xmlns:a16="http://schemas.microsoft.com/office/drawing/2014/main" id="{C3CB75D0-9853-53F0-08F0-A6E61784203C}"/>
                </a:ext>
              </a:extLst>
            </p:cNvPr>
            <p:cNvSpPr txBox="1"/>
            <p:nvPr/>
          </p:nvSpPr>
          <p:spPr>
            <a:xfrm>
              <a:off x="1987185" y="3612821"/>
              <a:ext cx="5983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400" b="1" dirty="0">
                <a:solidFill>
                  <a:srgbClr val="865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DCF89B47-004C-B153-9700-DA1E48FF4401}"/>
              </a:ext>
            </a:extLst>
          </p:cNvPr>
          <p:cNvSpPr txBox="1"/>
          <p:nvPr/>
        </p:nvSpPr>
        <p:spPr>
          <a:xfrm>
            <a:off x="3530544" y="6082736"/>
            <a:ext cx="33999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The presence of plasma (accounted by the plasma) only shifts the beating frequency, while multipath introduce spurious components in the spectrum </a:t>
            </a:r>
          </a:p>
        </p:txBody>
      </p:sp>
      <p:pic>
        <p:nvPicPr>
          <p:cNvPr id="97" name="Immagine 96" descr="density_eval.pdf">
            <a:extLst>
              <a:ext uri="{FF2B5EF4-FFF2-40B4-BE49-F238E27FC236}">
                <a16:creationId xmlns:a16="http://schemas.microsoft.com/office/drawing/2014/main" id="{85E1474B-853F-F30E-F6F2-BB4D534155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0" b="28572"/>
          <a:stretch/>
        </p:blipFill>
        <p:spPr>
          <a:xfrm>
            <a:off x="5345302" y="3306750"/>
            <a:ext cx="2715046" cy="1626299"/>
          </a:xfrm>
          <a:prstGeom prst="rect">
            <a:avLst/>
          </a:prstGeom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845E6F-D6C1-0B43-1F8E-89718D22357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1" y="929656"/>
            <a:ext cx="6334116" cy="58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100A06-B683-1BA8-EA08-835C6093BA5C}"/>
              </a:ext>
            </a:extLst>
          </p:cNvPr>
          <p:cNvSpPr txBox="1"/>
          <p:nvPr/>
        </p:nvSpPr>
        <p:spPr>
          <a:xfrm>
            <a:off x="232888" y="1159800"/>
            <a:ext cx="11227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of bound-β decay in a high-energy content plasma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131DA04-AA57-0308-1202-B5C382C77CBF}"/>
              </a:ext>
            </a:extLst>
          </p:cNvPr>
          <p:cNvSpPr txBox="1"/>
          <p:nvPr/>
        </p:nvSpPr>
        <p:spPr>
          <a:xfrm>
            <a:off x="378593" y="1568019"/>
            <a:ext cx="69254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large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stellar conditions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β-decays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have been measured in a few cases 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storage rings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Theory of perturbed decay rates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stellar environments (Takahashi, Yokoi ‘80s – 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β-decay model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detailed inputs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population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state distribution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ions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as well as on the electron energy distribution function (EEDF).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51CFFD8-6472-AD22-4863-449777095D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86" y="2182209"/>
            <a:ext cx="2446569" cy="151306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14157FD-DD95-4707-7984-7AD80D809299}"/>
              </a:ext>
            </a:extLst>
          </p:cNvPr>
          <p:cNvSpPr txBox="1"/>
          <p:nvPr/>
        </p:nvSpPr>
        <p:spPr>
          <a:xfrm>
            <a:off x="3310615" y="2350363"/>
            <a:ext cx="3852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5775" lvl="1" indent="-257175" algn="ctr">
              <a:buFont typeface="Wingdings" pitchFamily="2" charset="2"/>
              <a:buChar char="à"/>
            </a:pP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 </a:t>
            </a:r>
            <a:r>
              <a:rPr lang="en-GB" sz="1200" b="1" baseline="30000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GB" sz="1200" b="1" baseline="30000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75+</a:t>
            </a: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ions decay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due to the bound-state beta decay, 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9 orders</a:t>
            </a:r>
          </a:p>
          <a:p>
            <a:pPr marL="228600" lvl="1" algn="ctr"/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of magnitude faster than neutral </a:t>
            </a:r>
            <a:r>
              <a:rPr lang="en-GB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atoms with a half-life of 42 </a:t>
            </a:r>
            <a:r>
              <a:rPr lang="en-GB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</a:t>
            </a:r>
            <a:endParaRPr lang="en-GB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AB94C8F7-0315-121C-37F7-E1F59081CA84}"/>
              </a:ext>
            </a:extLst>
          </p:cNvPr>
          <p:cNvSpPr txBox="1"/>
          <p:nvPr/>
        </p:nvSpPr>
        <p:spPr>
          <a:xfrm>
            <a:off x="4083737" y="3159719"/>
            <a:ext cx="2024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r>
              <a:rPr lang="en-US" altLang="it-IT" sz="900" dirty="0">
                <a:effectLst/>
                <a:latin typeface="Arial" panose="020B0604020202020204" pitchFamily="34" charset="0"/>
              </a:rPr>
              <a:t>F Bosch,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PRL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77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 (1996) 5190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089C0766-5763-E7EB-72A0-8CFEFB65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78" y="2116624"/>
            <a:ext cx="2443461" cy="56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14">
            <a:extLst>
              <a:ext uri="{FF2B5EF4-FFF2-40B4-BE49-F238E27FC236}">
                <a16:creationId xmlns:a16="http://schemas.microsoft.com/office/drawing/2014/main" id="{5711B1A4-B16F-37E4-4639-598CF5FE0229}"/>
              </a:ext>
            </a:extLst>
          </p:cNvPr>
          <p:cNvSpPr/>
          <p:nvPr/>
        </p:nvSpPr>
        <p:spPr>
          <a:xfrm>
            <a:off x="10260687" y="2319850"/>
            <a:ext cx="858675" cy="450015"/>
          </a:xfrm>
          <a:prstGeom prst="ellips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DB53CDD7-D7EC-E696-2673-63564189AE27}"/>
              </a:ext>
            </a:extLst>
          </p:cNvPr>
          <p:cNvSpPr/>
          <p:nvPr/>
        </p:nvSpPr>
        <p:spPr>
          <a:xfrm>
            <a:off x="8707337" y="2120217"/>
            <a:ext cx="858675" cy="450015"/>
          </a:xfrm>
          <a:prstGeom prst="ellips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F7575653-D4B3-EB6D-74D9-0400A183A478}"/>
                  </a:ext>
                </a:extLst>
              </p:cNvPr>
              <p:cNvSpPr txBox="1"/>
              <p:nvPr/>
            </p:nvSpPr>
            <p:spPr>
              <a:xfrm>
                <a:off x="745308" y="4466887"/>
                <a:ext cx="2541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F7575653-D4B3-EB6D-74D9-0400A183A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08" y="4466887"/>
                <a:ext cx="2541337" cy="307777"/>
              </a:xfrm>
              <a:prstGeom prst="rect">
                <a:avLst/>
              </a:prstGeom>
              <a:blipFill>
                <a:blip r:embed="rId6"/>
                <a:stretch>
                  <a:fillRect l="-1918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C96B797D-DA94-38FF-958C-761E726BBBE3}"/>
                  </a:ext>
                </a:extLst>
              </p:cNvPr>
              <p:cNvSpPr txBox="1"/>
              <p:nvPr/>
            </p:nvSpPr>
            <p:spPr>
              <a:xfrm>
                <a:off x="3618279" y="4355724"/>
                <a:ext cx="1006558" cy="467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C96B797D-DA94-38FF-958C-761E726BB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79" y="4355724"/>
                <a:ext cx="1006558" cy="467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5">
                <a:extLst>
                  <a:ext uri="{FF2B5EF4-FFF2-40B4-BE49-F238E27FC236}">
                    <a16:creationId xmlns:a16="http://schemas.microsoft.com/office/drawing/2014/main" id="{86F6F921-20FC-60B5-46D1-40827D117D1C}"/>
                  </a:ext>
                </a:extLst>
              </p:cNvPr>
              <p:cNvSpPr txBox="1"/>
              <p:nvPr/>
            </p:nvSpPr>
            <p:spPr>
              <a:xfrm>
                <a:off x="4750918" y="4216385"/>
                <a:ext cx="27900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chemeClr val="tx1"/>
                  </a:buClr>
                  <a:buSzPct val="100000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 differ by orders of magnitude</a:t>
                </a:r>
              </a:p>
            </p:txBody>
          </p:sp>
        </mc:Choice>
        <mc:Fallback>
          <p:sp>
            <p:nvSpPr>
              <p:cNvPr id="34" name="TextBox 5">
                <a:extLst>
                  <a:ext uri="{FF2B5EF4-FFF2-40B4-BE49-F238E27FC236}">
                    <a16:creationId xmlns:a16="http://schemas.microsoft.com/office/drawing/2014/main" id="{86F6F921-20FC-60B5-46D1-40827D11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918" y="4216385"/>
                <a:ext cx="2790046" cy="276999"/>
              </a:xfrm>
              <a:prstGeom prst="rect">
                <a:avLst/>
              </a:prstGeom>
              <a:blipFill>
                <a:blip r:embed="rId8"/>
                <a:stretch>
                  <a:fillRect t="-4444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FF9BB14-D8D9-CB5D-7C1A-F9CC5B64D15B}"/>
              </a:ext>
            </a:extLst>
          </p:cNvPr>
          <p:cNvSpPr txBox="1"/>
          <p:nvPr/>
        </p:nvSpPr>
        <p:spPr>
          <a:xfrm>
            <a:off x="7864335" y="3181062"/>
            <a:ext cx="4287884" cy="377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Beta-decay rates of highly ionized heavy atoms in stellar interiors, K Takahashi and K Yokoi, Atomic Data and Nuclear Data Tables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375 (1987)</a:t>
            </a: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B86D3930-0F85-25CB-6D7C-E7EEAB25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24" y="4086252"/>
            <a:ext cx="4191215" cy="4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17">
            <a:extLst>
              <a:ext uri="{FF2B5EF4-FFF2-40B4-BE49-F238E27FC236}">
                <a16:creationId xmlns:a16="http://schemas.microsoft.com/office/drawing/2014/main" id="{FD929B21-FF9D-D368-F0D4-B9DA2C6B31B7}"/>
              </a:ext>
            </a:extLst>
          </p:cNvPr>
          <p:cNvSpPr txBox="1"/>
          <p:nvPr/>
        </p:nvSpPr>
        <p:spPr>
          <a:xfrm>
            <a:off x="6679977" y="398365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d.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46CF0820-740C-3B87-8C56-E974A4B8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46" y="4470472"/>
            <a:ext cx="4426973" cy="3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19">
            <a:extLst>
              <a:ext uri="{FF2B5EF4-FFF2-40B4-BE49-F238E27FC236}">
                <a16:creationId xmlns:a16="http://schemas.microsoft.com/office/drawing/2014/main" id="{0DBE32D4-5D0C-B5C2-C54B-3A821B72D19D}"/>
              </a:ext>
            </a:extLst>
          </p:cNvPr>
          <p:cNvSpPr txBox="1"/>
          <p:nvPr/>
        </p:nvSpPr>
        <p:spPr>
          <a:xfrm>
            <a:off x="6679977" y="487304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c.</a:t>
            </a:r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EA47E8BB-D068-90AE-029B-C9CBB109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63" y="5203024"/>
            <a:ext cx="3772014" cy="4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26">
            <a:extLst>
              <a:ext uri="{FF2B5EF4-FFF2-40B4-BE49-F238E27FC236}">
                <a16:creationId xmlns:a16="http://schemas.microsoft.com/office/drawing/2014/main" id="{B37E04D3-E689-312F-7FB5-C21F0BB8FAF2}"/>
              </a:ext>
            </a:extLst>
          </p:cNvPr>
          <p:cNvSpPr/>
          <p:nvPr/>
        </p:nvSpPr>
        <p:spPr>
          <a:xfrm>
            <a:off x="8518368" y="4116444"/>
            <a:ext cx="234556" cy="294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27">
            <a:extLst>
              <a:ext uri="{FF2B5EF4-FFF2-40B4-BE49-F238E27FC236}">
                <a16:creationId xmlns:a16="http://schemas.microsoft.com/office/drawing/2014/main" id="{03C56F66-E2CE-E4A9-5F37-08BA4A19E8A9}"/>
              </a:ext>
            </a:extLst>
          </p:cNvPr>
          <p:cNvSpPr/>
          <p:nvPr/>
        </p:nvSpPr>
        <p:spPr>
          <a:xfrm>
            <a:off x="10012771" y="4094807"/>
            <a:ext cx="1461057" cy="2853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Rectangle 32">
            <a:extLst>
              <a:ext uri="{FF2B5EF4-FFF2-40B4-BE49-F238E27FC236}">
                <a16:creationId xmlns:a16="http://schemas.microsoft.com/office/drawing/2014/main" id="{04E820CC-E73A-0EDD-EADF-E3EB3B056F93}"/>
              </a:ext>
            </a:extLst>
          </p:cNvPr>
          <p:cNvSpPr/>
          <p:nvPr/>
        </p:nvSpPr>
        <p:spPr>
          <a:xfrm>
            <a:off x="11500021" y="4107816"/>
            <a:ext cx="310564" cy="2586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TextBox 33">
            <a:extLst>
              <a:ext uri="{FF2B5EF4-FFF2-40B4-BE49-F238E27FC236}">
                <a16:creationId xmlns:a16="http://schemas.microsoft.com/office/drawing/2014/main" id="{27B2ADB1-1C68-6AAA-EAD7-4E41A289DDBD}"/>
              </a:ext>
            </a:extLst>
          </p:cNvPr>
          <p:cNvSpPr txBox="1"/>
          <p:nvPr/>
        </p:nvSpPr>
        <p:spPr>
          <a:xfrm>
            <a:off x="8007086" y="6036340"/>
            <a:ext cx="2135898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CSD and level population of ions</a:t>
            </a:r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9B8B57DD-F5A4-3CAA-F69A-F0780EFC8513}"/>
              </a:ext>
            </a:extLst>
          </p:cNvPr>
          <p:cNvSpPr txBox="1"/>
          <p:nvPr/>
        </p:nvSpPr>
        <p:spPr>
          <a:xfrm>
            <a:off x="10265459" y="6270818"/>
            <a:ext cx="1755780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EEDF of electrons</a:t>
            </a:r>
          </a:p>
        </p:txBody>
      </p:sp>
      <p:sp>
        <p:nvSpPr>
          <p:cNvPr id="55" name="Rectangle 26">
            <a:extLst>
              <a:ext uri="{FF2B5EF4-FFF2-40B4-BE49-F238E27FC236}">
                <a16:creationId xmlns:a16="http://schemas.microsoft.com/office/drawing/2014/main" id="{D24EBF7D-7C14-F14C-C316-BA020C772802}"/>
              </a:ext>
            </a:extLst>
          </p:cNvPr>
          <p:cNvSpPr/>
          <p:nvPr/>
        </p:nvSpPr>
        <p:spPr>
          <a:xfrm>
            <a:off x="8482722" y="4513488"/>
            <a:ext cx="234556" cy="294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8AC5CAA5-E539-2348-C7D2-749C9E07FBA7}"/>
              </a:ext>
            </a:extLst>
          </p:cNvPr>
          <p:cNvSpPr/>
          <p:nvPr/>
        </p:nvSpPr>
        <p:spPr>
          <a:xfrm>
            <a:off x="10115368" y="4512983"/>
            <a:ext cx="1461057" cy="2586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7" name="Rectangle 32">
            <a:extLst>
              <a:ext uri="{FF2B5EF4-FFF2-40B4-BE49-F238E27FC236}">
                <a16:creationId xmlns:a16="http://schemas.microsoft.com/office/drawing/2014/main" id="{B22147AD-35D4-8108-2931-A45167617A46}"/>
              </a:ext>
            </a:extLst>
          </p:cNvPr>
          <p:cNvSpPr/>
          <p:nvPr/>
        </p:nvSpPr>
        <p:spPr>
          <a:xfrm>
            <a:off x="11576584" y="4493771"/>
            <a:ext cx="310564" cy="2586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Rectangle 26">
            <a:extLst>
              <a:ext uri="{FF2B5EF4-FFF2-40B4-BE49-F238E27FC236}">
                <a16:creationId xmlns:a16="http://schemas.microsoft.com/office/drawing/2014/main" id="{E26B3466-CEAA-D63C-3635-3E4592ECF626}"/>
              </a:ext>
            </a:extLst>
          </p:cNvPr>
          <p:cNvSpPr/>
          <p:nvPr/>
        </p:nvSpPr>
        <p:spPr>
          <a:xfrm>
            <a:off x="8957757" y="5221234"/>
            <a:ext cx="234556" cy="294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C8C8F9F2-1F8A-3B5B-A3AB-07C473E2FA14}"/>
              </a:ext>
            </a:extLst>
          </p:cNvPr>
          <p:cNvSpPr/>
          <p:nvPr/>
        </p:nvSpPr>
        <p:spPr>
          <a:xfrm>
            <a:off x="9388530" y="5204299"/>
            <a:ext cx="1001807" cy="3114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Rectangle 26">
            <a:extLst>
              <a:ext uri="{FF2B5EF4-FFF2-40B4-BE49-F238E27FC236}">
                <a16:creationId xmlns:a16="http://schemas.microsoft.com/office/drawing/2014/main" id="{B67DB258-C086-B4A7-2F48-2B6577E30AAB}"/>
              </a:ext>
            </a:extLst>
          </p:cNvPr>
          <p:cNvSpPr/>
          <p:nvPr/>
        </p:nvSpPr>
        <p:spPr>
          <a:xfrm>
            <a:off x="11338671" y="5178860"/>
            <a:ext cx="548477" cy="3320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EA60D73D-C9D6-87DC-919E-C2E71C252C90}"/>
              </a:ext>
            </a:extLst>
          </p:cNvPr>
          <p:cNvSpPr txBox="1"/>
          <p:nvPr/>
        </p:nvSpPr>
        <p:spPr>
          <a:xfrm>
            <a:off x="8548625" y="1522392"/>
            <a:ext cx="279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  <a:buSzPct val="100000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TERRESTRIAL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221DF021-941D-4D9A-A4F5-45196ECD94D5}"/>
              </a:ext>
            </a:extLst>
          </p:cNvPr>
          <p:cNvSpPr txBox="1"/>
          <p:nvPr/>
        </p:nvSpPr>
        <p:spPr>
          <a:xfrm>
            <a:off x="8583722" y="2899220"/>
            <a:ext cx="279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  <a:buSzPct val="100000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VS.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4EF2451F-718E-5B45-A5EF-53D619E7C182}"/>
              </a:ext>
            </a:extLst>
          </p:cNvPr>
          <p:cNvSpPr txBox="1"/>
          <p:nvPr/>
        </p:nvSpPr>
        <p:spPr>
          <a:xfrm>
            <a:off x="8600000" y="3571880"/>
            <a:ext cx="279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STELLAR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D25A63E7-4799-1EA0-8133-BA9F3A634E70}"/>
              </a:ext>
            </a:extLst>
          </p:cNvPr>
          <p:cNvCxnSpPr>
            <a:cxnSpLocks/>
          </p:cNvCxnSpPr>
          <p:nvPr/>
        </p:nvCxnSpPr>
        <p:spPr>
          <a:xfrm>
            <a:off x="7635634" y="1339419"/>
            <a:ext cx="0" cy="48298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F892B825-F15A-EBFC-F916-5DE55919094C}"/>
              </a:ext>
            </a:extLst>
          </p:cNvPr>
          <p:cNvSpPr/>
          <p:nvPr/>
        </p:nvSpPr>
        <p:spPr>
          <a:xfrm>
            <a:off x="701842" y="5280261"/>
            <a:ext cx="6508764" cy="76856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6799AB05-4FCB-B2F2-A63D-9B06E0DCA26C}"/>
                  </a:ext>
                </a:extLst>
              </p:cNvPr>
              <p:cNvSpPr txBox="1"/>
              <p:nvPr/>
            </p:nvSpPr>
            <p:spPr>
              <a:xfrm>
                <a:off x="4748383" y="4476337"/>
                <a:ext cx="26547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additional transitions (different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forbiddeness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can appear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6799AB05-4FCB-B2F2-A63D-9B06E0DCA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83" y="4476337"/>
                <a:ext cx="2654753" cy="461665"/>
              </a:xfrm>
              <a:prstGeom prst="rect">
                <a:avLst/>
              </a:prstGeom>
              <a:blipFill>
                <a:blip r:embed="rId12"/>
                <a:stretch>
                  <a:fillRect l="-230" t="-1316"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8">
            <a:extLst>
              <a:ext uri="{FF2B5EF4-FFF2-40B4-BE49-F238E27FC236}">
                <a16:creationId xmlns:a16="http://schemas.microsoft.com/office/drawing/2014/main" id="{45602047-0CC4-A56E-CF32-7673A575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87" y="5723775"/>
            <a:ext cx="1655431" cy="39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Oval 14">
            <a:extLst>
              <a:ext uri="{FF2B5EF4-FFF2-40B4-BE49-F238E27FC236}">
                <a16:creationId xmlns:a16="http://schemas.microsoft.com/office/drawing/2014/main" id="{086BBB7D-901A-5600-BAA6-5F91610F6C03}"/>
              </a:ext>
            </a:extLst>
          </p:cNvPr>
          <p:cNvSpPr/>
          <p:nvPr/>
        </p:nvSpPr>
        <p:spPr>
          <a:xfrm>
            <a:off x="10260687" y="5693505"/>
            <a:ext cx="1698420" cy="523220"/>
          </a:xfrm>
          <a:prstGeom prst="ellips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FEC9A1F5-86D4-1819-F4DF-A73BFC93338F}"/>
              </a:ext>
            </a:extLst>
          </p:cNvPr>
          <p:cNvSpPr txBox="1"/>
          <p:nvPr/>
        </p:nvSpPr>
        <p:spPr>
          <a:xfrm>
            <a:off x="7502055" y="378854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</a:rPr>
              <a:t>c. d.</a:t>
            </a:r>
          </a:p>
        </p:txBody>
      </p:sp>
      <p:sp>
        <p:nvSpPr>
          <p:cNvPr id="73" name="TextBox 11">
            <a:extLst>
              <a:ext uri="{FF2B5EF4-FFF2-40B4-BE49-F238E27FC236}">
                <a16:creationId xmlns:a16="http://schemas.microsoft.com/office/drawing/2014/main" id="{B12FE22F-487E-6637-6C02-DC527A5B3FA1}"/>
              </a:ext>
            </a:extLst>
          </p:cNvPr>
          <p:cNvSpPr txBox="1"/>
          <p:nvPr/>
        </p:nvSpPr>
        <p:spPr>
          <a:xfrm>
            <a:off x="7540964" y="4760608"/>
            <a:ext cx="8188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</a:rPr>
              <a:t>c. c.</a:t>
            </a:r>
          </a:p>
        </p:txBody>
      </p:sp>
      <p:sp>
        <p:nvSpPr>
          <p:cNvPr id="74" name="TextBox 13">
            <a:extLst>
              <a:ext uri="{FF2B5EF4-FFF2-40B4-BE49-F238E27FC236}">
                <a16:creationId xmlns:a16="http://schemas.microsoft.com/office/drawing/2014/main" id="{28CD26E0-465B-EB0E-3998-D4198BEDB89D}"/>
              </a:ext>
            </a:extLst>
          </p:cNvPr>
          <p:cNvSpPr txBox="1"/>
          <p:nvPr/>
        </p:nvSpPr>
        <p:spPr>
          <a:xfrm>
            <a:off x="7545214" y="5565130"/>
            <a:ext cx="141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</a:rPr>
              <a:t>b. c. / b. d.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75AAF0BC-245E-16FC-BEC5-D3201331046A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Highlights of physics perspectives for s- and r-process nucleosynthesis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71" grpId="0" animBg="1"/>
      <p:bldP spid="72" grpId="0"/>
      <p:bldP spid="73" grpId="0" animBg="1"/>
      <p:bldP spid="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13713E-0606-B537-3AEB-AF72434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5CAB467C-10AB-095D-AC1E-EF9F229D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3AC6DD56-F394-DCBE-16F1-0033415D2608}"/>
              </a:ext>
            </a:extLst>
          </p:cNvPr>
          <p:cNvSpPr txBox="1">
            <a:spLocks/>
          </p:cNvSpPr>
          <p:nvPr/>
        </p:nvSpPr>
        <p:spPr>
          <a:xfrm>
            <a:off x="1716067" y="166340"/>
            <a:ext cx="8731798" cy="799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About Microwave Imaging Profilometry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(by solving EM inverse scattering problem)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13">
            <a:extLst>
              <a:ext uri="{FF2B5EF4-FFF2-40B4-BE49-F238E27FC236}">
                <a16:creationId xmlns:a16="http://schemas.microsoft.com/office/drawing/2014/main" id="{4AE63992-3CA9-FCAD-690C-C8052AD8F293}"/>
              </a:ext>
            </a:extLst>
          </p:cNvPr>
          <p:cNvGrpSpPr/>
          <p:nvPr/>
        </p:nvGrpSpPr>
        <p:grpSpPr>
          <a:xfrm>
            <a:off x="8130331" y="1290555"/>
            <a:ext cx="3960440" cy="1477889"/>
            <a:chOff x="5448483" y="1578406"/>
            <a:chExt cx="3922414" cy="1970518"/>
          </a:xfrm>
        </p:grpSpPr>
        <p:sp>
          <p:nvSpPr>
            <p:cNvPr id="67" name="TextBox 7">
              <a:extLst>
                <a:ext uri="{FF2B5EF4-FFF2-40B4-BE49-F238E27FC236}">
                  <a16:creationId xmlns:a16="http://schemas.microsoft.com/office/drawing/2014/main" id="{A492D2CB-53ED-CA78-6E6C-B916DCDB2508}"/>
                </a:ext>
              </a:extLst>
            </p:cNvPr>
            <p:cNvSpPr txBox="1"/>
            <p:nvPr/>
          </p:nvSpPr>
          <p:spPr>
            <a:xfrm>
              <a:off x="5448483" y="1578406"/>
              <a:ext cx="392241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i="1" dirty="0">
                  <a:solidFill>
                    <a:srgbClr val="283E6A"/>
                  </a:solidFill>
                </a:rPr>
                <a:t> </a:t>
              </a:r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Dispersive model for </a:t>
              </a:r>
              <a:r>
                <a:rPr 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cold</a:t>
              </a:r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isotropic</a:t>
              </a:r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 plasma with </a:t>
              </a:r>
              <a:r>
                <a:rPr 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collisions</a:t>
              </a:r>
              <a:endParaRPr lang="en-I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0E6C44B6-AA87-57CA-6931-C163BB46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6365" y="2396795"/>
              <a:ext cx="3238216" cy="1152129"/>
            </a:xfrm>
            <a:prstGeom prst="rect">
              <a:avLst/>
            </a:prstGeom>
          </p:spPr>
        </p:pic>
      </p:grpSp>
      <p:grpSp>
        <p:nvGrpSpPr>
          <p:cNvPr id="69" name="Group 23">
            <a:extLst>
              <a:ext uri="{FF2B5EF4-FFF2-40B4-BE49-F238E27FC236}">
                <a16:creationId xmlns:a16="http://schemas.microsoft.com/office/drawing/2014/main" id="{D64DA109-635F-1C24-4CBC-99FEF25D4F4C}"/>
              </a:ext>
            </a:extLst>
          </p:cNvPr>
          <p:cNvGrpSpPr/>
          <p:nvPr/>
        </p:nvGrpSpPr>
        <p:grpSpPr>
          <a:xfrm>
            <a:off x="8882737" y="3062050"/>
            <a:ext cx="2746283" cy="2613027"/>
            <a:chOff x="5998094" y="3181908"/>
            <a:chExt cx="3661710" cy="3484036"/>
          </a:xfrm>
        </p:grpSpPr>
        <p:pic>
          <p:nvPicPr>
            <p:cNvPr id="70" name="Picture 17">
              <a:extLst>
                <a:ext uri="{FF2B5EF4-FFF2-40B4-BE49-F238E27FC236}">
                  <a16:creationId xmlns:a16="http://schemas.microsoft.com/office/drawing/2014/main" id="{BCAB9805-C8BE-CE9E-1286-799B22827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1157" y="4952204"/>
              <a:ext cx="3608647" cy="1713740"/>
            </a:xfrm>
            <a:prstGeom prst="rect">
              <a:avLst/>
            </a:prstGeom>
          </p:spPr>
        </p:pic>
        <p:pic>
          <p:nvPicPr>
            <p:cNvPr id="71" name="Picture 19">
              <a:extLst>
                <a:ext uri="{FF2B5EF4-FFF2-40B4-BE49-F238E27FC236}">
                  <a16:creationId xmlns:a16="http://schemas.microsoft.com/office/drawing/2014/main" id="{FA703106-992F-F389-8620-06BDACDA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1156" y="3181908"/>
              <a:ext cx="3608647" cy="1713740"/>
            </a:xfrm>
            <a:prstGeom prst="rect">
              <a:avLst/>
            </a:prstGeom>
          </p:spPr>
        </p:pic>
        <p:sp>
          <p:nvSpPr>
            <p:cNvPr id="72" name="TextBox 20">
              <a:extLst>
                <a:ext uri="{FF2B5EF4-FFF2-40B4-BE49-F238E27FC236}">
                  <a16:creationId xmlns:a16="http://schemas.microsoft.com/office/drawing/2014/main" id="{48691C6E-58A6-976B-0F11-2D44B9F2492A}"/>
                </a:ext>
              </a:extLst>
            </p:cNvPr>
            <p:cNvSpPr txBox="1"/>
            <p:nvPr/>
          </p:nvSpPr>
          <p:spPr>
            <a:xfrm>
              <a:off x="6115049" y="3259287"/>
              <a:ext cx="66941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 err="1">
                  <a:solidFill>
                    <a:srgbClr val="283E6A"/>
                  </a:solidFill>
                </a:rPr>
                <a:t>E</a:t>
              </a:r>
              <a:r>
                <a:rPr lang="en-IE" sz="1600" baseline="-25000" dirty="0" err="1">
                  <a:solidFill>
                    <a:srgbClr val="283E6A"/>
                  </a:solidFill>
                </a:rPr>
                <a:t>inc</a:t>
              </a:r>
              <a:endParaRPr lang="en-IE" sz="1600" baseline="-25000" dirty="0">
                <a:solidFill>
                  <a:srgbClr val="283E6A"/>
                </a:solidFill>
              </a:endParaRPr>
            </a:p>
          </p:txBody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EE82021A-93F3-13B9-61FB-B71B73EEC3E6}"/>
                </a:ext>
              </a:extLst>
            </p:cNvPr>
            <p:cNvSpPr txBox="1"/>
            <p:nvPr/>
          </p:nvSpPr>
          <p:spPr>
            <a:xfrm>
              <a:off x="5998094" y="5071580"/>
              <a:ext cx="80406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 err="1">
                  <a:solidFill>
                    <a:srgbClr val="283E6A"/>
                  </a:solidFill>
                </a:rPr>
                <a:t>E</a:t>
              </a:r>
              <a:r>
                <a:rPr lang="en-IE" sz="1600" baseline="-25000" dirty="0" err="1">
                  <a:solidFill>
                    <a:srgbClr val="283E6A"/>
                  </a:solidFill>
                </a:rPr>
                <a:t>scatt</a:t>
              </a:r>
              <a:endParaRPr lang="en-IE" sz="1600" baseline="-25000" dirty="0">
                <a:solidFill>
                  <a:srgbClr val="283E6A"/>
                </a:solidFill>
              </a:endParaRPr>
            </a:p>
          </p:txBody>
        </p:sp>
      </p:grpSp>
      <p:sp>
        <p:nvSpPr>
          <p:cNvPr id="77" name="TextBox 7">
            <a:extLst>
              <a:ext uri="{FF2B5EF4-FFF2-40B4-BE49-F238E27FC236}">
                <a16:creationId xmlns:a16="http://schemas.microsoft.com/office/drawing/2014/main" id="{62DBD96E-9198-A412-41CA-AE60ECB7B5C5}"/>
              </a:ext>
            </a:extLst>
          </p:cNvPr>
          <p:cNvSpPr txBox="1"/>
          <p:nvPr/>
        </p:nvSpPr>
        <p:spPr>
          <a:xfrm>
            <a:off x="8390713" y="5881658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err="1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it-IT" sz="1000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G. Torrisi, E. Naselli</a:t>
            </a:r>
            <a:endParaRPr lang="en-I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08155FEF-42C9-780C-3702-1565A024DEF0}"/>
              </a:ext>
            </a:extLst>
          </p:cNvPr>
          <p:cNvSpPr txBox="1"/>
          <p:nvPr/>
        </p:nvSpPr>
        <p:spPr>
          <a:xfrm>
            <a:off x="5276701" y="1339983"/>
            <a:ext cx="309411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data: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,</a:t>
            </a:r>
          </a:p>
          <a:p>
            <a:pPr algn="l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Unknowns: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5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Reconstructing 1D plasma density profile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inverse EM problem in linear approx.</a:t>
            </a:r>
            <a:endParaRPr lang="en-US" sz="1500" b="1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Immagine 131">
            <a:extLst>
              <a:ext uri="{FF2B5EF4-FFF2-40B4-BE49-F238E27FC236}">
                <a16:creationId xmlns:a16="http://schemas.microsoft.com/office/drawing/2014/main" id="{40D36F15-9040-F61C-44EC-E8C860A34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84" y="1720486"/>
            <a:ext cx="495238" cy="257143"/>
          </a:xfrm>
          <a:prstGeom prst="rect">
            <a:avLst/>
          </a:prstGeom>
        </p:spPr>
      </p:pic>
      <p:pic>
        <p:nvPicPr>
          <p:cNvPr id="134" name="Immagine 133">
            <a:extLst>
              <a:ext uri="{FF2B5EF4-FFF2-40B4-BE49-F238E27FC236}">
                <a16:creationId xmlns:a16="http://schemas.microsoft.com/office/drawing/2014/main" id="{515D616A-6124-DD12-AB32-CC1F09A03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32" y="1719242"/>
            <a:ext cx="647619" cy="257143"/>
          </a:xfrm>
          <a:prstGeom prst="rect">
            <a:avLst/>
          </a:prstGeom>
        </p:spPr>
      </p:pic>
      <p:pic>
        <p:nvPicPr>
          <p:cNvPr id="136" name="Immagine 135">
            <a:extLst>
              <a:ext uri="{FF2B5EF4-FFF2-40B4-BE49-F238E27FC236}">
                <a16:creationId xmlns:a16="http://schemas.microsoft.com/office/drawing/2014/main" id="{9ED66FA2-8B83-40E9-E698-ADB00C903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84" y="2212288"/>
            <a:ext cx="758573" cy="257143"/>
          </a:xfrm>
          <a:prstGeom prst="rect">
            <a:avLst/>
          </a:prstGeom>
        </p:spPr>
      </p:pic>
      <p:pic>
        <p:nvPicPr>
          <p:cNvPr id="13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4929F42-9DE3-2515-141C-EE9C8AAE8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467" y="4896254"/>
            <a:ext cx="4686303" cy="1858160"/>
          </a:xfrm>
          <a:prstGeom prst="rect">
            <a:avLst/>
          </a:prstGeom>
        </p:spPr>
      </p:pic>
      <p:sp>
        <p:nvSpPr>
          <p:cNvPr id="140" name="Rettangolo 15">
            <a:extLst>
              <a:ext uri="{FF2B5EF4-FFF2-40B4-BE49-F238E27FC236}">
                <a16:creationId xmlns:a16="http://schemas.microsoft.com/office/drawing/2014/main" id="{A97DF121-9E78-D452-B25C-1A2F75F82038}"/>
              </a:ext>
            </a:extLst>
          </p:cNvPr>
          <p:cNvSpPr/>
          <p:nvPr/>
        </p:nvSpPr>
        <p:spPr>
          <a:xfrm>
            <a:off x="7134690" y="6497773"/>
            <a:ext cx="39023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G. Torrisi et al. 2019 JINST 14 C09031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03BD43-9F27-BAAD-CE46-3E6EEF4F0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" y="798633"/>
            <a:ext cx="5158821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7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28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X-ray </a:t>
            </a:r>
            <a:r>
              <a:rPr lang="it-IT" sz="28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E1B65CA-DFF1-CD79-50D8-9070A384A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62" y="1910769"/>
            <a:ext cx="7527027" cy="4283429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5F67E7BC-F93D-4AF5-9F3A-221425225DA4}"/>
              </a:ext>
            </a:extLst>
          </p:cNvPr>
          <p:cNvGrpSpPr/>
          <p:nvPr/>
        </p:nvGrpSpPr>
        <p:grpSpPr>
          <a:xfrm>
            <a:off x="326284" y="1066127"/>
            <a:ext cx="2916575" cy="2187431"/>
            <a:chOff x="1063919" y="3100856"/>
            <a:chExt cx="2916575" cy="2187431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FBB513B-0654-E330-8AA4-0F845C96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19" y="3100856"/>
              <a:ext cx="2916575" cy="218743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0D2C644-CD2F-922A-CA92-8AFA19DA7A3D}"/>
                </a:ext>
              </a:extLst>
            </p:cNvPr>
            <p:cNvSpPr txBox="1"/>
            <p:nvPr/>
          </p:nvSpPr>
          <p:spPr>
            <a:xfrm>
              <a:off x="2034825" y="3855520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E83D707-87FE-71AD-9177-CD6A0F95636A}"/>
                </a:ext>
              </a:extLst>
            </p:cNvPr>
            <p:cNvSpPr txBox="1"/>
            <p:nvPr/>
          </p:nvSpPr>
          <p:spPr>
            <a:xfrm>
              <a:off x="1952815" y="4097178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AC2DECB-685B-7A34-9FE9-362614FBD6B1}"/>
                </a:ext>
              </a:extLst>
            </p:cNvPr>
            <p:cNvSpPr txBox="1"/>
            <p:nvPr/>
          </p:nvSpPr>
          <p:spPr>
            <a:xfrm>
              <a:off x="2116834" y="3535924"/>
              <a:ext cx="162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96F8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8792E73-6580-96DA-4B33-688525701595}"/>
                </a:ext>
              </a:extLst>
            </p:cNvPr>
            <p:cNvSpPr/>
            <p:nvPr/>
          </p:nvSpPr>
          <p:spPr>
            <a:xfrm>
              <a:off x="2220851" y="3973182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D2D542BF-F893-87BC-4948-6A30AE51FD6E}"/>
                </a:ext>
              </a:extLst>
            </p:cNvPr>
            <p:cNvSpPr/>
            <p:nvPr/>
          </p:nvSpPr>
          <p:spPr>
            <a:xfrm>
              <a:off x="2116834" y="4194571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B2A7522-3E3A-C81A-795D-341AA68B5E8D}"/>
                </a:ext>
              </a:extLst>
            </p:cNvPr>
            <p:cNvSpPr/>
            <p:nvPr/>
          </p:nvSpPr>
          <p:spPr>
            <a:xfrm>
              <a:off x="1996797" y="3744826"/>
              <a:ext cx="154899" cy="143450"/>
            </a:xfrm>
            <a:prstGeom prst="rect">
              <a:avLst/>
            </a:prstGeom>
            <a:noFill/>
            <a:ln w="19050">
              <a:solidFill>
                <a:srgbClr val="96F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710626DE-3EB4-81C4-5DF9-1F97069D2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1"/>
          <a:stretch/>
        </p:blipFill>
        <p:spPr>
          <a:xfrm>
            <a:off x="595425" y="3517005"/>
            <a:ext cx="3792662" cy="2927018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2CFB8C0-4D39-5811-6C2B-0C102A1E4D65}"/>
              </a:ext>
            </a:extLst>
          </p:cNvPr>
          <p:cNvSpPr txBox="1"/>
          <p:nvPr/>
        </p:nvSpPr>
        <p:spPr>
          <a:xfrm>
            <a:off x="1184253" y="5003863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4A3DBDF-1866-D5F7-4464-5549285930C7}"/>
              </a:ext>
            </a:extLst>
          </p:cNvPr>
          <p:cNvSpPr txBox="1"/>
          <p:nvPr/>
        </p:nvSpPr>
        <p:spPr>
          <a:xfrm>
            <a:off x="1748167" y="5446944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997050B-EDA0-387C-0435-FE34E368F29D}"/>
              </a:ext>
            </a:extLst>
          </p:cNvPr>
          <p:cNvCxnSpPr>
            <a:cxnSpLocks/>
          </p:cNvCxnSpPr>
          <p:nvPr/>
        </p:nvCxnSpPr>
        <p:spPr>
          <a:xfrm>
            <a:off x="1368125" y="5258021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4C7A79C-51AC-5CDE-8B76-90BFB8513E21}"/>
              </a:ext>
            </a:extLst>
          </p:cNvPr>
          <p:cNvCxnSpPr>
            <a:cxnSpLocks/>
          </p:cNvCxnSpPr>
          <p:nvPr/>
        </p:nvCxnSpPr>
        <p:spPr>
          <a:xfrm>
            <a:off x="1931940" y="5674619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6C6B8A2-2A5F-2039-E064-98ACA9481CF2}"/>
              </a:ext>
            </a:extLst>
          </p:cNvPr>
          <p:cNvSpPr txBox="1"/>
          <p:nvPr/>
        </p:nvSpPr>
        <p:spPr>
          <a:xfrm>
            <a:off x="1388127" y="3276878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FB5BE64-0C72-1FC2-077E-4B6D05CA8D6E}"/>
              </a:ext>
            </a:extLst>
          </p:cNvPr>
          <p:cNvCxnSpPr>
            <a:cxnSpLocks/>
          </p:cNvCxnSpPr>
          <p:nvPr/>
        </p:nvCxnSpPr>
        <p:spPr>
          <a:xfrm>
            <a:off x="1552361" y="3517141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120D9F26-39B7-D0A0-5798-2B228A60D9ED}"/>
              </a:ext>
            </a:extLst>
          </p:cNvPr>
          <p:cNvSpPr/>
          <p:nvPr/>
        </p:nvSpPr>
        <p:spPr>
          <a:xfrm>
            <a:off x="7163905" y="6136976"/>
            <a:ext cx="482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D Mascali et al., Plasma Physics and Controlled Fusion 64(3):035020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Jan. 2022, DOI: 10.1088/1361-6587/ac4349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1FDD221-B8CE-000B-7FE3-0E5FE1C1D23B}"/>
              </a:ext>
            </a:extLst>
          </p:cNvPr>
          <p:cNvSpPr txBox="1"/>
          <p:nvPr/>
        </p:nvSpPr>
        <p:spPr>
          <a:xfrm>
            <a:off x="7172402" y="6461077"/>
            <a:ext cx="36376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 2022 JINST 17 C01009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49FA2D9-EC17-49AC-CC56-67F49BB48578}"/>
              </a:ext>
            </a:extLst>
          </p:cNvPr>
          <p:cNvSpPr txBox="1"/>
          <p:nvPr/>
        </p:nvSpPr>
        <p:spPr>
          <a:xfrm>
            <a:off x="3581401" y="1039092"/>
            <a:ext cx="56279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volumetric detail, plasma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 Counting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space- and spectral-resolved detail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006CED7F-C9C3-E22A-4C70-E86008A797D0}"/>
              </a:ext>
            </a:extLst>
          </p:cNvPr>
          <p:cNvSpPr/>
          <p:nvPr/>
        </p:nvSpPr>
        <p:spPr>
          <a:xfrm>
            <a:off x="3483645" y="998469"/>
            <a:ext cx="5998557" cy="109362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11E35956-7664-4407-08F7-B1C9D98E1C34}"/>
              </a:ext>
            </a:extLst>
          </p:cNvPr>
          <p:cNvSpPr txBox="1"/>
          <p:nvPr/>
        </p:nvSpPr>
        <p:spPr>
          <a:xfrm>
            <a:off x="3472759" y="2087874"/>
            <a:ext cx="3113098" cy="578882"/>
          </a:xfrm>
          <a:prstGeom prst="round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Spatially-Resolved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Spectroscopy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Imaging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6F0FBF4F-C151-5E05-ABFC-696D96FB3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39" name="Picture 2" descr="L&amp;#39;INFN CAMBIA LOGO">
            <a:extLst>
              <a:ext uri="{FF2B5EF4-FFF2-40B4-BE49-F238E27FC236}">
                <a16:creationId xmlns:a16="http://schemas.microsoft.com/office/drawing/2014/main" id="{E265DDE7-DAEE-CA44-C0B3-F09D2FFA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5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13713E-0606-B537-3AEB-AF724345F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5CAB467C-10AB-095D-AC1E-EF9F229D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3AC6DD56-F394-DCBE-16F1-0033415D2608}"/>
              </a:ext>
            </a:extLst>
          </p:cNvPr>
          <p:cNvSpPr txBox="1">
            <a:spLocks/>
          </p:cNvSpPr>
          <p:nvPr/>
        </p:nvSpPr>
        <p:spPr>
          <a:xfrm>
            <a:off x="1716067" y="166340"/>
            <a:ext cx="8731798" cy="799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About the relevance of structured plasma density and temperature on opacity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901965-ED66-D77C-847B-00D158828C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71" y="1068362"/>
            <a:ext cx="4660461" cy="25730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91B563-582A-F59E-B70B-55B2514EA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319" y="1081693"/>
            <a:ext cx="4262080" cy="7996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0B2A563-9D13-EFB5-B149-7A505DBB80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932" y="1833303"/>
            <a:ext cx="7207620" cy="22924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9B643DD-9E9E-0AA3-6176-7B89145A80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68" y="3833647"/>
            <a:ext cx="5847649" cy="26350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08A0F09-A59A-53EF-A480-498FF4844947}"/>
              </a:ext>
            </a:extLst>
          </p:cNvPr>
          <p:cNvSpPr txBox="1"/>
          <p:nvPr/>
        </p:nvSpPr>
        <p:spPr>
          <a:xfrm>
            <a:off x="7817527" y="5112569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079769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49D66F3E-5EB3-96F8-77FB-1B44DD60C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19" name="Picture 2" descr="L&amp;#39;INFN CAMBIA LOGO">
            <a:extLst>
              <a:ext uri="{FF2B5EF4-FFF2-40B4-BE49-F238E27FC236}">
                <a16:creationId xmlns:a16="http://schemas.microsoft.com/office/drawing/2014/main" id="{24E0104E-DE8E-C2B2-977D-2D239D10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5A4AA7A-9ACE-A53B-BE39-A0587B3622B8}"/>
              </a:ext>
            </a:extLst>
          </p:cNvPr>
          <p:cNvSpPr txBox="1"/>
          <p:nvPr/>
        </p:nvSpPr>
        <p:spPr>
          <a:xfrm>
            <a:off x="1935429" y="334169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self-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feedback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D2906869-5781-A3F5-73FF-AE5B7297957F}"/>
              </a:ext>
            </a:extLst>
          </p:cNvPr>
          <p:cNvSpPr/>
          <p:nvPr/>
        </p:nvSpPr>
        <p:spPr>
          <a:xfrm rot="16200000">
            <a:off x="224857" y="3192728"/>
            <a:ext cx="2919011" cy="97086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Modelling: confinement and heating</a:t>
            </a:r>
          </a:p>
        </p:txBody>
      </p:sp>
      <p:sp>
        <p:nvSpPr>
          <p:cNvPr id="29" name="Freccia giù 6">
            <a:extLst>
              <a:ext uri="{FF2B5EF4-FFF2-40B4-BE49-F238E27FC236}">
                <a16:creationId xmlns:a16="http://schemas.microsoft.com/office/drawing/2014/main" id="{832B7581-C10C-FDC7-3ED9-F799E1F04D1F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90867A48-25A6-3341-58E9-F67ED012AAA9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B403D4A4-A340-7627-51C7-70120AE5D6D3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29A4CE51-681B-4EBE-6F02-2B2254E928F9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31E3F4E-CB06-594B-0141-3E3AD57F0FB9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C041340-BDC1-8711-08E4-4FF5BD8E6E0D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2012-2013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40E412-F59D-B09C-6C5F-E687474F681A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2014-2016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CDAE260-A878-4967-5B24-9359D641D056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51709F8-E7F1-D417-2EB5-579BDC73F09B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59D735C-74ED-5AC1-D632-BD966EFE2C57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B4BE0B-CF9E-A242-4723-6FD285B8B86C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2006-2009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69A0782E-0DD7-D201-F289-0E834B78AFEB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FDDE540-BCA1-D301-0202-B3B1023917E1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2011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A3E3F309-F452-8160-AAEA-3749CD7D73BA}"/>
              </a:ext>
            </a:extLst>
          </p:cNvPr>
          <p:cNvSpPr txBox="1"/>
          <p:nvPr/>
        </p:nvSpPr>
        <p:spPr>
          <a:xfrm>
            <a:off x="2251774" y="1405048"/>
            <a:ext cx="282632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SIMULATIONS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0C5F73A6-D40F-557C-C2A3-4F2F0EC815E5}"/>
              </a:ext>
            </a:extLst>
          </p:cNvPr>
          <p:cNvSpPr txBox="1"/>
          <p:nvPr/>
        </p:nvSpPr>
        <p:spPr>
          <a:xfrm>
            <a:off x="8287352" y="1472706"/>
            <a:ext cx="2826327" cy="30777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DYNAMICS</a:t>
            </a:r>
          </a:p>
        </p:txBody>
      </p:sp>
      <p:sp>
        <p:nvSpPr>
          <p:cNvPr id="44" name="Arrow: Left-Right 7">
            <a:extLst>
              <a:ext uri="{FF2B5EF4-FFF2-40B4-BE49-F238E27FC236}">
                <a16:creationId xmlns:a16="http://schemas.microsoft.com/office/drawing/2014/main" id="{D0BDA136-BA7A-D93D-5E18-6BB78AEA1D12}"/>
              </a:ext>
            </a:extLst>
          </p:cNvPr>
          <p:cNvSpPr/>
          <p:nvPr/>
        </p:nvSpPr>
        <p:spPr>
          <a:xfrm>
            <a:off x="4908534" y="1664395"/>
            <a:ext cx="3101399" cy="6121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SELF-CONSISTENT APPROACH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1BE633D6-6628-FE3B-81DA-2E73056713E6}"/>
              </a:ext>
            </a:extLst>
          </p:cNvPr>
          <p:cNvSpPr txBox="1"/>
          <p:nvPr/>
        </p:nvSpPr>
        <p:spPr>
          <a:xfrm>
            <a:off x="3138712" y="4046535"/>
            <a:ext cx="300020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 DYNAMICS INCLUDING CSD BUILD-UP AND CONFINING ELECTROSTATIC FIELD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B6B3DE64-BC4C-0BC0-95BD-92F23235DFE5}"/>
              </a:ext>
            </a:extLst>
          </p:cNvPr>
          <p:cNvSpPr txBox="1"/>
          <p:nvPr/>
        </p:nvSpPr>
        <p:spPr>
          <a:xfrm>
            <a:off x="2149477" y="1771608"/>
            <a:ext cx="24588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ABSORPTION IN AN ANISTOTROPIC AND DISPERSIVE MEDIUM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177F73D6-749C-9FE3-3C85-B0EB23414B18}"/>
              </a:ext>
            </a:extLst>
          </p:cNvPr>
          <p:cNvSpPr txBox="1"/>
          <p:nvPr/>
        </p:nvSpPr>
        <p:spPr>
          <a:xfrm>
            <a:off x="7283466" y="1869529"/>
            <a:ext cx="48341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GAIN DUE TO ECR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REDISTRIBUTION DUE TO COLLISIONS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 DIFFUSION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DF2B97A6-0FA4-B1C7-7B00-96FCCA146DB8}"/>
              </a:ext>
            </a:extLst>
          </p:cNvPr>
          <p:cNvSpPr txBox="1"/>
          <p:nvPr/>
        </p:nvSpPr>
        <p:spPr>
          <a:xfrm>
            <a:off x="3301804" y="4929214"/>
            <a:ext cx="329126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UP OF CSD</a:t>
            </a:r>
          </a:p>
        </p:txBody>
      </p:sp>
      <p:sp>
        <p:nvSpPr>
          <p:cNvPr id="49" name="Arrow: Left-Right 13">
            <a:extLst>
              <a:ext uri="{FF2B5EF4-FFF2-40B4-BE49-F238E27FC236}">
                <a16:creationId xmlns:a16="http://schemas.microsoft.com/office/drawing/2014/main" id="{1C5E4E4F-6018-A16D-D563-3AE8097018F4}"/>
              </a:ext>
            </a:extLst>
          </p:cNvPr>
          <p:cNvSpPr/>
          <p:nvPr/>
        </p:nvSpPr>
        <p:spPr>
          <a:xfrm rot="19900737">
            <a:off x="5399605" y="2855465"/>
            <a:ext cx="2970377" cy="6121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CHARGE NEUTRALITY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F2A1D155-B83A-7B94-3B54-74959998DD02}"/>
              </a:ext>
            </a:extLst>
          </p:cNvPr>
          <p:cNvSpPr txBox="1"/>
          <p:nvPr/>
        </p:nvSpPr>
        <p:spPr>
          <a:xfrm>
            <a:off x="2900730" y="5909015"/>
            <a:ext cx="369233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UP OF AN ELECTROSTATIC POTENTIAL RESPONSIBLE FOR CONFINEMENT</a:t>
            </a:r>
          </a:p>
        </p:txBody>
      </p:sp>
      <p:pic>
        <p:nvPicPr>
          <p:cNvPr id="51" name="Picture 4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1129566A-18E2-E05D-DD4F-1F92E5071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112"/>
          <a:stretch/>
        </p:blipFill>
        <p:spPr>
          <a:xfrm>
            <a:off x="7827272" y="3002855"/>
            <a:ext cx="3692335" cy="3608387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916678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49D66F3E-5EB3-96F8-77FB-1B44DD60C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19" name="Picture 2" descr="L&amp;#39;INFN CAMBIA LOGO">
            <a:extLst>
              <a:ext uri="{FF2B5EF4-FFF2-40B4-BE49-F238E27FC236}">
                <a16:creationId xmlns:a16="http://schemas.microsoft.com/office/drawing/2014/main" id="{24E0104E-DE8E-C2B2-977D-2D239D10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5A4AA7A-9ACE-A53B-BE39-A0587B3622B8}"/>
              </a:ext>
            </a:extLst>
          </p:cNvPr>
          <p:cNvSpPr txBox="1"/>
          <p:nvPr/>
        </p:nvSpPr>
        <p:spPr>
          <a:xfrm>
            <a:off x="1935429" y="334169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self-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feedback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D2906869-5781-A3F5-73FF-AE5B7297957F}"/>
              </a:ext>
            </a:extLst>
          </p:cNvPr>
          <p:cNvSpPr/>
          <p:nvPr/>
        </p:nvSpPr>
        <p:spPr>
          <a:xfrm rot="16200000">
            <a:off x="224857" y="3192728"/>
            <a:ext cx="2919011" cy="97086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Modelling: confinement and heating</a:t>
            </a:r>
          </a:p>
        </p:txBody>
      </p:sp>
      <p:sp>
        <p:nvSpPr>
          <p:cNvPr id="29" name="Freccia giù 6">
            <a:extLst>
              <a:ext uri="{FF2B5EF4-FFF2-40B4-BE49-F238E27FC236}">
                <a16:creationId xmlns:a16="http://schemas.microsoft.com/office/drawing/2014/main" id="{832B7581-C10C-FDC7-3ED9-F799E1F04D1F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90867A48-25A6-3341-58E9-F67ED012AAA9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B403D4A4-A340-7627-51C7-70120AE5D6D3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29A4CE51-681B-4EBE-6F02-2B2254E928F9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31E3F4E-CB06-594B-0141-3E3AD57F0FB9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C041340-BDC1-8711-08E4-4FF5BD8E6E0D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2012-2013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40E412-F59D-B09C-6C5F-E687474F681A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2014-2016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CDAE260-A878-4967-5B24-9359D641D056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51709F8-E7F1-D417-2EB5-579BDC73F09B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59D735C-74ED-5AC1-D632-BD966EFE2C57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B4BE0B-CF9E-A242-4723-6FD285B8B86C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2006-2009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69A0782E-0DD7-D201-F289-0E834B78AFEB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FDDE540-BCA1-D301-0202-B3B1023917E1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2011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7EF0E213-ED7C-47D0-16E4-2AE33BF351E6}"/>
              </a:ext>
            </a:extLst>
          </p:cNvPr>
          <p:cNvSpPr txBox="1"/>
          <p:nvPr/>
        </p:nvSpPr>
        <p:spPr>
          <a:xfrm>
            <a:off x="2251774" y="1405048"/>
            <a:ext cx="282632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SIMULATIONS</a:t>
            </a: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6E5ACCBC-5EF9-8A4F-3BCA-DA0F9FE7F99D}"/>
              </a:ext>
            </a:extLst>
          </p:cNvPr>
          <p:cNvSpPr txBox="1"/>
          <p:nvPr/>
        </p:nvSpPr>
        <p:spPr>
          <a:xfrm>
            <a:off x="2149477" y="1771608"/>
            <a:ext cx="24588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ABSORPTION IN AN ANISTOTROPIC AND DISPERSIVE MEDIUM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43A6B458-F507-EB00-1A5A-5C0FF57DB361}"/>
              </a:ext>
            </a:extLst>
          </p:cNvPr>
          <p:cNvSpPr txBox="1"/>
          <p:nvPr/>
        </p:nvSpPr>
        <p:spPr>
          <a:xfrm>
            <a:off x="8287352" y="1472706"/>
            <a:ext cx="2826327" cy="30777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DYNAMICS</a:t>
            </a:r>
          </a:p>
        </p:txBody>
      </p:sp>
      <p:sp>
        <p:nvSpPr>
          <p:cNvPr id="51" name="Arrow: Left-Right 7">
            <a:extLst>
              <a:ext uri="{FF2B5EF4-FFF2-40B4-BE49-F238E27FC236}">
                <a16:creationId xmlns:a16="http://schemas.microsoft.com/office/drawing/2014/main" id="{9AC32D96-3D77-72A4-8D47-0EA5DDF3C894}"/>
              </a:ext>
            </a:extLst>
          </p:cNvPr>
          <p:cNvSpPr/>
          <p:nvPr/>
        </p:nvSpPr>
        <p:spPr>
          <a:xfrm>
            <a:off x="4908534" y="1664395"/>
            <a:ext cx="3101399" cy="6121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SELF-CONSISTENT APPROACH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79D0FD7B-0332-C96B-B6E3-A3F6A0DEF084}"/>
              </a:ext>
            </a:extLst>
          </p:cNvPr>
          <p:cNvSpPr txBox="1"/>
          <p:nvPr/>
        </p:nvSpPr>
        <p:spPr>
          <a:xfrm>
            <a:off x="7283466" y="1869529"/>
            <a:ext cx="48341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GAIN DUE TO ECR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REDISTRIBUTION DUE TO COLLISIONS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 DIFFUSION</a:t>
            </a:r>
          </a:p>
        </p:txBody>
      </p:sp>
      <p:sp>
        <p:nvSpPr>
          <p:cNvPr id="53" name="Segnaposto contenuto 2">
            <a:extLst>
              <a:ext uri="{FF2B5EF4-FFF2-40B4-BE49-F238E27FC236}">
                <a16:creationId xmlns:a16="http://schemas.microsoft.com/office/drawing/2014/main" id="{AF0125E6-A08D-75CD-AD6F-30042F9C4D10}"/>
              </a:ext>
            </a:extLst>
          </p:cNvPr>
          <p:cNvSpPr txBox="1">
            <a:spLocks/>
          </p:cNvSpPr>
          <p:nvPr/>
        </p:nvSpPr>
        <p:spPr>
          <a:xfrm>
            <a:off x="2461139" y="2708762"/>
            <a:ext cx="4274519" cy="16543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dley Hand ITC" panose="03070402050302030203" pitchFamily="66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dley Hand ITC" panose="03070402050302030203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dley Hand ITC" panose="03070402050302030203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dley Hand ITC" panose="03070402050302030203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dley Hand ITC" panose="03070402050302030203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FORWARD DIFFERENCE METHOD</a:t>
            </a:r>
          </a:p>
          <a:p>
            <a:pPr marL="0" indent="0">
              <a:buNone/>
            </a:pPr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	v(t+1)=v(t) + a*</a:t>
            </a:r>
            <a:r>
              <a:rPr lang="it-IT" sz="1200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</a:t>
            </a:r>
            <a:r>
              <a:rPr lang="it-IT" sz="1200" baseline="-25000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step</a:t>
            </a:r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x(t+1)=x(t)+ v(t+1)*</a:t>
            </a:r>
            <a:r>
              <a:rPr lang="it-IT" sz="1200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</a:t>
            </a:r>
            <a:r>
              <a:rPr lang="it-IT" sz="1200" baseline="-25000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step</a:t>
            </a:r>
            <a:endParaRPr lang="it-IT" sz="1200" dirty="0">
              <a:ln>
                <a:solidFill>
                  <a:schemeClr val="tx1"/>
                </a:solidFill>
              </a:ln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  <a:p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RELATIVISTIC BORIS METHOD (LEAPFROG)</a:t>
            </a:r>
          </a:p>
          <a:p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EVENTUAL EXTERNAL EM FIELD</a:t>
            </a:r>
          </a:p>
          <a:p>
            <a:r>
              <a:rPr lang="it-IT" sz="1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e-e COLLISIONS: LANGEVIN EQUATION</a:t>
            </a:r>
          </a:p>
          <a:p>
            <a:pPr marL="0" indent="0">
              <a:buNone/>
            </a:pPr>
            <a:r>
              <a:rPr lang="it-IT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2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1200" baseline="-250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it-IT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v(t+1)-v(t)= - </a:t>
            </a:r>
            <a:r>
              <a:rPr lang="el-GR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it-IT" sz="1200" baseline="-250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2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1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(t)*</a:t>
            </a:r>
            <a:r>
              <a:rPr lang="it-IT" sz="12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200" baseline="-250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sz="12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+v</a:t>
            </a:r>
            <a:r>
              <a:rPr lang="it-IT" sz="1200" baseline="300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endParaRPr lang="it-IT" sz="12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200" dirty="0">
              <a:ln>
                <a:solidFill>
                  <a:schemeClr val="tx1"/>
                </a:solidFill>
              </a:ln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sellaDiTesto 25">
            <a:extLst>
              <a:ext uri="{FF2B5EF4-FFF2-40B4-BE49-F238E27FC236}">
                <a16:creationId xmlns:a16="http://schemas.microsoft.com/office/drawing/2014/main" id="{8DDE4AC3-8543-29A2-4621-8ED2815D47CF}"/>
              </a:ext>
            </a:extLst>
          </p:cNvPr>
          <p:cNvSpPr txBox="1"/>
          <p:nvPr/>
        </p:nvSpPr>
        <p:spPr>
          <a:xfrm>
            <a:off x="4826802" y="4585327"/>
            <a:ext cx="1894226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</a:p>
        </p:txBody>
      </p:sp>
      <p:sp>
        <p:nvSpPr>
          <p:cNvPr id="55" name="CasellaDiTesto 26">
            <a:extLst>
              <a:ext uri="{FF2B5EF4-FFF2-40B4-BE49-F238E27FC236}">
                <a16:creationId xmlns:a16="http://schemas.microsoft.com/office/drawing/2014/main" id="{622FDF1F-E0E1-7019-9830-B8527C62E8C1}"/>
              </a:ext>
            </a:extLst>
          </p:cNvPr>
          <p:cNvSpPr txBox="1"/>
          <p:nvPr/>
        </p:nvSpPr>
        <p:spPr>
          <a:xfrm>
            <a:off x="2813895" y="4487854"/>
            <a:ext cx="1507267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SLOWING DOWN</a:t>
            </a:r>
          </a:p>
        </p:txBody>
      </p:sp>
      <p:sp>
        <p:nvSpPr>
          <p:cNvPr id="57" name="Ovale 1">
            <a:extLst>
              <a:ext uri="{FF2B5EF4-FFF2-40B4-BE49-F238E27FC236}">
                <a16:creationId xmlns:a16="http://schemas.microsoft.com/office/drawing/2014/main" id="{D67DA93C-451D-8D72-DFF3-3B03A4FC3341}"/>
              </a:ext>
            </a:extLst>
          </p:cNvPr>
          <p:cNvSpPr/>
          <p:nvPr/>
        </p:nvSpPr>
        <p:spPr>
          <a:xfrm>
            <a:off x="4750790" y="4000981"/>
            <a:ext cx="523782" cy="44267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ttore 2 29">
            <a:extLst>
              <a:ext uri="{FF2B5EF4-FFF2-40B4-BE49-F238E27FC236}">
                <a16:creationId xmlns:a16="http://schemas.microsoft.com/office/drawing/2014/main" id="{9383E7F0-F767-65C6-A1E2-D50EF21C2014}"/>
              </a:ext>
            </a:extLst>
          </p:cNvPr>
          <p:cNvCxnSpPr>
            <a:cxnSpLocks/>
          </p:cNvCxnSpPr>
          <p:nvPr/>
        </p:nvCxnSpPr>
        <p:spPr>
          <a:xfrm flipH="1">
            <a:off x="4307244" y="4443655"/>
            <a:ext cx="677050" cy="31430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30">
            <a:extLst>
              <a:ext uri="{FF2B5EF4-FFF2-40B4-BE49-F238E27FC236}">
                <a16:creationId xmlns:a16="http://schemas.microsoft.com/office/drawing/2014/main" id="{386139FB-D8DB-A46B-A5DD-E00DB73410C7}"/>
              </a:ext>
            </a:extLst>
          </p:cNvPr>
          <p:cNvSpPr/>
          <p:nvPr/>
        </p:nvSpPr>
        <p:spPr>
          <a:xfrm>
            <a:off x="5610780" y="3959885"/>
            <a:ext cx="647687" cy="468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Connettore 2 32">
            <a:extLst>
              <a:ext uri="{FF2B5EF4-FFF2-40B4-BE49-F238E27FC236}">
                <a16:creationId xmlns:a16="http://schemas.microsoft.com/office/drawing/2014/main" id="{0D7D7815-1105-C586-B1FD-EBBA7119B407}"/>
              </a:ext>
            </a:extLst>
          </p:cNvPr>
          <p:cNvCxnSpPr>
            <a:cxnSpLocks/>
            <a:stCxn id="64" idx="4"/>
            <a:endCxn id="54" idx="0"/>
          </p:cNvCxnSpPr>
          <p:nvPr/>
        </p:nvCxnSpPr>
        <p:spPr>
          <a:xfrm flipH="1">
            <a:off x="5773915" y="4428104"/>
            <a:ext cx="160709" cy="1572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magine 25">
            <a:extLst>
              <a:ext uri="{FF2B5EF4-FFF2-40B4-BE49-F238E27FC236}">
                <a16:creationId xmlns:a16="http://schemas.microsoft.com/office/drawing/2014/main" id="{69A74BCB-07D4-811A-5550-A2311E02E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173" y="2863051"/>
            <a:ext cx="4108572" cy="51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68" name="Straight Arrow Connector 16">
            <a:extLst>
              <a:ext uri="{FF2B5EF4-FFF2-40B4-BE49-F238E27FC236}">
                <a16:creationId xmlns:a16="http://schemas.microsoft.com/office/drawing/2014/main" id="{752A8949-EAEE-BBE9-791F-F936C34DE76B}"/>
              </a:ext>
            </a:extLst>
          </p:cNvPr>
          <p:cNvCxnSpPr>
            <a:cxnSpLocks/>
            <a:stCxn id="54" idx="0"/>
            <a:endCxn id="70" idx="5"/>
          </p:cNvCxnSpPr>
          <p:nvPr/>
        </p:nvCxnSpPr>
        <p:spPr>
          <a:xfrm flipV="1">
            <a:off x="5773915" y="3360431"/>
            <a:ext cx="3208404" cy="12248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14">
            <a:extLst>
              <a:ext uri="{FF2B5EF4-FFF2-40B4-BE49-F238E27FC236}">
                <a16:creationId xmlns:a16="http://schemas.microsoft.com/office/drawing/2014/main" id="{E31F1983-97E0-7BDF-C878-058E6AFEDB6F}"/>
              </a:ext>
            </a:extLst>
          </p:cNvPr>
          <p:cNvSpPr txBox="1"/>
          <p:nvPr/>
        </p:nvSpPr>
        <p:spPr>
          <a:xfrm>
            <a:off x="9324006" y="3608351"/>
            <a:ext cx="1950623" cy="28092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05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DIFFUSION COEFFICIENTS</a:t>
            </a:r>
          </a:p>
        </p:txBody>
      </p:sp>
      <p:sp>
        <p:nvSpPr>
          <p:cNvPr id="70" name="Ovale 32">
            <a:extLst>
              <a:ext uri="{FF2B5EF4-FFF2-40B4-BE49-F238E27FC236}">
                <a16:creationId xmlns:a16="http://schemas.microsoft.com/office/drawing/2014/main" id="{25F5D35F-8F2A-0916-C925-F0261B73CE5B}"/>
              </a:ext>
            </a:extLst>
          </p:cNvPr>
          <p:cNvSpPr/>
          <p:nvPr/>
        </p:nvSpPr>
        <p:spPr>
          <a:xfrm>
            <a:off x="8429484" y="2960781"/>
            <a:ext cx="647687" cy="468219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BC76AFD9-6A02-5290-1DF5-380984A57F97}"/>
              </a:ext>
            </a:extLst>
          </p:cNvPr>
          <p:cNvCxnSpPr>
            <a:stCxn id="70" idx="4"/>
            <a:endCxn id="69" idx="0"/>
          </p:cNvCxnSpPr>
          <p:nvPr/>
        </p:nvCxnSpPr>
        <p:spPr>
          <a:xfrm>
            <a:off x="8753328" y="3429000"/>
            <a:ext cx="1545990" cy="17935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3">
            <a:extLst>
              <a:ext uri="{FF2B5EF4-FFF2-40B4-BE49-F238E27FC236}">
                <a16:creationId xmlns:a16="http://schemas.microsoft.com/office/drawing/2014/main" id="{53BBD4E2-440A-F2F7-912F-47269607FB5C}"/>
              </a:ext>
            </a:extLst>
          </p:cNvPr>
          <p:cNvSpPr txBox="1"/>
          <p:nvPr/>
        </p:nvSpPr>
        <p:spPr>
          <a:xfrm>
            <a:off x="7512342" y="4012088"/>
            <a:ext cx="3885679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r>
              <a:rPr lang="it-IT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v(t+1)=v(t) - </a:t>
            </a:r>
            <a:r>
              <a:rPr lang="el-GR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it-IT" sz="1600" baseline="-25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*v(t)*T</a:t>
            </a:r>
            <a:r>
              <a:rPr lang="it-IT" sz="1600" baseline="-25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+v</a:t>
            </a:r>
            <a:r>
              <a:rPr lang="it-IT" sz="1600" baseline="30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it-IT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q*[v(t)xB]</a:t>
            </a:r>
          </a:p>
        </p:txBody>
      </p:sp>
      <p:pic>
        <p:nvPicPr>
          <p:cNvPr id="73" name="Immagine 14">
            <a:extLst>
              <a:ext uri="{FF2B5EF4-FFF2-40B4-BE49-F238E27FC236}">
                <a16:creationId xmlns:a16="http://schemas.microsoft.com/office/drawing/2014/main" id="{1E7D0A24-F18B-0813-FCC3-63CE9DE32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089" y="4471192"/>
            <a:ext cx="2658970" cy="2253708"/>
          </a:xfrm>
          <a:prstGeom prst="rect">
            <a:avLst/>
          </a:prstGeom>
        </p:spPr>
      </p:pic>
      <p:pic>
        <p:nvPicPr>
          <p:cNvPr id="74" name="Immagine 1">
            <a:extLst>
              <a:ext uri="{FF2B5EF4-FFF2-40B4-BE49-F238E27FC236}">
                <a16:creationId xmlns:a16="http://schemas.microsoft.com/office/drawing/2014/main" id="{2CD8882C-A459-4441-B689-64FA2C6F2A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00" y="5166696"/>
            <a:ext cx="3582656" cy="1558204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F90F69E6-6970-B262-2BF9-C94743EA3E8C}"/>
              </a:ext>
            </a:extLst>
          </p:cNvPr>
          <p:cNvSpPr txBox="1"/>
          <p:nvPr/>
        </p:nvSpPr>
        <p:spPr>
          <a:xfrm>
            <a:off x="1144279" y="5179169"/>
            <a:ext cx="3764256" cy="166199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Realistic plasma description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concentrates inside the ECR resonance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plasmoid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-halo structure is spontaneously formed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224414CE-336D-813F-9041-EF3A6ED48D20}"/>
              </a:ext>
            </a:extLst>
          </p:cNvPr>
          <p:cNvSpPr txBox="1"/>
          <p:nvPr/>
        </p:nvSpPr>
        <p:spPr>
          <a:xfrm>
            <a:off x="5274572" y="4894228"/>
            <a:ext cx="33132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Galatà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Sources </a:t>
            </a:r>
            <a:r>
              <a:rPr lang="fr-FR" sz="9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9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Technol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045007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65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49D66F3E-5EB3-96F8-77FB-1B44DD60C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19" name="Picture 2" descr="L&amp;#39;INFN CAMBIA LOGO">
            <a:extLst>
              <a:ext uri="{FF2B5EF4-FFF2-40B4-BE49-F238E27FC236}">
                <a16:creationId xmlns:a16="http://schemas.microsoft.com/office/drawing/2014/main" id="{24E0104E-DE8E-C2B2-977D-2D239D10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5A4AA7A-9ACE-A53B-BE39-A0587B3622B8}"/>
              </a:ext>
            </a:extLst>
          </p:cNvPr>
          <p:cNvSpPr txBox="1"/>
          <p:nvPr/>
        </p:nvSpPr>
        <p:spPr>
          <a:xfrm>
            <a:off x="1935429" y="334169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self-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feedback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D2906869-5781-A3F5-73FF-AE5B7297957F}"/>
              </a:ext>
            </a:extLst>
          </p:cNvPr>
          <p:cNvSpPr/>
          <p:nvPr/>
        </p:nvSpPr>
        <p:spPr>
          <a:xfrm rot="16200000">
            <a:off x="224857" y="3192728"/>
            <a:ext cx="2919011" cy="97086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Modelling: confinement and heating</a:t>
            </a:r>
          </a:p>
        </p:txBody>
      </p:sp>
      <p:sp>
        <p:nvSpPr>
          <p:cNvPr id="29" name="Freccia giù 6">
            <a:extLst>
              <a:ext uri="{FF2B5EF4-FFF2-40B4-BE49-F238E27FC236}">
                <a16:creationId xmlns:a16="http://schemas.microsoft.com/office/drawing/2014/main" id="{832B7581-C10C-FDC7-3ED9-F799E1F04D1F}"/>
              </a:ext>
            </a:extLst>
          </p:cNvPr>
          <p:cNvSpPr/>
          <p:nvPr/>
        </p:nvSpPr>
        <p:spPr>
          <a:xfrm>
            <a:off x="85122" y="1535369"/>
            <a:ext cx="233375" cy="5091462"/>
          </a:xfrm>
          <a:prstGeom prst="downArrow">
            <a:avLst>
              <a:gd name="adj1" fmla="val 50000"/>
              <a:gd name="adj2" fmla="val 10049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90867A48-25A6-3341-58E9-F67ED012AAA9}"/>
              </a:ext>
            </a:extLst>
          </p:cNvPr>
          <p:cNvSpPr/>
          <p:nvPr/>
        </p:nvSpPr>
        <p:spPr>
          <a:xfrm>
            <a:off x="85120" y="2224057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B403D4A4-A340-7627-51C7-70120AE5D6D3}"/>
              </a:ext>
            </a:extLst>
          </p:cNvPr>
          <p:cNvSpPr/>
          <p:nvPr/>
        </p:nvSpPr>
        <p:spPr>
          <a:xfrm>
            <a:off x="85121" y="3192695"/>
            <a:ext cx="233377" cy="23630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29A4CE51-681B-4EBE-6F02-2B2254E928F9}"/>
              </a:ext>
            </a:extLst>
          </p:cNvPr>
          <p:cNvSpPr/>
          <p:nvPr/>
        </p:nvSpPr>
        <p:spPr>
          <a:xfrm>
            <a:off x="85120" y="4251549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31E3F4E-CB06-594B-0141-3E3AD57F0FB9}"/>
              </a:ext>
            </a:extLst>
          </p:cNvPr>
          <p:cNvSpPr/>
          <p:nvPr/>
        </p:nvSpPr>
        <p:spPr>
          <a:xfrm>
            <a:off x="87641" y="5358687"/>
            <a:ext cx="233377" cy="23630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C041340-BDC1-8711-08E4-4FF5BD8E6E0D}"/>
              </a:ext>
            </a:extLst>
          </p:cNvPr>
          <p:cNvSpPr txBox="1"/>
          <p:nvPr/>
        </p:nvSpPr>
        <p:spPr>
          <a:xfrm>
            <a:off x="301675" y="2221275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2012-2013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40E412-F59D-B09C-6C5F-E687474F681A}"/>
              </a:ext>
            </a:extLst>
          </p:cNvPr>
          <p:cNvSpPr txBox="1"/>
          <p:nvPr/>
        </p:nvSpPr>
        <p:spPr>
          <a:xfrm>
            <a:off x="335319" y="3172347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2014-2016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CDAE260-A878-4967-5B24-9359D641D056}"/>
              </a:ext>
            </a:extLst>
          </p:cNvPr>
          <p:cNvSpPr txBox="1"/>
          <p:nvPr/>
        </p:nvSpPr>
        <p:spPr>
          <a:xfrm>
            <a:off x="318497" y="4222318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2017-2020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51709F8-E7F1-D417-2EB5-579BDC73F09B}"/>
              </a:ext>
            </a:extLst>
          </p:cNvPr>
          <p:cNvSpPr txBox="1"/>
          <p:nvPr/>
        </p:nvSpPr>
        <p:spPr>
          <a:xfrm>
            <a:off x="318497" y="533833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bg1">
                    <a:lumMod val="75000"/>
                  </a:schemeClr>
                </a:solidFill>
              </a:rPr>
              <a:t>2020 - …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59D735C-74ED-5AC1-D632-BD966EFE2C57}"/>
              </a:ext>
            </a:extLst>
          </p:cNvPr>
          <p:cNvSpPr/>
          <p:nvPr/>
        </p:nvSpPr>
        <p:spPr>
          <a:xfrm>
            <a:off x="93531" y="1284448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B4BE0B-CF9E-A242-4723-6FD285B8B86C}"/>
              </a:ext>
            </a:extLst>
          </p:cNvPr>
          <p:cNvSpPr txBox="1"/>
          <p:nvPr/>
        </p:nvSpPr>
        <p:spPr>
          <a:xfrm>
            <a:off x="326908" y="1272019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2006-2009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69A0782E-0DD7-D201-F289-0E834B78AFEB}"/>
              </a:ext>
            </a:extLst>
          </p:cNvPr>
          <p:cNvSpPr/>
          <p:nvPr/>
        </p:nvSpPr>
        <p:spPr>
          <a:xfrm>
            <a:off x="81392" y="1734175"/>
            <a:ext cx="233377" cy="2363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FDDE540-BCA1-D301-0202-B3B1023917E1}"/>
              </a:ext>
            </a:extLst>
          </p:cNvPr>
          <p:cNvSpPr txBox="1"/>
          <p:nvPr/>
        </p:nvSpPr>
        <p:spPr>
          <a:xfrm>
            <a:off x="326908" y="1726351"/>
            <a:ext cx="12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2011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7EF0E213-ED7C-47D0-16E4-2AE33BF351E6}"/>
              </a:ext>
            </a:extLst>
          </p:cNvPr>
          <p:cNvSpPr txBox="1"/>
          <p:nvPr/>
        </p:nvSpPr>
        <p:spPr>
          <a:xfrm>
            <a:off x="2251774" y="1405048"/>
            <a:ext cx="282632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SIMULATIONS</a:t>
            </a: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6E5ACCBC-5EF9-8A4F-3BCA-DA0F9FE7F99D}"/>
              </a:ext>
            </a:extLst>
          </p:cNvPr>
          <p:cNvSpPr txBox="1"/>
          <p:nvPr/>
        </p:nvSpPr>
        <p:spPr>
          <a:xfrm>
            <a:off x="2149477" y="1771608"/>
            <a:ext cx="24588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ABSORPTION IN AN ANISTOTROPIC AND DISPERSIVE MEDIUM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43A6B458-F507-EB00-1A5A-5C0FF57DB361}"/>
              </a:ext>
            </a:extLst>
          </p:cNvPr>
          <p:cNvSpPr txBox="1"/>
          <p:nvPr/>
        </p:nvSpPr>
        <p:spPr>
          <a:xfrm>
            <a:off x="8287352" y="1472706"/>
            <a:ext cx="2826327" cy="30777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DYNAMICS</a:t>
            </a:r>
          </a:p>
        </p:txBody>
      </p:sp>
      <p:sp>
        <p:nvSpPr>
          <p:cNvPr id="51" name="Arrow: Left-Right 7">
            <a:extLst>
              <a:ext uri="{FF2B5EF4-FFF2-40B4-BE49-F238E27FC236}">
                <a16:creationId xmlns:a16="http://schemas.microsoft.com/office/drawing/2014/main" id="{9AC32D96-3D77-72A4-8D47-0EA5DDF3C894}"/>
              </a:ext>
            </a:extLst>
          </p:cNvPr>
          <p:cNvSpPr/>
          <p:nvPr/>
        </p:nvSpPr>
        <p:spPr>
          <a:xfrm>
            <a:off x="4908534" y="1664395"/>
            <a:ext cx="3101399" cy="6121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SELF-CONSISTENT APPROACH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79D0FD7B-0332-C96B-B6E3-A3F6A0DEF084}"/>
              </a:ext>
            </a:extLst>
          </p:cNvPr>
          <p:cNvSpPr txBox="1"/>
          <p:nvPr/>
        </p:nvSpPr>
        <p:spPr>
          <a:xfrm>
            <a:off x="7283466" y="1869529"/>
            <a:ext cx="48341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GAIN DUE TO ECR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REDISTRIBUTION DUE TO COLLISIONS</a:t>
            </a:r>
          </a:p>
          <a:p>
            <a:pPr algn="ctr"/>
            <a:r>
              <a:rPr lang="en-US" sz="1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 DIFFUSION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F90F69E6-6970-B262-2BF9-C94743EA3E8C}"/>
              </a:ext>
            </a:extLst>
          </p:cNvPr>
          <p:cNvSpPr txBox="1"/>
          <p:nvPr/>
        </p:nvSpPr>
        <p:spPr>
          <a:xfrm>
            <a:off x="1144278" y="5179169"/>
            <a:ext cx="7096575" cy="144655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Realistic plasma description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Evidence of the frequency-tuning influence on plasma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Possible slicing of 3D energy density maps in different energy intervals: info on spatial distribution of electrons and ions</a:t>
            </a:r>
          </a:p>
        </p:txBody>
      </p:sp>
      <p:pic>
        <p:nvPicPr>
          <p:cNvPr id="44" name="Picture 15">
            <a:extLst>
              <a:ext uri="{FF2B5EF4-FFF2-40B4-BE49-F238E27FC236}">
                <a16:creationId xmlns:a16="http://schemas.microsoft.com/office/drawing/2014/main" id="{7372FA1F-CA28-4345-2E2E-2494B9A7B3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833" y="2687399"/>
            <a:ext cx="3068505" cy="3778487"/>
          </a:xfrm>
          <a:prstGeom prst="rect">
            <a:avLst/>
          </a:prstGeom>
        </p:spPr>
      </p:pic>
      <p:sp>
        <p:nvSpPr>
          <p:cNvPr id="45" name="CasellaDiTesto 10">
            <a:extLst>
              <a:ext uri="{FF2B5EF4-FFF2-40B4-BE49-F238E27FC236}">
                <a16:creationId xmlns:a16="http://schemas.microsoft.com/office/drawing/2014/main" id="{99A95719-8E01-D50D-2B74-7610112142F0}"/>
              </a:ext>
            </a:extLst>
          </p:cNvPr>
          <p:cNvSpPr txBox="1"/>
          <p:nvPr/>
        </p:nvSpPr>
        <p:spPr>
          <a:xfrm>
            <a:off x="8560459" y="6494768"/>
            <a:ext cx="11400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14.521 GHz</a:t>
            </a:r>
          </a:p>
        </p:txBody>
      </p:sp>
      <p:sp>
        <p:nvSpPr>
          <p:cNvPr id="46" name="CasellaDiTesto 11">
            <a:extLst>
              <a:ext uri="{FF2B5EF4-FFF2-40B4-BE49-F238E27FC236}">
                <a16:creationId xmlns:a16="http://schemas.microsoft.com/office/drawing/2014/main" id="{1813E174-1D11-F771-4596-4CFAAEF48532}"/>
              </a:ext>
            </a:extLst>
          </p:cNvPr>
          <p:cNvSpPr txBox="1"/>
          <p:nvPr/>
        </p:nvSpPr>
        <p:spPr>
          <a:xfrm>
            <a:off x="10020120" y="6494768"/>
            <a:ext cx="11400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14.324 GHz</a:t>
            </a:r>
          </a:p>
        </p:txBody>
      </p:sp>
      <p:pic>
        <p:nvPicPr>
          <p:cNvPr id="47" name="Immagine 14">
            <a:extLst>
              <a:ext uri="{FF2B5EF4-FFF2-40B4-BE49-F238E27FC236}">
                <a16:creationId xmlns:a16="http://schemas.microsoft.com/office/drawing/2014/main" id="{690E90AB-5322-6746-B017-B599CF070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39" y="2927596"/>
            <a:ext cx="2288328" cy="1962953"/>
          </a:xfrm>
          <a:prstGeom prst="rect">
            <a:avLst/>
          </a:prstGeom>
        </p:spPr>
      </p:pic>
      <p:pic>
        <p:nvPicPr>
          <p:cNvPr id="48" name="Immagine 12">
            <a:extLst>
              <a:ext uri="{FF2B5EF4-FFF2-40B4-BE49-F238E27FC236}">
                <a16:creationId xmlns:a16="http://schemas.microsoft.com/office/drawing/2014/main" id="{46AB2343-FB4F-49B4-74AC-4781E4726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73" y="2956417"/>
            <a:ext cx="2288328" cy="1944972"/>
          </a:xfrm>
          <a:prstGeom prst="rect">
            <a:avLst/>
          </a:prstGeom>
        </p:spPr>
      </p:pic>
      <p:sp>
        <p:nvSpPr>
          <p:cNvPr id="49" name="CasellaDiTesto 10">
            <a:extLst>
              <a:ext uri="{FF2B5EF4-FFF2-40B4-BE49-F238E27FC236}">
                <a16:creationId xmlns:a16="http://schemas.microsoft.com/office/drawing/2014/main" id="{E7606807-D564-D154-4B7C-611DE2B5BE53}"/>
              </a:ext>
            </a:extLst>
          </p:cNvPr>
          <p:cNvSpPr txBox="1"/>
          <p:nvPr/>
        </p:nvSpPr>
        <p:spPr>
          <a:xfrm>
            <a:off x="3338040" y="2616051"/>
            <a:ext cx="11400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14.521 GHz</a:t>
            </a:r>
          </a:p>
        </p:txBody>
      </p:sp>
      <p:sp>
        <p:nvSpPr>
          <p:cNvPr id="50" name="CasellaDiTesto 11">
            <a:extLst>
              <a:ext uri="{FF2B5EF4-FFF2-40B4-BE49-F238E27FC236}">
                <a16:creationId xmlns:a16="http://schemas.microsoft.com/office/drawing/2014/main" id="{2DFCB672-DC24-0857-7F5B-9F9F619DB9FE}"/>
              </a:ext>
            </a:extLst>
          </p:cNvPr>
          <p:cNvSpPr txBox="1"/>
          <p:nvPr/>
        </p:nvSpPr>
        <p:spPr>
          <a:xfrm>
            <a:off x="5763475" y="2616050"/>
            <a:ext cx="11400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14.324 GHz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4BB3DEB-F966-EEC9-DBAF-8020F1A5D691}"/>
              </a:ext>
            </a:extLst>
          </p:cNvPr>
          <p:cNvSpPr txBox="1"/>
          <p:nvPr/>
        </p:nvSpPr>
        <p:spPr>
          <a:xfrm>
            <a:off x="4974069" y="5190009"/>
            <a:ext cx="33132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Galatà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Sources </a:t>
            </a:r>
            <a:r>
              <a:rPr lang="fr-FR" sz="9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9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Technol</a:t>
            </a:r>
            <a:r>
              <a:rPr lang="fr-FR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fr-FR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045007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1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100A06-B683-1BA8-EA08-835C6093BA5C}"/>
              </a:ext>
            </a:extLst>
          </p:cNvPr>
          <p:cNvSpPr txBox="1"/>
          <p:nvPr/>
        </p:nvSpPr>
        <p:spPr>
          <a:xfrm>
            <a:off x="232888" y="1159800"/>
            <a:ext cx="11227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Magneto-plasma opacity relevant for kilonova light-curve </a:t>
            </a:r>
            <a:endParaRPr lang="en-US" b="1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131DA04-AA57-0308-1202-B5C382C77CBF}"/>
              </a:ext>
            </a:extLst>
          </p:cNvPr>
          <p:cNvSpPr txBox="1"/>
          <p:nvPr/>
        </p:nvSpPr>
        <p:spPr>
          <a:xfrm>
            <a:off x="378593" y="1568019"/>
            <a:ext cx="69254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Ejecta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from BNS systems: first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kilonova (KN) AT2017gfo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from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Gravitational-Wave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KN light-curve, 2 fundamental inputs: (1) </a:t>
            </a:r>
            <a:r>
              <a:rPr lang="en-US" sz="1600" b="1" i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nucleosynthesis yields </a:t>
            </a:r>
            <a:r>
              <a:rPr lang="en-US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(fixing the heating rate)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(fixing the exchange of energy between plasma and radiation)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impacts on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 emission,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 post-merging plasma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 composition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</a:t>
            </a:r>
            <a:r>
              <a:rPr lang="en-US" sz="1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multi-components)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large uncertainty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factor, blending of many millions atomic transition lines, experimental data are largely desired!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D929B21-FF9D-D368-F0D4-B9DA2C6B31B7}"/>
              </a:ext>
            </a:extLst>
          </p:cNvPr>
          <p:cNvSpPr txBox="1"/>
          <p:nvPr/>
        </p:nvSpPr>
        <p:spPr>
          <a:xfrm>
            <a:off x="6679977" y="398365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d.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0DBE32D4-5D0C-B5C2-C54B-3A821B72D19D}"/>
              </a:ext>
            </a:extLst>
          </p:cNvPr>
          <p:cNvSpPr txBox="1"/>
          <p:nvPr/>
        </p:nvSpPr>
        <p:spPr>
          <a:xfrm>
            <a:off x="6679977" y="487304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c.</a:t>
            </a:r>
          </a:p>
        </p:txBody>
      </p: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D25A63E7-4799-1EA0-8133-BA9F3A634E70}"/>
              </a:ext>
            </a:extLst>
          </p:cNvPr>
          <p:cNvCxnSpPr>
            <a:cxnSpLocks/>
          </p:cNvCxnSpPr>
          <p:nvPr/>
        </p:nvCxnSpPr>
        <p:spPr>
          <a:xfrm>
            <a:off x="7635634" y="1339419"/>
            <a:ext cx="0" cy="48298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F892B825-F15A-EBFC-F916-5DE55919094C}"/>
              </a:ext>
            </a:extLst>
          </p:cNvPr>
          <p:cNvSpPr/>
          <p:nvPr/>
        </p:nvSpPr>
        <p:spPr>
          <a:xfrm>
            <a:off x="714753" y="5245980"/>
            <a:ext cx="6508764" cy="76856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587F9C-EA8E-DE4A-6407-F63B09F8C71B}"/>
              </a:ext>
            </a:extLst>
          </p:cNvPr>
          <p:cNvSpPr txBox="1"/>
          <p:nvPr/>
        </p:nvSpPr>
        <p:spPr>
          <a:xfrm>
            <a:off x="8741523" y="6381752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Watson, D., et al. Nature 574497-500, (2019)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A036C0-D2AA-57F1-D672-299FB9EC4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"/>
          <a:stretch/>
        </p:blipFill>
        <p:spPr>
          <a:xfrm>
            <a:off x="7960596" y="1327213"/>
            <a:ext cx="4002670" cy="4919069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3C5F649-86BB-AF94-00DD-DE32CC8A3B76}"/>
              </a:ext>
            </a:extLst>
          </p:cNvPr>
          <p:cNvCxnSpPr>
            <a:cxnSpLocks/>
          </p:cNvCxnSpPr>
          <p:nvPr/>
        </p:nvCxnSpPr>
        <p:spPr>
          <a:xfrm flipV="1">
            <a:off x="9617561" y="2422984"/>
            <a:ext cx="247554" cy="20031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52FD428-0FD1-8887-3289-C938D6FD901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617562" y="3200224"/>
            <a:ext cx="464723" cy="12573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5C7ECF5-41FF-C0BA-7506-728935D53DE5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617562" y="3760294"/>
            <a:ext cx="761903" cy="697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717118-6B1B-4FB5-A7FD-CDA106CF1014}"/>
              </a:ext>
            </a:extLst>
          </p:cNvPr>
          <p:cNvSpPr txBox="1"/>
          <p:nvPr/>
        </p:nvSpPr>
        <p:spPr>
          <a:xfrm>
            <a:off x="8784831" y="4457549"/>
            <a:ext cx="16654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ABSORPTION SPECTRAL FEATURES – OPACITY DEPENDENT</a:t>
            </a:r>
            <a:endParaRPr lang="it-IT" sz="1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CE2BB0-734A-5F93-F989-FA46B26E1DDC}"/>
              </a:ext>
            </a:extLst>
          </p:cNvPr>
          <p:cNvSpPr txBox="1"/>
          <p:nvPr/>
        </p:nvSpPr>
        <p:spPr>
          <a:xfrm>
            <a:off x="10643835" y="1857095"/>
            <a:ext cx="15481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BLACKBODY SPECTRUM VS. OBSERVED KN SPECTRUM</a:t>
            </a:r>
            <a:endParaRPr lang="it-IT" sz="1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DE1383E-34A5-B5E0-6665-B1461641B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85" y="3580872"/>
            <a:ext cx="2923809" cy="61904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4C857A-C497-1471-975F-3CC4B37AC96B}"/>
              </a:ext>
            </a:extLst>
          </p:cNvPr>
          <p:cNvSpPr txBox="1"/>
          <p:nvPr/>
        </p:nvSpPr>
        <p:spPr>
          <a:xfrm>
            <a:off x="3603079" y="4173497"/>
            <a:ext cx="555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91B0DDC-9B0C-ED24-81BA-B9EA0D188C5F}"/>
              </a:ext>
            </a:extLst>
          </p:cNvPr>
          <p:cNvSpPr txBox="1"/>
          <p:nvPr/>
        </p:nvSpPr>
        <p:spPr>
          <a:xfrm>
            <a:off x="5652650" y="3416735"/>
            <a:ext cx="555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endParaRPr lang="it-IT" sz="1400" dirty="0"/>
          </a:p>
        </p:txBody>
      </p:sp>
      <p:pic>
        <p:nvPicPr>
          <p:cNvPr id="20" name="Elemento grafico 19" descr="Freccia linea: curva oraria con riempimento a tinta unita">
            <a:extLst>
              <a:ext uri="{FF2B5EF4-FFF2-40B4-BE49-F238E27FC236}">
                <a16:creationId xmlns:a16="http://schemas.microsoft.com/office/drawing/2014/main" id="{6A545CD1-6BDE-D1FD-014C-925050AD8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311643" y="3574427"/>
            <a:ext cx="468915" cy="468915"/>
          </a:xfrm>
          <a:prstGeom prst="rect">
            <a:avLst/>
          </a:prstGeom>
        </p:spPr>
      </p:pic>
      <p:pic>
        <p:nvPicPr>
          <p:cNvPr id="21" name="Elemento grafico 20" descr="Freccia linea: curva oraria con riempimento a tinta unita">
            <a:extLst>
              <a:ext uri="{FF2B5EF4-FFF2-40B4-BE49-F238E27FC236}">
                <a16:creationId xmlns:a16="http://schemas.microsoft.com/office/drawing/2014/main" id="{EF629587-45B0-AD00-4B51-6E3F6134A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935455" y="4048678"/>
            <a:ext cx="468915" cy="468915"/>
          </a:xfrm>
          <a:prstGeom prst="rect">
            <a:avLst/>
          </a:prstGeom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D7C0991C-1765-6F92-4BBD-69B369E7299C}"/>
              </a:ext>
            </a:extLst>
          </p:cNvPr>
          <p:cNvSpPr/>
          <p:nvPr/>
        </p:nvSpPr>
        <p:spPr>
          <a:xfrm>
            <a:off x="4169912" y="3638434"/>
            <a:ext cx="303268" cy="4689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CA0ADC17-E4CB-D6C0-157B-79A87BC4BF8B}"/>
              </a:ext>
            </a:extLst>
          </p:cNvPr>
          <p:cNvSpPr/>
          <p:nvPr/>
        </p:nvSpPr>
        <p:spPr>
          <a:xfrm>
            <a:off x="4659747" y="3638433"/>
            <a:ext cx="651895" cy="46891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69CAE06-4E36-3946-7AE8-571E6B0A9DA5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Highlights of physics perspectives for s- and r-process nucleosynthesis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7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3408D-0BFA-EE04-23A5-5492B71E7305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project: a new multidisciplinary project and facility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BF9E137-38F6-3B0D-00B2-35D27E8B05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1212" y="1359997"/>
            <a:ext cx="3990578" cy="205117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72D83E0-2E3D-6BC7-328C-4684189B010A}"/>
              </a:ext>
            </a:extLst>
          </p:cNvPr>
          <p:cNvSpPr txBox="1"/>
          <p:nvPr/>
        </p:nvSpPr>
        <p:spPr>
          <a:xfrm>
            <a:off x="7308941" y="1068753"/>
            <a:ext cx="18392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(ECR) Ion Source for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magine 36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DE069D48-95EC-EA64-1EDA-84AFEF2F2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146065" y="1152169"/>
            <a:ext cx="7530113" cy="3883175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DF326E18-5B54-1543-27B3-01BA307BA5FD}"/>
              </a:ext>
            </a:extLst>
          </p:cNvPr>
          <p:cNvSpPr>
            <a:spLocks noChangeAspect="1"/>
          </p:cNvSpPr>
          <p:nvPr/>
        </p:nvSpPr>
        <p:spPr>
          <a:xfrm rot="491447">
            <a:off x="1924360" y="2820701"/>
            <a:ext cx="1326140" cy="567791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52D15C8E-0DAB-995F-351B-7007D2DD8D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0" y="2162106"/>
            <a:ext cx="2257196" cy="2047141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B64DC56-9E00-EC76-3990-32FA4B33E2F5}"/>
              </a:ext>
            </a:extLst>
          </p:cNvPr>
          <p:cNvSpPr txBox="1"/>
          <p:nvPr/>
        </p:nvSpPr>
        <p:spPr>
          <a:xfrm>
            <a:off x="4403091" y="1202460"/>
            <a:ext cx="112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it-IT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-ray detector array</a:t>
            </a:r>
            <a:endParaRPr lang="it-IT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FB1DEF60-CB87-A553-7130-E9248B3976A4}"/>
              </a:ext>
            </a:extLst>
          </p:cNvPr>
          <p:cNvCxnSpPr>
            <a:cxnSpLocks/>
          </p:cNvCxnSpPr>
          <p:nvPr/>
        </p:nvCxnSpPr>
        <p:spPr>
          <a:xfrm flipH="1">
            <a:off x="4072786" y="1480465"/>
            <a:ext cx="365409" cy="109644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85D526D0-E334-7237-393B-0F56124E15B3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468880" y="1468282"/>
            <a:ext cx="1934211" cy="573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3B11567E-16E3-526B-41AE-FEAA0066DF49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2587430" y="1525626"/>
            <a:ext cx="1815661" cy="3342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12BB15E-4E25-4D39-0B93-1756E5508046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4403091" y="1525626"/>
            <a:ext cx="73712" cy="10810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85EA8DB-4BA0-85C3-77FF-E9D0768EBB5F}"/>
              </a:ext>
            </a:extLst>
          </p:cNvPr>
          <p:cNvSpPr txBox="1"/>
          <p:nvPr/>
        </p:nvSpPr>
        <p:spPr>
          <a:xfrm>
            <a:off x="3193860" y="789509"/>
            <a:ext cx="126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BBA65A24-6F68-77B0-5383-0E19B599CF79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3290920" y="1435840"/>
            <a:ext cx="536910" cy="67701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9CDFD7D1-FC81-A530-C850-7ACA5BB6E4C5}"/>
              </a:ext>
            </a:extLst>
          </p:cNvPr>
          <p:cNvSpPr txBox="1"/>
          <p:nvPr/>
        </p:nvSpPr>
        <p:spPr>
          <a:xfrm>
            <a:off x="203081" y="1404666"/>
            <a:ext cx="126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 detector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F6EE1AE2-FC1E-1353-76A3-387AB75F573A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37051" y="1681665"/>
            <a:ext cx="1063738" cy="62487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813BEE7-C3E6-0394-7DA5-BA3586303E7E}"/>
              </a:ext>
            </a:extLst>
          </p:cNvPr>
          <p:cNvSpPr txBox="1"/>
          <p:nvPr/>
        </p:nvSpPr>
        <p:spPr>
          <a:xfrm>
            <a:off x="1761448" y="5132831"/>
            <a:ext cx="15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optical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it-IT" sz="1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B5F442DE-7F6A-F985-386B-1192768BA885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2522816" y="4284343"/>
            <a:ext cx="1099677" cy="84848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79286CD-BD75-52F0-2D2C-AD62B201F4B1}"/>
              </a:ext>
            </a:extLst>
          </p:cNvPr>
          <p:cNvSpPr txBox="1"/>
          <p:nvPr/>
        </p:nvSpPr>
        <p:spPr>
          <a:xfrm>
            <a:off x="993177" y="4159558"/>
            <a:ext cx="1267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</a:t>
            </a:r>
          </a:p>
        </p:txBody>
      </p: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4028F7B4-9F68-FF3D-2DB1-B9865F470EF4}"/>
              </a:ext>
            </a:extLst>
          </p:cNvPr>
          <p:cNvCxnSpPr>
            <a:cxnSpLocks/>
          </p:cNvCxnSpPr>
          <p:nvPr/>
        </p:nvCxnSpPr>
        <p:spPr>
          <a:xfrm flipV="1">
            <a:off x="1845391" y="3253464"/>
            <a:ext cx="791282" cy="9148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1E3A065-093C-CB7B-AA0B-67E04D507B9E}"/>
              </a:ext>
            </a:extLst>
          </p:cNvPr>
          <p:cNvSpPr txBox="1"/>
          <p:nvPr/>
        </p:nvSpPr>
        <p:spPr>
          <a:xfrm>
            <a:off x="42680" y="3069423"/>
            <a:ext cx="142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Superconductive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A336A0BD-7F53-00D8-E657-3E4D646FC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0523" r="150" b="10209"/>
          <a:stretch/>
        </p:blipFill>
        <p:spPr>
          <a:xfrm>
            <a:off x="4245059" y="5036127"/>
            <a:ext cx="2117381" cy="1294549"/>
          </a:xfrm>
          <a:prstGeom prst="rect">
            <a:avLst/>
          </a:prstGeom>
        </p:spPr>
      </p:pic>
      <p:pic>
        <p:nvPicPr>
          <p:cNvPr id="60" name="Immagine 5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CFF2AE3-0017-3A98-7597-6273D95C9C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3" t="20151" r="34754" b="24383"/>
          <a:stretch/>
        </p:blipFill>
        <p:spPr>
          <a:xfrm>
            <a:off x="5274168" y="3910017"/>
            <a:ext cx="2367727" cy="1592919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8E18A67E-E8E9-90BE-9EF8-4D2228D8FE5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102" flipV="1">
            <a:off x="4197840" y="4233771"/>
            <a:ext cx="526104" cy="9551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8B7031EA-72AD-E62D-1077-993898C44C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340" y="4418951"/>
            <a:ext cx="848619" cy="769647"/>
          </a:xfrm>
          <a:prstGeom prst="rect">
            <a:avLst/>
          </a:prstGeom>
        </p:spPr>
      </p:pic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ADECB5A3-C7FB-D9DF-CEF4-12E669972AD0}"/>
              </a:ext>
            </a:extLst>
          </p:cNvPr>
          <p:cNvCxnSpPr>
            <a:cxnSpLocks/>
          </p:cNvCxnSpPr>
          <p:nvPr/>
        </p:nvCxnSpPr>
        <p:spPr>
          <a:xfrm>
            <a:off x="4787161" y="3887726"/>
            <a:ext cx="816387" cy="38200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FDD961D-6301-A952-C028-9F8E6D4A4682}"/>
              </a:ext>
            </a:extLst>
          </p:cNvPr>
          <p:cNvSpPr txBox="1"/>
          <p:nvPr/>
        </p:nvSpPr>
        <p:spPr>
          <a:xfrm>
            <a:off x="3547146" y="4405826"/>
            <a:ext cx="176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Microwaves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igniting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sustaining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plasma, 5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18-21 GHz</a:t>
            </a: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B10C8C40-CECA-64F0-C4E0-5CE7DF82D425}"/>
              </a:ext>
            </a:extLst>
          </p:cNvPr>
          <p:cNvCxnSpPr>
            <a:cxnSpLocks/>
          </p:cNvCxnSpPr>
          <p:nvPr/>
        </p:nvCxnSpPr>
        <p:spPr>
          <a:xfrm>
            <a:off x="4812160" y="4244148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F90D63E7-F5F0-9C5F-8C20-89E62024802A}"/>
              </a:ext>
            </a:extLst>
          </p:cNvPr>
          <p:cNvCxnSpPr>
            <a:cxnSpLocks/>
          </p:cNvCxnSpPr>
          <p:nvPr/>
        </p:nvCxnSpPr>
        <p:spPr>
          <a:xfrm>
            <a:off x="7326385" y="4949861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32121E22-0633-9E16-A6B0-6AF05610D796}"/>
              </a:ext>
            </a:extLst>
          </p:cNvPr>
          <p:cNvSpPr txBox="1"/>
          <p:nvPr/>
        </p:nvSpPr>
        <p:spPr>
          <a:xfrm>
            <a:off x="4116639" y="3638153"/>
            <a:ext cx="126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Gas injection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C35C8DFE-2258-EFE9-8010-E108EFB8013A}"/>
              </a:ext>
            </a:extLst>
          </p:cNvPr>
          <p:cNvSpPr txBox="1"/>
          <p:nvPr/>
        </p:nvSpPr>
        <p:spPr>
          <a:xfrm>
            <a:off x="7976395" y="4866643"/>
            <a:ext cx="108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line -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57A77ADD-E748-FDC1-9650-15BF1DAAFA5D}"/>
              </a:ext>
            </a:extLst>
          </p:cNvPr>
          <p:cNvSpPr txBox="1"/>
          <p:nvPr/>
        </p:nvSpPr>
        <p:spPr>
          <a:xfrm>
            <a:off x="6824959" y="5360091"/>
            <a:ext cx="157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Min-B field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MHD-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confinment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CF65F7DB-BC4F-B9EB-E4E1-B5E11162100D}"/>
              </a:ext>
            </a:extLst>
          </p:cNvPr>
          <p:cNvSpPr txBox="1"/>
          <p:nvPr/>
        </p:nvSpPr>
        <p:spPr>
          <a:xfrm>
            <a:off x="6762895" y="3660345"/>
            <a:ext cx="157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ECR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D7AE7F9A-A7CE-8E7C-68BB-CFAA0C6109D1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6624519" y="4122010"/>
            <a:ext cx="926833" cy="32164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33C0299E-A691-9CC0-D361-4CDC6EDAF33F}"/>
              </a:ext>
            </a:extLst>
          </p:cNvPr>
          <p:cNvCxnSpPr>
            <a:cxnSpLocks/>
            <a:stCxn id="71" idx="1"/>
          </p:cNvCxnSpPr>
          <p:nvPr/>
        </p:nvCxnSpPr>
        <p:spPr>
          <a:xfrm flipV="1">
            <a:off x="6824959" y="5066613"/>
            <a:ext cx="155070" cy="70897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C8F24097-2461-9086-0635-B1D887ECDAED}"/>
              </a:ext>
            </a:extLst>
          </p:cNvPr>
          <p:cNvCxnSpPr>
            <a:cxnSpLocks/>
            <a:stCxn id="71" idx="1"/>
          </p:cNvCxnSpPr>
          <p:nvPr/>
        </p:nvCxnSpPr>
        <p:spPr>
          <a:xfrm flipH="1" flipV="1">
            <a:off x="5729410" y="5066613"/>
            <a:ext cx="1095549" cy="708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18502665-CD87-65A4-5AF0-074D5AEDD72E}"/>
              </a:ext>
            </a:extLst>
          </p:cNvPr>
          <p:cNvSpPr txBox="1"/>
          <p:nvPr/>
        </p:nvSpPr>
        <p:spPr>
          <a:xfrm>
            <a:off x="271794" y="6524369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 et al,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4BB1363A-10D9-0143-18ED-7DF2C6C24B4D}"/>
              </a:ext>
            </a:extLst>
          </p:cNvPr>
          <p:cNvSpPr txBox="1"/>
          <p:nvPr/>
        </p:nvSpPr>
        <p:spPr>
          <a:xfrm>
            <a:off x="268078" y="6335411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Mascali,D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et al,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FD34DE92-6CBD-470B-1099-0B93F59BDDCA}"/>
                  </a:ext>
                </a:extLst>
              </p:cNvPr>
              <p:cNvSpPr txBox="1"/>
              <p:nvPr/>
            </p:nvSpPr>
            <p:spPr>
              <a:xfrm>
                <a:off x="8563406" y="5865077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FD34DE92-6CBD-470B-1099-0B93F59BD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406" y="5865077"/>
                <a:ext cx="3496618" cy="748282"/>
              </a:xfrm>
              <a:prstGeom prst="rect">
                <a:avLst/>
              </a:prstGeom>
              <a:blipFill>
                <a:blip r:embed="rId10"/>
                <a:stretch>
                  <a:fillRect b="-5426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7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98D3E88-843F-C50D-91C8-7AF6A5B2CB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7646" y="1116814"/>
            <a:ext cx="5180879" cy="371286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1A3E390-4227-3B09-D132-A25E68049DF0}"/>
              </a:ext>
            </a:extLst>
          </p:cNvPr>
          <p:cNvSpPr txBox="1"/>
          <p:nvPr/>
        </p:nvSpPr>
        <p:spPr>
          <a:xfrm>
            <a:off x="9782428" y="1242826"/>
            <a:ext cx="183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1C59CC4-1749-3784-788B-CE3F1056386D}"/>
              </a:ext>
            </a:extLst>
          </p:cNvPr>
          <p:cNvCxnSpPr/>
          <p:nvPr/>
        </p:nvCxnSpPr>
        <p:spPr>
          <a:xfrm>
            <a:off x="8288287" y="1494754"/>
            <a:ext cx="13144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DF707F1-5F9E-2DF7-0597-0377CC362E10}"/>
              </a:ext>
            </a:extLst>
          </p:cNvPr>
          <p:cNvCxnSpPr>
            <a:cxnSpLocks/>
          </p:cNvCxnSpPr>
          <p:nvPr/>
        </p:nvCxnSpPr>
        <p:spPr>
          <a:xfrm>
            <a:off x="10603483" y="2494207"/>
            <a:ext cx="0" cy="57521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2AA6378-CCC0-1523-03D8-ABB095FD09D3}"/>
              </a:ext>
            </a:extLst>
          </p:cNvPr>
          <p:cNvSpPr txBox="1"/>
          <p:nvPr/>
        </p:nvSpPr>
        <p:spPr>
          <a:xfrm>
            <a:off x="8603889" y="1115542"/>
            <a:ext cx="84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70 cm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C763FA-ED26-DC3B-78DC-84C893C6A9A9}"/>
              </a:ext>
            </a:extLst>
          </p:cNvPr>
          <p:cNvSpPr txBox="1"/>
          <p:nvPr/>
        </p:nvSpPr>
        <p:spPr>
          <a:xfrm>
            <a:off x="10477900" y="3101477"/>
            <a:ext cx="84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28 cm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project: a new multidisciplinary project and facility</a:t>
            </a:r>
          </a:p>
        </p:txBody>
      </p:sp>
      <p:pic>
        <p:nvPicPr>
          <p:cNvPr id="39" name="Immagine 3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CF869F1-2491-290D-4703-052449504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146065" y="1152169"/>
            <a:ext cx="7530113" cy="3883175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sp>
        <p:nvSpPr>
          <p:cNvPr id="40" name="Ovale 39">
            <a:extLst>
              <a:ext uri="{FF2B5EF4-FFF2-40B4-BE49-F238E27FC236}">
                <a16:creationId xmlns:a16="http://schemas.microsoft.com/office/drawing/2014/main" id="{08F418CE-23FF-967A-7226-9F88A6D251E2}"/>
              </a:ext>
            </a:extLst>
          </p:cNvPr>
          <p:cNvSpPr>
            <a:spLocks noChangeAspect="1"/>
          </p:cNvSpPr>
          <p:nvPr/>
        </p:nvSpPr>
        <p:spPr>
          <a:xfrm rot="491447">
            <a:off x="1924360" y="2820701"/>
            <a:ext cx="1326140" cy="567791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B9833718-3B69-784F-2C98-1A30B2836F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0" y="2162106"/>
            <a:ext cx="2257196" cy="2047141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49AE04A-BC1B-02B1-26B9-A4D7F8416A1E}"/>
              </a:ext>
            </a:extLst>
          </p:cNvPr>
          <p:cNvSpPr txBox="1"/>
          <p:nvPr/>
        </p:nvSpPr>
        <p:spPr>
          <a:xfrm>
            <a:off x="4403091" y="1202460"/>
            <a:ext cx="112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it-IT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-ray detector array</a:t>
            </a:r>
            <a:endParaRPr lang="it-IT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8F1E8F49-2692-69C9-343A-A3A0F60637B0}"/>
              </a:ext>
            </a:extLst>
          </p:cNvPr>
          <p:cNvCxnSpPr>
            <a:cxnSpLocks/>
          </p:cNvCxnSpPr>
          <p:nvPr/>
        </p:nvCxnSpPr>
        <p:spPr>
          <a:xfrm flipH="1">
            <a:off x="4072786" y="1480465"/>
            <a:ext cx="365409" cy="109644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440523F-DB58-EA69-C7E6-78137FDBBC82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468880" y="1468282"/>
            <a:ext cx="1934211" cy="573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B4B42467-1E0A-4D12-1387-969F283574EF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2587430" y="1525626"/>
            <a:ext cx="1815661" cy="3342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56693BC-5887-0481-23E8-AA76816D481A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4403091" y="1525626"/>
            <a:ext cx="73712" cy="10810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BD386-68E2-40D3-8D51-19E9A42EDC82}"/>
              </a:ext>
            </a:extLst>
          </p:cNvPr>
          <p:cNvSpPr txBox="1"/>
          <p:nvPr/>
        </p:nvSpPr>
        <p:spPr>
          <a:xfrm>
            <a:off x="3193860" y="789509"/>
            <a:ext cx="126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1EBFE899-09B1-740A-79C0-9BCA26237934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3290920" y="1435840"/>
            <a:ext cx="536910" cy="67701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9FFB1D2-7C5E-6779-2769-2EFE47A32FD3}"/>
              </a:ext>
            </a:extLst>
          </p:cNvPr>
          <p:cNvSpPr txBox="1"/>
          <p:nvPr/>
        </p:nvSpPr>
        <p:spPr>
          <a:xfrm>
            <a:off x="203081" y="1404666"/>
            <a:ext cx="126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 detector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57C163F3-8C95-47F1-7989-45288AAA58E3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37051" y="1681665"/>
            <a:ext cx="1063738" cy="62487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3E5F1AE-796A-D100-37D4-48AD6672CA05}"/>
              </a:ext>
            </a:extLst>
          </p:cNvPr>
          <p:cNvSpPr txBox="1"/>
          <p:nvPr/>
        </p:nvSpPr>
        <p:spPr>
          <a:xfrm>
            <a:off x="1761448" y="5132831"/>
            <a:ext cx="15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optical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it-IT" sz="1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F1AF5A9-9066-D00B-DAB2-C92F77153E0F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2522816" y="4284343"/>
            <a:ext cx="1099677" cy="84848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8E7D3B7-0CDF-8866-14A6-22EF57D09915}"/>
              </a:ext>
            </a:extLst>
          </p:cNvPr>
          <p:cNvSpPr txBox="1"/>
          <p:nvPr/>
        </p:nvSpPr>
        <p:spPr>
          <a:xfrm>
            <a:off x="993177" y="4159558"/>
            <a:ext cx="1267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D9DD54D-6754-83D5-D540-C5687BAB3382}"/>
              </a:ext>
            </a:extLst>
          </p:cNvPr>
          <p:cNvCxnSpPr>
            <a:cxnSpLocks/>
          </p:cNvCxnSpPr>
          <p:nvPr/>
        </p:nvCxnSpPr>
        <p:spPr>
          <a:xfrm flipV="1">
            <a:off x="1845391" y="3253464"/>
            <a:ext cx="791282" cy="9148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Immagine 56">
            <a:extLst>
              <a:ext uri="{FF2B5EF4-FFF2-40B4-BE49-F238E27FC236}">
                <a16:creationId xmlns:a16="http://schemas.microsoft.com/office/drawing/2014/main" id="{DF42F18D-B5EB-D944-54FB-7D8D214C2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0523" r="150" b="10209"/>
          <a:stretch/>
        </p:blipFill>
        <p:spPr>
          <a:xfrm>
            <a:off x="4245059" y="5036127"/>
            <a:ext cx="2117381" cy="1294549"/>
          </a:xfrm>
          <a:prstGeom prst="rect">
            <a:avLst/>
          </a:prstGeom>
        </p:spPr>
      </p:pic>
      <p:pic>
        <p:nvPicPr>
          <p:cNvPr id="58" name="Immagine 5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D5F723-AA2B-5A11-83E3-2CB4CE7923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3" t="20151" r="34754" b="24383"/>
          <a:stretch/>
        </p:blipFill>
        <p:spPr>
          <a:xfrm>
            <a:off x="5274168" y="3910017"/>
            <a:ext cx="2367727" cy="1592919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1CA87B94-5CBB-4824-0188-2845EA46A73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102" flipV="1">
            <a:off x="4197840" y="4233771"/>
            <a:ext cx="526104" cy="9551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6ABF93CA-3C64-DE2D-9308-584CE54134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340" y="4418951"/>
            <a:ext cx="848619" cy="769647"/>
          </a:xfrm>
          <a:prstGeom prst="rect">
            <a:avLst/>
          </a:prstGeom>
        </p:spPr>
      </p:pic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8696E93F-C6C7-C8AD-992A-301CBF5F9342}"/>
              </a:ext>
            </a:extLst>
          </p:cNvPr>
          <p:cNvCxnSpPr>
            <a:cxnSpLocks/>
          </p:cNvCxnSpPr>
          <p:nvPr/>
        </p:nvCxnSpPr>
        <p:spPr>
          <a:xfrm>
            <a:off x="4787161" y="3887726"/>
            <a:ext cx="816387" cy="38200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D84FD5B-9A53-C012-8803-8C8B13F9F408}"/>
              </a:ext>
            </a:extLst>
          </p:cNvPr>
          <p:cNvSpPr txBox="1"/>
          <p:nvPr/>
        </p:nvSpPr>
        <p:spPr>
          <a:xfrm>
            <a:off x="3547146" y="4405826"/>
            <a:ext cx="176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Microwaves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igniting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sustaining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plasma, 5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18-21 GHz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90381716-95D5-904B-A062-6A2081E9AB20}"/>
              </a:ext>
            </a:extLst>
          </p:cNvPr>
          <p:cNvCxnSpPr>
            <a:cxnSpLocks/>
          </p:cNvCxnSpPr>
          <p:nvPr/>
        </p:nvCxnSpPr>
        <p:spPr>
          <a:xfrm>
            <a:off x="4812160" y="4244148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127063BC-C6FA-1FDE-E66A-FFD6317DBF84}"/>
              </a:ext>
            </a:extLst>
          </p:cNvPr>
          <p:cNvCxnSpPr>
            <a:cxnSpLocks/>
          </p:cNvCxnSpPr>
          <p:nvPr/>
        </p:nvCxnSpPr>
        <p:spPr>
          <a:xfrm>
            <a:off x="7326385" y="4949861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7CD0050-B9DA-2A5B-DF4E-88D88E33D0F3}"/>
              </a:ext>
            </a:extLst>
          </p:cNvPr>
          <p:cNvSpPr txBox="1"/>
          <p:nvPr/>
        </p:nvSpPr>
        <p:spPr>
          <a:xfrm>
            <a:off x="4116639" y="3638153"/>
            <a:ext cx="126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Gas injection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7F373C60-AE66-6647-1D44-20DC320E621D}"/>
              </a:ext>
            </a:extLst>
          </p:cNvPr>
          <p:cNvSpPr txBox="1"/>
          <p:nvPr/>
        </p:nvSpPr>
        <p:spPr>
          <a:xfrm>
            <a:off x="7976395" y="4866643"/>
            <a:ext cx="108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line -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779DC7F8-410B-9B1E-3D11-99D481A94C23}"/>
              </a:ext>
            </a:extLst>
          </p:cNvPr>
          <p:cNvSpPr txBox="1"/>
          <p:nvPr/>
        </p:nvSpPr>
        <p:spPr>
          <a:xfrm>
            <a:off x="6824959" y="5360091"/>
            <a:ext cx="157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Min-B field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MHD-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confinment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DB3CC5B-836E-11C6-CEAC-9B861E61B6B6}"/>
              </a:ext>
            </a:extLst>
          </p:cNvPr>
          <p:cNvSpPr txBox="1"/>
          <p:nvPr/>
        </p:nvSpPr>
        <p:spPr>
          <a:xfrm>
            <a:off x="6762895" y="3660345"/>
            <a:ext cx="157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ECR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523562E2-A86A-C3BC-018E-932296450F8D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6624519" y="4122010"/>
            <a:ext cx="926833" cy="32164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A906A77B-2F07-5724-E5D3-8D71100E2C0B}"/>
              </a:ext>
            </a:extLst>
          </p:cNvPr>
          <p:cNvCxnSpPr>
            <a:cxnSpLocks/>
            <a:stCxn id="67" idx="1"/>
          </p:cNvCxnSpPr>
          <p:nvPr/>
        </p:nvCxnSpPr>
        <p:spPr>
          <a:xfrm flipV="1">
            <a:off x="6824959" y="5066613"/>
            <a:ext cx="155070" cy="70897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774C9CBA-CFE9-3382-1D9D-3C2A0E07A9BC}"/>
              </a:ext>
            </a:extLst>
          </p:cNvPr>
          <p:cNvCxnSpPr>
            <a:cxnSpLocks/>
            <a:stCxn id="67" idx="1"/>
          </p:cNvCxnSpPr>
          <p:nvPr/>
        </p:nvCxnSpPr>
        <p:spPr>
          <a:xfrm flipH="1" flipV="1">
            <a:off x="5729410" y="5066613"/>
            <a:ext cx="1095549" cy="708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D00404A3-162F-6F2D-1598-6AC2836B3DDA}"/>
              </a:ext>
            </a:extLst>
          </p:cNvPr>
          <p:cNvSpPr txBox="1"/>
          <p:nvPr/>
        </p:nvSpPr>
        <p:spPr>
          <a:xfrm>
            <a:off x="271794" y="6524369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 et al,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C8C88C-9DF7-717A-6F17-BF67AD0D182E}"/>
              </a:ext>
            </a:extLst>
          </p:cNvPr>
          <p:cNvSpPr txBox="1"/>
          <p:nvPr/>
        </p:nvSpPr>
        <p:spPr>
          <a:xfrm>
            <a:off x="268078" y="6335411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Mascali,D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et al,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FF55338-E1A1-CB0C-8329-528CF934346F}"/>
                  </a:ext>
                </a:extLst>
              </p:cNvPr>
              <p:cNvSpPr txBox="1"/>
              <p:nvPr/>
            </p:nvSpPr>
            <p:spPr>
              <a:xfrm>
                <a:off x="8563406" y="5865077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FF55338-E1A1-CB0C-8329-528CF934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406" y="5865077"/>
                <a:ext cx="3496618" cy="748282"/>
              </a:xfrm>
              <a:prstGeom prst="rect">
                <a:avLst/>
              </a:prstGeom>
              <a:blipFill>
                <a:blip r:embed="rId10"/>
                <a:stretch>
                  <a:fillRect b="-5426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E91123D1-81D3-95A4-7814-EDA33A9800DC}"/>
              </a:ext>
            </a:extLst>
          </p:cNvPr>
          <p:cNvSpPr txBox="1"/>
          <p:nvPr/>
        </p:nvSpPr>
        <p:spPr>
          <a:xfrm>
            <a:off x="42680" y="3069423"/>
            <a:ext cx="142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Superconductive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400866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project: a new multidisciplinary project and facility</a:t>
            </a:r>
          </a:p>
        </p:txBody>
      </p:sp>
      <p:pic>
        <p:nvPicPr>
          <p:cNvPr id="39" name="Immagine 3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CF869F1-2491-290D-4703-052449504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146065" y="1152169"/>
            <a:ext cx="7530113" cy="3883175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sp>
        <p:nvSpPr>
          <p:cNvPr id="40" name="Ovale 39">
            <a:extLst>
              <a:ext uri="{FF2B5EF4-FFF2-40B4-BE49-F238E27FC236}">
                <a16:creationId xmlns:a16="http://schemas.microsoft.com/office/drawing/2014/main" id="{08F418CE-23FF-967A-7226-9F88A6D251E2}"/>
              </a:ext>
            </a:extLst>
          </p:cNvPr>
          <p:cNvSpPr>
            <a:spLocks noChangeAspect="1"/>
          </p:cNvSpPr>
          <p:nvPr/>
        </p:nvSpPr>
        <p:spPr>
          <a:xfrm rot="491447">
            <a:off x="1924360" y="2820701"/>
            <a:ext cx="1326140" cy="567791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B9833718-3B69-784F-2C98-1A30B2836F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0" y="2162106"/>
            <a:ext cx="2257196" cy="2047141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49AE04A-BC1B-02B1-26B9-A4D7F8416A1E}"/>
              </a:ext>
            </a:extLst>
          </p:cNvPr>
          <p:cNvSpPr txBox="1"/>
          <p:nvPr/>
        </p:nvSpPr>
        <p:spPr>
          <a:xfrm>
            <a:off x="4403091" y="1202460"/>
            <a:ext cx="112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it-IT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-ray detector array</a:t>
            </a:r>
            <a:endParaRPr lang="it-IT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8F1E8F49-2692-69C9-343A-A3A0F60637B0}"/>
              </a:ext>
            </a:extLst>
          </p:cNvPr>
          <p:cNvCxnSpPr>
            <a:cxnSpLocks/>
          </p:cNvCxnSpPr>
          <p:nvPr/>
        </p:nvCxnSpPr>
        <p:spPr>
          <a:xfrm flipH="1">
            <a:off x="4072786" y="1480465"/>
            <a:ext cx="365409" cy="109644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440523F-DB58-EA69-C7E6-78137FDBBC82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468880" y="1468282"/>
            <a:ext cx="1934211" cy="573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B4B42467-1E0A-4D12-1387-969F283574EF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2587430" y="1525626"/>
            <a:ext cx="1815661" cy="3342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56693BC-5887-0481-23E8-AA76816D481A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4403091" y="1525626"/>
            <a:ext cx="73712" cy="10810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BD386-68E2-40D3-8D51-19E9A42EDC82}"/>
              </a:ext>
            </a:extLst>
          </p:cNvPr>
          <p:cNvSpPr txBox="1"/>
          <p:nvPr/>
        </p:nvSpPr>
        <p:spPr>
          <a:xfrm>
            <a:off x="3193860" y="789509"/>
            <a:ext cx="126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1EBFE899-09B1-740A-79C0-9BCA26237934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3290920" y="1435840"/>
            <a:ext cx="536910" cy="67701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9FFB1D2-7C5E-6779-2769-2EFE47A32FD3}"/>
              </a:ext>
            </a:extLst>
          </p:cNvPr>
          <p:cNvSpPr txBox="1"/>
          <p:nvPr/>
        </p:nvSpPr>
        <p:spPr>
          <a:xfrm>
            <a:off x="203081" y="1404666"/>
            <a:ext cx="126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 detector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57C163F3-8C95-47F1-7989-45288AAA58E3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37051" y="1681665"/>
            <a:ext cx="1063738" cy="62487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3E5F1AE-796A-D100-37D4-48AD6672CA05}"/>
              </a:ext>
            </a:extLst>
          </p:cNvPr>
          <p:cNvSpPr txBox="1"/>
          <p:nvPr/>
        </p:nvSpPr>
        <p:spPr>
          <a:xfrm>
            <a:off x="1761448" y="5132831"/>
            <a:ext cx="15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optical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it-IT" sz="1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F1AF5A9-9066-D00B-DAB2-C92F77153E0F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2522816" y="4284343"/>
            <a:ext cx="1099677" cy="84848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8E7D3B7-0CDF-8866-14A6-22EF57D09915}"/>
              </a:ext>
            </a:extLst>
          </p:cNvPr>
          <p:cNvSpPr txBox="1"/>
          <p:nvPr/>
        </p:nvSpPr>
        <p:spPr>
          <a:xfrm>
            <a:off x="993177" y="4159558"/>
            <a:ext cx="1267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D9DD54D-6754-83D5-D540-C5687BAB3382}"/>
              </a:ext>
            </a:extLst>
          </p:cNvPr>
          <p:cNvCxnSpPr>
            <a:cxnSpLocks/>
          </p:cNvCxnSpPr>
          <p:nvPr/>
        </p:nvCxnSpPr>
        <p:spPr>
          <a:xfrm flipV="1">
            <a:off x="1845391" y="3253464"/>
            <a:ext cx="791282" cy="9148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D00404A3-162F-6F2D-1598-6AC2836B3DDA}"/>
              </a:ext>
            </a:extLst>
          </p:cNvPr>
          <p:cNvSpPr txBox="1"/>
          <p:nvPr/>
        </p:nvSpPr>
        <p:spPr>
          <a:xfrm>
            <a:off x="271794" y="6524369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 et al,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6C8C88C-9DF7-717A-6F17-BF67AD0D182E}"/>
              </a:ext>
            </a:extLst>
          </p:cNvPr>
          <p:cNvSpPr txBox="1"/>
          <p:nvPr/>
        </p:nvSpPr>
        <p:spPr>
          <a:xfrm>
            <a:off x="268078" y="6335411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Mascali,D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et al,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FF55338-E1A1-CB0C-8329-528CF934346F}"/>
                  </a:ext>
                </a:extLst>
              </p:cNvPr>
              <p:cNvSpPr txBox="1"/>
              <p:nvPr/>
            </p:nvSpPr>
            <p:spPr>
              <a:xfrm>
                <a:off x="4274301" y="5536929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FF55338-E1A1-CB0C-8329-528CF934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301" y="5536929"/>
                <a:ext cx="3496618" cy="748282"/>
              </a:xfrm>
              <a:prstGeom prst="rect">
                <a:avLst/>
              </a:prstGeom>
              <a:blipFill>
                <a:blip r:embed="rId6"/>
                <a:stretch>
                  <a:fillRect b="-5426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06CE9F-8B8B-091E-80DA-21D43975FECB}"/>
              </a:ext>
            </a:extLst>
          </p:cNvPr>
          <p:cNvSpPr txBox="1"/>
          <p:nvPr/>
        </p:nvSpPr>
        <p:spPr>
          <a:xfrm>
            <a:off x="5847467" y="1436496"/>
            <a:ext cx="595159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PANDORA concept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trap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magnetically confine ions of radioisotopes in a microwave-sustained ECR 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l-GR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β</a:t>
            </a:r>
            <a:r>
              <a:rPr lang="it-IT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and spectroscopic measurements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 plasma resembling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astrophysical conditions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(temperature, ion charge state distribution)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diagnostics system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RF probes, optical and X-ray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to 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Assembling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multi-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diagnostic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setup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simultaneously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monitor plasma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parameters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carry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measurements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under 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stable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conditions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E6549FB2-CDF4-CFE1-637A-DCBD19B55B44}"/>
              </a:ext>
            </a:extLst>
          </p:cNvPr>
          <p:cNvCxnSpPr>
            <a:cxnSpLocks/>
          </p:cNvCxnSpPr>
          <p:nvPr/>
        </p:nvCxnSpPr>
        <p:spPr>
          <a:xfrm flipV="1">
            <a:off x="4267931" y="5450797"/>
            <a:ext cx="3478924" cy="338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ECD4A072-F34C-9CDF-56E2-0C78FC2D37D9}"/>
              </a:ext>
            </a:extLst>
          </p:cNvPr>
          <p:cNvSpPr/>
          <p:nvPr/>
        </p:nvSpPr>
        <p:spPr>
          <a:xfrm>
            <a:off x="8041145" y="4477493"/>
            <a:ext cx="609600" cy="2025776"/>
          </a:xfrm>
          <a:prstGeom prst="leftBrace">
            <a:avLst>
              <a:gd name="adj1" fmla="val 82216"/>
              <a:gd name="adj2" fmla="val 4948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5BEEAA-D7B0-9D76-F295-77DBD5BD8AE4}"/>
              </a:ext>
            </a:extLst>
          </p:cNvPr>
          <p:cNvSpPr txBox="1"/>
          <p:nvPr/>
        </p:nvSpPr>
        <p:spPr>
          <a:xfrm>
            <a:off x="4448183" y="4961471"/>
            <a:ext cx="3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PHYSICS OF INTEREST FOR MMA AND NUCLEAR ASTROPHYSICS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A02E60-B448-9FC8-FCBF-B93A70D06B1A}"/>
              </a:ext>
            </a:extLst>
          </p:cNvPr>
          <p:cNvSpPr txBox="1"/>
          <p:nvPr/>
        </p:nvSpPr>
        <p:spPr>
          <a:xfrm>
            <a:off x="8566662" y="4408794"/>
            <a:ext cx="3479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l-GR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β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branching</a:t>
            </a:r>
            <a:b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it-IT" sz="14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r-</a:t>
            </a:r>
            <a:r>
              <a:rPr lang="it-IT" sz="14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process</a:t>
            </a:r>
            <a: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cosmic</a:t>
            </a:r>
            <a: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sites</a:t>
            </a:r>
            <a:b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it-IT" sz="14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Nuclear</a:t>
            </a:r>
            <a: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reaction rates in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Compact 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binary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object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spectroscopy</a:t>
            </a:r>
            <a:r>
              <a:rPr lang="it-IT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it-IT" sz="1400" b="1" i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kilonova</a:t>
            </a:r>
            <a:r>
              <a:rPr lang="it-IT" sz="14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transient</a:t>
            </a:r>
            <a:r>
              <a:rPr lang="it-IT" sz="14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): 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to 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characterize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composition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and to </a:t>
            </a:r>
            <a:r>
              <a:rPr lang="it-IT" sz="14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identify</a:t>
            </a:r>
            <a:r>
              <a:rPr lang="it-I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GW events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B75521-394D-742C-79F4-C1275C3CC59D}"/>
              </a:ext>
            </a:extLst>
          </p:cNvPr>
          <p:cNvSpPr txBox="1"/>
          <p:nvPr/>
        </p:nvSpPr>
        <p:spPr>
          <a:xfrm>
            <a:off x="42680" y="3069423"/>
            <a:ext cx="142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Superconductive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98463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 – physics cases Day 1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of bound-β decay in a high-energy content plasma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A83E814-3DCB-7E16-D5A0-97DA1DDEB4E4}"/>
                  </a:ext>
                </a:extLst>
              </p:cNvPr>
              <p:cNvSpPr txBox="1"/>
              <p:nvPr/>
            </p:nvSpPr>
            <p:spPr>
              <a:xfrm>
                <a:off x="3994917" y="1435187"/>
                <a:ext cx="7964194" cy="2377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 suitable first candidates for experiments (among more than 100 initial cases!), based on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scientific impact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trap size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magnitude of stellar-enhanced effects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type of element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m:rPr>
                            <m:nor/>
                          </m:rPr>
                          <a:rPr lang="it-IT" sz="14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Lu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𝟏𝟑𝟒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it-IT" sz="1400" b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it-IT" sz="1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0" lang="it-IT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𝟗𝟒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it-IT" sz="1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Nb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  <a:latin typeface="Avenir Next LT Pro" panose="020B0504020202020204" pitchFamily="34" charset="0"/>
                </a:endParaRPr>
              </a:p>
              <a:p>
                <a:endParaRPr lang="it-IT" sz="1600" b="1" dirty="0">
                  <a:latin typeface="Avenir Next LT Pro" panose="020B0504020202020204" pitchFamily="34" charset="0"/>
                </a:endParaRP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A83E814-3DCB-7E16-D5A0-97DA1DDEB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917" y="1435187"/>
                <a:ext cx="7964194" cy="2377702"/>
              </a:xfrm>
              <a:prstGeom prst="rect">
                <a:avLst/>
              </a:prstGeom>
              <a:blipFill>
                <a:blip r:embed="rId4"/>
                <a:stretch>
                  <a:fillRect l="-77" t="-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D7D4123-DCC5-8ADB-5252-891CBD309B81}"/>
              </a:ext>
            </a:extLst>
          </p:cNvPr>
          <p:cNvCxnSpPr>
            <a:cxnSpLocks/>
          </p:cNvCxnSpPr>
          <p:nvPr/>
        </p:nvCxnSpPr>
        <p:spPr>
          <a:xfrm>
            <a:off x="4930279" y="2324537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0D1B769-A0AE-6C61-ED36-6B12A9E5A7DC}"/>
                  </a:ext>
                </a:extLst>
              </p:cNvPr>
              <p:cNvSpPr txBox="1"/>
              <p:nvPr/>
            </p:nvSpPr>
            <p:spPr>
              <a:xfrm>
                <a:off x="5353826" y="2111270"/>
                <a:ext cx="37128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Cosmo-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chronometer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thermometer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0D1B769-A0AE-6C61-ED36-6B12A9E5A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26" y="2111270"/>
                <a:ext cx="3712895" cy="461665"/>
              </a:xfrm>
              <a:prstGeom prst="rect">
                <a:avLst/>
              </a:prstGeom>
              <a:blipFill>
                <a:blip r:embed="rId5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3EA5504-9F39-4ADB-C0EA-E9AE02EA7AEC}"/>
                  </a:ext>
                </a:extLst>
              </p:cNvPr>
              <p:cNvSpPr txBox="1"/>
              <p:nvPr/>
            </p:nvSpPr>
            <p:spPr>
              <a:xfrm>
                <a:off x="5353827" y="2569914"/>
                <a:ext cx="3633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branching in AGB stars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3EA5504-9F39-4ADB-C0EA-E9AE02EA7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27" y="2569914"/>
                <a:ext cx="3633404" cy="461665"/>
              </a:xfrm>
              <a:prstGeom prst="rect">
                <a:avLst/>
              </a:prstGeom>
              <a:blipFill>
                <a:blip r:embed="rId6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0E3B575-060A-016D-6E7F-D2978C490F1A}"/>
              </a:ext>
            </a:extLst>
          </p:cNvPr>
          <p:cNvCxnSpPr>
            <a:cxnSpLocks/>
          </p:cNvCxnSpPr>
          <p:nvPr/>
        </p:nvCxnSpPr>
        <p:spPr>
          <a:xfrm>
            <a:off x="4930279" y="2717161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B949BEF-D83D-481A-FD83-1C87E939034D}"/>
                  </a:ext>
                </a:extLst>
              </p:cNvPr>
              <p:cNvSpPr txBox="1"/>
              <p:nvPr/>
            </p:nvSpPr>
            <p:spPr>
              <a:xfrm>
                <a:off x="5353827" y="3033734"/>
                <a:ext cx="3633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branching in AGB stars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B949BEF-D83D-481A-FD83-1C87E9390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27" y="3033734"/>
                <a:ext cx="3633404" cy="461665"/>
              </a:xfrm>
              <a:prstGeom prst="rect">
                <a:avLst/>
              </a:prstGeom>
              <a:blipFill>
                <a:blip r:embed="rId7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1AAF8E6-40CB-0ED8-2F06-E90A9DBC5CFF}"/>
              </a:ext>
            </a:extLst>
          </p:cNvPr>
          <p:cNvCxnSpPr>
            <a:cxnSpLocks/>
          </p:cNvCxnSpPr>
          <p:nvPr/>
        </p:nvCxnSpPr>
        <p:spPr>
          <a:xfrm>
            <a:off x="4911539" y="3153048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8AE7A661-5134-A881-4A3C-9EC7E8A3C1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44" y="3272152"/>
            <a:ext cx="3442143" cy="3082900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E9B15FF-4872-82DF-30D0-4477623D0B67}"/>
              </a:ext>
            </a:extLst>
          </p:cNvPr>
          <p:cNvCxnSpPr>
            <a:cxnSpLocks/>
          </p:cNvCxnSpPr>
          <p:nvPr/>
        </p:nvCxnSpPr>
        <p:spPr>
          <a:xfrm>
            <a:off x="10620087" y="4061257"/>
            <a:ext cx="0" cy="752345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4B4B379-51DF-A230-596B-B9B3FC90EE3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931980" y="2111270"/>
            <a:ext cx="774836" cy="1160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89E048B9-36CE-A44F-5F10-B6C252A0A764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943687" y="2526017"/>
            <a:ext cx="763129" cy="746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4490A278-FEEE-7FE9-E6BB-AA9D83F5E9A9}"/>
              </a:ext>
            </a:extLst>
          </p:cNvPr>
          <p:cNvSpPr/>
          <p:nvPr/>
        </p:nvSpPr>
        <p:spPr>
          <a:xfrm>
            <a:off x="4012304" y="2025843"/>
            <a:ext cx="4919676" cy="530595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A058C9AA-EC5F-D0EF-306A-4876002FF17B}"/>
              </a:ext>
            </a:extLst>
          </p:cNvPr>
          <p:cNvSpPr/>
          <p:nvPr/>
        </p:nvSpPr>
        <p:spPr>
          <a:xfrm>
            <a:off x="4032858" y="2581000"/>
            <a:ext cx="4919676" cy="97147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6F3B468-A28A-4A9D-C102-4F4985CFCB71}"/>
              </a:ext>
            </a:extLst>
          </p:cNvPr>
          <p:cNvSpPr txBox="1"/>
          <p:nvPr/>
        </p:nvSpPr>
        <p:spPr>
          <a:xfrm>
            <a:off x="4030498" y="3540235"/>
            <a:ext cx="3113098" cy="340519"/>
          </a:xfrm>
          <a:prstGeom prst="round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INTEREST FOR AGB MODELS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9BAC399F-AE5A-D26A-9EE7-553BCFDB17F4}"/>
                  </a:ext>
                </a:extLst>
              </p:cNvPr>
              <p:cNvSpPr txBox="1"/>
              <p:nvPr/>
            </p:nvSpPr>
            <p:spPr>
              <a:xfrm>
                <a:off x="8411538" y="3736835"/>
                <a:ext cx="891377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1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𝟏𝟕𝟔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it-IT" sz="1800" b="1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Lu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9BAC399F-AE5A-D26A-9EE7-553BCFDB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38" y="3736835"/>
                <a:ext cx="891377" cy="4059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magine" descr="Immagine">
            <a:extLst>
              <a:ext uri="{FF2B5EF4-FFF2-40B4-BE49-F238E27FC236}">
                <a16:creationId xmlns:a16="http://schemas.microsoft.com/office/drawing/2014/main" id="{94B8F5D1-BFC6-7BC5-F9C8-8D4B6B7F9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0132"/>
          <a:stretch>
            <a:fillRect/>
          </a:stretch>
        </p:blipFill>
        <p:spPr>
          <a:xfrm>
            <a:off x="399242" y="1333383"/>
            <a:ext cx="3384130" cy="5316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F51F4CC-FAD9-3095-A06B-7158F5F2DBE6}"/>
              </a:ext>
            </a:extLst>
          </p:cNvPr>
          <p:cNvSpPr txBox="1"/>
          <p:nvPr/>
        </p:nvSpPr>
        <p:spPr>
          <a:xfrm>
            <a:off x="4122527" y="4283236"/>
            <a:ext cx="3442143" cy="1660743"/>
          </a:xfrm>
          <a:prstGeom prst="roundRect">
            <a:avLst>
              <a:gd name="adj" fmla="val 9739"/>
            </a:avLst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120 isotopes of astrophysical and nuclear physics interest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PANDORA can become, in perspective, a big facility! 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B88D48F7-E354-B3A5-68D9-C2ECDE76C249}"/>
              </a:ext>
            </a:extLst>
          </p:cNvPr>
          <p:cNvSpPr/>
          <p:nvPr/>
        </p:nvSpPr>
        <p:spPr>
          <a:xfrm>
            <a:off x="8447257" y="6498059"/>
            <a:ext cx="31854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Mascali et al., 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 web of conference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227, 2020, 01013</a:t>
            </a:r>
          </a:p>
        </p:txBody>
      </p:sp>
    </p:spTree>
    <p:extLst>
      <p:ext uri="{BB962C8B-B14F-4D97-AF65-F5344CB8AC3E}">
        <p14:creationId xmlns:p14="http://schemas.microsoft.com/office/powerpoint/2010/main" val="178617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BA1957-A6B3-E2A5-E0B5-2DD1561F9B64}"/>
              </a:ext>
            </a:extLst>
          </p:cNvPr>
          <p:cNvSpPr txBox="1"/>
          <p:nvPr/>
        </p:nvSpPr>
        <p:spPr>
          <a:xfrm>
            <a:off x="3033472" y="6355052"/>
            <a:ext cx="6264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 dirty="0">
                <a:solidFill>
                  <a:srgbClr val="1866C7"/>
                </a:solidFill>
                <a:effectLst/>
                <a:latin typeface="proxima_nova"/>
              </a:rPr>
              <a:t>A. Pidatella - KRINA, 12 -16 Dec 2022 – </a:t>
            </a:r>
            <a:r>
              <a:rPr lang="en-US" sz="1400" b="1" dirty="0">
                <a:solidFill>
                  <a:srgbClr val="1866C7"/>
                </a:solidFill>
                <a:latin typeface="proxima_nova"/>
              </a:rPr>
              <a:t>ECT*</a:t>
            </a:r>
            <a:endParaRPr lang="en-US" sz="1400" b="1" i="0" dirty="0">
              <a:solidFill>
                <a:srgbClr val="1866C7"/>
              </a:solidFill>
              <a:effectLst/>
              <a:latin typeface="proxima_nov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5AB32-EF89-E334-3AC7-3C13BBC5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7" name="Picture 2" descr="L&amp;#39;INFN CAMBIA LOGO">
            <a:extLst>
              <a:ext uri="{FF2B5EF4-FFF2-40B4-BE49-F238E27FC236}">
                <a16:creationId xmlns:a16="http://schemas.microsoft.com/office/drawing/2014/main" id="{E3820C45-957D-51FB-739A-1C687D0B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2011654" y="279823"/>
            <a:ext cx="8168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PANDORA project – concept of nuclear decay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0491574-B966-5919-0B62-FA048B2AD03B}"/>
                  </a:ext>
                </a:extLst>
              </p:cNvPr>
              <p:cNvSpPr txBox="1"/>
              <p:nvPr/>
            </p:nvSpPr>
            <p:spPr>
              <a:xfrm>
                <a:off x="4457345" y="1616293"/>
                <a:ext cx="7898032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Plasma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buffer (H, He,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host radioisotopes :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dynamical equilibrium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days/weeks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Gamma detected through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-detector </a:t>
                </a:r>
                <a:r>
                  <a:rPr lang="en-US" sz="14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HpGe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array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surrounding the trap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CORRELATION BETWEEN PLASMA PARAMETERS AND NUCLEAR LIFETIME IS THE CRUCIAL POINT OF THE MEASUREMENTS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0491574-B966-5919-0B62-FA048B2AD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345" y="1616293"/>
                <a:ext cx="7898032" cy="2246769"/>
              </a:xfrm>
              <a:prstGeom prst="rect">
                <a:avLst/>
              </a:prstGeom>
              <a:blipFill>
                <a:blip r:embed="rId4"/>
                <a:stretch>
                  <a:fillRect l="-77" b="-18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780CB296-25F3-746A-3A0F-0CD7CFD08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259160" y="1309511"/>
            <a:ext cx="3779440" cy="2749949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32A76AEB-9311-921D-F130-FB51189A7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133993"/>
              </p:ext>
            </p:extLst>
          </p:nvPr>
        </p:nvGraphicFramePr>
        <p:xfrm>
          <a:off x="352715" y="4431349"/>
          <a:ext cx="351370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it-IT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202.88 &amp; 306.78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FED224D5-119E-5182-0172-9C11D4DF3C95}"/>
              </a:ext>
            </a:extLst>
          </p:cNvPr>
          <p:cNvSpPr/>
          <p:nvPr/>
        </p:nvSpPr>
        <p:spPr>
          <a:xfrm>
            <a:off x="4427515" y="1218319"/>
            <a:ext cx="6847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-products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tagged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l-GR" sz="14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-rays coming out from the ‘‘radio-product’’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1800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6A5F682-D84E-0EC6-F9BF-760F7C718A8E}"/>
              </a:ext>
            </a:extLst>
          </p:cNvPr>
          <p:cNvSpPr txBox="1"/>
          <p:nvPr/>
        </p:nvSpPr>
        <p:spPr>
          <a:xfrm>
            <a:off x="428364" y="4070978"/>
            <a:ext cx="4002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E. Naselli et al., EPJ web of conferences 227, 2020, 02006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5603155-BE2B-6115-E1F5-AB68AE38E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45" y="3843944"/>
            <a:ext cx="2442230" cy="220105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E838B17-3AA4-49E5-BCC3-43E5D90ED1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85" y="3831863"/>
            <a:ext cx="2442230" cy="2209972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D773B22-71B2-7E00-0308-70C3B1785DD6}"/>
              </a:ext>
            </a:extLst>
          </p:cNvPr>
          <p:cNvCxnSpPr>
            <a:cxnSpLocks/>
          </p:cNvCxnSpPr>
          <p:nvPr/>
        </p:nvCxnSpPr>
        <p:spPr>
          <a:xfrm flipV="1">
            <a:off x="4786501" y="4000183"/>
            <a:ext cx="0" cy="1765072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8D4A7B0F-6329-6CD9-6FD3-3182E9229706}"/>
              </a:ext>
            </a:extLst>
          </p:cNvPr>
          <p:cNvSpPr/>
          <p:nvPr/>
        </p:nvSpPr>
        <p:spPr>
          <a:xfrm>
            <a:off x="7680187" y="4705860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it-IT" altLang="en-US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Avenir Book"/>
                <a:cs typeface="Times New Roman" panose="02020603050405020304" pitchFamily="18" charset="0"/>
              </a:rPr>
              <a:t>= 7.57 </a:t>
            </a:r>
            <a:r>
              <a:rPr lang="en-US" altLang="en-US" b="1" dirty="0" err="1">
                <a:solidFill>
                  <a:srgbClr val="C00000"/>
                </a:solidFill>
                <a:latin typeface="Avenir Book"/>
                <a:cs typeface="Times New Roman" panose="02020603050405020304" pitchFamily="18" charset="0"/>
              </a:rPr>
              <a:t>keV</a:t>
            </a:r>
            <a:endParaRPr lang="en-US" dirty="0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34345DF-4A09-5026-FB15-1B5CB30002DE}"/>
              </a:ext>
            </a:extLst>
          </p:cNvPr>
          <p:cNvSpPr/>
          <p:nvPr/>
        </p:nvSpPr>
        <p:spPr>
          <a:xfrm>
            <a:off x="7662495" y="5145569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it-IT" altLang="en-US" b="1" baseline="-25000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altLang="en-US" b="1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A2"/>
                </a:solidFill>
                <a:latin typeface="Avenir Book"/>
                <a:cs typeface="Times New Roman" panose="02020603050405020304" pitchFamily="18" charset="0"/>
              </a:rPr>
              <a:t>= 0.24 </a:t>
            </a:r>
            <a:r>
              <a:rPr lang="en-US" altLang="en-US" b="1" dirty="0" err="1">
                <a:solidFill>
                  <a:srgbClr val="0000A2"/>
                </a:solidFill>
                <a:latin typeface="Avenir Book"/>
                <a:cs typeface="Times New Roman" panose="02020603050405020304" pitchFamily="18" charset="0"/>
              </a:rPr>
              <a:t>keV</a:t>
            </a:r>
            <a:endParaRPr lang="en-US" dirty="0">
              <a:solidFill>
                <a:srgbClr val="0000A2"/>
              </a:solidFill>
              <a:latin typeface="Georgia"/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876FEC1-AD0E-A46D-A6C5-28B3AF735D98}"/>
              </a:ext>
            </a:extLst>
          </p:cNvPr>
          <p:cNvCxnSpPr>
            <a:cxnSpLocks/>
          </p:cNvCxnSpPr>
          <p:nvPr/>
        </p:nvCxnSpPr>
        <p:spPr>
          <a:xfrm flipV="1">
            <a:off x="7474194" y="4000183"/>
            <a:ext cx="0" cy="1765072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5EA115FE-1FA6-3F4E-64FF-F049C0E76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03" y="3829108"/>
            <a:ext cx="2362602" cy="2144517"/>
          </a:xfrm>
          <a:prstGeom prst="rect">
            <a:avLst/>
          </a:prstGeom>
        </p:spPr>
      </p:pic>
      <p:sp>
        <p:nvSpPr>
          <p:cNvPr id="25" name="Ovale 24">
            <a:extLst>
              <a:ext uri="{FF2B5EF4-FFF2-40B4-BE49-F238E27FC236}">
                <a16:creationId xmlns:a16="http://schemas.microsoft.com/office/drawing/2014/main" id="{EFCFB362-025F-C05C-85A0-44BBA989FF8B}"/>
              </a:ext>
            </a:extLst>
          </p:cNvPr>
          <p:cNvSpPr/>
          <p:nvPr/>
        </p:nvSpPr>
        <p:spPr>
          <a:xfrm>
            <a:off x="9903274" y="5465417"/>
            <a:ext cx="280934" cy="2503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03101B5-A374-C7F4-7472-9CE50C8925DE}"/>
              </a:ext>
            </a:extLst>
          </p:cNvPr>
          <p:cNvSpPr txBox="1"/>
          <p:nvPr/>
        </p:nvSpPr>
        <p:spPr>
          <a:xfrm>
            <a:off x="9067943" y="6060611"/>
            <a:ext cx="1670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vs LaBr3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4BED3BA0-4DED-2DBD-8093-D234071AABDB}"/>
              </a:ext>
            </a:extLst>
          </p:cNvPr>
          <p:cNvSpPr/>
          <p:nvPr/>
        </p:nvSpPr>
        <p:spPr>
          <a:xfrm>
            <a:off x="8879950" y="6005916"/>
            <a:ext cx="2046648" cy="4993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BD729233-06A8-7DD4-7016-0EC4E36044C1}"/>
              </a:ext>
            </a:extLst>
          </p:cNvPr>
          <p:cNvSpPr/>
          <p:nvPr/>
        </p:nvSpPr>
        <p:spPr>
          <a:xfrm>
            <a:off x="368594" y="4812632"/>
            <a:ext cx="3497829" cy="332937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CA0EB1F3-6AA5-D493-106A-E78A9D7DB6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353" y="2343106"/>
            <a:ext cx="867351" cy="43875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C02A927-C363-6BB0-321C-E11F90FC1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0532" y="2307198"/>
            <a:ext cx="1738038" cy="4648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737E1DD-7953-2F7A-C0F5-2A734F521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6274" y="2297044"/>
            <a:ext cx="2128925" cy="4738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51EF9E1-AC66-7D41-E969-A4F91845DA21}"/>
              </a:ext>
            </a:extLst>
          </p:cNvPr>
          <p:cNvSpPr txBox="1"/>
          <p:nvPr/>
        </p:nvSpPr>
        <p:spPr>
          <a:xfrm>
            <a:off x="8533658" y="2483524"/>
            <a:ext cx="760959" cy="424067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9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 activity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14FEFAA-9B47-533F-5F67-F606C3A1F00D}"/>
              </a:ext>
            </a:extLst>
          </p:cNvPr>
          <p:cNvSpPr txBox="1"/>
          <p:nvPr/>
        </p:nvSpPr>
        <p:spPr>
          <a:xfrm>
            <a:off x="10644463" y="2837840"/>
            <a:ext cx="1498483" cy="424067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9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of the isotope in the plasma (const.)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6C6C08E-A5F9-81D3-63F9-A09A5690BC8D}"/>
              </a:ext>
            </a:extLst>
          </p:cNvPr>
          <p:cNvSpPr txBox="1"/>
          <p:nvPr/>
        </p:nvSpPr>
        <p:spPr>
          <a:xfrm>
            <a:off x="11393705" y="2154505"/>
            <a:ext cx="786752" cy="562567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9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volume (const.)</a:t>
            </a:r>
          </a:p>
        </p:txBody>
      </p:sp>
      <p:pic>
        <p:nvPicPr>
          <p:cNvPr id="43" name="Elemento grafico 42" descr="Freccia linea: curva oraria con riempimento a tinta unita">
            <a:extLst>
              <a:ext uri="{FF2B5EF4-FFF2-40B4-BE49-F238E27FC236}">
                <a16:creationId xmlns:a16="http://schemas.microsoft.com/office/drawing/2014/main" id="{F58362F4-9A8C-E20C-C361-07A159D73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6004687">
            <a:off x="9155312" y="1741394"/>
            <a:ext cx="658248" cy="1375360"/>
          </a:xfrm>
          <a:prstGeom prst="rect">
            <a:avLst/>
          </a:prstGeom>
        </p:spPr>
      </p:pic>
      <p:pic>
        <p:nvPicPr>
          <p:cNvPr id="45" name="Elemento grafico 44" descr="Freccia linea: curva oraria con riempimento a tinta unita">
            <a:extLst>
              <a:ext uri="{FF2B5EF4-FFF2-40B4-BE49-F238E27FC236}">
                <a16:creationId xmlns:a16="http://schemas.microsoft.com/office/drawing/2014/main" id="{E24A9B7C-FF3A-92D9-B1EA-90324112B0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12936" flipH="1">
            <a:off x="10359236" y="2410679"/>
            <a:ext cx="289731" cy="726918"/>
          </a:xfrm>
          <a:prstGeom prst="rect">
            <a:avLst/>
          </a:prstGeom>
        </p:spPr>
      </p:pic>
      <p:pic>
        <p:nvPicPr>
          <p:cNvPr id="46" name="Elemento grafico 45" descr="Freccia linea: curva oraria con riempimento a tinta unita">
            <a:extLst>
              <a:ext uri="{FF2B5EF4-FFF2-40B4-BE49-F238E27FC236}">
                <a16:creationId xmlns:a16="http://schemas.microsoft.com/office/drawing/2014/main" id="{7A974419-1DF5-9491-61B5-ECC1DA69B9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602611" flipH="1">
            <a:off x="10842421" y="1678762"/>
            <a:ext cx="470866" cy="11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5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8795</TotalTime>
  <Words>4435</Words>
  <Application>Microsoft Office PowerPoint</Application>
  <PresentationFormat>Widescreen</PresentationFormat>
  <Paragraphs>592</Paragraphs>
  <Slides>35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51" baseType="lpstr">
      <vt:lpstr>Arial</vt:lpstr>
      <vt:lpstr>Avenir Book</vt:lpstr>
      <vt:lpstr>Avenir Next LT Pro</vt:lpstr>
      <vt:lpstr>Calibri</vt:lpstr>
      <vt:lpstr>Calibri Light</vt:lpstr>
      <vt:lpstr>Cambria</vt:lpstr>
      <vt:lpstr>Cambria Math</vt:lpstr>
      <vt:lpstr>Georgia</vt:lpstr>
      <vt:lpstr>Goudy Old Style</vt:lpstr>
      <vt:lpstr>Helvetica</vt:lpstr>
      <vt:lpstr>Palatino Linotype</vt:lpstr>
      <vt:lpstr>proxima_nova</vt:lpstr>
      <vt:lpstr>Symbol</vt:lpstr>
      <vt:lpstr>Times New Roman</vt:lpstr>
      <vt:lpstr>Wingdings</vt:lpstr>
      <vt:lpstr>Tema di Office</vt:lpstr>
      <vt:lpstr>Status and progress of the PANDORA plasma trap: a facility to investigate on atomic and nuclear inputs for key nucleosynthesis branchings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progress of the PANDORA plasma trap: a facility to investigate on atomic and nuclear inputs for key nucleosynthesis branchings</dc:title>
  <dc:creator>pidatella.angelo@gmail.com</dc:creator>
  <cp:lastModifiedBy>pidatella.angelo@gmail.com</cp:lastModifiedBy>
  <cp:revision>73</cp:revision>
  <dcterms:created xsi:type="dcterms:W3CDTF">2022-12-07T08:59:25Z</dcterms:created>
  <dcterms:modified xsi:type="dcterms:W3CDTF">2022-12-13T11:35:12Z</dcterms:modified>
</cp:coreProperties>
</file>