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8" r:id="rId2"/>
    <p:sldId id="269" r:id="rId3"/>
    <p:sldId id="268" r:id="rId4"/>
    <p:sldId id="270" r:id="rId5"/>
    <p:sldId id="264" r:id="rId6"/>
    <p:sldId id="287" r:id="rId7"/>
    <p:sldId id="321" r:id="rId8"/>
    <p:sldId id="1548" r:id="rId9"/>
    <p:sldId id="325" r:id="rId10"/>
    <p:sldId id="326" r:id="rId11"/>
    <p:sldId id="1549" r:id="rId12"/>
    <p:sldId id="275" r:id="rId13"/>
    <p:sldId id="266" r:id="rId14"/>
    <p:sldId id="274" r:id="rId15"/>
    <p:sldId id="265" r:id="rId16"/>
    <p:sldId id="276" r:id="rId17"/>
    <p:sldId id="277" r:id="rId18"/>
    <p:sldId id="1550" r:id="rId19"/>
    <p:sldId id="1551" r:id="rId20"/>
    <p:sldId id="1565" r:id="rId21"/>
    <p:sldId id="466" r:id="rId22"/>
    <p:sldId id="1563" r:id="rId23"/>
    <p:sldId id="1564" r:id="rId24"/>
    <p:sldId id="369" r:id="rId25"/>
    <p:sldId id="373" r:id="rId26"/>
    <p:sldId id="374" r:id="rId27"/>
    <p:sldId id="278" r:id="rId28"/>
    <p:sldId id="263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7F5"/>
    <a:srgbClr val="4372C5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/>
    <p:restoredTop sz="89116"/>
  </p:normalViewPr>
  <p:slideViewPr>
    <p:cSldViewPr snapToGrid="0" snapToObjects="1" showGuides="1">
      <p:cViewPr varScale="1">
        <p:scale>
          <a:sx n="113" d="100"/>
          <a:sy n="113" d="100"/>
        </p:scale>
        <p:origin x="104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SALVATORE LA COGNATA" userId="83eb3702-e4cc-4380-8fc4-f1fbd20b1c6d" providerId="ADAL" clId="{264C01E8-8454-EB42-972F-E7367AAF51C8}"/>
    <pc:docChg chg="delSld modSld sldOrd">
      <pc:chgData name="MARCO SALVATORE LA COGNATA" userId="83eb3702-e4cc-4380-8fc4-f1fbd20b1c6d" providerId="ADAL" clId="{264C01E8-8454-EB42-972F-E7367AAF51C8}" dt="2022-12-12T06:40:57.421" v="3" actId="2696"/>
      <pc:docMkLst>
        <pc:docMk/>
      </pc:docMkLst>
      <pc:sldChg chg="ord">
        <pc:chgData name="MARCO SALVATORE LA COGNATA" userId="83eb3702-e4cc-4380-8fc4-f1fbd20b1c6d" providerId="ADAL" clId="{264C01E8-8454-EB42-972F-E7367AAF51C8}" dt="2022-12-11T15:14:34.303" v="0" actId="20578"/>
        <pc:sldMkLst>
          <pc:docMk/>
          <pc:sldMk cId="3570553167" sldId="275"/>
        </pc:sldMkLst>
      </pc:sldChg>
      <pc:sldChg chg="del">
        <pc:chgData name="MARCO SALVATORE LA COGNATA" userId="83eb3702-e4cc-4380-8fc4-f1fbd20b1c6d" providerId="ADAL" clId="{264C01E8-8454-EB42-972F-E7367AAF51C8}" dt="2022-12-12T06:40:57.421" v="3" actId="2696"/>
        <pc:sldMkLst>
          <pc:docMk/>
          <pc:sldMk cId="1962248667" sldId="368"/>
        </pc:sldMkLst>
      </pc:sldChg>
      <pc:sldChg chg="modSp mod">
        <pc:chgData name="MARCO SALVATORE LA COGNATA" userId="83eb3702-e4cc-4380-8fc4-f1fbd20b1c6d" providerId="ADAL" clId="{264C01E8-8454-EB42-972F-E7367AAF51C8}" dt="2022-12-11T15:14:54.365" v="2" actId="14100"/>
        <pc:sldMkLst>
          <pc:docMk/>
          <pc:sldMk cId="1260121389" sldId="1549"/>
        </pc:sldMkLst>
        <pc:picChg chg="mod">
          <ac:chgData name="MARCO SALVATORE LA COGNATA" userId="83eb3702-e4cc-4380-8fc4-f1fbd20b1c6d" providerId="ADAL" clId="{264C01E8-8454-EB42-972F-E7367AAF51C8}" dt="2022-12-11T15:14:54.365" v="2" actId="14100"/>
          <ac:picMkLst>
            <pc:docMk/>
            <pc:sldMk cId="1260121389" sldId="1549"/>
            <ac:picMk id="3" creationId="{63E3A30D-2D35-5B3C-9EB2-473F1A3296E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75CB3-F106-E54A-97BC-A604FBB9E1EC}" type="doc">
      <dgm:prSet loTypeId="urn:microsoft.com/office/officeart/2005/8/layout/equation2" loCatId="" qsTypeId="urn:microsoft.com/office/officeart/2005/8/quickstyle/simple4" qsCatId="simple" csTypeId="urn:microsoft.com/office/officeart/2005/8/colors/accent1_2" csCatId="accent1" phldr="1"/>
      <dgm:spPr/>
    </dgm:pt>
    <dgm:pt modelId="{53B147D9-5C0A-8F4F-A3E1-098FBA07208E}">
      <dgm:prSet phldrT="[Testo]"/>
      <dgm:spPr/>
      <dgm:t>
        <a:bodyPr/>
        <a:lstStyle/>
        <a:p>
          <a:r>
            <a:rPr lang="en-US" dirty="0"/>
            <a:t>Nuclear parameters (cross sections, …)</a:t>
          </a:r>
        </a:p>
      </dgm:t>
    </dgm:pt>
    <dgm:pt modelId="{B12078B2-3388-9841-B9E8-284D52BBE4C7}" type="parTrans" cxnId="{9793AC38-1C24-064A-900F-92959B4BAE23}">
      <dgm:prSet/>
      <dgm:spPr/>
      <dgm:t>
        <a:bodyPr/>
        <a:lstStyle/>
        <a:p>
          <a:endParaRPr lang="en-US"/>
        </a:p>
      </dgm:t>
    </dgm:pt>
    <dgm:pt modelId="{A20C8671-CC20-7347-81C3-3EA231093F27}" type="sibTrans" cxnId="{9793AC38-1C24-064A-900F-92959B4BAE23}">
      <dgm:prSet/>
      <dgm:spPr/>
      <dgm:t>
        <a:bodyPr/>
        <a:lstStyle/>
        <a:p>
          <a:endParaRPr lang="en-US"/>
        </a:p>
      </dgm:t>
    </dgm:pt>
    <dgm:pt modelId="{9ECE2B68-21E1-7142-AA79-338337569E9F}">
      <dgm:prSet phldrT="[Testo]"/>
      <dgm:spPr/>
      <dgm:t>
        <a:bodyPr/>
        <a:lstStyle/>
        <a:p>
          <a:endParaRPr lang="en-US" dirty="0"/>
        </a:p>
      </dgm:t>
    </dgm:pt>
    <dgm:pt modelId="{2C1F54E2-2D44-5242-81D3-25493EEF9BFC}" type="parTrans" cxnId="{780E12F4-9F0F-3D46-B88B-1F99EE746526}">
      <dgm:prSet/>
      <dgm:spPr/>
      <dgm:t>
        <a:bodyPr/>
        <a:lstStyle/>
        <a:p>
          <a:endParaRPr lang="en-US"/>
        </a:p>
      </dgm:t>
    </dgm:pt>
    <dgm:pt modelId="{32F814A7-6ACA-3642-A0C9-A29B71C51712}" type="sibTrans" cxnId="{780E12F4-9F0F-3D46-B88B-1F99EE746526}">
      <dgm:prSet/>
      <dgm:spPr/>
      <dgm:t>
        <a:bodyPr/>
        <a:lstStyle/>
        <a:p>
          <a:endParaRPr lang="en-US"/>
        </a:p>
      </dgm:t>
    </dgm:pt>
    <dgm:pt modelId="{2A8DFBA3-EEC8-D34D-A7B0-B58C1E934BE3}">
      <dgm:prSet phldrT="[Testo]"/>
      <dgm:spPr/>
      <dgm:t>
        <a:bodyPr/>
        <a:lstStyle/>
        <a:p>
          <a:r>
            <a:rPr lang="en-US" dirty="0"/>
            <a:t>Elemental yield </a:t>
          </a:r>
          <a:r>
            <a:rPr lang="en-US" dirty="0">
              <a:sym typeface="Wingdings"/>
            </a:rPr>
            <a:t> comparison with abundances observed in stars and meteorites to validate models</a:t>
          </a:r>
          <a:endParaRPr lang="en-US" dirty="0"/>
        </a:p>
      </dgm:t>
    </dgm:pt>
    <dgm:pt modelId="{F336FF0F-E0B6-0E48-8762-A8F86003B433}" type="parTrans" cxnId="{1539FA3B-BC2B-6F40-87DA-67A15CA584AC}">
      <dgm:prSet/>
      <dgm:spPr/>
      <dgm:t>
        <a:bodyPr/>
        <a:lstStyle/>
        <a:p>
          <a:endParaRPr lang="en-US"/>
        </a:p>
      </dgm:t>
    </dgm:pt>
    <dgm:pt modelId="{1F8E45EA-1F86-6843-8463-43F7DEA1306E}" type="sibTrans" cxnId="{1539FA3B-BC2B-6F40-87DA-67A15CA584AC}">
      <dgm:prSet/>
      <dgm:spPr/>
      <dgm:t>
        <a:bodyPr/>
        <a:lstStyle/>
        <a:p>
          <a:endParaRPr lang="en-US"/>
        </a:p>
      </dgm:t>
    </dgm:pt>
    <dgm:pt modelId="{840D6AAB-6B23-0D45-9F91-6E6E4A86D6DB}" type="pres">
      <dgm:prSet presAssocID="{FAB75CB3-F106-E54A-97BC-A604FBB9E1EC}" presName="Name0" presStyleCnt="0">
        <dgm:presLayoutVars>
          <dgm:dir/>
          <dgm:resizeHandles val="exact"/>
        </dgm:presLayoutVars>
      </dgm:prSet>
      <dgm:spPr/>
    </dgm:pt>
    <dgm:pt modelId="{8669053F-4300-A74B-9F54-1B06B0698E4D}" type="pres">
      <dgm:prSet presAssocID="{FAB75CB3-F106-E54A-97BC-A604FBB9E1EC}" presName="vNodes" presStyleCnt="0"/>
      <dgm:spPr/>
    </dgm:pt>
    <dgm:pt modelId="{84DA4B81-135A-1E47-A4F2-C845170FEB13}" type="pres">
      <dgm:prSet presAssocID="{53B147D9-5C0A-8F4F-A3E1-098FBA07208E}" presName="node" presStyleLbl="node1" presStyleIdx="0" presStyleCnt="3">
        <dgm:presLayoutVars>
          <dgm:bulletEnabled val="1"/>
        </dgm:presLayoutVars>
      </dgm:prSet>
      <dgm:spPr/>
    </dgm:pt>
    <dgm:pt modelId="{44E9C155-7F78-FC4D-B8D7-5A8B304A78E1}" type="pres">
      <dgm:prSet presAssocID="{A20C8671-CC20-7347-81C3-3EA231093F27}" presName="spacerT" presStyleCnt="0"/>
      <dgm:spPr/>
    </dgm:pt>
    <dgm:pt modelId="{C23F4DA2-C8C8-B14D-87D1-3A73F196B94D}" type="pres">
      <dgm:prSet presAssocID="{A20C8671-CC20-7347-81C3-3EA231093F27}" presName="sibTrans" presStyleLbl="sibTrans2D1" presStyleIdx="0" presStyleCnt="2"/>
      <dgm:spPr/>
    </dgm:pt>
    <dgm:pt modelId="{9240D564-53EA-3A4F-978E-F8F0A5FAEEEF}" type="pres">
      <dgm:prSet presAssocID="{A20C8671-CC20-7347-81C3-3EA231093F27}" presName="spacerB" presStyleCnt="0"/>
      <dgm:spPr/>
    </dgm:pt>
    <dgm:pt modelId="{AB721371-6EE8-A148-8EDC-2F4D6086AEE0}" type="pres">
      <dgm:prSet presAssocID="{9ECE2B68-21E1-7142-AA79-338337569E9F}" presName="node" presStyleLbl="node1" presStyleIdx="1" presStyleCnt="3">
        <dgm:presLayoutVars>
          <dgm:bulletEnabled val="1"/>
        </dgm:presLayoutVars>
      </dgm:prSet>
      <dgm:spPr/>
    </dgm:pt>
    <dgm:pt modelId="{605AEBB8-0AE8-954B-AEC0-A5974E743835}" type="pres">
      <dgm:prSet presAssocID="{FAB75CB3-F106-E54A-97BC-A604FBB9E1EC}" presName="sibTransLast" presStyleLbl="sibTrans2D1" presStyleIdx="1" presStyleCnt="2"/>
      <dgm:spPr/>
    </dgm:pt>
    <dgm:pt modelId="{A8C58876-F9AF-294F-9BB5-533B13D06826}" type="pres">
      <dgm:prSet presAssocID="{FAB75CB3-F106-E54A-97BC-A604FBB9E1EC}" presName="connectorText" presStyleLbl="sibTrans2D1" presStyleIdx="1" presStyleCnt="2"/>
      <dgm:spPr/>
    </dgm:pt>
    <dgm:pt modelId="{50E1AA17-AA07-4D4E-8E3B-9708A57F5DBC}" type="pres">
      <dgm:prSet presAssocID="{FAB75CB3-F106-E54A-97BC-A604FBB9E1EC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23061F00-ACDC-A34A-A083-57C0F0D67ADE}" type="presOf" srcId="{2A8DFBA3-EEC8-D34D-A7B0-B58C1E934BE3}" destId="{50E1AA17-AA07-4D4E-8E3B-9708A57F5DBC}" srcOrd="0" destOrd="0" presId="urn:microsoft.com/office/officeart/2005/8/layout/equation2"/>
    <dgm:cxn modelId="{9793AC38-1C24-064A-900F-92959B4BAE23}" srcId="{FAB75CB3-F106-E54A-97BC-A604FBB9E1EC}" destId="{53B147D9-5C0A-8F4F-A3E1-098FBA07208E}" srcOrd="0" destOrd="0" parTransId="{B12078B2-3388-9841-B9E8-284D52BBE4C7}" sibTransId="{A20C8671-CC20-7347-81C3-3EA231093F27}"/>
    <dgm:cxn modelId="{1539FA3B-BC2B-6F40-87DA-67A15CA584AC}" srcId="{FAB75CB3-F106-E54A-97BC-A604FBB9E1EC}" destId="{2A8DFBA3-EEC8-D34D-A7B0-B58C1E934BE3}" srcOrd="2" destOrd="0" parTransId="{F336FF0F-E0B6-0E48-8762-A8F86003B433}" sibTransId="{1F8E45EA-1F86-6843-8463-43F7DEA1306E}"/>
    <dgm:cxn modelId="{F1D8314E-041A-AB46-9BEE-B8B5523E164E}" type="presOf" srcId="{FAB75CB3-F106-E54A-97BC-A604FBB9E1EC}" destId="{840D6AAB-6B23-0D45-9F91-6E6E4A86D6DB}" srcOrd="0" destOrd="0" presId="urn:microsoft.com/office/officeart/2005/8/layout/equation2"/>
    <dgm:cxn modelId="{9EBF6677-0D33-5C44-832F-154940AE9068}" type="presOf" srcId="{9ECE2B68-21E1-7142-AA79-338337569E9F}" destId="{AB721371-6EE8-A148-8EDC-2F4D6086AEE0}" srcOrd="0" destOrd="0" presId="urn:microsoft.com/office/officeart/2005/8/layout/equation2"/>
    <dgm:cxn modelId="{58D0717E-2137-7641-AE20-5C8802BB9ECD}" type="presOf" srcId="{32F814A7-6ACA-3642-A0C9-A29B71C51712}" destId="{605AEBB8-0AE8-954B-AEC0-A5974E743835}" srcOrd="0" destOrd="0" presId="urn:microsoft.com/office/officeart/2005/8/layout/equation2"/>
    <dgm:cxn modelId="{46B94EA7-BC91-4443-88C5-B2835700C853}" type="presOf" srcId="{53B147D9-5C0A-8F4F-A3E1-098FBA07208E}" destId="{84DA4B81-135A-1E47-A4F2-C845170FEB13}" srcOrd="0" destOrd="0" presId="urn:microsoft.com/office/officeart/2005/8/layout/equation2"/>
    <dgm:cxn modelId="{F18C2CAD-4B02-264B-B72F-5B9C78D14E2B}" type="presOf" srcId="{32F814A7-6ACA-3642-A0C9-A29B71C51712}" destId="{A8C58876-F9AF-294F-9BB5-533B13D06826}" srcOrd="1" destOrd="0" presId="urn:microsoft.com/office/officeart/2005/8/layout/equation2"/>
    <dgm:cxn modelId="{ACCE83C2-6864-054B-B6FB-38E4F73D1A2F}" type="presOf" srcId="{A20C8671-CC20-7347-81C3-3EA231093F27}" destId="{C23F4DA2-C8C8-B14D-87D1-3A73F196B94D}" srcOrd="0" destOrd="0" presId="urn:microsoft.com/office/officeart/2005/8/layout/equation2"/>
    <dgm:cxn modelId="{780E12F4-9F0F-3D46-B88B-1F99EE746526}" srcId="{FAB75CB3-F106-E54A-97BC-A604FBB9E1EC}" destId="{9ECE2B68-21E1-7142-AA79-338337569E9F}" srcOrd="1" destOrd="0" parTransId="{2C1F54E2-2D44-5242-81D3-25493EEF9BFC}" sibTransId="{32F814A7-6ACA-3642-A0C9-A29B71C51712}"/>
    <dgm:cxn modelId="{CFC8A2D2-5AD4-9243-96D8-66385E41A645}" type="presParOf" srcId="{840D6AAB-6B23-0D45-9F91-6E6E4A86D6DB}" destId="{8669053F-4300-A74B-9F54-1B06B0698E4D}" srcOrd="0" destOrd="0" presId="urn:microsoft.com/office/officeart/2005/8/layout/equation2"/>
    <dgm:cxn modelId="{97710103-3803-A740-8E5C-A6D55DE9330D}" type="presParOf" srcId="{8669053F-4300-A74B-9F54-1B06B0698E4D}" destId="{84DA4B81-135A-1E47-A4F2-C845170FEB13}" srcOrd="0" destOrd="0" presId="urn:microsoft.com/office/officeart/2005/8/layout/equation2"/>
    <dgm:cxn modelId="{DC250827-C501-8146-9D64-70AC495D385A}" type="presParOf" srcId="{8669053F-4300-A74B-9F54-1B06B0698E4D}" destId="{44E9C155-7F78-FC4D-B8D7-5A8B304A78E1}" srcOrd="1" destOrd="0" presId="urn:microsoft.com/office/officeart/2005/8/layout/equation2"/>
    <dgm:cxn modelId="{57D84B2C-DD3B-9E4A-80F9-34D369D6B39E}" type="presParOf" srcId="{8669053F-4300-A74B-9F54-1B06B0698E4D}" destId="{C23F4DA2-C8C8-B14D-87D1-3A73F196B94D}" srcOrd="2" destOrd="0" presId="urn:microsoft.com/office/officeart/2005/8/layout/equation2"/>
    <dgm:cxn modelId="{D80A262E-AA5C-0B4A-A142-9270A9265C1C}" type="presParOf" srcId="{8669053F-4300-A74B-9F54-1B06B0698E4D}" destId="{9240D564-53EA-3A4F-978E-F8F0A5FAEEEF}" srcOrd="3" destOrd="0" presId="urn:microsoft.com/office/officeart/2005/8/layout/equation2"/>
    <dgm:cxn modelId="{17558169-383F-8041-B54F-D206DC6089E6}" type="presParOf" srcId="{8669053F-4300-A74B-9F54-1B06B0698E4D}" destId="{AB721371-6EE8-A148-8EDC-2F4D6086AEE0}" srcOrd="4" destOrd="0" presId="urn:microsoft.com/office/officeart/2005/8/layout/equation2"/>
    <dgm:cxn modelId="{F9C3563F-0394-CD47-80BB-56DA48121FA7}" type="presParOf" srcId="{840D6AAB-6B23-0D45-9F91-6E6E4A86D6DB}" destId="{605AEBB8-0AE8-954B-AEC0-A5974E743835}" srcOrd="1" destOrd="0" presId="urn:microsoft.com/office/officeart/2005/8/layout/equation2"/>
    <dgm:cxn modelId="{B06BCA11-8641-004C-89D3-5512DAA6168B}" type="presParOf" srcId="{605AEBB8-0AE8-954B-AEC0-A5974E743835}" destId="{A8C58876-F9AF-294F-9BB5-533B13D06826}" srcOrd="0" destOrd="0" presId="urn:microsoft.com/office/officeart/2005/8/layout/equation2"/>
    <dgm:cxn modelId="{9819161C-5EC6-2F49-A8A9-45C085DE75DC}" type="presParOf" srcId="{840D6AAB-6B23-0D45-9F91-6E6E4A86D6DB}" destId="{50E1AA17-AA07-4D4E-8E3B-9708A57F5DB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A4B81-135A-1E47-A4F2-C845170FEB13}">
      <dsp:nvSpPr>
        <dsp:cNvPr id="0" name=""/>
        <dsp:cNvSpPr/>
      </dsp:nvSpPr>
      <dsp:spPr>
        <a:xfrm>
          <a:off x="382488" y="1472"/>
          <a:ext cx="1480839" cy="14808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Nuclear parameters (cross sections, …)</a:t>
          </a:r>
        </a:p>
      </dsp:txBody>
      <dsp:txXfrm>
        <a:off x="599352" y="218336"/>
        <a:ext cx="1047111" cy="1047111"/>
      </dsp:txXfrm>
    </dsp:sp>
    <dsp:sp modelId="{C23F4DA2-C8C8-B14D-87D1-3A73F196B94D}">
      <dsp:nvSpPr>
        <dsp:cNvPr id="0" name=""/>
        <dsp:cNvSpPr/>
      </dsp:nvSpPr>
      <dsp:spPr>
        <a:xfrm>
          <a:off x="693464" y="1602556"/>
          <a:ext cx="858887" cy="858887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807309" y="1930994"/>
        <a:ext cx="631197" cy="202011"/>
      </dsp:txXfrm>
    </dsp:sp>
    <dsp:sp modelId="{AB721371-6EE8-A148-8EDC-2F4D6086AEE0}">
      <dsp:nvSpPr>
        <dsp:cNvPr id="0" name=""/>
        <dsp:cNvSpPr/>
      </dsp:nvSpPr>
      <dsp:spPr>
        <a:xfrm>
          <a:off x="382488" y="2581687"/>
          <a:ext cx="1480839" cy="14808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599352" y="2798551"/>
        <a:ext cx="1047111" cy="1047111"/>
      </dsp:txXfrm>
    </dsp:sp>
    <dsp:sp modelId="{605AEBB8-0AE8-954B-AEC0-A5974E743835}">
      <dsp:nvSpPr>
        <dsp:cNvPr id="0" name=""/>
        <dsp:cNvSpPr/>
      </dsp:nvSpPr>
      <dsp:spPr>
        <a:xfrm>
          <a:off x="2085454" y="1756563"/>
          <a:ext cx="470907" cy="5508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085454" y="1866737"/>
        <a:ext cx="329635" cy="330524"/>
      </dsp:txXfrm>
    </dsp:sp>
    <dsp:sp modelId="{50E1AA17-AA07-4D4E-8E3B-9708A57F5DBC}">
      <dsp:nvSpPr>
        <dsp:cNvPr id="0" name=""/>
        <dsp:cNvSpPr/>
      </dsp:nvSpPr>
      <dsp:spPr>
        <a:xfrm>
          <a:off x="2751832" y="551160"/>
          <a:ext cx="2961679" cy="2961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Elemental yield </a:t>
          </a:r>
          <a:r>
            <a:rPr lang="en-US" sz="2200" kern="1200" dirty="0">
              <a:sym typeface="Wingdings"/>
            </a:rPr>
            <a:t> comparison with abundances observed in stars and meteorites to validate models</a:t>
          </a:r>
          <a:endParaRPr lang="en-US" sz="2200" kern="1200" dirty="0"/>
        </a:p>
      </dsp:txBody>
      <dsp:txXfrm>
        <a:off x="3185560" y="984888"/>
        <a:ext cx="2094223" cy="2094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E3EDD-950E-7248-BF8A-14BF79855C26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907FE-892E-D943-A180-E95D4182EF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72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A4909-6DFB-4212-BEF7-2BC2B5C1565F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upper</a:t>
            </a:r>
            <a:r>
              <a:rPr lang="it-IT" dirty="0"/>
              <a:t> </a:t>
            </a:r>
            <a:r>
              <a:rPr lang="it-IT" dirty="0" err="1"/>
              <a:t>bound</a:t>
            </a:r>
            <a:r>
              <a:rPr lang="it-IT" dirty="0"/>
              <a:t> for the mass of the </a:t>
            </a:r>
            <a:r>
              <a:rPr lang="it-IT" dirty="0" err="1"/>
              <a:t>progenitors</a:t>
            </a:r>
            <a:r>
              <a:rPr lang="it-IT" dirty="0"/>
              <a:t> of CO white </a:t>
            </a:r>
            <a:r>
              <a:rPr lang="it-IT" dirty="0" err="1"/>
              <a:t>dwarfs</a:t>
            </a:r>
            <a:r>
              <a:rPr lang="it-IT" dirty="0"/>
              <a:t> (</a:t>
            </a:r>
            <a:r>
              <a:rPr lang="it-IT" b="0" i="0" u="none" strike="noStrike" dirty="0" err="1">
                <a:effectLst/>
              </a:rPr>
              <a:t>M_up</a:t>
            </a:r>
            <a:r>
              <a:rPr lang="it-IT" dirty="0">
                <a:effectLst/>
              </a:rPr>
              <a:t>) 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907FE-892E-D943-A180-E95D4182EF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7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F1566C-DF86-1742-921E-192D09ED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C6BB63-E343-2F4D-B688-B516F7273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C5E2EF-4756-CD4D-9130-02FEADF43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6EE4-E863-F748-94C0-D2A1FBB619FC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FF2907-C202-1645-832E-E941B5AB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FF5D66-A47A-3C4B-840E-112E0DBF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58D-43DD-894A-9832-73481F617B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0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6A2988-6602-5746-B4A4-56661023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0562DF-B1DB-C540-ADFB-731B193B9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FF7BA0-3354-114B-98DE-961FD625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6EE4-E863-F748-94C0-D2A1FBB619FC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DEDBFF-A333-004F-B594-3567D8F7A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03A732-24BB-204A-9080-25F78761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58D-43DD-894A-9832-73481F617B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4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97AF21A-7BC8-0041-BEBE-723F396B8E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0ED4010-A651-5A4C-9694-92985D607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A477B3-C987-BB41-A485-8F10F45CE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6EE4-E863-F748-94C0-D2A1FBB619FC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4CF1FB-3413-3141-AB5D-3447C4D3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54BB7D-D666-A847-94B7-B98D0DEA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58D-43DD-894A-9832-73481F617B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91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6824683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C34A9A-86B9-644E-9157-5B3C7AC7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01827C-B0DD-0A44-80DC-7153789F0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5AB4BA-E58F-E441-8281-C27E4718C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6EE4-E863-F748-94C0-D2A1FBB619FC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7ECDD7-1230-F848-85FD-4BD68277A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A4CE64-F1C0-154E-9FCF-196300CE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58D-43DD-894A-9832-73481F617B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7EF5B4-2790-184C-9D8B-C55CEE660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6BEB5E-69A1-E745-8F8F-A7FC99A32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3B0C6F-1FA4-BD40-9E38-CE24B20EB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6EE4-E863-F748-94C0-D2A1FBB619FC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87BA09-3159-934E-B5F3-4A2863A4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029520-FF5B-D247-A09B-105C1B3C8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58D-43DD-894A-9832-73481F617B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8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21FA60-5E63-CC49-B96D-E8D29E42A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46055D-95F8-804E-B9E8-8FD993B2DD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68B1AED-AC2A-0A42-BBC3-34E8B7C56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95F87B4-71C5-A743-8B9C-DBEEBC23E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6EE4-E863-F748-94C0-D2A1FBB619FC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AE941F-34FE-104A-9249-72C9E8D2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C4D967-9892-FD4C-988A-A9FB24AAC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58D-43DD-894A-9832-73481F617B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1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ABDB5B-F28E-A24B-9B44-071F9428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585E62-4180-2C4F-A6B3-B4CCF781A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774D941-CAEE-1148-BA0D-E5E2A83C4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B82EB97-9CE8-8C43-9E11-4F1764A01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9280F6-C8CF-A84A-B58B-03B23D0F4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4CDDE01-40C4-9C44-AFCD-545B42927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6EE4-E863-F748-94C0-D2A1FBB619FC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2AF3AC0-29AB-BA49-AF52-00DF1049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01555EE-375A-1446-8703-ABB6DC0F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58D-43DD-894A-9832-73481F617B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2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7C0BBE-B226-4C43-86A1-77A6BB32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B1472B4-02FE-D149-A238-6368B09B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6EE4-E863-F748-94C0-D2A1FBB619FC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ABE8333-2BCC-EA4E-A93A-16134770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FE38D9-F347-1045-ABF4-EF3AA6C0F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58D-43DD-894A-9832-73481F617B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91E547A-7250-D54D-BCCB-620A8D3DD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6EE4-E863-F748-94C0-D2A1FBB619FC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528CF05-C686-D943-B822-C4B2290C3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F1E01C-72CE-1247-9E3F-357E95067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58D-43DD-894A-9832-73481F617B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4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A4FA3E-C350-E84F-8D62-8A234456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4F3646-EFDA-C24E-B635-D41366FC2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A238F4-DEF2-B840-8359-247755FAD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7E5374-359A-704B-9E41-66E47279E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6EE4-E863-F748-94C0-D2A1FBB619FC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5485690-D3EA-E842-BD44-6CDE82C7C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2ACD8D-55C0-1F43-A681-C5A1FC22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58D-43DD-894A-9832-73481F617B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20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6E4D20-700B-7944-9997-8542D54A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5113C48-7569-674C-9B7A-E292D0B3D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D177524-7FF6-9D4F-93A0-1E110846A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299E50-3E8D-F14D-B6EE-DCCE14982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6EE4-E863-F748-94C0-D2A1FBB619FC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88D2602-A04B-DB42-A250-5239A5C1E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63AB90-AAAA-1348-AD0D-B4E43D9F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58D-43DD-894A-9832-73481F617B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31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6707256-6B27-D24D-989A-48CBD812E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46EFFF-8B16-8545-B1CD-45A934B32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D79DEA-192F-3447-9348-F1ABC3D01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06EE4-E863-F748-94C0-D2A1FBB619FC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C5DF91-CB7E-CF4D-A788-7C0945150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036508-729D-E844-88CB-E0FED2411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5858D-43DD-894A-9832-73481F617B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11" Type="http://schemas.openxmlformats.org/officeDocument/2006/relationships/image" Target="../media/image55.png"/><Relationship Id="rId5" Type="http://schemas.openxmlformats.org/officeDocument/2006/relationships/image" Target="../media/image50.emf"/><Relationship Id="rId10" Type="http://schemas.openxmlformats.org/officeDocument/2006/relationships/image" Target="../media/image12.png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0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24A9FB-743C-7B42-B671-1ABB4F7F098D}"/>
              </a:ext>
            </a:extLst>
          </p:cNvPr>
          <p:cNvSpPr txBox="1">
            <a:spLocks/>
          </p:cNvSpPr>
          <p:nvPr/>
        </p:nvSpPr>
        <p:spPr>
          <a:xfrm>
            <a:off x="570494" y="763572"/>
            <a:ext cx="8825658" cy="419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2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New </a:t>
            </a:r>
            <a:r>
              <a:rPr kumimoji="0" lang="it-IT" sz="7200" b="1" i="0" u="none" strike="noStrike" kern="1200" cap="none" spc="0" normalizeH="0" baseline="300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frontiers</a:t>
            </a:r>
            <a:r>
              <a:rPr kumimoji="0" lang="it-IT" sz="72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in </a:t>
            </a:r>
            <a:r>
              <a:rPr kumimoji="0" lang="it-IT" sz="7200" b="1" i="0" u="none" strike="noStrike" kern="1200" cap="none" spc="0" normalizeH="0" baseline="300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nuclear</a:t>
            </a:r>
            <a:r>
              <a:rPr kumimoji="0" lang="it-IT" sz="72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kumimoji="0" lang="it-IT" sz="7200" b="1" i="0" u="none" strike="noStrike" kern="1200" cap="none" spc="0" normalizeH="0" baseline="300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astrophysics</a:t>
            </a:r>
            <a:r>
              <a:rPr kumimoji="0" lang="it-IT" sz="72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kumimoji="0" lang="it-IT" sz="7200" b="1" i="0" u="none" strike="noStrike" kern="1200" cap="none" spc="0" normalizeH="0" baseline="300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using</a:t>
            </a:r>
            <a:r>
              <a:rPr kumimoji="0" lang="it-IT" sz="72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kumimoji="0" lang="it-IT" sz="7200" b="1" i="0" u="none" strike="noStrike" kern="1200" cap="none" spc="0" normalizeH="0" baseline="300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indirect</a:t>
            </a:r>
            <a:r>
              <a:rPr kumimoji="0" lang="it-IT" sz="72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techniques: the Trojan </a:t>
            </a:r>
            <a:r>
              <a:rPr kumimoji="0" lang="it-IT" sz="7200" b="1" i="0" u="none" strike="noStrike" kern="1200" cap="none" spc="0" normalizeH="0" baseline="300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Horse</a:t>
            </a:r>
            <a:r>
              <a:rPr kumimoji="0" lang="it-IT" sz="72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Method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30000" dirty="0">
              <a:solidFill>
                <a:schemeClr val="tx1"/>
              </a:solidFill>
              <a:latin typeface="Century Gothic" panose="020B0502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30000" dirty="0">
                <a:solidFill>
                  <a:schemeClr val="tx1"/>
                </a:solidFill>
                <a:latin typeface="Century Gothic" panose="020B0502020202020204"/>
              </a:rPr>
              <a:t>KEY REACTIONS IN NUCLEAR ASTROPHYSICS</a:t>
            </a:r>
          </a:p>
          <a:p>
            <a:pPr>
              <a:defRPr/>
            </a:pPr>
            <a:endParaRPr kumimoji="0" lang="it-IT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M. La Cognata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00354F-FA9A-B141-9A03-E0E85707747E}"/>
              </a:ext>
            </a:extLst>
          </p:cNvPr>
          <p:cNvSpPr txBox="1">
            <a:spLocks/>
          </p:cNvSpPr>
          <p:nvPr/>
        </p:nvSpPr>
        <p:spPr>
          <a:xfrm>
            <a:off x="570494" y="5096897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it-IT" sz="2000" b="0" i="0" u="none" strike="noStrike" kern="1200" cap="all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Laboratori Nazionali del Sud - INFN, Catania, </a:t>
            </a:r>
            <a:r>
              <a:rPr kumimoji="0" lang="it-IT" sz="2000" b="0" i="0" u="none" strike="noStrike" kern="1200" cap="all" spc="0" normalizeH="0" baseline="0" noProof="0" dirty="0" err="1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Italy</a:t>
            </a:r>
            <a:endParaRPr kumimoji="0" lang="it-IT" sz="2000" b="0" i="0" u="none" strike="noStrike" kern="1200" cap="all" spc="0" normalizeH="0" baseline="0" noProof="0" dirty="0">
              <a:ln>
                <a:noFill/>
              </a:ln>
              <a:solidFill>
                <a:srgbClr val="418AB3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857D8E-4655-424E-B3C7-91CBE0F0A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234" y="2607611"/>
            <a:ext cx="3320200" cy="2348880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3113341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arrotondato 15"/>
          <p:cNvSpPr/>
          <p:nvPr/>
        </p:nvSpPr>
        <p:spPr>
          <a:xfrm>
            <a:off x="1479665" y="5747063"/>
            <a:ext cx="9188335" cy="956156"/>
          </a:xfrm>
          <a:prstGeom prst="roundRect">
            <a:avLst/>
          </a:prstGeom>
          <a:solidFill>
            <a:srgbClr val="00206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5100" dirty="0" err="1">
                <a:solidFill>
                  <a:srgbClr val="FFFFFF"/>
                </a:solidFill>
              </a:rPr>
              <a:t>Moreover</a:t>
            </a:r>
            <a:r>
              <a:rPr lang="it-IT" sz="5100" dirty="0">
                <a:solidFill>
                  <a:srgbClr val="FFFFFF"/>
                </a:solidFill>
              </a:rPr>
              <a:t>: e</a:t>
            </a:r>
            <a:r>
              <a:rPr sz="5100" dirty="0">
                <a:solidFill>
                  <a:srgbClr val="FFFFFF"/>
                </a:solidFill>
              </a:rPr>
              <a:t>xploring negative energies with the THM </a:t>
            </a:r>
          </a:p>
        </p:txBody>
      </p:sp>
      <p:sp>
        <p:nvSpPr>
          <p:cNvPr id="220" name="Shape 220"/>
          <p:cNvSpPr/>
          <p:nvPr/>
        </p:nvSpPr>
        <p:spPr>
          <a:xfrm>
            <a:off x="3714839" y="1647542"/>
            <a:ext cx="4762325" cy="32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6" rIns="32145" bIns="32146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 b="1" dirty="0">
                <a:solidFill>
                  <a:srgbClr val="FFFFFF"/>
                </a:solidFill>
              </a:rPr>
              <a:t>Using the </a:t>
            </a:r>
            <a:r>
              <a:rPr sz="1700" b="1" dirty="0">
                <a:solidFill>
                  <a:srgbClr val="FFFF00"/>
                </a:solidFill>
              </a:rPr>
              <a:t>kinematics </a:t>
            </a:r>
            <a:r>
              <a:rPr sz="1700" b="1" dirty="0">
                <a:solidFill>
                  <a:srgbClr val="FFFFFF"/>
                </a:solidFill>
              </a:rPr>
              <a:t>of three body reactions:</a:t>
            </a:r>
          </a:p>
        </p:txBody>
      </p:sp>
      <p:pic>
        <p:nvPicPr>
          <p:cNvPr id="221" name="image1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217276" y="2039679"/>
            <a:ext cx="5376952" cy="723400"/>
          </a:xfrm>
          <a:prstGeom prst="rect">
            <a:avLst/>
          </a:prstGeom>
          <a:ln w="889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2982408" y="3398316"/>
            <a:ext cx="6423641" cy="32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6" rIns="32145" bIns="32146">
            <a:spAutoFit/>
          </a:bodyPr>
          <a:lstStyle>
            <a:lvl1pPr algn="just">
              <a:defRPr sz="24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It is possible to achieve negative energies in the A-x channel</a:t>
            </a:r>
          </a:p>
        </p:txBody>
      </p:sp>
      <p:pic>
        <p:nvPicPr>
          <p:cNvPr id="223" name="image10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784850" y="4928438"/>
            <a:ext cx="3273413" cy="653654"/>
          </a:xfrm>
          <a:prstGeom prst="rect">
            <a:avLst/>
          </a:prstGeom>
          <a:ln w="889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1524000" y="3749771"/>
            <a:ext cx="9144001" cy="1172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6" rIns="32145" bIns="32146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b="1" dirty="0">
                <a:solidFill>
                  <a:srgbClr val="FFFF00"/>
                </a:solidFill>
              </a:rPr>
              <a:t>How to deal with negative energies? what is their meaning?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b="1" dirty="0">
                <a:solidFill>
                  <a:srgbClr val="FFFFFF"/>
                </a:solidFill>
              </a:rPr>
              <a:t>Standard R-Matrix approach cannot be applied to extract the resonance parameters of the A(x,c)C reaction because x is virtual —&gt;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b="1" dirty="0">
                <a:solidFill>
                  <a:srgbClr val="FFFFFF"/>
                </a:solidFill>
              </a:rPr>
              <a:t>Modified R-Matrix is introduced instead (A. Mukhamedzhanov 2010)</a:t>
            </a:r>
          </a:p>
        </p:txBody>
      </p:sp>
      <p:sp>
        <p:nvSpPr>
          <p:cNvPr id="225" name="Shape 225"/>
          <p:cNvSpPr/>
          <p:nvPr/>
        </p:nvSpPr>
        <p:spPr>
          <a:xfrm>
            <a:off x="5158352" y="4809307"/>
            <a:ext cx="5445253" cy="849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6" rIns="32145" bIns="32146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At negative energies M</a:t>
            </a:r>
            <a:r>
              <a:rPr sz="1700" baseline="30500">
                <a:solidFill>
                  <a:srgbClr val="FFFFFF"/>
                </a:solidFill>
              </a:rPr>
              <a:t>2</a:t>
            </a:r>
            <a:r>
              <a:rPr sz="1700">
                <a:solidFill>
                  <a:srgbClr val="FFFFFF"/>
                </a:solidFill>
              </a:rPr>
              <a:t> is given by the product  of the Whittaker function and the ANC of the F state populated in the transfer reaction</a:t>
            </a:r>
          </a:p>
        </p:txBody>
      </p:sp>
      <p:sp>
        <p:nvSpPr>
          <p:cNvPr id="226" name="Shape 226"/>
          <p:cNvSpPr/>
          <p:nvPr/>
        </p:nvSpPr>
        <p:spPr>
          <a:xfrm>
            <a:off x="1479665" y="5720326"/>
            <a:ext cx="9232672" cy="988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6" rIns="32145" bIns="32146">
            <a:spAutoFit/>
          </a:bodyPr>
          <a:lstStyle>
            <a:lvl1pPr>
              <a:defRPr sz="24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FFFFFF"/>
                </a:solidFill>
              </a:rPr>
              <a:t>Merging together ANC and THM —&gt; deep connection of these two indirect methods </a:t>
            </a:r>
          </a:p>
        </p:txBody>
      </p:sp>
      <p:pic>
        <p:nvPicPr>
          <p:cNvPr id="227" name="Immagine 226"/>
          <p:cNvPicPr/>
          <p:nvPr/>
        </p:nvPicPr>
        <p:blipFill>
          <a:blip r:embed="rId4"/>
          <a:stretch>
            <a:fillRect/>
          </a:stretch>
        </p:blipFill>
        <p:spPr>
          <a:xfrm>
            <a:off x="5529916" y="1924068"/>
            <a:ext cx="1085679" cy="1092789"/>
          </a:xfrm>
          <a:prstGeom prst="rect">
            <a:avLst/>
          </a:prstGeom>
        </p:spPr>
      </p:pic>
      <p:pic>
        <p:nvPicPr>
          <p:cNvPr id="229" name="Immagine 228"/>
          <p:cNvPicPr/>
          <p:nvPr/>
        </p:nvPicPr>
        <p:blipFill>
          <a:blip r:embed="rId4"/>
          <a:stretch>
            <a:fillRect/>
          </a:stretch>
        </p:blipFill>
        <p:spPr>
          <a:xfrm>
            <a:off x="7827825" y="1924067"/>
            <a:ext cx="982266" cy="982266"/>
          </a:xfrm>
          <a:prstGeom prst="rect">
            <a:avLst/>
          </a:prstGeom>
        </p:spPr>
      </p:pic>
      <p:pic>
        <p:nvPicPr>
          <p:cNvPr id="231" name="Immagine 230"/>
          <p:cNvPicPr/>
          <p:nvPr/>
        </p:nvPicPr>
        <p:blipFill>
          <a:blip r:embed="rId5"/>
          <a:stretch>
            <a:fillRect/>
          </a:stretch>
        </p:blipFill>
        <p:spPr>
          <a:xfrm rot="8100000">
            <a:off x="5059455" y="2674359"/>
            <a:ext cx="598265" cy="321964"/>
          </a:xfrm>
          <a:prstGeom prst="rect">
            <a:avLst/>
          </a:prstGeom>
        </p:spPr>
      </p:pic>
      <p:pic>
        <p:nvPicPr>
          <p:cNvPr id="233" name="Immagine 232"/>
          <p:cNvPicPr/>
          <p:nvPr/>
        </p:nvPicPr>
        <p:blipFill>
          <a:blip r:embed="rId6"/>
          <a:stretch>
            <a:fillRect/>
          </a:stretch>
        </p:blipFill>
        <p:spPr>
          <a:xfrm rot="2700000">
            <a:off x="8503989" y="2746400"/>
            <a:ext cx="612204" cy="321964"/>
          </a:xfrm>
          <a:prstGeom prst="rect">
            <a:avLst/>
          </a:prstGeom>
        </p:spPr>
      </p:pic>
      <p:sp>
        <p:nvSpPr>
          <p:cNvPr id="235" name="Shape 235"/>
          <p:cNvSpPr/>
          <p:nvPr/>
        </p:nvSpPr>
        <p:spPr>
          <a:xfrm>
            <a:off x="3575547" y="2835340"/>
            <a:ext cx="1822131" cy="32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6" rIns="32145" bIns="32146">
            <a:spAutoFit/>
          </a:bodyPr>
          <a:lstStyle>
            <a:lvl1pPr algn="just">
              <a:defRPr sz="2400" b="1">
                <a:solidFill>
                  <a:srgbClr val="E8BB25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CCFFCC"/>
                </a:solidFill>
              </a:rPr>
              <a:t>s-x Fermi motion</a:t>
            </a:r>
          </a:p>
        </p:txBody>
      </p:sp>
      <p:sp>
        <p:nvSpPr>
          <p:cNvPr id="236" name="Shape 236"/>
          <p:cNvSpPr/>
          <p:nvPr/>
        </p:nvSpPr>
        <p:spPr>
          <a:xfrm>
            <a:off x="7981150" y="3074396"/>
            <a:ext cx="2023014" cy="32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6" rIns="32145" bIns="32146">
            <a:spAutoFit/>
          </a:bodyPr>
          <a:lstStyle>
            <a:lvl1pPr algn="just">
              <a:defRPr sz="2400" b="1">
                <a:solidFill>
                  <a:srgbClr val="E8BB25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CCFFCC"/>
                </a:solidFill>
              </a:rPr>
              <a:t>s-x binding energy</a:t>
            </a:r>
          </a:p>
        </p:txBody>
      </p:sp>
    </p:spTree>
    <p:extLst>
      <p:ext uri="{BB962C8B-B14F-4D97-AF65-F5344CB8AC3E}">
        <p14:creationId xmlns:p14="http://schemas.microsoft.com/office/powerpoint/2010/main" val="20753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4CA368D-DC6F-9296-9E3E-99B7315B1BAE}"/>
              </a:ext>
            </a:extLst>
          </p:cNvPr>
          <p:cNvSpPr txBox="1"/>
          <p:nvPr/>
        </p:nvSpPr>
        <p:spPr>
          <a:xfrm>
            <a:off x="604017" y="1088315"/>
            <a:ext cx="663835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Experimental applications</a:t>
            </a:r>
          </a:p>
          <a:p>
            <a:endParaRPr lang="en-US" sz="4000" b="1" dirty="0">
              <a:latin typeface="Century Gothic" panose="020B0502020202020204" pitchFamily="34" charset="0"/>
            </a:endParaRPr>
          </a:p>
          <a:p>
            <a:pPr marL="742950" indent="-742950">
              <a:buAutoNum type="arabicPeriod"/>
            </a:pPr>
            <a:r>
              <a:rPr lang="en-US" sz="4000" b="1" baseline="30000" dirty="0">
                <a:latin typeface="Century Gothic" panose="020B0502020202020204" pitchFamily="34" charset="0"/>
              </a:rPr>
              <a:t>27</a:t>
            </a:r>
            <a:r>
              <a:rPr lang="en-US" sz="4000" b="1" dirty="0">
                <a:latin typeface="Century Gothic" panose="020B0502020202020204" pitchFamily="34" charset="0"/>
              </a:rPr>
              <a:t>Al(</a:t>
            </a:r>
            <a:r>
              <a:rPr lang="en-US" sz="4000" b="1" dirty="0" err="1">
                <a:latin typeface="Century Gothic" panose="020B0502020202020204" pitchFamily="34" charset="0"/>
              </a:rPr>
              <a:t>p,</a:t>
            </a:r>
            <a:r>
              <a:rPr lang="en-US" sz="4000" b="1" dirty="0" err="1">
                <a:latin typeface="Symbol" pitchFamily="2" charset="2"/>
              </a:rPr>
              <a:t>a</a:t>
            </a:r>
            <a:r>
              <a:rPr lang="en-US" sz="4000" b="1" dirty="0">
                <a:latin typeface="Century Gothic" panose="020B0502020202020204" pitchFamily="34" charset="0"/>
              </a:rPr>
              <a:t>)</a:t>
            </a:r>
            <a:r>
              <a:rPr lang="en-US" sz="4000" b="1" baseline="30000" dirty="0">
                <a:latin typeface="Century Gothic" panose="020B0502020202020204" pitchFamily="34" charset="0"/>
              </a:rPr>
              <a:t>24</a:t>
            </a:r>
            <a:r>
              <a:rPr lang="en-US" sz="4000" b="1" dirty="0">
                <a:latin typeface="Century Gothic" panose="020B0502020202020204" pitchFamily="34" charset="0"/>
              </a:rPr>
              <a:t>Mg (</a:t>
            </a:r>
            <a:r>
              <a:rPr lang="en-US" sz="4000" b="1" baseline="30000" dirty="0">
                <a:latin typeface="Century Gothic" panose="020B0502020202020204" pitchFamily="34" charset="0"/>
              </a:rPr>
              <a:t>2</a:t>
            </a:r>
            <a:r>
              <a:rPr lang="en-US" sz="4000" b="1" dirty="0">
                <a:latin typeface="Century Gothic" panose="020B0502020202020204" pitchFamily="34" charset="0"/>
              </a:rPr>
              <a:t>H)</a:t>
            </a:r>
          </a:p>
          <a:p>
            <a:pPr marL="742950" indent="-742950">
              <a:buAutoNum type="arabicPeriod"/>
            </a:pPr>
            <a:endParaRPr lang="en-US" sz="4000" b="1" dirty="0">
              <a:latin typeface="Century Gothic" panose="020B0502020202020204" pitchFamily="34" charset="0"/>
            </a:endParaRPr>
          </a:p>
          <a:p>
            <a:pPr marL="742950" indent="-742950">
              <a:buAutoNum type="arabicPeriod"/>
            </a:pPr>
            <a:r>
              <a:rPr lang="en-US" sz="4000" b="1" baseline="30000" dirty="0">
                <a:latin typeface="Century Gothic" panose="020B0502020202020204" pitchFamily="34" charset="0"/>
              </a:rPr>
              <a:t>12</a:t>
            </a:r>
            <a:r>
              <a:rPr lang="en-US" sz="4000" b="1" dirty="0">
                <a:latin typeface="Century Gothic" panose="020B0502020202020204" pitchFamily="34" charset="0"/>
              </a:rPr>
              <a:t>C+</a:t>
            </a:r>
            <a:r>
              <a:rPr lang="en-US" sz="4000" b="1" baseline="30000" dirty="0">
                <a:latin typeface="Century Gothic" panose="020B0502020202020204" pitchFamily="34" charset="0"/>
              </a:rPr>
              <a:t>12</a:t>
            </a:r>
            <a:r>
              <a:rPr lang="en-US" sz="4000" b="1" dirty="0">
                <a:latin typeface="Century Gothic" panose="020B0502020202020204" pitchFamily="34" charset="0"/>
              </a:rPr>
              <a:t>C fusion (</a:t>
            </a:r>
            <a:r>
              <a:rPr lang="en-US" sz="4000" b="1" baseline="30000" dirty="0">
                <a:latin typeface="Century Gothic" panose="020B0502020202020204" pitchFamily="34" charset="0"/>
              </a:rPr>
              <a:t>14</a:t>
            </a:r>
            <a:r>
              <a:rPr lang="en-US" sz="4000" b="1" dirty="0">
                <a:latin typeface="Century Gothic" panose="020B0502020202020204" pitchFamily="34" charset="0"/>
              </a:rPr>
              <a:t>N)</a:t>
            </a:r>
          </a:p>
          <a:p>
            <a:pPr marL="742950" indent="-742950">
              <a:buAutoNum type="arabicPeriod"/>
            </a:pPr>
            <a:endParaRPr lang="en-US" sz="4000" b="1" dirty="0">
              <a:latin typeface="Century Gothic" panose="020B050202020202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lang="en-US" sz="4000" b="1" baseline="30000" dirty="0">
                <a:latin typeface="Century Gothic" panose="020B0502020202020204" pitchFamily="34" charset="0"/>
              </a:rPr>
              <a:t>16</a:t>
            </a:r>
            <a:r>
              <a:rPr lang="en-US" sz="4000" b="1" dirty="0">
                <a:latin typeface="Century Gothic" panose="020B0502020202020204" pitchFamily="34" charset="0"/>
              </a:rPr>
              <a:t>O+</a:t>
            </a:r>
            <a:r>
              <a:rPr lang="en-US" sz="4000" b="1" baseline="30000" dirty="0">
                <a:latin typeface="Century Gothic" panose="020B0502020202020204" pitchFamily="34" charset="0"/>
              </a:rPr>
              <a:t>16</a:t>
            </a:r>
            <a:r>
              <a:rPr lang="en-US" sz="4000" b="1" dirty="0">
                <a:latin typeface="Century Gothic" panose="020B0502020202020204" pitchFamily="34" charset="0"/>
              </a:rPr>
              <a:t>O fusion (</a:t>
            </a:r>
            <a:r>
              <a:rPr lang="en-US" sz="4000" b="1" baseline="30000" dirty="0">
                <a:latin typeface="Century Gothic" panose="020B0502020202020204" pitchFamily="34" charset="0"/>
              </a:rPr>
              <a:t>20</a:t>
            </a:r>
            <a:r>
              <a:rPr lang="en-US" sz="4000" b="1" dirty="0">
                <a:latin typeface="Century Gothic" panose="020B0502020202020204" pitchFamily="34" charset="0"/>
              </a:rPr>
              <a:t>Ne)</a:t>
            </a:r>
          </a:p>
          <a:p>
            <a:pPr marL="742950" indent="-742950">
              <a:buAutoNum type="arabicPeriod"/>
            </a:pPr>
            <a:endParaRPr lang="en-US" sz="4000" b="1" dirty="0">
              <a:latin typeface="Century Gothic" panose="020B0502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3E3A30D-2D35-5B3C-9EB2-473F1A32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372" y="365240"/>
            <a:ext cx="4644827" cy="62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21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0401A2-32A0-0D44-890C-F2D6AEB42CD8}"/>
              </a:ext>
            </a:extLst>
          </p:cNvPr>
          <p:cNvSpPr txBox="1"/>
          <p:nvPr/>
        </p:nvSpPr>
        <p:spPr>
          <a:xfrm>
            <a:off x="0" y="0"/>
            <a:ext cx="407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The </a:t>
            </a:r>
            <a:r>
              <a:rPr lang="en-US" sz="2400" b="1" baseline="30000" dirty="0">
                <a:latin typeface="Century Gothic" panose="020B0502020202020204" pitchFamily="34" charset="0"/>
              </a:rPr>
              <a:t>27</a:t>
            </a:r>
            <a:r>
              <a:rPr lang="en-US" sz="2400" b="1" dirty="0">
                <a:latin typeface="Century Gothic" panose="020B0502020202020204" pitchFamily="34" charset="0"/>
              </a:rPr>
              <a:t>Al(</a:t>
            </a:r>
            <a:r>
              <a:rPr lang="en-US" sz="2400" b="1" dirty="0" err="1">
                <a:latin typeface="Century Gothic" panose="020B0502020202020204" pitchFamily="34" charset="0"/>
              </a:rPr>
              <a:t>p,</a:t>
            </a:r>
            <a:r>
              <a:rPr lang="en-US" sz="2400" b="1" dirty="0" err="1">
                <a:latin typeface="Symbol" pitchFamily="2" charset="2"/>
              </a:rPr>
              <a:t>a</a:t>
            </a:r>
            <a:r>
              <a:rPr lang="en-US" sz="2400" b="1" dirty="0">
                <a:latin typeface="Century Gothic" panose="020B0502020202020204" pitchFamily="34" charset="0"/>
              </a:rPr>
              <a:t>)</a:t>
            </a:r>
            <a:r>
              <a:rPr lang="en-US" sz="2400" b="1" baseline="30000" dirty="0">
                <a:latin typeface="Century Gothic" panose="020B0502020202020204" pitchFamily="34" charset="0"/>
              </a:rPr>
              <a:t>24</a:t>
            </a:r>
            <a:r>
              <a:rPr lang="en-US" sz="2400" b="1" dirty="0">
                <a:latin typeface="Century Gothic" panose="020B0502020202020204" pitchFamily="34" charset="0"/>
              </a:rPr>
              <a:t>Mg reaction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17174E-AEFD-C040-9FF4-CFE21BFDC589}"/>
              </a:ext>
            </a:extLst>
          </p:cNvPr>
          <p:cNvSpPr txBox="1">
            <a:spLocks/>
          </p:cNvSpPr>
          <p:nvPr/>
        </p:nvSpPr>
        <p:spPr>
          <a:xfrm>
            <a:off x="408434" y="832085"/>
            <a:ext cx="4937760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FF0000"/>
                </a:solidFill>
              </a:rPr>
              <a:t>MgAl</a:t>
            </a:r>
            <a:r>
              <a:rPr lang="en-US" b="1" dirty="0">
                <a:solidFill>
                  <a:srgbClr val="FF0000"/>
                </a:solidFill>
              </a:rPr>
              <a:t> cycle in massive stars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55D072-FFBA-3F42-9D65-9EED5516696D}"/>
              </a:ext>
            </a:extLst>
          </p:cNvPr>
          <p:cNvSpPr txBox="1">
            <a:spLocks/>
          </p:cNvSpPr>
          <p:nvPr/>
        </p:nvSpPr>
        <p:spPr>
          <a:xfrm>
            <a:off x="835817" y="4930956"/>
            <a:ext cx="2873845" cy="29685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It is ignited at temperatures &gt; 0.03 GK and it is important to determine the abundances of medium mass nuclei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CAB9457-30D7-2347-8E7D-6AA52F2F76D0}"/>
              </a:ext>
            </a:extLst>
          </p:cNvPr>
          <p:cNvSpPr txBox="1">
            <a:spLocks/>
          </p:cNvSpPr>
          <p:nvPr/>
        </p:nvSpPr>
        <p:spPr>
          <a:xfrm>
            <a:off x="3868705" y="3728221"/>
            <a:ext cx="4937760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30000" dirty="0">
                <a:solidFill>
                  <a:srgbClr val="FF0000"/>
                </a:solidFill>
              </a:rPr>
              <a:t>26</a:t>
            </a:r>
            <a:r>
              <a:rPr lang="en-US" b="1" dirty="0">
                <a:solidFill>
                  <a:srgbClr val="FF0000"/>
                </a:solidFill>
              </a:rPr>
              <a:t>Al/</a:t>
            </a:r>
            <a:r>
              <a:rPr lang="en-US" b="1" baseline="30000" dirty="0">
                <a:solidFill>
                  <a:srgbClr val="FF0000"/>
                </a:solidFill>
              </a:rPr>
              <a:t>27</a:t>
            </a:r>
            <a:r>
              <a:rPr lang="en-US" b="1" dirty="0">
                <a:solidFill>
                  <a:srgbClr val="FF0000"/>
                </a:solidFill>
              </a:rPr>
              <a:t>Al abundance ratio</a:t>
            </a:r>
          </a:p>
        </p:txBody>
      </p:sp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526C879B-8C2C-C448-B9E2-FA8F11CCD76B}"/>
              </a:ext>
            </a:extLst>
          </p:cNvPr>
          <p:cNvSpPr txBox="1">
            <a:spLocks/>
          </p:cNvSpPr>
          <p:nvPr/>
        </p:nvSpPr>
        <p:spPr>
          <a:xfrm>
            <a:off x="8054725" y="4096630"/>
            <a:ext cx="4146549" cy="2238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 dirty="0"/>
              <a:t>26</a:t>
            </a:r>
            <a:r>
              <a:rPr lang="en-US" sz="2000" dirty="0"/>
              <a:t>Al abundance is used to estimate the number of Galactic neutron stars and, therefore, of neutron star mergers (sources of GW). The </a:t>
            </a:r>
            <a:r>
              <a:rPr lang="en-US" sz="2000" baseline="30000" dirty="0"/>
              <a:t>26</a:t>
            </a:r>
            <a:r>
              <a:rPr lang="en-US" sz="2000" dirty="0"/>
              <a:t>Al/</a:t>
            </a:r>
            <a:r>
              <a:rPr lang="en-US" sz="2000" baseline="30000" dirty="0"/>
              <a:t>27</a:t>
            </a:r>
            <a:r>
              <a:rPr lang="en-US" sz="2000" dirty="0"/>
              <a:t>Al is generally estimated, so it is influenced by </a:t>
            </a:r>
            <a:r>
              <a:rPr lang="en-US" sz="2000" baseline="30000" dirty="0"/>
              <a:t>27</a:t>
            </a:r>
            <a:r>
              <a:rPr lang="en-US" sz="2000" dirty="0"/>
              <a:t>Al abundance predictions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E9B7B3A-3A33-DF46-9853-68A60F78B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787" y="4354766"/>
            <a:ext cx="3700592" cy="2350376"/>
          </a:xfrm>
          <a:prstGeom prst="rect">
            <a:avLst/>
          </a:prstGeom>
        </p:spPr>
      </p:pic>
      <p:pic>
        <p:nvPicPr>
          <p:cNvPr id="8" name="Immagine 22">
            <a:extLst>
              <a:ext uri="{FF2B5EF4-FFF2-40B4-BE49-F238E27FC236}">
                <a16:creationId xmlns:a16="http://schemas.microsoft.com/office/drawing/2014/main" id="{1099CAA7-3373-704B-9D95-23E02D17DF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261" y="1425663"/>
            <a:ext cx="2443781" cy="3375307"/>
          </a:xfrm>
          <a:prstGeom prst="rect">
            <a:avLst/>
          </a:prstGeom>
        </p:spPr>
      </p:pic>
      <p:pic>
        <p:nvPicPr>
          <p:cNvPr id="11" name="Segnaposto contenuto 4">
            <a:extLst>
              <a:ext uri="{FF2B5EF4-FFF2-40B4-BE49-F238E27FC236}">
                <a16:creationId xmlns:a16="http://schemas.microsoft.com/office/drawing/2014/main" id="{ADC55904-3457-5E41-9710-EED95E908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235" y="27848"/>
            <a:ext cx="5087177" cy="3694112"/>
          </a:xfrm>
          <a:prstGeom prst="rect">
            <a:avLst/>
          </a:prstGeom>
        </p:spPr>
      </p:pic>
      <p:sp>
        <p:nvSpPr>
          <p:cNvPr id="12" name="Freccia su 11">
            <a:extLst>
              <a:ext uri="{FF2B5EF4-FFF2-40B4-BE49-F238E27FC236}">
                <a16:creationId xmlns:a16="http://schemas.microsoft.com/office/drawing/2014/main" id="{975AD8D4-EB0B-384F-A152-A05C2F27A423}"/>
              </a:ext>
            </a:extLst>
          </p:cNvPr>
          <p:cNvSpPr/>
          <p:nvPr/>
        </p:nvSpPr>
        <p:spPr>
          <a:xfrm rot="18099257">
            <a:off x="8592663" y="1848697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AFBA394-F86A-9D4C-9E26-F650F8B2A2E6}"/>
              </a:ext>
            </a:extLst>
          </p:cNvPr>
          <p:cNvSpPr txBox="1"/>
          <p:nvPr/>
        </p:nvSpPr>
        <p:spPr>
          <a:xfrm>
            <a:off x="8634185" y="2800899"/>
            <a:ext cx="270115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Up to one order of magnitude uncertainty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F389525C-83D0-6542-8811-F3F80E837132}"/>
              </a:ext>
            </a:extLst>
          </p:cNvPr>
          <p:cNvSpPr/>
          <p:nvPr/>
        </p:nvSpPr>
        <p:spPr>
          <a:xfrm>
            <a:off x="7030457" y="489432"/>
            <a:ext cx="716692" cy="2957798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53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AD65D8-1CA5-5644-828C-AC0EB5EEC3E2}"/>
              </a:ext>
            </a:extLst>
          </p:cNvPr>
          <p:cNvSpPr txBox="1"/>
          <p:nvPr/>
        </p:nvSpPr>
        <p:spPr>
          <a:xfrm>
            <a:off x="0" y="0"/>
            <a:ext cx="5464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The </a:t>
            </a:r>
            <a:r>
              <a:rPr lang="en-US" sz="2400" b="1" baseline="30000" dirty="0">
                <a:latin typeface="Century Gothic" panose="020B0502020202020204" pitchFamily="34" charset="0"/>
              </a:rPr>
              <a:t>2</a:t>
            </a:r>
            <a:r>
              <a:rPr lang="en-US" sz="2400" b="1" dirty="0">
                <a:latin typeface="Century Gothic" panose="020B0502020202020204" pitchFamily="34" charset="0"/>
              </a:rPr>
              <a:t>H(</a:t>
            </a:r>
            <a:r>
              <a:rPr lang="en-US" sz="2400" b="1" baseline="30000" dirty="0">
                <a:latin typeface="Century Gothic" panose="020B0502020202020204" pitchFamily="34" charset="0"/>
              </a:rPr>
              <a:t>27</a:t>
            </a:r>
            <a:r>
              <a:rPr lang="en-US" sz="2400" b="1" dirty="0">
                <a:latin typeface="Century Gothic" panose="020B0502020202020204" pitchFamily="34" charset="0"/>
              </a:rPr>
              <a:t>Alp,</a:t>
            </a:r>
            <a:r>
              <a:rPr lang="en-US" sz="2400" b="1" dirty="0">
                <a:latin typeface="Symbol" pitchFamily="2" charset="2"/>
              </a:rPr>
              <a:t>a</a:t>
            </a:r>
            <a:r>
              <a:rPr lang="en-US" sz="2400" b="1" baseline="30000" dirty="0">
                <a:latin typeface="Century Gothic" panose="020B0502020202020204" pitchFamily="34" charset="0"/>
              </a:rPr>
              <a:t>24</a:t>
            </a:r>
            <a:r>
              <a:rPr lang="en-US" sz="2400" b="1" dirty="0">
                <a:latin typeface="Century Gothic" panose="020B0502020202020204" pitchFamily="34" charset="0"/>
              </a:rPr>
              <a:t>Mg)n reaction study</a:t>
            </a:r>
          </a:p>
        </p:txBody>
      </p:sp>
      <p:pic>
        <p:nvPicPr>
          <p:cNvPr id="3" name="Picture 5" descr="A picture containing indoor, bicycle, parked, sitting&#10;&#10;Description automatically generated">
            <a:extLst>
              <a:ext uri="{FF2B5EF4-FFF2-40B4-BE49-F238E27FC236}">
                <a16:creationId xmlns:a16="http://schemas.microsoft.com/office/drawing/2014/main" id="{6091DC36-3902-0841-A68E-C4FA72F8E7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3853" y="977704"/>
            <a:ext cx="3808292" cy="3477472"/>
          </a:xfrm>
          <a:prstGeom prst="rect">
            <a:avLst/>
          </a:prstGeom>
        </p:spPr>
      </p:pic>
      <p:cxnSp>
        <p:nvCxnSpPr>
          <p:cNvPr id="4" name="Straight Arrow Connector 7">
            <a:extLst>
              <a:ext uri="{FF2B5EF4-FFF2-40B4-BE49-F238E27FC236}">
                <a16:creationId xmlns:a16="http://schemas.microsoft.com/office/drawing/2014/main" id="{D0CFCBF1-168D-4442-A4E4-ADC92F36E45C}"/>
              </a:ext>
            </a:extLst>
          </p:cNvPr>
          <p:cNvCxnSpPr/>
          <p:nvPr/>
        </p:nvCxnSpPr>
        <p:spPr>
          <a:xfrm flipH="1" flipV="1">
            <a:off x="1926221" y="3040821"/>
            <a:ext cx="669471" cy="1224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8">
            <a:extLst>
              <a:ext uri="{FF2B5EF4-FFF2-40B4-BE49-F238E27FC236}">
                <a16:creationId xmlns:a16="http://schemas.microsoft.com/office/drawing/2014/main" id="{EEBB1EA6-A979-B242-9074-2A400DE13A4D}"/>
              </a:ext>
            </a:extLst>
          </p:cNvPr>
          <p:cNvSpPr txBox="1"/>
          <p:nvPr/>
        </p:nvSpPr>
        <p:spPr>
          <a:xfrm>
            <a:off x="227447" y="4038688"/>
            <a:ext cx="1915390" cy="12003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b="1" baseline="30000" dirty="0">
                <a:solidFill>
                  <a:srgbClr val="0066CC"/>
                </a:solidFill>
              </a:rPr>
              <a:t>27</a:t>
            </a:r>
            <a:r>
              <a:rPr lang="en-IT" b="1" dirty="0">
                <a:solidFill>
                  <a:srgbClr val="0066CC"/>
                </a:solidFill>
              </a:rPr>
              <a:t>Al  @ </a:t>
            </a:r>
            <a:r>
              <a:rPr lang="en-IT" b="1">
                <a:solidFill>
                  <a:srgbClr val="0066CC"/>
                </a:solidFill>
              </a:rPr>
              <a:t>80 MeV</a:t>
            </a:r>
            <a:r>
              <a:rPr lang="it-IT" b="1" dirty="0">
                <a:solidFill>
                  <a:srgbClr val="0066CC"/>
                </a:solidFill>
              </a:rPr>
              <a:t> </a:t>
            </a:r>
          </a:p>
          <a:p>
            <a:endParaRPr lang="it-IT" b="1" dirty="0">
              <a:solidFill>
                <a:srgbClr val="0066CC"/>
              </a:solidFill>
            </a:endParaRPr>
          </a:p>
          <a:p>
            <a:r>
              <a:rPr lang="it-IT" b="1" dirty="0">
                <a:solidFill>
                  <a:srgbClr val="0066CC"/>
                </a:solidFill>
              </a:rPr>
              <a:t>From LNS Tandem</a:t>
            </a:r>
            <a:endParaRPr lang="en-IT" b="1" dirty="0">
              <a:solidFill>
                <a:srgbClr val="0066CC"/>
              </a:solidFill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A37AD46-A4AA-B441-B2FD-CB8B6F205821}"/>
              </a:ext>
            </a:extLst>
          </p:cNvPr>
          <p:cNvSpPr txBox="1"/>
          <p:nvPr/>
        </p:nvSpPr>
        <p:spPr>
          <a:xfrm>
            <a:off x="2040178" y="2588706"/>
            <a:ext cx="1518787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0066CC"/>
                </a:solidFill>
              </a:rPr>
              <a:t>CD</a:t>
            </a:r>
            <a:r>
              <a:rPr lang="en-IT" b="1" baseline="-25000" dirty="0">
                <a:solidFill>
                  <a:srgbClr val="0066CC"/>
                </a:solidFill>
              </a:rPr>
              <a:t>2</a:t>
            </a:r>
            <a:r>
              <a:rPr lang="en-IT" b="1" dirty="0">
                <a:solidFill>
                  <a:srgbClr val="0066CC"/>
                </a:solidFill>
              </a:rPr>
              <a:t> target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3C233953-9A38-854B-A24B-657A657F0B51}"/>
              </a:ext>
            </a:extLst>
          </p:cNvPr>
          <p:cNvSpPr txBox="1"/>
          <p:nvPr/>
        </p:nvSpPr>
        <p:spPr>
          <a:xfrm>
            <a:off x="1926221" y="1138724"/>
            <a:ext cx="652743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b="1" baseline="30000" dirty="0">
                <a:solidFill>
                  <a:srgbClr val="0066CC"/>
                </a:solidFill>
              </a:rPr>
              <a:t>24</a:t>
            </a:r>
            <a:r>
              <a:rPr lang="en-IT" b="1" dirty="0">
                <a:solidFill>
                  <a:srgbClr val="0066CC"/>
                </a:solidFill>
              </a:rPr>
              <a:t>Mg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FFA98709-0BF9-0A4D-9D3D-6D5B45BE7D65}"/>
              </a:ext>
            </a:extLst>
          </p:cNvPr>
          <p:cNvSpPr txBox="1"/>
          <p:nvPr/>
        </p:nvSpPr>
        <p:spPr>
          <a:xfrm>
            <a:off x="531927" y="3040821"/>
            <a:ext cx="524503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b="1" baseline="30000" dirty="0">
                <a:solidFill>
                  <a:srgbClr val="0066CC"/>
                </a:solidFill>
              </a:rPr>
              <a:t>4</a:t>
            </a:r>
            <a:r>
              <a:rPr lang="en-IT" b="1" dirty="0">
                <a:solidFill>
                  <a:srgbClr val="0066CC"/>
                </a:solidFill>
              </a:rPr>
              <a:t>He</a:t>
            </a:r>
          </a:p>
        </p:txBody>
      </p:sp>
      <p:cxnSp>
        <p:nvCxnSpPr>
          <p:cNvPr id="9" name="Straight Arrow Connector 12">
            <a:extLst>
              <a:ext uri="{FF2B5EF4-FFF2-40B4-BE49-F238E27FC236}">
                <a16:creationId xmlns:a16="http://schemas.microsoft.com/office/drawing/2014/main" id="{6CF422EC-0AC5-894D-A2A9-CADE4C4DE1C5}"/>
              </a:ext>
            </a:extLst>
          </p:cNvPr>
          <p:cNvCxnSpPr>
            <a:cxnSpLocks/>
          </p:cNvCxnSpPr>
          <p:nvPr/>
        </p:nvCxnSpPr>
        <p:spPr>
          <a:xfrm flipH="1" flipV="1">
            <a:off x="1185142" y="2845175"/>
            <a:ext cx="413229" cy="1482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5">
            <a:extLst>
              <a:ext uri="{FF2B5EF4-FFF2-40B4-BE49-F238E27FC236}">
                <a16:creationId xmlns:a16="http://schemas.microsoft.com/office/drawing/2014/main" id="{58A6FFF5-1952-A54A-953E-DD93631E336C}"/>
              </a:ext>
            </a:extLst>
          </p:cNvPr>
          <p:cNvCxnSpPr>
            <a:cxnSpLocks/>
          </p:cNvCxnSpPr>
          <p:nvPr/>
        </p:nvCxnSpPr>
        <p:spPr>
          <a:xfrm flipH="1" flipV="1">
            <a:off x="1795148" y="1674201"/>
            <a:ext cx="110291" cy="11709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0" descr="A picture containing indoor, person, young, small&#10;&#10;Description automatically generated">
            <a:extLst>
              <a:ext uri="{FF2B5EF4-FFF2-40B4-BE49-F238E27FC236}">
                <a16:creationId xmlns:a16="http://schemas.microsoft.com/office/drawing/2014/main" id="{2D23081B-08BA-7148-A504-1E2060BE36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8514" flipH="1">
            <a:off x="4203473" y="732087"/>
            <a:ext cx="2383348" cy="188422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A049833-8A85-6146-BFA4-512451F19A6B}"/>
              </a:ext>
            </a:extLst>
          </p:cNvPr>
          <p:cNvSpPr txBox="1"/>
          <p:nvPr/>
        </p:nvSpPr>
        <p:spPr>
          <a:xfrm>
            <a:off x="3976308" y="3056876"/>
            <a:ext cx="3142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experiment was carried out by local people only, though the proposal included 25 people from 7 countries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international effort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97F0FA62-7394-154C-B505-E63A89D7D4AA}"/>
              </a:ext>
            </a:extLst>
          </p:cNvPr>
          <p:cNvSpPr txBox="1">
            <a:spLocks/>
          </p:cNvSpPr>
          <p:nvPr/>
        </p:nvSpPr>
        <p:spPr>
          <a:xfrm>
            <a:off x="227447" y="5392626"/>
            <a:ext cx="4930962" cy="117957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The experiment at INFN-LNS Catania (right after the end of national lockdown in spring 2020)</a:t>
            </a:r>
            <a:br>
              <a:rPr lang="en-US" sz="2000" dirty="0"/>
            </a:br>
            <a:r>
              <a:rPr lang="en-US" sz="2000" dirty="0"/>
              <a:t>PI: F. </a:t>
            </a:r>
            <a:r>
              <a:rPr lang="en-US" sz="2000" dirty="0" err="1"/>
              <a:t>Hammache</a:t>
            </a:r>
            <a:r>
              <a:rPr lang="en-US" sz="2000" dirty="0"/>
              <a:t> (Orsay) – S. </a:t>
            </a:r>
            <a:r>
              <a:rPr lang="en-US" sz="2000" dirty="0" err="1"/>
              <a:t>Palmerini</a:t>
            </a:r>
            <a:r>
              <a:rPr lang="en-US" sz="2000" dirty="0"/>
              <a:t> (PG)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9BF38DD-AFD2-9045-8620-343894579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435" y="4638852"/>
            <a:ext cx="1484785" cy="1050413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1480A51-4EE8-564F-846C-868D3280F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43910" y="-537877"/>
            <a:ext cx="3727027" cy="480278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86031EC-C1BE-1346-85FD-5E70AEF48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032" y="3653141"/>
            <a:ext cx="4574411" cy="323251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12863974-8F7B-1640-B90F-219B7990D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3702" y="5504569"/>
            <a:ext cx="1252330" cy="12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9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221C7F-752E-2A43-9669-75E061CEA379}"/>
              </a:ext>
            </a:extLst>
          </p:cNvPr>
          <p:cNvSpPr txBox="1"/>
          <p:nvPr/>
        </p:nvSpPr>
        <p:spPr>
          <a:xfrm>
            <a:off x="0" y="0"/>
            <a:ext cx="4254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Reaction channel selection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8FC5C61-7C59-984D-B8A4-34181C6B8343}"/>
              </a:ext>
            </a:extLst>
          </p:cNvPr>
          <p:cNvSpPr txBox="1"/>
          <p:nvPr/>
        </p:nvSpPr>
        <p:spPr>
          <a:xfrm>
            <a:off x="6347696" y="1266692"/>
            <a:ext cx="2478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the </a:t>
            </a:r>
            <a:r>
              <a:rPr lang="en-US" dirty="0" err="1"/>
              <a:t>Qvalue</a:t>
            </a:r>
            <a:r>
              <a:rPr lang="en-US" dirty="0"/>
              <a:t> spectrum is reconstructed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801C8E3-2B89-F541-961F-98BB2B2D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966687" y="2392263"/>
            <a:ext cx="2930281" cy="301537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64E8339-5CB6-9449-9AB4-A48093068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85161" y="185184"/>
            <a:ext cx="3144040" cy="323533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19CAC74-9A80-3A4F-AE4F-93A0F7D31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4215" y="620117"/>
            <a:ext cx="4677065" cy="481287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EE1DA80-6383-B544-B773-CFEC1717966A}"/>
              </a:ext>
            </a:extLst>
          </p:cNvPr>
          <p:cNvSpPr txBox="1"/>
          <p:nvPr/>
        </p:nvSpPr>
        <p:spPr>
          <a:xfrm>
            <a:off x="435505" y="5394596"/>
            <a:ext cx="5060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the mass of the undetected particle is </a:t>
            </a:r>
            <a:r>
              <a:rPr lang="en-US" b="1" u="sng" dirty="0"/>
              <a:t>deduced </a:t>
            </a:r>
            <a:r>
              <a:rPr lang="en-US" dirty="0"/>
              <a:t>from the energy conservation law:</a:t>
            </a:r>
          </a:p>
          <a:p>
            <a:r>
              <a:rPr lang="en-US" dirty="0"/>
              <a:t>Y=</a:t>
            </a:r>
            <a:r>
              <a:rPr lang="en-US" dirty="0" err="1"/>
              <a:t>E</a:t>
            </a:r>
            <a:r>
              <a:rPr lang="en-US" baseline="-25000" dirty="0" err="1"/>
              <a:t>beam</a:t>
            </a:r>
            <a:r>
              <a:rPr lang="en-US" dirty="0"/>
              <a:t>-E</a:t>
            </a:r>
            <a:r>
              <a:rPr lang="en-US" baseline="-25000" dirty="0"/>
              <a:t>A</a:t>
            </a:r>
            <a:r>
              <a:rPr lang="en-US" dirty="0"/>
              <a:t>-E</a:t>
            </a:r>
            <a:r>
              <a:rPr lang="en-US" baseline="-25000" dirty="0"/>
              <a:t>C</a:t>
            </a:r>
          </a:p>
          <a:p>
            <a:r>
              <a:rPr lang="en-US" dirty="0"/>
              <a:t>X=p</a:t>
            </a:r>
            <a:r>
              <a:rPr lang="en-US" baseline="-25000" dirty="0"/>
              <a:t>A</a:t>
            </a:r>
            <a:r>
              <a:rPr lang="en-US" baseline="30000" dirty="0"/>
              <a:t>2</a:t>
            </a:r>
            <a:r>
              <a:rPr lang="en-US" dirty="0"/>
              <a:t>/2u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85394E2-4BB6-C742-810C-20E420BD23FE}"/>
              </a:ext>
            </a:extLst>
          </p:cNvPr>
          <p:cNvSpPr txBox="1"/>
          <p:nvPr/>
        </p:nvSpPr>
        <p:spPr>
          <a:xfrm>
            <a:off x="2487467" y="3917045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A=1 from the fit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1B6F39C-746D-F646-B8A9-551F8FF2E06D}"/>
              </a:ext>
            </a:extLst>
          </p:cNvPr>
          <p:cNvSpPr txBox="1"/>
          <p:nvPr/>
        </p:nvSpPr>
        <p:spPr>
          <a:xfrm>
            <a:off x="9594468" y="3631317"/>
            <a:ext cx="2478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peaks for </a:t>
            </a:r>
            <a:r>
              <a:rPr lang="en-US" baseline="30000" dirty="0"/>
              <a:t>24</a:t>
            </a:r>
            <a:r>
              <a:rPr lang="en-US" dirty="0"/>
              <a:t>Mg </a:t>
            </a:r>
            <a:r>
              <a:rPr lang="en-US" dirty="0" err="1"/>
              <a:t>gs</a:t>
            </a:r>
            <a:r>
              <a:rPr lang="en-US" dirty="0"/>
              <a:t> and 1</a:t>
            </a:r>
            <a:r>
              <a:rPr lang="en-US" baseline="30000" dirty="0"/>
              <a:t>st</a:t>
            </a:r>
            <a:r>
              <a:rPr lang="en-US" dirty="0"/>
              <a:t> excited 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Arrows: theoretical </a:t>
            </a:r>
            <a:r>
              <a:rPr lang="en-US" dirty="0" err="1">
                <a:solidFill>
                  <a:srgbClr val="C00000"/>
                </a:solidFill>
              </a:rPr>
              <a:t>Qvalues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7C71E33E-C6F6-784A-B20F-FF3C694D482A}"/>
              </a:ext>
            </a:extLst>
          </p:cNvPr>
          <p:cNvCxnSpPr>
            <a:cxnSpLocks/>
          </p:cNvCxnSpPr>
          <p:nvPr/>
        </p:nvCxnSpPr>
        <p:spPr>
          <a:xfrm>
            <a:off x="7612371" y="2590324"/>
            <a:ext cx="0" cy="2234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77F7D6A2-CFD6-6D45-9957-C23636BCA117}"/>
              </a:ext>
            </a:extLst>
          </p:cNvPr>
          <p:cNvCxnSpPr>
            <a:cxnSpLocks/>
          </p:cNvCxnSpPr>
          <p:nvPr/>
        </p:nvCxnSpPr>
        <p:spPr>
          <a:xfrm>
            <a:off x="8018771" y="2590324"/>
            <a:ext cx="0" cy="2234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F551F64E-6992-454E-9F93-794A1A5B9B8C}"/>
              </a:ext>
            </a:extLst>
          </p:cNvPr>
          <p:cNvSpPr/>
          <p:nvPr/>
        </p:nvSpPr>
        <p:spPr>
          <a:xfrm>
            <a:off x="6014499" y="5377276"/>
            <a:ext cx="6058352" cy="1401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A8E61C6-3B3B-3E4E-9250-037BFF790094}"/>
              </a:ext>
            </a:extLst>
          </p:cNvPr>
          <p:cNvSpPr txBox="1"/>
          <p:nvPr/>
        </p:nvSpPr>
        <p:spPr>
          <a:xfrm>
            <a:off x="6172504" y="5480049"/>
            <a:ext cx="5757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additional peaks are found, meaning that no spurious processes are seen</a:t>
            </a:r>
          </a:p>
          <a:p>
            <a:r>
              <a:rPr lang="en-US" dirty="0">
                <a:solidFill>
                  <a:schemeClr val="bg1"/>
                </a:solidFill>
              </a:rPr>
              <a:t>However, some background is present, but to the percent level for </a:t>
            </a:r>
            <a:r>
              <a:rPr lang="en-US" baseline="30000" dirty="0">
                <a:solidFill>
                  <a:schemeClr val="bg1"/>
                </a:solidFill>
              </a:rPr>
              <a:t>24</a:t>
            </a:r>
            <a:r>
              <a:rPr lang="en-US" dirty="0">
                <a:solidFill>
                  <a:schemeClr val="bg1"/>
                </a:solidFill>
              </a:rPr>
              <a:t>Mg ground state contribution</a:t>
            </a:r>
          </a:p>
        </p:txBody>
      </p:sp>
    </p:spTree>
    <p:extLst>
      <p:ext uri="{BB962C8B-B14F-4D97-AF65-F5344CB8AC3E}">
        <p14:creationId xmlns:p14="http://schemas.microsoft.com/office/powerpoint/2010/main" val="873044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D570DA-BB2A-F14F-979B-9F4F4575057A}"/>
              </a:ext>
            </a:extLst>
          </p:cNvPr>
          <p:cNvSpPr txBox="1"/>
          <p:nvPr/>
        </p:nvSpPr>
        <p:spPr>
          <a:xfrm>
            <a:off x="0" y="0"/>
            <a:ext cx="7266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Evidence of the quasi-free reaction mechanism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44AD6339-1A58-5A43-B81F-B43CB2E765B7}"/>
              </a:ext>
            </a:extLst>
          </p:cNvPr>
          <p:cNvCxnSpPr>
            <a:cxnSpLocks/>
          </p:cNvCxnSpPr>
          <p:nvPr/>
        </p:nvCxnSpPr>
        <p:spPr>
          <a:xfrm>
            <a:off x="410478" y="682399"/>
            <a:ext cx="1276271" cy="32417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E265F3FB-8F9A-B04C-829C-33452B6E1B16}"/>
              </a:ext>
            </a:extLst>
          </p:cNvPr>
          <p:cNvCxnSpPr>
            <a:cxnSpLocks/>
          </p:cNvCxnSpPr>
          <p:nvPr/>
        </p:nvCxnSpPr>
        <p:spPr>
          <a:xfrm flipV="1">
            <a:off x="410478" y="1006576"/>
            <a:ext cx="1276271" cy="32368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6F08887A-8726-4745-85F8-A99A2BD62C5D}"/>
              </a:ext>
            </a:extLst>
          </p:cNvPr>
          <p:cNvCxnSpPr>
            <a:cxnSpLocks/>
          </p:cNvCxnSpPr>
          <p:nvPr/>
        </p:nvCxnSpPr>
        <p:spPr>
          <a:xfrm>
            <a:off x="1686749" y="1006576"/>
            <a:ext cx="899349" cy="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16A986A-0DD0-D340-B7B1-5AC1D534A598}"/>
              </a:ext>
            </a:extLst>
          </p:cNvPr>
          <p:cNvCxnSpPr>
            <a:cxnSpLocks/>
          </p:cNvCxnSpPr>
          <p:nvPr/>
        </p:nvCxnSpPr>
        <p:spPr>
          <a:xfrm flipV="1">
            <a:off x="2586098" y="682399"/>
            <a:ext cx="1276271" cy="32368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01BC4C8-EDFF-DA4C-9CC5-4FD6076974FF}"/>
              </a:ext>
            </a:extLst>
          </p:cNvPr>
          <p:cNvCxnSpPr>
            <a:cxnSpLocks/>
          </p:cNvCxnSpPr>
          <p:nvPr/>
        </p:nvCxnSpPr>
        <p:spPr>
          <a:xfrm>
            <a:off x="2586097" y="1042666"/>
            <a:ext cx="1276271" cy="32417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DE0CC81-7B61-1A45-A252-C2DFF1007047}"/>
              </a:ext>
            </a:extLst>
          </p:cNvPr>
          <p:cNvSpPr txBox="1"/>
          <p:nvPr/>
        </p:nvSpPr>
        <p:spPr>
          <a:xfrm>
            <a:off x="165364" y="71641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BC584B-DC2F-0846-B15B-65468FB84BC2}"/>
              </a:ext>
            </a:extLst>
          </p:cNvPr>
          <p:cNvSpPr txBox="1"/>
          <p:nvPr/>
        </p:nvSpPr>
        <p:spPr>
          <a:xfrm>
            <a:off x="394420" y="136684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27</a:t>
            </a:r>
            <a:r>
              <a:rPr lang="en-US" dirty="0"/>
              <a:t>Al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B04E554-121E-A04D-961B-F2608C11AA86}"/>
              </a:ext>
            </a:extLst>
          </p:cNvPr>
          <p:cNvSpPr txBox="1"/>
          <p:nvPr/>
        </p:nvSpPr>
        <p:spPr>
          <a:xfrm>
            <a:off x="1745851" y="1079251"/>
            <a:ext cx="579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29</a:t>
            </a:r>
            <a:r>
              <a:rPr lang="en-US" dirty="0"/>
              <a:t>Si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97517E2-7207-0D4D-8AF2-4870BC5049E8}"/>
              </a:ext>
            </a:extLst>
          </p:cNvPr>
          <p:cNvSpPr txBox="1"/>
          <p:nvPr/>
        </p:nvSpPr>
        <p:spPr>
          <a:xfrm>
            <a:off x="3744995" y="70991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𝛼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8E4AD20-EA3C-BA41-BB57-209701DE3252}"/>
              </a:ext>
            </a:extLst>
          </p:cNvPr>
          <p:cNvSpPr txBox="1"/>
          <p:nvPr/>
        </p:nvSpPr>
        <p:spPr>
          <a:xfrm>
            <a:off x="3100616" y="1366843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25</a:t>
            </a:r>
            <a:r>
              <a:rPr lang="en-US" dirty="0"/>
              <a:t>Mg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019022C-5AB2-C24B-851C-B424F6FF1588}"/>
              </a:ext>
            </a:extLst>
          </p:cNvPr>
          <p:cNvCxnSpPr>
            <a:cxnSpLocks/>
          </p:cNvCxnSpPr>
          <p:nvPr/>
        </p:nvCxnSpPr>
        <p:spPr>
          <a:xfrm>
            <a:off x="340126" y="2285421"/>
            <a:ext cx="1276271" cy="32417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C66437B-2DA5-4D4C-A3FE-18D8C3554759}"/>
              </a:ext>
            </a:extLst>
          </p:cNvPr>
          <p:cNvCxnSpPr>
            <a:cxnSpLocks/>
          </p:cNvCxnSpPr>
          <p:nvPr/>
        </p:nvCxnSpPr>
        <p:spPr>
          <a:xfrm flipV="1">
            <a:off x="340126" y="2609598"/>
            <a:ext cx="1276271" cy="32368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EF74A28-105D-8A45-A42C-29AC0B52D162}"/>
              </a:ext>
            </a:extLst>
          </p:cNvPr>
          <p:cNvCxnSpPr>
            <a:cxnSpLocks/>
          </p:cNvCxnSpPr>
          <p:nvPr/>
        </p:nvCxnSpPr>
        <p:spPr>
          <a:xfrm>
            <a:off x="1616397" y="2609598"/>
            <a:ext cx="899349" cy="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40F873C-7A97-0F4D-B87A-3B31F519C8D3}"/>
              </a:ext>
            </a:extLst>
          </p:cNvPr>
          <p:cNvCxnSpPr>
            <a:cxnSpLocks/>
          </p:cNvCxnSpPr>
          <p:nvPr/>
        </p:nvCxnSpPr>
        <p:spPr>
          <a:xfrm flipV="1">
            <a:off x="2515746" y="2285421"/>
            <a:ext cx="1276271" cy="32368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9AD663E-5DE2-154F-B689-548E441D5718}"/>
              </a:ext>
            </a:extLst>
          </p:cNvPr>
          <p:cNvCxnSpPr>
            <a:cxnSpLocks/>
          </p:cNvCxnSpPr>
          <p:nvPr/>
        </p:nvCxnSpPr>
        <p:spPr>
          <a:xfrm>
            <a:off x="2515745" y="2645688"/>
            <a:ext cx="1276271" cy="32417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A0F212C-F759-5241-AC1E-36182CA3A4B8}"/>
              </a:ext>
            </a:extLst>
          </p:cNvPr>
          <p:cNvSpPr txBox="1"/>
          <p:nvPr/>
        </p:nvSpPr>
        <p:spPr>
          <a:xfrm>
            <a:off x="95012" y="231943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F9A560D-925C-2E42-BC69-EDD52133B629}"/>
              </a:ext>
            </a:extLst>
          </p:cNvPr>
          <p:cNvSpPr txBox="1"/>
          <p:nvPr/>
        </p:nvSpPr>
        <p:spPr>
          <a:xfrm>
            <a:off x="324068" y="2969865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27</a:t>
            </a:r>
            <a:r>
              <a:rPr lang="en-US" dirty="0"/>
              <a:t>Al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CCDDCC9-0C21-9B47-97A1-A714FCCB61C7}"/>
              </a:ext>
            </a:extLst>
          </p:cNvPr>
          <p:cNvSpPr txBox="1"/>
          <p:nvPr/>
        </p:nvSpPr>
        <p:spPr>
          <a:xfrm>
            <a:off x="1675499" y="2682273"/>
            <a:ext cx="579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29</a:t>
            </a:r>
            <a:r>
              <a:rPr lang="en-US" dirty="0"/>
              <a:t>Si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1EFEE95-7358-034D-A068-5C4335BFFE48}"/>
              </a:ext>
            </a:extLst>
          </p:cNvPr>
          <p:cNvSpPr txBox="1"/>
          <p:nvPr/>
        </p:nvSpPr>
        <p:spPr>
          <a:xfrm>
            <a:off x="3674643" y="2312941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5</a:t>
            </a:r>
            <a:r>
              <a:rPr lang="en-US" dirty="0"/>
              <a:t>He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52AEC15-6D95-7844-8DBF-182EBC041322}"/>
              </a:ext>
            </a:extLst>
          </p:cNvPr>
          <p:cNvSpPr txBox="1"/>
          <p:nvPr/>
        </p:nvSpPr>
        <p:spPr>
          <a:xfrm>
            <a:off x="3030264" y="2969865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24</a:t>
            </a:r>
            <a:r>
              <a:rPr lang="en-US" dirty="0"/>
              <a:t>Mg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259E48E7-1291-844B-A41D-6B9E99DC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7601" y="3295952"/>
            <a:ext cx="3548700" cy="3651747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29C8525B-9A59-8E4D-96B4-381B9BA8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2731" y="3295951"/>
            <a:ext cx="3548700" cy="3651748"/>
          </a:xfrm>
          <a:prstGeom prst="rect">
            <a:avLst/>
          </a:prstGeom>
        </p:spPr>
      </p:pic>
      <p:grpSp>
        <p:nvGrpSpPr>
          <p:cNvPr id="25" name="Group 9">
            <a:extLst>
              <a:ext uri="{FF2B5EF4-FFF2-40B4-BE49-F238E27FC236}">
                <a16:creationId xmlns:a16="http://schemas.microsoft.com/office/drawing/2014/main" id="{DCF5647B-EE8F-6845-9C05-A62C28A7C449}"/>
              </a:ext>
            </a:extLst>
          </p:cNvPr>
          <p:cNvGrpSpPr/>
          <p:nvPr/>
        </p:nvGrpSpPr>
        <p:grpSpPr>
          <a:xfrm>
            <a:off x="8260144" y="844239"/>
            <a:ext cx="3979800" cy="2286000"/>
            <a:chOff x="224640" y="1836360"/>
            <a:chExt cx="3979800" cy="2286000"/>
          </a:xfrm>
        </p:grpSpPr>
        <p:sp>
          <p:nvSpPr>
            <p:cNvPr id="26" name="CustomShape 10">
              <a:extLst>
                <a:ext uri="{FF2B5EF4-FFF2-40B4-BE49-F238E27FC236}">
                  <a16:creationId xmlns:a16="http://schemas.microsoft.com/office/drawing/2014/main" id="{B33E2951-B5F1-3E46-A502-F829DC3DE55F}"/>
                </a:ext>
              </a:extLst>
            </p:cNvPr>
            <p:cNvSpPr/>
            <p:nvPr/>
          </p:nvSpPr>
          <p:spPr>
            <a:xfrm>
              <a:off x="224640" y="1845720"/>
              <a:ext cx="3433320" cy="227664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11">
              <a:extLst>
                <a:ext uri="{FF2B5EF4-FFF2-40B4-BE49-F238E27FC236}">
                  <a16:creationId xmlns:a16="http://schemas.microsoft.com/office/drawing/2014/main" id="{BA9DFA78-7023-B144-A914-1C1145B3074B}"/>
                </a:ext>
              </a:extLst>
            </p:cNvPr>
            <p:cNvSpPr/>
            <p:nvPr/>
          </p:nvSpPr>
          <p:spPr>
            <a:xfrm rot="1308600">
              <a:off x="281160" y="2091600"/>
              <a:ext cx="648720" cy="411840"/>
            </a:xfrm>
            <a:prstGeom prst="ellipse">
              <a:avLst/>
            </a:prstGeom>
            <a:noFill/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2E12FD2A-897A-0C45-A102-206BEFBF3717}"/>
                </a:ext>
              </a:extLst>
            </p:cNvPr>
            <p:cNvSpPr/>
            <p:nvPr/>
          </p:nvSpPr>
          <p:spPr>
            <a:xfrm flipV="1">
              <a:off x="787320" y="3078000"/>
              <a:ext cx="1022760" cy="96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97333E24-D7DD-1442-8DC3-D3E7E2F2CD1B}"/>
                </a:ext>
              </a:extLst>
            </p:cNvPr>
            <p:cNvSpPr/>
            <p:nvPr/>
          </p:nvSpPr>
          <p:spPr>
            <a:xfrm>
              <a:off x="1640520" y="2429280"/>
              <a:ext cx="217440" cy="6076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CFF3B578-DCC7-5046-87F4-05DB544255E8}"/>
                </a:ext>
              </a:extLst>
            </p:cNvPr>
            <p:cNvSpPr/>
            <p:nvPr/>
          </p:nvSpPr>
          <p:spPr>
            <a:xfrm flipV="1">
              <a:off x="1816560" y="2364480"/>
              <a:ext cx="1019160" cy="132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122EFD17-0F8E-1D43-9642-C93D6C0097E2}"/>
                </a:ext>
              </a:extLst>
            </p:cNvPr>
            <p:cNvSpPr/>
            <p:nvPr/>
          </p:nvSpPr>
          <p:spPr>
            <a:xfrm>
              <a:off x="1900800" y="3115800"/>
              <a:ext cx="792720" cy="1983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E59ACE92-23D9-1342-A41B-80B2B676E477}"/>
                </a:ext>
              </a:extLst>
            </p:cNvPr>
            <p:cNvSpPr/>
            <p:nvPr/>
          </p:nvSpPr>
          <p:spPr>
            <a:xfrm flipV="1">
              <a:off x="1900800" y="2990520"/>
              <a:ext cx="840240" cy="6192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17">
              <a:extLst>
                <a:ext uri="{FF2B5EF4-FFF2-40B4-BE49-F238E27FC236}">
                  <a16:creationId xmlns:a16="http://schemas.microsoft.com/office/drawing/2014/main" id="{A3323878-6EB9-E749-AA7A-57D1A28ACA9C}"/>
                </a:ext>
              </a:extLst>
            </p:cNvPr>
            <p:cNvSpPr/>
            <p:nvPr/>
          </p:nvSpPr>
          <p:spPr>
            <a:xfrm>
              <a:off x="3026880" y="1906200"/>
              <a:ext cx="418320" cy="39865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n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34" name="CustomShape 18">
              <a:extLst>
                <a:ext uri="{FF2B5EF4-FFF2-40B4-BE49-F238E27FC236}">
                  <a16:creationId xmlns:a16="http://schemas.microsoft.com/office/drawing/2014/main" id="{454B6F88-50EC-B447-90C2-DFD3183E41E6}"/>
                </a:ext>
              </a:extLst>
            </p:cNvPr>
            <p:cNvSpPr/>
            <p:nvPr/>
          </p:nvSpPr>
          <p:spPr>
            <a:xfrm>
              <a:off x="2624400" y="2904840"/>
              <a:ext cx="15800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4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He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35" name="CustomShape 19">
              <a:extLst>
                <a:ext uri="{FF2B5EF4-FFF2-40B4-BE49-F238E27FC236}">
                  <a16:creationId xmlns:a16="http://schemas.microsoft.com/office/drawing/2014/main" id="{89C80516-106C-1F4B-93BA-C7253E717E70}"/>
                </a:ext>
              </a:extLst>
            </p:cNvPr>
            <p:cNvSpPr/>
            <p:nvPr/>
          </p:nvSpPr>
          <p:spPr>
            <a:xfrm>
              <a:off x="357840" y="3273480"/>
              <a:ext cx="6314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27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Al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36" name="CustomShape 20">
              <a:extLst>
                <a:ext uri="{FF2B5EF4-FFF2-40B4-BE49-F238E27FC236}">
                  <a16:creationId xmlns:a16="http://schemas.microsoft.com/office/drawing/2014/main" id="{1534E1FF-F07B-5641-93EA-06AC7AB3B68E}"/>
                </a:ext>
              </a:extLst>
            </p:cNvPr>
            <p:cNvSpPr/>
            <p:nvPr/>
          </p:nvSpPr>
          <p:spPr>
            <a:xfrm>
              <a:off x="579960" y="1836360"/>
              <a:ext cx="632880" cy="394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H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37" name="CustomShape 21">
              <a:extLst>
                <a:ext uri="{FF2B5EF4-FFF2-40B4-BE49-F238E27FC236}">
                  <a16:creationId xmlns:a16="http://schemas.microsoft.com/office/drawing/2014/main" id="{D1E3EB4E-5B5C-5348-8F5A-8C39AEA502C8}"/>
                </a:ext>
              </a:extLst>
            </p:cNvPr>
            <p:cNvSpPr/>
            <p:nvPr/>
          </p:nvSpPr>
          <p:spPr>
            <a:xfrm>
              <a:off x="2341080" y="3450600"/>
              <a:ext cx="16772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24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Mg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38" name="CustomShape 22">
              <a:extLst>
                <a:ext uri="{FF2B5EF4-FFF2-40B4-BE49-F238E27FC236}">
                  <a16:creationId xmlns:a16="http://schemas.microsoft.com/office/drawing/2014/main" id="{612EEC23-4BF1-674A-8B44-0227ADF92DB0}"/>
                </a:ext>
              </a:extLst>
            </p:cNvPr>
            <p:cNvSpPr/>
            <p:nvPr/>
          </p:nvSpPr>
          <p:spPr>
            <a:xfrm>
              <a:off x="1353600" y="2204640"/>
              <a:ext cx="758520" cy="494640"/>
            </a:xfrm>
            <a:prstGeom prst="irregularSeal2">
              <a:avLst/>
            </a:prstGeom>
            <a:solidFill>
              <a:srgbClr val="FFFF00"/>
            </a:solidFill>
            <a:ln w="316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23">
              <a:extLst>
                <a:ext uri="{FF2B5EF4-FFF2-40B4-BE49-F238E27FC236}">
                  <a16:creationId xmlns:a16="http://schemas.microsoft.com/office/drawing/2014/main" id="{941CB4D3-133C-FE4D-B2E3-76DFAD340A44}"/>
                </a:ext>
              </a:extLst>
            </p:cNvPr>
            <p:cNvSpPr/>
            <p:nvPr/>
          </p:nvSpPr>
          <p:spPr>
            <a:xfrm>
              <a:off x="2189520" y="2496960"/>
              <a:ext cx="785160" cy="39865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p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40" name="CustomShape 24">
              <a:extLst>
                <a:ext uri="{FF2B5EF4-FFF2-40B4-BE49-F238E27FC236}">
                  <a16:creationId xmlns:a16="http://schemas.microsoft.com/office/drawing/2014/main" id="{4BC3B51F-BEEF-A946-AE44-F81A8A1919AC}"/>
                </a:ext>
              </a:extLst>
            </p:cNvPr>
            <p:cNvSpPr/>
            <p:nvPr/>
          </p:nvSpPr>
          <p:spPr>
            <a:xfrm>
              <a:off x="1608120" y="2865600"/>
              <a:ext cx="482040" cy="393480"/>
            </a:xfrm>
            <a:prstGeom prst="ellipse">
              <a:avLst/>
            </a:prstGeom>
            <a:solidFill>
              <a:srgbClr val="000000">
                <a:alpha val="51000"/>
              </a:srgbClr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Line 25">
              <a:extLst>
                <a:ext uri="{FF2B5EF4-FFF2-40B4-BE49-F238E27FC236}">
                  <a16:creationId xmlns:a16="http://schemas.microsoft.com/office/drawing/2014/main" id="{426D3A98-61DE-FD44-B1AE-2E93DBF37498}"/>
                </a:ext>
              </a:extLst>
            </p:cNvPr>
            <p:cNvSpPr/>
            <p:nvPr/>
          </p:nvSpPr>
          <p:spPr>
            <a:xfrm>
              <a:off x="1024920" y="2413800"/>
              <a:ext cx="596160" cy="831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26">
              <a:extLst>
                <a:ext uri="{FF2B5EF4-FFF2-40B4-BE49-F238E27FC236}">
                  <a16:creationId xmlns:a16="http://schemas.microsoft.com/office/drawing/2014/main" id="{4AC313DC-C1CF-B34B-B7F6-DC636F339E00}"/>
                </a:ext>
              </a:extLst>
            </p:cNvPr>
            <p:cNvSpPr/>
            <p:nvPr/>
          </p:nvSpPr>
          <p:spPr>
            <a:xfrm>
              <a:off x="485280" y="3104640"/>
              <a:ext cx="212760" cy="199440"/>
            </a:xfrm>
            <a:prstGeom prst="ellipse">
              <a:avLst/>
            </a:prstGeom>
            <a:solidFill>
              <a:srgbClr val="00FF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27">
              <a:extLst>
                <a:ext uri="{FF2B5EF4-FFF2-40B4-BE49-F238E27FC236}">
                  <a16:creationId xmlns:a16="http://schemas.microsoft.com/office/drawing/2014/main" id="{2586BA52-72C8-CD4F-8DA2-9E677DBAB96F}"/>
                </a:ext>
              </a:extLst>
            </p:cNvPr>
            <p:cNvSpPr/>
            <p:nvPr/>
          </p:nvSpPr>
          <p:spPr>
            <a:xfrm>
              <a:off x="2757600" y="3307320"/>
              <a:ext cx="212760" cy="199440"/>
            </a:xfrm>
            <a:prstGeom prst="ellipse">
              <a:avLst/>
            </a:prstGeom>
            <a:solidFill>
              <a:srgbClr val="FF33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28">
              <a:extLst>
                <a:ext uri="{FF2B5EF4-FFF2-40B4-BE49-F238E27FC236}">
                  <a16:creationId xmlns:a16="http://schemas.microsoft.com/office/drawing/2014/main" id="{DF2061AB-ADEC-E64F-8891-682E7D96534C}"/>
                </a:ext>
              </a:extLst>
            </p:cNvPr>
            <p:cNvSpPr/>
            <p:nvPr/>
          </p:nvSpPr>
          <p:spPr>
            <a:xfrm>
              <a:off x="1976400" y="26319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29">
              <a:extLst>
                <a:ext uri="{FF2B5EF4-FFF2-40B4-BE49-F238E27FC236}">
                  <a16:creationId xmlns:a16="http://schemas.microsoft.com/office/drawing/2014/main" id="{4DAB4B28-B77C-C149-A768-71F66A7B082E}"/>
                </a:ext>
              </a:extLst>
            </p:cNvPr>
            <p:cNvSpPr/>
            <p:nvPr/>
          </p:nvSpPr>
          <p:spPr>
            <a:xfrm>
              <a:off x="366840" y="213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30">
              <a:extLst>
                <a:ext uri="{FF2B5EF4-FFF2-40B4-BE49-F238E27FC236}">
                  <a16:creationId xmlns:a16="http://schemas.microsoft.com/office/drawing/2014/main" id="{7665745E-B9D1-4D4E-86D9-2E36F2E66DAE}"/>
                </a:ext>
              </a:extLst>
            </p:cNvPr>
            <p:cNvSpPr/>
            <p:nvPr/>
          </p:nvSpPr>
          <p:spPr>
            <a:xfrm>
              <a:off x="627120" y="22521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31">
              <a:extLst>
                <a:ext uri="{FF2B5EF4-FFF2-40B4-BE49-F238E27FC236}">
                  <a16:creationId xmlns:a16="http://schemas.microsoft.com/office/drawing/2014/main" id="{E85BE609-4635-D841-8A83-47939E5885D8}"/>
                </a:ext>
              </a:extLst>
            </p:cNvPr>
            <p:cNvSpPr/>
            <p:nvPr/>
          </p:nvSpPr>
          <p:spPr>
            <a:xfrm>
              <a:off x="2835720" y="2886480"/>
              <a:ext cx="212760" cy="199440"/>
            </a:xfrm>
            <a:prstGeom prst="ellipse">
              <a:avLst/>
            </a:prstGeom>
            <a:solidFill>
              <a:srgbClr val="666699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32">
              <a:extLst>
                <a:ext uri="{FF2B5EF4-FFF2-40B4-BE49-F238E27FC236}">
                  <a16:creationId xmlns:a16="http://schemas.microsoft.com/office/drawing/2014/main" id="{55DECFF3-D97A-634C-9404-4F6740B5D931}"/>
                </a:ext>
              </a:extLst>
            </p:cNvPr>
            <p:cNvSpPr/>
            <p:nvPr/>
          </p:nvSpPr>
          <p:spPr>
            <a:xfrm>
              <a:off x="2911320" y="222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B2318CB-C301-0841-8EC7-92D7A56601B5}"/>
              </a:ext>
            </a:extLst>
          </p:cNvPr>
          <p:cNvSpPr txBox="1"/>
          <p:nvPr/>
        </p:nvSpPr>
        <p:spPr>
          <a:xfrm>
            <a:off x="4957664" y="894585"/>
            <a:ext cx="3114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When the breakup is quasi-free, 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retains the same momentum as inside </a:t>
            </a:r>
            <a:r>
              <a:rPr lang="en-US" i="1" dirty="0">
                <a:solidFill>
                  <a:srgbClr val="FF0000"/>
                </a:solidFill>
              </a:rPr>
              <a:t>d </a:t>
            </a:r>
            <a:r>
              <a:rPr lang="en-US" dirty="0">
                <a:solidFill>
                  <a:srgbClr val="FF0000"/>
                </a:solidFill>
              </a:rPr>
              <a:t>(adiabatic process). </a:t>
            </a:r>
            <a:r>
              <a:rPr lang="en-US" b="1" dirty="0">
                <a:solidFill>
                  <a:srgbClr val="FF0000"/>
                </a:solidFill>
              </a:rPr>
              <a:t>So </a:t>
            </a:r>
            <a:r>
              <a:rPr lang="en-US" b="1" i="1" dirty="0">
                <a:solidFill>
                  <a:srgbClr val="FF0000"/>
                </a:solidFill>
              </a:rPr>
              <a:t>n</a:t>
            </a:r>
            <a:r>
              <a:rPr lang="en-US" b="1" dirty="0">
                <a:solidFill>
                  <a:srgbClr val="FF0000"/>
                </a:solidFill>
              </a:rPr>
              <a:t>-momentum distribution should be the same as in </a:t>
            </a:r>
            <a:r>
              <a:rPr lang="en-US" b="1" i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CD42380-730A-3344-BE89-D8FADC35580B}"/>
              </a:ext>
            </a:extLst>
          </p:cNvPr>
          <p:cNvSpPr txBox="1"/>
          <p:nvPr/>
        </p:nvSpPr>
        <p:spPr>
          <a:xfrm>
            <a:off x="324068" y="1719667"/>
            <a:ext cx="3526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Possible non QF processes</a:t>
            </a: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C15A665B-C874-474A-A197-6693B35FC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554569" y="2884836"/>
            <a:ext cx="3859998" cy="3972085"/>
          </a:xfrm>
          <a:prstGeom prst="rect">
            <a:avLst/>
          </a:prstGeom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B7E1EEDD-2958-4B4E-8106-6D91C242BC60}"/>
              </a:ext>
            </a:extLst>
          </p:cNvPr>
          <p:cNvSpPr txBox="1"/>
          <p:nvPr/>
        </p:nvSpPr>
        <p:spPr>
          <a:xfrm>
            <a:off x="6861274" y="3429000"/>
            <a:ext cx="16372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red curve is the theoretical one: normalization is the only fitting parameter</a:t>
            </a:r>
          </a:p>
        </p:txBody>
      </p:sp>
    </p:spTree>
    <p:extLst>
      <p:ext uri="{BB962C8B-B14F-4D97-AF65-F5344CB8AC3E}">
        <p14:creationId xmlns:p14="http://schemas.microsoft.com/office/powerpoint/2010/main" val="56585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D570DA-BB2A-F14F-979B-9F4F4575057A}"/>
              </a:ext>
            </a:extLst>
          </p:cNvPr>
          <p:cNvSpPr txBox="1"/>
          <p:nvPr/>
        </p:nvSpPr>
        <p:spPr>
          <a:xfrm>
            <a:off x="0" y="0"/>
            <a:ext cx="567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Extraction of the resonance strengths</a:t>
            </a:r>
          </a:p>
        </p:txBody>
      </p:sp>
      <p:pic>
        <p:nvPicPr>
          <p:cNvPr id="3" name="Segnaposto contenuto 9">
            <a:extLst>
              <a:ext uri="{FF2B5EF4-FFF2-40B4-BE49-F238E27FC236}">
                <a16:creationId xmlns:a16="http://schemas.microsoft.com/office/drawing/2014/main" id="{F4C73069-A66B-9242-BB82-C21614119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15440" y="-351339"/>
            <a:ext cx="3713480" cy="5800396"/>
          </a:xfrm>
          <a:prstGeom prst="rect">
            <a:avLst/>
          </a:prstGeo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41BB0A1-FF47-F742-BBD3-BE0FF59FCC4C}"/>
              </a:ext>
            </a:extLst>
          </p:cNvPr>
          <p:cNvSpPr txBox="1">
            <a:spLocks/>
          </p:cNvSpPr>
          <p:nvPr/>
        </p:nvSpPr>
        <p:spPr>
          <a:xfrm>
            <a:off x="6095999" y="4405599"/>
            <a:ext cx="6019799" cy="27138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Following discussion in APJ 708 (2010) 796 the </a:t>
            </a:r>
            <a:r>
              <a:rPr lang="en-US" dirty="0">
                <a:solidFill>
                  <a:srgbClr val="FF0000"/>
                </a:solidFill>
              </a:rPr>
              <a:t>red line </a:t>
            </a:r>
            <a:r>
              <a:rPr lang="en-US" dirty="0"/>
              <a:t>is a fit with a sum of Gaussian functions, with fixed energies and fixed widths (from MC). Heights are proportional to strengths </a:t>
            </a:r>
          </a:p>
          <a:p>
            <a:r>
              <a:rPr lang="en-US" dirty="0"/>
              <a:t>The most intense resonances in STARLIB were all included in the fit down to about 200 keV</a:t>
            </a:r>
          </a:p>
          <a:p>
            <a:endParaRPr lang="en-US" dirty="0"/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FB04C067-79E0-D04E-AF32-0C9A0184332E}"/>
              </a:ext>
            </a:extLst>
          </p:cNvPr>
          <p:cNvCxnSpPr/>
          <p:nvPr/>
        </p:nvCxnSpPr>
        <p:spPr>
          <a:xfrm>
            <a:off x="11008917" y="871807"/>
            <a:ext cx="0" cy="287267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C62D8BAC-FBB4-7E4D-A0F5-0BF828709185}"/>
              </a:ext>
            </a:extLst>
          </p:cNvPr>
          <p:cNvSpPr/>
          <p:nvPr/>
        </p:nvSpPr>
        <p:spPr>
          <a:xfrm>
            <a:off x="8247778" y="871806"/>
            <a:ext cx="166968" cy="2872674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6D9F8A3-503E-024A-B13F-03B5FF0AD805}"/>
              </a:ext>
            </a:extLst>
          </p:cNvPr>
          <p:cNvSpPr txBox="1"/>
          <p:nvPr/>
        </p:nvSpPr>
        <p:spPr>
          <a:xfrm>
            <a:off x="8331262" y="179308"/>
            <a:ext cx="187346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Gamow window for 50 MK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7075B472-319F-4C4C-949F-5344DE567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94898"/>
              </p:ext>
            </p:extLst>
          </p:nvPr>
        </p:nvGraphicFramePr>
        <p:xfrm>
          <a:off x="278181" y="825639"/>
          <a:ext cx="5441838" cy="5045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45">
                  <a:extLst>
                    <a:ext uri="{9D8B030D-6E8A-4147-A177-3AD203B41FA5}">
                      <a16:colId xmlns:a16="http://schemas.microsoft.com/office/drawing/2014/main" val="2141172476"/>
                    </a:ext>
                  </a:extLst>
                </a:gridCol>
                <a:gridCol w="430301">
                  <a:extLst>
                    <a:ext uri="{9D8B030D-6E8A-4147-A177-3AD203B41FA5}">
                      <a16:colId xmlns:a16="http://schemas.microsoft.com/office/drawing/2014/main" val="3818550820"/>
                    </a:ext>
                  </a:extLst>
                </a:gridCol>
                <a:gridCol w="1147469">
                  <a:extLst>
                    <a:ext uri="{9D8B030D-6E8A-4147-A177-3AD203B41FA5}">
                      <a16:colId xmlns:a16="http://schemas.microsoft.com/office/drawing/2014/main" val="3981662160"/>
                    </a:ext>
                  </a:extLst>
                </a:gridCol>
                <a:gridCol w="717600">
                  <a:extLst>
                    <a:ext uri="{9D8B030D-6E8A-4147-A177-3AD203B41FA5}">
                      <a16:colId xmlns:a16="http://schemas.microsoft.com/office/drawing/2014/main" val="2496441178"/>
                    </a:ext>
                  </a:extLst>
                </a:gridCol>
                <a:gridCol w="1004900">
                  <a:extLst>
                    <a:ext uri="{9D8B030D-6E8A-4147-A177-3AD203B41FA5}">
                      <a16:colId xmlns:a16="http://schemas.microsoft.com/office/drawing/2014/main" val="1150096154"/>
                    </a:ext>
                  </a:extLst>
                </a:gridCol>
                <a:gridCol w="1052423">
                  <a:extLst>
                    <a:ext uri="{9D8B030D-6E8A-4147-A177-3AD203B41FA5}">
                      <a16:colId xmlns:a16="http://schemas.microsoft.com/office/drawing/2014/main" val="556049783"/>
                    </a:ext>
                  </a:extLst>
                </a:gridCol>
              </a:tblGrid>
              <a:tr h="10581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Energy in cm (</a:t>
                      </a:r>
                      <a:r>
                        <a:rPr lang="it-IT" sz="1600" u="none" strike="noStrike" dirty="0" err="1">
                          <a:effectLst/>
                        </a:rPr>
                        <a:t>keV</a:t>
                      </a:r>
                      <a:r>
                        <a:rPr lang="it-IT" sz="1600" u="none" strike="noStrike" dirty="0">
                          <a:effectLst/>
                        </a:rPr>
                        <a:t>) [from STARLIB]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Jpi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Strength (eV) [from STARLIB]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error (eV)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Strength (eV) [from THM]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error (eV)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072945906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71.5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2+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2.47E-14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up lim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8.23E-15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up 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481465185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84.3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2.60E-13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1.67E-14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3.2E-15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4145562977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193.5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3.74E-07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2.50E-07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up 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436613736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214.7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1.13E-07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4.36E-08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up 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1071938452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486.74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0.11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0.107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0.021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763041955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609.49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0.275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0.069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0.245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0.054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630176400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705.08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0.52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0.13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0.261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0.065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603211562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855.85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0.83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0.61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0.35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3810320946"/>
                  </a:ext>
                </a:extLst>
              </a:tr>
              <a:tr h="56042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903.54*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4.3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4.20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0.38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555905289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1140.88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79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27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73</a:t>
                      </a: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14</a:t>
                      </a: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700832212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1316.7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  <a:latin typeface="Neue Haas Grotesk Text Pro" panose="020B0504020202020204" pitchFamily="34" charset="77"/>
                        </a:rPr>
                        <a:t>137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47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124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28</a:t>
                      </a: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724715490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1388.8*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  <a:latin typeface="Neue Haas Grotesk Text Pro" panose="020B0504020202020204" pitchFamily="34" charset="77"/>
                        </a:rPr>
                        <a:t>54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15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61</a:t>
                      </a: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12</a:t>
                      </a: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723779823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F2C8C8-4CB6-B24F-884A-798D94B9E904}"/>
              </a:ext>
            </a:extLst>
          </p:cNvPr>
          <p:cNvSpPr txBox="1"/>
          <p:nvPr/>
        </p:nvSpPr>
        <p:spPr>
          <a:xfrm>
            <a:off x="439997" y="6235547"/>
            <a:ext cx="2652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Normalization strengths </a:t>
            </a:r>
          </a:p>
        </p:txBody>
      </p:sp>
    </p:spTree>
    <p:extLst>
      <p:ext uri="{BB962C8B-B14F-4D97-AF65-F5344CB8AC3E}">
        <p14:creationId xmlns:p14="http://schemas.microsoft.com/office/powerpoint/2010/main" val="1958872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D570DA-BB2A-F14F-979B-9F4F4575057A}"/>
              </a:ext>
            </a:extLst>
          </p:cNvPr>
          <p:cNvSpPr txBox="1"/>
          <p:nvPr/>
        </p:nvSpPr>
        <p:spPr>
          <a:xfrm>
            <a:off x="0" y="0"/>
            <a:ext cx="5052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Calculation of the reaction rate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840180-15C5-5F45-A5E0-1124932E51C0}"/>
              </a:ext>
            </a:extLst>
          </p:cNvPr>
          <p:cNvSpPr txBox="1"/>
          <p:nvPr/>
        </p:nvSpPr>
        <p:spPr>
          <a:xfrm>
            <a:off x="0" y="6000234"/>
            <a:ext cx="7792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S. </a:t>
            </a:r>
            <a:r>
              <a:rPr lang="en-US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Palmerini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et al. Eur. Phys. J. Plus (2021) 136: 898</a:t>
            </a:r>
          </a:p>
          <a:p>
            <a:pPr algn="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M. La </a:t>
            </a:r>
            <a:r>
              <a:rPr lang="en-US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Cognata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et al. Phys. Lett. B (2022) 826: 136917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C187634-BD95-3342-B1C2-ACAF4BB23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646" y="5546035"/>
            <a:ext cx="1311965" cy="131196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00D5561-4B3A-7446-90B3-403EC7BD0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890" y="461665"/>
            <a:ext cx="3231136" cy="32311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0CEE157-1916-EA4A-AD64-D80BE20C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321" y="399959"/>
            <a:ext cx="3429001" cy="342900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1F82C2B-90D5-8849-9C79-EE88A6C91159}"/>
              </a:ext>
            </a:extLst>
          </p:cNvPr>
          <p:cNvSpPr txBox="1"/>
          <p:nvPr/>
        </p:nvSpPr>
        <p:spPr>
          <a:xfrm>
            <a:off x="8429890" y="3828960"/>
            <a:ext cx="3437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The green line is the THM recommended rate </a:t>
            </a:r>
          </a:p>
          <a:p>
            <a:r>
              <a:rPr lang="en-US" dirty="0"/>
              <a:t>The comparison with the results in the literature shows a reduced reaction rate due to the 84 keV resonance 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06AE2CE-E1D9-2B4E-9FB0-E8585899D3D1}"/>
              </a:ext>
            </a:extLst>
          </p:cNvPr>
          <p:cNvSpPr/>
          <p:nvPr/>
        </p:nvSpPr>
        <p:spPr>
          <a:xfrm>
            <a:off x="8819500" y="646044"/>
            <a:ext cx="592856" cy="2703444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6BBE75A-FACE-3B4A-8479-7D1ABEDCAF4C}"/>
              </a:ext>
            </a:extLst>
          </p:cNvPr>
          <p:cNvSpPr/>
          <p:nvPr/>
        </p:nvSpPr>
        <p:spPr>
          <a:xfrm>
            <a:off x="5148468" y="615750"/>
            <a:ext cx="407506" cy="2853007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CE5F5DD-2E3E-A643-9AD2-5477E96A3434}"/>
              </a:ext>
            </a:extLst>
          </p:cNvPr>
          <p:cNvSpPr txBox="1"/>
          <p:nvPr/>
        </p:nvSpPr>
        <p:spPr>
          <a:xfrm>
            <a:off x="4420321" y="3755193"/>
            <a:ext cx="35973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reaction rate was calculated using </a:t>
            </a:r>
            <a:r>
              <a:rPr lang="en-US" b="1" dirty="0" err="1"/>
              <a:t>RatesMC</a:t>
            </a:r>
            <a:r>
              <a:rPr lang="en-US" dirty="0"/>
              <a:t>, a MC code to calculate the reaction rate taking </a:t>
            </a:r>
            <a:r>
              <a:rPr lang="en-US" dirty="0">
                <a:solidFill>
                  <a:srgbClr val="FF0000"/>
                </a:solidFill>
              </a:rPr>
              <a:t>lognormal distributions </a:t>
            </a:r>
            <a:r>
              <a:rPr lang="en-US" dirty="0"/>
              <a:t>for the measured strengths, and </a:t>
            </a:r>
            <a:r>
              <a:rPr lang="en-US" dirty="0">
                <a:solidFill>
                  <a:srgbClr val="FF0000"/>
                </a:solidFill>
              </a:rPr>
              <a:t>Porter-Thomas distributions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in the case only upper limits are available</a:t>
            </a: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239C9E8-4C17-9E46-8D9B-EE45FDF5DA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46" t="39500" r="34386"/>
          <a:stretch/>
        </p:blipFill>
        <p:spPr>
          <a:xfrm>
            <a:off x="133064" y="3189851"/>
            <a:ext cx="4092452" cy="86351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FF282C-8210-3D43-B76E-C6C6755BD19A}"/>
              </a:ext>
            </a:extLst>
          </p:cNvPr>
          <p:cNvSpPr txBox="1"/>
          <p:nvPr/>
        </p:nvSpPr>
        <p:spPr>
          <a:xfrm>
            <a:off x="163935" y="841357"/>
            <a:ext cx="40880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reaction rate is the main input of astrophysical models. </a:t>
            </a:r>
            <a:r>
              <a:rPr lang="en-US" dirty="0"/>
              <a:t>It is the folding of the cross section and of the Maxwell-Boltzmann distribution.</a:t>
            </a:r>
          </a:p>
          <a:p>
            <a:endParaRPr lang="en-US" dirty="0"/>
          </a:p>
          <a:p>
            <a:r>
              <a:rPr lang="en-US" dirty="0"/>
              <a:t>If the cross section is dominated by narrow resonances as in this case, it can be written 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units of cm</a:t>
            </a:r>
            <a:r>
              <a:rPr lang="en-US" baseline="30000" dirty="0"/>
              <a:t>3</a:t>
            </a:r>
            <a:r>
              <a:rPr lang="en-US" dirty="0"/>
              <a:t>mol</a:t>
            </a:r>
            <a:r>
              <a:rPr lang="en-US" baseline="30000" dirty="0"/>
              <a:t>-1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Therefore, the rate is determined by resonance energies and strengths.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AC0502D-98CA-C248-ADBD-5A1FDB4B6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6180" y="5590224"/>
            <a:ext cx="1238203" cy="123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97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F3D34C01-E5DB-B84A-AA2F-1A3090BB1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5282" y="1500563"/>
            <a:ext cx="20181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12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C+ </a:t>
            </a:r>
            <a:r>
              <a:rPr lang="en-US" sz="1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12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C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charset="0"/>
              </a:rPr>
              <a:t>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 + </a:t>
            </a:r>
            <a:r>
              <a:rPr lang="en-US" sz="1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20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Ne 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Symbol" charset="0"/>
            </a:endParaRPr>
          </a:p>
          <a:p>
            <a:r>
              <a:rPr lang="en-US" sz="1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12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C+ </a:t>
            </a:r>
            <a:r>
              <a:rPr lang="en-US" sz="1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12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C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charset="0"/>
              </a:rPr>
              <a:t>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p + </a:t>
            </a:r>
            <a:r>
              <a:rPr lang="en-US" sz="1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23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Na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AE5BA38-E9CC-1445-B90A-289A06385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39" y="1551925"/>
            <a:ext cx="5287083" cy="302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astrophysical energy: 	1 – 3 MeV</a:t>
            </a:r>
          </a:p>
          <a:p>
            <a:pPr eaLnBrk="1" hangingPunct="1">
              <a:lnSpc>
                <a:spcPct val="120000"/>
              </a:lnSpc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From direct measurement, minimum E: 2.1 MeV</a:t>
            </a:r>
          </a:p>
          <a:p>
            <a:pPr eaLnBrk="1" hangingPunct="1">
              <a:lnSpc>
                <a:spcPct val="120000"/>
              </a:lnSpc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extrapolations differ by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orders of magnitude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without inclusion of resonances</a:t>
            </a:r>
            <a:endParaRPr lang="en-GB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Indirect measurement with THM down to 1 MeV: </a:t>
            </a:r>
            <a:r>
              <a:rPr lang="en-GB" sz="1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</a:t>
            </a:r>
            <a:r>
              <a:rPr lang="en-GB" sz="1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Ne)</a:t>
            </a:r>
            <a:r>
              <a:rPr lang="en-GB" sz="1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p</a:t>
            </a:r>
            <a:r>
              <a:rPr lang="en-GB" sz="1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Na)</a:t>
            </a:r>
            <a:r>
              <a:rPr lang="en-GB" sz="1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Resonances dominate the astrophysical energy</a:t>
            </a:r>
          </a:p>
          <a:p>
            <a:pPr eaLnBrk="1" hangingPunct="1">
              <a:lnSpc>
                <a:spcPct val="120000"/>
              </a:lnSpc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ttangolo 9">
            <a:extLst>
              <a:ext uri="{FF2B5EF4-FFF2-40B4-BE49-F238E27FC236}">
                <a16:creationId xmlns:a16="http://schemas.microsoft.com/office/drawing/2014/main" id="{43CA219A-437B-BB47-8413-DB039C2C7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029" y="4914554"/>
            <a:ext cx="335148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it-IT" sz="105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-22</a:t>
            </a:r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 b              </a:t>
            </a:r>
            <a:r>
              <a:rPr lang="it-IT" sz="105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10</a:t>
            </a:r>
            <a:r>
              <a:rPr lang="it-IT" sz="105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-7 </a:t>
            </a:r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it-IT" sz="105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2B63BA30-AED4-A149-B7DF-C7B61DE07808}"/>
              </a:ext>
            </a:extLst>
          </p:cNvPr>
          <p:cNvCxnSpPr>
            <a:cxnSpLocks/>
          </p:cNvCxnSpPr>
          <p:nvPr/>
        </p:nvCxnSpPr>
        <p:spPr>
          <a:xfrm>
            <a:off x="6246349" y="4936395"/>
            <a:ext cx="3122882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BB1A7A75-C4A1-224A-9F59-C056FD20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834" y="1887523"/>
            <a:ext cx="5005971" cy="331506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57305CBC-9487-2142-9358-6C80245C4353}"/>
              </a:ext>
            </a:extLst>
          </p:cNvPr>
          <p:cNvSpPr/>
          <p:nvPr/>
        </p:nvSpPr>
        <p:spPr>
          <a:xfrm>
            <a:off x="2216770" y="872295"/>
            <a:ext cx="7687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C-burning crucial phase in the nucleosynthesis of massive stars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(&gt; 8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aseline="-330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ʘ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determines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en-GB" sz="1600" dirty="0"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, </a:t>
            </a:r>
          </a:p>
          <a:p>
            <a:r>
              <a:rPr lang="en-GB" sz="1600" dirty="0"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ignition trigger for </a:t>
            </a:r>
            <a:r>
              <a:rPr lang="en-GB" sz="1600" dirty="0" err="1"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superbursts</a:t>
            </a:r>
            <a:r>
              <a:rPr lang="en-GB" sz="1600" dirty="0"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 and Type </a:t>
            </a:r>
            <a:r>
              <a:rPr lang="en-GB" sz="1600" dirty="0" err="1"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Ia</a:t>
            </a:r>
            <a:r>
              <a:rPr lang="en-GB" sz="1600" dirty="0"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 supernovae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B93A633-49C3-5648-BC5A-E4571CB0473C}"/>
              </a:ext>
            </a:extLst>
          </p:cNvPr>
          <p:cNvSpPr/>
          <p:nvPr/>
        </p:nvSpPr>
        <p:spPr>
          <a:xfrm>
            <a:off x="8979212" y="2698647"/>
            <a:ext cx="51809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" dirty="0">
                <a:latin typeface="Calibri" panose="020F0502020204030204" pitchFamily="34" charset="0"/>
                <a:cs typeface="Calibri" panose="020F0502020204030204" pitchFamily="34" charset="0"/>
              </a:rPr>
              <a:t>Tan (2020)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1E4584B-1BFE-E44C-A629-2D4E66D4BAA4}"/>
              </a:ext>
            </a:extLst>
          </p:cNvPr>
          <p:cNvGrpSpPr/>
          <p:nvPr/>
        </p:nvGrpSpPr>
        <p:grpSpPr>
          <a:xfrm>
            <a:off x="8936428" y="2152558"/>
            <a:ext cx="855984" cy="630106"/>
            <a:chOff x="1115616" y="1297126"/>
            <a:chExt cx="1141311" cy="84014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7D965EB-8887-D84E-AC24-609BB2B68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2912" y="1297126"/>
              <a:ext cx="114300" cy="266700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470B6-C08E-2543-8340-C5B30A8C01EC}"/>
                </a:ext>
              </a:extLst>
            </p:cNvPr>
            <p:cNvSpPr/>
            <p:nvPr/>
          </p:nvSpPr>
          <p:spPr>
            <a:xfrm>
              <a:off x="1174500" y="1297126"/>
              <a:ext cx="96222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Mazarakis</a:t>
              </a:r>
              <a:r>
                <a:rPr lang="it-IT" sz="600" dirty="0">
                  <a:latin typeface="Calibri" panose="020F0502020204030204" pitchFamily="34" charset="0"/>
                  <a:cs typeface="Calibri" panose="020F0502020204030204" pitchFamily="34" charset="0"/>
                </a:rPr>
                <a:t> (1973)</a:t>
              </a: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610E1B7-8370-DC41-82DD-22BAEACC8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11054" b="11054"/>
            <a:stretch/>
          </p:blipFill>
          <p:spPr>
            <a:xfrm flipV="1">
              <a:off x="1130050" y="1533600"/>
              <a:ext cx="107162" cy="137780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12AF7987-03A9-5042-B063-DEE6C8603C91}"/>
                </a:ext>
              </a:extLst>
            </p:cNvPr>
            <p:cNvSpPr/>
            <p:nvPr/>
          </p:nvSpPr>
          <p:spPr>
            <a:xfrm>
              <a:off x="1185799" y="1449526"/>
              <a:ext cx="86391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600" dirty="0">
                  <a:latin typeface="Calibri" panose="020F0502020204030204" pitchFamily="34" charset="0"/>
                  <a:cs typeface="Calibri" panose="020F0502020204030204" pitchFamily="34" charset="0"/>
                </a:rPr>
                <a:t>Spillane (2007)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4216400-359D-B742-9797-65DC07CD4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821" y="1624788"/>
              <a:ext cx="88900" cy="190500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B2B3890-4D9E-6C4E-BB55-397B6DC8DE54}"/>
                </a:ext>
              </a:extLst>
            </p:cNvPr>
            <p:cNvSpPr/>
            <p:nvPr/>
          </p:nvSpPr>
          <p:spPr>
            <a:xfrm>
              <a:off x="1181419" y="1586246"/>
              <a:ext cx="10755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Barron</a:t>
              </a:r>
              <a:r>
                <a:rPr lang="it-IT" sz="600" dirty="0">
                  <a:latin typeface="Calibri" panose="020F0502020204030204" pitchFamily="34" charset="0"/>
                  <a:cs typeface="Calibri" panose="020F0502020204030204" pitchFamily="34" charset="0"/>
                </a:rPr>
                <a:t>-Palos (2006)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4293BF4C-2C32-C349-8FDD-62B338C51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5616" y="1801107"/>
              <a:ext cx="114300" cy="114300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F046BCC9-6A0F-AD4C-BE8D-564C36B343D1}"/>
                </a:ext>
              </a:extLst>
            </p:cNvPr>
            <p:cNvSpPr/>
            <p:nvPr/>
          </p:nvSpPr>
          <p:spPr>
            <a:xfrm>
              <a:off x="1177039" y="1754326"/>
              <a:ext cx="98787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600" dirty="0">
                  <a:latin typeface="Calibri" panose="020F0502020204030204" pitchFamily="34" charset="0"/>
                  <a:cs typeface="Calibri" panose="020F0502020204030204" pitchFamily="34" charset="0"/>
                </a:rPr>
                <a:t>High-</a:t>
              </a:r>
              <a:r>
                <a:rPr lang="it-IT" sz="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Cujec</a:t>
              </a:r>
              <a:r>
                <a:rPr lang="it-IT" sz="600" dirty="0">
                  <a:latin typeface="Calibri" panose="020F0502020204030204" pitchFamily="34" charset="0"/>
                  <a:cs typeface="Calibri" panose="020F0502020204030204" pitchFamily="34" charset="0"/>
                </a:rPr>
                <a:t> (1977)</a:t>
              </a:r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97518E7E-F653-EA46-B3BF-89FCED6EA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" t="5642" r="-5" b="-5507"/>
            <a:stretch/>
          </p:blipFill>
          <p:spPr>
            <a:xfrm>
              <a:off x="1122912" y="1944000"/>
              <a:ext cx="109587" cy="136800"/>
            </a:xfrm>
            <a:prstGeom prst="rect">
              <a:avLst/>
            </a:prstGeom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41E667CB-1CC0-C344-8C3A-6E32F097C647}"/>
                </a:ext>
              </a:extLst>
            </p:cNvPr>
            <p:cNvSpPr/>
            <p:nvPr/>
          </p:nvSpPr>
          <p:spPr>
            <a:xfrm>
              <a:off x="1172659" y="1891045"/>
              <a:ext cx="85322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Kettner</a:t>
              </a:r>
              <a:r>
                <a:rPr lang="it-IT" sz="600" dirty="0">
                  <a:latin typeface="Calibri" panose="020F0502020204030204" pitchFamily="34" charset="0"/>
                  <a:cs typeface="Calibri" panose="020F0502020204030204" pitchFamily="34" charset="0"/>
                </a:rPr>
                <a:t> (1980)</a:t>
              </a:r>
            </a:p>
          </p:txBody>
        </p: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8EAAE582-D670-7C4A-A6EE-54F6283AD0AB}"/>
              </a:ext>
            </a:extLst>
          </p:cNvPr>
          <p:cNvSpPr/>
          <p:nvPr/>
        </p:nvSpPr>
        <p:spPr>
          <a:xfrm>
            <a:off x="8961333" y="2860436"/>
            <a:ext cx="48600" cy="4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BD742D50-6B6C-934F-A4FC-67BD40AE44C1}"/>
              </a:ext>
            </a:extLst>
          </p:cNvPr>
          <p:cNvSpPr/>
          <p:nvPr/>
        </p:nvSpPr>
        <p:spPr>
          <a:xfrm>
            <a:off x="8959650" y="2757898"/>
            <a:ext cx="48600" cy="48600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3C354B3A-9357-B04A-9CA1-363691B65A4D}"/>
              </a:ext>
            </a:extLst>
          </p:cNvPr>
          <p:cNvSpPr/>
          <p:nvPr/>
        </p:nvSpPr>
        <p:spPr>
          <a:xfrm>
            <a:off x="8977521" y="2802861"/>
            <a:ext cx="57099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" dirty="0" err="1">
                <a:latin typeface="Calibri" panose="020F0502020204030204" pitchFamily="34" charset="0"/>
                <a:cs typeface="Calibri" panose="020F0502020204030204" pitchFamily="34" charset="0"/>
              </a:rPr>
              <a:t>Fruet</a:t>
            </a:r>
            <a:r>
              <a:rPr lang="it-IT" sz="600" dirty="0">
                <a:latin typeface="Calibri" panose="020F0502020204030204" pitchFamily="34" charset="0"/>
                <a:cs typeface="Calibri" panose="020F0502020204030204" pitchFamily="34" charset="0"/>
              </a:rPr>
              <a:t> (2020)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F29A389-BEA5-304B-9F81-5795C47CB155}"/>
              </a:ext>
            </a:extLst>
          </p:cNvPr>
          <p:cNvSpPr/>
          <p:nvPr/>
        </p:nvSpPr>
        <p:spPr>
          <a:xfrm>
            <a:off x="8980882" y="2902032"/>
            <a:ext cx="63991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" dirty="0" err="1">
                <a:latin typeface="Calibri" panose="020F0502020204030204" pitchFamily="34" charset="0"/>
                <a:cs typeface="Calibri" panose="020F0502020204030204" pitchFamily="34" charset="0"/>
              </a:rPr>
              <a:t>Tumino</a:t>
            </a:r>
            <a:r>
              <a:rPr lang="it-IT" sz="600" dirty="0">
                <a:latin typeface="Calibri" panose="020F0502020204030204" pitchFamily="34" charset="0"/>
                <a:cs typeface="Calibri" panose="020F0502020204030204" pitchFamily="34" charset="0"/>
              </a:rPr>
              <a:t> (2018)</a:t>
            </a:r>
          </a:p>
        </p:txBody>
      </p:sp>
      <p:sp>
        <p:nvSpPr>
          <p:cNvPr id="25" name="Figura a mano libera 24">
            <a:extLst>
              <a:ext uri="{FF2B5EF4-FFF2-40B4-BE49-F238E27FC236}">
                <a16:creationId xmlns:a16="http://schemas.microsoft.com/office/drawing/2014/main" id="{202EA34A-8419-7846-A3DC-B6DEF6E3051C}"/>
              </a:ext>
            </a:extLst>
          </p:cNvPr>
          <p:cNvSpPr/>
          <p:nvPr/>
        </p:nvSpPr>
        <p:spPr>
          <a:xfrm>
            <a:off x="8922053" y="2958455"/>
            <a:ext cx="110939" cy="78783"/>
          </a:xfrm>
          <a:custGeom>
            <a:avLst/>
            <a:gdLst>
              <a:gd name="connsiteX0" fmla="*/ 0 w 147918"/>
              <a:gd name="connsiteY0" fmla="*/ 3613 h 105044"/>
              <a:gd name="connsiteX1" fmla="*/ 94130 w 147918"/>
              <a:gd name="connsiteY1" fmla="*/ 10336 h 105044"/>
              <a:gd name="connsiteX2" fmla="*/ 127748 w 147918"/>
              <a:gd name="connsiteY2" fmla="*/ 91019 h 105044"/>
              <a:gd name="connsiteX3" fmla="*/ 147918 w 147918"/>
              <a:gd name="connsiteY3" fmla="*/ 104466 h 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18" h="105044">
                <a:moveTo>
                  <a:pt x="0" y="3613"/>
                </a:moveTo>
                <a:cubicBezTo>
                  <a:pt x="36419" y="-310"/>
                  <a:pt x="72839" y="-4232"/>
                  <a:pt x="94130" y="10336"/>
                </a:cubicBezTo>
                <a:cubicBezTo>
                  <a:pt x="115421" y="24904"/>
                  <a:pt x="118783" y="75331"/>
                  <a:pt x="127748" y="91019"/>
                </a:cubicBezTo>
                <a:cubicBezTo>
                  <a:pt x="136713" y="106707"/>
                  <a:pt x="142315" y="105586"/>
                  <a:pt x="147918" y="104466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FE27799B-1197-2547-812D-A6F7D52975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855" y="4429680"/>
            <a:ext cx="3914265" cy="225971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8A470A-C998-585B-2A03-348C053727B3}"/>
              </a:ext>
            </a:extLst>
          </p:cNvPr>
          <p:cNvSpPr txBox="1"/>
          <p:nvPr/>
        </p:nvSpPr>
        <p:spPr>
          <a:xfrm>
            <a:off x="10166425" y="4209963"/>
            <a:ext cx="12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Hindrance?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91BA5A29-BC00-335E-F87A-13DCE063F3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3333" b="33111"/>
          <a:stretch/>
        </p:blipFill>
        <p:spPr>
          <a:xfrm>
            <a:off x="1523640" y="0"/>
            <a:ext cx="9144000" cy="774700"/>
          </a:xfrm>
          <a:prstGeom prst="rect">
            <a:avLst/>
          </a:prstGeom>
        </p:spPr>
      </p:pic>
      <p:sp>
        <p:nvSpPr>
          <p:cNvPr id="29" name="Text Box 3">
            <a:extLst>
              <a:ext uri="{FF2B5EF4-FFF2-40B4-BE49-F238E27FC236}">
                <a16:creationId xmlns:a16="http://schemas.microsoft.com/office/drawing/2014/main" id="{BB10568D-0B66-D947-98A1-E08FC4092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640" y="91977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800" b="1" baseline="30000" dirty="0">
                <a:solidFill>
                  <a:schemeClr val="bg1"/>
                </a:solidFill>
                <a:latin typeface="Calibri"/>
                <a:cs typeface="Calibri"/>
              </a:rPr>
              <a:t>12</a:t>
            </a:r>
            <a:r>
              <a:rPr lang="it-IT" sz="2800" b="1" dirty="0">
                <a:solidFill>
                  <a:schemeClr val="bg1"/>
                </a:solidFill>
                <a:latin typeface="Calibri"/>
                <a:cs typeface="Calibri"/>
              </a:rPr>
              <a:t>C+</a:t>
            </a:r>
            <a:r>
              <a:rPr lang="it-IT" sz="2800" b="1" baseline="30000" dirty="0">
                <a:solidFill>
                  <a:schemeClr val="bg1"/>
                </a:solidFill>
                <a:latin typeface="Calibri"/>
                <a:cs typeface="Calibri"/>
              </a:rPr>
              <a:t>12</a:t>
            </a:r>
            <a:r>
              <a:rPr lang="it-IT" sz="2800" b="1" dirty="0">
                <a:solidFill>
                  <a:schemeClr val="bg1"/>
                </a:solidFill>
                <a:latin typeface="Calibri"/>
                <a:cs typeface="Calibri"/>
              </a:rPr>
              <a:t>C fusion</a:t>
            </a:r>
          </a:p>
          <a:p>
            <a:pPr algn="ctr"/>
            <a:endParaRPr lang="it-IT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935C3671-8C4E-401B-C837-AFD511406E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0455" y="5392037"/>
            <a:ext cx="1187335" cy="1187335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0C25226C-B960-162B-6AF7-3313F0E9C0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3812" y="5452034"/>
            <a:ext cx="1860235" cy="13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64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B1C32217-FBFC-A14F-B9DA-BB33B84C4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131" y="799392"/>
            <a:ext cx="11772584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C,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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</a:t>
            </a:r>
            <a:r>
              <a:rPr lang="en-GB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C,p)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reactions via the </a:t>
            </a:r>
            <a:r>
              <a:rPr lang="en-GB" sz="1600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Trojan Horse Method</a:t>
            </a:r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applied to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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Ne)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N,p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Na)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three-body processes  </a:t>
            </a:r>
            <a:r>
              <a:rPr lang="en-GB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GB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from the </a:t>
            </a:r>
            <a:r>
              <a:rPr lang="en-GB" sz="16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 as  spectator s</a:t>
            </a:r>
            <a:endParaRPr lang="en-GB" sz="1600" u="sng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  						                                                                                                 </a:t>
            </a:r>
            <a:endParaRPr lang="en-GB" sz="14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 of </a:t>
            </a:r>
            <a:r>
              <a:rPr lang="en-GB" sz="14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cluster transfer in the </a:t>
            </a:r>
            <a:r>
              <a:rPr lang="en-GB" sz="14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4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N,d)</a:t>
            </a:r>
            <a:r>
              <a:rPr lang="en-GB" sz="14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</a:t>
            </a:r>
            <a:r>
              <a:rPr lang="en-GB" sz="14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reaction </a:t>
            </a:r>
            <a:r>
              <a:rPr lang="en-GB" sz="12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(R.H. </a:t>
            </a:r>
            <a:r>
              <a:rPr lang="en-GB" sz="12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Zurmȗhle</a:t>
            </a:r>
            <a:r>
              <a:rPr lang="en-GB" sz="12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PRC 49 (1994) 5) </a:t>
            </a:r>
            <a:endParaRPr lang="it-IT" sz="12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A6FCA4D-6AC5-3948-BFA3-AFA65C5B2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742" y="1960613"/>
            <a:ext cx="4882743" cy="38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it-IT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600" b="1" baseline="-250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14N </a:t>
            </a:r>
            <a:r>
              <a:rPr lang="it-IT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=30 </a:t>
            </a:r>
            <a:r>
              <a:rPr lang="it-IT" sz="16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it-IT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it-IT" sz="16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600" b="1" baseline="-25000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coul</a:t>
            </a:r>
            <a:r>
              <a:rPr lang="it-IT" sz="1600" b="1" baseline="-250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it-IT" sz="1600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d,p</a:t>
            </a:r>
            <a:r>
              <a:rPr lang="it-IT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it-IT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coincidence</a:t>
            </a:r>
            <a:r>
              <a:rPr lang="it-IT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it-IT" sz="1600" b="1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Symbol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8A7F399-50EF-CD4F-852F-EFDB6BF1D90F}"/>
              </a:ext>
            </a:extLst>
          </p:cNvPr>
          <p:cNvSpPr/>
          <p:nvPr/>
        </p:nvSpPr>
        <p:spPr>
          <a:xfrm>
            <a:off x="7416715" y="642253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it-IT" sz="14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Tumino</a:t>
            </a:r>
            <a:r>
              <a:rPr lang="it-IT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Nature (2018)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1CDD4374-976D-ED42-BAEB-9B1487C7BC4D}"/>
              </a:ext>
            </a:extLst>
          </p:cNvPr>
          <p:cNvGrpSpPr/>
          <p:nvPr/>
        </p:nvGrpSpPr>
        <p:grpSpPr>
          <a:xfrm>
            <a:off x="6858537" y="2151781"/>
            <a:ext cx="3622086" cy="1565253"/>
            <a:chOff x="4472829" y="2556883"/>
            <a:chExt cx="4234095" cy="2063443"/>
          </a:xfrm>
        </p:grpSpPr>
        <p:sp>
          <p:nvSpPr>
            <p:cNvPr id="6" name="Line 17">
              <a:extLst>
                <a:ext uri="{FF2B5EF4-FFF2-40B4-BE49-F238E27FC236}">
                  <a16:creationId xmlns:a16="http://schemas.microsoft.com/office/drawing/2014/main" id="{D5938B55-2F99-0942-B476-7C94405D0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1920" y="2938022"/>
              <a:ext cx="3429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Line 18">
              <a:extLst>
                <a:ext uri="{FF2B5EF4-FFF2-40B4-BE49-F238E27FC236}">
                  <a16:creationId xmlns:a16="http://schemas.microsoft.com/office/drawing/2014/main" id="{F354EB40-97DD-E143-B20C-6D1FB783F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7320" y="2938022"/>
              <a:ext cx="304800" cy="9906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Line 19">
              <a:extLst>
                <a:ext uri="{FF2B5EF4-FFF2-40B4-BE49-F238E27FC236}">
                  <a16:creationId xmlns:a16="http://schemas.microsoft.com/office/drawing/2014/main" id="{E49F8914-8E8E-9F44-B1DD-B97A6600AD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2920" y="3928622"/>
              <a:ext cx="12192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Line 20">
              <a:extLst>
                <a:ext uri="{FF2B5EF4-FFF2-40B4-BE49-F238E27FC236}">
                  <a16:creationId xmlns:a16="http://schemas.microsoft.com/office/drawing/2014/main" id="{430E82C7-E715-B44D-AEC3-91D951FF11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0320" y="3623822"/>
              <a:ext cx="1295400" cy="3048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Line 21">
              <a:extLst>
                <a:ext uri="{FF2B5EF4-FFF2-40B4-BE49-F238E27FC236}">
                  <a16:creationId xmlns:a16="http://schemas.microsoft.com/office/drawing/2014/main" id="{20435174-D209-D843-9263-93880FD871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30320" y="3928622"/>
              <a:ext cx="1295400" cy="3048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Line 23">
              <a:extLst>
                <a:ext uri="{FF2B5EF4-FFF2-40B4-BE49-F238E27FC236}">
                  <a16:creationId xmlns:a16="http://schemas.microsoft.com/office/drawing/2014/main" id="{10D8B55B-9F42-8C41-9B85-78C5A4A3A8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2120" y="3928622"/>
              <a:ext cx="8382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24">
              <a:extLst>
                <a:ext uri="{FF2B5EF4-FFF2-40B4-BE49-F238E27FC236}">
                  <a16:creationId xmlns:a16="http://schemas.microsoft.com/office/drawing/2014/main" id="{55C145A5-53BE-764A-88D8-70C675AF3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2829" y="2861823"/>
              <a:ext cx="496946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13" name="Text Box 25">
              <a:extLst>
                <a:ext uri="{FF2B5EF4-FFF2-40B4-BE49-F238E27FC236}">
                  <a16:creationId xmlns:a16="http://schemas.microsoft.com/office/drawing/2014/main" id="{FEC71E40-C16F-EF4B-BD8B-DC4BF9B4A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0900" y="3866710"/>
              <a:ext cx="468840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2B0B8387-4F94-4442-BFC4-649C7053C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7225" y="3242822"/>
              <a:ext cx="468840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15" name="Text Box 27">
              <a:extLst>
                <a:ext uri="{FF2B5EF4-FFF2-40B4-BE49-F238E27FC236}">
                  <a16:creationId xmlns:a16="http://schemas.microsoft.com/office/drawing/2014/main" id="{8557CEB7-48C4-A44F-8B2E-AC00890CBB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6421" y="2838010"/>
              <a:ext cx="328299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D09ADB0A-8D2F-F243-AD81-79CDBE0FD0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3523" y="4025460"/>
              <a:ext cx="746170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Mg*</a:t>
              </a:r>
            </a:p>
          </p:txBody>
        </p:sp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18C66E3C-D338-D14F-AD82-0D58B818A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6559" y="4214589"/>
              <a:ext cx="1040365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Ne,</a:t>
              </a:r>
              <a:r>
                <a:rPr 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23</a:t>
              </a: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Na</a:t>
              </a:r>
            </a:p>
          </p:txBody>
        </p:sp>
        <p:sp>
          <p:nvSpPr>
            <p:cNvPr id="18" name="Text Box 30">
              <a:extLst>
                <a:ext uri="{FF2B5EF4-FFF2-40B4-BE49-F238E27FC236}">
                  <a16:creationId xmlns:a16="http://schemas.microsoft.com/office/drawing/2014/main" id="{4F893A28-B6D8-0843-80EA-67CCAD1B3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8162" y="3523274"/>
              <a:ext cx="485703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a,p</a:t>
              </a:r>
              <a:endParaRPr lang="el-GR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EA56212F-0CBB-3243-AFD8-B425F76683BE}"/>
                </a:ext>
              </a:extLst>
            </p:cNvPr>
            <p:cNvSpPr/>
            <p:nvPr/>
          </p:nvSpPr>
          <p:spPr>
            <a:xfrm>
              <a:off x="5800008" y="2826897"/>
              <a:ext cx="206375" cy="21431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9AF504B3-5C33-E843-97BF-B86BFCF7041E}"/>
                </a:ext>
              </a:extLst>
            </p:cNvPr>
            <p:cNvSpPr/>
            <p:nvPr/>
          </p:nvSpPr>
          <p:spPr>
            <a:xfrm>
              <a:off x="5182920" y="2556883"/>
              <a:ext cx="1503508" cy="4057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Direct breakup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880B1E03-52D4-A14D-8E97-764BDA9E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66" y="3759236"/>
            <a:ext cx="3359150" cy="24384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918A526E-DD5A-2540-BD7C-7B3A6CE6C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597" y="4157013"/>
            <a:ext cx="3660511" cy="1930740"/>
          </a:xfrm>
          <a:prstGeom prst="rect">
            <a:avLst/>
          </a:prstGeom>
        </p:spPr>
      </p:pic>
      <p:graphicFrame>
        <p:nvGraphicFramePr>
          <p:cNvPr id="24" name="Object 1">
            <a:extLst>
              <a:ext uri="{FF2B5EF4-FFF2-40B4-BE49-F238E27FC236}">
                <a16:creationId xmlns:a16="http://schemas.microsoft.com/office/drawing/2014/main" id="{12DBE03F-35C8-434E-8E3A-9269B68E03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437" y="2745931"/>
          <a:ext cx="2081212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93760" imgH="469800" progId="Equation.3">
                  <p:embed/>
                </p:oleObj>
              </mc:Choice>
              <mc:Fallback>
                <p:oleObj name="Equation" r:id="rId4" imgW="1193760" imgH="469800" progId="Equation.3">
                  <p:embed/>
                  <p:pic>
                    <p:nvPicPr>
                      <p:cNvPr id="24" name="Object 1">
                        <a:extLst>
                          <a:ext uri="{FF2B5EF4-FFF2-40B4-BE49-F238E27FC236}">
                            <a16:creationId xmlns:a16="http://schemas.microsoft.com/office/drawing/2014/main" id="{12DBE03F-35C8-434E-8E3A-9269B68E03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437" y="2745931"/>
                        <a:ext cx="2081212" cy="827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ttangolo 24">
            <a:extLst>
              <a:ext uri="{FF2B5EF4-FFF2-40B4-BE49-F238E27FC236}">
                <a16:creationId xmlns:a16="http://schemas.microsoft.com/office/drawing/2014/main" id="{096F2A7E-1B49-FD44-87CC-1750B4E19040}"/>
              </a:ext>
            </a:extLst>
          </p:cNvPr>
          <p:cNvSpPr/>
          <p:nvPr/>
        </p:nvSpPr>
        <p:spPr>
          <a:xfrm>
            <a:off x="2056719" y="2852936"/>
            <a:ext cx="4018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QF </a:t>
            </a: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20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14N                                                    -10.27 </a:t>
            </a:r>
            <a:r>
              <a:rPr lang="it-IT" sz="2000" b="1" baseline="-25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it-IT" sz="20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0A3F3057-3AEC-C0EC-9945-ABB5C2BF7F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333" b="33111"/>
          <a:stretch/>
        </p:blipFill>
        <p:spPr>
          <a:xfrm>
            <a:off x="1424866" y="-23808"/>
            <a:ext cx="9144000" cy="774700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55033D5A-3967-C930-6637-D73F44FE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866" y="6816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  <a:latin typeface="Calibri"/>
                <a:cs typeface="Calibri"/>
              </a:rPr>
              <a:t>Our</a:t>
            </a:r>
            <a:r>
              <a:rPr lang="it-IT" sz="2800" b="1" dirty="0">
                <a:solidFill>
                  <a:schemeClr val="bg1"/>
                </a:solidFill>
                <a:latin typeface="Calibri"/>
                <a:cs typeface="Calibri"/>
              </a:rPr>
              <a:t> Experiment with the THM</a:t>
            </a:r>
          </a:p>
        </p:txBody>
      </p:sp>
    </p:spTree>
    <p:extLst>
      <p:ext uri="{BB962C8B-B14F-4D97-AF65-F5344CB8AC3E}">
        <p14:creationId xmlns:p14="http://schemas.microsoft.com/office/powerpoint/2010/main" val="3045386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DBB6F1A8-2F1D-B742-909C-28AAB3028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47" b="12814"/>
          <a:stretch/>
        </p:blipFill>
        <p:spPr>
          <a:xfrm>
            <a:off x="9022827" y="362626"/>
            <a:ext cx="3020773" cy="169327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154E3C-CE01-364B-BCD9-D491D66D1AAD}"/>
              </a:ext>
            </a:extLst>
          </p:cNvPr>
          <p:cNvSpPr txBox="1"/>
          <p:nvPr/>
        </p:nvSpPr>
        <p:spPr>
          <a:xfrm>
            <a:off x="0" y="0"/>
            <a:ext cx="849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Nuclear astrophysics: from the laboratory to the cosmos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B00A2FCD-7C4A-3740-ADBD-7480B386C4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9782910"/>
              </p:ext>
            </p:extLst>
          </p:nvPr>
        </p:nvGraphicFramePr>
        <p:xfrm>
          <a:off x="3940435" y="82429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BCBC3B3A-66CB-0346-80CE-7B9C614A7F38}"/>
              </a:ext>
            </a:extLst>
          </p:cNvPr>
          <p:cNvSpPr/>
          <p:nvPr/>
        </p:nvSpPr>
        <p:spPr>
          <a:xfrm>
            <a:off x="785932" y="984959"/>
            <a:ext cx="2898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purpose of nuclear astrophysics is to provide reliable nuclear physics input for astrophysical models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73098BD-BDDC-B14D-BE13-D33F4610D9AC}"/>
              </a:ext>
            </a:extLst>
          </p:cNvPr>
          <p:cNvSpPr/>
          <p:nvPr/>
        </p:nvSpPr>
        <p:spPr>
          <a:xfrm>
            <a:off x="6022855" y="4426626"/>
            <a:ext cx="2381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Change the model until observables are matched by predictions</a:t>
            </a:r>
          </a:p>
        </p:txBody>
      </p:sp>
      <p:sp>
        <p:nvSpPr>
          <p:cNvPr id="9" name="Freccia bidirezionale orizzontale 8">
            <a:extLst>
              <a:ext uri="{FF2B5EF4-FFF2-40B4-BE49-F238E27FC236}">
                <a16:creationId xmlns:a16="http://schemas.microsoft.com/office/drawing/2014/main" id="{04851746-E10D-FC41-9FFC-B22D8654B5EC}"/>
              </a:ext>
            </a:extLst>
          </p:cNvPr>
          <p:cNvSpPr/>
          <p:nvPr/>
        </p:nvSpPr>
        <p:spPr>
          <a:xfrm rot="20086218">
            <a:off x="5864985" y="3658387"/>
            <a:ext cx="959569" cy="450628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A5E98D7-F5DB-9441-80D1-6936F9C2DC57}"/>
              </a:ext>
            </a:extLst>
          </p:cNvPr>
          <p:cNvSpPr/>
          <p:nvPr/>
        </p:nvSpPr>
        <p:spPr>
          <a:xfrm>
            <a:off x="0" y="5873391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Astrophysical models are very complex: assumptions on stellar structure and on stellar parameters (age, mass…) </a:t>
            </a:r>
            <a:r>
              <a:rPr lang="en-US" sz="2800" dirty="0">
                <a:sym typeface="Wingdings"/>
              </a:rPr>
              <a:t> need of multiple independent constraints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04D6440-C85E-AB4F-B149-FE4A53E51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0852" y="3345206"/>
            <a:ext cx="1735408" cy="1573811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F3D85D25-9DD9-804C-A930-04C4124D9A99}"/>
              </a:ext>
            </a:extLst>
          </p:cNvPr>
          <p:cNvGrpSpPr/>
          <p:nvPr/>
        </p:nvGrpSpPr>
        <p:grpSpPr>
          <a:xfrm>
            <a:off x="2276927" y="2520933"/>
            <a:ext cx="1480839" cy="1480839"/>
            <a:chOff x="382488" y="2581687"/>
            <a:chExt cx="1480839" cy="1480839"/>
          </a:xfrm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EE13884D-3287-4443-8EFC-3627D4C5DDFA}"/>
                </a:ext>
              </a:extLst>
            </p:cNvPr>
            <p:cNvSpPr/>
            <p:nvPr/>
          </p:nvSpPr>
          <p:spPr>
            <a:xfrm>
              <a:off x="382488" y="2581687"/>
              <a:ext cx="1480839" cy="148083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e 4">
              <a:extLst>
                <a:ext uri="{FF2B5EF4-FFF2-40B4-BE49-F238E27FC236}">
                  <a16:creationId xmlns:a16="http://schemas.microsoft.com/office/drawing/2014/main" id="{FAC95D74-3094-2842-B1D3-A1346F1B725D}"/>
                </a:ext>
              </a:extLst>
            </p:cNvPr>
            <p:cNvSpPr/>
            <p:nvPr/>
          </p:nvSpPr>
          <p:spPr>
            <a:xfrm>
              <a:off x="599352" y="2798551"/>
              <a:ext cx="1047111" cy="1047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Astrophysical models: how a star works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1D66466-F0F8-DE48-8934-4783D0F8C204}"/>
              </a:ext>
            </a:extLst>
          </p:cNvPr>
          <p:cNvGrpSpPr/>
          <p:nvPr/>
        </p:nvGrpSpPr>
        <p:grpSpPr>
          <a:xfrm>
            <a:off x="2336805" y="4175688"/>
            <a:ext cx="1480839" cy="1480839"/>
            <a:chOff x="382488" y="2581687"/>
            <a:chExt cx="1480839" cy="1480839"/>
          </a:xfrm>
        </p:grpSpPr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DE084D89-B683-6E42-8AF2-F362EAAAE51F}"/>
                </a:ext>
              </a:extLst>
            </p:cNvPr>
            <p:cNvSpPr/>
            <p:nvPr/>
          </p:nvSpPr>
          <p:spPr>
            <a:xfrm>
              <a:off x="382488" y="2581687"/>
              <a:ext cx="1480839" cy="148083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e 4">
              <a:extLst>
                <a:ext uri="{FF2B5EF4-FFF2-40B4-BE49-F238E27FC236}">
                  <a16:creationId xmlns:a16="http://schemas.microsoft.com/office/drawing/2014/main" id="{84161A57-24AD-CD4E-9B27-C8348C5E4850}"/>
                </a:ext>
              </a:extLst>
            </p:cNvPr>
            <p:cNvSpPr/>
            <p:nvPr/>
          </p:nvSpPr>
          <p:spPr>
            <a:xfrm>
              <a:off x="599352" y="2798551"/>
              <a:ext cx="1047111" cy="1047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/>
                <a:t>Model input parameters: magnetic field, </a:t>
              </a:r>
              <a:r>
                <a:rPr lang="en-US" sz="1300" dirty="0" err="1"/>
                <a:t>metallicity</a:t>
              </a:r>
              <a:r>
                <a:rPr lang="en-US" sz="1300" dirty="0"/>
                <a:t>, …</a:t>
              </a:r>
              <a:endParaRPr lang="en-US" sz="1300" kern="1200" dirty="0"/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7D847080-986A-064E-9DE1-B1BBD65B97FD}"/>
              </a:ext>
            </a:extLst>
          </p:cNvPr>
          <p:cNvGrpSpPr/>
          <p:nvPr/>
        </p:nvGrpSpPr>
        <p:grpSpPr>
          <a:xfrm rot="1708005">
            <a:off x="3893187" y="3144292"/>
            <a:ext cx="470907" cy="550872"/>
            <a:chOff x="2085454" y="1756563"/>
            <a:chExt cx="470907" cy="550872"/>
          </a:xfrm>
        </p:grpSpPr>
        <p:sp>
          <p:nvSpPr>
            <p:cNvPr id="19" name="Freccia destra 18">
              <a:extLst>
                <a:ext uri="{FF2B5EF4-FFF2-40B4-BE49-F238E27FC236}">
                  <a16:creationId xmlns:a16="http://schemas.microsoft.com/office/drawing/2014/main" id="{61912C54-7AC4-1A46-92A7-5C7B2195F1D9}"/>
                </a:ext>
              </a:extLst>
            </p:cNvPr>
            <p:cNvSpPr/>
            <p:nvPr/>
          </p:nvSpPr>
          <p:spPr>
            <a:xfrm>
              <a:off x="2085454" y="1756563"/>
              <a:ext cx="470907" cy="55087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Freccia destra 4">
              <a:extLst>
                <a:ext uri="{FF2B5EF4-FFF2-40B4-BE49-F238E27FC236}">
                  <a16:creationId xmlns:a16="http://schemas.microsoft.com/office/drawing/2014/main" id="{02308C77-866F-3246-B676-1764F0600907}"/>
                </a:ext>
              </a:extLst>
            </p:cNvPr>
            <p:cNvSpPr/>
            <p:nvPr/>
          </p:nvSpPr>
          <p:spPr>
            <a:xfrm>
              <a:off x="2085454" y="1866737"/>
              <a:ext cx="329635" cy="330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FB25744B-E2AA-6E48-986F-CD0B7C0703E1}"/>
              </a:ext>
            </a:extLst>
          </p:cNvPr>
          <p:cNvGrpSpPr/>
          <p:nvPr/>
        </p:nvGrpSpPr>
        <p:grpSpPr>
          <a:xfrm rot="20256852">
            <a:off x="3889036" y="4321323"/>
            <a:ext cx="470907" cy="550872"/>
            <a:chOff x="2085454" y="1756563"/>
            <a:chExt cx="470907" cy="550872"/>
          </a:xfrm>
        </p:grpSpPr>
        <p:sp>
          <p:nvSpPr>
            <p:cNvPr id="22" name="Freccia destra 21">
              <a:extLst>
                <a:ext uri="{FF2B5EF4-FFF2-40B4-BE49-F238E27FC236}">
                  <a16:creationId xmlns:a16="http://schemas.microsoft.com/office/drawing/2014/main" id="{61C7F583-DA60-344C-860C-F876EF157F62}"/>
                </a:ext>
              </a:extLst>
            </p:cNvPr>
            <p:cNvSpPr/>
            <p:nvPr/>
          </p:nvSpPr>
          <p:spPr>
            <a:xfrm>
              <a:off x="2085454" y="1756563"/>
              <a:ext cx="470907" cy="55087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Freccia destra 4">
              <a:extLst>
                <a:ext uri="{FF2B5EF4-FFF2-40B4-BE49-F238E27FC236}">
                  <a16:creationId xmlns:a16="http://schemas.microsoft.com/office/drawing/2014/main" id="{D68A1143-0537-5243-AE33-B5D435032CA9}"/>
                </a:ext>
              </a:extLst>
            </p:cNvPr>
            <p:cNvSpPr/>
            <p:nvPr/>
          </p:nvSpPr>
          <p:spPr>
            <a:xfrm>
              <a:off x="2085454" y="1866737"/>
              <a:ext cx="329635" cy="330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4C740570-C6F5-E64E-AF33-ECFFE74FFD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8331" y="3861187"/>
            <a:ext cx="2170033" cy="1877078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E7683E81-CB72-C64A-8BF7-0DBB0EE2FD4B}"/>
              </a:ext>
            </a:extLst>
          </p:cNvPr>
          <p:cNvSpPr/>
          <p:nvPr/>
        </p:nvSpPr>
        <p:spPr>
          <a:xfrm>
            <a:off x="267793" y="3531946"/>
            <a:ext cx="1876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cross sections are needed at energy of 10-100 keV</a:t>
            </a:r>
          </a:p>
        </p:txBody>
      </p:sp>
    </p:spTree>
    <p:extLst>
      <p:ext uri="{BB962C8B-B14F-4D97-AF65-F5344CB8AC3E}">
        <p14:creationId xmlns:p14="http://schemas.microsoft.com/office/powerpoint/2010/main" val="1258670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B1C32217-FBFC-A14F-B9DA-BB33B84C4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131" y="799392"/>
            <a:ext cx="11772584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C,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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</a:t>
            </a:r>
            <a:r>
              <a:rPr lang="en-GB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C,p)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reactions via the </a:t>
            </a:r>
            <a:r>
              <a:rPr lang="en-GB" sz="1600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Trojan Horse Method</a:t>
            </a:r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applied to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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Ne)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N,p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Na)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three-body processes  </a:t>
            </a:r>
            <a:r>
              <a:rPr lang="en-GB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GB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from the </a:t>
            </a:r>
            <a:r>
              <a:rPr lang="en-GB" sz="16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 as  spectator s</a:t>
            </a:r>
            <a:endParaRPr lang="en-GB" sz="1600" u="sng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  						                                                                                                 </a:t>
            </a:r>
            <a:endParaRPr lang="en-GB" sz="14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 of </a:t>
            </a:r>
            <a:r>
              <a:rPr lang="en-GB" sz="14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cluster transfer in the </a:t>
            </a:r>
            <a:r>
              <a:rPr lang="en-GB" sz="14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4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N,d)</a:t>
            </a:r>
            <a:r>
              <a:rPr lang="en-GB" sz="14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</a:t>
            </a:r>
            <a:r>
              <a:rPr lang="en-GB" sz="1400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reaction </a:t>
            </a:r>
            <a:r>
              <a:rPr lang="en-GB" sz="12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(R.H. </a:t>
            </a:r>
            <a:r>
              <a:rPr lang="en-GB" sz="12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Zurmȗhle</a:t>
            </a:r>
            <a:r>
              <a:rPr lang="en-GB" sz="12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PRC 49 (1994) 5) </a:t>
            </a:r>
            <a:endParaRPr lang="it-IT" sz="12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A6FCA4D-6AC5-3948-BFA3-AFA65C5B2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742" y="1960613"/>
            <a:ext cx="4882743" cy="38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it-IT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600" b="1" baseline="-250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14N </a:t>
            </a:r>
            <a:r>
              <a:rPr lang="it-IT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=30 </a:t>
            </a:r>
            <a:r>
              <a:rPr lang="it-IT" sz="16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it-IT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it-IT" sz="16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600" b="1" baseline="-25000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coul</a:t>
            </a:r>
            <a:r>
              <a:rPr lang="it-IT" sz="1600" b="1" baseline="-250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it-IT" sz="1600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d,p</a:t>
            </a:r>
            <a:r>
              <a:rPr lang="it-IT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it-IT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coincidence</a:t>
            </a:r>
            <a:r>
              <a:rPr lang="it-IT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it-IT" sz="1600" b="1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Symbol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8A7F399-50EF-CD4F-852F-EFDB6BF1D90F}"/>
              </a:ext>
            </a:extLst>
          </p:cNvPr>
          <p:cNvSpPr/>
          <p:nvPr/>
        </p:nvSpPr>
        <p:spPr>
          <a:xfrm>
            <a:off x="7416715" y="642253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it-IT" sz="14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Tumino</a:t>
            </a:r>
            <a:r>
              <a:rPr lang="it-IT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Nature (2018)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1CDD4374-976D-ED42-BAEB-9B1487C7BC4D}"/>
              </a:ext>
            </a:extLst>
          </p:cNvPr>
          <p:cNvGrpSpPr/>
          <p:nvPr/>
        </p:nvGrpSpPr>
        <p:grpSpPr>
          <a:xfrm>
            <a:off x="6858537" y="2151781"/>
            <a:ext cx="3622086" cy="1565253"/>
            <a:chOff x="4472829" y="2556883"/>
            <a:chExt cx="4234095" cy="2063443"/>
          </a:xfrm>
        </p:grpSpPr>
        <p:sp>
          <p:nvSpPr>
            <p:cNvPr id="6" name="Line 17">
              <a:extLst>
                <a:ext uri="{FF2B5EF4-FFF2-40B4-BE49-F238E27FC236}">
                  <a16:creationId xmlns:a16="http://schemas.microsoft.com/office/drawing/2014/main" id="{D5938B55-2F99-0942-B476-7C94405D0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1920" y="2938022"/>
              <a:ext cx="3429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Line 18">
              <a:extLst>
                <a:ext uri="{FF2B5EF4-FFF2-40B4-BE49-F238E27FC236}">
                  <a16:creationId xmlns:a16="http://schemas.microsoft.com/office/drawing/2014/main" id="{F354EB40-97DD-E143-B20C-6D1FB783F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7320" y="2938022"/>
              <a:ext cx="304800" cy="9906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Line 19">
              <a:extLst>
                <a:ext uri="{FF2B5EF4-FFF2-40B4-BE49-F238E27FC236}">
                  <a16:creationId xmlns:a16="http://schemas.microsoft.com/office/drawing/2014/main" id="{E49F8914-8E8E-9F44-B1DD-B97A6600AD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2920" y="3928622"/>
              <a:ext cx="12192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Line 20">
              <a:extLst>
                <a:ext uri="{FF2B5EF4-FFF2-40B4-BE49-F238E27FC236}">
                  <a16:creationId xmlns:a16="http://schemas.microsoft.com/office/drawing/2014/main" id="{430E82C7-E715-B44D-AEC3-91D951FF11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0320" y="3623822"/>
              <a:ext cx="1295400" cy="3048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Line 21">
              <a:extLst>
                <a:ext uri="{FF2B5EF4-FFF2-40B4-BE49-F238E27FC236}">
                  <a16:creationId xmlns:a16="http://schemas.microsoft.com/office/drawing/2014/main" id="{20435174-D209-D843-9263-93880FD871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30320" y="3928622"/>
              <a:ext cx="1295400" cy="3048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Line 23">
              <a:extLst>
                <a:ext uri="{FF2B5EF4-FFF2-40B4-BE49-F238E27FC236}">
                  <a16:creationId xmlns:a16="http://schemas.microsoft.com/office/drawing/2014/main" id="{10D8B55B-9F42-8C41-9B85-78C5A4A3A8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2120" y="3928622"/>
              <a:ext cx="8382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24">
              <a:extLst>
                <a:ext uri="{FF2B5EF4-FFF2-40B4-BE49-F238E27FC236}">
                  <a16:creationId xmlns:a16="http://schemas.microsoft.com/office/drawing/2014/main" id="{55C145A5-53BE-764A-88D8-70C675AF3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2829" y="2861823"/>
              <a:ext cx="496946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13" name="Text Box 25">
              <a:extLst>
                <a:ext uri="{FF2B5EF4-FFF2-40B4-BE49-F238E27FC236}">
                  <a16:creationId xmlns:a16="http://schemas.microsoft.com/office/drawing/2014/main" id="{FEC71E40-C16F-EF4B-BD8B-DC4BF9B4A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0900" y="3866710"/>
              <a:ext cx="468840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2B0B8387-4F94-4442-BFC4-649C7053C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7225" y="3242822"/>
              <a:ext cx="468840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15" name="Text Box 27">
              <a:extLst>
                <a:ext uri="{FF2B5EF4-FFF2-40B4-BE49-F238E27FC236}">
                  <a16:creationId xmlns:a16="http://schemas.microsoft.com/office/drawing/2014/main" id="{8557CEB7-48C4-A44F-8B2E-AC00890CBB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6421" y="2838010"/>
              <a:ext cx="328299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D09ADB0A-8D2F-F243-AD81-79CDBE0FD0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3523" y="4025460"/>
              <a:ext cx="746170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Mg*</a:t>
              </a:r>
            </a:p>
          </p:txBody>
        </p:sp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18C66E3C-D338-D14F-AD82-0D58B818A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6559" y="4214589"/>
              <a:ext cx="1040365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Ne,</a:t>
              </a:r>
              <a:r>
                <a:rPr 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23</a:t>
              </a: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Na</a:t>
              </a:r>
            </a:p>
          </p:txBody>
        </p:sp>
        <p:sp>
          <p:nvSpPr>
            <p:cNvPr id="18" name="Text Box 30">
              <a:extLst>
                <a:ext uri="{FF2B5EF4-FFF2-40B4-BE49-F238E27FC236}">
                  <a16:creationId xmlns:a16="http://schemas.microsoft.com/office/drawing/2014/main" id="{4F893A28-B6D8-0843-80EA-67CCAD1B3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8162" y="3523274"/>
              <a:ext cx="485703" cy="40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a,p</a:t>
              </a:r>
              <a:endParaRPr lang="el-GR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EA56212F-0CBB-3243-AFD8-B425F76683BE}"/>
                </a:ext>
              </a:extLst>
            </p:cNvPr>
            <p:cNvSpPr/>
            <p:nvPr/>
          </p:nvSpPr>
          <p:spPr>
            <a:xfrm>
              <a:off x="5800008" y="2826897"/>
              <a:ext cx="206375" cy="21431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9AF504B3-5C33-E843-97BF-B86BFCF7041E}"/>
                </a:ext>
              </a:extLst>
            </p:cNvPr>
            <p:cNvSpPr/>
            <p:nvPr/>
          </p:nvSpPr>
          <p:spPr>
            <a:xfrm>
              <a:off x="5182920" y="2556883"/>
              <a:ext cx="1503508" cy="4057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Direct breakup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880B1E03-52D4-A14D-8E97-764BDA9E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66" y="3759236"/>
            <a:ext cx="3359150" cy="24384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918A526E-DD5A-2540-BD7C-7B3A6CE6C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597" y="4157013"/>
            <a:ext cx="3660511" cy="1930740"/>
          </a:xfrm>
          <a:prstGeom prst="rect">
            <a:avLst/>
          </a:prstGeom>
        </p:spPr>
      </p:pic>
      <p:graphicFrame>
        <p:nvGraphicFramePr>
          <p:cNvPr id="24" name="Object 1">
            <a:extLst>
              <a:ext uri="{FF2B5EF4-FFF2-40B4-BE49-F238E27FC236}">
                <a16:creationId xmlns:a16="http://schemas.microsoft.com/office/drawing/2014/main" id="{12DBE03F-35C8-434E-8E3A-9269B68E03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437" y="2745931"/>
          <a:ext cx="2081212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93760" imgH="469800" progId="Equation.3">
                  <p:embed/>
                </p:oleObj>
              </mc:Choice>
              <mc:Fallback>
                <p:oleObj name="Equation" r:id="rId4" imgW="1193760" imgH="469800" progId="Equation.3">
                  <p:embed/>
                  <p:pic>
                    <p:nvPicPr>
                      <p:cNvPr id="24" name="Object 1">
                        <a:extLst>
                          <a:ext uri="{FF2B5EF4-FFF2-40B4-BE49-F238E27FC236}">
                            <a16:creationId xmlns:a16="http://schemas.microsoft.com/office/drawing/2014/main" id="{12DBE03F-35C8-434E-8E3A-9269B68E03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437" y="2745931"/>
                        <a:ext cx="2081212" cy="827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ttangolo 24">
            <a:extLst>
              <a:ext uri="{FF2B5EF4-FFF2-40B4-BE49-F238E27FC236}">
                <a16:creationId xmlns:a16="http://schemas.microsoft.com/office/drawing/2014/main" id="{096F2A7E-1B49-FD44-87CC-1750B4E19040}"/>
              </a:ext>
            </a:extLst>
          </p:cNvPr>
          <p:cNvSpPr/>
          <p:nvPr/>
        </p:nvSpPr>
        <p:spPr>
          <a:xfrm>
            <a:off x="2056719" y="2852936"/>
            <a:ext cx="4018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QF </a:t>
            </a: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20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14N                                                    -10.27 </a:t>
            </a:r>
            <a:r>
              <a:rPr lang="it-IT" sz="2000" b="1" baseline="-25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it-IT" sz="20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0A3F3057-3AEC-C0EC-9945-ABB5C2BF7F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333" b="33111"/>
          <a:stretch/>
        </p:blipFill>
        <p:spPr>
          <a:xfrm>
            <a:off x="1424866" y="-23808"/>
            <a:ext cx="9144000" cy="774700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55033D5A-3967-C930-6637-D73F44FE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866" y="6816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  <a:latin typeface="Calibri"/>
                <a:cs typeface="Calibri"/>
              </a:rPr>
              <a:t>Our</a:t>
            </a:r>
            <a:r>
              <a:rPr lang="it-IT" sz="2800" b="1" dirty="0">
                <a:solidFill>
                  <a:schemeClr val="bg1"/>
                </a:solidFill>
                <a:latin typeface="Calibri"/>
                <a:cs typeface="Calibri"/>
              </a:rPr>
              <a:t> Experiment with the THM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DA6FE16C-1CAF-4D3B-BBB4-54602EEC2261}"/>
              </a:ext>
            </a:extLst>
          </p:cNvPr>
          <p:cNvGrpSpPr/>
          <p:nvPr/>
        </p:nvGrpSpPr>
        <p:grpSpPr>
          <a:xfrm>
            <a:off x="2524474" y="815707"/>
            <a:ext cx="6616931" cy="5760720"/>
            <a:chOff x="2524474" y="815707"/>
            <a:chExt cx="6616931" cy="5760720"/>
          </a:xfrm>
        </p:grpSpPr>
        <p:sp>
          <p:nvSpPr>
            <p:cNvPr id="34" name="Rettangolo con angoli arrotondati 33">
              <a:extLst>
                <a:ext uri="{FF2B5EF4-FFF2-40B4-BE49-F238E27FC236}">
                  <a16:creationId xmlns:a16="http://schemas.microsoft.com/office/drawing/2014/main" id="{3E3DFD88-5B23-5C6F-090B-8DF58ADABCEC}"/>
                </a:ext>
              </a:extLst>
            </p:cNvPr>
            <p:cNvSpPr/>
            <p:nvPr/>
          </p:nvSpPr>
          <p:spPr>
            <a:xfrm>
              <a:off x="2524474" y="815707"/>
              <a:ext cx="6616931" cy="5760720"/>
            </a:xfrm>
            <a:prstGeom prst="roundRect">
              <a:avLst/>
            </a:prstGeom>
            <a:solidFill>
              <a:srgbClr val="DFE7F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237FE8AB-2B3C-288E-23F8-2EFB36550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59128" y="1396070"/>
              <a:ext cx="5935785" cy="3747691"/>
            </a:xfrm>
            <a:prstGeom prst="rect">
              <a:avLst/>
            </a:prstGeom>
          </p:spPr>
        </p:pic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BCA4F2D4-B072-846B-8C96-2D4BCE3D3250}"/>
                </a:ext>
              </a:extLst>
            </p:cNvPr>
            <p:cNvSpPr/>
            <p:nvPr/>
          </p:nvSpPr>
          <p:spPr>
            <a:xfrm>
              <a:off x="3754054" y="5259225"/>
              <a:ext cx="4316503" cy="338554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Color</a:t>
              </a:r>
              <a:r>
                <a:rPr lang="en-GB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shadings mark typical regions for C-burning </a:t>
              </a:r>
              <a:endParaRPr lang="it-IT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AF7CDD8C-8401-9FE8-4B08-BBFC7FB1CDC3}"/>
                </a:ext>
              </a:extLst>
            </p:cNvPr>
            <p:cNvSpPr/>
            <p:nvPr/>
          </p:nvSpPr>
          <p:spPr>
            <a:xfrm>
              <a:off x="2986225" y="5742105"/>
              <a:ext cx="58521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Compared</a:t>
              </a:r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 to CF88, the </a:t>
              </a:r>
              <a:r>
                <a:rPr lang="it-IT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present</a:t>
              </a:r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 rate </a:t>
              </a:r>
              <a:r>
                <a:rPr lang="it-IT" dirty="0" err="1">
                  <a:latin typeface="Calibri" panose="020F0502020204030204" pitchFamily="34" charset="0"/>
                  <a:cs typeface="Calibri" panose="020F0502020204030204" pitchFamily="34" charset="0"/>
                </a:rPr>
                <a:t>increases</a:t>
              </a:r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 from a </a:t>
              </a:r>
              <a:r>
                <a:rPr lang="it-IT" dirty="0" err="1">
                  <a:latin typeface="Calibri" panose="020F0502020204030204" pitchFamily="34" charset="0"/>
                  <a:cs typeface="Calibri" panose="020F0502020204030204" pitchFamily="34" charset="0"/>
                </a:rPr>
                <a:t>factor</a:t>
              </a:r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 of 1.18 </a:t>
              </a:r>
              <a:r>
                <a:rPr lang="it-IT" dirty="0" err="1">
                  <a:latin typeface="Calibri" panose="020F0502020204030204" pitchFamily="34" charset="0"/>
                  <a:cs typeface="Calibri" panose="020F0502020204030204" pitchFamily="34" charset="0"/>
                </a:rPr>
                <a:t>at</a:t>
              </a:r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 1.2 GK to a </a:t>
              </a:r>
              <a:r>
                <a:rPr lang="it-IT" dirty="0" err="1">
                  <a:latin typeface="Calibri" panose="020F0502020204030204" pitchFamily="34" charset="0"/>
                  <a:cs typeface="Calibri" panose="020F0502020204030204" pitchFamily="34" charset="0"/>
                </a:rPr>
                <a:t>factor</a:t>
              </a:r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 of more </a:t>
              </a:r>
              <a:r>
                <a:rPr lang="it-IT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than</a:t>
              </a:r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 25 </a:t>
              </a:r>
              <a:r>
                <a:rPr lang="it-IT" dirty="0" err="1">
                  <a:latin typeface="Calibri" panose="020F0502020204030204" pitchFamily="34" charset="0"/>
                  <a:cs typeface="Calibri" panose="020F0502020204030204" pitchFamily="34" charset="0"/>
                </a:rPr>
                <a:t>at</a:t>
              </a:r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 0.5 GK</a:t>
              </a: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23800A82-003F-D2CF-295E-8E57F2299C69}"/>
                </a:ext>
              </a:extLst>
            </p:cNvPr>
            <p:cNvSpPr/>
            <p:nvPr/>
          </p:nvSpPr>
          <p:spPr>
            <a:xfrm>
              <a:off x="5062393" y="1057516"/>
              <a:ext cx="1699824" cy="338554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Total reaction rate</a:t>
              </a:r>
              <a:endParaRPr lang="it-IT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100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208D4E2-29E8-8248-90C4-BDF4938B6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460" y="699826"/>
            <a:ext cx="5153049" cy="480679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93BE662-B612-2F46-AC87-8B3430C3E111}"/>
              </a:ext>
            </a:extLst>
          </p:cNvPr>
          <p:cNvSpPr/>
          <p:nvPr/>
        </p:nvSpPr>
        <p:spPr>
          <a:xfrm>
            <a:off x="175797" y="699826"/>
            <a:ext cx="61427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THM </a:t>
            </a:r>
            <a:r>
              <a:rPr lang="it-IT" sz="1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it-IT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triggered</a:t>
            </a:r>
            <a:r>
              <a:rPr lang="it-IT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it-IT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 works.</a:t>
            </a:r>
          </a:p>
          <a:p>
            <a:pPr algn="just"/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Debated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Coulomb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corrections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Theory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calculations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on DWBA (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Mukhamedzhanov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et al., PRC 2019): large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corrections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(red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squares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) to the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initially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reported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S-factors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points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obscure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/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-the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numerical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stability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calculations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involving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 transfer to the continuum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guaranteed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 more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examination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C+</a:t>
            </a:r>
            <a:r>
              <a:rPr lang="it-IT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unusual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extremely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large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diffuseness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radius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/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-bin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functions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reproduce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resonances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with an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unphysically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large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nodes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thus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highly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oscillatory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pattern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responsible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for the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huge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of the transfer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EB45656-66D5-5F47-ACB9-3218BBF41386}"/>
              </a:ext>
            </a:extLst>
          </p:cNvPr>
          <p:cNvSpPr/>
          <p:nvPr/>
        </p:nvSpPr>
        <p:spPr>
          <a:xfrm>
            <a:off x="2063553" y="157851"/>
            <a:ext cx="7377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rgbClr val="FF0000"/>
                </a:solidFill>
              </a:rPr>
              <a:t>Recent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theoretical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developements</a:t>
            </a:r>
            <a:r>
              <a:rPr lang="it-IT" sz="2000" dirty="0">
                <a:solidFill>
                  <a:srgbClr val="FF0000"/>
                </a:solidFill>
              </a:rPr>
              <a:t> to investigate the </a:t>
            </a:r>
            <a:r>
              <a:rPr lang="it-IT" sz="2000" baseline="30000" dirty="0">
                <a:solidFill>
                  <a:srgbClr val="FF0000"/>
                </a:solidFill>
              </a:rPr>
              <a:t>12</a:t>
            </a:r>
            <a:r>
              <a:rPr lang="it-IT" sz="2000" dirty="0">
                <a:solidFill>
                  <a:srgbClr val="FF0000"/>
                </a:solidFill>
              </a:rPr>
              <a:t>C+</a:t>
            </a:r>
            <a:r>
              <a:rPr lang="it-IT" sz="2000" baseline="30000" dirty="0">
                <a:solidFill>
                  <a:srgbClr val="FF0000"/>
                </a:solidFill>
              </a:rPr>
              <a:t>12</a:t>
            </a:r>
            <a:r>
              <a:rPr lang="it-IT" sz="2000" dirty="0">
                <a:solidFill>
                  <a:srgbClr val="FF0000"/>
                </a:solidFill>
              </a:rPr>
              <a:t>C fusion: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ABA812F-4031-0647-8761-E1CC3E4C69F3}"/>
              </a:ext>
            </a:extLst>
          </p:cNvPr>
          <p:cNvSpPr/>
          <p:nvPr/>
        </p:nvSpPr>
        <p:spPr>
          <a:xfrm>
            <a:off x="175797" y="5366006"/>
            <a:ext cx="62968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Theory </a:t>
            </a:r>
            <a:r>
              <a:rPr lang="it-IT" sz="1600" dirty="0" err="1"/>
              <a:t>calculations</a:t>
            </a:r>
            <a:r>
              <a:rPr lang="it-IT" sz="1600" dirty="0"/>
              <a:t> </a:t>
            </a:r>
            <a:r>
              <a:rPr lang="it-IT" sz="1600" dirty="0" err="1"/>
              <a:t>using</a:t>
            </a:r>
            <a:r>
              <a:rPr lang="it-IT" sz="1600" dirty="0"/>
              <a:t> the Feynman </a:t>
            </a:r>
            <a:r>
              <a:rPr lang="it-IT" sz="1600" dirty="0" err="1"/>
              <a:t>path-integral</a:t>
            </a:r>
            <a:r>
              <a:rPr lang="it-IT" sz="1600" dirty="0"/>
              <a:t> </a:t>
            </a:r>
            <a:r>
              <a:rPr lang="it-IT" sz="1600" dirty="0" err="1"/>
              <a:t>method</a:t>
            </a:r>
            <a:r>
              <a:rPr lang="it-IT" sz="1600" dirty="0"/>
              <a:t> (Bonasera and </a:t>
            </a:r>
            <a:r>
              <a:rPr lang="it-IT" sz="1600" dirty="0" err="1"/>
              <a:t>Natowitz</a:t>
            </a:r>
            <a:r>
              <a:rPr lang="it-IT" sz="1600" dirty="0"/>
              <a:t> PRC(</a:t>
            </a:r>
            <a:r>
              <a:rPr lang="it-IT" sz="1600" dirty="0" err="1"/>
              <a:t>R</a:t>
            </a:r>
            <a:r>
              <a:rPr lang="it-IT" sz="1600" dirty="0"/>
              <a:t>) 2020) and </a:t>
            </a:r>
            <a:r>
              <a:rPr lang="it-IT" sz="1600" dirty="0" err="1"/>
              <a:t>including</a:t>
            </a:r>
            <a:r>
              <a:rPr lang="it-IT" sz="1600" dirty="0"/>
              <a:t> some l=0 </a:t>
            </a:r>
            <a:r>
              <a:rPr lang="it-IT" sz="1600" dirty="0" err="1"/>
              <a:t>resonances</a:t>
            </a:r>
            <a:r>
              <a:rPr lang="it-IT" sz="1600" dirty="0"/>
              <a:t>, lead to </a:t>
            </a:r>
            <a:r>
              <a:rPr lang="it-IT" sz="1600" dirty="0" err="1"/>
              <a:t>S-factor</a:t>
            </a:r>
            <a:r>
              <a:rPr lang="it-IT" sz="1600" dirty="0"/>
              <a:t> </a:t>
            </a:r>
            <a:r>
              <a:rPr lang="it-IT" sz="1600" dirty="0" err="1"/>
              <a:t>values</a:t>
            </a:r>
            <a:r>
              <a:rPr lang="it-IT" sz="1600" dirty="0"/>
              <a:t>  (green color) </a:t>
            </a:r>
            <a:r>
              <a:rPr lang="it-IT" sz="1600" b="1" dirty="0">
                <a:solidFill>
                  <a:srgbClr val="00B050"/>
                </a:solidFill>
              </a:rPr>
              <a:t>in agreement with </a:t>
            </a:r>
            <a:r>
              <a:rPr lang="it-IT" sz="1600" b="1" dirty="0" err="1">
                <a:solidFill>
                  <a:srgbClr val="00B050"/>
                </a:solidFill>
              </a:rPr>
              <a:t>results</a:t>
            </a:r>
            <a:r>
              <a:rPr lang="it-IT" sz="1600" b="1" dirty="0">
                <a:solidFill>
                  <a:srgbClr val="00B050"/>
                </a:solidFill>
              </a:rPr>
              <a:t> from the THM </a:t>
            </a:r>
            <a:r>
              <a:rPr lang="it-IT" sz="1600" dirty="0" err="1"/>
              <a:t>experiment</a:t>
            </a:r>
            <a:r>
              <a:rPr lang="it-IT" sz="1600" dirty="0"/>
              <a:t> (</a:t>
            </a:r>
            <a:r>
              <a:rPr lang="it-IT" sz="1600" dirty="0" err="1"/>
              <a:t>orange</a:t>
            </a:r>
            <a:r>
              <a:rPr lang="it-IT" sz="1600" dirty="0"/>
              <a:t> </a:t>
            </a:r>
            <a:r>
              <a:rPr lang="it-IT" sz="1600" dirty="0" err="1"/>
              <a:t>circles</a:t>
            </a:r>
            <a:r>
              <a:rPr lang="it-IT" sz="1600" dirty="0"/>
              <a:t>), </a:t>
            </a:r>
            <a:r>
              <a:rPr lang="it-IT" sz="1600" dirty="0" err="1"/>
              <a:t>highlighting</a:t>
            </a:r>
            <a:r>
              <a:rPr lang="it-IT" sz="1600" dirty="0"/>
              <a:t> the </a:t>
            </a:r>
            <a:r>
              <a:rPr lang="it-IT" sz="1600" dirty="0" err="1"/>
              <a:t>role</a:t>
            </a:r>
            <a:r>
              <a:rPr lang="it-IT" sz="1600" dirty="0"/>
              <a:t> of </a:t>
            </a:r>
            <a:r>
              <a:rPr lang="it-IT" sz="1600" dirty="0" err="1"/>
              <a:t>resonances</a:t>
            </a:r>
            <a:endParaRPr lang="it-IT" sz="16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AF75A76-BDD6-C44A-A466-D8576CFE40C9}"/>
              </a:ext>
            </a:extLst>
          </p:cNvPr>
          <p:cNvSpPr/>
          <p:nvPr/>
        </p:nvSpPr>
        <p:spPr>
          <a:xfrm>
            <a:off x="7475439" y="5648488"/>
            <a:ext cx="4423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New DWBA </a:t>
            </a:r>
            <a:r>
              <a:rPr lang="it-IT" sz="1600" dirty="0" err="1"/>
              <a:t>calculations</a:t>
            </a:r>
            <a:r>
              <a:rPr lang="it-IT" sz="1600" dirty="0"/>
              <a:t> to be </a:t>
            </a:r>
            <a:r>
              <a:rPr lang="it-IT" sz="1600" dirty="0" err="1"/>
              <a:t>published</a:t>
            </a:r>
            <a:r>
              <a:rPr lang="it-IT" sz="1600" dirty="0"/>
              <a:t> </a:t>
            </a:r>
            <a:r>
              <a:rPr lang="it-IT" sz="1600" dirty="0" err="1"/>
              <a:t>soon</a:t>
            </a:r>
            <a:r>
              <a:rPr lang="it-IT" sz="1600" dirty="0"/>
              <a:t> </a:t>
            </a:r>
          </a:p>
          <a:p>
            <a:r>
              <a:rPr lang="it-IT" sz="1600" dirty="0" err="1"/>
              <a:t>Possible</a:t>
            </a:r>
            <a:r>
              <a:rPr lang="it-IT" sz="1600" dirty="0"/>
              <a:t> </a:t>
            </a:r>
            <a:r>
              <a:rPr lang="it-IT" sz="1600" dirty="0" err="1"/>
              <a:t>experiment</a:t>
            </a:r>
            <a:r>
              <a:rPr lang="it-IT" sz="1600" dirty="0"/>
              <a:t> with </a:t>
            </a:r>
            <a:r>
              <a:rPr lang="it-IT" sz="1600" baseline="30000" dirty="0"/>
              <a:t>13</a:t>
            </a:r>
            <a:r>
              <a:rPr lang="it-IT" sz="1600" dirty="0"/>
              <a:t>C+</a:t>
            </a:r>
            <a:r>
              <a:rPr lang="it-IT" sz="1600" baseline="30000" dirty="0"/>
              <a:t>12</a:t>
            </a:r>
            <a:r>
              <a:rPr lang="it-IT" sz="1600" dirty="0"/>
              <a:t>C, </a:t>
            </a:r>
            <a:r>
              <a:rPr lang="it-IT" sz="1600" dirty="0" err="1"/>
              <a:t>but</a:t>
            </a:r>
            <a:r>
              <a:rPr lang="it-IT" sz="1600" dirty="0"/>
              <a:t> </a:t>
            </a:r>
            <a:r>
              <a:rPr lang="it-IT" sz="1600" baseline="30000" dirty="0"/>
              <a:t>13</a:t>
            </a:r>
            <a:r>
              <a:rPr lang="it-IT" sz="1600" dirty="0"/>
              <a:t>C </a:t>
            </a:r>
            <a:r>
              <a:rPr lang="it-IT" sz="1600" dirty="0" err="1"/>
              <a:t>not</a:t>
            </a:r>
            <a:r>
              <a:rPr lang="it-IT" sz="1600" dirty="0"/>
              <a:t> an easy TH </a:t>
            </a:r>
            <a:r>
              <a:rPr lang="it-IT" sz="1600" dirty="0" err="1"/>
              <a:t>nucleus</a:t>
            </a:r>
            <a:r>
              <a:rPr lang="it-IT" sz="1600" dirty="0"/>
              <a:t> (l=1 </a:t>
            </a:r>
            <a:r>
              <a:rPr lang="it-IT" sz="1600" dirty="0" err="1"/>
              <a:t>intercluster</a:t>
            </a:r>
            <a:r>
              <a:rPr lang="it-IT" sz="1600" dirty="0"/>
              <a:t> </a:t>
            </a:r>
            <a:r>
              <a:rPr lang="it-IT" sz="1600" dirty="0" err="1"/>
              <a:t>motion</a:t>
            </a:r>
            <a:r>
              <a:rPr lang="it-IT" sz="16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10883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36EC3A-FDEC-7644-9756-B8003BA62953}"/>
              </a:ext>
            </a:extLst>
          </p:cNvPr>
          <p:cNvSpPr txBox="1"/>
          <p:nvPr/>
        </p:nvSpPr>
        <p:spPr>
          <a:xfrm>
            <a:off x="585797" y="260648"/>
            <a:ext cx="52065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rgbClr val="002060"/>
                </a:solidFill>
              </a:rPr>
              <a:t>Recently</a:t>
            </a:r>
            <a:r>
              <a:rPr lang="it-IT" dirty="0">
                <a:solidFill>
                  <a:srgbClr val="002060"/>
                </a:solidFill>
              </a:rPr>
              <a:t>, the AMD </a:t>
            </a:r>
            <a:r>
              <a:rPr lang="it-IT" dirty="0" err="1">
                <a:solidFill>
                  <a:srgbClr val="002060"/>
                </a:solidFill>
              </a:rPr>
              <a:t>provided</a:t>
            </a:r>
            <a:r>
              <a:rPr lang="it-IT" dirty="0">
                <a:solidFill>
                  <a:srgbClr val="002060"/>
                </a:solidFill>
              </a:rPr>
              <a:t> a a quantitative </a:t>
            </a:r>
            <a:r>
              <a:rPr lang="it-IT" dirty="0" err="1">
                <a:solidFill>
                  <a:srgbClr val="002060"/>
                </a:solidFill>
              </a:rPr>
              <a:t>description</a:t>
            </a:r>
            <a:r>
              <a:rPr lang="it-IT" dirty="0">
                <a:solidFill>
                  <a:srgbClr val="002060"/>
                </a:solidFill>
              </a:rPr>
              <a:t> of the </a:t>
            </a:r>
            <a:r>
              <a:rPr lang="it-IT" dirty="0" err="1">
                <a:solidFill>
                  <a:srgbClr val="002060"/>
                </a:solidFill>
              </a:rPr>
              <a:t>low-energy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resonances</a:t>
            </a:r>
            <a:r>
              <a:rPr lang="it-IT" dirty="0">
                <a:solidFill>
                  <a:srgbClr val="002060"/>
                </a:solidFill>
              </a:rPr>
              <a:t> by </a:t>
            </a:r>
            <a:r>
              <a:rPr lang="it-IT" dirty="0" err="1">
                <a:solidFill>
                  <a:srgbClr val="002060"/>
                </a:solidFill>
              </a:rPr>
              <a:t>handling</a:t>
            </a:r>
            <a:r>
              <a:rPr lang="it-IT" dirty="0">
                <a:solidFill>
                  <a:srgbClr val="002060"/>
                </a:solidFill>
              </a:rPr>
              <a:t> the </a:t>
            </a:r>
            <a:r>
              <a:rPr lang="it-IT" dirty="0" err="1">
                <a:solidFill>
                  <a:srgbClr val="002060"/>
                </a:solidFill>
              </a:rPr>
              <a:t>channel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coupling</a:t>
            </a:r>
            <a:r>
              <a:rPr lang="it-IT" dirty="0">
                <a:solidFill>
                  <a:srgbClr val="002060"/>
                </a:solidFill>
              </a:rPr>
              <a:t> and </a:t>
            </a:r>
            <a:r>
              <a:rPr lang="it-IT" dirty="0" err="1">
                <a:solidFill>
                  <a:srgbClr val="002060"/>
                </a:solidFill>
              </a:rPr>
              <a:t>nuclear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rotation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without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adjustable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parameters</a:t>
            </a:r>
            <a:r>
              <a:rPr lang="it-IT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it-IT" dirty="0" err="1">
                <a:solidFill>
                  <a:srgbClr val="002060"/>
                </a:solidFill>
              </a:rPr>
              <a:t>It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successfully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described</a:t>
            </a:r>
            <a:r>
              <a:rPr lang="it-IT" dirty="0">
                <a:solidFill>
                  <a:srgbClr val="002060"/>
                </a:solidFill>
              </a:rPr>
              <a:t> the </a:t>
            </a:r>
            <a:r>
              <a:rPr lang="it-IT" dirty="0" err="1">
                <a:solidFill>
                  <a:srgbClr val="002060"/>
                </a:solidFill>
              </a:rPr>
              <a:t>gross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structure</a:t>
            </a:r>
            <a:r>
              <a:rPr lang="it-IT" dirty="0">
                <a:solidFill>
                  <a:srgbClr val="002060"/>
                </a:solidFill>
              </a:rPr>
              <a:t> of the </a:t>
            </a:r>
            <a:r>
              <a:rPr lang="it-IT" dirty="0" err="1">
                <a:solidFill>
                  <a:srgbClr val="002060"/>
                </a:solidFill>
              </a:rPr>
              <a:t>main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observed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resonances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above</a:t>
            </a:r>
            <a:r>
              <a:rPr lang="it-IT" dirty="0">
                <a:solidFill>
                  <a:srgbClr val="002060"/>
                </a:solidFill>
              </a:rPr>
              <a:t> and </a:t>
            </a:r>
            <a:r>
              <a:rPr lang="it-IT" dirty="0" err="1">
                <a:solidFill>
                  <a:srgbClr val="002060"/>
                </a:solidFill>
              </a:rPr>
              <a:t>below</a:t>
            </a:r>
            <a:r>
              <a:rPr lang="it-IT" dirty="0">
                <a:solidFill>
                  <a:srgbClr val="002060"/>
                </a:solidFill>
              </a:rPr>
              <a:t> the </a:t>
            </a:r>
            <a:r>
              <a:rPr lang="it-IT" dirty="0" err="1">
                <a:solidFill>
                  <a:srgbClr val="002060"/>
                </a:solidFill>
              </a:rPr>
              <a:t>Gamow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window</a:t>
            </a:r>
            <a:r>
              <a:rPr lang="it-IT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it-IT" dirty="0">
              <a:solidFill>
                <a:srgbClr val="002060"/>
              </a:solidFill>
            </a:endParaRPr>
          </a:p>
          <a:p>
            <a:pPr algn="just"/>
            <a:r>
              <a:rPr lang="it-IT" dirty="0">
                <a:solidFill>
                  <a:srgbClr val="002060"/>
                </a:solidFill>
              </a:rPr>
              <a:t>The </a:t>
            </a:r>
            <a:r>
              <a:rPr lang="it-IT" dirty="0" err="1">
                <a:solidFill>
                  <a:srgbClr val="002060"/>
                </a:solidFill>
              </a:rPr>
              <a:t>calculation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suggested</a:t>
            </a:r>
            <a:r>
              <a:rPr lang="it-IT" dirty="0">
                <a:solidFill>
                  <a:srgbClr val="002060"/>
                </a:solidFill>
              </a:rPr>
              <a:t> no low-energy </a:t>
            </a:r>
            <a:r>
              <a:rPr lang="it-IT" dirty="0" err="1">
                <a:solidFill>
                  <a:srgbClr val="002060"/>
                </a:solidFill>
              </a:rPr>
              <a:t>suppression</a:t>
            </a:r>
            <a:r>
              <a:rPr lang="it-IT" dirty="0">
                <a:solidFill>
                  <a:srgbClr val="002060"/>
                </a:solidFill>
              </a:rPr>
              <a:t> of the </a:t>
            </a:r>
            <a:r>
              <a:rPr lang="it-IT" dirty="0" err="1">
                <a:solidFill>
                  <a:srgbClr val="002060"/>
                </a:solidFill>
              </a:rPr>
              <a:t>S</a:t>
            </a:r>
            <a:r>
              <a:rPr lang="it-IT" dirty="0">
                <a:solidFill>
                  <a:srgbClr val="002060"/>
                </a:solidFill>
              </a:rPr>
              <a:t>*-</a:t>
            </a:r>
            <a:r>
              <a:rPr lang="it-IT" dirty="0" err="1">
                <a:solidFill>
                  <a:srgbClr val="002060"/>
                </a:solidFill>
              </a:rPr>
              <a:t>factor</a:t>
            </a:r>
            <a:r>
              <a:rPr lang="it-IT" dirty="0">
                <a:solidFill>
                  <a:srgbClr val="002060"/>
                </a:solidFill>
              </a:rPr>
              <a:t> (</a:t>
            </a:r>
            <a:r>
              <a:rPr lang="it-IT" dirty="0" err="1">
                <a:solidFill>
                  <a:srgbClr val="002060"/>
                </a:solidFill>
              </a:rPr>
              <a:t>hindrance</a:t>
            </a:r>
            <a:r>
              <a:rPr lang="it-IT" dirty="0">
                <a:solidFill>
                  <a:srgbClr val="002060"/>
                </a:solidFill>
              </a:rPr>
              <a:t>?)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8FDE6AD-FF0A-5C9B-5FCD-A824EE0927B3}"/>
              </a:ext>
            </a:extLst>
          </p:cNvPr>
          <p:cNvGrpSpPr/>
          <p:nvPr/>
        </p:nvGrpSpPr>
        <p:grpSpPr>
          <a:xfrm>
            <a:off x="6399665" y="196064"/>
            <a:ext cx="4482295" cy="3232936"/>
            <a:chOff x="5950777" y="1240919"/>
            <a:chExt cx="4482295" cy="323293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9E48328-1B9F-544D-8A95-E38943486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83" t="1365"/>
            <a:stretch/>
          </p:blipFill>
          <p:spPr>
            <a:xfrm>
              <a:off x="5950777" y="1418749"/>
              <a:ext cx="4482295" cy="3055106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59E52B6-C740-EA4C-8162-11E76319690B}"/>
                </a:ext>
              </a:extLst>
            </p:cNvPr>
            <p:cNvSpPr txBox="1"/>
            <p:nvPr/>
          </p:nvSpPr>
          <p:spPr>
            <a:xfrm>
              <a:off x="6952781" y="1240919"/>
              <a:ext cx="324015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rgbClr val="002060"/>
                  </a:solidFill>
                </a:rPr>
                <a:t>Y. </a:t>
              </a:r>
              <a:r>
                <a:rPr lang="it-IT" sz="1200" dirty="0" err="1">
                  <a:solidFill>
                    <a:srgbClr val="002060"/>
                  </a:solidFill>
                </a:rPr>
                <a:t>Taniguchi</a:t>
              </a:r>
              <a:r>
                <a:rPr lang="it-IT" sz="1200" dirty="0">
                  <a:solidFill>
                    <a:srgbClr val="002060"/>
                  </a:solidFill>
                </a:rPr>
                <a:t> &amp; M. </a:t>
              </a:r>
              <a:r>
                <a:rPr lang="it-IT" sz="1200" dirty="0" err="1">
                  <a:solidFill>
                    <a:srgbClr val="002060"/>
                  </a:solidFill>
                </a:rPr>
                <a:t>Kimura</a:t>
              </a:r>
              <a:r>
                <a:rPr lang="it-IT" sz="1200" dirty="0">
                  <a:solidFill>
                    <a:srgbClr val="002060"/>
                  </a:solidFill>
                </a:rPr>
                <a:t>, PLB 823 136790 (2021)</a:t>
              </a:r>
              <a:endParaRPr lang="it-IT" sz="1200" dirty="0"/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43D1ABB1-9413-4F41-9E5A-5AAEF3803FB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33777" y="3429000"/>
            <a:ext cx="5186360" cy="31683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25B2F25-D2FB-7937-9EBA-447458D74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691" y="3549571"/>
            <a:ext cx="3943835" cy="16046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B63861-DE3A-FEF2-7FC4-6179DD28245B}"/>
              </a:ext>
            </a:extLst>
          </p:cNvPr>
          <p:cNvSpPr txBox="1"/>
          <p:nvPr/>
        </p:nvSpPr>
        <p:spPr>
          <a:xfrm>
            <a:off x="5534704" y="5154171"/>
            <a:ext cx="64938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«</a:t>
            </a:r>
            <a:r>
              <a:rPr lang="it-IT" sz="1600" b="0" i="0" u="none" strike="noStrike" dirty="0" err="1">
                <a:effectLst/>
                <a:latin typeface="Roboto" panose="020F0502020204030204" pitchFamily="34" charset="0"/>
              </a:rPr>
              <a:t>We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 </a:t>
            </a:r>
            <a:r>
              <a:rPr lang="it-IT" sz="1600" b="0" i="0" u="none" strike="noStrike" dirty="0" err="1">
                <a:effectLst/>
                <a:latin typeface="Roboto" panose="020F0502020204030204" pitchFamily="34" charset="0"/>
              </a:rPr>
              <a:t>evaluate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 the </a:t>
            </a:r>
            <a:r>
              <a:rPr lang="it-IT" sz="1600" b="0" i="0" u="none" strike="noStrike" baseline="30000" dirty="0">
                <a:effectLst/>
                <a:latin typeface="Roboto" panose="020F0502020204030204" pitchFamily="34" charset="0"/>
              </a:rPr>
              <a:t>12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C+</a:t>
            </a:r>
            <a:r>
              <a:rPr lang="it-IT" sz="1600" b="0" i="0" u="none" strike="noStrike" baseline="30000" dirty="0">
                <a:effectLst/>
                <a:latin typeface="Roboto" panose="020F0502020204030204" pitchFamily="34" charset="0"/>
              </a:rPr>
              <a:t>12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C fusion reaction rate </a:t>
            </a:r>
            <a:r>
              <a:rPr lang="it-IT" sz="1600" b="0" i="0" u="none" strike="noStrike" dirty="0" err="1">
                <a:effectLst/>
                <a:latin typeface="Roboto" panose="020F0502020204030204" pitchFamily="34" charset="0"/>
              </a:rPr>
              <a:t>using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 a </a:t>
            </a:r>
            <a:r>
              <a:rPr lang="it-IT" sz="1600" b="0" i="0" u="none" strike="noStrike" dirty="0" err="1">
                <a:effectLst/>
                <a:latin typeface="Roboto" panose="020F0502020204030204" pitchFamily="34" charset="0"/>
              </a:rPr>
              <a:t>microscopic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 model, the </a:t>
            </a:r>
            <a:r>
              <a:rPr lang="it-IT" sz="1600" b="0" i="0" u="none" strike="noStrike" dirty="0" err="1">
                <a:effectLst/>
                <a:latin typeface="Roboto" panose="020F0502020204030204" pitchFamily="34" charset="0"/>
              </a:rPr>
              <a:t>antisymmetrized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 </a:t>
            </a:r>
            <a:r>
              <a:rPr lang="it-IT" sz="1600" b="0" i="0" u="none" strike="noStrike" dirty="0" err="1">
                <a:effectLst/>
                <a:latin typeface="Roboto" panose="020F0502020204030204" pitchFamily="34" charset="0"/>
              </a:rPr>
              <a:t>molecular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 dynamics. Using the model, </a:t>
            </a:r>
            <a:r>
              <a:rPr lang="it-IT" sz="1600" b="0" i="0" u="none" strike="noStrike" dirty="0" err="1">
                <a:effectLst/>
                <a:latin typeface="Roboto" panose="020F0502020204030204" pitchFamily="34" charset="0"/>
              </a:rPr>
              <a:t>we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 </a:t>
            </a:r>
            <a:r>
              <a:rPr lang="it-IT" sz="1600" b="0" i="0" u="none" strike="noStrike" dirty="0" err="1">
                <a:effectLst/>
                <a:latin typeface="Roboto" panose="020F0502020204030204" pitchFamily="34" charset="0"/>
              </a:rPr>
              <a:t>calculated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 the fusion cross </a:t>
            </a:r>
            <a:r>
              <a:rPr lang="it-IT" sz="1600" b="0" i="0" u="none" strike="noStrike" dirty="0" err="1">
                <a:effectLst/>
                <a:latin typeface="Roboto" panose="020F0502020204030204" pitchFamily="34" charset="0"/>
              </a:rPr>
              <a:t>sections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 </a:t>
            </a:r>
            <a:r>
              <a:rPr lang="it-IT" sz="1600" b="0" i="0" u="none" strike="noStrike" dirty="0" err="1">
                <a:effectLst/>
                <a:latin typeface="Roboto" panose="020F0502020204030204" pitchFamily="34" charset="0"/>
              </a:rPr>
              <a:t>treating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 </a:t>
            </a:r>
            <a:r>
              <a:rPr lang="it-IT" sz="1600" b="0" i="0" u="none" strike="noStrike" dirty="0" err="1">
                <a:effectLst/>
                <a:latin typeface="Roboto" panose="020F0502020204030204" pitchFamily="34" charset="0"/>
              </a:rPr>
              <a:t>coupling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 of the </a:t>
            </a:r>
            <a:r>
              <a:rPr lang="it-IT" sz="1600" b="0" i="0" u="none" strike="noStrike" dirty="0" err="1">
                <a:effectLst/>
                <a:latin typeface="Roboto" panose="020F0502020204030204" pitchFamily="34" charset="0"/>
              </a:rPr>
              <a:t>entrance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 (</a:t>
            </a:r>
            <a:r>
              <a:rPr lang="it-IT" sz="1600" b="0" i="0" u="none" strike="noStrike" baseline="30000" dirty="0">
                <a:effectLst/>
                <a:latin typeface="Roboto" panose="020F0502020204030204" pitchFamily="34" charset="0"/>
              </a:rPr>
              <a:t>12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C+</a:t>
            </a:r>
            <a:r>
              <a:rPr lang="it-IT" sz="1600" b="0" i="0" u="none" strike="noStrike" baseline="30000" dirty="0">
                <a:effectLst/>
                <a:latin typeface="Roboto" panose="020F0502020204030204" pitchFamily="34" charset="0"/>
              </a:rPr>
              <a:t>12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C) and exit </a:t>
            </a:r>
            <a:r>
              <a:rPr lang="it-IT" sz="1600" b="0" i="0" u="none" strike="noStrike" dirty="0" err="1">
                <a:effectLst/>
                <a:latin typeface="Roboto" panose="020F0502020204030204" pitchFamily="34" charset="0"/>
              </a:rPr>
              <a:t>channels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 (alpha+</a:t>
            </a:r>
            <a:r>
              <a:rPr lang="it-IT" sz="1600" b="0" i="0" u="none" strike="noStrike" baseline="30000" dirty="0">
                <a:effectLst/>
                <a:latin typeface="Roboto" panose="020F0502020204030204" pitchFamily="34" charset="0"/>
              </a:rPr>
              <a:t>20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Ne and p+</a:t>
            </a:r>
            <a:r>
              <a:rPr lang="it-IT" sz="1600" b="0" i="0" u="none" strike="noStrike" baseline="30000" dirty="0">
                <a:effectLst/>
                <a:latin typeface="Roboto" panose="020F0502020204030204" pitchFamily="34" charset="0"/>
              </a:rPr>
              <a:t>23</a:t>
            </a:r>
            <a:r>
              <a:rPr lang="it-IT" sz="1600" b="0" i="0" u="none" strike="noStrike" dirty="0">
                <a:effectLst/>
                <a:latin typeface="Roboto" panose="020F0502020204030204" pitchFamily="34" charset="0"/>
              </a:rPr>
              <a:t>Na). </a:t>
            </a:r>
            <a:r>
              <a:rPr lang="it-IT" sz="1600" b="1" i="0" u="none" strike="noStrike" dirty="0" err="1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We</a:t>
            </a:r>
            <a:r>
              <a:rPr lang="it-IT" sz="1600" b="1" i="0" u="none" strike="noStrike" dirty="0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it-IT" sz="1600" b="1" i="0" u="none" strike="noStrike" dirty="0" err="1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obtained</a:t>
            </a:r>
            <a:r>
              <a:rPr lang="it-IT" sz="1600" b="1" i="0" u="none" strike="noStrike" dirty="0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it-IT" sz="1600" b="1" i="0" u="none" strike="noStrike" dirty="0" err="1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resonances</a:t>
            </a:r>
            <a:r>
              <a:rPr lang="it-IT" sz="1600" b="1" i="0" u="none" strike="noStrike" dirty="0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it-IT" sz="1600" b="1" i="0" u="none" strike="noStrike" dirty="0" err="1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that</a:t>
            </a:r>
            <a:r>
              <a:rPr lang="it-IT" sz="1600" b="1" i="0" u="none" strike="noStrike" dirty="0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it-IT" sz="1600" b="1" i="0" u="none" strike="noStrike" dirty="0" err="1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enhance</a:t>
            </a:r>
            <a:r>
              <a:rPr lang="it-IT" sz="1600" b="1" i="0" u="none" strike="noStrike" dirty="0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 the fusion cross </a:t>
            </a:r>
            <a:r>
              <a:rPr lang="it-IT" sz="1600" b="1" i="0" u="none" strike="noStrike" dirty="0" err="1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sections</a:t>
            </a:r>
            <a:r>
              <a:rPr lang="it-IT" sz="1600" b="1" i="0" u="none" strike="noStrike" dirty="0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 in low-energy </a:t>
            </a:r>
            <a:r>
              <a:rPr lang="it-IT" sz="1600" b="1" i="0" u="none" strike="noStrike" dirty="0" err="1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regions</a:t>
            </a:r>
            <a:r>
              <a:rPr lang="it-IT" sz="1600" b="1" i="0" u="none" strike="noStrike" dirty="0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, </a:t>
            </a:r>
            <a:r>
              <a:rPr lang="it-IT" sz="1600" b="1" i="0" u="none" strike="noStrike" dirty="0" err="1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which</a:t>
            </a:r>
            <a:r>
              <a:rPr lang="it-IT" sz="1600" b="1" i="0" u="none" strike="noStrike" dirty="0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it-IT" sz="1600" b="1" i="0" u="none" strike="noStrike" dirty="0" err="1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rejects</a:t>
            </a:r>
            <a:r>
              <a:rPr lang="it-IT" sz="1600" b="1" i="0" u="none" strike="noStrike" dirty="0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 the </a:t>
            </a:r>
            <a:r>
              <a:rPr lang="it-IT" sz="1600" b="1" i="0" u="none" strike="noStrike" dirty="0" err="1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hindrance</a:t>
            </a:r>
            <a:r>
              <a:rPr lang="it-IT" sz="1600" b="1" i="0" u="none" strike="noStrike" dirty="0">
                <a:solidFill>
                  <a:srgbClr val="FF0000"/>
                </a:solidFill>
                <a:effectLst/>
                <a:latin typeface="Roboto" panose="020F0502020204030204" pitchFamily="34" charset="0"/>
              </a:rPr>
              <a:t> model.»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38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D8E0CEC-D58B-FB49-8BEB-5D5B9B2FD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8" y="2972763"/>
            <a:ext cx="5181048" cy="3849470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086E8CA-ADD9-3A25-E4A9-500156738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28197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4A08D9-FE8E-084F-9082-1B8E5AA9F3DA}"/>
              </a:ext>
            </a:extLst>
          </p:cNvPr>
          <p:cNvSpPr txBox="1"/>
          <p:nvPr/>
        </p:nvSpPr>
        <p:spPr>
          <a:xfrm>
            <a:off x="6577577" y="1296260"/>
            <a:ext cx="518104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baseline="300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C+</a:t>
            </a:r>
            <a:r>
              <a:rPr lang="it-IT" sz="1600" baseline="300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fusion cross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sections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investigated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sub-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energies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Brasilian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interaction. </a:t>
            </a:r>
          </a:p>
          <a:p>
            <a:pPr algn="just"/>
            <a:endParaRPr lang="it-IT" sz="16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(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imaginary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simulates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(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flux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the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elastic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inelastic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the fusion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leads to the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describing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resonances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states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involving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carbons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b="1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Notice</a:t>
            </a:r>
            <a:r>
              <a:rPr lang="it-IT" sz="1600" b="1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couplings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inelastic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states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play a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crucial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description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fusion cross </a:t>
            </a:r>
            <a:r>
              <a:rPr lang="it-IT" sz="1600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sections</a:t>
            </a:r>
            <a:r>
              <a:rPr lang="it-IT" sz="16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323BB6-6BCA-403D-5E07-BDD6105A80D2}"/>
              </a:ext>
            </a:extLst>
          </p:cNvPr>
          <p:cNvSpPr txBox="1"/>
          <p:nvPr/>
        </p:nvSpPr>
        <p:spPr>
          <a:xfrm>
            <a:off x="5334693" y="5078907"/>
            <a:ext cx="5181048" cy="1200329"/>
          </a:xfrm>
          <a:prstGeom prst="rect">
            <a:avLst/>
          </a:prstGeom>
          <a:solidFill>
            <a:srgbClr val="DFE7F5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131413"/>
                </a:solidFill>
                <a:effectLst/>
              </a:rPr>
              <a:t>The </a:t>
            </a:r>
            <a:r>
              <a:rPr lang="it-IT" dirty="0" err="1">
                <a:solidFill>
                  <a:srgbClr val="131413"/>
                </a:solidFill>
                <a:effectLst/>
              </a:rPr>
              <a:t>solid</a:t>
            </a:r>
            <a:r>
              <a:rPr lang="it-IT" dirty="0">
                <a:solidFill>
                  <a:srgbClr val="131413"/>
                </a:solidFill>
                <a:effectLst/>
              </a:rPr>
              <a:t> black </a:t>
            </a:r>
            <a:r>
              <a:rPr lang="it-IT" dirty="0" err="1">
                <a:solidFill>
                  <a:srgbClr val="131413"/>
                </a:solidFill>
                <a:effectLst/>
              </a:rPr>
              <a:t>was</a:t>
            </a:r>
            <a:r>
              <a:rPr lang="it-IT" dirty="0">
                <a:solidFill>
                  <a:srgbClr val="131413"/>
                </a:solidFill>
                <a:effectLst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</a:rPr>
              <a:t>calculated</a:t>
            </a:r>
            <a:r>
              <a:rPr lang="it-IT" dirty="0">
                <a:solidFill>
                  <a:srgbClr val="131413"/>
                </a:solidFill>
                <a:effectLst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</a:rPr>
              <a:t>within</a:t>
            </a:r>
            <a:r>
              <a:rPr lang="it-IT" dirty="0">
                <a:solidFill>
                  <a:srgbClr val="131413"/>
                </a:solidFill>
                <a:effectLst/>
              </a:rPr>
              <a:t> the CC framework, </a:t>
            </a:r>
            <a:r>
              <a:rPr lang="it-IT" dirty="0" err="1">
                <a:solidFill>
                  <a:srgbClr val="131413"/>
                </a:solidFill>
                <a:effectLst/>
              </a:rPr>
              <a:t>while</a:t>
            </a:r>
            <a:r>
              <a:rPr lang="it-IT" dirty="0">
                <a:solidFill>
                  <a:srgbClr val="131413"/>
                </a:solidFill>
                <a:effectLst/>
              </a:rPr>
              <a:t> the </a:t>
            </a:r>
            <a:r>
              <a:rPr lang="it-IT" dirty="0" err="1">
                <a:solidFill>
                  <a:srgbClr val="131413"/>
                </a:solidFill>
                <a:effectLst/>
              </a:rPr>
              <a:t>dotted</a:t>
            </a:r>
            <a:r>
              <a:rPr lang="it-IT" dirty="0">
                <a:solidFill>
                  <a:srgbClr val="131413"/>
                </a:solidFill>
                <a:effectLst/>
              </a:rPr>
              <a:t> green curve </a:t>
            </a:r>
            <a:r>
              <a:rPr lang="it-IT" dirty="0" err="1">
                <a:solidFill>
                  <a:srgbClr val="131413"/>
                </a:solidFill>
                <a:effectLst/>
              </a:rPr>
              <a:t>was</a:t>
            </a:r>
            <a:r>
              <a:rPr lang="it-IT" dirty="0">
                <a:solidFill>
                  <a:srgbClr val="131413"/>
                </a:solidFill>
                <a:effectLst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</a:rPr>
              <a:t>obtained</a:t>
            </a:r>
            <a:r>
              <a:rPr lang="it-IT" dirty="0">
                <a:solidFill>
                  <a:srgbClr val="131413"/>
                </a:solidFill>
                <a:effectLst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</a:rPr>
              <a:t>without</a:t>
            </a:r>
            <a:r>
              <a:rPr lang="it-IT" dirty="0">
                <a:solidFill>
                  <a:srgbClr val="131413"/>
                </a:solidFill>
                <a:effectLst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</a:rPr>
              <a:t>considering</a:t>
            </a:r>
            <a:r>
              <a:rPr lang="it-IT" dirty="0">
                <a:solidFill>
                  <a:srgbClr val="131413"/>
                </a:solidFill>
                <a:effectLst/>
              </a:rPr>
              <a:t> the </a:t>
            </a:r>
            <a:r>
              <a:rPr lang="it-IT" dirty="0" err="1">
                <a:solidFill>
                  <a:srgbClr val="131413"/>
                </a:solidFill>
                <a:effectLst/>
              </a:rPr>
              <a:t>coupling</a:t>
            </a:r>
            <a:r>
              <a:rPr lang="it-IT" dirty="0">
                <a:solidFill>
                  <a:srgbClr val="131413"/>
                </a:solidFill>
                <a:effectLst/>
              </a:rPr>
              <a:t> (SC) to </a:t>
            </a:r>
            <a:r>
              <a:rPr lang="it-IT" dirty="0" err="1">
                <a:solidFill>
                  <a:srgbClr val="131413"/>
                </a:solidFill>
                <a:effectLst/>
              </a:rPr>
              <a:t>inelastic</a:t>
            </a:r>
            <a:r>
              <a:rPr lang="it-IT" dirty="0">
                <a:solidFill>
                  <a:srgbClr val="131413"/>
                </a:solidFill>
                <a:effectLst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</a:rPr>
              <a:t>states</a:t>
            </a:r>
            <a:r>
              <a:rPr lang="it-IT" dirty="0">
                <a:solidFill>
                  <a:srgbClr val="131413"/>
                </a:solidFill>
              </a:rPr>
              <a:t> </a:t>
            </a:r>
            <a:r>
              <a:rPr lang="it-IT" dirty="0">
                <a:solidFill>
                  <a:srgbClr val="131413"/>
                </a:solidFill>
                <a:effectLst/>
              </a:rPr>
              <a:t>of 12C</a:t>
            </a:r>
          </a:p>
        </p:txBody>
      </p:sp>
    </p:spTree>
    <p:extLst>
      <p:ext uri="{BB962C8B-B14F-4D97-AF65-F5344CB8AC3E}">
        <p14:creationId xmlns:p14="http://schemas.microsoft.com/office/powerpoint/2010/main" val="504402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ttangolo arrotondato 49"/>
          <p:cNvSpPr/>
          <p:nvPr/>
        </p:nvSpPr>
        <p:spPr>
          <a:xfrm>
            <a:off x="643478" y="836045"/>
            <a:ext cx="4449240" cy="6463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43478" y="836044"/>
            <a:ext cx="185353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US" sz="16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Ne,αα)</a:t>
            </a:r>
            <a:r>
              <a:rPr lang="en-US" sz="16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</a:p>
          <a:p>
            <a:pPr algn="ctr">
              <a:lnSpc>
                <a:spcPct val="100000"/>
              </a:lnSpc>
            </a:pPr>
            <a:r>
              <a:rPr lang="en-US" sz="16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US" sz="16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Ne,pα)</a:t>
            </a:r>
            <a:r>
              <a:rPr lang="en-US" sz="16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150910" y="3678660"/>
            <a:ext cx="51806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1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aseline="-330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45 MeV ⇔ </a:t>
            </a:r>
            <a:r>
              <a:rPr lang="en-US" sz="1400" i="1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i="1" baseline="-330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en-US" sz="1400" baseline="-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-O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20 MeV (B</a:t>
            </a:r>
            <a:r>
              <a:rPr lang="en-US" sz="1400" baseline="-25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~17 MeV)</a:t>
            </a:r>
          </a:p>
          <a:p>
            <a:pPr algn="just"/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Incident energy used to breakup </a:t>
            </a:r>
            <a:r>
              <a:rPr lang="en-US" sz="14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into </a:t>
            </a:r>
            <a:r>
              <a:rPr lang="en-US" sz="14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O+α (</a:t>
            </a:r>
            <a:r>
              <a:rPr lang="en-US" sz="1400" i="1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aseline="-330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binding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4.73 MeV)</a:t>
            </a:r>
          </a:p>
          <a:p>
            <a:pPr algn="just"/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T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wo-body reaction takes place at low </a:t>
            </a:r>
            <a:r>
              <a:rPr lang="en-US" sz="1400" baseline="33000" dirty="0">
                <a:solidFill>
                  <a:srgbClr val="1F497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16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O−</a:t>
            </a:r>
            <a:r>
              <a:rPr lang="en-US" sz="1400" baseline="33000" dirty="0">
                <a:solidFill>
                  <a:srgbClr val="1F497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16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O relative energies</a:t>
            </a:r>
            <a:endParaRPr lang="en-US" sz="14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ustomShape 62"/>
          <p:cNvSpPr/>
          <p:nvPr/>
        </p:nvSpPr>
        <p:spPr>
          <a:xfrm rot="16200000">
            <a:off x="10656276" y="4414331"/>
            <a:ext cx="1604357" cy="85749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Detected in </a:t>
            </a:r>
          </a:p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</a:t>
            </a:r>
          </a:p>
          <a:p>
            <a:pPr algn="ctr">
              <a:lnSpc>
                <a:spcPct val="100000"/>
              </a:lnSpc>
            </a:pPr>
            <a:endParaRPr lang="en-US" sz="16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sz="16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4A9BFF57-D8DA-BD94-E458-C690B91F4004}"/>
              </a:ext>
            </a:extLst>
          </p:cNvPr>
          <p:cNvGrpSpPr/>
          <p:nvPr/>
        </p:nvGrpSpPr>
        <p:grpSpPr>
          <a:xfrm>
            <a:off x="6402591" y="3908878"/>
            <a:ext cx="4873871" cy="2949122"/>
            <a:chOff x="1473103" y="4008270"/>
            <a:chExt cx="4873871" cy="2949122"/>
          </a:xfrm>
        </p:grpSpPr>
        <p:sp>
          <p:nvSpPr>
            <p:cNvPr id="29" name="CustomShape 42"/>
            <p:cNvSpPr/>
            <p:nvPr/>
          </p:nvSpPr>
          <p:spPr>
            <a:xfrm>
              <a:off x="4059718" y="5058032"/>
              <a:ext cx="505080" cy="4269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600" baseline="32000" dirty="0">
                  <a:solidFill>
                    <a:srgbClr val="1F497D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rPr>
                <a:t>16</a:t>
              </a:r>
              <a:r>
                <a:rPr lang="en-US" sz="1600" dirty="0">
                  <a:solidFill>
                    <a:srgbClr val="1F497D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rPr>
                <a:t>O</a:t>
              </a:r>
              <a:endParaRPr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CustomShape 43"/>
            <p:cNvSpPr/>
            <p:nvPr/>
          </p:nvSpPr>
          <p:spPr>
            <a:xfrm>
              <a:off x="4380606" y="5897689"/>
              <a:ext cx="1657440" cy="4269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600" baseline="32000">
                  <a:solidFill>
                    <a:srgbClr val="1F497D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rPr>
                <a:t>28</a:t>
              </a:r>
              <a:r>
                <a:rPr lang="en-US" sz="1600">
                  <a:solidFill>
                    <a:srgbClr val="1F497D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rPr>
                <a:t>Si, </a:t>
              </a:r>
              <a:r>
                <a:rPr lang="en-US" sz="1600" baseline="32000">
                  <a:solidFill>
                    <a:srgbClr val="1F497D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rPr>
                <a:t>31</a:t>
              </a:r>
              <a:r>
                <a:rPr lang="en-US" sz="1600">
                  <a:solidFill>
                    <a:srgbClr val="1F497D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rPr>
                <a:t>P, ...</a:t>
              </a:r>
              <a:endParaRPr sz="160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CustomShape 44"/>
            <p:cNvSpPr/>
            <p:nvPr/>
          </p:nvSpPr>
          <p:spPr>
            <a:xfrm>
              <a:off x="4842396" y="5149755"/>
              <a:ext cx="1098000" cy="4269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600" dirty="0">
                  <a:solidFill>
                    <a:srgbClr val="1F497D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rPr>
                <a:t>α, p, ...</a:t>
              </a:r>
              <a:endParaRPr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CustomShape 45"/>
            <p:cNvSpPr/>
            <p:nvPr/>
          </p:nvSpPr>
          <p:spPr>
            <a:xfrm>
              <a:off x="2500930" y="6062432"/>
              <a:ext cx="1934651" cy="8949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6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Two-body</a:t>
              </a:r>
              <a:endParaRPr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6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reactions</a:t>
              </a:r>
              <a:endParaRPr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6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 interest</a:t>
              </a:r>
              <a:endParaRPr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CustomShape 46"/>
            <p:cNvSpPr/>
            <p:nvPr/>
          </p:nvSpPr>
          <p:spPr>
            <a:xfrm>
              <a:off x="1487065" y="5425245"/>
              <a:ext cx="1521000" cy="943200"/>
            </a:xfrm>
            <a:prstGeom prst="rect">
              <a:avLst/>
            </a:prstGeom>
            <a:noFill/>
            <a:ln w="1800000">
              <a:noFill/>
            </a:ln>
          </p:spPr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600" baseline="330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r>
                <a:rPr lang="en-US" sz="16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</a:t>
              </a:r>
              <a:endParaRPr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6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target</a:t>
              </a:r>
              <a:endParaRPr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CustomShape 47"/>
            <p:cNvSpPr/>
            <p:nvPr/>
          </p:nvSpPr>
          <p:spPr>
            <a:xfrm>
              <a:off x="4224414" y="4045116"/>
              <a:ext cx="2122560" cy="9432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6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α</a:t>
              </a:r>
              <a:endParaRPr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6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“spectator”</a:t>
              </a:r>
              <a:endParaRPr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CustomShape 61"/>
            <p:cNvSpPr/>
            <p:nvPr/>
          </p:nvSpPr>
          <p:spPr>
            <a:xfrm>
              <a:off x="2868098" y="4247158"/>
              <a:ext cx="1582560" cy="6471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600" dirty="0" err="1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Quasifree</a:t>
              </a:r>
              <a:endParaRPr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6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breakup</a:t>
              </a:r>
              <a:endParaRPr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CustomShape 63"/>
            <p:cNvSpPr/>
            <p:nvPr/>
          </p:nvSpPr>
          <p:spPr>
            <a:xfrm>
              <a:off x="4677658" y="4045116"/>
              <a:ext cx="1262738" cy="1665596"/>
            </a:xfrm>
            <a:prstGeom prst="roundRect">
              <a:avLst>
                <a:gd name="adj" fmla="val 3600"/>
              </a:avLst>
            </a:pr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39" name="CustomShape 92"/>
            <p:cNvSpPr/>
            <p:nvPr/>
          </p:nvSpPr>
          <p:spPr>
            <a:xfrm>
              <a:off x="1473103" y="4008270"/>
              <a:ext cx="1927080" cy="9432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600" baseline="330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sz="16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 </a:t>
              </a:r>
              <a:endParaRPr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6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projectile</a:t>
              </a:r>
              <a:endParaRPr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Line 93"/>
            <p:cNvSpPr/>
            <p:nvPr/>
          </p:nvSpPr>
          <p:spPr>
            <a:xfrm flipH="1">
              <a:off x="1954438" y="5804312"/>
              <a:ext cx="2469960" cy="30600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  <a:headEnd type="triangle" w="med" len="med"/>
            </a:ln>
          </p:spPr>
        </p:sp>
        <p:sp>
          <p:nvSpPr>
            <p:cNvPr id="41" name="Line 94"/>
            <p:cNvSpPr/>
            <p:nvPr/>
          </p:nvSpPr>
          <p:spPr>
            <a:xfrm flipH="1">
              <a:off x="3730318" y="4678952"/>
              <a:ext cx="2026800" cy="26352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  <a:headEnd type="triangle" w="med" len="med"/>
            </a:ln>
          </p:spPr>
        </p:sp>
        <p:sp>
          <p:nvSpPr>
            <p:cNvPr id="42" name="Line 95"/>
            <p:cNvSpPr/>
            <p:nvPr/>
          </p:nvSpPr>
          <p:spPr>
            <a:xfrm flipH="1" flipV="1">
              <a:off x="3691798" y="5058032"/>
              <a:ext cx="722520" cy="652680"/>
            </a:xfrm>
            <a:prstGeom prst="line">
              <a:avLst/>
            </a:prstGeom>
            <a:ln w="38160">
              <a:solidFill>
                <a:srgbClr val="FF0000"/>
              </a:solidFill>
              <a:custDash>
                <a:ds d="197000" sp="120000"/>
              </a:custDash>
              <a:miter/>
              <a:headEnd type="triangle" w="med" len="med"/>
            </a:ln>
          </p:spPr>
        </p:sp>
        <p:sp>
          <p:nvSpPr>
            <p:cNvPr id="43" name="Line 96"/>
            <p:cNvSpPr/>
            <p:nvPr/>
          </p:nvSpPr>
          <p:spPr>
            <a:xfrm flipH="1">
              <a:off x="4574878" y="5540792"/>
              <a:ext cx="1184040" cy="16416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  <a:headEnd type="triangle" w="med" len="med"/>
            </a:ln>
          </p:spPr>
        </p:sp>
        <p:sp>
          <p:nvSpPr>
            <p:cNvPr id="44" name="Line 97"/>
            <p:cNvSpPr/>
            <p:nvPr/>
          </p:nvSpPr>
          <p:spPr>
            <a:xfrm flipH="1" flipV="1">
              <a:off x="4564798" y="5780192"/>
              <a:ext cx="1211400" cy="28224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  <a:headEnd type="triangle" w="med" len="med"/>
            </a:ln>
          </p:spPr>
        </p:sp>
        <p:sp>
          <p:nvSpPr>
            <p:cNvPr id="45" name="CustomShape 98"/>
            <p:cNvSpPr/>
            <p:nvPr/>
          </p:nvSpPr>
          <p:spPr>
            <a:xfrm>
              <a:off x="3598558" y="4916192"/>
              <a:ext cx="115560" cy="11592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miter/>
            </a:ln>
          </p:spPr>
        </p:sp>
        <p:sp>
          <p:nvSpPr>
            <p:cNvPr id="46" name="CustomShape 99"/>
            <p:cNvSpPr/>
            <p:nvPr/>
          </p:nvSpPr>
          <p:spPr>
            <a:xfrm>
              <a:off x="4415398" y="5680112"/>
              <a:ext cx="115560" cy="115560"/>
            </a:xfrm>
            <a:prstGeom prst="ellipse">
              <a:avLst/>
            </a:prstGeom>
            <a:solidFill>
              <a:srgbClr val="FF0000"/>
            </a:solidFill>
            <a:ln w="25560">
              <a:solidFill>
                <a:srgbClr val="FF0000"/>
              </a:solidFill>
              <a:miter/>
            </a:ln>
          </p:spPr>
        </p:sp>
        <p:sp>
          <p:nvSpPr>
            <p:cNvPr id="47" name="Line 100"/>
            <p:cNvSpPr/>
            <p:nvPr/>
          </p:nvSpPr>
          <p:spPr>
            <a:xfrm flipH="1" flipV="1">
              <a:off x="1981798" y="4681112"/>
              <a:ext cx="1620360" cy="27504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  <a:headEnd type="triangle" w="med" len="med"/>
            </a:ln>
          </p:spPr>
        </p:sp>
      </p:grpSp>
      <p:sp>
        <p:nvSpPr>
          <p:cNvPr id="4" name="Rettangolo 3"/>
          <p:cNvSpPr/>
          <p:nvPr/>
        </p:nvSpPr>
        <p:spPr>
          <a:xfrm>
            <a:off x="150910" y="1641989"/>
            <a:ext cx="61449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Performed measurements: </a:t>
            </a:r>
          </a:p>
          <a:p>
            <a:pPr marL="457200" indent="-457200">
              <a:buAutoNum type="alphaLcParenBoth"/>
            </a:pPr>
            <a:r>
              <a:rPr lang="en-US" sz="1600" i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en-US" sz="1600" baseline="-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20Ne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45 MeV @Heavy Ion Lab., Warsaw</a:t>
            </a:r>
          </a:p>
          <a:p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	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normalization of the two-body cross section to the direct data</a:t>
            </a:r>
          </a:p>
          <a:p>
            <a:r>
              <a:rPr lang="en-US" sz="1600" i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(b) E</a:t>
            </a:r>
            <a:r>
              <a:rPr lang="en-US" sz="1600" baseline="-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20Ne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35 MeV @Inst. </a:t>
            </a:r>
            <a:r>
              <a:rPr lang="en-US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Phys., Astana</a:t>
            </a:r>
          </a:p>
          <a:p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	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Approaching lower energies</a:t>
            </a:r>
          </a:p>
        </p:txBody>
      </p:sp>
      <p:sp>
        <p:nvSpPr>
          <p:cNvPr id="48" name="Rettangolo 47"/>
          <p:cNvSpPr/>
          <p:nvPr/>
        </p:nvSpPr>
        <p:spPr>
          <a:xfrm>
            <a:off x="3479198" y="836044"/>
            <a:ext cx="16135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US" sz="16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O,α)</a:t>
            </a:r>
            <a:r>
              <a:rPr lang="en-US" sz="16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</a:p>
          <a:p>
            <a:pPr algn="ctr">
              <a:lnSpc>
                <a:spcPct val="100000"/>
              </a:lnSpc>
            </a:pPr>
            <a:r>
              <a:rPr lang="en-US" sz="16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US" sz="16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O,p)</a:t>
            </a:r>
            <a:r>
              <a:rPr lang="en-US" sz="16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</a:p>
        </p:txBody>
      </p:sp>
      <p:sp>
        <p:nvSpPr>
          <p:cNvPr id="49" name="Rettangolo 48"/>
          <p:cNvSpPr/>
          <p:nvPr/>
        </p:nvSpPr>
        <p:spPr>
          <a:xfrm>
            <a:off x="2481638" y="974544"/>
            <a:ext cx="1044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study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1793879" y="4984871"/>
            <a:ext cx="4323694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particles in the exit channel:</a:t>
            </a:r>
          </a:p>
          <a:p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the kinematic variables can be calculated from the energies and the emission angles of any two of them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 we choose the most convenient!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DAFD660-39D4-EA1F-652C-8688B79C89AD}"/>
              </a:ext>
            </a:extLst>
          </p:cNvPr>
          <p:cNvGrpSpPr/>
          <p:nvPr/>
        </p:nvGrpSpPr>
        <p:grpSpPr>
          <a:xfrm>
            <a:off x="6924160" y="596269"/>
            <a:ext cx="4428396" cy="3062045"/>
            <a:chOff x="6312024" y="582980"/>
            <a:chExt cx="4428396" cy="3062045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BCEA818A-032D-F8F7-8C9A-60A7A61AB1E9}"/>
                </a:ext>
              </a:extLst>
            </p:cNvPr>
            <p:cNvSpPr/>
            <p:nvPr/>
          </p:nvSpPr>
          <p:spPr>
            <a:xfrm rot="16200000">
              <a:off x="9150882" y="1864741"/>
              <a:ext cx="28712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1400" baseline="30000" dirty="0">
                  <a:latin typeface="Comic Sans MS"/>
                  <a:cs typeface="Comic Sans MS"/>
                </a:rPr>
                <a:t>A. Diaz-Torres et al. / PLB 652 (2007) 255–258</a:t>
              </a:r>
              <a:endParaRPr lang="it-IT" sz="1400" dirty="0">
                <a:latin typeface="Comic Sans MS"/>
                <a:cs typeface="Comic Sans MS"/>
              </a:endParaRP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EF15297-BBE7-F222-BC7C-4D69D4C2459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312024" y="692697"/>
              <a:ext cx="4104456" cy="295232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D9E4712-E62F-13F9-0892-EE2AEA3C71DD}"/>
              </a:ext>
            </a:extLst>
          </p:cNvPr>
          <p:cNvSpPr txBox="1"/>
          <p:nvPr/>
        </p:nvSpPr>
        <p:spPr>
          <a:xfrm>
            <a:off x="3003992" y="62524"/>
            <a:ext cx="6097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baseline="30000" dirty="0"/>
              <a:t>16</a:t>
            </a:r>
            <a:r>
              <a:rPr lang="en-US" sz="3200" b="1" dirty="0"/>
              <a:t>O+</a:t>
            </a:r>
            <a:r>
              <a:rPr lang="en-US" sz="3200" b="1" baseline="30000" dirty="0"/>
              <a:t>16</a:t>
            </a:r>
            <a:r>
              <a:rPr lang="en-US" sz="3200" b="1" dirty="0"/>
              <a:t>O with the THM</a:t>
            </a:r>
          </a:p>
        </p:txBody>
      </p:sp>
    </p:spTree>
    <p:extLst>
      <p:ext uri="{BB962C8B-B14F-4D97-AF65-F5344CB8AC3E}">
        <p14:creationId xmlns:p14="http://schemas.microsoft.com/office/powerpoint/2010/main" val="2486973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1" y="461665"/>
            <a:ext cx="4891695" cy="3383283"/>
          </a:xfrm>
          <a:prstGeom prst="rect">
            <a:avLst/>
          </a:prstGeom>
          <a:ln>
            <a:noFill/>
          </a:ln>
        </p:spPr>
      </p:pic>
      <p:pic>
        <p:nvPicPr>
          <p:cNvPr id="4" name="Immagin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487238" y="3068960"/>
            <a:ext cx="6001250" cy="3789040"/>
          </a:xfrm>
          <a:prstGeom prst="rect">
            <a:avLst/>
          </a:prstGeom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1524001" y="495995"/>
            <a:ext cx="4891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E6E6E6"/>
                </a:solidFill>
                <a:latin typeface="Arial"/>
              </a:rPr>
              <a:t>Setup @ Heavy Ion Laboratory, Warsaw </a:t>
            </a:r>
            <a:endParaRPr lang="en-US" dirty="0"/>
          </a:p>
        </p:txBody>
      </p:sp>
      <p:pic>
        <p:nvPicPr>
          <p:cNvPr id="6" name="Immagine 5"/>
          <p:cNvPicPr/>
          <p:nvPr/>
        </p:nvPicPr>
        <p:blipFill>
          <a:blip r:embed="rId4"/>
          <a:stretch>
            <a:fillRect/>
          </a:stretch>
        </p:blipFill>
        <p:spPr>
          <a:xfrm>
            <a:off x="7184242" y="454252"/>
            <a:ext cx="3304246" cy="2398684"/>
          </a:xfrm>
          <a:prstGeom prst="rect">
            <a:avLst/>
          </a:prstGeom>
          <a:ln>
            <a:noFill/>
          </a:ln>
        </p:spPr>
      </p:pic>
      <p:sp>
        <p:nvSpPr>
          <p:cNvPr id="7" name="TextShape 75"/>
          <p:cNvSpPr txBox="1"/>
          <p:nvPr/>
        </p:nvSpPr>
        <p:spPr>
          <a:xfrm>
            <a:off x="9351652" y="1539599"/>
            <a:ext cx="235440" cy="4878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α</a:t>
            </a:r>
            <a:endParaRPr dirty="0"/>
          </a:p>
        </p:txBody>
      </p:sp>
      <p:sp>
        <p:nvSpPr>
          <p:cNvPr id="8" name="TextShape 76"/>
          <p:cNvSpPr txBox="1"/>
          <p:nvPr/>
        </p:nvSpPr>
        <p:spPr>
          <a:xfrm>
            <a:off x="7883476" y="1770493"/>
            <a:ext cx="227880" cy="4878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d</a:t>
            </a:r>
            <a:endParaRPr dirty="0"/>
          </a:p>
        </p:txBody>
      </p:sp>
      <p:sp>
        <p:nvSpPr>
          <p:cNvPr id="9" name="TextShape 77"/>
          <p:cNvSpPr txBox="1"/>
          <p:nvPr/>
        </p:nvSpPr>
        <p:spPr>
          <a:xfrm>
            <a:off x="8381496" y="2277881"/>
            <a:ext cx="395640" cy="4878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p</a:t>
            </a:r>
            <a:endParaRPr dirty="0"/>
          </a:p>
        </p:txBody>
      </p:sp>
      <p:sp>
        <p:nvSpPr>
          <p:cNvPr id="10" name="Rettangolo 9"/>
          <p:cNvSpPr/>
          <p:nvPr/>
        </p:nvSpPr>
        <p:spPr>
          <a:xfrm>
            <a:off x="3809997" y="6270444"/>
            <a:ext cx="25586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1F497D"/>
                </a:solidFill>
                <a:latin typeface="Comic Sans MS"/>
                <a:cs typeface="Comic Sans MS"/>
              </a:rPr>
              <a:t>p-α or α-α  </a:t>
            </a:r>
          </a:p>
          <a:p>
            <a:r>
              <a:rPr lang="en-US" sz="1600" dirty="0">
                <a:solidFill>
                  <a:srgbClr val="1F497D"/>
                </a:solidFill>
                <a:latin typeface="Comic Sans MS"/>
                <a:cs typeface="Comic Sans MS"/>
              </a:rPr>
              <a:t>coincidence events</a:t>
            </a:r>
          </a:p>
        </p:txBody>
      </p:sp>
      <p:pic>
        <p:nvPicPr>
          <p:cNvPr id="11" name="Immagine 10" descr="20131202_1912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44948"/>
            <a:ext cx="2257705" cy="301027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4F04A4-6B89-8671-EA37-25E1617C9C73}"/>
              </a:ext>
            </a:extLst>
          </p:cNvPr>
          <p:cNvSpPr txBox="1"/>
          <p:nvPr/>
        </p:nvSpPr>
        <p:spPr>
          <a:xfrm>
            <a:off x="0" y="-5416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baseline="30000" dirty="0"/>
              <a:t>16</a:t>
            </a:r>
            <a:r>
              <a:rPr lang="en-US" sz="3200" b="1" dirty="0"/>
              <a:t>O+</a:t>
            </a:r>
            <a:r>
              <a:rPr lang="en-US" sz="3200" b="1" baseline="30000" dirty="0"/>
              <a:t>16</a:t>
            </a:r>
            <a:r>
              <a:rPr lang="en-US" sz="3200" b="1" dirty="0"/>
              <a:t>O with the THM: the experiments</a:t>
            </a:r>
          </a:p>
        </p:txBody>
      </p:sp>
    </p:spTree>
    <p:extLst>
      <p:ext uri="{BB962C8B-B14F-4D97-AF65-F5344CB8AC3E}">
        <p14:creationId xmlns:p14="http://schemas.microsoft.com/office/powerpoint/2010/main" val="4116171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B272E67-3D4D-0349-92AE-B9ADB092770B}"/>
              </a:ext>
            </a:extLst>
          </p:cNvPr>
          <p:cNvSpPr/>
          <p:nvPr/>
        </p:nvSpPr>
        <p:spPr>
          <a:xfrm>
            <a:off x="8101996" y="4414058"/>
            <a:ext cx="2712862" cy="14794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22"/>
          <p:cNvSpPr/>
          <p:nvPr/>
        </p:nvSpPr>
        <p:spPr>
          <a:xfrm>
            <a:off x="8106842" y="642174"/>
            <a:ext cx="2987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Dr. S.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Hayakawa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43" name="Immagine 42"/>
          <p:cNvPicPr/>
          <p:nvPr/>
        </p:nvPicPr>
        <p:blipFill rotWithShape="1">
          <a:blip r:embed="rId2"/>
          <a:srcRect l="7640" t="6863" r="7012" b="6263"/>
          <a:stretch/>
        </p:blipFill>
        <p:spPr>
          <a:xfrm>
            <a:off x="1524000" y="1496388"/>
            <a:ext cx="3318810" cy="2569081"/>
          </a:xfrm>
          <a:prstGeom prst="rect">
            <a:avLst/>
          </a:prstGeom>
          <a:ln>
            <a:noFill/>
          </a:ln>
        </p:spPr>
      </p:pic>
      <p:sp>
        <p:nvSpPr>
          <p:cNvPr id="44" name="Rettangolo 43"/>
          <p:cNvSpPr/>
          <p:nvPr/>
        </p:nvSpPr>
        <p:spPr>
          <a:xfrm>
            <a:off x="1675903" y="4293096"/>
            <a:ext cx="31637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Q-value = </a:t>
            </a:r>
            <a:r>
              <a:rPr lang="en-US" sz="1400" i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aseline="-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28Si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400" i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aseline="-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20Ne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400" i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aseline="-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α1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400" i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aseline="-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α2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(MeV)</a:t>
            </a:r>
          </a:p>
          <a:p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Corresponds well to the </a:t>
            </a:r>
            <a:r>
              <a:rPr lang="en-US" sz="14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excited levels</a:t>
            </a:r>
          </a:p>
          <a:p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Good reconstruction of three-body kinematics</a:t>
            </a:r>
          </a:p>
          <a:p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 of the </a:t>
            </a:r>
            <a:r>
              <a:rPr lang="en-US" sz="14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US" sz="14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Ne,αα)</a:t>
            </a:r>
            <a:r>
              <a:rPr lang="en-US" sz="14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three-body channel</a:t>
            </a:r>
          </a:p>
        </p:txBody>
      </p:sp>
      <p:sp>
        <p:nvSpPr>
          <p:cNvPr id="48" name="Rettangolo 47"/>
          <p:cNvSpPr/>
          <p:nvPr/>
        </p:nvSpPr>
        <p:spPr>
          <a:xfrm>
            <a:off x="8220236" y="2031226"/>
            <a:ext cx="23397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momentum distribution of α inside </a:t>
            </a:r>
            <a:r>
              <a:rPr lang="en-US" sz="1600" baseline="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from </a:t>
            </a:r>
            <a:r>
              <a:rPr lang="en-US" sz="1600" i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aseline="-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i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aseline="-33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endParaRPr lang="en-US" sz="16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single peak at 0 MeV/c</a:t>
            </a:r>
          </a:p>
          <a:p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 Evidence of a more complicated breakup mechanism</a:t>
            </a:r>
            <a:endParaRPr lang="en-US" sz="16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agreement with calculations that account for the deformation of </a:t>
            </a:r>
            <a:r>
              <a:rPr lang="en-US" sz="16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(totally new development by S.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Typel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2908CAB-8A52-EB43-9024-CAB395984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5333396" y="1932537"/>
            <a:ext cx="2768600" cy="39878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7C2071-8258-8856-31D4-EB22CB374D1D}"/>
              </a:ext>
            </a:extLst>
          </p:cNvPr>
          <p:cNvSpPr txBox="1"/>
          <p:nvPr/>
        </p:nvSpPr>
        <p:spPr>
          <a:xfrm>
            <a:off x="1036467" y="519063"/>
            <a:ext cx="6097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baseline="30000" dirty="0"/>
              <a:t>16</a:t>
            </a:r>
            <a:r>
              <a:rPr lang="en-US" sz="3200" b="1" dirty="0"/>
              <a:t>O+</a:t>
            </a:r>
            <a:r>
              <a:rPr lang="en-US" sz="3200" b="1" baseline="30000" dirty="0"/>
              <a:t>16</a:t>
            </a:r>
            <a:r>
              <a:rPr lang="en-US" sz="3200" b="1" dirty="0"/>
              <a:t>O with the THM: validity test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20EBBE-B262-F73B-3E33-C06444E2EEB3}"/>
              </a:ext>
            </a:extLst>
          </p:cNvPr>
          <p:cNvSpPr txBox="1"/>
          <p:nvPr/>
        </p:nvSpPr>
        <p:spPr>
          <a:xfrm>
            <a:off x="6350924" y="6234545"/>
            <a:ext cx="272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Paper ready for submission</a:t>
            </a:r>
          </a:p>
        </p:txBody>
      </p:sp>
    </p:spTree>
    <p:extLst>
      <p:ext uri="{BB962C8B-B14F-4D97-AF65-F5344CB8AC3E}">
        <p14:creationId xmlns:p14="http://schemas.microsoft.com/office/powerpoint/2010/main" val="1946259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BDC38D7-2E52-0146-84C8-B01329C7179C}"/>
              </a:ext>
            </a:extLst>
          </p:cNvPr>
          <p:cNvSpPr txBox="1"/>
          <p:nvPr/>
        </p:nvSpPr>
        <p:spPr>
          <a:xfrm>
            <a:off x="0" y="0"/>
            <a:ext cx="121920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Summary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en-US" sz="2800" b="1" dirty="0">
                <a:latin typeface="Century Gothic" panose="020B0502020202020204" pitchFamily="34" charset="0"/>
              </a:rPr>
              <a:t>Introduction: what is nuclear astrophysics? How to measure nuclear reactions at astrophysical energies?</a:t>
            </a:r>
          </a:p>
          <a:p>
            <a:pPr algn="ctr"/>
            <a:endParaRPr lang="en-US" sz="2800" b="1" dirty="0">
              <a:latin typeface="Century Gothic" panose="020B0502020202020204" pitchFamily="34" charset="0"/>
            </a:endParaRPr>
          </a:p>
          <a:p>
            <a:pPr marL="514350" indent="-514350" algn="ctr">
              <a:buFont typeface="+mj-lt"/>
              <a:buAutoNum type="arabicPeriod" startAt="2"/>
            </a:pPr>
            <a:r>
              <a:rPr lang="en-US" sz="2800" b="1" dirty="0">
                <a:latin typeface="Century Gothic" panose="020B0502020202020204" pitchFamily="34" charset="0"/>
              </a:rPr>
              <a:t>Indirect methods: the THM. Study of the </a:t>
            </a:r>
            <a:r>
              <a:rPr lang="en-US" sz="2800" b="1" baseline="30000" dirty="0">
                <a:latin typeface="Century Gothic" panose="020B0502020202020204" pitchFamily="34" charset="0"/>
              </a:rPr>
              <a:t>27</a:t>
            </a:r>
            <a:r>
              <a:rPr lang="en-US" sz="2800" b="1" dirty="0">
                <a:latin typeface="Century Gothic" panose="020B0502020202020204" pitchFamily="34" charset="0"/>
              </a:rPr>
              <a:t>Al(</a:t>
            </a:r>
            <a:r>
              <a:rPr lang="en-US" sz="2800" b="1" dirty="0" err="1">
                <a:latin typeface="Century Gothic" panose="020B0502020202020204" pitchFamily="34" charset="0"/>
              </a:rPr>
              <a:t>p,</a:t>
            </a:r>
            <a:r>
              <a:rPr lang="en-US" sz="2800" b="1" dirty="0" err="1">
                <a:latin typeface="Symbol" pitchFamily="2" charset="2"/>
              </a:rPr>
              <a:t>a</a:t>
            </a:r>
            <a:r>
              <a:rPr lang="en-US" sz="2800" b="1" dirty="0">
                <a:latin typeface="Century Gothic" panose="020B0502020202020204" pitchFamily="34" charset="0"/>
              </a:rPr>
              <a:t>)</a:t>
            </a:r>
            <a:r>
              <a:rPr lang="en-US" sz="2800" b="1" baseline="30000" dirty="0">
                <a:latin typeface="Century Gothic" panose="020B0502020202020204" pitchFamily="34" charset="0"/>
              </a:rPr>
              <a:t>24</a:t>
            </a:r>
            <a:r>
              <a:rPr lang="en-US" sz="2800" b="1" dirty="0">
                <a:latin typeface="Century Gothic" panose="020B0502020202020204" pitchFamily="34" charset="0"/>
              </a:rPr>
              <a:t>Mg reaction through the </a:t>
            </a:r>
            <a:r>
              <a:rPr lang="en-US" sz="2800" b="1" baseline="30000" dirty="0">
                <a:latin typeface="Century Gothic" panose="020B0502020202020204" pitchFamily="34" charset="0"/>
              </a:rPr>
              <a:t>2</a:t>
            </a:r>
            <a:r>
              <a:rPr lang="en-US" sz="2800" b="1" dirty="0">
                <a:latin typeface="Century Gothic" panose="020B0502020202020204" pitchFamily="34" charset="0"/>
              </a:rPr>
              <a:t>H(</a:t>
            </a:r>
            <a:r>
              <a:rPr lang="en-US" sz="2800" b="1" baseline="30000" dirty="0">
                <a:latin typeface="Century Gothic" panose="020B0502020202020204" pitchFamily="34" charset="0"/>
              </a:rPr>
              <a:t>27</a:t>
            </a:r>
            <a:r>
              <a:rPr lang="en-US" sz="2800" b="1" dirty="0">
                <a:latin typeface="Century Gothic" panose="020B0502020202020204" pitchFamily="34" charset="0"/>
              </a:rPr>
              <a:t>Alp,</a:t>
            </a:r>
            <a:r>
              <a:rPr lang="en-US" sz="2800" b="1" dirty="0">
                <a:latin typeface="Symbol" pitchFamily="2" charset="2"/>
              </a:rPr>
              <a:t>a</a:t>
            </a:r>
            <a:r>
              <a:rPr lang="en-US" sz="2800" b="1" baseline="30000" dirty="0">
                <a:latin typeface="Century Gothic" panose="020B0502020202020204" pitchFamily="34" charset="0"/>
              </a:rPr>
              <a:t>24</a:t>
            </a:r>
            <a:r>
              <a:rPr lang="en-US" sz="2800" b="1" dirty="0">
                <a:latin typeface="Century Gothic" panose="020B0502020202020204" pitchFamily="34" charset="0"/>
              </a:rPr>
              <a:t>Mg)n process</a:t>
            </a:r>
          </a:p>
          <a:p>
            <a:pPr marL="514350" indent="-514350" algn="ctr">
              <a:buFont typeface="+mj-lt"/>
              <a:buAutoNum type="arabicPeriod" startAt="2"/>
            </a:pPr>
            <a:endParaRPr lang="en-US" sz="2800" b="1" dirty="0">
              <a:latin typeface="Century Gothic" panose="020B0502020202020204" pitchFamily="34" charset="0"/>
            </a:endParaRPr>
          </a:p>
          <a:p>
            <a:pPr marL="514350" indent="-514350" algn="ctr">
              <a:buFont typeface="+mj-lt"/>
              <a:buAutoNum type="arabicPeriod" startAt="2"/>
            </a:pPr>
            <a:r>
              <a:rPr lang="en-US" sz="2800" b="1" dirty="0">
                <a:latin typeface="Century Gothic" panose="020B0502020202020204" pitchFamily="34" charset="0"/>
              </a:rPr>
              <a:t>The </a:t>
            </a:r>
            <a:r>
              <a:rPr lang="en-US" sz="2800" b="1" baseline="30000" dirty="0">
                <a:latin typeface="Century Gothic" panose="020B0502020202020204" pitchFamily="34" charset="0"/>
              </a:rPr>
              <a:t>12</a:t>
            </a:r>
            <a:r>
              <a:rPr lang="en-US" sz="2800" b="1" dirty="0">
                <a:latin typeface="Century Gothic" panose="020B0502020202020204" pitchFamily="34" charset="0"/>
              </a:rPr>
              <a:t>C+</a:t>
            </a:r>
            <a:r>
              <a:rPr lang="en-US" sz="2800" b="1" baseline="30000" dirty="0">
                <a:latin typeface="Century Gothic" panose="020B0502020202020204" pitchFamily="34" charset="0"/>
              </a:rPr>
              <a:t>12</a:t>
            </a:r>
            <a:r>
              <a:rPr lang="en-US" sz="2800" b="1" dirty="0">
                <a:latin typeface="Century Gothic" panose="020B0502020202020204" pitchFamily="34" charset="0"/>
              </a:rPr>
              <a:t>C fusion reaction and the effect of low-energy resonances</a:t>
            </a:r>
          </a:p>
          <a:p>
            <a:pPr marL="514350" indent="-514350" algn="ctr">
              <a:buFont typeface="+mj-lt"/>
              <a:buAutoNum type="arabicPeriod" startAt="2"/>
            </a:pPr>
            <a:endParaRPr lang="en-US" sz="2800" b="1" dirty="0">
              <a:latin typeface="Century Gothic" panose="020B0502020202020204" pitchFamily="34" charset="0"/>
            </a:endParaRPr>
          </a:p>
          <a:p>
            <a:pPr marL="514350" indent="-514350" algn="ctr">
              <a:buFont typeface="+mj-lt"/>
              <a:buAutoNum type="arabicPeriod" startAt="2"/>
            </a:pPr>
            <a:r>
              <a:rPr lang="en-US" sz="2800" b="1" dirty="0">
                <a:latin typeface="Century Gothic" panose="020B0502020202020204" pitchFamily="34" charset="0"/>
              </a:rPr>
              <a:t>New TH nuclei: towards the </a:t>
            </a:r>
            <a:r>
              <a:rPr lang="en-US" sz="2800" b="1" baseline="30000" dirty="0">
                <a:latin typeface="Century Gothic" panose="020B0502020202020204" pitchFamily="34" charset="0"/>
              </a:rPr>
              <a:t>16</a:t>
            </a:r>
            <a:r>
              <a:rPr lang="en-US" sz="2800" b="1" dirty="0">
                <a:latin typeface="Century Gothic" panose="020B0502020202020204" pitchFamily="34" charset="0"/>
              </a:rPr>
              <a:t>O+</a:t>
            </a:r>
            <a:r>
              <a:rPr lang="en-US" sz="2800" b="1" baseline="30000" dirty="0">
                <a:latin typeface="Century Gothic" panose="020B0502020202020204" pitchFamily="34" charset="0"/>
              </a:rPr>
              <a:t>16</a:t>
            </a:r>
            <a:r>
              <a:rPr lang="en-US" sz="2800" b="1" dirty="0">
                <a:latin typeface="Century Gothic" panose="020B0502020202020204" pitchFamily="34" charset="0"/>
              </a:rPr>
              <a:t>O fusion reaction</a:t>
            </a:r>
          </a:p>
          <a:p>
            <a:pPr marL="514350" indent="-514350" algn="ctr">
              <a:buFontTx/>
              <a:buAutoNum type="arabicPeriod" startAt="2"/>
            </a:pPr>
            <a:endParaRPr lang="en-US" sz="2800" b="1" dirty="0">
              <a:latin typeface="Century Gothic" panose="020B0502020202020204" pitchFamily="34" charset="0"/>
            </a:endParaRPr>
          </a:p>
          <a:p>
            <a:pPr marL="514350" indent="-514350" algn="ctr">
              <a:buFontTx/>
              <a:buAutoNum type="arabicPeriod" startAt="2"/>
            </a:pPr>
            <a:r>
              <a:rPr lang="en-US" sz="2800" b="1" dirty="0">
                <a:latin typeface="Century Gothic" panose="020B0502020202020204" pitchFamily="34" charset="0"/>
              </a:rPr>
              <a:t>Concluding: indirect methods are alternative and sometimes unique tools to explore astrophysical energies</a:t>
            </a:r>
          </a:p>
        </p:txBody>
      </p:sp>
    </p:spTree>
    <p:extLst>
      <p:ext uri="{BB962C8B-B14F-4D97-AF65-F5344CB8AC3E}">
        <p14:creationId xmlns:p14="http://schemas.microsoft.com/office/powerpoint/2010/main" val="3615810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2966F0-3791-8E44-A82B-7CA201B5250A}"/>
              </a:ext>
            </a:extLst>
          </p:cNvPr>
          <p:cNvSpPr txBox="1"/>
          <p:nvPr/>
        </p:nvSpPr>
        <p:spPr>
          <a:xfrm>
            <a:off x="2383827" y="3075057"/>
            <a:ext cx="7093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19626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32C7CA4B-1DD8-9043-975A-657F93446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519" y="2577655"/>
            <a:ext cx="2336058" cy="178756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8FA5116-2F7A-C14F-8F0A-13947238E904}"/>
              </a:ext>
            </a:extLst>
          </p:cNvPr>
          <p:cNvSpPr txBox="1"/>
          <p:nvPr/>
        </p:nvSpPr>
        <p:spPr>
          <a:xfrm>
            <a:off x="0" y="0"/>
            <a:ext cx="863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The need of indirect methods: direct vs. indirect methods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43D57D7D-82F5-F54F-B559-6686F014C8C9}"/>
              </a:ext>
            </a:extLst>
          </p:cNvPr>
          <p:cNvCxnSpPr/>
          <p:nvPr/>
        </p:nvCxnSpPr>
        <p:spPr>
          <a:xfrm>
            <a:off x="829358" y="3735133"/>
            <a:ext cx="23196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Box 41">
            <a:extLst>
              <a:ext uri="{FF2B5EF4-FFF2-40B4-BE49-F238E27FC236}">
                <a16:creationId xmlns:a16="http://schemas.microsoft.com/office/drawing/2014/main" id="{5D75BEF2-BF17-5E41-B10D-5342E2331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70" y="630636"/>
            <a:ext cx="46626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dirty="0">
                <a:solidFill>
                  <a:srgbClr val="000000"/>
                </a:solidFill>
              </a:rPr>
              <a:t>How to </a:t>
            </a:r>
            <a:r>
              <a:rPr lang="it-IT" sz="2400" dirty="0" err="1">
                <a:solidFill>
                  <a:srgbClr val="000000"/>
                </a:solidFill>
              </a:rPr>
              <a:t>measure</a:t>
            </a:r>
            <a:r>
              <a:rPr lang="it-IT" sz="2400" dirty="0">
                <a:solidFill>
                  <a:srgbClr val="000000"/>
                </a:solidFill>
              </a:rPr>
              <a:t> the </a:t>
            </a:r>
            <a:r>
              <a:rPr lang="it-IT" sz="2400" dirty="0" err="1">
                <a:solidFill>
                  <a:srgbClr val="000000"/>
                </a:solidFill>
              </a:rPr>
              <a:t>A+x</a:t>
            </a:r>
            <a:r>
              <a:rPr lang="it-IT" sz="2400" dirty="0" err="1">
                <a:solidFill>
                  <a:srgbClr val="000000"/>
                </a:solidFill>
                <a:sym typeface="Wingdings"/>
              </a:rPr>
              <a:t>c+C</a:t>
            </a:r>
            <a:r>
              <a:rPr lang="it-IT" sz="24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it-IT" sz="2400" dirty="0" err="1">
                <a:solidFill>
                  <a:srgbClr val="000000"/>
                </a:solidFill>
                <a:sym typeface="Wingdings"/>
              </a:rPr>
              <a:t>reaction</a:t>
            </a:r>
            <a:r>
              <a:rPr lang="it-IT" sz="2400" dirty="0">
                <a:solidFill>
                  <a:srgbClr val="000000"/>
                </a:solidFill>
                <a:sym typeface="Wingdings"/>
              </a:rPr>
              <a:t> in a </a:t>
            </a:r>
            <a:r>
              <a:rPr lang="it-IT" sz="2400" i="1" dirty="0" err="1">
                <a:solidFill>
                  <a:srgbClr val="FF0000"/>
                </a:solidFill>
                <a:sym typeface="Wingdings"/>
              </a:rPr>
              <a:t>direct</a:t>
            </a:r>
            <a:r>
              <a:rPr lang="it-IT" sz="24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it-IT" sz="2400" dirty="0">
                <a:solidFill>
                  <a:srgbClr val="000000"/>
                </a:solidFill>
                <a:sym typeface="Wingdings"/>
              </a:rPr>
              <a:t>way?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5FF2D18-B2FD-7F4B-878A-ABAAA43640E7}"/>
              </a:ext>
            </a:extLst>
          </p:cNvPr>
          <p:cNvCxnSpPr>
            <a:cxnSpLocks/>
          </p:cNvCxnSpPr>
          <p:nvPr/>
        </p:nvCxnSpPr>
        <p:spPr>
          <a:xfrm>
            <a:off x="3239681" y="3735133"/>
            <a:ext cx="1114758" cy="10008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1BA05C-3103-B24E-95EC-06209B304565}"/>
              </a:ext>
            </a:extLst>
          </p:cNvPr>
          <p:cNvSpPr txBox="1"/>
          <p:nvPr/>
        </p:nvSpPr>
        <p:spPr>
          <a:xfrm>
            <a:off x="829358" y="3317239"/>
            <a:ext cx="10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(x)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99A3E8-E3D4-1846-85CC-7E8D051B8BC2}"/>
              </a:ext>
            </a:extLst>
          </p:cNvPr>
          <p:cNvSpPr txBox="1"/>
          <p:nvPr/>
        </p:nvSpPr>
        <p:spPr>
          <a:xfrm>
            <a:off x="3148970" y="2237793"/>
            <a:ext cx="111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(A)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C98718-8707-E34B-87E9-D803B4FE6D12}"/>
              </a:ext>
            </a:extLst>
          </p:cNvPr>
          <p:cNvSpPr txBox="1"/>
          <p:nvPr/>
        </p:nvSpPr>
        <p:spPr>
          <a:xfrm>
            <a:off x="2878110" y="4428304"/>
            <a:ext cx="1215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Reaction </a:t>
            </a:r>
          </a:p>
          <a:p>
            <a:r>
              <a:rPr lang="en-US" dirty="0"/>
              <a:t>product (c)</a:t>
            </a:r>
          </a:p>
        </p:txBody>
      </p:sp>
      <p:sp>
        <p:nvSpPr>
          <p:cNvPr id="9" name="Rettangolo arrotondato 12">
            <a:extLst>
              <a:ext uri="{FF2B5EF4-FFF2-40B4-BE49-F238E27FC236}">
                <a16:creationId xmlns:a16="http://schemas.microsoft.com/office/drawing/2014/main" id="{6A5950BC-CDA3-C647-BD55-5283F2F36542}"/>
              </a:ext>
            </a:extLst>
          </p:cNvPr>
          <p:cNvSpPr/>
          <p:nvPr/>
        </p:nvSpPr>
        <p:spPr>
          <a:xfrm>
            <a:off x="3148970" y="3251665"/>
            <a:ext cx="90711" cy="9467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EACFC3E-A2F8-7843-8061-FFE4586DBE05}"/>
              </a:ext>
            </a:extLst>
          </p:cNvPr>
          <p:cNvSpPr/>
          <p:nvPr/>
        </p:nvSpPr>
        <p:spPr>
          <a:xfrm rot="4014896">
            <a:off x="4370218" y="4278389"/>
            <a:ext cx="285091" cy="1049595"/>
          </a:xfrm>
          <a:prstGeom prst="rect">
            <a:avLst/>
          </a:prstGeom>
          <a:scene3d>
            <a:camera prst="orthographicFront">
              <a:rot lat="0" lon="0" rev="16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8939E3-0957-064E-BCE4-39F9766BB3FE}"/>
              </a:ext>
            </a:extLst>
          </p:cNvPr>
          <p:cNvSpPr txBox="1"/>
          <p:nvPr/>
        </p:nvSpPr>
        <p:spPr>
          <a:xfrm>
            <a:off x="4678493" y="1190037"/>
            <a:ext cx="25396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</a:t>
            </a:r>
            <a:r>
              <a:rPr lang="en-US" dirty="0">
                <a:sym typeface="Wingdings"/>
              </a:rPr>
              <a:t> 	</a:t>
            </a:r>
          </a:p>
          <a:p>
            <a:r>
              <a:rPr lang="en-US" dirty="0">
                <a:sym typeface="Wingdings"/>
              </a:rPr>
              <a:t>kinematic observables</a:t>
            </a:r>
          </a:p>
          <a:p>
            <a:r>
              <a:rPr lang="en-US" dirty="0">
                <a:sym typeface="Wingdings"/>
              </a:rPr>
              <a:t>- Energy</a:t>
            </a:r>
          </a:p>
          <a:p>
            <a:r>
              <a:rPr lang="en-US" dirty="0">
                <a:sym typeface="Wingdings"/>
              </a:rPr>
              <a:t>- Emission angle</a:t>
            </a:r>
          </a:p>
          <a:p>
            <a:r>
              <a:rPr lang="en-US" dirty="0">
                <a:sym typeface="Wingdings"/>
              </a:rPr>
              <a:t>&amp; Particle identification</a:t>
            </a:r>
            <a:endParaRPr lang="en-US" dirty="0"/>
          </a:p>
        </p:txBody>
      </p:sp>
      <p:sp>
        <p:nvSpPr>
          <p:cNvPr id="12" name="Text Box 41">
            <a:extLst>
              <a:ext uri="{FF2B5EF4-FFF2-40B4-BE49-F238E27FC236}">
                <a16:creationId xmlns:a16="http://schemas.microsoft.com/office/drawing/2014/main" id="{3BB35424-B314-2142-AB1A-0D85A93AD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572" y="5424327"/>
            <a:ext cx="44658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dirty="0" err="1">
                <a:solidFill>
                  <a:srgbClr val="000000"/>
                </a:solidFill>
              </a:rPr>
              <a:t>It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looks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i="1" dirty="0" err="1">
                <a:solidFill>
                  <a:srgbClr val="FF0000"/>
                </a:solidFill>
              </a:rPr>
              <a:t>quite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simple</a:t>
            </a:r>
            <a:r>
              <a:rPr lang="it-IT" sz="2400" dirty="0">
                <a:solidFill>
                  <a:srgbClr val="000000"/>
                </a:solidFill>
              </a:rPr>
              <a:t>!</a:t>
            </a:r>
            <a:endParaRPr lang="it-IT" sz="2400" dirty="0">
              <a:solidFill>
                <a:srgbClr val="000000"/>
              </a:solidFill>
              <a:sym typeface="Wingding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AB8A257-58F9-E940-BDBA-AD4D74FD0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813" y="1551609"/>
            <a:ext cx="1837157" cy="166419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5F786FA-AC38-A843-90E9-685168E5B7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32"/>
          <a:stretch/>
        </p:blipFill>
        <p:spPr>
          <a:xfrm>
            <a:off x="194381" y="3940385"/>
            <a:ext cx="2415295" cy="2339604"/>
          </a:xfrm>
          <a:prstGeom prst="rect">
            <a:avLst/>
          </a:prstGeom>
        </p:spPr>
      </p:pic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FA004F96-5FF9-B348-8778-3F71BF98788C}"/>
              </a:ext>
            </a:extLst>
          </p:cNvPr>
          <p:cNvSpPr/>
          <p:nvPr/>
        </p:nvSpPr>
        <p:spPr>
          <a:xfrm>
            <a:off x="6979762" y="711699"/>
            <a:ext cx="5119036" cy="6044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36B4D470-8B7E-C349-83E5-50F9990E9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3415" y="3839129"/>
            <a:ext cx="4572000" cy="247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reccia circolare in giù 18">
            <a:extLst>
              <a:ext uri="{FF2B5EF4-FFF2-40B4-BE49-F238E27FC236}">
                <a16:creationId xmlns:a16="http://schemas.microsoft.com/office/drawing/2014/main" id="{059C56D9-7CE9-A747-8D29-0AD0CBED8E7D}"/>
              </a:ext>
            </a:extLst>
          </p:cNvPr>
          <p:cNvSpPr/>
          <p:nvPr/>
        </p:nvSpPr>
        <p:spPr>
          <a:xfrm rot="18060985">
            <a:off x="7945076" y="4510845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701F7C1-B5AE-7148-891A-7874983EB3A8}"/>
              </a:ext>
            </a:extLst>
          </p:cNvPr>
          <p:cNvSpPr txBox="1"/>
          <p:nvPr/>
        </p:nvSpPr>
        <p:spPr>
          <a:xfrm>
            <a:off x="7304416" y="902459"/>
            <a:ext cx="44300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However</a:t>
            </a:r>
            <a:r>
              <a:rPr lang="en-US" dirty="0">
                <a:solidFill>
                  <a:schemeClr val="bg1"/>
                </a:solidFill>
              </a:rPr>
              <a:t>, several reasons make the low-energy region of astrophysical interest difficult to access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Coulomb barrier suppression of the cross section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Cosmic background and systematic errors due to, e.g., straggling in the target</a:t>
            </a:r>
          </a:p>
          <a:p>
            <a:pPr marL="285750" indent="-285750">
              <a:buFontTx/>
              <a:buChar char="-"/>
            </a:pPr>
            <a:r>
              <a:rPr lang="en-US" b="1" i="1" dirty="0">
                <a:solidFill>
                  <a:schemeClr val="bg1"/>
                </a:solidFill>
              </a:rPr>
              <a:t>Electron screening hiding the nuclear cross section</a:t>
            </a:r>
          </a:p>
        </p:txBody>
      </p:sp>
      <p:pic>
        <p:nvPicPr>
          <p:cNvPr id="22" name="Immagine 21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3180E301-CBEC-1745-B2F6-23401D4C9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260" y="6155394"/>
            <a:ext cx="3858570" cy="539546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897577B-3E2F-304A-9B0A-1E9E7A4FF270}"/>
              </a:ext>
            </a:extLst>
          </p:cNvPr>
          <p:cNvCxnSpPr/>
          <p:nvPr/>
        </p:nvCxnSpPr>
        <p:spPr>
          <a:xfrm flipV="1">
            <a:off x="5948341" y="5219076"/>
            <a:ext cx="1412201" cy="95115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45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8B9DF8-401F-E14A-8F49-8155109D974E}"/>
              </a:ext>
            </a:extLst>
          </p:cNvPr>
          <p:cNvSpPr txBox="1"/>
          <p:nvPr/>
        </p:nvSpPr>
        <p:spPr>
          <a:xfrm>
            <a:off x="0" y="0"/>
            <a:ext cx="863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The need of indirect methods: direct vs. indirect methods</a:t>
            </a:r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3D47FD89-C858-864D-BB14-DB961B4E8857}"/>
              </a:ext>
            </a:extLst>
          </p:cNvPr>
          <p:cNvSpPr/>
          <p:nvPr/>
        </p:nvSpPr>
        <p:spPr>
          <a:xfrm>
            <a:off x="1946888" y="678892"/>
            <a:ext cx="978408" cy="22493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1952A4-E803-E142-9052-E17F760FBB3C}"/>
              </a:ext>
            </a:extLst>
          </p:cNvPr>
          <p:cNvSpPr txBox="1"/>
          <p:nvPr/>
        </p:nvSpPr>
        <p:spPr>
          <a:xfrm>
            <a:off x="72344" y="1351203"/>
            <a:ext cx="18950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Entrance</a:t>
            </a:r>
            <a:r>
              <a:rPr lang="it-IT" dirty="0"/>
              <a:t> </a:t>
            </a:r>
            <a:r>
              <a:rPr lang="it-IT" dirty="0" err="1"/>
              <a:t>channel</a:t>
            </a:r>
            <a:r>
              <a:rPr lang="it-IT" dirty="0"/>
              <a:t>:</a:t>
            </a:r>
          </a:p>
          <a:p>
            <a:pPr algn="ctr"/>
            <a:r>
              <a:rPr lang="it-IT" sz="2800" b="1" i="1" dirty="0" err="1"/>
              <a:t>A+a</a:t>
            </a:r>
            <a:endParaRPr lang="it-IT" sz="2800" b="1" i="1" dirty="0"/>
          </a:p>
        </p:txBody>
      </p:sp>
      <p:sp>
        <p:nvSpPr>
          <p:cNvPr id="5" name="Rettangolo arrotondato 7">
            <a:extLst>
              <a:ext uri="{FF2B5EF4-FFF2-40B4-BE49-F238E27FC236}">
                <a16:creationId xmlns:a16="http://schemas.microsoft.com/office/drawing/2014/main" id="{6268FA0A-40E2-C44F-8EF7-54E06DBE5EEF}"/>
              </a:ext>
            </a:extLst>
          </p:cNvPr>
          <p:cNvSpPr/>
          <p:nvPr/>
        </p:nvSpPr>
        <p:spPr>
          <a:xfrm>
            <a:off x="2925296" y="1019197"/>
            <a:ext cx="1710943" cy="1518928"/>
          </a:xfrm>
          <a:prstGeom prst="roundRect">
            <a:avLst/>
          </a:prstGeom>
          <a:gradFill flip="none" rotWithShape="1">
            <a:gsLst>
              <a:gs pos="0">
                <a:srgbClr val="00009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Several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reaction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mechanisms</a:t>
            </a:r>
            <a:r>
              <a:rPr lang="it-IT" b="1" dirty="0">
                <a:solidFill>
                  <a:srgbClr val="FF0000"/>
                </a:solidFill>
              </a:rPr>
              <a:t> link the </a:t>
            </a:r>
            <a:r>
              <a:rPr lang="it-IT" b="1" dirty="0" err="1">
                <a:solidFill>
                  <a:srgbClr val="FF0000"/>
                </a:solidFill>
              </a:rPr>
              <a:t>two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channels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5F6D4FC2-3FC2-3A4B-84CD-3FC4B78D8020}"/>
              </a:ext>
            </a:extLst>
          </p:cNvPr>
          <p:cNvSpPr/>
          <p:nvPr/>
        </p:nvSpPr>
        <p:spPr>
          <a:xfrm>
            <a:off x="4735845" y="656989"/>
            <a:ext cx="978408" cy="22493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8439076-5370-2D41-BEA8-6237F9F93D25}"/>
              </a:ext>
            </a:extLst>
          </p:cNvPr>
          <p:cNvSpPr txBox="1"/>
          <p:nvPr/>
        </p:nvSpPr>
        <p:spPr>
          <a:xfrm>
            <a:off x="5716667" y="1351203"/>
            <a:ext cx="18902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Reaction</a:t>
            </a:r>
            <a:r>
              <a:rPr lang="it-IT" dirty="0"/>
              <a:t> </a:t>
            </a:r>
            <a:r>
              <a:rPr lang="it-IT" dirty="0" err="1"/>
              <a:t>products</a:t>
            </a:r>
            <a:endParaRPr lang="it-IT" dirty="0"/>
          </a:p>
          <a:p>
            <a:pPr algn="ctr"/>
            <a:r>
              <a:rPr lang="it-IT" sz="2800" b="1" i="1" dirty="0" err="1"/>
              <a:t>C+c</a:t>
            </a:r>
            <a:r>
              <a:rPr lang="it-IT" sz="2800" b="1" i="1" dirty="0"/>
              <a:t>+…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D8EB7C6-5AE0-6545-BB1D-1F317B929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03" y="4568082"/>
            <a:ext cx="1316229" cy="11923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640E4C-23D2-1840-9E5E-5B71375EA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32"/>
          <a:stretch/>
        </p:blipFill>
        <p:spPr>
          <a:xfrm>
            <a:off x="166246" y="4503761"/>
            <a:ext cx="1414047" cy="136973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A1ADA2A-7D86-8447-ACF1-A17EA6582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257" y="4565922"/>
            <a:ext cx="1708786" cy="1307572"/>
          </a:xfrm>
          <a:prstGeom prst="rect">
            <a:avLst/>
          </a:prstGeom>
        </p:spPr>
      </p:pic>
      <p:sp>
        <p:nvSpPr>
          <p:cNvPr id="11" name="Più 10">
            <a:extLst>
              <a:ext uri="{FF2B5EF4-FFF2-40B4-BE49-F238E27FC236}">
                <a16:creationId xmlns:a16="http://schemas.microsoft.com/office/drawing/2014/main" id="{714BF078-81AB-7D48-8068-9661EF6C86F4}"/>
              </a:ext>
            </a:extLst>
          </p:cNvPr>
          <p:cNvSpPr/>
          <p:nvPr/>
        </p:nvSpPr>
        <p:spPr>
          <a:xfrm>
            <a:off x="5144769" y="4762508"/>
            <a:ext cx="914400" cy="9144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A194B68-7095-6C45-861D-C5F4EF190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970455"/>
            <a:ext cx="786938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alibri" pitchFamily="34" charset="0"/>
              </a:rPr>
              <a:t>Advantages include no need of low energies </a:t>
            </a:r>
            <a:r>
              <a:rPr lang="en-US" dirty="0">
                <a:latin typeface="Calibri" pitchFamily="34" charset="0"/>
                <a:sym typeface="Wingdings" pitchFamily="2" charset="2"/>
              </a:rPr>
              <a:t> no straggling, no Coulomb suppression, no electron screening</a:t>
            </a:r>
            <a:endParaRPr lang="en-US" dirty="0">
              <a:latin typeface="Calibri" pitchFamily="34" charset="0"/>
            </a:endParaRPr>
          </a:p>
          <a:p>
            <a:pPr algn="just"/>
            <a:r>
              <a:rPr lang="en-US" b="1" dirty="0">
                <a:latin typeface="Calibri" pitchFamily="34" charset="0"/>
              </a:rPr>
              <a:t>Possibility to access astrophysical energies with high accuracy 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  <a:p>
            <a:pPr algn="just"/>
            <a:r>
              <a:rPr lang="en-US" dirty="0">
                <a:latin typeface="Calibri" pitchFamily="34" charset="0"/>
              </a:rPr>
              <a:t>To recall the previous sketch: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13FD868-A5F3-1A42-B834-5D4BD341C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742" y="5932578"/>
            <a:ext cx="2502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0090"/>
                </a:solidFill>
                <a:latin typeface="Calibri" pitchFamily="34" charset="0"/>
              </a:rPr>
              <a:t>Nuclear reaction theory</a:t>
            </a:r>
            <a:endParaRPr lang="it-IT" dirty="0">
              <a:solidFill>
                <a:srgbClr val="000090"/>
              </a:solidFill>
              <a:latin typeface="Calibri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9C06806-0303-2344-9011-75680DD98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701" y="4299683"/>
            <a:ext cx="1735408" cy="1573811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94271CAF-AEEF-4948-8466-3B6D7FEEE4AB}"/>
              </a:ext>
            </a:extLst>
          </p:cNvPr>
          <p:cNvSpPr/>
          <p:nvPr/>
        </p:nvSpPr>
        <p:spPr>
          <a:xfrm>
            <a:off x="166246" y="6104326"/>
            <a:ext cx="491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R</a:t>
            </a:r>
            <a:r>
              <a:rPr lang="it-IT" dirty="0"/>
              <a:t>. </a:t>
            </a:r>
            <a:r>
              <a:rPr lang="it-IT" dirty="0" err="1"/>
              <a:t>Tribble</a:t>
            </a:r>
            <a:r>
              <a:rPr lang="it-IT" dirty="0"/>
              <a:t> et al., Rep. </a:t>
            </a:r>
            <a:r>
              <a:rPr lang="it-IT" dirty="0" err="1"/>
              <a:t>Prog</a:t>
            </a:r>
            <a:r>
              <a:rPr lang="it-IT" dirty="0"/>
              <a:t>. </a:t>
            </a:r>
            <a:r>
              <a:rPr lang="it-IT" dirty="0" err="1"/>
              <a:t>Phys</a:t>
            </a:r>
            <a:r>
              <a:rPr lang="it-IT" dirty="0"/>
              <a:t>. </a:t>
            </a:r>
            <a:r>
              <a:rPr lang="it-IT" b="1" dirty="0"/>
              <a:t>77 </a:t>
            </a:r>
            <a:r>
              <a:rPr lang="it-IT" dirty="0"/>
              <a:t>(2014) 106901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654DB2E-829B-964C-AC20-C751F31649E3}"/>
              </a:ext>
            </a:extLst>
          </p:cNvPr>
          <p:cNvSpPr/>
          <p:nvPr/>
        </p:nvSpPr>
        <p:spPr>
          <a:xfrm>
            <a:off x="8022889" y="832248"/>
            <a:ext cx="409676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Nuclear reaction theory required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dirty="0">
                <a:latin typeface="Calibri" pitchFamily="34" charset="0"/>
                <a:sym typeface="Wingdings" pitchFamily="2" charset="2"/>
              </a:rPr>
              <a:t> cross checks of the methods needed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dirty="0">
                <a:latin typeface="Calibri" pitchFamily="34" charset="0"/>
                <a:sym typeface="Wingdings" pitchFamily="2" charset="2"/>
              </a:rPr>
              <a:t> possible spurious contribution 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dirty="0">
                <a:latin typeface="Calibri" pitchFamily="34" charset="0"/>
                <a:sym typeface="Wingdings" pitchFamily="2" charset="2"/>
              </a:rPr>
              <a:t> additional systematic errors (is the result model independent?)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1AD47A39-1C5D-D344-8B2A-61DF9C57A9D3}"/>
              </a:ext>
            </a:extLst>
          </p:cNvPr>
          <p:cNvSpPr/>
          <p:nvPr/>
        </p:nvSpPr>
        <p:spPr>
          <a:xfrm>
            <a:off x="8543636" y="3251200"/>
            <a:ext cx="3576020" cy="3528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A7C0493-EA2A-C944-983F-8E932525A5B4}"/>
              </a:ext>
            </a:extLst>
          </p:cNvPr>
          <p:cNvSpPr txBox="1"/>
          <p:nvPr/>
        </p:nvSpPr>
        <p:spPr>
          <a:xfrm>
            <a:off x="8696446" y="3544107"/>
            <a:ext cx="33794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Indirect methods are especially useful in the case of reactions involving </a:t>
            </a:r>
            <a:r>
              <a:rPr lang="en-US" b="1" dirty="0">
                <a:solidFill>
                  <a:schemeClr val="bg1"/>
                </a:solidFill>
              </a:rPr>
              <a:t>radioactive nuclei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Higher cross sections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Possibility to study reactions induced by neutrons on radioactive nuclei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Reactions among unstable nuclei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Easier experimental procedures </a:t>
            </a:r>
          </a:p>
        </p:txBody>
      </p:sp>
    </p:spTree>
    <p:extLst>
      <p:ext uri="{BB962C8B-B14F-4D97-AF65-F5344CB8AC3E}">
        <p14:creationId xmlns:p14="http://schemas.microsoft.com/office/powerpoint/2010/main" val="279181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0662585-4239-3C4B-BF09-FD5BBB31223E}"/>
              </a:ext>
            </a:extLst>
          </p:cNvPr>
          <p:cNvSpPr txBox="1"/>
          <p:nvPr/>
        </p:nvSpPr>
        <p:spPr>
          <a:xfrm>
            <a:off x="0" y="0"/>
            <a:ext cx="4775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The Trojan Horse Method (THM)</a:t>
            </a: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5DC28630-5DA8-DE43-A0D7-A68DDFABD832}"/>
              </a:ext>
            </a:extLst>
          </p:cNvPr>
          <p:cNvGrpSpPr/>
          <p:nvPr/>
        </p:nvGrpSpPr>
        <p:grpSpPr>
          <a:xfrm>
            <a:off x="256741" y="725557"/>
            <a:ext cx="3979800" cy="2286000"/>
            <a:chOff x="224640" y="1836360"/>
            <a:chExt cx="3979800" cy="2286000"/>
          </a:xfrm>
        </p:grpSpPr>
        <p:sp>
          <p:nvSpPr>
            <p:cNvPr id="4" name="CustomShape 10">
              <a:extLst>
                <a:ext uri="{FF2B5EF4-FFF2-40B4-BE49-F238E27FC236}">
                  <a16:creationId xmlns:a16="http://schemas.microsoft.com/office/drawing/2014/main" id="{3A3DED4B-C463-054F-BCE1-AB80CE439C80}"/>
                </a:ext>
              </a:extLst>
            </p:cNvPr>
            <p:cNvSpPr/>
            <p:nvPr/>
          </p:nvSpPr>
          <p:spPr>
            <a:xfrm>
              <a:off x="224640" y="1845720"/>
              <a:ext cx="3433320" cy="227664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11">
              <a:extLst>
                <a:ext uri="{FF2B5EF4-FFF2-40B4-BE49-F238E27FC236}">
                  <a16:creationId xmlns:a16="http://schemas.microsoft.com/office/drawing/2014/main" id="{873935F6-A5B4-C340-B8AA-ACB82F3C9C5B}"/>
                </a:ext>
              </a:extLst>
            </p:cNvPr>
            <p:cNvSpPr/>
            <p:nvPr/>
          </p:nvSpPr>
          <p:spPr>
            <a:xfrm rot="1308600">
              <a:off x="281160" y="2091600"/>
              <a:ext cx="648720" cy="411840"/>
            </a:xfrm>
            <a:prstGeom prst="ellipse">
              <a:avLst/>
            </a:prstGeom>
            <a:noFill/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Line 12">
              <a:extLst>
                <a:ext uri="{FF2B5EF4-FFF2-40B4-BE49-F238E27FC236}">
                  <a16:creationId xmlns:a16="http://schemas.microsoft.com/office/drawing/2014/main" id="{F86B5884-7856-DB4D-AEBD-5820F65327AB}"/>
                </a:ext>
              </a:extLst>
            </p:cNvPr>
            <p:cNvSpPr/>
            <p:nvPr/>
          </p:nvSpPr>
          <p:spPr>
            <a:xfrm flipV="1">
              <a:off x="787320" y="3078000"/>
              <a:ext cx="1022760" cy="96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Line 13">
              <a:extLst>
                <a:ext uri="{FF2B5EF4-FFF2-40B4-BE49-F238E27FC236}">
                  <a16:creationId xmlns:a16="http://schemas.microsoft.com/office/drawing/2014/main" id="{0BD9CD10-7D6B-894D-8546-E16958446BBB}"/>
                </a:ext>
              </a:extLst>
            </p:cNvPr>
            <p:cNvSpPr/>
            <p:nvPr/>
          </p:nvSpPr>
          <p:spPr>
            <a:xfrm>
              <a:off x="1640520" y="2429280"/>
              <a:ext cx="217440" cy="6076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Line 14">
              <a:extLst>
                <a:ext uri="{FF2B5EF4-FFF2-40B4-BE49-F238E27FC236}">
                  <a16:creationId xmlns:a16="http://schemas.microsoft.com/office/drawing/2014/main" id="{A34D9FDD-9C4B-8245-B1EF-827942CACDAE}"/>
                </a:ext>
              </a:extLst>
            </p:cNvPr>
            <p:cNvSpPr/>
            <p:nvPr/>
          </p:nvSpPr>
          <p:spPr>
            <a:xfrm flipV="1">
              <a:off x="1816560" y="2364480"/>
              <a:ext cx="1019160" cy="132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Line 15">
              <a:extLst>
                <a:ext uri="{FF2B5EF4-FFF2-40B4-BE49-F238E27FC236}">
                  <a16:creationId xmlns:a16="http://schemas.microsoft.com/office/drawing/2014/main" id="{C82ADF60-E717-DE43-A515-CE0E3BCAF163}"/>
                </a:ext>
              </a:extLst>
            </p:cNvPr>
            <p:cNvSpPr/>
            <p:nvPr/>
          </p:nvSpPr>
          <p:spPr>
            <a:xfrm>
              <a:off x="1900800" y="3115800"/>
              <a:ext cx="792720" cy="1983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Line 16">
              <a:extLst>
                <a:ext uri="{FF2B5EF4-FFF2-40B4-BE49-F238E27FC236}">
                  <a16:creationId xmlns:a16="http://schemas.microsoft.com/office/drawing/2014/main" id="{A897F191-C543-8248-8666-A0FAFB0B0AFE}"/>
                </a:ext>
              </a:extLst>
            </p:cNvPr>
            <p:cNvSpPr/>
            <p:nvPr/>
          </p:nvSpPr>
          <p:spPr>
            <a:xfrm flipV="1">
              <a:off x="1900800" y="2990520"/>
              <a:ext cx="840240" cy="6192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17">
              <a:extLst>
                <a:ext uri="{FF2B5EF4-FFF2-40B4-BE49-F238E27FC236}">
                  <a16:creationId xmlns:a16="http://schemas.microsoft.com/office/drawing/2014/main" id="{58DBE304-664E-1F46-B951-FF4E8D9904CF}"/>
                </a:ext>
              </a:extLst>
            </p:cNvPr>
            <p:cNvSpPr/>
            <p:nvPr/>
          </p:nvSpPr>
          <p:spPr>
            <a:xfrm>
              <a:off x="3026880" y="1906200"/>
              <a:ext cx="418320" cy="39865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n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2" name="CustomShape 18">
              <a:extLst>
                <a:ext uri="{FF2B5EF4-FFF2-40B4-BE49-F238E27FC236}">
                  <a16:creationId xmlns:a16="http://schemas.microsoft.com/office/drawing/2014/main" id="{1D03C821-3E39-2948-B934-17F847827010}"/>
                </a:ext>
              </a:extLst>
            </p:cNvPr>
            <p:cNvSpPr/>
            <p:nvPr/>
          </p:nvSpPr>
          <p:spPr>
            <a:xfrm>
              <a:off x="2624400" y="2904840"/>
              <a:ext cx="15800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4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He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3" name="CustomShape 19">
              <a:extLst>
                <a:ext uri="{FF2B5EF4-FFF2-40B4-BE49-F238E27FC236}">
                  <a16:creationId xmlns:a16="http://schemas.microsoft.com/office/drawing/2014/main" id="{24B2CFE0-725F-AB49-81F4-E2FD4B2CB045}"/>
                </a:ext>
              </a:extLst>
            </p:cNvPr>
            <p:cNvSpPr/>
            <p:nvPr/>
          </p:nvSpPr>
          <p:spPr>
            <a:xfrm>
              <a:off x="357840" y="3273480"/>
              <a:ext cx="6314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27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Al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4" name="CustomShape 20">
              <a:extLst>
                <a:ext uri="{FF2B5EF4-FFF2-40B4-BE49-F238E27FC236}">
                  <a16:creationId xmlns:a16="http://schemas.microsoft.com/office/drawing/2014/main" id="{2D74B3A7-2236-8F4B-9204-ACBB32A4FCD8}"/>
                </a:ext>
              </a:extLst>
            </p:cNvPr>
            <p:cNvSpPr/>
            <p:nvPr/>
          </p:nvSpPr>
          <p:spPr>
            <a:xfrm>
              <a:off x="579960" y="1836360"/>
              <a:ext cx="632880" cy="394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H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15" name="CustomShape 21">
              <a:extLst>
                <a:ext uri="{FF2B5EF4-FFF2-40B4-BE49-F238E27FC236}">
                  <a16:creationId xmlns:a16="http://schemas.microsoft.com/office/drawing/2014/main" id="{78946D53-2624-EE4F-B4CB-276E687E1418}"/>
                </a:ext>
              </a:extLst>
            </p:cNvPr>
            <p:cNvSpPr/>
            <p:nvPr/>
          </p:nvSpPr>
          <p:spPr>
            <a:xfrm>
              <a:off x="2341080" y="3450600"/>
              <a:ext cx="16772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24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Mg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6" name="CustomShape 22">
              <a:extLst>
                <a:ext uri="{FF2B5EF4-FFF2-40B4-BE49-F238E27FC236}">
                  <a16:creationId xmlns:a16="http://schemas.microsoft.com/office/drawing/2014/main" id="{0B79503F-E6BF-504C-99E2-0F5BA7F611E0}"/>
                </a:ext>
              </a:extLst>
            </p:cNvPr>
            <p:cNvSpPr/>
            <p:nvPr/>
          </p:nvSpPr>
          <p:spPr>
            <a:xfrm>
              <a:off x="1353600" y="2204640"/>
              <a:ext cx="758520" cy="494640"/>
            </a:xfrm>
            <a:prstGeom prst="irregularSeal2">
              <a:avLst/>
            </a:prstGeom>
            <a:solidFill>
              <a:srgbClr val="FFFF00"/>
            </a:solidFill>
            <a:ln w="316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23">
              <a:extLst>
                <a:ext uri="{FF2B5EF4-FFF2-40B4-BE49-F238E27FC236}">
                  <a16:creationId xmlns:a16="http://schemas.microsoft.com/office/drawing/2014/main" id="{4776D695-4AD4-A045-A8EC-7ED61B4B3700}"/>
                </a:ext>
              </a:extLst>
            </p:cNvPr>
            <p:cNvSpPr/>
            <p:nvPr/>
          </p:nvSpPr>
          <p:spPr>
            <a:xfrm>
              <a:off x="2189520" y="2496960"/>
              <a:ext cx="785160" cy="39865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p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8" name="CustomShape 24">
              <a:extLst>
                <a:ext uri="{FF2B5EF4-FFF2-40B4-BE49-F238E27FC236}">
                  <a16:creationId xmlns:a16="http://schemas.microsoft.com/office/drawing/2014/main" id="{C5E1E39F-57D5-6C46-86EC-A38D4A379545}"/>
                </a:ext>
              </a:extLst>
            </p:cNvPr>
            <p:cNvSpPr/>
            <p:nvPr/>
          </p:nvSpPr>
          <p:spPr>
            <a:xfrm>
              <a:off x="1608120" y="2865600"/>
              <a:ext cx="482040" cy="393480"/>
            </a:xfrm>
            <a:prstGeom prst="ellipse">
              <a:avLst/>
            </a:prstGeom>
            <a:solidFill>
              <a:srgbClr val="000000">
                <a:alpha val="51000"/>
              </a:srgbClr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Line 25">
              <a:extLst>
                <a:ext uri="{FF2B5EF4-FFF2-40B4-BE49-F238E27FC236}">
                  <a16:creationId xmlns:a16="http://schemas.microsoft.com/office/drawing/2014/main" id="{2061BB67-F9F7-5849-A205-012B17120631}"/>
                </a:ext>
              </a:extLst>
            </p:cNvPr>
            <p:cNvSpPr/>
            <p:nvPr/>
          </p:nvSpPr>
          <p:spPr>
            <a:xfrm>
              <a:off x="1024920" y="2413800"/>
              <a:ext cx="596160" cy="831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26">
              <a:extLst>
                <a:ext uri="{FF2B5EF4-FFF2-40B4-BE49-F238E27FC236}">
                  <a16:creationId xmlns:a16="http://schemas.microsoft.com/office/drawing/2014/main" id="{7E6B6B0F-24EA-8643-8E31-F3EDE6843F8F}"/>
                </a:ext>
              </a:extLst>
            </p:cNvPr>
            <p:cNvSpPr/>
            <p:nvPr/>
          </p:nvSpPr>
          <p:spPr>
            <a:xfrm>
              <a:off x="485280" y="3104640"/>
              <a:ext cx="212760" cy="199440"/>
            </a:xfrm>
            <a:prstGeom prst="ellipse">
              <a:avLst/>
            </a:prstGeom>
            <a:solidFill>
              <a:srgbClr val="00FF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27">
              <a:extLst>
                <a:ext uri="{FF2B5EF4-FFF2-40B4-BE49-F238E27FC236}">
                  <a16:creationId xmlns:a16="http://schemas.microsoft.com/office/drawing/2014/main" id="{3783F131-EC50-094E-877C-A8E62E567999}"/>
                </a:ext>
              </a:extLst>
            </p:cNvPr>
            <p:cNvSpPr/>
            <p:nvPr/>
          </p:nvSpPr>
          <p:spPr>
            <a:xfrm>
              <a:off x="2757600" y="3307320"/>
              <a:ext cx="212760" cy="199440"/>
            </a:xfrm>
            <a:prstGeom prst="ellipse">
              <a:avLst/>
            </a:prstGeom>
            <a:solidFill>
              <a:srgbClr val="FF33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28">
              <a:extLst>
                <a:ext uri="{FF2B5EF4-FFF2-40B4-BE49-F238E27FC236}">
                  <a16:creationId xmlns:a16="http://schemas.microsoft.com/office/drawing/2014/main" id="{BF21CB49-4E56-BC44-920F-5186C3013601}"/>
                </a:ext>
              </a:extLst>
            </p:cNvPr>
            <p:cNvSpPr/>
            <p:nvPr/>
          </p:nvSpPr>
          <p:spPr>
            <a:xfrm>
              <a:off x="1976400" y="26319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29">
              <a:extLst>
                <a:ext uri="{FF2B5EF4-FFF2-40B4-BE49-F238E27FC236}">
                  <a16:creationId xmlns:a16="http://schemas.microsoft.com/office/drawing/2014/main" id="{9E94F695-E0C6-A144-B4D1-0DD9FD07D301}"/>
                </a:ext>
              </a:extLst>
            </p:cNvPr>
            <p:cNvSpPr/>
            <p:nvPr/>
          </p:nvSpPr>
          <p:spPr>
            <a:xfrm>
              <a:off x="366840" y="213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30">
              <a:extLst>
                <a:ext uri="{FF2B5EF4-FFF2-40B4-BE49-F238E27FC236}">
                  <a16:creationId xmlns:a16="http://schemas.microsoft.com/office/drawing/2014/main" id="{A4A53876-0D14-7248-9F9D-D9ABC5156E11}"/>
                </a:ext>
              </a:extLst>
            </p:cNvPr>
            <p:cNvSpPr/>
            <p:nvPr/>
          </p:nvSpPr>
          <p:spPr>
            <a:xfrm>
              <a:off x="627120" y="22521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31">
              <a:extLst>
                <a:ext uri="{FF2B5EF4-FFF2-40B4-BE49-F238E27FC236}">
                  <a16:creationId xmlns:a16="http://schemas.microsoft.com/office/drawing/2014/main" id="{9DAA7153-5CFF-F549-8A16-D7AAAB3EFF0C}"/>
                </a:ext>
              </a:extLst>
            </p:cNvPr>
            <p:cNvSpPr/>
            <p:nvPr/>
          </p:nvSpPr>
          <p:spPr>
            <a:xfrm>
              <a:off x="2835720" y="2886480"/>
              <a:ext cx="212760" cy="199440"/>
            </a:xfrm>
            <a:prstGeom prst="ellipse">
              <a:avLst/>
            </a:prstGeom>
            <a:solidFill>
              <a:srgbClr val="666699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32">
              <a:extLst>
                <a:ext uri="{FF2B5EF4-FFF2-40B4-BE49-F238E27FC236}">
                  <a16:creationId xmlns:a16="http://schemas.microsoft.com/office/drawing/2014/main" id="{2ED037F4-AE48-B94A-9CB7-E959E56BFBA4}"/>
                </a:ext>
              </a:extLst>
            </p:cNvPr>
            <p:cNvSpPr/>
            <p:nvPr/>
          </p:nvSpPr>
          <p:spPr>
            <a:xfrm>
              <a:off x="2911320" y="222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7" name="CustomShape 3">
            <a:extLst>
              <a:ext uri="{FF2B5EF4-FFF2-40B4-BE49-F238E27FC236}">
                <a16:creationId xmlns:a16="http://schemas.microsoft.com/office/drawing/2014/main" id="{354E09C7-403C-6D46-94D4-79820E542AFE}"/>
              </a:ext>
            </a:extLst>
          </p:cNvPr>
          <p:cNvSpPr/>
          <p:nvPr/>
        </p:nvSpPr>
        <p:spPr>
          <a:xfrm>
            <a:off x="4089310" y="734917"/>
            <a:ext cx="7822838" cy="11783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lang="en-US" sz="1600" b="1" u="sng" strike="noStrike" spc="-1" dirty="0">
                <a:solidFill>
                  <a:srgbClr val="FFFFFF"/>
                </a:solidFill>
                <a:uFillTx/>
                <a:latin typeface="Arial"/>
                <a:ea typeface="ヒラギノ角ゴ Pro W3"/>
              </a:rPr>
              <a:t>When narrow resonances dominate </a:t>
            </a:r>
            <a:r>
              <a:rPr lang="en-US" sz="1600" b="0" strike="noStrike" spc="-1" dirty="0">
                <a:solidFill>
                  <a:srgbClr val="FFFFFF"/>
                </a:solidFill>
                <a:latin typeface="Arial"/>
                <a:ea typeface="ヒラギノ角ゴ Pro W3"/>
              </a:rPr>
              <a:t>the S-factor the reaction rate can be calculated by means of the resonance </a:t>
            </a:r>
            <a:r>
              <a:rPr lang="en-US" sz="1600" b="1" u="sng" strike="noStrike" spc="-1" dirty="0">
                <a:solidFill>
                  <a:srgbClr val="FFFFFF"/>
                </a:solidFill>
                <a:uFillTx/>
                <a:latin typeface="Arial"/>
                <a:ea typeface="ヒラギノ角ゴ Pro W3"/>
              </a:rPr>
              <a:t>strengths and resonance energies only</a:t>
            </a:r>
            <a:r>
              <a:rPr lang="en-US" sz="1600" b="0" strike="noStrike" spc="-1" dirty="0">
                <a:solidFill>
                  <a:srgbClr val="FFFFFF"/>
                </a:solidFill>
                <a:latin typeface="Arial"/>
                <a:ea typeface="ヒラギノ角ゴ Pro W3"/>
              </a:rPr>
              <a:t>. Both can be deduced from the THM cross section. </a:t>
            </a: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lang="en-US" sz="1600" b="0" strike="noStrike" spc="-1" dirty="0">
                <a:solidFill>
                  <a:srgbClr val="FFFFFF"/>
                </a:solidFill>
                <a:latin typeface="Arial"/>
                <a:ea typeface="ヒラギノ角ゴ Pro W3"/>
              </a:rPr>
              <a:t>Let’s focus on resonance strengths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8" name="CustomShape 6">
            <a:extLst>
              <a:ext uri="{FF2B5EF4-FFF2-40B4-BE49-F238E27FC236}">
                <a16:creationId xmlns:a16="http://schemas.microsoft.com/office/drawing/2014/main" id="{D126322B-152A-C243-AC47-3A9C75228DC8}"/>
              </a:ext>
            </a:extLst>
          </p:cNvPr>
          <p:cNvSpPr/>
          <p:nvPr/>
        </p:nvSpPr>
        <p:spPr>
          <a:xfrm>
            <a:off x="256741" y="3095288"/>
            <a:ext cx="4290480" cy="18144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1" strike="noStrike" spc="-1" dirty="0">
                <a:latin typeface="Arial"/>
                <a:ea typeface="ヒラギノ角ゴ Pro W3"/>
              </a:rPr>
              <a:t>What is its physical meaning?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1" strike="noStrike" spc="-1" dirty="0">
                <a:latin typeface="Arial"/>
                <a:ea typeface="ヒラギノ角ゴ Pro W3"/>
              </a:rPr>
              <a:t>Area of the </a:t>
            </a:r>
            <a:r>
              <a:rPr lang="en-US" sz="1600" b="1" strike="noStrike" spc="-1" dirty="0" err="1">
                <a:latin typeface="Arial"/>
                <a:ea typeface="ヒラギノ角ゴ Pro W3"/>
              </a:rPr>
              <a:t>Breit</a:t>
            </a:r>
            <a:r>
              <a:rPr lang="en-US" sz="1600" b="1" strike="noStrike" spc="-1" dirty="0">
                <a:latin typeface="Arial"/>
                <a:ea typeface="ヒラギノ角ゴ Pro W3"/>
              </a:rPr>
              <a:t>-Wigner describing the resonance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1" u="sng" strike="noStrike" spc="-1" dirty="0">
                <a:uFillTx/>
                <a:latin typeface="Arial"/>
                <a:ea typeface="ヒラギノ角ゴ Pro W3"/>
              </a:rPr>
              <a:t>Advantage: 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1" strike="noStrike" spc="-1" dirty="0">
                <a:latin typeface="Arial"/>
                <a:ea typeface="ヒラギノ角ゴ Pro W3"/>
              </a:rPr>
              <a:t>no need to know the resonance shape (moderate resolution necessary)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A86DB45E-9434-A948-8932-9FD3029B4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81" y="2056026"/>
            <a:ext cx="3897981" cy="1058711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3FF6903-18D9-FA4B-AC92-B6DCE03F89DD}"/>
              </a:ext>
            </a:extLst>
          </p:cNvPr>
          <p:cNvSpPr txBox="1"/>
          <p:nvPr/>
        </p:nvSpPr>
        <p:spPr>
          <a:xfrm>
            <a:off x="8892322" y="2162677"/>
            <a:ext cx="30198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strengths are calculated from resonance partial widths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the THM approach we determine the strength in </a:t>
            </a:r>
            <a:r>
              <a:rPr lang="en-US" dirty="0" err="1"/>
              <a:t>arb.units</a:t>
            </a:r>
            <a:r>
              <a:rPr lang="en-US" dirty="0"/>
              <a:t>. Normalization to a known resonance is necessary</a:t>
            </a:r>
          </a:p>
        </p:txBody>
      </p:sp>
      <p:pic>
        <p:nvPicPr>
          <p:cNvPr id="31" name="Immagine 30" descr="Immagine che contiene testo&#10;&#10;Descrizione generata automaticamente">
            <a:extLst>
              <a:ext uri="{FF2B5EF4-FFF2-40B4-BE49-F238E27FC236}">
                <a16:creationId xmlns:a16="http://schemas.microsoft.com/office/drawing/2014/main" id="{3EBF93B2-DBA0-8643-9B8C-FAD9C354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1" y="3440594"/>
            <a:ext cx="3767032" cy="1123816"/>
          </a:xfrm>
          <a:prstGeom prst="rect">
            <a:avLst/>
          </a:prstGeom>
        </p:spPr>
      </p:pic>
      <p:sp>
        <p:nvSpPr>
          <p:cNvPr id="62" name="Shape 137">
            <a:extLst>
              <a:ext uri="{FF2B5EF4-FFF2-40B4-BE49-F238E27FC236}">
                <a16:creationId xmlns:a16="http://schemas.microsoft.com/office/drawing/2014/main" id="{7BD6260A-9DDF-7146-B790-2C0907583BB1}"/>
              </a:ext>
            </a:extLst>
          </p:cNvPr>
          <p:cNvSpPr/>
          <p:nvPr/>
        </p:nvSpPr>
        <p:spPr>
          <a:xfrm>
            <a:off x="765601" y="5223285"/>
            <a:ext cx="4363296" cy="13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b="1" dirty="0"/>
              <a:t>THM: </a:t>
            </a:r>
            <a:r>
              <a:rPr sz="2000" dirty="0"/>
              <a:t>in the case of resonant reactions a metastable state is formed </a:t>
            </a:r>
            <a:r>
              <a:rPr lang="it-IT" sz="2000" dirty="0"/>
              <a:t>(</a:t>
            </a:r>
            <a:r>
              <a:rPr lang="it-IT" sz="2000" baseline="30000" dirty="0"/>
              <a:t>28</a:t>
            </a:r>
            <a:r>
              <a:rPr lang="it-IT" sz="2000" dirty="0"/>
              <a:t>Si), </a:t>
            </a:r>
            <a:r>
              <a:rPr lang="it-IT" sz="2000" dirty="0" err="1"/>
              <a:t>escaping</a:t>
            </a:r>
            <a:r>
              <a:rPr lang="it-IT" sz="2000" dirty="0"/>
              <a:t> the </a:t>
            </a:r>
            <a:r>
              <a:rPr lang="it-IT" sz="2000" dirty="0" err="1"/>
              <a:t>nuclear</a:t>
            </a:r>
            <a:r>
              <a:rPr lang="it-IT" sz="2000" dirty="0"/>
              <a:t> </a:t>
            </a:r>
            <a:r>
              <a:rPr lang="it-IT" sz="2000" dirty="0" err="1"/>
              <a:t>interaction</a:t>
            </a:r>
            <a:r>
              <a:rPr lang="it-IT" sz="2000" dirty="0"/>
              <a:t> </a:t>
            </a:r>
            <a:r>
              <a:rPr lang="it-IT" sz="2000" dirty="0" err="1"/>
              <a:t>region</a:t>
            </a:r>
            <a:r>
              <a:rPr lang="it-IT" sz="2000" dirty="0"/>
              <a:t> and </a:t>
            </a:r>
            <a:r>
              <a:rPr lang="it-IT" sz="2000" dirty="0" err="1"/>
              <a:t>later</a:t>
            </a:r>
            <a:r>
              <a:rPr lang="it-IT" sz="2000" dirty="0"/>
              <a:t> </a:t>
            </a:r>
            <a:r>
              <a:rPr lang="it-IT" sz="2000" dirty="0" err="1"/>
              <a:t>decaying</a:t>
            </a:r>
            <a:r>
              <a:rPr lang="it-IT" sz="2000" dirty="0"/>
              <a:t> to </a:t>
            </a:r>
            <a:r>
              <a:rPr lang="it-IT" sz="2000" dirty="0">
                <a:latin typeface="Symbol" pitchFamily="2" charset="2"/>
              </a:rPr>
              <a:t>a</a:t>
            </a:r>
            <a:r>
              <a:rPr lang="it-IT" sz="2000" dirty="0"/>
              <a:t>+</a:t>
            </a:r>
            <a:r>
              <a:rPr lang="it-IT" sz="2000" baseline="30000" dirty="0"/>
              <a:t>24</a:t>
            </a:r>
            <a:r>
              <a:rPr lang="it-IT" sz="2000" dirty="0"/>
              <a:t>Mg</a:t>
            </a:r>
            <a:endParaRPr sz="2000" dirty="0"/>
          </a:p>
        </p:txBody>
      </p:sp>
      <p:sp>
        <p:nvSpPr>
          <p:cNvPr id="63" name="Shape 157">
            <a:extLst>
              <a:ext uri="{FF2B5EF4-FFF2-40B4-BE49-F238E27FC236}">
                <a16:creationId xmlns:a16="http://schemas.microsoft.com/office/drawing/2014/main" id="{AF3DEE00-5BAE-0B40-BB1F-43303498A1D4}"/>
              </a:ext>
            </a:extLst>
          </p:cNvPr>
          <p:cNvSpPr/>
          <p:nvPr/>
        </p:nvSpPr>
        <p:spPr>
          <a:xfrm>
            <a:off x="6476436" y="5027264"/>
            <a:ext cx="4929940" cy="161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2000" dirty="0"/>
              <a:t>THM =&gt; Transfer to the continuum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000" dirty="0"/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/>
              <a:t>ANC =&gt; Transfer to a bound state</a:t>
            </a:r>
            <a:endParaRPr lang="it-IT" sz="2000" dirty="0"/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000" dirty="0"/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b="1" dirty="0"/>
              <a:t>In both cases </a:t>
            </a:r>
            <a:r>
              <a:rPr sz="2000" b="1" dirty="0" err="1"/>
              <a:t>peripherality</a:t>
            </a:r>
            <a:r>
              <a:rPr sz="2000" b="1" dirty="0"/>
              <a:t> has to be enforced</a:t>
            </a:r>
          </a:p>
        </p:txBody>
      </p:sp>
      <p:sp>
        <p:nvSpPr>
          <p:cNvPr id="64" name="Freccia su 63">
            <a:extLst>
              <a:ext uri="{FF2B5EF4-FFF2-40B4-BE49-F238E27FC236}">
                <a16:creationId xmlns:a16="http://schemas.microsoft.com/office/drawing/2014/main" id="{65100A77-7ABC-B840-B4BA-27DCCE81D2DC}"/>
              </a:ext>
            </a:extLst>
          </p:cNvPr>
          <p:cNvSpPr/>
          <p:nvPr/>
        </p:nvSpPr>
        <p:spPr>
          <a:xfrm rot="5400000">
            <a:off x="5630180" y="5101253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2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3"/>
          <a:srcRect t="53333" b="33111"/>
          <a:stretch/>
        </p:blipFill>
        <p:spPr>
          <a:xfrm>
            <a:off x="1523640" y="0"/>
            <a:ext cx="9144000" cy="7747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23640" y="10981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Calibri"/>
                <a:cs typeface="Calibri"/>
              </a:rPr>
              <a:t>THM: Basic </a:t>
            </a:r>
            <a:r>
              <a:rPr lang="it-IT" sz="2800" b="1" dirty="0" err="1">
                <a:solidFill>
                  <a:schemeClr val="bg1"/>
                </a:solidFill>
                <a:latin typeface="Calibri"/>
                <a:cs typeface="Calibri"/>
              </a:rPr>
              <a:t>features</a:t>
            </a:r>
            <a:r>
              <a:rPr lang="it-IT" sz="2800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894014"/>
            <a:ext cx="4572000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6213" y="6022976"/>
            <a:ext cx="18288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3733800" y="2819400"/>
            <a:ext cx="1676400" cy="9906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5334000" y="2805113"/>
            <a:ext cx="1676400" cy="990600"/>
          </a:xfrm>
          <a:prstGeom prst="ellipse">
            <a:avLst/>
          </a:prstGeom>
          <a:noFill/>
          <a:ln w="317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7010400" y="2724150"/>
            <a:ext cx="1371600" cy="1143000"/>
          </a:xfrm>
          <a:prstGeom prst="ellipse">
            <a:avLst/>
          </a:prstGeom>
          <a:noFill/>
          <a:ln w="3175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706404" y="904958"/>
            <a:ext cx="64801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it-IT" b="1" dirty="0" err="1">
                <a:latin typeface="Times" pitchFamily="18" charset="0"/>
              </a:rPr>
              <a:t>Plane</a:t>
            </a:r>
            <a:r>
              <a:rPr lang="it-IT" b="1" dirty="0">
                <a:latin typeface="Times" pitchFamily="18" charset="0"/>
              </a:rPr>
              <a:t> </a:t>
            </a:r>
            <a:r>
              <a:rPr lang="it-IT" b="1" dirty="0" err="1">
                <a:latin typeface="Times" pitchFamily="18" charset="0"/>
              </a:rPr>
              <a:t>Wave</a:t>
            </a:r>
            <a:r>
              <a:rPr lang="it-IT" b="1" dirty="0">
                <a:latin typeface="Times" pitchFamily="18" charset="0"/>
              </a:rPr>
              <a:t> </a:t>
            </a:r>
            <a:r>
              <a:rPr lang="it-IT" b="1" dirty="0" err="1">
                <a:latin typeface="Times" pitchFamily="18" charset="0"/>
              </a:rPr>
              <a:t>Impulse</a:t>
            </a:r>
            <a:r>
              <a:rPr lang="it-IT" b="1" dirty="0">
                <a:latin typeface="Times" pitchFamily="18" charset="0"/>
              </a:rPr>
              <a:t> </a:t>
            </a:r>
            <a:r>
              <a:rPr lang="it-IT" b="1" dirty="0" err="1">
                <a:latin typeface="Times" pitchFamily="18" charset="0"/>
              </a:rPr>
              <a:t>Approximation</a:t>
            </a:r>
            <a:r>
              <a:rPr lang="it-IT" b="1" dirty="0">
                <a:latin typeface="Times" pitchFamily="18" charset="0"/>
              </a:rPr>
              <a:t>: </a:t>
            </a:r>
          </a:p>
          <a:p>
            <a:pPr algn="just">
              <a:tabLst>
                <a:tab pos="269875" algn="l"/>
              </a:tabLst>
            </a:pPr>
            <a:r>
              <a:rPr lang="it-IT" b="1" dirty="0">
                <a:solidFill>
                  <a:srgbClr val="FF0000"/>
                </a:solidFill>
                <a:latin typeface="Times" pitchFamily="18" charset="0"/>
              </a:rPr>
              <a:t>   ●	</a:t>
            </a:r>
            <a:r>
              <a:rPr lang="it-IT" b="1" dirty="0" err="1">
                <a:solidFill>
                  <a:srgbClr val="FF0000"/>
                </a:solidFill>
                <a:latin typeface="Times" pitchFamily="18" charset="0"/>
              </a:rPr>
              <a:t>beam</a:t>
            </a:r>
            <a:r>
              <a:rPr lang="it-IT" b="1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Times" pitchFamily="18" charset="0"/>
              </a:rPr>
              <a:t>energy</a:t>
            </a:r>
            <a:r>
              <a:rPr lang="it-IT" b="1" dirty="0">
                <a:solidFill>
                  <a:srgbClr val="FF0000"/>
                </a:solidFill>
                <a:latin typeface="Times" pitchFamily="18" charset="0"/>
              </a:rPr>
              <a:t> &gt;&gt; a = </a:t>
            </a:r>
            <a:r>
              <a:rPr lang="en-GB" b="1" dirty="0">
                <a:solidFill>
                  <a:srgbClr val="FF0000"/>
                </a:solidFill>
                <a:latin typeface="Times" pitchFamily="18" charset="0"/>
                <a:cs typeface="Times New Roman" pitchFamily="18" charset="0"/>
              </a:rPr>
              <a:t>x </a:t>
            </a:r>
            <a:r>
              <a:rPr lang="en-GB" b="1" dirty="0">
                <a:solidFill>
                  <a:srgbClr val="FF0000"/>
                </a:solidFill>
                <a:latin typeface="Times" pitchFamily="18" charset="0"/>
                <a:cs typeface="Times New Roman" pitchFamily="18" charset="0"/>
                <a:sym typeface="Symbol" pitchFamily="18" charset="2"/>
              </a:rPr>
              <a:t></a:t>
            </a:r>
            <a:r>
              <a:rPr lang="en-GB" b="1" dirty="0">
                <a:solidFill>
                  <a:srgbClr val="FF0000"/>
                </a:solidFill>
                <a:latin typeface="Times" pitchFamily="18" charset="0"/>
                <a:cs typeface="Times New Roman" pitchFamily="18" charset="0"/>
              </a:rPr>
              <a:t> b breakup Q-value</a:t>
            </a:r>
            <a:endParaRPr lang="it-IT" b="1" dirty="0">
              <a:solidFill>
                <a:srgbClr val="FF0000"/>
              </a:solidFill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r>
              <a:rPr lang="it-IT" b="1" dirty="0">
                <a:solidFill>
                  <a:srgbClr val="FF0000"/>
                </a:solidFill>
                <a:latin typeface="Times" pitchFamily="18" charset="0"/>
              </a:rPr>
              <a:t>   ●	</a:t>
            </a:r>
            <a:r>
              <a:rPr lang="it-IT" b="1" dirty="0" err="1">
                <a:solidFill>
                  <a:srgbClr val="FF0000"/>
                </a:solidFill>
                <a:latin typeface="Times" pitchFamily="18" charset="0"/>
              </a:rPr>
              <a:t>projectile</a:t>
            </a:r>
            <a:r>
              <a:rPr lang="it-IT" b="1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Times" pitchFamily="18" charset="0"/>
              </a:rPr>
              <a:t>wavelength</a:t>
            </a:r>
            <a:r>
              <a:rPr lang="it-IT" b="1" dirty="0">
                <a:solidFill>
                  <a:srgbClr val="FF0000"/>
                </a:solidFill>
                <a:latin typeface="Times" pitchFamily="18" charset="0"/>
              </a:rPr>
              <a:t> k</a:t>
            </a:r>
            <a:r>
              <a:rPr lang="it-IT" b="1" baseline="30000" dirty="0">
                <a:solidFill>
                  <a:srgbClr val="FF0000"/>
                </a:solidFill>
                <a:latin typeface="Times" pitchFamily="18" charset="0"/>
              </a:rPr>
              <a:t>-1</a:t>
            </a:r>
            <a:r>
              <a:rPr lang="it-IT" b="1" dirty="0">
                <a:solidFill>
                  <a:srgbClr val="FF0000"/>
                </a:solidFill>
                <a:latin typeface="Times" pitchFamily="18" charset="0"/>
              </a:rPr>
              <a:t> &lt;&lt; x – b </a:t>
            </a:r>
            <a:r>
              <a:rPr lang="it-IT" b="1" dirty="0" err="1">
                <a:solidFill>
                  <a:srgbClr val="FF0000"/>
                </a:solidFill>
                <a:latin typeface="Times" pitchFamily="18" charset="0"/>
              </a:rPr>
              <a:t>intercluster</a:t>
            </a:r>
            <a:r>
              <a:rPr lang="it-IT" b="1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Times" pitchFamily="18" charset="0"/>
              </a:rPr>
              <a:t>distance</a:t>
            </a:r>
            <a:endParaRPr lang="it-IT" b="1" dirty="0">
              <a:solidFill>
                <a:srgbClr val="FF0000"/>
              </a:solidFill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r>
              <a:rPr lang="it-IT" b="1" dirty="0">
                <a:latin typeface="Times" pitchFamily="18" charset="0"/>
              </a:rPr>
              <a:t>                </a:t>
            </a:r>
            <a:r>
              <a:rPr lang="it-IT" b="1" dirty="0">
                <a:solidFill>
                  <a:schemeClr val="accent2"/>
                </a:solidFill>
                <a:latin typeface="Times" pitchFamily="18" charset="0"/>
              </a:rPr>
              <a:t>+  </a:t>
            </a:r>
            <a:r>
              <a:rPr lang="it-IT" b="1" dirty="0" err="1">
                <a:solidFill>
                  <a:schemeClr val="accent2"/>
                </a:solidFill>
                <a:latin typeface="Times" pitchFamily="18" charset="0"/>
              </a:rPr>
              <a:t>plane</a:t>
            </a:r>
            <a:r>
              <a:rPr lang="it-IT" b="1" dirty="0">
                <a:solidFill>
                  <a:schemeClr val="accent2"/>
                </a:solidFill>
                <a:latin typeface="Times" pitchFamily="18" charset="0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Times" pitchFamily="18" charset="0"/>
              </a:rPr>
              <a:t>waves</a:t>
            </a:r>
            <a:r>
              <a:rPr lang="it-IT" b="1" dirty="0">
                <a:solidFill>
                  <a:schemeClr val="accent2"/>
                </a:solidFill>
                <a:latin typeface="Times" pitchFamily="18" charset="0"/>
              </a:rPr>
              <a:t> in the </a:t>
            </a:r>
            <a:r>
              <a:rPr lang="it-IT" b="1" dirty="0" err="1">
                <a:solidFill>
                  <a:schemeClr val="accent2"/>
                </a:solidFill>
                <a:latin typeface="Times" pitchFamily="18" charset="0"/>
              </a:rPr>
              <a:t>entrance</a:t>
            </a:r>
            <a:r>
              <a:rPr lang="it-IT" b="1" dirty="0">
                <a:solidFill>
                  <a:schemeClr val="accent2"/>
                </a:solidFill>
                <a:latin typeface="Times" pitchFamily="18" charset="0"/>
              </a:rPr>
              <a:t> and exit </a:t>
            </a:r>
            <a:r>
              <a:rPr lang="it-IT" b="1" dirty="0" err="1">
                <a:solidFill>
                  <a:schemeClr val="accent2"/>
                </a:solidFill>
                <a:latin typeface="Times" pitchFamily="18" charset="0"/>
              </a:rPr>
              <a:t>channel</a:t>
            </a:r>
            <a:endParaRPr lang="it-IT" b="1" dirty="0">
              <a:solidFill>
                <a:schemeClr val="accent2"/>
              </a:solidFill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endParaRPr lang="it-IT" b="1" dirty="0"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r>
              <a:rPr lang="it-IT" b="1" dirty="0">
                <a:latin typeface="Times" pitchFamily="18" charset="0"/>
                <a:sym typeface="Wingdings" pitchFamily="2" charset="2"/>
              </a:rPr>
              <a:t> the 3-body cross </a:t>
            </a:r>
            <a:r>
              <a:rPr lang="it-IT" b="1" dirty="0" err="1">
                <a:latin typeface="Times" pitchFamily="18" charset="0"/>
                <a:sym typeface="Wingdings" pitchFamily="2" charset="2"/>
              </a:rPr>
              <a:t>section</a:t>
            </a:r>
            <a:r>
              <a:rPr lang="it-IT" b="1" dirty="0">
                <a:latin typeface="Times" pitchFamily="18" charset="0"/>
                <a:sym typeface="Wingdings" pitchFamily="2" charset="2"/>
              </a:rPr>
              <a:t> </a:t>
            </a:r>
            <a:r>
              <a:rPr lang="it-IT" b="1" dirty="0" err="1">
                <a:latin typeface="Times" pitchFamily="18" charset="0"/>
                <a:sym typeface="Wingdings" pitchFamily="2" charset="2"/>
              </a:rPr>
              <a:t>factorizes</a:t>
            </a:r>
            <a:r>
              <a:rPr lang="it-IT" b="1" dirty="0">
                <a:latin typeface="Times" pitchFamily="18" charset="0"/>
                <a:sym typeface="Wingdings" pitchFamily="2" charset="2"/>
              </a:rPr>
              <a:t>:</a:t>
            </a:r>
            <a:r>
              <a:rPr lang="it-IT" b="1" dirty="0">
                <a:latin typeface="Times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438400" y="4195764"/>
            <a:ext cx="1354138" cy="646331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b="1">
                <a:latin typeface="Times" pitchFamily="18" charset="0"/>
              </a:rPr>
              <a:t>From the experiment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159375" y="4195764"/>
            <a:ext cx="2160588" cy="646331"/>
          </a:xfrm>
          <a:prstGeom prst="rect">
            <a:avLst/>
          </a:prstGeom>
          <a:solidFill>
            <a:schemeClr val="bg1"/>
          </a:solidFill>
          <a:ln w="317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b="1">
                <a:latin typeface="Times" pitchFamily="18" charset="0"/>
              </a:rPr>
              <a:t>Evaluated through a MC code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8051800" y="4195764"/>
            <a:ext cx="1879600" cy="646331"/>
          </a:xfrm>
          <a:prstGeom prst="rect">
            <a:avLst/>
          </a:prstGeom>
          <a:solidFill>
            <a:schemeClr val="bg1"/>
          </a:solidFill>
          <a:ln w="31750">
            <a:solidFill>
              <a:srgbClr val="66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b="1" dirty="0">
                <a:latin typeface="Times" pitchFamily="18" charset="0"/>
              </a:rPr>
              <a:t>HOES 2-body cross </a:t>
            </a:r>
            <a:r>
              <a:rPr lang="it-IT" b="1" dirty="0" err="1">
                <a:latin typeface="Times" pitchFamily="18" charset="0"/>
              </a:rPr>
              <a:t>section</a:t>
            </a:r>
            <a:endParaRPr lang="it-IT" b="1" dirty="0">
              <a:latin typeface="Times" pitchFamily="18" charset="0"/>
            </a:endParaRPr>
          </a:p>
        </p:txBody>
      </p:sp>
      <p:cxnSp>
        <p:nvCxnSpPr>
          <p:cNvPr id="13" name="AutoShape 13"/>
          <p:cNvCxnSpPr>
            <a:cxnSpLocks noChangeShapeType="1"/>
            <a:stCxn id="6" idx="3"/>
            <a:endCxn id="10" idx="0"/>
          </p:cNvCxnSpPr>
          <p:nvPr/>
        </p:nvCxnSpPr>
        <p:spPr bwMode="auto">
          <a:xfrm flipH="1">
            <a:off x="3115469" y="3664931"/>
            <a:ext cx="863834" cy="530833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cxnSp>
        <p:nvCxnSpPr>
          <p:cNvPr id="14" name="AutoShape 14"/>
          <p:cNvCxnSpPr>
            <a:cxnSpLocks noChangeShapeType="1"/>
            <a:stCxn id="7" idx="4"/>
            <a:endCxn id="11" idx="0"/>
          </p:cNvCxnSpPr>
          <p:nvPr/>
        </p:nvCxnSpPr>
        <p:spPr bwMode="auto">
          <a:xfrm>
            <a:off x="6172201" y="3795713"/>
            <a:ext cx="67469" cy="400050"/>
          </a:xfrm>
          <a:prstGeom prst="straightConnector1">
            <a:avLst/>
          </a:prstGeom>
          <a:noFill/>
          <a:ln w="31750">
            <a:solidFill>
              <a:srgbClr val="00FF00"/>
            </a:solidFill>
            <a:round/>
            <a:headEnd/>
            <a:tailEnd type="triangle" w="lg" len="lg"/>
          </a:ln>
          <a:effectLst/>
        </p:spPr>
      </p:cxnSp>
      <p:cxnSp>
        <p:nvCxnSpPr>
          <p:cNvPr id="15" name="AutoShape 15"/>
          <p:cNvCxnSpPr>
            <a:cxnSpLocks noChangeShapeType="1"/>
            <a:stCxn id="8" idx="5"/>
            <a:endCxn id="12" idx="0"/>
          </p:cNvCxnSpPr>
          <p:nvPr/>
        </p:nvCxnSpPr>
        <p:spPr bwMode="auto">
          <a:xfrm>
            <a:off x="8181134" y="3699763"/>
            <a:ext cx="810466" cy="496001"/>
          </a:xfrm>
          <a:prstGeom prst="straightConnector1">
            <a:avLst/>
          </a:prstGeom>
          <a:noFill/>
          <a:ln w="31750">
            <a:solidFill>
              <a:srgbClr val="66FFFF"/>
            </a:solidFill>
            <a:round/>
            <a:headEnd/>
            <a:tailEnd type="triangle" w="lg" len="lg"/>
          </a:ln>
          <a:effectLst/>
        </p:spPr>
      </p:cxn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639888" y="5084763"/>
            <a:ext cx="575151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it-IT" b="1" dirty="0">
                <a:latin typeface="Times" pitchFamily="18" charset="0"/>
              </a:rPr>
              <a:t>●	KF </a:t>
            </a:r>
            <a:r>
              <a:rPr lang="it-IT" b="1" dirty="0" err="1">
                <a:latin typeface="Times" pitchFamily="18" charset="0"/>
              </a:rPr>
              <a:t>kinematic</a:t>
            </a:r>
            <a:r>
              <a:rPr lang="it-IT" b="1" dirty="0">
                <a:latin typeface="Times" pitchFamily="18" charset="0"/>
              </a:rPr>
              <a:t> </a:t>
            </a:r>
            <a:r>
              <a:rPr lang="it-IT" b="1" dirty="0" err="1">
                <a:latin typeface="Times" pitchFamily="18" charset="0"/>
              </a:rPr>
              <a:t>factor</a:t>
            </a:r>
            <a:endParaRPr lang="it-IT" b="1" dirty="0"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r>
              <a:rPr lang="it-IT" b="1" dirty="0">
                <a:latin typeface="Times" pitchFamily="18" charset="0"/>
              </a:rPr>
              <a:t>●	</a:t>
            </a:r>
            <a:r>
              <a:rPr lang="it-IT" b="1" dirty="0">
                <a:latin typeface="Times" pitchFamily="18" charset="0"/>
                <a:sym typeface="Symbol" pitchFamily="18" charset="2"/>
              </a:rPr>
              <a:t>(</a:t>
            </a:r>
            <a:r>
              <a:rPr lang="it-IT" b="1" dirty="0" err="1">
                <a:latin typeface="Times" pitchFamily="18" charset="0"/>
                <a:sym typeface="Symbol" pitchFamily="18" charset="2"/>
              </a:rPr>
              <a:t>p</a:t>
            </a:r>
            <a:r>
              <a:rPr lang="it-IT" b="1" baseline="-25000" dirty="0" err="1">
                <a:latin typeface="Times" pitchFamily="18" charset="0"/>
                <a:sym typeface="Symbol" pitchFamily="18" charset="2"/>
              </a:rPr>
              <a:t>b</a:t>
            </a:r>
            <a:r>
              <a:rPr lang="it-IT" b="1" dirty="0">
                <a:latin typeface="Times" pitchFamily="18" charset="0"/>
                <a:sym typeface="Symbol" pitchFamily="18" charset="2"/>
              </a:rPr>
              <a:t>)</a:t>
            </a:r>
            <a:r>
              <a:rPr lang="it-IT" b="1" baseline="30000" dirty="0">
                <a:latin typeface="Times" pitchFamily="18" charset="0"/>
                <a:sym typeface="Symbol" pitchFamily="18" charset="2"/>
              </a:rPr>
              <a:t>2</a:t>
            </a:r>
            <a:r>
              <a:rPr lang="it-IT" b="1" dirty="0">
                <a:latin typeface="Times" pitchFamily="18" charset="0"/>
                <a:sym typeface="Symbol" pitchFamily="18" charset="2"/>
              </a:rPr>
              <a:t> </a:t>
            </a:r>
            <a:r>
              <a:rPr lang="it-IT" b="1" dirty="0" err="1">
                <a:latin typeface="Times" pitchFamily="18" charset="0"/>
                <a:sym typeface="Symbol" pitchFamily="18" charset="2"/>
              </a:rPr>
              <a:t>spectator</a:t>
            </a:r>
            <a:r>
              <a:rPr lang="it-IT" b="1" dirty="0">
                <a:latin typeface="Times" pitchFamily="18" charset="0"/>
                <a:sym typeface="Symbol" pitchFamily="18" charset="2"/>
              </a:rPr>
              <a:t> </a:t>
            </a:r>
            <a:r>
              <a:rPr lang="it-IT" b="1" dirty="0" err="1">
                <a:latin typeface="Times" pitchFamily="18" charset="0"/>
                <a:sym typeface="Symbol" pitchFamily="18" charset="2"/>
              </a:rPr>
              <a:t>momentum</a:t>
            </a:r>
            <a:r>
              <a:rPr lang="it-IT" b="1" dirty="0">
                <a:latin typeface="Times" pitchFamily="18" charset="0"/>
                <a:sym typeface="Symbol" pitchFamily="18" charset="2"/>
              </a:rPr>
              <a:t> </a:t>
            </a:r>
            <a:r>
              <a:rPr lang="it-IT" b="1" dirty="0" err="1">
                <a:latin typeface="Times" pitchFamily="18" charset="0"/>
                <a:sym typeface="Symbol" pitchFamily="18" charset="2"/>
              </a:rPr>
              <a:t>distribution</a:t>
            </a:r>
            <a:endParaRPr lang="it-IT" b="1" dirty="0">
              <a:latin typeface="Times" pitchFamily="18" charset="0"/>
              <a:sym typeface="Symbol" pitchFamily="18" charset="2"/>
            </a:endParaRPr>
          </a:p>
          <a:p>
            <a:pPr algn="just">
              <a:tabLst>
                <a:tab pos="269875" algn="l"/>
              </a:tabLst>
            </a:pPr>
            <a:r>
              <a:rPr lang="it-IT" b="1" dirty="0">
                <a:latin typeface="Times" pitchFamily="18" charset="0"/>
              </a:rPr>
              <a:t>●	 </a:t>
            </a:r>
            <a:r>
              <a:rPr lang="it-IT" b="1" dirty="0" err="1">
                <a:latin typeface="Times" pitchFamily="18" charset="0"/>
              </a:rPr>
              <a:t>d</a:t>
            </a:r>
            <a:r>
              <a:rPr lang="it-IT" b="1" dirty="0" err="1">
                <a:latin typeface="Times" pitchFamily="18" charset="0"/>
                <a:sym typeface="Symbol" pitchFamily="18" charset="2"/>
              </a:rPr>
              <a:t></a:t>
            </a:r>
            <a:r>
              <a:rPr lang="it-IT" b="1" baseline="30000" dirty="0" err="1">
                <a:latin typeface="Times" pitchFamily="18" charset="0"/>
                <a:sym typeface="Symbol" pitchFamily="18" charset="2"/>
              </a:rPr>
              <a:t>off</a:t>
            </a:r>
            <a:r>
              <a:rPr lang="it-IT" b="1" dirty="0">
                <a:latin typeface="Times" pitchFamily="18" charset="0"/>
                <a:sym typeface="Symbol" pitchFamily="18" charset="2"/>
              </a:rPr>
              <a:t>/d off-</a:t>
            </a:r>
            <a:r>
              <a:rPr lang="it-IT" b="1" dirty="0" err="1">
                <a:latin typeface="Times" pitchFamily="18" charset="0"/>
                <a:sym typeface="Symbol" pitchFamily="18" charset="2"/>
              </a:rPr>
              <a:t>shell</a:t>
            </a:r>
            <a:r>
              <a:rPr lang="it-IT" b="1" dirty="0">
                <a:latin typeface="Times" pitchFamily="18" charset="0"/>
                <a:sym typeface="Symbol" pitchFamily="18" charset="2"/>
              </a:rPr>
              <a:t> cross </a:t>
            </a:r>
            <a:r>
              <a:rPr lang="it-IT" b="1" dirty="0" err="1">
                <a:latin typeface="Times" pitchFamily="18" charset="0"/>
                <a:sym typeface="Symbol" pitchFamily="18" charset="2"/>
              </a:rPr>
              <a:t>section</a:t>
            </a:r>
            <a:endParaRPr lang="it-IT" b="1" dirty="0">
              <a:latin typeface="Times" pitchFamily="18" charset="0"/>
              <a:sym typeface="Symbol" pitchFamily="18" charset="2"/>
            </a:endParaRPr>
          </a:p>
          <a:p>
            <a:pPr algn="just">
              <a:tabLst>
                <a:tab pos="269875" algn="l"/>
              </a:tabLst>
            </a:pPr>
            <a:r>
              <a:rPr lang="it-IT" b="1" dirty="0">
                <a:latin typeface="Times" pitchFamily="18" charset="0"/>
                <a:sym typeface="Symbol" pitchFamily="18" charset="2"/>
              </a:rPr>
              <a:t>                     or “</a:t>
            </a:r>
            <a:r>
              <a:rPr lang="it-IT" b="1" dirty="0" err="1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nuclear</a:t>
            </a:r>
            <a:r>
              <a:rPr lang="it-IT" b="1" dirty="0">
                <a:latin typeface="Times" pitchFamily="18" charset="0"/>
                <a:sym typeface="Symbol" pitchFamily="18" charset="2"/>
              </a:rPr>
              <a:t>”</a:t>
            </a:r>
            <a:r>
              <a:rPr lang="it-IT" b="1" dirty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 (</a:t>
            </a:r>
            <a:r>
              <a:rPr lang="it-IT" b="1" dirty="0" err="1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N</a:t>
            </a:r>
            <a:r>
              <a:rPr lang="it-IT" b="1" dirty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)</a:t>
            </a:r>
            <a:r>
              <a:rPr lang="it-IT" b="1" dirty="0">
                <a:latin typeface="Times" pitchFamily="18" charset="0"/>
                <a:sym typeface="Symbol" pitchFamily="18" charset="2"/>
              </a:rPr>
              <a:t> cross </a:t>
            </a:r>
            <a:r>
              <a:rPr lang="it-IT" b="1" dirty="0" err="1">
                <a:latin typeface="Times" pitchFamily="18" charset="0"/>
                <a:sym typeface="Symbol" pitchFamily="18" charset="2"/>
              </a:rPr>
              <a:t>section</a:t>
            </a:r>
            <a:endParaRPr lang="it-IT" b="1" dirty="0">
              <a:latin typeface="Times" pitchFamily="18" charset="0"/>
              <a:sym typeface="Symbol" pitchFamily="18" charset="2"/>
            </a:endParaRPr>
          </a:p>
          <a:p>
            <a:pPr algn="just">
              <a:tabLst>
                <a:tab pos="269875" algn="l"/>
              </a:tabLst>
            </a:pPr>
            <a:r>
              <a:rPr lang="it-IT" b="1" dirty="0">
                <a:latin typeface="Times" pitchFamily="18" charset="0"/>
                <a:sym typeface="Symbol" pitchFamily="18" charset="2"/>
              </a:rPr>
              <a:t>                                                                       </a:t>
            </a:r>
            <a:endParaRPr lang="it-IT" b="1" dirty="0">
              <a:latin typeface="Times" pitchFamily="18" charset="0"/>
              <a:sym typeface="Wingdings" pitchFamily="2" charset="2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096000" y="49530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it-IT" b="1">
                <a:latin typeface="Times" pitchFamily="18" charset="0"/>
              </a:rPr>
              <a:t> </a:t>
            </a:r>
            <a:endParaRPr lang="it-IT" b="1">
              <a:latin typeface="Times" pitchFamily="18" charset="0"/>
              <a:sym typeface="Symbol" pitchFamily="18" charset="2"/>
            </a:endParaRPr>
          </a:p>
          <a:p>
            <a:pPr algn="just"/>
            <a:endParaRPr lang="it-IT" b="1">
              <a:latin typeface="Times" pitchFamily="18" charset="0"/>
              <a:sym typeface="Symbol" pitchFamily="18" charset="2"/>
            </a:endParaRPr>
          </a:p>
          <a:p>
            <a:pPr algn="just"/>
            <a:endParaRPr lang="it-IT" b="1">
              <a:latin typeface="Times" pitchFamily="18" charset="0"/>
              <a:sym typeface="Symbol" pitchFamily="18" charset="2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6324600" y="5105400"/>
            <a:ext cx="4191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it-IT" b="1">
                <a:latin typeface="Times" pitchFamily="18" charset="0"/>
              </a:rPr>
              <a:t>d</a:t>
            </a:r>
            <a:r>
              <a:rPr lang="it-IT" b="1">
                <a:latin typeface="Times" pitchFamily="18" charset="0"/>
                <a:sym typeface="Symbol" pitchFamily="18" charset="2"/>
              </a:rPr>
              <a:t></a:t>
            </a:r>
            <a:r>
              <a:rPr lang="it-IT" b="1" baseline="30000">
                <a:latin typeface="Times" pitchFamily="18" charset="0"/>
                <a:sym typeface="Symbol" pitchFamily="18" charset="2"/>
              </a:rPr>
              <a:t>off</a:t>
            </a:r>
            <a:r>
              <a:rPr lang="it-IT" b="1">
                <a:latin typeface="Times" pitchFamily="18" charset="0"/>
                <a:sym typeface="Symbol" pitchFamily="18" charset="2"/>
              </a:rPr>
              <a:t>/d </a:t>
            </a:r>
            <a:r>
              <a:rPr lang="it-IT" b="1">
                <a:latin typeface="Times" pitchFamily="18" charset="0"/>
                <a:sym typeface="Wingdings" pitchFamily="2" charset="2"/>
              </a:rPr>
              <a:t> </a:t>
            </a:r>
            <a:r>
              <a:rPr lang="it-IT" b="1">
                <a:latin typeface="Times" pitchFamily="18" charset="0"/>
              </a:rPr>
              <a:t>d</a:t>
            </a:r>
            <a:r>
              <a:rPr lang="it-IT" b="1">
                <a:latin typeface="Times" pitchFamily="18" charset="0"/>
                <a:sym typeface="Symbol" pitchFamily="18" charset="2"/>
              </a:rPr>
              <a:t>/d (on shell) </a:t>
            </a:r>
          </a:p>
          <a:p>
            <a:pPr algn="just"/>
            <a:r>
              <a:rPr lang="it-IT" b="1">
                <a:latin typeface="Times" pitchFamily="18" charset="0"/>
                <a:sym typeface="Symbol" pitchFamily="18" charset="2"/>
              </a:rPr>
              <a:t>The penetration factor P</a:t>
            </a:r>
            <a:r>
              <a:rPr lang="it-IT" b="1" baseline="-25000">
                <a:latin typeface="Times" pitchFamily="18" charset="0"/>
                <a:sym typeface="Symbol" pitchFamily="18" charset="2"/>
              </a:rPr>
              <a:t>l</a:t>
            </a:r>
            <a:r>
              <a:rPr lang="it-IT" b="1">
                <a:latin typeface="Times" pitchFamily="18" charset="0"/>
                <a:sym typeface="Symbol" pitchFamily="18" charset="2"/>
              </a:rPr>
              <a:t> has to be introduced:</a:t>
            </a:r>
          </a:p>
        </p:txBody>
      </p:sp>
    </p:spTree>
    <p:extLst>
      <p:ext uri="{BB962C8B-B14F-4D97-AF65-F5344CB8AC3E}">
        <p14:creationId xmlns:p14="http://schemas.microsoft.com/office/powerpoint/2010/main" val="3624863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 descr="Schermata 2015-03-12 alle 11.54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07" y="2463542"/>
            <a:ext cx="5130800" cy="4305300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675964" y="180975"/>
            <a:ext cx="88723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The full THM: the </a:t>
            </a:r>
            <a:r>
              <a:rPr lang="it-IT" sz="2800" b="1" dirty="0" err="1">
                <a:solidFill>
                  <a:srgbClr val="0000FF"/>
                </a:solidFill>
                <a:latin typeface="Times" pitchFamily="18" charset="0"/>
              </a:rPr>
              <a:t>resonant</a:t>
            </a:r>
            <a:r>
              <a:rPr lang="it-IT" sz="2800" b="1" dirty="0">
                <a:solidFill>
                  <a:srgbClr val="0000FF"/>
                </a:solidFill>
                <a:latin typeface="Times" pitchFamily="18" charset="0"/>
              </a:rPr>
              <a:t> </a:t>
            </a:r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case (A. </a:t>
            </a:r>
            <a:r>
              <a:rPr lang="it-IT" sz="2800" b="1" dirty="0" err="1">
                <a:solidFill>
                  <a:srgbClr val="000000"/>
                </a:solidFill>
                <a:latin typeface="Times" pitchFamily="18" charset="0"/>
              </a:rPr>
              <a:t>Mukhamedzhanov</a:t>
            </a:r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)</a:t>
            </a:r>
          </a:p>
        </p:txBody>
      </p:sp>
      <p:sp>
        <p:nvSpPr>
          <p:cNvPr id="5" name="Rettangolo 4"/>
          <p:cNvSpPr/>
          <p:nvPr/>
        </p:nvSpPr>
        <p:spPr>
          <a:xfrm>
            <a:off x="5470937" y="728153"/>
            <a:ext cx="50773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R</a:t>
            </a:r>
            <a:r>
              <a:rPr lang="it-IT" dirty="0">
                <a:solidFill>
                  <a:srgbClr val="FF0000"/>
                </a:solidFill>
              </a:rPr>
              <a:t>. </a:t>
            </a:r>
            <a:r>
              <a:rPr lang="it-IT" dirty="0" err="1">
                <a:solidFill>
                  <a:srgbClr val="FF0000"/>
                </a:solidFill>
              </a:rPr>
              <a:t>Tribble</a:t>
            </a:r>
            <a:r>
              <a:rPr lang="it-IT" dirty="0">
                <a:solidFill>
                  <a:srgbClr val="FF0000"/>
                </a:solidFill>
              </a:rPr>
              <a:t> et al., Rep. </a:t>
            </a:r>
            <a:r>
              <a:rPr lang="it-IT" dirty="0" err="1">
                <a:solidFill>
                  <a:srgbClr val="FF0000"/>
                </a:solidFill>
              </a:rPr>
              <a:t>Prog</a:t>
            </a:r>
            <a:r>
              <a:rPr lang="it-IT" dirty="0">
                <a:solidFill>
                  <a:srgbClr val="FF0000"/>
                </a:solidFill>
              </a:rPr>
              <a:t>. </a:t>
            </a:r>
            <a:r>
              <a:rPr lang="it-IT" dirty="0" err="1">
                <a:solidFill>
                  <a:srgbClr val="FF0000"/>
                </a:solidFill>
              </a:rPr>
              <a:t>Phys</a:t>
            </a:r>
            <a:r>
              <a:rPr lang="it-IT" dirty="0">
                <a:solidFill>
                  <a:srgbClr val="FF0000"/>
                </a:solidFill>
              </a:rPr>
              <a:t>. </a:t>
            </a:r>
            <a:r>
              <a:rPr lang="it-IT" b="1" dirty="0">
                <a:solidFill>
                  <a:srgbClr val="FF0000"/>
                </a:solidFill>
              </a:rPr>
              <a:t>77 </a:t>
            </a:r>
            <a:r>
              <a:rPr lang="it-IT" dirty="0">
                <a:solidFill>
                  <a:srgbClr val="FF0000"/>
                </a:solidFill>
              </a:rPr>
              <a:t>(2014) 106901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463967" y="1081760"/>
            <a:ext cx="5043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the </a:t>
            </a:r>
            <a:r>
              <a:rPr lang="it-IT" dirty="0" err="1"/>
              <a:t>latest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, large </a:t>
            </a:r>
            <a:r>
              <a:rPr lang="it-IT" dirty="0" err="1"/>
              <a:t>efforts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made to </a:t>
            </a:r>
            <a:r>
              <a:rPr lang="it-IT" dirty="0" err="1"/>
              <a:t>give</a:t>
            </a:r>
            <a:r>
              <a:rPr lang="it-IT" dirty="0"/>
              <a:t> a quantitative </a:t>
            </a:r>
            <a:r>
              <a:rPr lang="it-IT" dirty="0" err="1"/>
              <a:t>justification</a:t>
            </a:r>
            <a:r>
              <a:rPr lang="it-IT" dirty="0"/>
              <a:t> of THM, to estimate the </a:t>
            </a:r>
            <a:r>
              <a:rPr lang="it-IT" dirty="0" err="1"/>
              <a:t>uncertainties</a:t>
            </a:r>
            <a:r>
              <a:rPr lang="it-IT" dirty="0"/>
              <a:t> and </a:t>
            </a:r>
            <a:r>
              <a:rPr lang="it-IT" dirty="0" err="1"/>
              <a:t>improve</a:t>
            </a:r>
            <a:r>
              <a:rPr lang="it-IT" dirty="0"/>
              <a:t> the </a:t>
            </a:r>
            <a:r>
              <a:rPr lang="it-IT" dirty="0" err="1"/>
              <a:t>description</a:t>
            </a:r>
            <a:r>
              <a:rPr lang="it-IT" dirty="0"/>
              <a:t> of the 2</a:t>
            </a:r>
            <a:r>
              <a:rPr lang="it-IT" dirty="0">
                <a:sym typeface="Wingdings"/>
              </a:rPr>
              <a:t>3 cross </a:t>
            </a:r>
            <a:r>
              <a:rPr lang="it-IT" dirty="0" err="1">
                <a:sym typeface="Wingdings"/>
              </a:rPr>
              <a:t>section</a:t>
            </a:r>
            <a:r>
              <a:rPr lang="it-IT" dirty="0"/>
              <a:t> </a:t>
            </a:r>
          </a:p>
        </p:txBody>
      </p:sp>
      <p:grpSp>
        <p:nvGrpSpPr>
          <p:cNvPr id="55" name="Gruppo 54"/>
          <p:cNvGrpSpPr/>
          <p:nvPr/>
        </p:nvGrpSpPr>
        <p:grpSpPr>
          <a:xfrm>
            <a:off x="1747492" y="2554558"/>
            <a:ext cx="4277694" cy="681978"/>
            <a:chOff x="223492" y="2554558"/>
            <a:chExt cx="4277694" cy="681978"/>
          </a:xfrm>
        </p:grpSpPr>
        <p:sp>
          <p:nvSpPr>
            <p:cNvPr id="7" name="Ovale 6"/>
            <p:cNvSpPr/>
            <p:nvPr/>
          </p:nvSpPr>
          <p:spPr>
            <a:xfrm>
              <a:off x="2489706" y="2554558"/>
              <a:ext cx="2011480" cy="681978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223492" y="2590205"/>
              <a:ext cx="1716723" cy="646331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 err="1"/>
                <a:t>Amplitude</a:t>
              </a:r>
              <a:r>
                <a:rPr lang="it-IT" dirty="0"/>
                <a:t> of the TH </a:t>
              </a:r>
              <a:r>
                <a:rPr lang="it-IT" dirty="0" err="1"/>
                <a:t>reaction</a:t>
              </a:r>
              <a:r>
                <a:rPr lang="it-IT" dirty="0"/>
                <a:t> </a:t>
              </a:r>
            </a:p>
          </p:txBody>
        </p:sp>
        <p:cxnSp>
          <p:nvCxnSpPr>
            <p:cNvPr id="14" name="Connettore 7 13"/>
            <p:cNvCxnSpPr>
              <a:stCxn id="7" idx="1"/>
              <a:endCxn id="8" idx="0"/>
            </p:cNvCxnSpPr>
            <p:nvPr/>
          </p:nvCxnSpPr>
          <p:spPr>
            <a:xfrm rot="16200000" flipV="1">
              <a:off x="1900954" y="1771105"/>
              <a:ext cx="64226" cy="1702426"/>
            </a:xfrm>
            <a:prstGeom prst="curvedConnector3">
              <a:avLst>
                <a:gd name="adj1" fmla="val 511433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o 55"/>
          <p:cNvGrpSpPr/>
          <p:nvPr/>
        </p:nvGrpSpPr>
        <p:grpSpPr>
          <a:xfrm>
            <a:off x="7352909" y="2102762"/>
            <a:ext cx="3266622" cy="1754327"/>
            <a:chOff x="5828909" y="2102761"/>
            <a:chExt cx="3266622" cy="1754327"/>
          </a:xfrm>
        </p:grpSpPr>
        <p:sp>
          <p:nvSpPr>
            <p:cNvPr id="18" name="Ovale 17"/>
            <p:cNvSpPr/>
            <p:nvPr/>
          </p:nvSpPr>
          <p:spPr>
            <a:xfrm>
              <a:off x="5828909" y="2586815"/>
              <a:ext cx="943991" cy="588365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7625662" y="2102761"/>
              <a:ext cx="1469869" cy="1754327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/>
                <a:t>Fourier </a:t>
              </a:r>
              <a:r>
                <a:rPr lang="it-IT" dirty="0" err="1"/>
                <a:t>transform</a:t>
              </a:r>
              <a:r>
                <a:rPr lang="it-IT" dirty="0"/>
                <a:t> of the </a:t>
              </a:r>
              <a:r>
                <a:rPr lang="it-IT" dirty="0" err="1"/>
                <a:t>s</a:t>
              </a:r>
              <a:r>
                <a:rPr lang="it-IT" dirty="0"/>
                <a:t>-x relative </a:t>
              </a:r>
              <a:r>
                <a:rPr lang="it-IT" dirty="0" err="1"/>
                <a:t>motion</a:t>
              </a:r>
              <a:r>
                <a:rPr lang="it-IT" dirty="0"/>
                <a:t> </a:t>
              </a:r>
              <a:r>
                <a:rPr lang="it-IT" dirty="0" err="1"/>
                <a:t>wave</a:t>
              </a:r>
              <a:r>
                <a:rPr lang="it-IT" dirty="0"/>
                <a:t> </a:t>
              </a:r>
              <a:r>
                <a:rPr lang="it-IT" dirty="0" err="1"/>
                <a:t>function</a:t>
              </a:r>
              <a:endParaRPr lang="it-IT" dirty="0"/>
            </a:p>
          </p:txBody>
        </p:sp>
        <p:cxnSp>
          <p:nvCxnSpPr>
            <p:cNvPr id="20" name="Connettore 7 19"/>
            <p:cNvCxnSpPr>
              <a:stCxn id="18" idx="0"/>
              <a:endCxn id="19" idx="0"/>
            </p:cNvCxnSpPr>
            <p:nvPr/>
          </p:nvCxnSpPr>
          <p:spPr>
            <a:xfrm rot="5400000" flipH="1" flipV="1">
              <a:off x="7088724" y="1314942"/>
              <a:ext cx="484054" cy="2059692"/>
            </a:xfrm>
            <a:prstGeom prst="curvedConnector3">
              <a:avLst>
                <a:gd name="adj1" fmla="val 147226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po 58"/>
          <p:cNvGrpSpPr/>
          <p:nvPr/>
        </p:nvGrpSpPr>
        <p:grpSpPr>
          <a:xfrm>
            <a:off x="1708066" y="3149194"/>
            <a:ext cx="7441597" cy="1678425"/>
            <a:chOff x="-180622" y="3479989"/>
            <a:chExt cx="7441597" cy="1678425"/>
          </a:xfrm>
        </p:grpSpPr>
        <p:sp>
          <p:nvSpPr>
            <p:cNvPr id="25" name="Rettangolo 24"/>
            <p:cNvSpPr/>
            <p:nvPr/>
          </p:nvSpPr>
          <p:spPr>
            <a:xfrm>
              <a:off x="-180622" y="3681086"/>
              <a:ext cx="2016211" cy="1477328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 err="1"/>
                <a:t>Angular</a:t>
              </a:r>
              <a:r>
                <a:rPr lang="it-IT" dirty="0"/>
                <a:t> </a:t>
              </a:r>
              <a:r>
                <a:rPr lang="it-IT" dirty="0" err="1"/>
                <a:t>dependence</a:t>
              </a:r>
              <a:r>
                <a:rPr lang="it-IT" dirty="0"/>
                <a:t> of the cross </a:t>
              </a:r>
              <a:r>
                <a:rPr lang="it-IT" dirty="0" err="1"/>
                <a:t>section</a:t>
              </a:r>
              <a:r>
                <a:rPr lang="it-IT" dirty="0"/>
                <a:t> (spin-</a:t>
              </a:r>
              <a:r>
                <a:rPr lang="it-IT" dirty="0" err="1"/>
                <a:t>parity</a:t>
              </a:r>
              <a:r>
                <a:rPr lang="it-IT" dirty="0"/>
                <a:t> </a:t>
              </a:r>
              <a:r>
                <a:rPr lang="it-IT" dirty="0" err="1"/>
                <a:t>taken</a:t>
              </a:r>
              <a:r>
                <a:rPr lang="it-IT" dirty="0"/>
                <a:t> </a:t>
              </a:r>
              <a:r>
                <a:rPr lang="it-IT" dirty="0" err="1"/>
                <a:t>into</a:t>
              </a:r>
              <a:r>
                <a:rPr lang="it-IT" dirty="0"/>
                <a:t> account)</a:t>
              </a:r>
            </a:p>
          </p:txBody>
        </p:sp>
        <p:cxnSp>
          <p:nvCxnSpPr>
            <p:cNvPr id="26" name="Connettore 7 25"/>
            <p:cNvCxnSpPr>
              <a:stCxn id="29" idx="1"/>
              <a:endCxn id="25" idx="0"/>
            </p:cNvCxnSpPr>
            <p:nvPr/>
          </p:nvCxnSpPr>
          <p:spPr>
            <a:xfrm rot="10800000">
              <a:off x="827485" y="3681086"/>
              <a:ext cx="1418829" cy="355798"/>
            </a:xfrm>
            <a:prstGeom prst="curvedConnector4">
              <a:avLst>
                <a:gd name="adj1" fmla="val 14474"/>
                <a:gd name="adj2" fmla="val 164250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ttangolo arrotondato 28"/>
            <p:cNvSpPr/>
            <p:nvPr/>
          </p:nvSpPr>
          <p:spPr>
            <a:xfrm>
              <a:off x="2246313" y="3479989"/>
              <a:ext cx="5014662" cy="1113789"/>
            </a:xfrm>
            <a:prstGeom prst="round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1" name="Gruppo 60"/>
          <p:cNvGrpSpPr/>
          <p:nvPr/>
        </p:nvGrpSpPr>
        <p:grpSpPr>
          <a:xfrm>
            <a:off x="6010325" y="5012116"/>
            <a:ext cx="4494082" cy="923330"/>
            <a:chOff x="3116104" y="4904075"/>
            <a:chExt cx="4494082" cy="923330"/>
          </a:xfrm>
        </p:grpSpPr>
        <p:sp>
          <p:nvSpPr>
            <p:cNvPr id="43" name="Ovale 42"/>
            <p:cNvSpPr/>
            <p:nvPr/>
          </p:nvSpPr>
          <p:spPr>
            <a:xfrm>
              <a:off x="3116104" y="4904075"/>
              <a:ext cx="1622725" cy="588365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6328541" y="4904075"/>
              <a:ext cx="1281645" cy="923330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/>
                <a:t>Inverse </a:t>
              </a:r>
              <a:r>
                <a:rPr lang="it-IT" dirty="0" err="1"/>
                <a:t>penetration</a:t>
              </a:r>
              <a:r>
                <a:rPr lang="it-IT" dirty="0"/>
                <a:t> </a:t>
              </a:r>
              <a:r>
                <a:rPr lang="it-IT" dirty="0" err="1"/>
                <a:t>factor</a:t>
              </a:r>
              <a:endParaRPr lang="it-IT" dirty="0"/>
            </a:p>
          </p:txBody>
        </p:sp>
        <p:cxnSp>
          <p:nvCxnSpPr>
            <p:cNvPr id="45" name="Connettore 7 44"/>
            <p:cNvCxnSpPr>
              <a:stCxn id="43" idx="7"/>
              <a:endCxn id="44" idx="0"/>
            </p:cNvCxnSpPr>
            <p:nvPr/>
          </p:nvCxnSpPr>
          <p:spPr>
            <a:xfrm rot="5400000" flipH="1" flipV="1">
              <a:off x="5692193" y="3713068"/>
              <a:ext cx="86164" cy="2468178"/>
            </a:xfrm>
            <a:prstGeom prst="curvedConnector3">
              <a:avLst>
                <a:gd name="adj1" fmla="val 365308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po 61"/>
          <p:cNvGrpSpPr/>
          <p:nvPr/>
        </p:nvGrpSpPr>
        <p:grpSpPr>
          <a:xfrm>
            <a:off x="7629032" y="3739775"/>
            <a:ext cx="2980399" cy="1060124"/>
            <a:chOff x="3116104" y="4847807"/>
            <a:chExt cx="7056149" cy="1141210"/>
          </a:xfrm>
        </p:grpSpPr>
        <p:sp>
          <p:nvSpPr>
            <p:cNvPr id="63" name="Ovale 62"/>
            <p:cNvSpPr/>
            <p:nvPr/>
          </p:nvSpPr>
          <p:spPr>
            <a:xfrm>
              <a:off x="3116104" y="4847807"/>
              <a:ext cx="1581192" cy="588365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ettangolo 63"/>
            <p:cNvSpPr/>
            <p:nvPr/>
          </p:nvSpPr>
          <p:spPr>
            <a:xfrm>
              <a:off x="6956872" y="4995064"/>
              <a:ext cx="3215381" cy="993953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 err="1"/>
                <a:t>solid</a:t>
              </a:r>
              <a:r>
                <a:rPr lang="it-IT" dirty="0"/>
                <a:t> </a:t>
              </a:r>
              <a:r>
                <a:rPr lang="it-IT" dirty="0" err="1"/>
                <a:t>sphere</a:t>
              </a:r>
              <a:r>
                <a:rPr lang="it-IT" dirty="0"/>
                <a:t> </a:t>
              </a:r>
              <a:r>
                <a:rPr lang="it-IT" dirty="0" err="1"/>
                <a:t>scattering</a:t>
              </a:r>
              <a:r>
                <a:rPr lang="it-IT" dirty="0"/>
                <a:t> </a:t>
              </a:r>
              <a:r>
                <a:rPr lang="it-IT" dirty="0" err="1"/>
                <a:t>phase</a:t>
              </a:r>
              <a:r>
                <a:rPr lang="it-IT" dirty="0"/>
                <a:t> </a:t>
              </a:r>
              <a:r>
                <a:rPr lang="it-IT" dirty="0" err="1"/>
                <a:t>shift</a:t>
              </a:r>
              <a:r>
                <a:rPr lang="it-IT" dirty="0"/>
                <a:t> </a:t>
              </a:r>
            </a:p>
          </p:txBody>
        </p:sp>
        <p:cxnSp>
          <p:nvCxnSpPr>
            <p:cNvPr id="65" name="Connettore 7 64"/>
            <p:cNvCxnSpPr>
              <a:stCxn id="63" idx="7"/>
              <a:endCxn id="64" idx="0"/>
            </p:cNvCxnSpPr>
            <p:nvPr/>
          </p:nvCxnSpPr>
          <p:spPr>
            <a:xfrm rot="16200000" flipH="1">
              <a:off x="6484604" y="2915104"/>
              <a:ext cx="61093" cy="4098828"/>
            </a:xfrm>
            <a:prstGeom prst="curvedConnector3">
              <a:avLst>
                <a:gd name="adj1" fmla="val -543843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po 72"/>
          <p:cNvGrpSpPr/>
          <p:nvPr/>
        </p:nvGrpSpPr>
        <p:grpSpPr>
          <a:xfrm>
            <a:off x="4308281" y="5454293"/>
            <a:ext cx="6311251" cy="1069518"/>
            <a:chOff x="1052512" y="3913395"/>
            <a:chExt cx="4230738" cy="1069518"/>
          </a:xfrm>
        </p:grpSpPr>
        <p:sp>
          <p:nvSpPr>
            <p:cNvPr id="74" name="Rettangolo 73"/>
            <p:cNvSpPr/>
            <p:nvPr/>
          </p:nvSpPr>
          <p:spPr>
            <a:xfrm>
              <a:off x="4307646" y="4059583"/>
              <a:ext cx="975604" cy="923330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 err="1"/>
                <a:t>R-matrix-like</a:t>
              </a:r>
              <a:r>
                <a:rPr lang="it-IT" dirty="0"/>
                <a:t> </a:t>
              </a:r>
              <a:r>
                <a:rPr lang="it-IT" dirty="0" err="1"/>
                <a:t>boundary</a:t>
              </a:r>
              <a:r>
                <a:rPr lang="it-IT" dirty="0"/>
                <a:t> </a:t>
              </a:r>
              <a:r>
                <a:rPr lang="it-IT" dirty="0" err="1"/>
                <a:t>condition</a:t>
              </a:r>
              <a:endParaRPr lang="it-IT" dirty="0"/>
            </a:p>
          </p:txBody>
        </p:sp>
        <p:cxnSp>
          <p:nvCxnSpPr>
            <p:cNvPr id="75" name="Connettore 7 74"/>
            <p:cNvCxnSpPr>
              <a:stCxn id="76" idx="3"/>
              <a:endCxn id="74" idx="0"/>
            </p:cNvCxnSpPr>
            <p:nvPr/>
          </p:nvCxnSpPr>
          <p:spPr>
            <a:xfrm flipV="1">
              <a:off x="3519751" y="4059583"/>
              <a:ext cx="1275697" cy="141844"/>
            </a:xfrm>
            <a:prstGeom prst="curvedConnector4">
              <a:avLst>
                <a:gd name="adj1" fmla="val 30881"/>
                <a:gd name="adj2" fmla="val 364225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ttangolo arrotondato 75"/>
            <p:cNvSpPr/>
            <p:nvPr/>
          </p:nvSpPr>
          <p:spPr>
            <a:xfrm>
              <a:off x="1052512" y="3913395"/>
              <a:ext cx="2467239" cy="576064"/>
            </a:xfrm>
            <a:prstGeom prst="round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3" name="Gruppo 92"/>
          <p:cNvGrpSpPr/>
          <p:nvPr/>
        </p:nvGrpSpPr>
        <p:grpSpPr>
          <a:xfrm>
            <a:off x="1714303" y="5451450"/>
            <a:ext cx="6967912" cy="1317392"/>
            <a:chOff x="554401" y="3471025"/>
            <a:chExt cx="4670930" cy="1317392"/>
          </a:xfrm>
        </p:grpSpPr>
        <p:sp>
          <p:nvSpPr>
            <p:cNvPr id="94" name="Rettangolo 93"/>
            <p:cNvSpPr/>
            <p:nvPr/>
          </p:nvSpPr>
          <p:spPr>
            <a:xfrm>
              <a:off x="554401" y="3471025"/>
              <a:ext cx="1264921" cy="1200329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/>
                <a:t>HOES </a:t>
              </a:r>
              <a:r>
                <a:rPr lang="it-IT" dirty="0" err="1"/>
                <a:t>effects</a:t>
              </a:r>
              <a:r>
                <a:rPr lang="it-IT" dirty="0"/>
                <a:t> </a:t>
              </a:r>
              <a:r>
                <a:rPr lang="it-IT" dirty="0">
                  <a:sym typeface="Wingdings"/>
                </a:rPr>
                <a:t> </a:t>
              </a:r>
              <a:r>
                <a:rPr lang="it-IT" dirty="0" err="1">
                  <a:sym typeface="Wingdings"/>
                </a:rPr>
                <a:t>negligigle</a:t>
              </a:r>
              <a:r>
                <a:rPr lang="it-IT" dirty="0">
                  <a:sym typeface="Wingdings"/>
                </a:rPr>
                <a:t> </a:t>
              </a:r>
              <a:r>
                <a:rPr lang="it-IT" dirty="0" err="1">
                  <a:sym typeface="Wingdings"/>
                </a:rPr>
                <a:t>at</a:t>
              </a:r>
              <a:r>
                <a:rPr lang="it-IT" dirty="0">
                  <a:sym typeface="Wingdings"/>
                </a:rPr>
                <a:t> </a:t>
              </a:r>
              <a:r>
                <a:rPr lang="it-IT" dirty="0" err="1">
                  <a:sym typeface="Wingdings"/>
                </a:rPr>
                <a:t>usual</a:t>
              </a:r>
              <a:r>
                <a:rPr lang="it-IT" dirty="0">
                  <a:sym typeface="Wingdings"/>
                </a:rPr>
                <a:t> </a:t>
              </a:r>
              <a:r>
                <a:rPr lang="it-IT" dirty="0" err="1">
                  <a:sym typeface="Wingdings"/>
                </a:rPr>
                <a:t>experimental</a:t>
              </a:r>
              <a:r>
                <a:rPr lang="it-IT" dirty="0">
                  <a:sym typeface="Wingdings"/>
                </a:rPr>
                <a:t> </a:t>
              </a:r>
              <a:r>
                <a:rPr lang="it-IT" dirty="0" err="1">
                  <a:sym typeface="Wingdings"/>
                </a:rPr>
                <a:t>precisions</a:t>
              </a:r>
              <a:endParaRPr lang="it-IT" dirty="0"/>
            </a:p>
          </p:txBody>
        </p:sp>
        <p:cxnSp>
          <p:nvCxnSpPr>
            <p:cNvPr id="95" name="Connettore 7 94"/>
            <p:cNvCxnSpPr>
              <a:stCxn id="96" idx="1"/>
              <a:endCxn id="94" idx="0"/>
            </p:cNvCxnSpPr>
            <p:nvPr/>
          </p:nvCxnSpPr>
          <p:spPr>
            <a:xfrm rot="10800000">
              <a:off x="1186862" y="3471025"/>
              <a:ext cx="963768" cy="900694"/>
            </a:xfrm>
            <a:prstGeom prst="curvedConnector4">
              <a:avLst>
                <a:gd name="adj1" fmla="val 17188"/>
                <a:gd name="adj2" fmla="val 125380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ttangolo arrotondato 95"/>
            <p:cNvSpPr/>
            <p:nvPr/>
          </p:nvSpPr>
          <p:spPr>
            <a:xfrm>
              <a:off x="2150629" y="3955021"/>
              <a:ext cx="3074702" cy="833396"/>
            </a:xfrm>
            <a:prstGeom prst="round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96600" y="817307"/>
            <a:ext cx="3429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>
            <a:off x="2992000" y="817307"/>
            <a:ext cx="3048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50" name="Line 19"/>
          <p:cNvSpPr>
            <a:spLocks noChangeShapeType="1"/>
          </p:cNvSpPr>
          <p:nvPr/>
        </p:nvSpPr>
        <p:spPr bwMode="auto">
          <a:xfrm>
            <a:off x="2077600" y="1807907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51" name="Line 20"/>
          <p:cNvSpPr>
            <a:spLocks noChangeShapeType="1"/>
          </p:cNvSpPr>
          <p:nvPr/>
        </p:nvSpPr>
        <p:spPr bwMode="auto">
          <a:xfrm flipV="1">
            <a:off x="4135000" y="1503107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52" name="Line 21"/>
          <p:cNvSpPr>
            <a:spLocks noChangeShapeType="1"/>
          </p:cNvSpPr>
          <p:nvPr/>
        </p:nvSpPr>
        <p:spPr bwMode="auto">
          <a:xfrm>
            <a:off x="4135000" y="1807907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53" name="Line 23"/>
          <p:cNvSpPr>
            <a:spLocks noChangeShapeType="1"/>
          </p:cNvSpPr>
          <p:nvPr/>
        </p:nvSpPr>
        <p:spPr bwMode="auto">
          <a:xfrm>
            <a:off x="3296800" y="1807907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1675963" y="741107"/>
            <a:ext cx="298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57" name="Text Box 25"/>
          <p:cNvSpPr txBox="1">
            <a:spLocks noChangeArrowheads="1"/>
          </p:cNvSpPr>
          <p:nvPr/>
        </p:nvSpPr>
        <p:spPr bwMode="auto">
          <a:xfrm>
            <a:off x="2068075" y="1745996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58" name="Text Box 26"/>
          <p:cNvSpPr txBox="1">
            <a:spLocks noChangeArrowheads="1"/>
          </p:cNvSpPr>
          <p:nvPr/>
        </p:nvSpPr>
        <p:spPr bwMode="auto">
          <a:xfrm>
            <a:off x="3161864" y="1122107"/>
            <a:ext cx="28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latin typeface="Calibri" pitchFamily="34" charset="0"/>
              </a:rPr>
              <a:t>x</a:t>
            </a:r>
          </a:p>
        </p:txBody>
      </p:sp>
      <p:sp>
        <p:nvSpPr>
          <p:cNvPr id="66" name="Text Box 27"/>
          <p:cNvSpPr txBox="1">
            <a:spLocks noChangeArrowheads="1"/>
          </p:cNvSpPr>
          <p:nvPr/>
        </p:nvSpPr>
        <p:spPr bwMode="auto">
          <a:xfrm>
            <a:off x="4727139" y="717296"/>
            <a:ext cx="276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s</a:t>
            </a:r>
          </a:p>
        </p:txBody>
      </p:sp>
      <p:sp>
        <p:nvSpPr>
          <p:cNvPr id="67" name="Text Box 28"/>
          <p:cNvSpPr txBox="1">
            <a:spLocks noChangeArrowheads="1"/>
          </p:cNvSpPr>
          <p:nvPr/>
        </p:nvSpPr>
        <p:spPr bwMode="auto">
          <a:xfrm>
            <a:off x="3452376" y="1750757"/>
            <a:ext cx="404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F*</a:t>
            </a: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5034453" y="1758695"/>
            <a:ext cx="314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B</a:t>
            </a:r>
          </a:p>
        </p:txBody>
      </p:sp>
      <p:sp>
        <p:nvSpPr>
          <p:cNvPr id="69" name="Text Box 30"/>
          <p:cNvSpPr txBox="1">
            <a:spLocks noChangeArrowheads="1"/>
          </p:cNvSpPr>
          <p:nvPr/>
        </p:nvSpPr>
        <p:spPr bwMode="auto">
          <a:xfrm>
            <a:off x="5055472" y="1455482"/>
            <a:ext cx="308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b</a:t>
            </a:r>
            <a:endParaRPr lang="el-GR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0" name="Ovale 69"/>
          <p:cNvSpPr/>
          <p:nvPr/>
        </p:nvSpPr>
        <p:spPr>
          <a:xfrm>
            <a:off x="2904689" y="706183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71" name="Gruppo 70"/>
          <p:cNvGrpSpPr/>
          <p:nvPr/>
        </p:nvGrpSpPr>
        <p:grpSpPr>
          <a:xfrm>
            <a:off x="1708066" y="3002323"/>
            <a:ext cx="6326771" cy="2862323"/>
            <a:chOff x="251171" y="2262836"/>
            <a:chExt cx="6239732" cy="2862323"/>
          </a:xfrm>
        </p:grpSpPr>
        <p:sp>
          <p:nvSpPr>
            <p:cNvPr id="72" name="Rettangolo 71"/>
            <p:cNvSpPr/>
            <p:nvPr/>
          </p:nvSpPr>
          <p:spPr>
            <a:xfrm>
              <a:off x="251171" y="2262836"/>
              <a:ext cx="2153281" cy="2862323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 err="1"/>
                <a:t>Same</a:t>
              </a:r>
              <a:r>
                <a:rPr lang="it-IT" dirty="0"/>
                <a:t> </a:t>
              </a:r>
              <a:r>
                <a:rPr lang="it-IT" dirty="0" err="1"/>
                <a:t>R-matrix</a:t>
              </a:r>
              <a:r>
                <a:rPr lang="it-IT" dirty="0"/>
                <a:t> </a:t>
              </a:r>
              <a:r>
                <a:rPr lang="it-IT" dirty="0" err="1"/>
                <a:t>term</a:t>
              </a:r>
              <a:r>
                <a:rPr lang="it-IT" dirty="0"/>
                <a:t> </a:t>
              </a:r>
              <a:r>
                <a:rPr lang="it-IT" dirty="0" err="1"/>
                <a:t>as</a:t>
              </a:r>
              <a:r>
                <a:rPr lang="it-IT" dirty="0"/>
                <a:t> in OES cross </a:t>
              </a:r>
              <a:r>
                <a:rPr lang="it-IT" dirty="0" err="1"/>
                <a:t>section</a:t>
              </a:r>
              <a:r>
                <a:rPr lang="it-IT" dirty="0"/>
                <a:t> </a:t>
              </a:r>
              <a:r>
                <a:rPr lang="it-IT" dirty="0" err="1"/>
                <a:t>but</a:t>
              </a:r>
              <a:r>
                <a:rPr lang="it-IT" dirty="0"/>
                <a:t> for the </a:t>
              </a:r>
              <a:r>
                <a:rPr lang="it-IT" dirty="0" err="1"/>
                <a:t>appearence</a:t>
              </a:r>
              <a:r>
                <a:rPr lang="it-IT" dirty="0"/>
                <a:t> of the inverse </a:t>
              </a:r>
              <a:r>
                <a:rPr lang="it-IT" dirty="0" err="1"/>
                <a:t>penetration</a:t>
              </a:r>
              <a:r>
                <a:rPr lang="it-IT" dirty="0"/>
                <a:t> </a:t>
              </a:r>
              <a:r>
                <a:rPr lang="it-IT" dirty="0" err="1"/>
                <a:t>factor</a:t>
              </a:r>
              <a:r>
                <a:rPr lang="it-IT" dirty="0"/>
                <a:t> </a:t>
              </a:r>
              <a:r>
                <a:rPr lang="it-IT" dirty="0" err="1"/>
                <a:t>making</a:t>
              </a:r>
              <a:r>
                <a:rPr lang="it-IT" dirty="0"/>
                <a:t> </a:t>
              </a:r>
              <a:r>
                <a:rPr lang="it-IT" dirty="0" err="1"/>
                <a:t>it</a:t>
              </a:r>
              <a:r>
                <a:rPr lang="it-IT" dirty="0"/>
                <a:t> </a:t>
              </a:r>
              <a:r>
                <a:rPr lang="it-IT" dirty="0" err="1"/>
                <a:t>possible</a:t>
              </a:r>
              <a:r>
                <a:rPr lang="it-IT" dirty="0"/>
                <a:t> to </a:t>
              </a:r>
              <a:r>
                <a:rPr lang="it-IT" dirty="0" err="1"/>
                <a:t>observe</a:t>
              </a:r>
              <a:r>
                <a:rPr lang="it-IT" dirty="0"/>
                <a:t> </a:t>
              </a:r>
              <a:r>
                <a:rPr lang="it-IT" dirty="0" err="1"/>
                <a:t>suppressed</a:t>
              </a:r>
              <a:r>
                <a:rPr lang="it-IT" dirty="0"/>
                <a:t> </a:t>
              </a:r>
              <a:r>
                <a:rPr lang="it-IT" dirty="0" err="1"/>
                <a:t>resonances</a:t>
              </a:r>
              <a:r>
                <a:rPr lang="it-IT" dirty="0"/>
                <a:t> </a:t>
              </a:r>
              <a:r>
                <a:rPr lang="it-IT" dirty="0" err="1"/>
                <a:t>at</a:t>
              </a:r>
              <a:r>
                <a:rPr lang="it-IT" dirty="0"/>
                <a:t> </a:t>
              </a:r>
              <a:r>
                <a:rPr lang="it-IT" dirty="0" err="1"/>
                <a:t>low</a:t>
              </a:r>
              <a:r>
                <a:rPr lang="it-IT" dirty="0"/>
                <a:t> </a:t>
              </a:r>
              <a:r>
                <a:rPr lang="it-IT" dirty="0" err="1"/>
                <a:t>energies</a:t>
              </a:r>
              <a:endParaRPr lang="it-IT" dirty="0"/>
            </a:p>
          </p:txBody>
        </p:sp>
        <p:cxnSp>
          <p:nvCxnSpPr>
            <p:cNvPr id="77" name="Connettore 7 76"/>
            <p:cNvCxnSpPr>
              <a:stCxn id="78" idx="1"/>
              <a:endCxn id="72" idx="0"/>
            </p:cNvCxnSpPr>
            <p:nvPr/>
          </p:nvCxnSpPr>
          <p:spPr>
            <a:xfrm rot="10800000">
              <a:off x="1327812" y="2262836"/>
              <a:ext cx="1302614" cy="1940280"/>
            </a:xfrm>
            <a:prstGeom prst="curvedConnector4">
              <a:avLst>
                <a:gd name="adj1" fmla="val 8674"/>
                <a:gd name="adj2" fmla="val 111782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ttangolo arrotondato 77"/>
            <p:cNvSpPr/>
            <p:nvPr/>
          </p:nvSpPr>
          <p:spPr>
            <a:xfrm>
              <a:off x="2630425" y="3479989"/>
              <a:ext cx="3860478" cy="1446253"/>
            </a:xfrm>
            <a:prstGeom prst="round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31478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decel="100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0F1DE02B-0332-044C-9C25-B56DDADB9F15}"/>
              </a:ext>
            </a:extLst>
          </p:cNvPr>
          <p:cNvSpPr/>
          <p:nvPr/>
        </p:nvSpPr>
        <p:spPr>
          <a:xfrm>
            <a:off x="1775521" y="980730"/>
            <a:ext cx="71252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recent update of the theory within the formalism of the three-body Coulomb </a:t>
            </a:r>
          </a:p>
          <a:p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 states (CAS)  </a:t>
            </a:r>
            <a:r>
              <a:rPr lang="en-US" sz="13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(A.M. </a:t>
            </a:r>
            <a:r>
              <a:rPr lang="en-US" sz="13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Mukhamedzhanov</a:t>
            </a:r>
            <a:r>
              <a:rPr lang="en-US" sz="13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A.S. </a:t>
            </a:r>
            <a:r>
              <a:rPr lang="en-US" sz="13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Kadyrov</a:t>
            </a:r>
            <a:r>
              <a:rPr lang="en-US" sz="13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FBS 2019)</a:t>
            </a:r>
          </a:p>
          <a:p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F7B731-65BF-6F47-9645-A55F4345D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2" y="1700808"/>
            <a:ext cx="6228184" cy="77926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735F2BF-EB0C-1448-AB9B-83C12EB7E185}"/>
              </a:ext>
            </a:extLst>
          </p:cNvPr>
          <p:cNvSpPr/>
          <p:nvPr/>
        </p:nvSpPr>
        <p:spPr>
          <a:xfrm>
            <a:off x="1631504" y="4575512"/>
            <a:ext cx="8856984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are:</a:t>
            </a:r>
          </a:p>
          <a:p>
            <a:endParaRPr lang="it-IT" sz="16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simultaneous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inclusion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Coulomb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intermediate and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state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-state Coulomb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interactions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the triple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differential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cross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it-IT" sz="1600" baseline="300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particular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Coulomb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state, for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it-IT" sz="1600" baseline="-250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zero or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small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cumulative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Coulomb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interactions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intermediate and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state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negligible</a:t>
            </a:r>
            <a:r>
              <a:rPr lang="it-IT" sz="16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DE206DB-A8B3-564F-AA67-63036745420A}"/>
              </a:ext>
            </a:extLst>
          </p:cNvPr>
          <p:cNvSpPr/>
          <p:nvPr/>
        </p:nvSpPr>
        <p:spPr>
          <a:xfrm>
            <a:off x="9048328" y="1556792"/>
            <a:ext cx="1440160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5F28CCB-AB37-A14D-9D18-B0CC3ACF1135}"/>
              </a:ext>
            </a:extLst>
          </p:cNvPr>
          <p:cNvSpPr/>
          <p:nvPr/>
        </p:nvSpPr>
        <p:spPr>
          <a:xfrm>
            <a:off x="8472265" y="3133418"/>
            <a:ext cx="22322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Coulomb </a:t>
            </a:r>
            <a:r>
              <a:rPr lang="it-IT" baseline="300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renormalization</a:t>
            </a:r>
            <a:r>
              <a:rPr lang="it-IT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aseline="300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r>
              <a:rPr lang="it-IT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it-IT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Coulomb </a:t>
            </a:r>
            <a:r>
              <a:rPr lang="it-IT" baseline="300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it-IT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it-IT" baseline="300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resonance</a:t>
            </a:r>
            <a:r>
              <a:rPr lang="it-IT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line </a:t>
            </a:r>
            <a:r>
              <a:rPr lang="it-IT" baseline="300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it-IT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plus </a:t>
            </a:r>
            <a:r>
              <a:rPr lang="it-IT" baseline="300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it-IT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aseline="300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dependence</a:t>
            </a:r>
            <a:r>
              <a:rPr lang="it-IT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cross </a:t>
            </a:r>
            <a:r>
              <a:rPr lang="it-IT" baseline="300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</a:t>
            </a:r>
            <a:r>
              <a:rPr lang="it-IT" baseline="30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4548975-F454-2D44-98D6-1689BCA8BCE3}"/>
              </a:ext>
            </a:extLst>
          </p:cNvPr>
          <p:cNvSpPr/>
          <p:nvPr/>
        </p:nvSpPr>
        <p:spPr>
          <a:xfrm>
            <a:off x="1631504" y="2996952"/>
            <a:ext cx="32403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>
                <a:solidFill>
                  <a:srgbClr val="1F497D"/>
                </a:solidFill>
                <a:sym typeface="Symbol"/>
              </a:rPr>
              <a:t>   =E</a:t>
            </a:r>
            <a:r>
              <a:rPr lang="it-IT" sz="1600" i="1" baseline="-25000" dirty="0">
                <a:solidFill>
                  <a:srgbClr val="1F497D"/>
                </a:solidFill>
                <a:sym typeface="Symbol"/>
              </a:rPr>
              <a:t>0(</a:t>
            </a:r>
            <a:r>
              <a:rPr lang="it-IT" sz="1600" i="1" baseline="-25000" dirty="0" err="1">
                <a:solidFill>
                  <a:srgbClr val="1F497D"/>
                </a:solidFill>
                <a:sym typeface="Symbol"/>
              </a:rPr>
              <a:t>bB</a:t>
            </a:r>
            <a:r>
              <a:rPr lang="it-IT" sz="1600" i="1" baseline="-25000" dirty="0">
                <a:solidFill>
                  <a:srgbClr val="1F497D"/>
                </a:solidFill>
                <a:sym typeface="Symbol"/>
              </a:rPr>
              <a:t>)</a:t>
            </a:r>
            <a:r>
              <a:rPr lang="it-IT" sz="1600" i="1" dirty="0">
                <a:solidFill>
                  <a:srgbClr val="1F497D"/>
                </a:solidFill>
                <a:sym typeface="Symbol"/>
              </a:rPr>
              <a:t> </a:t>
            </a:r>
            <a:r>
              <a:rPr lang="mr-IN" sz="1600" i="1" dirty="0">
                <a:solidFill>
                  <a:srgbClr val="1F497D"/>
                </a:solidFill>
                <a:sym typeface="Symbol"/>
              </a:rPr>
              <a:t>–</a:t>
            </a:r>
            <a:r>
              <a:rPr lang="it-IT" sz="1600" i="1" dirty="0">
                <a:solidFill>
                  <a:srgbClr val="1F497D"/>
                </a:solidFill>
                <a:sym typeface="Symbol"/>
              </a:rPr>
              <a:t> </a:t>
            </a:r>
            <a:r>
              <a:rPr lang="it-IT" sz="1600" i="1" dirty="0" err="1">
                <a:solidFill>
                  <a:srgbClr val="1F497D"/>
                </a:solidFill>
                <a:sym typeface="Symbol"/>
              </a:rPr>
              <a:t>E</a:t>
            </a:r>
            <a:r>
              <a:rPr lang="it-IT" sz="1600" i="1" baseline="-25000" dirty="0" err="1">
                <a:solidFill>
                  <a:srgbClr val="1F497D"/>
                </a:solidFill>
                <a:sym typeface="Symbol"/>
              </a:rPr>
              <a:t>bB</a:t>
            </a:r>
            <a:r>
              <a:rPr lang="it-IT" sz="1600" i="1" baseline="-25000" dirty="0">
                <a:solidFill>
                  <a:srgbClr val="1F497D"/>
                </a:solidFill>
                <a:sym typeface="Symbol"/>
              </a:rPr>
              <a:t>(</a:t>
            </a:r>
            <a:r>
              <a:rPr lang="it-IT" sz="1600" i="1" baseline="-25000" dirty="0" err="1">
                <a:solidFill>
                  <a:srgbClr val="1F497D"/>
                </a:solidFill>
                <a:sym typeface="Symbol"/>
              </a:rPr>
              <a:t>f</a:t>
            </a:r>
            <a:r>
              <a:rPr lang="it-IT" sz="1600" i="1" baseline="-25000" dirty="0">
                <a:solidFill>
                  <a:srgbClr val="1F497D"/>
                </a:solidFill>
                <a:sym typeface="Symbol"/>
              </a:rPr>
              <a:t>)</a:t>
            </a:r>
          </a:p>
          <a:p>
            <a:endParaRPr lang="it-IT" sz="1600" i="1" dirty="0">
              <a:solidFill>
                <a:srgbClr val="1F497D"/>
              </a:solidFill>
              <a:sym typeface="Symbol"/>
            </a:endParaRPr>
          </a:p>
          <a:p>
            <a:r>
              <a:rPr lang="it-IT" sz="1600" dirty="0" err="1">
                <a:solidFill>
                  <a:srgbClr val="1F497D"/>
                </a:solidFill>
                <a:sym typeface="Symbol"/>
              </a:rPr>
              <a:t>Crucial</a:t>
            </a:r>
            <a:r>
              <a:rPr lang="it-IT" sz="1600" dirty="0">
                <a:solidFill>
                  <a:srgbClr val="1F497D"/>
                </a:solidFill>
                <a:sym typeface="Symbol"/>
              </a:rPr>
              <a:t> </a:t>
            </a:r>
            <a:r>
              <a:rPr lang="it-IT" sz="1600" dirty="0" err="1">
                <a:solidFill>
                  <a:srgbClr val="1F497D"/>
                </a:solidFill>
                <a:sym typeface="Symbol"/>
              </a:rPr>
              <a:t>role</a:t>
            </a:r>
            <a:r>
              <a:rPr lang="it-IT" sz="1600" dirty="0">
                <a:solidFill>
                  <a:srgbClr val="1F497D"/>
                </a:solidFill>
                <a:sym typeface="Symbol"/>
              </a:rPr>
              <a:t> of  </a:t>
            </a:r>
            <a:r>
              <a:rPr lang="it-IT" dirty="0">
                <a:solidFill>
                  <a:srgbClr val="1F497D"/>
                </a:solidFill>
                <a:sym typeface="Symbol"/>
              </a:rPr>
              <a:t></a:t>
            </a:r>
            <a:r>
              <a:rPr lang="it-IT" dirty="0">
                <a:solidFill>
                  <a:srgbClr val="1F497D"/>
                </a:solidFill>
              </a:rPr>
              <a:t>=</a:t>
            </a:r>
            <a:r>
              <a:rPr lang="it-IT" dirty="0">
                <a:solidFill>
                  <a:srgbClr val="1F497D"/>
                </a:solidFill>
                <a:sym typeface="Symbol"/>
              </a:rPr>
              <a:t></a:t>
            </a:r>
            <a:r>
              <a:rPr lang="it-IT" baseline="-25000" dirty="0" err="1">
                <a:solidFill>
                  <a:srgbClr val="1F497D"/>
                </a:solidFill>
                <a:sym typeface="Symbol"/>
              </a:rPr>
              <a:t>c</a:t>
            </a:r>
            <a:r>
              <a:rPr lang="it-IT" baseline="-25000" dirty="0" err="1">
                <a:solidFill>
                  <a:srgbClr val="1F497D"/>
                </a:solidFill>
              </a:rPr>
              <a:t>s</a:t>
            </a:r>
            <a:r>
              <a:rPr lang="it-IT" dirty="0">
                <a:solidFill>
                  <a:srgbClr val="1F497D"/>
                </a:solidFill>
              </a:rPr>
              <a:t> +</a:t>
            </a:r>
            <a:r>
              <a:rPr lang="it-IT" dirty="0">
                <a:solidFill>
                  <a:srgbClr val="1F497D"/>
                </a:solidFill>
                <a:sym typeface="Symbol"/>
              </a:rPr>
              <a:t></a:t>
            </a:r>
            <a:r>
              <a:rPr lang="it-IT" baseline="-25000" dirty="0">
                <a:solidFill>
                  <a:srgbClr val="1F497D"/>
                </a:solidFill>
                <a:sym typeface="Symbol"/>
              </a:rPr>
              <a:t>C</a:t>
            </a:r>
            <a:r>
              <a:rPr lang="it-IT" baseline="-25000" dirty="0">
                <a:solidFill>
                  <a:srgbClr val="1F497D"/>
                </a:solidFill>
              </a:rPr>
              <a:t>s</a:t>
            </a:r>
            <a:r>
              <a:rPr lang="it-IT" dirty="0">
                <a:solidFill>
                  <a:srgbClr val="1F497D"/>
                </a:solidFill>
              </a:rPr>
              <a:t> - </a:t>
            </a:r>
            <a:r>
              <a:rPr lang="it-IT" dirty="0">
                <a:solidFill>
                  <a:srgbClr val="1F497D"/>
                </a:solidFill>
                <a:sym typeface="Symbol"/>
              </a:rPr>
              <a:t></a:t>
            </a:r>
            <a:r>
              <a:rPr lang="it-IT" baseline="-25000" dirty="0" err="1">
                <a:solidFill>
                  <a:srgbClr val="1F497D"/>
                </a:solidFill>
              </a:rPr>
              <a:t>R</a:t>
            </a:r>
            <a:r>
              <a:rPr lang="it-IT" baseline="-25000" dirty="0">
                <a:solidFill>
                  <a:srgbClr val="1F497D"/>
                </a:solidFill>
              </a:rPr>
              <a:t>(</a:t>
            </a:r>
            <a:r>
              <a:rPr lang="it-IT" baseline="-25000" dirty="0" err="1">
                <a:solidFill>
                  <a:srgbClr val="1F497D"/>
                </a:solidFill>
              </a:rPr>
              <a:t>F</a:t>
            </a:r>
            <a:r>
              <a:rPr lang="it-IT" baseline="-25000" dirty="0">
                <a:solidFill>
                  <a:srgbClr val="1F497D"/>
                </a:solidFill>
              </a:rPr>
              <a:t>*</a:t>
            </a:r>
            <a:r>
              <a:rPr lang="it-IT" baseline="-25000" dirty="0" err="1">
                <a:solidFill>
                  <a:srgbClr val="1F497D"/>
                </a:solidFill>
              </a:rPr>
              <a:t>s</a:t>
            </a:r>
            <a:r>
              <a:rPr lang="it-IT" baseline="-25000" dirty="0">
                <a:solidFill>
                  <a:srgbClr val="1F497D"/>
                </a:solidFill>
              </a:rPr>
              <a:t>)</a:t>
            </a:r>
            <a:r>
              <a:rPr lang="it-IT" dirty="0">
                <a:solidFill>
                  <a:srgbClr val="1F497D"/>
                </a:solidFill>
              </a:rPr>
              <a:t> </a:t>
            </a:r>
          </a:p>
        </p:txBody>
      </p:sp>
      <p:grpSp>
        <p:nvGrpSpPr>
          <p:cNvPr id="9" name="Gruppo 13">
            <a:extLst>
              <a:ext uri="{FF2B5EF4-FFF2-40B4-BE49-F238E27FC236}">
                <a16:creationId xmlns:a16="http://schemas.microsoft.com/office/drawing/2014/main" id="{F96D0FEF-40FA-884E-9EAB-FF2C7EA7E970}"/>
              </a:ext>
            </a:extLst>
          </p:cNvPr>
          <p:cNvGrpSpPr>
            <a:grpSpLocks/>
          </p:cNvGrpSpPr>
          <p:nvPr/>
        </p:nvGrpSpPr>
        <p:grpSpPr bwMode="auto">
          <a:xfrm>
            <a:off x="4841858" y="2852936"/>
            <a:ext cx="3209644" cy="1659038"/>
            <a:chOff x="421769" y="666232"/>
            <a:chExt cx="3789952" cy="1671957"/>
          </a:xfrm>
        </p:grpSpPr>
        <p:sp>
          <p:nvSpPr>
            <p:cNvPr id="10" name="Line 17">
              <a:extLst>
                <a:ext uri="{FF2B5EF4-FFF2-40B4-BE49-F238E27FC236}">
                  <a16:creationId xmlns:a16="http://schemas.microsoft.com/office/drawing/2014/main" id="{83AE2465-146B-AE46-9B1E-23FC96881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921" y="777357"/>
              <a:ext cx="3429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Line 18">
              <a:extLst>
                <a:ext uri="{FF2B5EF4-FFF2-40B4-BE49-F238E27FC236}">
                  <a16:creationId xmlns:a16="http://schemas.microsoft.com/office/drawing/2014/main" id="{891A16F4-1666-8247-8595-5A546EE8EB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3321" y="777357"/>
              <a:ext cx="304800" cy="9906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Line 19">
              <a:extLst>
                <a:ext uri="{FF2B5EF4-FFF2-40B4-BE49-F238E27FC236}">
                  <a16:creationId xmlns:a16="http://schemas.microsoft.com/office/drawing/2014/main" id="{43C20DFB-F2D8-9744-8294-2B8399FC5F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8921" y="1767957"/>
              <a:ext cx="12192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90A987A2-040C-7946-87AD-D2489AD022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6321" y="1463157"/>
              <a:ext cx="1295400" cy="3048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Line 21">
              <a:extLst>
                <a:ext uri="{FF2B5EF4-FFF2-40B4-BE49-F238E27FC236}">
                  <a16:creationId xmlns:a16="http://schemas.microsoft.com/office/drawing/2014/main" id="{29C0DFBE-EE5A-B648-AE7B-63823A44BD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6321" y="1767957"/>
              <a:ext cx="1295400" cy="3048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Line 23">
              <a:extLst>
                <a:ext uri="{FF2B5EF4-FFF2-40B4-BE49-F238E27FC236}">
                  <a16:creationId xmlns:a16="http://schemas.microsoft.com/office/drawing/2014/main" id="{0A6F3F49-4459-CE42-8BE0-CB157019CF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8121" y="1767957"/>
              <a:ext cx="8382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 Box 24">
              <a:extLst>
                <a:ext uri="{FF2B5EF4-FFF2-40B4-BE49-F238E27FC236}">
                  <a16:creationId xmlns:a16="http://schemas.microsoft.com/office/drawing/2014/main" id="{933CF0CC-A0C3-D843-9F03-783DBEABA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769" y="701157"/>
              <a:ext cx="369480" cy="3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 b="1"/>
                <a:t>a</a:t>
              </a:r>
            </a:p>
          </p:txBody>
        </p:sp>
        <p:sp>
          <p:nvSpPr>
            <p:cNvPr id="17" name="Text Box 25">
              <a:extLst>
                <a:ext uri="{FF2B5EF4-FFF2-40B4-BE49-F238E27FC236}">
                  <a16:creationId xmlns:a16="http://schemas.microsoft.com/office/drawing/2014/main" id="{B552F7DD-CA8F-FF4E-B787-370E1AA97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867" y="1706045"/>
              <a:ext cx="414909" cy="3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 b="1"/>
                <a:t>A</a:t>
              </a:r>
            </a:p>
          </p:txBody>
        </p:sp>
        <p:sp>
          <p:nvSpPr>
            <p:cNvPr id="18" name="Text Box 26">
              <a:extLst>
                <a:ext uri="{FF2B5EF4-FFF2-40B4-BE49-F238E27FC236}">
                  <a16:creationId xmlns:a16="http://schemas.microsoft.com/office/drawing/2014/main" id="{6F5D86A5-45E7-204E-BD29-B44563E058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5181" y="991694"/>
              <a:ext cx="1045877" cy="3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 b="1" dirty="0"/>
                <a:t>x</a:t>
              </a:r>
            </a:p>
          </p:txBody>
        </p:sp>
        <p:sp>
          <p:nvSpPr>
            <p:cNvPr id="19" name="Text Box 27">
              <a:extLst>
                <a:ext uri="{FF2B5EF4-FFF2-40B4-BE49-F238E27FC236}">
                  <a16:creationId xmlns:a16="http://schemas.microsoft.com/office/drawing/2014/main" id="{3DAC1BF3-3E13-9544-9968-0F66F242D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1832" y="677345"/>
              <a:ext cx="369480" cy="3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 b="1"/>
                <a:t>s</a:t>
              </a:r>
            </a:p>
          </p:txBody>
        </p:sp>
        <p:sp>
          <p:nvSpPr>
            <p:cNvPr id="20" name="Text Box 28">
              <a:extLst>
                <a:ext uri="{FF2B5EF4-FFF2-40B4-BE49-F238E27FC236}">
                  <a16:creationId xmlns:a16="http://schemas.microsoft.com/office/drawing/2014/main" id="{FA376E80-9445-804D-9320-6BF43B4ED4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0792" y="1710807"/>
              <a:ext cx="490621" cy="3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 b="1"/>
                <a:t>F*</a:t>
              </a:r>
            </a:p>
          </p:txBody>
        </p:sp>
        <p:sp>
          <p:nvSpPr>
            <p:cNvPr id="21" name="Text Box 29">
              <a:extLst>
                <a:ext uri="{FF2B5EF4-FFF2-40B4-BE49-F238E27FC236}">
                  <a16:creationId xmlns:a16="http://schemas.microsoft.com/office/drawing/2014/main" id="{7A49B658-E576-2A43-A4C5-A9496540A2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1632" y="1965981"/>
              <a:ext cx="414908" cy="3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 b="1"/>
                <a:t>C</a:t>
              </a:r>
            </a:p>
          </p:txBody>
        </p:sp>
        <p:sp>
          <p:nvSpPr>
            <p:cNvPr id="22" name="Text Box 30">
              <a:extLst>
                <a:ext uri="{FF2B5EF4-FFF2-40B4-BE49-F238E27FC236}">
                  <a16:creationId xmlns:a16="http://schemas.microsoft.com/office/drawing/2014/main" id="{8E61F8AF-77AA-AC48-941F-2B781B6E0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6319" y="1415532"/>
              <a:ext cx="369481" cy="3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 b="1"/>
                <a:t>c</a:t>
              </a:r>
              <a:endParaRPr lang="el-GR" sz="1800" b="1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0F21F2BA-3543-744F-BF3D-D274793F88BC}"/>
                </a:ext>
              </a:extLst>
            </p:cNvPr>
            <p:cNvSpPr/>
            <p:nvPr/>
          </p:nvSpPr>
          <p:spPr>
            <a:xfrm>
              <a:off x="1686259" y="666232"/>
              <a:ext cx="205778" cy="21439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tx1"/>
                </a:solidFill>
              </a:endParaRPr>
            </a:p>
          </p:txBody>
        </p:sp>
      </p:grp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253560B-0757-1240-9744-A5E2AE21DC39}"/>
              </a:ext>
            </a:extLst>
          </p:cNvPr>
          <p:cNvCxnSpPr/>
          <p:nvPr/>
        </p:nvCxnSpPr>
        <p:spPr>
          <a:xfrm>
            <a:off x="9768408" y="2708920"/>
            <a:ext cx="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magine 27">
            <a:extLst>
              <a:ext uri="{FF2B5EF4-FFF2-40B4-BE49-F238E27FC236}">
                <a16:creationId xmlns:a16="http://schemas.microsoft.com/office/drawing/2014/main" id="{CC2C6937-2379-5241-816A-3474783EE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35" r="-27535"/>
          <a:stretch/>
        </p:blipFill>
        <p:spPr>
          <a:xfrm>
            <a:off x="1631504" y="3068962"/>
            <a:ext cx="323608" cy="231149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FD42499F-E0F3-2F28-288D-AFFDB0098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6" y="22093"/>
            <a:ext cx="1216355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000000"/>
                </a:solidFill>
                <a:latin typeface="Times" pitchFamily="18" charset="0"/>
              </a:rPr>
              <a:t>Effects</a:t>
            </a:r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 of </a:t>
            </a:r>
            <a:r>
              <a:rPr lang="it-IT" sz="2800" b="1" dirty="0" err="1">
                <a:solidFill>
                  <a:srgbClr val="000000"/>
                </a:solidFill>
                <a:latin typeface="Times" pitchFamily="18" charset="0"/>
              </a:rPr>
              <a:t>final</a:t>
            </a:r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 state Coulomb interaction on the </a:t>
            </a:r>
            <a:r>
              <a:rPr lang="it-IT" sz="2800" b="1" dirty="0" err="1">
                <a:solidFill>
                  <a:srgbClr val="000000"/>
                </a:solidFill>
                <a:latin typeface="Times" pitchFamily="18" charset="0"/>
              </a:rPr>
              <a:t>two</a:t>
            </a:r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-body cross </a:t>
            </a:r>
            <a:r>
              <a:rPr lang="it-IT" sz="2800" b="1" dirty="0" err="1">
                <a:solidFill>
                  <a:srgbClr val="000000"/>
                </a:solidFill>
                <a:latin typeface="Times" pitchFamily="18" charset="0"/>
              </a:rPr>
              <a:t>section</a:t>
            </a:r>
            <a:endParaRPr lang="it-IT" sz="2800" b="1" dirty="0">
              <a:solidFill>
                <a:srgbClr val="000000"/>
              </a:solidFill>
              <a:latin typeface="Times" pitchFamily="18" charset="0"/>
            </a:endParaRPr>
          </a:p>
          <a:p>
            <a:pPr algn="ctr"/>
            <a:endParaRPr lang="it-IT" sz="2800" b="1" dirty="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450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THM vs. OES astrophysical factor</a:t>
            </a:r>
          </a:p>
        </p:txBody>
      </p:sp>
      <p:sp>
        <p:nvSpPr>
          <p:cNvPr id="260" name="Shape 260"/>
          <p:cNvSpPr/>
          <p:nvPr/>
        </p:nvSpPr>
        <p:spPr>
          <a:xfrm>
            <a:off x="2561246" y="1406188"/>
            <a:ext cx="2331051" cy="64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</a:rPr>
              <a:t>Direct data:</a:t>
            </a:r>
          </a:p>
        </p:txBody>
      </p:sp>
      <p:sp>
        <p:nvSpPr>
          <p:cNvPr id="261" name="Shape 261"/>
          <p:cNvSpPr/>
          <p:nvPr/>
        </p:nvSpPr>
        <p:spPr>
          <a:xfrm>
            <a:off x="7228477" y="1406188"/>
            <a:ext cx="2101684" cy="64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</a:rPr>
              <a:t>THM data:</a:t>
            </a:r>
          </a:p>
        </p:txBody>
      </p:sp>
      <p:pic>
        <p:nvPicPr>
          <p:cNvPr id="262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813700" y="2074257"/>
            <a:ext cx="4046484" cy="1274380"/>
          </a:xfrm>
          <a:prstGeom prst="rect">
            <a:avLst/>
          </a:prstGeom>
          <a:ln w="88900">
            <a:miter lim="400000"/>
          </a:ln>
        </p:spPr>
      </p:pic>
      <p:pic>
        <p:nvPicPr>
          <p:cNvPr id="263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6089972" y="2091231"/>
            <a:ext cx="4484636" cy="1240432"/>
          </a:xfrm>
          <a:prstGeom prst="rect">
            <a:avLst/>
          </a:prstGeom>
          <a:ln w="889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2095386" y="3646485"/>
            <a:ext cx="3483115" cy="190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Remember that:</a:t>
            </a:r>
            <a:endParaRPr lang="it-IT" sz="17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17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17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17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is the formal partial resonance width for the decay of this level into channel c=x+A or c=b+B.</a:t>
            </a:r>
          </a:p>
        </p:txBody>
      </p:sp>
      <p:pic>
        <p:nvPicPr>
          <p:cNvPr id="265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2149452" y="4131157"/>
            <a:ext cx="2710761" cy="486963"/>
          </a:xfrm>
          <a:prstGeom prst="rect">
            <a:avLst/>
          </a:prstGeom>
          <a:ln w="889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6709434" y="3652303"/>
            <a:ext cx="731905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Where:</a:t>
            </a:r>
          </a:p>
        </p:txBody>
      </p:sp>
      <p:pic>
        <p:nvPicPr>
          <p:cNvPr id="267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6709434" y="4131157"/>
            <a:ext cx="3183905" cy="782253"/>
          </a:xfrm>
          <a:prstGeom prst="rect">
            <a:avLst/>
          </a:prstGeom>
          <a:ln w="889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1749320" y="5889796"/>
            <a:ext cx="8825288" cy="85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CCFFCC"/>
                </a:solidFill>
              </a:rPr>
              <a:t>The matrix </a:t>
            </a:r>
            <a:r>
              <a:rPr sz="1700" b="1" dirty="0">
                <a:solidFill>
                  <a:srgbClr val="CCFFCC"/>
                </a:solidFill>
              </a:rPr>
              <a:t>D</a:t>
            </a:r>
            <a:r>
              <a:rPr sz="1700" baseline="31999" dirty="0">
                <a:solidFill>
                  <a:srgbClr val="CCFFCC"/>
                </a:solidFill>
              </a:rPr>
              <a:t>−1 </a:t>
            </a:r>
            <a:r>
              <a:rPr sz="1700" dirty="0">
                <a:solidFill>
                  <a:srgbClr val="CCFFCC"/>
                </a:solidFill>
              </a:rPr>
              <a:t>and V</a:t>
            </a:r>
            <a:r>
              <a:rPr sz="1700" baseline="-5999" dirty="0">
                <a:solidFill>
                  <a:srgbClr val="CCFFCC"/>
                </a:solidFill>
              </a:rPr>
              <a:t>νcC</a:t>
            </a:r>
            <a:r>
              <a:rPr sz="1700" dirty="0">
                <a:solidFill>
                  <a:srgbClr val="CCFFCC"/>
                </a:solidFill>
              </a:rPr>
              <a:t>(E</a:t>
            </a:r>
            <a:r>
              <a:rPr sz="1700" baseline="-5999" dirty="0">
                <a:solidFill>
                  <a:srgbClr val="CCFFCC"/>
                </a:solidFill>
              </a:rPr>
              <a:t>cC</a:t>
            </a:r>
            <a:r>
              <a:rPr sz="1700" dirty="0">
                <a:solidFill>
                  <a:srgbClr val="CCFFCC"/>
                </a:solidFill>
              </a:rPr>
              <a:t>) are the same in the TH and OES astrophysical factors.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CCFFCC"/>
                </a:solidFill>
              </a:rPr>
              <a:t>The THM S-factor does not contain the penetration factor, which has to be inserted for comparison with direct data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089972" y="5031623"/>
            <a:ext cx="4578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It</a:t>
            </a:r>
            <a:r>
              <a:rPr lang="it-IT" dirty="0">
                <a:solidFill>
                  <a:srgbClr val="FFFF00"/>
                </a:solidFill>
              </a:rPr>
              <a:t> can be </a:t>
            </a:r>
            <a:r>
              <a:rPr lang="it-IT" dirty="0" err="1">
                <a:solidFill>
                  <a:srgbClr val="FFFF00"/>
                </a:solidFill>
              </a:rPr>
              <a:t>calculated</a:t>
            </a:r>
            <a:r>
              <a:rPr lang="it-IT" dirty="0">
                <a:solidFill>
                  <a:srgbClr val="FFFF00"/>
                </a:solidFill>
              </a:rPr>
              <a:t> (DWBA, CDCC, PWBA…) or </a:t>
            </a:r>
            <a:r>
              <a:rPr lang="it-IT" dirty="0" err="1">
                <a:solidFill>
                  <a:srgbClr val="FFFF00"/>
                </a:solidFill>
              </a:rPr>
              <a:t>taken</a:t>
            </a:r>
            <a:r>
              <a:rPr lang="it-IT" dirty="0">
                <a:solidFill>
                  <a:srgbClr val="FFFF00"/>
                </a:solidFill>
              </a:rPr>
              <a:t> from </a:t>
            </a:r>
            <a:r>
              <a:rPr lang="it-IT" dirty="0" err="1">
                <a:solidFill>
                  <a:srgbClr val="FFFF00"/>
                </a:solidFill>
              </a:rPr>
              <a:t>measurements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383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7725</TotalTime>
  <Words>3227</Words>
  <Application>Microsoft Macintosh PowerPoint</Application>
  <PresentationFormat>Widescreen</PresentationFormat>
  <Paragraphs>455</Paragraphs>
  <Slides>28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1" baseType="lpstr">
      <vt:lpstr>Times</vt:lpstr>
      <vt:lpstr>Arial</vt:lpstr>
      <vt:lpstr>Calibri</vt:lpstr>
      <vt:lpstr>Calibri Light</vt:lpstr>
      <vt:lpstr>Century Gothic</vt:lpstr>
      <vt:lpstr>Comic Sans MS</vt:lpstr>
      <vt:lpstr>Neue Haas Grotesk Text Pro</vt:lpstr>
      <vt:lpstr>Roboto</vt:lpstr>
      <vt:lpstr>Symbol</vt:lpstr>
      <vt:lpstr>Wingdings</vt:lpstr>
      <vt:lpstr>Wingdings 3</vt:lpstr>
      <vt:lpstr>Tema di Office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THM vs. OES astrophysical factor</vt:lpstr>
      <vt:lpstr>Moreover: exploring negative energies with the THM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SALVATORE LA COGNATA</dc:creator>
  <cp:lastModifiedBy>MARCO SALVATORE LA COGNATA</cp:lastModifiedBy>
  <cp:revision>4</cp:revision>
  <dcterms:created xsi:type="dcterms:W3CDTF">2021-10-25T07:04:38Z</dcterms:created>
  <dcterms:modified xsi:type="dcterms:W3CDTF">2022-12-12T06:40:59Z</dcterms:modified>
</cp:coreProperties>
</file>