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4833937" y="337094"/>
            <a:ext cx="14716126" cy="3466953"/>
          </a:xfrm>
          <a:prstGeom prst="rect">
            <a:avLst/>
          </a:prstGeom>
        </p:spPr>
        <p:txBody>
          <a:bodyPr lIns="71437" tIns="71437" rIns="71437" bIns="71437"/>
          <a:lstStyle>
            <a:lvl1pPr defTabSz="1285875">
              <a:defRPr sz="11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4833937" y="3804046"/>
            <a:ext cx="14716126" cy="8213082"/>
          </a:xfrm>
          <a:prstGeom prst="rect">
            <a:avLst/>
          </a:prstGeom>
        </p:spPr>
        <p:txBody>
          <a:bodyPr lIns="71437" tIns="71437" rIns="71437" bIns="71437"/>
          <a:lstStyle>
            <a:lvl1pPr marL="1005114" indent="-789214" defTabSz="1285875">
              <a:spcBef>
                <a:spcPts val="3300"/>
              </a:spcBef>
              <a:buClr>
                <a:srgbClr val="000000"/>
              </a:buClr>
              <a:buSzPct val="171000"/>
              <a:buFont typeface="Gill Sans"/>
              <a:defRPr sz="5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  <a:lvl2pPr marL="1449614" indent="-789214" defTabSz="1285875">
              <a:spcBef>
                <a:spcPts val="3300"/>
              </a:spcBef>
              <a:buClr>
                <a:srgbClr val="000000"/>
              </a:buClr>
              <a:buSzPct val="171000"/>
              <a:buFont typeface="Gill Sans"/>
              <a:defRPr sz="5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2pPr>
            <a:lvl3pPr marL="1894114" indent="-789214" defTabSz="1285875">
              <a:spcBef>
                <a:spcPts val="3300"/>
              </a:spcBef>
              <a:buClr>
                <a:srgbClr val="000000"/>
              </a:buClr>
              <a:buSzPct val="171000"/>
              <a:buFont typeface="Gill Sans"/>
              <a:defRPr sz="5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3pPr>
            <a:lvl4pPr marL="2338614" indent="-789214" defTabSz="1285875">
              <a:spcBef>
                <a:spcPts val="3300"/>
              </a:spcBef>
              <a:buClr>
                <a:srgbClr val="000000"/>
              </a:buClr>
              <a:buSzPct val="171000"/>
              <a:buFont typeface="Gill Sans"/>
              <a:defRPr sz="5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4pPr>
            <a:lvl5pPr marL="2783114" indent="-789214" defTabSz="1285875">
              <a:spcBef>
                <a:spcPts val="3300"/>
              </a:spcBef>
              <a:buClr>
                <a:srgbClr val="000000"/>
              </a:buClr>
              <a:buSzPct val="171000"/>
              <a:buFont typeface="Gill Sans"/>
              <a:defRPr sz="5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2012612" y="13055203"/>
            <a:ext cx="358776" cy="384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16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 anchor="t"/>
          <a:lstStyle>
            <a:lvl1pPr defTabSz="2438400">
              <a:lnSpc>
                <a:spcPct val="80000"/>
              </a:lnSpc>
              <a:defRPr spc="-84" sz="84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27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8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29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 anchor="t"/>
          <a:lstStyle>
            <a:lvl1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10922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6383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1844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7305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 anchor="b"/>
          <a:lstStyle>
            <a:lvl1pPr defTabSz="584200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</p:spPr>
        <p:txBody>
          <a:bodyPr anchor="t"/>
          <a:lstStyle>
            <a:lvl1pPr defTabSz="2438400">
              <a:lnSpc>
                <a:spcPct val="80000"/>
              </a:lnSpc>
              <a:defRPr spc="-84" sz="84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38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</p:spPr>
        <p:txBody>
          <a:bodyPr anchor="t"/>
          <a:lstStyle>
            <a:lvl1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10922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6383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1844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7305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9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</p:spPr>
        <p:txBody>
          <a:bodyPr anchor="b"/>
          <a:lstStyle>
            <a:lvl1pPr defTabSz="584200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1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ebnucleo.org" TargetMode="Externa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action-Rate Dependencies in Linear, Acyclic Network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Reaction-Rate Dependencies in Linear, Acyclic Networks</a:t>
            </a:r>
          </a:p>
        </p:txBody>
      </p:sp>
      <p:sp>
        <p:nvSpPr>
          <p:cNvPr id="150" name="Brad Meyer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51205">
              <a:defRPr sz="4914"/>
            </a:pPr>
            <a:r>
              <a:t>Brad Meyer</a:t>
            </a:r>
          </a:p>
          <a:p>
            <a:pPr defTabSz="751205">
              <a:defRPr i="1" sz="4914"/>
            </a:pPr>
            <a:r>
              <a:t>Clemson University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rocesses that may be modeled with linear, acyclic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0065">
              <a:defRPr sz="7056"/>
            </a:lvl1pPr>
          </a:lstStyle>
          <a:p>
            <a:pPr/>
            <a:r>
              <a:t>Processes that may be modeled with linear, acyclic networks</a:t>
            </a:r>
          </a:p>
        </p:txBody>
      </p:sp>
      <p:sp>
        <p:nvSpPr>
          <p:cNvPr id="176" name="Radioactive decay chains (e.g., in kilonova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Radioactive decay chains (e.g., in kilonovae)</a:t>
            </a:r>
          </a:p>
          <a:p>
            <a:pPr/>
            <a:r>
              <a:t>S process (AGB/Massive Stars)</a:t>
            </a:r>
          </a:p>
          <a:p>
            <a:pPr/>
            <a:r>
              <a:t>N process (neutron burst in core-collapse See shells)</a:t>
            </a:r>
          </a:p>
          <a:p>
            <a:pPr/>
            <a:r>
              <a:t>I process (low-metallicity stars)</a:t>
            </a:r>
          </a:p>
          <a:p>
            <a: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Gamma process (explosive burning in O-rich shells)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raph.dot_00045.pdf" descr="graph.dot_0004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59756"/>
            <a:ext cx="24384000" cy="9396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Murchison Meteori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Murchison Meteorites</a:t>
            </a:r>
          </a:p>
        </p:txBody>
      </p:sp>
      <p:sp>
        <p:nvSpPr>
          <p:cNvPr id="181" name="Fireball at 10:58am local time, September 28, 1969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Fireball at 10:58am local time, September 28, 1969</a:t>
            </a:r>
          </a:p>
          <a:p>
            <a:pPr/>
            <a:r>
              <a:t>Separated into three fragments before crashing leading to a observed tremor</a:t>
            </a:r>
          </a:p>
          <a:p>
            <a:pPr/>
            <a:r>
              <a:t>Fragments collected over 13 square km with largest 7 kg</a:t>
            </a:r>
          </a:p>
          <a:p>
            <a:pPr/>
            <a:r>
              <a:t>Over 100 kg collected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7789" y="0"/>
            <a:ext cx="9108421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31055" y="1703504"/>
            <a:ext cx="10227728" cy="767079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Murchison presolar grains"/>
          <p:cNvSpPr txBox="1"/>
          <p:nvPr/>
        </p:nvSpPr>
        <p:spPr>
          <a:xfrm>
            <a:off x="9476811" y="10674512"/>
            <a:ext cx="486918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Murchison presolar grains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1212" y="1405411"/>
            <a:ext cx="14129136" cy="1019315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Pellin et al. (1999)"/>
          <p:cNvSpPr txBox="1"/>
          <p:nvPr/>
        </p:nvSpPr>
        <p:spPr>
          <a:xfrm>
            <a:off x="11312458" y="12161683"/>
            <a:ext cx="327431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Pellin et al. (1999)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10_1086_312865_fg2.pdf" descr="10_1086_312865_fg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1243" y="1344598"/>
            <a:ext cx="10275993" cy="1090531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Meyer et al. (2000)"/>
          <p:cNvSpPr txBox="1"/>
          <p:nvPr/>
        </p:nvSpPr>
        <p:spPr>
          <a:xfrm>
            <a:off x="17193516" y="6517030"/>
            <a:ext cx="340957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Meyer et al. (2000)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Mo.pdf" descr="M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710" y="3527994"/>
            <a:ext cx="20124178" cy="686552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alytic solution?"/>
          <p:cNvSpPr txBox="1"/>
          <p:nvPr/>
        </p:nvSpPr>
        <p:spPr>
          <a:xfrm>
            <a:off x="10018143" y="11235709"/>
            <a:ext cx="333756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Analytic solution?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Equation"/>
          <p:cNvSpPr txBox="1"/>
          <p:nvPr/>
        </p:nvSpPr>
        <p:spPr>
          <a:xfrm>
            <a:off x="6592422" y="5483989"/>
            <a:ext cx="11199157" cy="21362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e>
                          <m:r>
                            <a:rPr xmlns:a="http://schemas.openxmlformats.org/drawingml/2006/main" sz="6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6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den>
                  </m:f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Low>
                    <m:e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sSub>
                    <m:e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sSub>
                    <m:e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τ</m:t>
                  </m:r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Low>
                    <m:e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sSub>
                    <m:e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6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τ</m:t>
                  </m:r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6100"/>
          </a:p>
        </p:txBody>
      </p:sp>
      <p:sp>
        <p:nvSpPr>
          <p:cNvPr id="198" name="Equation"/>
          <p:cNvSpPr txBox="1"/>
          <p:nvPr/>
        </p:nvSpPr>
        <p:spPr>
          <a:xfrm>
            <a:off x="10820008" y="9871534"/>
            <a:ext cx="2984685" cy="16936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6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6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num>
                    <m:den>
                      <m:r>
                        <a:rPr xmlns:a="http://schemas.openxmlformats.org/drawingml/2006/main" sz="6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6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den>
                  </m:f>
                  <m:r>
                    <a:rPr xmlns:a="http://schemas.openxmlformats.org/drawingml/2006/main" sz="6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6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</m:oMath>
              </m:oMathPara>
            </a14:m>
            <a:endParaRPr sz="6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4763" y="2887691"/>
            <a:ext cx="10336330" cy="354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4742" y="8084191"/>
            <a:ext cx="8336370" cy="2272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87"/>
          <p:cNvSpPr txBox="1"/>
          <p:nvPr>
            <p:ph type="title"/>
          </p:nvPr>
        </p:nvSpPr>
        <p:spPr>
          <a:xfrm>
            <a:off x="4833937" y="337094"/>
            <a:ext cx="14716126" cy="3466953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Four Requirements for Meaningful Nuclear Property Measurements (modified from The et al. 1998)</a:t>
            </a:r>
          </a:p>
        </p:txBody>
      </p:sp>
      <p:sp>
        <p:nvSpPr>
          <p:cNvPr id="153" name="Shape 188"/>
          <p:cNvSpPr txBox="1"/>
          <p:nvPr>
            <p:ph type="body" sz="half" idx="1"/>
          </p:nvPr>
        </p:nvSpPr>
        <p:spPr>
          <a:xfrm>
            <a:off x="4833937" y="3804046"/>
            <a:ext cx="14716126" cy="8213082"/>
          </a:xfrm>
          <a:prstGeom prst="rect">
            <a:avLst/>
          </a:prstGeom>
        </p:spPr>
        <p:txBody>
          <a:bodyPr/>
          <a:lstStyle/>
          <a:p>
            <a:pPr marL="811388" indent="-811388">
              <a:buClrTx/>
              <a:buSzPct val="100000"/>
              <a:buFontTx/>
              <a:buAutoNum type="arabicPeriod" startAt="1"/>
              <a:defRPr sz="4600"/>
            </a:pPr>
            <a:r>
              <a:t>An appropriate astrophysical model of a process significant for nucleosynthesis.</a:t>
            </a:r>
          </a:p>
          <a:p>
            <a:pPr marL="811388" indent="-811388">
              <a:buClrTx/>
              <a:buSzPct val="100000"/>
              <a:buFontTx/>
              <a:buAutoNum type="arabicPeriod" startAt="1"/>
              <a:defRPr sz="4600"/>
            </a:pPr>
            <a:r>
              <a:t>An observable from that process, usually an abundance result that is either known or measurable.</a:t>
            </a:r>
          </a:p>
          <a:p>
            <a:pPr marL="811388" indent="-811388">
              <a:buClrTx/>
              <a:buSzPct val="100000"/>
              <a:buFontTx/>
              <a:buAutoNum type="arabicPeriod" startAt="1"/>
              <a:defRPr sz="4600"/>
            </a:pPr>
            <a:r>
              <a:t>The dependency of the value of the observable on the value of a nuclear property.</a:t>
            </a:r>
          </a:p>
          <a:p>
            <a:pPr marL="811388" indent="-811388">
              <a:buClrTx/>
              <a:buSzPct val="100000"/>
              <a:buFontTx/>
              <a:buAutoNum type="arabicPeriod" startAt="1"/>
              <a:defRPr sz="4600"/>
            </a:pPr>
            <a:r>
              <a:t>An experimental strategy for measuring that nuclear property, or at least of using measurable data to better calculate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9156" y="369615"/>
            <a:ext cx="11524859" cy="3434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out.pdf" descr="ou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0020" y="5694854"/>
            <a:ext cx="9603131" cy="685064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Equation"/>
          <p:cNvSpPr txBox="1"/>
          <p:nvPr/>
        </p:nvSpPr>
        <p:spPr>
          <a:xfrm>
            <a:off x="9845560" y="4698017"/>
            <a:ext cx="5187731" cy="16393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r>
                    <a:rPr xmlns:a="http://schemas.openxmlformats.org/drawingml/2006/main" sz="5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Sup>
                    <m:e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  <m:sup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cr m:val="script"/>
                        </m:rP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bSup>
                  <m:r>
                    <a:rPr xmlns:a="http://schemas.openxmlformats.org/drawingml/2006/main" sz="5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Low>
                    <m:e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r>
                        <m:rPr>
                          <m:scr m:val="script"/>
                        </m:rP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lim>
                  </m:limLow>
                  <m:sSub>
                    <m:e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</m:oMath>
              </m:oMathPara>
            </a14:m>
            <a:endParaRPr sz="55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9392" y="1824657"/>
            <a:ext cx="9431247" cy="2739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1215" y="5277074"/>
            <a:ext cx="9087859" cy="3161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0797" y="9384857"/>
            <a:ext cx="7205912" cy="279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10252" y="5016554"/>
            <a:ext cx="7807929" cy="3242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2242" y="1974856"/>
            <a:ext cx="9794421" cy="3593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2190" y="6386636"/>
            <a:ext cx="10518468" cy="3500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Exact 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Exact Solution</a:t>
            </a:r>
          </a:p>
        </p:txBody>
      </p:sp>
      <p:sp>
        <p:nvSpPr>
          <p:cNvPr id="216" name="This solution has been well studied in the past but has some shortcom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14:m>
              <m:oMathPara>
                <m:oMathParaPr>
                  <m:jc m:val="center"/>
                </m:oMathParaPr>
                <m:oMath>
                  <m:sSup>
                    <m:e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p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cr m:val="script"/>
                        </m:rP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τ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lim>
                  </m:limUpp>
                  <m:sSub>
                    <m:e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p>
                    <m:e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:r>
              <a:t>This solution has been well studied in the past but has some shortcomings</a:t>
            </a:r>
          </a:p>
          <a:p>
            <a:pPr lvl="1"/>
          </a:p>
          <a:p>
            <a:pPr lvl="1"/>
            <a:r>
              <a:t>Numerical issues due to addition/substraction of the many terms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sSup>
                  <m:e>
                    <m:r>
                      <a:rPr xmlns:a="http://schemas.openxmlformats.org/drawingml/2006/main" sz="5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b>
                      <m:e>
                        <m:r>
                          <a:rPr xmlns:a="http://schemas.openxmlformats.org/drawingml/2006/main" sz="5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xmlns:a="http://schemas.openxmlformats.org/drawingml/2006/main" sz="5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5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τ</m:t>
                    </m:r>
                  </m:sup>
                </m:sSup>
              </m:oMath>
            </a14:m>
          </a:p>
          <a:p>
            <a:pPr lvl="1"/>
          </a:p>
          <a:p>
            <a:pPr lvl="1"/>
            <a:r>
              <a:t>Does not provide much physical insight</a:t>
            </a:r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Number"/>
          <p:cNvSpPr txBox="1"/>
          <p:nvPr>
            <p:ph type="sldNum" sz="quarter" idx="4294967295"/>
          </p:nvPr>
        </p:nvSpPr>
        <p:spPr>
          <a:xfrm>
            <a:off x="11987783" y="12700000"/>
            <a:ext cx="40843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defTabSz="584200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revious analytic 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Previous analytic work</a:t>
            </a:r>
          </a:p>
        </p:txBody>
      </p:sp>
      <p:sp>
        <p:nvSpPr>
          <p:cNvPr id="221" name="Clayton, Fowler, Hull and Zimmerman 1961 (CFHZ) found an approximate solution for the s-proc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Clayton, Fowler, Hull and Zimmerman 1961 (CFHZ) found an approximate solution for the s-process</a:t>
            </a: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</m:e>
                    <m:sub>
                      <m: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r>
                    <a:rPr xmlns:a="http://schemas.openxmlformats.org/drawingml/2006/main" sz="5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τ</m:t>
                  </m:r>
                  <m:r>
                    <a:rPr xmlns:a="http://schemas.openxmlformats.org/drawingml/2006/main" sz="5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f>
                    <m:fPr>
                      <m:ctrlP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5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xmlns:a="http://schemas.openxmlformats.org/drawingml/2006/main" sz="5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sSup>
                        <m:e>
                          <m:r>
                            <a:rPr xmlns:a="http://schemas.openxmlformats.org/drawingml/2006/main" sz="5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e>
                              <m:r>
                                <a:rPr xmlns:a="http://schemas.openxmlformats.org/drawingml/2006/main" sz="51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xmlns:a="http://schemas.openxmlformats.org/drawingml/2006/main" sz="51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xmlns:a="http://schemas.openxmlformats.org/drawingml/2006/main" sz="5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5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5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sSup>
                    <m:e>
                      <m: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5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xmlns:a="http://schemas.openxmlformats.org/drawingml/2006/main" sz="5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xmlns:a="http://schemas.openxmlformats.org/drawingml/2006/main" sz="5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:r>
              <a:t>Replaces actual cross sections with a (typically) smaller number of equal cross sections</a:t>
            </a:r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Number"/>
          <p:cNvSpPr txBox="1"/>
          <p:nvPr>
            <p:ph type="sldNum" sz="quarter" idx="4294967295"/>
          </p:nvPr>
        </p:nvSpPr>
        <p:spPr>
          <a:xfrm>
            <a:off x="11990578" y="12700000"/>
            <a:ext cx="402845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defTabSz="584200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FHZ Approximate 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926336">
              <a:defRPr spc="-66" sz="6636"/>
            </a:lvl1pPr>
          </a:lstStyle>
          <a:p>
            <a:pPr/>
            <a:r>
              <a:t>CFHZ Approximate Form</a:t>
            </a:r>
          </a:p>
        </p:txBody>
      </p:sp>
      <p:pic>
        <p:nvPicPr>
          <p:cNvPr id="226" name="Screen Shot 2020-10-19 at 1.25.51 PM.png" descr="Screen Shot 2020-10-19 at 1.25.51 PM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192644" y="3315729"/>
            <a:ext cx="10922001" cy="7084542"/>
          </a:xfrm>
          <a:prstGeom prst="rect">
            <a:avLst/>
          </a:prstGeom>
        </p:spPr>
      </p:pic>
      <p:sp>
        <p:nvSpPr>
          <p:cNvPr id="227" name="Clayton et. al (1961)"/>
          <p:cNvSpPr/>
          <p:nvPr/>
        </p:nvSpPr>
        <p:spPr>
          <a:xfrm>
            <a:off x="12192644" y="12547600"/>
            <a:ext cx="10922002" cy="555753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b="0" sz="240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</a:lstStyle>
          <a:p>
            <a:pPr/>
            <a:r>
              <a:t>Clayton et. al (1961)</a:t>
            </a:r>
          </a:p>
        </p:txBody>
      </p:sp>
      <p:sp>
        <p:nvSpPr>
          <p:cNvPr id="228" name="Slide Subtitl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Led to significant insight into the s-proces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Led to significant insight into the s-process</a:t>
            </a:r>
          </a:p>
          <a:p>
            <a:pPr/>
          </a:p>
          <a:p>
            <a:pPr/>
            <a:r>
              <a:t>Useful but too limited for our purposes, especially when we want to compare contributions from multiple paths accurately</a:t>
            </a:r>
          </a:p>
        </p:txBody>
      </p:sp>
      <p:sp>
        <p:nvSpPr>
          <p:cNvPr id="230" name="Slide Number"/>
          <p:cNvSpPr txBox="1"/>
          <p:nvPr>
            <p:ph type="sldNum" sz="quarter" idx="4294967295"/>
          </p:nvPr>
        </p:nvSpPr>
        <p:spPr>
          <a:xfrm>
            <a:off x="11996292" y="12700000"/>
            <a:ext cx="404115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defTabSz="584200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0270" y="2051435"/>
            <a:ext cx="12108233" cy="1978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3795" y="7540996"/>
            <a:ext cx="11659098" cy="2610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7390" y="10625550"/>
            <a:ext cx="13493993" cy="187351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ext"/>
          <p:cNvSpPr txBox="1"/>
          <p:nvPr/>
        </p:nvSpPr>
        <p:spPr>
          <a:xfrm>
            <a:off x="7774069" y="5283954"/>
            <a:ext cx="8835862" cy="1002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bar>
                        <m:barPr>
                          <m:ctrlPr>
                            <a:rPr xmlns:a="http://schemas.openxmlformats.org/drawingml/2006/main" sz="5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5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bar>
                    </m:e>
                    <m:sub>
                      <m:r>
                        <a:rPr xmlns:a="http://schemas.openxmlformats.org/drawingml/2006/main" sz="5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5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sSub>
                    <m:e>
                      <m:r>
                        <a:rPr xmlns:a="http://schemas.openxmlformats.org/drawingml/2006/main" sz="5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5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5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5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5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5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Mo.pdf" descr="M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710" y="3527994"/>
            <a:ext cx="20124178" cy="6865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95_color.pdf" descr="g95_colo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8703" y="1058203"/>
            <a:ext cx="16246360" cy="1218477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ext"/>
          <p:cNvSpPr txBox="1"/>
          <p:nvPr/>
        </p:nvSpPr>
        <p:spPr>
          <a:xfrm>
            <a:off x="7366272" y="748477"/>
            <a:ext cx="4157170" cy="1107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p>
                    <m:e/>
                    <m:sup>
                      <m:r>
                        <a:rPr xmlns:a="http://schemas.openxmlformats.org/drawingml/2006/main" sz="6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</m:sup>
                  </m:sSup>
                  <m:r>
                    <a:rPr xmlns:a="http://schemas.openxmlformats.org/drawingml/2006/main" sz="6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6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sSup>
                    <m:e>
                      <m:r>
                        <a:rPr xmlns:a="http://schemas.openxmlformats.org/drawingml/2006/main" sz="6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e>
                    <m:sup>
                      <m:r>
                        <a:rPr xmlns:a="http://schemas.openxmlformats.org/drawingml/2006/main" sz="6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95</m:t>
                      </m:r>
                    </m:sup>
                  </m:sSup>
                  <m:r>
                    <a:rPr xmlns:a="http://schemas.openxmlformats.org/drawingml/2006/main" sz="6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6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</m:oMath>
              </m:oMathPara>
            </a14:m>
          </a:p>
        </p:txBody>
      </p:sp>
      <p:sp>
        <p:nvSpPr>
          <p:cNvPr id="241" name="Equation"/>
          <p:cNvSpPr txBox="1"/>
          <p:nvPr/>
        </p:nvSpPr>
        <p:spPr>
          <a:xfrm>
            <a:off x="15064125" y="925456"/>
            <a:ext cx="1961382" cy="7533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6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sub>
                  </m:sSub>
                  <m:r>
                    <a:rPr xmlns:a="http://schemas.openxmlformats.org/drawingml/2006/main" sz="6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63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imple Neutron burst for Zr isoto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Neutron burst for Zr isotopes</a:t>
            </a:r>
          </a:p>
        </p:txBody>
      </p:sp>
      <p:sp>
        <p:nvSpPr>
          <p:cNvPr id="244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2340805">
              <a:spcBef>
                <a:spcPts val="2300"/>
              </a:spcBef>
              <a:buSzTx/>
              <a:buNone/>
              <a:defRPr sz="4224"/>
            </a:pPr>
            <a14:m>
              <m:oMathPara>
                <m:oMathParaPr>
                  <m:jc m:val="center"/>
                </m:oMathParaPr>
                <m:oMath>
                  <m:sSup>
                    <m:e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p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cr m:val="script"/>
                        </m:rP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d>
                            <m:dPr>
                              <m:ctrlP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e>
                                  <m:r>
                                    <a:rPr xmlns:a="http://schemas.openxmlformats.org/drawingml/2006/main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p>
                                  <m:r>
                                    <a:rPr xmlns:a="http://schemas.openxmlformats.org/drawingml/2006/main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cr m:val="script"/>
                                    </m:rPr>
                                    <a:rPr xmlns:a="http://schemas.openxmlformats.org/drawingml/2006/main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xmlns:a="http://schemas.openxmlformats.org/drawingml/2006/main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den>
                  </m:f>
                  <m:r>
                    <m:rPr>
                      <m:sty m:val="p"/>
                    </m:rP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ctrlP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Upp>
                        <m:e>
                          <m:limLow>
                            <m:e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lim>
                      </m:limUpp>
                      <m:sSub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f>
                        <m:fPr>
                          <m:ctrlP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  <m:sSup>
                            <m:e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p>
                          </m:sSup>
                        </m:num>
                        <m:den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e>
                  </m:d>
                </m:oMath>
              </m:oMathPara>
            </a14:m>
          </a:p>
          <a:p>
            <a:pPr marL="0" indent="0" algn="ctr" defTabSz="2340805">
              <a:spcBef>
                <a:spcPts val="2300"/>
              </a:spcBef>
              <a:buSzTx/>
              <a:buNone/>
              <a:defRPr sz="4224"/>
            </a:pPr>
            <a14:m>
              <m:oMathPara>
                <m:oMathParaPr>
                  <m:jc m:val="center"/>
                </m:oMathParaPr>
                <m:oMath>
                  <m:eqArr>
                    <m:eqArrPr>
                      <m:ctrlP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e>
                    <m:e>
                      <m:sSup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23.044898</m:t>
                      </m:r>
                    </m:e>
                    <m:e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41.52</m:t>
                      </m:r>
                    </m:e>
                    <m:e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0.343</m:t>
                      </m:r>
                    </m:e>
                    <m:e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0.0091</m:t>
                      </m:r>
                    </m:e>
                    <m:e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0.00000686</m:t>
                      </m:r>
                    </m:e>
                    <m:e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4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0.0000270</m:t>
                      </m:r>
                    </m:e>
                  </m:eqArr>
                </m:oMath>
              </m:oMathPara>
            </a14:m>
            <a:endParaRPr sz="4400"/>
          </a:p>
        </p:txBody>
      </p:sp>
      <p:sp>
        <p:nvSpPr>
          <p:cNvPr id="245" name="Analytic calcula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Analytic calculation</a:t>
            </a:r>
          </a:p>
        </p:txBody>
      </p:sp>
      <p:sp>
        <p:nvSpPr>
          <p:cNvPr id="246" name="Slide Number"/>
          <p:cNvSpPr txBox="1"/>
          <p:nvPr>
            <p:ph type="sldNum" sz="quarter" idx="4294967295"/>
          </p:nvPr>
        </p:nvSpPr>
        <p:spPr>
          <a:xfrm>
            <a:off x="11985752" y="12700000"/>
            <a:ext cx="41249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defTabSz="584200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al: present a picture of the evolution of a class of reaction networks that may be helpful in identifying key reactions for nucleosynthesis processes or at least understand their governing rol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3555">
              <a:defRPr sz="6832"/>
            </a:lvl1pPr>
          </a:lstStyle>
          <a:p>
            <a:pPr/>
            <a:r>
              <a:t>Goal: present a picture of the evolution of a class of reaction networks that may be helpful in identifying key reactions for nucleosynthesis processes or at least understand their governing role.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Equation"/>
          <p:cNvSpPr txBox="1"/>
          <p:nvPr/>
        </p:nvSpPr>
        <p:spPr>
          <a:xfrm>
            <a:off x="4822057" y="2849419"/>
            <a:ext cx="13336612" cy="32219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sSubSup>
                        <m:e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sSub>
                        <m:e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den>
                  </m:f>
                  <m:r>
                    <a:rPr xmlns:a="http://schemas.openxmlformats.org/drawingml/2006/main" sz="9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9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bSup>
                        <m:e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9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den>
                  </m:f>
                  <m:sSubSup>
                    <m:e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cr m:val="script"/>
                        </m:rP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9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bSup>
                  <m:r>
                    <a:rPr xmlns:a="http://schemas.openxmlformats.org/drawingml/2006/main" sz="9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9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τ</m:t>
                  </m:r>
                  <m:r>
                    <a:rPr xmlns:a="http://schemas.openxmlformats.org/drawingml/2006/main" sz="9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9100"/>
          </a:p>
        </p:txBody>
      </p:sp>
      <p:pic>
        <p:nvPicPr>
          <p:cNvPr id="249" name="out.pdf" descr="ou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2383" y="5672715"/>
            <a:ext cx="12280931" cy="6809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Equation"/>
          <p:cNvSpPr txBox="1"/>
          <p:nvPr/>
        </p:nvSpPr>
        <p:spPr>
          <a:xfrm>
            <a:off x="7039499" y="2392223"/>
            <a:ext cx="14644337" cy="254925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sSubSup>
                        <m:e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sSubSup>
                        <m:e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den>
                  </m:f>
                  <m:r>
                    <a:rPr xmlns:a="http://schemas.openxmlformats.org/drawingml/2006/main" sz="7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bSup>
                        <m:e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den>
                  </m:f>
                  <m:d>
                    <m:dPr>
                      <m:ctrlP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Sup>
                        <m:e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Sup>
                        <m:e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xmlns:a="http://schemas.openxmlformats.org/drawingml/2006/main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</m:oMath>
              </m:oMathPara>
            </a14:m>
            <a:endParaRPr sz="7200"/>
          </a:p>
        </p:txBody>
      </p:sp>
      <p:pic>
        <p:nvPicPr>
          <p:cNvPr id="252" name="out.pdf" descr="ou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6136" y="5532416"/>
            <a:ext cx="12280932" cy="6809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out.pdf" descr="ou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923" y="5511710"/>
            <a:ext cx="9603131" cy="6850642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—"/>
          <p:cNvSpPr txBox="1"/>
          <p:nvPr/>
        </p:nvSpPr>
        <p:spPr>
          <a:xfrm>
            <a:off x="10232700" y="8656806"/>
            <a:ext cx="49530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—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0" y="-163975"/>
            <a:ext cx="16256000" cy="1219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Equation"/>
          <p:cNvSpPr txBox="1"/>
          <p:nvPr/>
        </p:nvSpPr>
        <p:spPr>
          <a:xfrm>
            <a:off x="10044724" y="11964079"/>
            <a:ext cx="8135742" cy="141625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sSubSup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sSubSup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den>
                  </m:f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bSup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den>
                  </m:f>
                  <m:d>
                    <m:dPr>
                      <m:ctrlP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Sup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Sup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</m:oMath>
              </m:oMathPara>
            </a14:m>
            <a:endParaRPr sz="4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/I-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pc="-78" sz="7812"/>
            </a:lvl1pPr>
          </a:lstStyle>
          <a:p>
            <a:pPr/>
            <a:r>
              <a:t>S/I-process</a:t>
            </a:r>
          </a:p>
        </p:txBody>
      </p:sp>
      <p:pic>
        <p:nvPicPr>
          <p:cNvPr id="260" name="apjaa3b11f1_hr.jpg" descr="apjaa3b11f1_hr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192644" y="1664588"/>
            <a:ext cx="10922001" cy="10386823"/>
          </a:xfrm>
          <a:prstGeom prst="rect">
            <a:avLst/>
          </a:prstGeom>
        </p:spPr>
      </p:pic>
      <p:sp>
        <p:nvSpPr>
          <p:cNvPr id="261" name="Hampel et. al (2016)"/>
          <p:cNvSpPr/>
          <p:nvPr/>
        </p:nvSpPr>
        <p:spPr>
          <a:xfrm>
            <a:off x="12192643" y="12547599"/>
            <a:ext cx="10922002" cy="555753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b="0" sz="240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</a:lstStyle>
          <a:p>
            <a:pPr/>
            <a:r>
              <a:t>Hampel et. al (2016)</a:t>
            </a:r>
          </a:p>
        </p:txBody>
      </p:sp>
      <p:sp>
        <p:nvSpPr>
          <p:cNvPr id="262" name="Slide Subtitl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Abundances for calculations run at constant neutron number densit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Abundances for calculations run at constant neutron number density</a:t>
            </a: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  <a:r>
              <a:t>top: </a:t>
            </a:r>
            <a14:m>
              <m:oMath>
                <m:r>
                  <a:rPr xmlns:a="http://schemas.openxmlformats.org/drawingml/2006/main" sz="5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5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</m:oMath>
            </a14:m>
            <a:r>
              <a:t> (s-process conditions)</a:t>
            </a: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  <a:r>
              <a:t>bottom: </a:t>
            </a:r>
            <a14:m>
              <m:oMath>
                <m:r>
                  <a:rPr xmlns:a="http://schemas.openxmlformats.org/drawingml/2006/main" sz="5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5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15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</m:oMath>
            </a14:m>
            <a:r>
              <a:t> (i-process conditions)</a:t>
            </a:r>
          </a:p>
        </p:txBody>
      </p:sp>
      <p:sp>
        <p:nvSpPr>
          <p:cNvPr id="264" name="Slide Number"/>
          <p:cNvSpPr txBox="1"/>
          <p:nvPr>
            <p:ph type="sldNum" sz="quarter" idx="4294967295"/>
          </p:nvPr>
        </p:nvSpPr>
        <p:spPr>
          <a:xfrm>
            <a:off x="11988419" y="12700000"/>
            <a:ext cx="41986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defTabSz="584200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I-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pc="-78" sz="7812"/>
            </a:lvl1pPr>
          </a:lstStyle>
          <a:p>
            <a:pPr/>
            <a:r>
              <a:t>I-process</a:t>
            </a:r>
          </a:p>
        </p:txBody>
      </p:sp>
      <p:pic>
        <p:nvPicPr>
          <p:cNvPr id="267" name="apjaa3b11f4_hr.jpg" descr="apjaa3b11f4_hr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192644" y="2707640"/>
            <a:ext cx="10922001" cy="8300720"/>
          </a:xfrm>
          <a:prstGeom prst="rect">
            <a:avLst/>
          </a:prstGeom>
        </p:spPr>
      </p:pic>
      <p:sp>
        <p:nvSpPr>
          <p:cNvPr id="268" name="Hampel et. al (2016)"/>
          <p:cNvSpPr/>
          <p:nvPr/>
        </p:nvSpPr>
        <p:spPr>
          <a:xfrm>
            <a:off x="12192644" y="12547600"/>
            <a:ext cx="10922002" cy="555752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b="0" sz="240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</a:lstStyle>
          <a:p>
            <a:pPr/>
            <a:r>
              <a:t>Hampel et. al (2016)</a:t>
            </a:r>
          </a:p>
        </p:txBody>
      </p:sp>
      <p:sp>
        <p:nvSpPr>
          <p:cNvPr id="269" name="Slide Subtitl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Abundance pattern fits for CEMP-i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Abundance pattern fits for CEMP-i</a:t>
            </a:r>
          </a:p>
          <a:p>
            <a:pPr marL="0" indent="0" algn="ctr">
              <a:buSzTx/>
              <a:buNone/>
            </a:pPr>
            <a:r>
              <a:t>LP625-44</a:t>
            </a: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  <a:r>
              <a:t>I-process provides a much better fit than r or s process</a:t>
            </a:r>
          </a:p>
        </p:txBody>
      </p:sp>
      <p:sp>
        <p:nvSpPr>
          <p:cNvPr id="271" name="Slide Number"/>
          <p:cNvSpPr txBox="1"/>
          <p:nvPr>
            <p:ph type="sldNum" sz="quarter" idx="4294967295"/>
          </p:nvPr>
        </p:nvSpPr>
        <p:spPr>
          <a:xfrm>
            <a:off x="11987403" y="12700000"/>
            <a:ext cx="421895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defTabSz="584200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out_58.pdf" descr="out_5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88842"/>
            <a:ext cx="24384000" cy="10738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56Fe —&gt; 98Zr in i-process with T9 = 1 and nn = 1015 per cc"/>
          <p:cNvSpPr txBox="1"/>
          <p:nvPr/>
        </p:nvSpPr>
        <p:spPr>
          <a:xfrm>
            <a:off x="5524504" y="12109219"/>
            <a:ext cx="14064548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aseline="31999" sz="4100"/>
            </a:pPr>
            <a:r>
              <a:t>56</a:t>
            </a:r>
            <a:r>
              <a:rPr baseline="0"/>
              <a:t>Fe —&gt; </a:t>
            </a:r>
            <a:r>
              <a:t>98</a:t>
            </a:r>
            <a:r>
              <a:rPr baseline="0"/>
              <a:t>Zr in i-process with T9 = 1 and n</a:t>
            </a:r>
            <a:r>
              <a:rPr baseline="-5999"/>
              <a:t>n</a:t>
            </a:r>
            <a:r>
              <a:rPr baseline="0"/>
              <a:t> = 10</a:t>
            </a:r>
            <a:r>
              <a:t>15</a:t>
            </a:r>
            <a:r>
              <a:rPr baseline="0"/>
              <a:t> per cc</a:t>
            </a:r>
          </a:p>
        </p:txBody>
      </p:sp>
      <p:pic>
        <p:nvPicPr>
          <p:cNvPr id="276" name="out.pdf" descr="ou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7356" y="1496524"/>
            <a:ext cx="12362430" cy="927182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7.3 x 1011 paths!"/>
          <p:cNvSpPr txBox="1"/>
          <p:nvPr/>
        </p:nvSpPr>
        <p:spPr>
          <a:xfrm>
            <a:off x="18635730" y="5174783"/>
            <a:ext cx="299440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7.3 x 10</a:t>
            </a:r>
            <a:r>
              <a:rPr baseline="31999"/>
              <a:t>11</a:t>
            </a:r>
            <a:r>
              <a:t> paths!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0" y="762000"/>
            <a:ext cx="16256000" cy="1219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Table 1"/>
          <p:cNvGraphicFramePr/>
          <p:nvPr/>
        </p:nvGraphicFramePr>
        <p:xfrm>
          <a:off x="7861300" y="2133600"/>
          <a:ext cx="635000" cy="879648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708900"/>
              </a:tblGrid>
              <a:tr h="58643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n + fe57 -&gt; fe58 + gamma 99.9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ni63 -&gt; ni64 + gamma 98.3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zr97 -&gt; zr98 + gamma 99.9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fe60 -&gt; fe61 + gamma 99.9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ni66 -&gt; ni67 + gamma 99.9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ge77 -&gt; ge78 + gamma 99.9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fe58 -&gt; fe59 + gamma 99.9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ni64 -&gt; ni65 + gamma 99.9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sr92 -&gt; sr93 + gamma 99.9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ni65 -&gt; ni66 + gamma 99.9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fe56 -&gt; fe57 + gamma 99.9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fe59 -&gt; fe60 + gamma 99.9 2.99e-04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se82 -&gt; se83 + gamma 99.7 2.98e-04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kr86 -&gt; kr87 + gamma 99.1 2.98e-04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cu67 -&gt; cu68 + gamma 99.7 2.98e-04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Table 1"/>
          <p:cNvGraphicFramePr/>
          <p:nvPr/>
        </p:nvGraphicFramePr>
        <p:xfrm>
          <a:off x="6007100" y="374650"/>
          <a:ext cx="635000" cy="123150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0706100"/>
              </a:tblGrid>
              <a:tr h="647138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latin typeface="Helvetica Neue Light"/>
                          <a:ea typeface="Helvetica Neue Light"/>
                          <a:cs typeface="Helvetica Neue Light"/>
                        </a:rPr>
                        <a:t>Table 1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zn73 -&gt; ga73 + electron + anti-neutrino_e 65.9 2.19e-04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br85 -&gt; kr85 + electron + anti-neutrino_e 69.2 2.15e-04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kr85 -&gt; kr86 + gamma 69.2 2.15e-04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rb91 -&gt; sr91 + electron + anti-neutrino_e 64.6 2.00e-04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se80 -&gt; se81 + gamma 61.2 1.88e-04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co63 -&gt; ni63 + electron + anti-neutrino_e 62.7 1.82e-04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co62 -&gt; co63 + gamma 63.7 1.81e-04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as80 -&gt; se80 + electron + anti-neutrino_e 56.4 1.76e-04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fe61 -&gt; fe62 + gamma 52.2 1.54e-04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fe62 -&gt; co62 + electron + anti-neutrino_e 51.6 1.53e-04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co61 -&gt; co62 + gamma 47.7 1.45e-04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fe61 -&gt; co61 + electron + anti-neutrino_e 47.7 1.45e-04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co62 -&gt; ni62 + electron + anti-neutrino_e 35.6 1.16e-04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ni62 -&gt; ni63 + gamma 35.6 1.16e-04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as80 -&gt; as81 + gamma 38.7 1.10e-04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as81 -&gt; se81 + electron + anti-neutrino_e 37.8 1.09e-04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br85 -&gt; br86 + gamma 30.7 8.38e-05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br86 -&gt; kr86 + electron + anti-neutrino_e 29.9 8.35e-05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zn71 -&gt; ga71 + electron + anti-neutrino_e 31.5 7.39e-05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ga71 -&gt; ga72 + gamma 31.5 7.39e-05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5864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n + ga72 -&gt; ga73 + gamma 31.5 7.39e-05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3E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ar, Acyclic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Linear, Acyclic Networks</a:t>
            </a:r>
          </a:p>
        </p:txBody>
      </p:sp>
      <p:sp>
        <p:nvSpPr>
          <p:cNvPr id="158" name="Linear:  rates are independent of abundances and do not change with tim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Linear:  rates are independent of abundances and do not change with time.</a:t>
            </a:r>
          </a:p>
          <a:p>
            <a:pPr/>
            <a:r>
              <a:t>Acyclic:  reactions proceed in only one direction so that there are no cycles.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webnucleo.or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webnucleo.org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al: present a picture of the evolution of a class of reaction networks (linear DA networks) that may be helpful in identifying key reactions for nucleosynthesis processes or at least understand their governing rol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8790">
              <a:defRPr sz="6496"/>
            </a:lvl1pPr>
          </a:lstStyle>
          <a:p>
            <a:pPr/>
            <a:r>
              <a:t>Goal: present a picture of the evolution of a class of reaction networks (linear DA networks) that may be helpful in identifying key reactions for nucleosynthesis processes or at least understand their governing role.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187"/>
          <p:cNvSpPr txBox="1"/>
          <p:nvPr>
            <p:ph type="title"/>
          </p:nvPr>
        </p:nvSpPr>
        <p:spPr>
          <a:xfrm>
            <a:off x="4833937" y="337094"/>
            <a:ext cx="14716126" cy="3466953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Four Requirements for Meaningful Nuclear Property Measurements (modified from The et al. 1998)</a:t>
            </a:r>
          </a:p>
        </p:txBody>
      </p:sp>
      <p:sp>
        <p:nvSpPr>
          <p:cNvPr id="290" name="Shape 188"/>
          <p:cNvSpPr txBox="1"/>
          <p:nvPr>
            <p:ph type="body" sz="half" idx="1"/>
          </p:nvPr>
        </p:nvSpPr>
        <p:spPr>
          <a:xfrm>
            <a:off x="4833937" y="3804046"/>
            <a:ext cx="14716126" cy="8213082"/>
          </a:xfrm>
          <a:prstGeom prst="rect">
            <a:avLst/>
          </a:prstGeom>
        </p:spPr>
        <p:txBody>
          <a:bodyPr/>
          <a:lstStyle/>
          <a:p>
            <a:pPr marL="811388" indent="-811388">
              <a:buClrTx/>
              <a:buSzPct val="100000"/>
              <a:buFontTx/>
              <a:buAutoNum type="arabicPeriod" startAt="1"/>
              <a:defRPr sz="4600"/>
            </a:pPr>
            <a:r>
              <a:t>An appropriate astrophysical model of a process significant for nucleosynthesis.</a:t>
            </a:r>
          </a:p>
          <a:p>
            <a:pPr marL="811388" indent="-811388">
              <a:buClrTx/>
              <a:buSzPct val="100000"/>
              <a:buFontTx/>
              <a:buAutoNum type="arabicPeriod" startAt="1"/>
              <a:defRPr sz="4600"/>
            </a:pPr>
            <a:r>
              <a:t>An observable from that process, usually an abundance result that is either known or measurable.</a:t>
            </a:r>
          </a:p>
          <a:p>
            <a:pPr marL="811388" indent="-811388">
              <a:buClrTx/>
              <a:buSzPct val="100000"/>
              <a:buFontTx/>
              <a:buAutoNum type="arabicPeriod" startAt="1"/>
              <a:defRPr sz="4600"/>
            </a:pPr>
            <a:r>
              <a:t>The dependency of the value of the observable on the value of a nuclear property.</a:t>
            </a:r>
          </a:p>
          <a:p>
            <a:pPr marL="811388" indent="-811388">
              <a:buClrTx/>
              <a:buSzPct val="100000"/>
              <a:buFontTx/>
              <a:buAutoNum type="arabicPeriod" startAt="1"/>
              <a:defRPr sz="4600"/>
            </a:pPr>
            <a:r>
              <a:t>An experimental strategy for measuring that nuclear property, or at least of using measurable data to better calculate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5348" y="954344"/>
            <a:ext cx="12763359" cy="3249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4494" y="8194406"/>
            <a:ext cx="7295671" cy="2093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99627" y="10138182"/>
            <a:ext cx="7145404" cy="2878488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Raw moments:"/>
          <p:cNvSpPr txBox="1"/>
          <p:nvPr/>
        </p:nvSpPr>
        <p:spPr>
          <a:xfrm>
            <a:off x="3532153" y="2069454"/>
            <a:ext cx="555879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Raw moments:</a:t>
            </a:r>
          </a:p>
        </p:txBody>
      </p:sp>
      <p:sp>
        <p:nvSpPr>
          <p:cNvPr id="297" name="Central moments:"/>
          <p:cNvSpPr txBox="1"/>
          <p:nvPr/>
        </p:nvSpPr>
        <p:spPr>
          <a:xfrm>
            <a:off x="2715905" y="5689485"/>
            <a:ext cx="6603493" cy="101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Central moments:</a:t>
            </a:r>
          </a:p>
        </p:txBody>
      </p:sp>
      <p:sp>
        <p:nvSpPr>
          <p:cNvPr id="298" name="Equation"/>
          <p:cNvSpPr txBox="1"/>
          <p:nvPr/>
        </p:nvSpPr>
        <p:spPr>
          <a:xfrm>
            <a:off x="10417940" y="5068583"/>
            <a:ext cx="12051925" cy="2261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</m:e>
                    <m:sub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  <m:sup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cr m:val="script"/>
                        </m:rP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bSup>
                  <m:r>
                    <a:rPr xmlns:a="http://schemas.openxmlformats.org/drawingml/2006/main" sz="7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num>
                    <m:den>
                      <m:sSub>
                        <m:e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den>
                  </m:f>
                  <m:sSub>
                    <m:e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d>
                    <m:dPr>
                      <m:ctrlP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sSubSup>
                        <m:e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sz="7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e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7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e>
                  </m:d>
                </m:oMath>
              </m:oMathPara>
            </a14:m>
            <a:endParaRPr sz="7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0" y="-163975"/>
            <a:ext cx="16256000" cy="1219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0308" y="11632591"/>
            <a:ext cx="7632668" cy="1943257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Equation"/>
          <p:cNvSpPr txBox="1"/>
          <p:nvPr/>
        </p:nvSpPr>
        <p:spPr>
          <a:xfrm>
            <a:off x="15131992" y="11942040"/>
            <a:ext cx="7070004" cy="13243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  <m:sup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cr m:val="script"/>
                        </m:r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bSup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num>
                    <m:den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den>
                  </m:f>
                  <m:sSub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d>
                    <m:dPr>
                      <m:ctrl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sSubSup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e>
                  </m:d>
                </m:oMath>
              </m:oMathPara>
            </a14:m>
            <a:endParaRPr sz="41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Image Gallery"/>
          <p:cNvGrpSpPr/>
          <p:nvPr/>
        </p:nvGrpSpPr>
        <p:grpSpPr>
          <a:xfrm>
            <a:off x="687954" y="3324410"/>
            <a:ext cx="22524432" cy="9406389"/>
            <a:chOff x="0" y="3186018"/>
            <a:chExt cx="22524431" cy="9406387"/>
          </a:xfrm>
        </p:grpSpPr>
        <p:pic>
          <p:nvPicPr>
            <p:cNvPr id="160" name="Screen Shot 2020-10-19 at 11.55.32 AM.png" descr="Screen Shot 2020-10-19 at 11.55.32 A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3186018"/>
              <a:ext cx="22524432" cy="7472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Caption"/>
            <p:cNvSpPr/>
            <p:nvPr/>
          </p:nvSpPr>
          <p:spPr>
            <a:xfrm>
              <a:off x="0" y="11985853"/>
              <a:ext cx="22524432" cy="606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2438400">
                <a:lnSpc>
                  <a:spcPct val="90000"/>
                </a:lnSpc>
                <a:defRPr b="0"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</a:lstStyle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ocesses that may be modeled with linear, acyclic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0065">
              <a:defRPr sz="7056"/>
            </a:lvl1pPr>
          </a:lstStyle>
          <a:p>
            <a:pPr/>
            <a:r>
              <a:t>Processes that may be modeled with linear, acyclic networks</a:t>
            </a:r>
          </a:p>
        </p:txBody>
      </p:sp>
      <p:sp>
        <p:nvSpPr>
          <p:cNvPr id="165" name="Radioactive decay chains (e.g., in kilonova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Radioactive decay chains (e.g., in kilonovae)</a:t>
            </a:r>
          </a:p>
          <a:p>
            <a:pPr/>
            <a:r>
              <a:t>S process (AGB/Massive Stars)</a:t>
            </a:r>
          </a:p>
          <a:p>
            <a:pPr/>
            <a:r>
              <a:t>N process (neutron burst in core-collapse See shells)</a:t>
            </a:r>
          </a:p>
          <a:p>
            <a:pPr/>
            <a:r>
              <a:t>I process (low-metallicity stars)</a:t>
            </a:r>
          </a:p>
          <a:p>
            <a:pPr/>
            <a:r>
              <a:t>Gamma process (explosive burning in O-rich shells)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5785" y="0"/>
            <a:ext cx="1821243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Misch et al. (2021)"/>
          <p:cNvSpPr txBox="1"/>
          <p:nvPr/>
        </p:nvSpPr>
        <p:spPr>
          <a:xfrm>
            <a:off x="17366483" y="5526262"/>
            <a:ext cx="337375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Misch et al. (2021)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rocesses that may be modeled with linear, acyclic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0065">
              <a:defRPr sz="7056"/>
            </a:lvl1pPr>
          </a:lstStyle>
          <a:p>
            <a:pPr/>
            <a:r>
              <a:t>Processes that may be modeled with linear, acyclic networks</a:t>
            </a:r>
          </a:p>
        </p:txBody>
      </p:sp>
      <p:sp>
        <p:nvSpPr>
          <p:cNvPr id="171" name="Radioactive decay chains (e.g., in kilonova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Radioactive decay chains (e.g., in kilonovae)</a:t>
            </a:r>
          </a:p>
          <a:p>
            <a: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S process (AGB/Massive Stars)</a:t>
            </a:r>
          </a:p>
          <a:p>
            <a:pPr/>
            <a:r>
              <a:t>N process (neutron burst in core-collapse See shells)</a:t>
            </a:r>
          </a:p>
          <a:p>
            <a:pPr/>
            <a:r>
              <a:t>I process (low-metallicity stars)</a:t>
            </a:r>
          </a:p>
          <a:p>
            <a:pPr/>
            <a:r>
              <a:t>Gamma process (explosive burning in O-rich shells)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ph.dot_00041.pdf" descr="graph.dot_0004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2750" y="1386509"/>
            <a:ext cx="18478500" cy="10942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