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0" r:id="rId3"/>
  </p:sldMasterIdLst>
  <p:notesMasterIdLst>
    <p:notesMasterId r:id="rId33"/>
  </p:notesMasterIdLst>
  <p:handoutMasterIdLst>
    <p:handoutMasterId r:id="rId34"/>
  </p:handoutMasterIdLst>
  <p:sldIdLst>
    <p:sldId id="257" r:id="rId4"/>
    <p:sldId id="329" r:id="rId5"/>
    <p:sldId id="331" r:id="rId6"/>
    <p:sldId id="332" r:id="rId7"/>
    <p:sldId id="349" r:id="rId8"/>
    <p:sldId id="350" r:id="rId9"/>
    <p:sldId id="336" r:id="rId10"/>
    <p:sldId id="340" r:id="rId11"/>
    <p:sldId id="337" r:id="rId12"/>
    <p:sldId id="341" r:id="rId13"/>
    <p:sldId id="333" r:id="rId14"/>
    <p:sldId id="334" r:id="rId15"/>
    <p:sldId id="335" r:id="rId16"/>
    <p:sldId id="352" r:id="rId17"/>
    <p:sldId id="315" r:id="rId18"/>
    <p:sldId id="345" r:id="rId19"/>
    <p:sldId id="356" r:id="rId20"/>
    <p:sldId id="339" r:id="rId21"/>
    <p:sldId id="342" r:id="rId22"/>
    <p:sldId id="357" r:id="rId23"/>
    <p:sldId id="358" r:id="rId24"/>
    <p:sldId id="343" r:id="rId25"/>
    <p:sldId id="338" r:id="rId26"/>
    <p:sldId id="354" r:id="rId27"/>
    <p:sldId id="353" r:id="rId28"/>
    <p:sldId id="346" r:id="rId29"/>
    <p:sldId id="359" r:id="rId30"/>
    <p:sldId id="318" r:id="rId31"/>
    <p:sldId id="347" r:id="rId32"/>
  </p:sldIdLst>
  <p:sldSz cx="12192000" cy="6858000"/>
  <p:notesSz cx="6858000" cy="9144000"/>
  <p:defaultTextStyle>
    <a:defPPr>
      <a:defRPr lang="en-US"/>
    </a:defPPr>
    <a:lvl1pPr marL="0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OSINI Mikael" initials="FM" lastIdx="1" clrIdx="0">
    <p:extLst>
      <p:ext uri="{19B8F6BF-5375-455C-9EA6-DF929625EA0E}">
        <p15:presenceInfo xmlns:p15="http://schemas.microsoft.com/office/powerpoint/2012/main" userId="FROSINI Mika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395BA"/>
    <a:srgbClr val="EDF4F9"/>
    <a:srgbClr val="DCEAF4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02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92"/>
      </p:cViewPr>
      <p:guideLst>
        <p:guide orient="horz" pos="2160"/>
        <p:guide pos="41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8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3102A-9E07-4273-ABB2-A6AB3FFB039C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3B5CF-55F8-44B5-812C-2BFF558AF7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74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D6CE9-EF23-49A9-A8AB-F26E9D5D69BF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20977-95FB-43FD-BDC9-56A6146AB9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56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a.fr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a.fr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a.fr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a.fr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a.fr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a.fr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3" y="-1"/>
            <a:ext cx="12191997" cy="5976000"/>
            <a:chOff x="3" y="-1"/>
            <a:chExt cx="12191997" cy="5976000"/>
          </a:xfrm>
        </p:grpSpPr>
        <p:sp>
          <p:nvSpPr>
            <p:cNvPr id="24" name="Rectangle 23"/>
            <p:cNvSpPr/>
            <p:nvPr userDrawn="1"/>
          </p:nvSpPr>
          <p:spPr>
            <a:xfrm>
              <a:off x="3" y="0"/>
              <a:ext cx="12191997" cy="5971213"/>
            </a:xfrm>
            <a:prstGeom prst="rect">
              <a:avLst/>
            </a:prstGeom>
            <a:solidFill>
              <a:srgbClr val="B81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236" y="-1"/>
              <a:ext cx="9133133" cy="59760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1126800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strike="noStrike" spc="80" baseline="0" noProof="0" dirty="0">
                <a:solidFill>
                  <a:schemeClr val="bg1"/>
                </a:solidFill>
                <a:latin typeface="+mj-lt"/>
                <a:cs typeface="Calibri"/>
              </a:rPr>
              <a:t>DE LA RECHERCHE À L’INDUSTRIE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126800" y="6249390"/>
            <a:ext cx="10376440" cy="37698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300" kern="0" spc="8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CEA - </a:t>
            </a:r>
            <a:r>
              <a:rPr lang="fr-FR" sz="1300" kern="0" spc="80" baseline="0" noProof="0" dirty="0">
                <a:solidFill>
                  <a:srgbClr val="A50119"/>
                </a:solidFill>
                <a:latin typeface="+mj-lt"/>
                <a:cs typeface="Calibri"/>
              </a:rPr>
              <a:t>www.cea.fr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6800" y="4461091"/>
            <a:ext cx="8763803" cy="5444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6800" y="5122103"/>
            <a:ext cx="3922680" cy="2813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1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 smtClean="0"/>
              <a:t>28 mai 2021</a:t>
            </a:r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6800" y="5469234"/>
            <a:ext cx="3922680" cy="3505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2" name="Picture 9" descr="cea_logo_small2.jpg">
            <a:hlinkClick r:id="rId3" tooltip="Rendez-vous sur www.cea.fr"/>
            <a:extLst>
              <a:ext uri="{FF2B5EF4-FFF2-40B4-BE49-F238E27FC236}">
                <a16:creationId xmlns:a16="http://schemas.microsoft.com/office/drawing/2014/main" id="{61A89C60-6BFE-4912-9B9B-D56E846D5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60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69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e d'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A024-CC5C-49D4-9EDE-B13C9CE4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769C5C-EDFB-44C6-A754-7FD9C1B5A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22719" y="1358084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F07BDA-5AB0-410C-A329-8C06350E1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3367" y="1358085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5E4514-E62C-42B5-BE1E-5F1CD3D2A789}"/>
              </a:ext>
            </a:extLst>
          </p:cNvPr>
          <p:cNvCxnSpPr/>
          <p:nvPr/>
        </p:nvCxnSpPr>
        <p:spPr>
          <a:xfrm flipH="1">
            <a:off x="1310932" y="2332809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C946E34-2083-434D-8404-8F5AEE71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02399" y="1358085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53795C-036F-4780-863C-5F5B75D45AC9}"/>
              </a:ext>
            </a:extLst>
          </p:cNvPr>
          <p:cNvCxnSpPr/>
          <p:nvPr/>
        </p:nvCxnSpPr>
        <p:spPr>
          <a:xfrm flipH="1">
            <a:off x="6228757" y="2332809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Espace réservé pour une image  4">
            <a:extLst>
              <a:ext uri="{FF2B5EF4-FFF2-40B4-BE49-F238E27FC236}">
                <a16:creationId xmlns:a16="http://schemas.microsoft.com/office/drawing/2014/main" id="{B755FE5F-FBAE-4CEA-8895-84E4F212E51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28757" y="1358084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8" name="Espace réservé pour une image  4">
            <a:extLst>
              <a:ext uri="{FF2B5EF4-FFF2-40B4-BE49-F238E27FC236}">
                <a16:creationId xmlns:a16="http://schemas.microsoft.com/office/drawing/2014/main" id="{22ADC67F-E797-4291-A8E3-0F55CBC9501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622719" y="2599419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8B209393-3874-4ED2-8083-767200A49E1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33367" y="2599420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30" name="Connecteur droit 9">
            <a:extLst>
              <a:ext uri="{FF2B5EF4-FFF2-40B4-BE49-F238E27FC236}">
                <a16:creationId xmlns:a16="http://schemas.microsoft.com/office/drawing/2014/main" id="{89635DC8-0DE1-45BF-B660-9978E7ECF557}"/>
              </a:ext>
            </a:extLst>
          </p:cNvPr>
          <p:cNvCxnSpPr/>
          <p:nvPr/>
        </p:nvCxnSpPr>
        <p:spPr>
          <a:xfrm flipH="1">
            <a:off x="1310932" y="3574144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Espace réservé du texte 7">
            <a:extLst>
              <a:ext uri="{FF2B5EF4-FFF2-40B4-BE49-F238E27FC236}">
                <a16:creationId xmlns:a16="http://schemas.microsoft.com/office/drawing/2014/main" id="{9946E2AE-62D6-4FF6-ADAD-DB3C797B84E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02399" y="2599420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F1FD97AF-E44C-4020-83DE-C9ED10C337D5}"/>
              </a:ext>
            </a:extLst>
          </p:cNvPr>
          <p:cNvCxnSpPr/>
          <p:nvPr/>
        </p:nvCxnSpPr>
        <p:spPr>
          <a:xfrm flipH="1">
            <a:off x="6228757" y="3574144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Espace réservé pour une image  4">
            <a:extLst>
              <a:ext uri="{FF2B5EF4-FFF2-40B4-BE49-F238E27FC236}">
                <a16:creationId xmlns:a16="http://schemas.microsoft.com/office/drawing/2014/main" id="{C7A6CB66-2EE7-4D61-B8D8-B792649D951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28757" y="2599419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59" name="Espace réservé pour une image  4">
            <a:extLst>
              <a:ext uri="{FF2B5EF4-FFF2-40B4-BE49-F238E27FC236}">
                <a16:creationId xmlns:a16="http://schemas.microsoft.com/office/drawing/2014/main" id="{3796C7BE-5840-414D-923B-EAC0AD68146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622719" y="3979165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60" name="Espace réservé du texte 7">
            <a:extLst>
              <a:ext uri="{FF2B5EF4-FFF2-40B4-BE49-F238E27FC236}">
                <a16:creationId xmlns:a16="http://schemas.microsoft.com/office/drawing/2014/main" id="{CE59C844-7624-436B-B75F-12C324F1688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33367" y="3979166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1" name="Connecteur droit 9">
            <a:extLst>
              <a:ext uri="{FF2B5EF4-FFF2-40B4-BE49-F238E27FC236}">
                <a16:creationId xmlns:a16="http://schemas.microsoft.com/office/drawing/2014/main" id="{9B1F7315-6020-43F3-A5F2-9D49CFABB18F}"/>
              </a:ext>
            </a:extLst>
          </p:cNvPr>
          <p:cNvCxnSpPr/>
          <p:nvPr/>
        </p:nvCxnSpPr>
        <p:spPr>
          <a:xfrm flipH="1">
            <a:off x="1310932" y="4953890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Espace réservé du texte 7">
            <a:extLst>
              <a:ext uri="{FF2B5EF4-FFF2-40B4-BE49-F238E27FC236}">
                <a16:creationId xmlns:a16="http://schemas.microsoft.com/office/drawing/2014/main" id="{4B68E589-D2AB-420B-BDA7-B7843429653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802399" y="3979166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3" name="Connecteur droit 11">
            <a:extLst>
              <a:ext uri="{FF2B5EF4-FFF2-40B4-BE49-F238E27FC236}">
                <a16:creationId xmlns:a16="http://schemas.microsoft.com/office/drawing/2014/main" id="{29D8923A-A92A-409D-890D-0ADA5FE8AE8B}"/>
              </a:ext>
            </a:extLst>
          </p:cNvPr>
          <p:cNvCxnSpPr/>
          <p:nvPr/>
        </p:nvCxnSpPr>
        <p:spPr>
          <a:xfrm flipH="1">
            <a:off x="6228757" y="4953890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Espace réservé pour une image  4">
            <a:extLst>
              <a:ext uri="{FF2B5EF4-FFF2-40B4-BE49-F238E27FC236}">
                <a16:creationId xmlns:a16="http://schemas.microsoft.com/office/drawing/2014/main" id="{C520D07C-5182-487C-93B4-740F5F6694B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28757" y="3979165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65" name="Espace réservé pour une image  4">
            <a:extLst>
              <a:ext uri="{FF2B5EF4-FFF2-40B4-BE49-F238E27FC236}">
                <a16:creationId xmlns:a16="http://schemas.microsoft.com/office/drawing/2014/main" id="{88E492D9-B1FB-497C-AE54-9777D95A617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626660" y="5228680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66" name="Espace réservé du texte 7">
            <a:extLst>
              <a:ext uri="{FF2B5EF4-FFF2-40B4-BE49-F238E27FC236}">
                <a16:creationId xmlns:a16="http://schemas.microsoft.com/office/drawing/2014/main" id="{7EC16F37-C59A-4483-A7AC-A499B083B3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37308" y="5228681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7" name="Connecteur droit 9">
            <a:extLst>
              <a:ext uri="{FF2B5EF4-FFF2-40B4-BE49-F238E27FC236}">
                <a16:creationId xmlns:a16="http://schemas.microsoft.com/office/drawing/2014/main" id="{E75DD157-1B84-4D38-B8C3-CEF8C99055BA}"/>
              </a:ext>
            </a:extLst>
          </p:cNvPr>
          <p:cNvCxnSpPr/>
          <p:nvPr/>
        </p:nvCxnSpPr>
        <p:spPr>
          <a:xfrm flipH="1">
            <a:off x="1314873" y="6203405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Espace réservé du texte 7">
            <a:extLst>
              <a:ext uri="{FF2B5EF4-FFF2-40B4-BE49-F238E27FC236}">
                <a16:creationId xmlns:a16="http://schemas.microsoft.com/office/drawing/2014/main" id="{31812CFC-354D-4188-A115-40F9E1BE959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06340" y="5228681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9" name="Connecteur droit 11">
            <a:extLst>
              <a:ext uri="{FF2B5EF4-FFF2-40B4-BE49-F238E27FC236}">
                <a16:creationId xmlns:a16="http://schemas.microsoft.com/office/drawing/2014/main" id="{DF7F2929-78B2-469D-8E02-2703095EC7FF}"/>
              </a:ext>
            </a:extLst>
          </p:cNvPr>
          <p:cNvCxnSpPr/>
          <p:nvPr/>
        </p:nvCxnSpPr>
        <p:spPr>
          <a:xfrm flipH="1">
            <a:off x="6232698" y="6203405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Espace réservé pour une image  4">
            <a:extLst>
              <a:ext uri="{FF2B5EF4-FFF2-40B4-BE49-F238E27FC236}">
                <a16:creationId xmlns:a16="http://schemas.microsoft.com/office/drawing/2014/main" id="{803C1564-8FCE-41DC-879F-588392A66C6B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2698" y="5228680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74610"/>
            <a:ext cx="837259" cy="138499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 sz="900">
                <a:latin typeface="+mj-lt"/>
              </a:defRPr>
            </a:lvl1pPr>
          </a:lstStyle>
          <a:p>
            <a:fld id="{C7DC038F-71A1-46F1-8993-805CE5FC5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125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-1" y="-1"/>
            <a:ext cx="12197087" cy="5980140"/>
            <a:chOff x="-1" y="-1"/>
            <a:chExt cx="12197087" cy="5980140"/>
          </a:xfrm>
        </p:grpSpPr>
        <p:grpSp>
          <p:nvGrpSpPr>
            <p:cNvPr id="17" name="Groupe 16"/>
            <p:cNvGrpSpPr/>
            <p:nvPr userDrawn="1"/>
          </p:nvGrpSpPr>
          <p:grpSpPr>
            <a:xfrm>
              <a:off x="-1" y="-1"/>
              <a:ext cx="12197087" cy="5967900"/>
              <a:chOff x="-5085" y="-1"/>
              <a:chExt cx="12197087" cy="5967900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5084" y="-1"/>
                <a:ext cx="12197086" cy="4104000"/>
              </a:xfrm>
              <a:prstGeom prst="rect">
                <a:avLst/>
              </a:prstGeom>
              <a:solidFill>
                <a:srgbClr val="B814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+mj-lt"/>
                </a:endParaRPr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>
                <a:off x="-5085" y="4103613"/>
                <a:ext cx="12196800" cy="1864286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>
                    <a:latin typeface="+mj-lt"/>
                  </a:rPr>
                  <a:t>             </a:t>
                </a:r>
                <a:endParaRPr lang="fr-FR" dirty="0">
                  <a:latin typeface="+mj-lt"/>
                </a:endParaRPr>
              </a:p>
            </p:txBody>
          </p:sp>
        </p:grpSp>
        <p:pic>
          <p:nvPicPr>
            <p:cNvPr id="18" name="Image 1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377" y="4139"/>
              <a:ext cx="9148166" cy="59760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4359965" y="2308194"/>
            <a:ext cx="6354635" cy="56321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579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000" kern="1200" dirty="0" smtClean="0">
                <a:solidFill>
                  <a:schemeClr val="bg1"/>
                </a:solidFill>
                <a:latin typeface="+mj-lt"/>
                <a:ea typeface="+mn-ea"/>
                <a:cs typeface="Calibri"/>
              </a:defRPr>
            </a:lvl1pPr>
          </a:lstStyle>
          <a:p>
            <a:r>
              <a:rPr lang="fr-FR" noProof="0" dirty="0"/>
              <a:t>Merci de votre attention</a:t>
            </a:r>
          </a:p>
        </p:txBody>
      </p:sp>
      <p:sp>
        <p:nvSpPr>
          <p:cNvPr id="12" name="ZoneTexte 10"/>
          <p:cNvSpPr txBox="1"/>
          <p:nvPr/>
        </p:nvSpPr>
        <p:spPr>
          <a:xfrm>
            <a:off x="1126800" y="6230474"/>
            <a:ext cx="10376440" cy="37698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300" kern="0" spc="8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CEA - </a:t>
            </a:r>
            <a:r>
              <a:rPr lang="fr-FR" sz="1300" kern="0" spc="80" baseline="0" noProof="0" dirty="0">
                <a:solidFill>
                  <a:srgbClr val="A50119"/>
                </a:solidFill>
                <a:latin typeface="+mj-lt"/>
                <a:cs typeface="Calibri"/>
              </a:rPr>
              <a:t>www.cea.fr</a:t>
            </a:r>
          </a:p>
        </p:txBody>
      </p:sp>
      <p:sp>
        <p:nvSpPr>
          <p:cNvPr id="14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4339916" y="3564234"/>
            <a:ext cx="3922680" cy="3505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6" name="Picture 9" descr="cea_logo_small2.jpg">
            <a:hlinkClick r:id="rId3" tooltip="Rendez-vous sur www.cea.fr"/>
            <a:extLst>
              <a:ext uri="{FF2B5EF4-FFF2-40B4-BE49-F238E27FC236}">
                <a16:creationId xmlns:a16="http://schemas.microsoft.com/office/drawing/2014/main" id="{9ACC02E3-8987-4096-B349-1EDE0C3CF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0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21" name="Espace réservé du texte 12"/>
          <p:cNvSpPr>
            <a:spLocks noGrp="1"/>
          </p:cNvSpPr>
          <p:nvPr>
            <p:ph type="body" sz="quarter" idx="15" hasCustomPrompt="1"/>
          </p:nvPr>
        </p:nvSpPr>
        <p:spPr>
          <a:xfrm>
            <a:off x="4339916" y="3178272"/>
            <a:ext cx="4781012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 smtClean="0"/>
              <a:t>Mise à jour 28 mai 2021</a:t>
            </a:r>
            <a:endParaRPr lang="fr-FR" noProof="0" dirty="0"/>
          </a:p>
        </p:txBody>
      </p:sp>
      <p:sp>
        <p:nvSpPr>
          <p:cNvPr id="22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26800" y="4401564"/>
            <a:ext cx="9394784" cy="2536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noProof="0" dirty="0" smtClean="0"/>
              <a:t>Crédits photos : 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7558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3" y="-1"/>
            <a:ext cx="12191997" cy="5976000"/>
            <a:chOff x="3" y="-1"/>
            <a:chExt cx="12191997" cy="5976000"/>
          </a:xfrm>
        </p:grpSpPr>
        <p:sp>
          <p:nvSpPr>
            <p:cNvPr id="21" name="Rectangle 20"/>
            <p:cNvSpPr/>
            <p:nvPr userDrawn="1"/>
          </p:nvSpPr>
          <p:spPr>
            <a:xfrm>
              <a:off x="3" y="0"/>
              <a:ext cx="12191997" cy="5971213"/>
            </a:xfrm>
            <a:prstGeom prst="rect">
              <a:avLst/>
            </a:prstGeom>
            <a:solidFill>
              <a:srgbClr val="B81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pic>
          <p:nvPicPr>
            <p:cNvPr id="22" name="Image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236" y="-1"/>
              <a:ext cx="9133133" cy="59760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sp>
        <p:nvSpPr>
          <p:cNvPr id="16" name="Titre 3"/>
          <p:cNvSpPr txBox="1">
            <a:spLocks/>
          </p:cNvSpPr>
          <p:nvPr/>
        </p:nvSpPr>
        <p:spPr>
          <a:xfrm>
            <a:off x="1126800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spc="80" baseline="0" noProof="0" dirty="0">
                <a:solidFill>
                  <a:schemeClr val="bg1"/>
                </a:solidFill>
                <a:latin typeface="+mj-lt"/>
                <a:cs typeface="Calibri"/>
              </a:rPr>
              <a:t>DE LA RECHERCHE À L’INDUSTRIE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6800" y="4461091"/>
            <a:ext cx="8763803" cy="5444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Annexes</a:t>
            </a: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6800" y="5122103"/>
            <a:ext cx="3922680" cy="2813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1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 smtClean="0"/>
              <a:t>28 mai 2021</a:t>
            </a:r>
            <a:endParaRPr lang="fr-FR" noProof="0" dirty="0"/>
          </a:p>
        </p:txBody>
      </p:sp>
      <p:pic>
        <p:nvPicPr>
          <p:cNvPr id="9" name="Picture 9" descr="cea_logo_small2.jpg">
            <a:hlinkClick r:id="rId3" tooltip="Rendez-vous sur www.cea.fr"/>
            <a:extLst>
              <a:ext uri="{FF2B5EF4-FFF2-40B4-BE49-F238E27FC236}">
                <a16:creationId xmlns:a16="http://schemas.microsoft.com/office/drawing/2014/main" id="{E3F4C435-57FD-44D7-87B7-AFBBAF147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0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23" name="ZoneTexte 10"/>
          <p:cNvSpPr txBox="1"/>
          <p:nvPr/>
        </p:nvSpPr>
        <p:spPr>
          <a:xfrm>
            <a:off x="1126800" y="6230474"/>
            <a:ext cx="10376440" cy="37698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300" kern="0" spc="8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CEA - </a:t>
            </a:r>
            <a:r>
              <a:rPr lang="fr-FR" sz="1300" kern="0" spc="80" baseline="0" noProof="0" dirty="0">
                <a:solidFill>
                  <a:srgbClr val="A50119"/>
                </a:solidFill>
                <a:latin typeface="+mj-lt"/>
                <a:cs typeface="Calibri"/>
              </a:rPr>
              <a:t>www.cea.fr</a:t>
            </a:r>
          </a:p>
        </p:txBody>
      </p:sp>
    </p:spTree>
    <p:extLst>
      <p:ext uri="{BB962C8B-B14F-4D97-AF65-F5344CB8AC3E}">
        <p14:creationId xmlns:p14="http://schemas.microsoft.com/office/powerpoint/2010/main" val="202289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258456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5_Défaut avec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b="1" cap="none"/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algn="ctr">
              <a:defRPr/>
            </a:pPr>
            <a:fld id="{854A34C9-9A4B-6445-85E1-F779B5E87362}" type="slidenum">
              <a:rPr lang="fr-FR" sz="100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100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881098" y="1630411"/>
            <a:ext cx="10515600" cy="1236966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/>
              <a:buChar char="§"/>
              <a:defRPr sz="1200"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881100" y="1067646"/>
            <a:ext cx="10565834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>
              <a:defRPr/>
            </a:pPr>
            <a:r>
              <a:rPr lang="fr-FR"/>
              <a:t>Texte simple de la diapositive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95109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 userDrawn="1"/>
        </p:nvGrpSpPr>
        <p:grpSpPr>
          <a:xfrm>
            <a:off x="3" y="-1"/>
            <a:ext cx="12191997" cy="5976000"/>
            <a:chOff x="3" y="-1"/>
            <a:chExt cx="12191997" cy="5976000"/>
          </a:xfrm>
        </p:grpSpPr>
        <p:sp>
          <p:nvSpPr>
            <p:cNvPr id="23" name="Rectangle 22"/>
            <p:cNvSpPr/>
            <p:nvPr userDrawn="1"/>
          </p:nvSpPr>
          <p:spPr>
            <a:xfrm>
              <a:off x="3" y="0"/>
              <a:ext cx="12191997" cy="5971213"/>
            </a:xfrm>
            <a:prstGeom prst="rect">
              <a:avLst/>
            </a:prstGeom>
            <a:solidFill>
              <a:srgbClr val="B81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236" y="-1"/>
              <a:ext cx="9133133" cy="597600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6800" y="4461090"/>
            <a:ext cx="8763803" cy="5436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126800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spc="80" baseline="0" noProof="0" dirty="0">
                <a:solidFill>
                  <a:schemeClr val="bg1"/>
                </a:solidFill>
                <a:latin typeface="+mj-lt"/>
                <a:cs typeface="Calibri"/>
              </a:rPr>
              <a:t>DE LA RECHERCHE À L’INDUSTRIE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6800" y="5122103"/>
            <a:ext cx="3922680" cy="2813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11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 smtClean="0"/>
              <a:t>28 mai 2021</a:t>
            </a:r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52280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500">
                <a:latin typeface="+mj-lt"/>
              </a:defRPr>
            </a:lvl2pPr>
            <a:lvl3pPr>
              <a:defRPr sz="13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26800" y="5469234"/>
            <a:ext cx="3922680" cy="3492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hlinkClick r:id="rId3" tooltip="Rendez-vous sur www.cea.fr"/>
            <a:extLst>
              <a:ext uri="{FF2B5EF4-FFF2-40B4-BE49-F238E27FC236}">
                <a16:creationId xmlns:a16="http://schemas.microsoft.com/office/drawing/2014/main" id="{2FD105EA-94EE-46C1-B868-95A7A374C9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0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25" name="ZoneTexte 10"/>
          <p:cNvSpPr txBox="1"/>
          <p:nvPr userDrawn="1"/>
        </p:nvSpPr>
        <p:spPr>
          <a:xfrm>
            <a:off x="1126800" y="6230474"/>
            <a:ext cx="10376440" cy="37698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300" kern="0" spc="8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CEA - </a:t>
            </a:r>
            <a:r>
              <a:rPr lang="fr-FR" sz="1300" kern="0" spc="80" baseline="0" noProof="0" dirty="0">
                <a:solidFill>
                  <a:srgbClr val="A50119"/>
                </a:solidFill>
                <a:latin typeface="+mj-lt"/>
                <a:cs typeface="Calibri"/>
              </a:rPr>
              <a:t>www.cea.fr</a:t>
            </a:r>
          </a:p>
        </p:txBody>
      </p:sp>
    </p:spTree>
    <p:extLst>
      <p:ext uri="{BB962C8B-B14F-4D97-AF65-F5344CB8AC3E}">
        <p14:creationId xmlns:p14="http://schemas.microsoft.com/office/powerpoint/2010/main" val="78152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 userDrawn="1"/>
        </p:nvGrpSpPr>
        <p:grpSpPr>
          <a:xfrm>
            <a:off x="-2400" y="-1"/>
            <a:ext cx="12199486" cy="5980140"/>
            <a:chOff x="-2400" y="-1"/>
            <a:chExt cx="12199486" cy="5980140"/>
          </a:xfrm>
        </p:grpSpPr>
        <p:grpSp>
          <p:nvGrpSpPr>
            <p:cNvPr id="13" name="Groupe 12"/>
            <p:cNvGrpSpPr/>
            <p:nvPr userDrawn="1"/>
          </p:nvGrpSpPr>
          <p:grpSpPr>
            <a:xfrm>
              <a:off x="-2400" y="-1"/>
              <a:ext cx="12199486" cy="5967900"/>
              <a:chOff x="-7484" y="-1"/>
              <a:chExt cx="12199486" cy="5967900"/>
            </a:xfrm>
          </p:grpSpPr>
          <p:sp>
            <p:nvSpPr>
              <p:cNvPr id="15" name="Rectangle 14"/>
              <p:cNvSpPr/>
              <p:nvPr userDrawn="1"/>
            </p:nvSpPr>
            <p:spPr>
              <a:xfrm>
                <a:off x="-5084" y="-1"/>
                <a:ext cx="12197086" cy="4104000"/>
              </a:xfrm>
              <a:prstGeom prst="rect">
                <a:avLst/>
              </a:prstGeom>
              <a:solidFill>
                <a:srgbClr val="B814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+mj-lt"/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-7484" y="4095921"/>
                <a:ext cx="12196800" cy="1871978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>
                    <a:latin typeface="+mj-lt"/>
                  </a:rPr>
                  <a:t>             </a:t>
                </a:r>
                <a:endParaRPr lang="fr-FR" dirty="0">
                  <a:latin typeface="+mj-lt"/>
                </a:endParaRPr>
              </a:p>
            </p:txBody>
          </p:sp>
        </p:grpSp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377" y="4139"/>
              <a:ext cx="9148166" cy="5976000"/>
            </a:xfrm>
            <a:prstGeom prst="rect">
              <a:avLst/>
            </a:prstGeom>
          </p:spPr>
        </p:pic>
      </p:grpSp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6800" y="4801465"/>
            <a:ext cx="2139247" cy="221599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 sz="1600" spc="50" baseline="0">
                <a:latin typeface="+mj-lt"/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26800" y="6230474"/>
            <a:ext cx="10376440" cy="37698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300" kern="0" spc="8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CEA - </a:t>
            </a:r>
            <a:r>
              <a:rPr lang="fr-FR" sz="1300" kern="0" spc="80" baseline="0" noProof="0" dirty="0">
                <a:solidFill>
                  <a:srgbClr val="A50119"/>
                </a:solidFill>
                <a:latin typeface="+mj-lt"/>
                <a:cs typeface="Calibri"/>
              </a:rPr>
              <a:t>www.cea.fr</a:t>
            </a:r>
          </a:p>
        </p:txBody>
      </p:sp>
      <p:sp>
        <p:nvSpPr>
          <p:cNvPr id="11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764000" y="619200"/>
            <a:ext cx="5317200" cy="1299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190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4152" y="222048"/>
            <a:ext cx="10364400" cy="347773"/>
          </a:xfrm>
          <a:prstGeom prst="rect">
            <a:avLst/>
          </a:prstGeom>
        </p:spPr>
        <p:txBody>
          <a:bodyPr/>
          <a:lstStyle>
            <a:lvl1pPr>
              <a:defRPr sz="2000" b="1" cap="none" baseline="0">
                <a:latin typeface="+mj-lt"/>
              </a:defRPr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995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90000"/>
              </a:lnSpc>
              <a:spcBef>
                <a:spcPts val="1048"/>
              </a:spcBef>
              <a:defRPr sz="1600">
                <a:latin typeface="+mj-lt"/>
              </a:defRPr>
            </a:lvl1pPr>
            <a:lvl2pPr>
              <a:lnSpc>
                <a:spcPct val="90000"/>
              </a:lnSpc>
              <a:spcBef>
                <a:spcPts val="524"/>
              </a:spcBef>
              <a:defRPr sz="1500">
                <a:latin typeface="+mj-lt"/>
              </a:defRPr>
            </a:lvl2pPr>
            <a:lvl3pPr>
              <a:lnSpc>
                <a:spcPct val="90000"/>
              </a:lnSpc>
              <a:spcBef>
                <a:spcPts val="524"/>
              </a:spcBef>
              <a:defRPr sz="1300">
                <a:latin typeface="+mj-lt"/>
              </a:defRPr>
            </a:lvl3pPr>
            <a:lvl4pPr marL="1676370" indent="-239481">
              <a:lnSpc>
                <a:spcPct val="90000"/>
              </a:lnSpc>
              <a:spcBef>
                <a:spcPts val="524"/>
              </a:spcBef>
              <a:buFont typeface="Calibri" panose="020F0502020204030204" pitchFamily="34" charset="0"/>
              <a:buChar char="-"/>
              <a:defRPr sz="1100">
                <a:latin typeface="+mj-lt"/>
              </a:defRPr>
            </a:lvl4pPr>
            <a:lvl5pPr marL="2155332" indent="-239481">
              <a:lnSpc>
                <a:spcPct val="90000"/>
              </a:lnSpc>
              <a:spcBef>
                <a:spcPts val="524"/>
              </a:spcBef>
              <a:buFont typeface="Wingdings" panose="05000000000000000000" pitchFamily="2" charset="2"/>
              <a:buChar char="§"/>
              <a:defRPr sz="1100">
                <a:latin typeface="+mj-lt"/>
              </a:defRPr>
            </a:lvl5pPr>
          </a:lstStyle>
          <a:p>
            <a:pPr lvl="0"/>
            <a:r>
              <a:rPr lang="fr-FR" noProof="0" smtClean="0"/>
              <a:t>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505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1600">
                <a:latin typeface="+mj-lt"/>
              </a:defRPr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74610"/>
            <a:ext cx="837259" cy="138499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 sz="900">
                <a:latin typeface="+mj-lt"/>
              </a:defRPr>
            </a:lvl1pPr>
          </a:lstStyle>
          <a:p>
            <a:pPr algn="ctr"/>
            <a:fld id="{53F0B3ED-4F75-49BF-B028-1A262D3A6E64}" type="slidenum">
              <a:rPr lang="fr-FR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‹N°›</a:t>
            </a:fld>
            <a:endParaRPr lang="fr-FR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009900" y="760409"/>
            <a:ext cx="9187181" cy="5868991"/>
          </a:xfrm>
          <a:prstGeom prst="rect">
            <a:avLst/>
          </a:prstGeom>
          <a:blipFill dpi="0" rotWithShape="1">
            <a:blip r:embed="rId2">
              <a:alphaModFix amt="53000"/>
            </a:blip>
            <a:srcRect/>
            <a:stretch>
              <a:fillRect l="599" t="-12842" r="-48" b="-28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52" y="222048"/>
            <a:ext cx="10364400" cy="34777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5684" y="1835150"/>
            <a:ext cx="5842000" cy="129954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74610"/>
            <a:ext cx="837259" cy="138499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 sz="900">
                <a:latin typeface="+mj-lt"/>
              </a:defRPr>
            </a:lvl1pPr>
          </a:lstStyle>
          <a:p>
            <a:pPr algn="ctr"/>
            <a:fld id="{53F0B3ED-4F75-49BF-B028-1A262D3A6E64}" type="slidenum">
              <a:rPr lang="fr-FR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‹N°›</a:t>
            </a:fld>
            <a:endParaRPr lang="fr-FR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 userDrawn="1"/>
        </p:nvGrpSpPr>
        <p:grpSpPr>
          <a:xfrm>
            <a:off x="-2" y="-1"/>
            <a:ext cx="12192002" cy="5976000"/>
            <a:chOff x="-2" y="-1"/>
            <a:chExt cx="12192002" cy="597600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2" y="0"/>
              <a:ext cx="12192002" cy="5971213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236" y="-1"/>
              <a:ext cx="9133132" cy="597600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 userDrawn="1"/>
        </p:nvSpPr>
        <p:spPr>
          <a:xfrm>
            <a:off x="3" y="5961053"/>
            <a:ext cx="12190365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21599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 sz="1600" spc="50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1472400" y="617538"/>
            <a:ext cx="5317067" cy="129954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ZoneTexte 10"/>
          <p:cNvSpPr txBox="1"/>
          <p:nvPr userDrawn="1"/>
        </p:nvSpPr>
        <p:spPr>
          <a:xfrm>
            <a:off x="1126800" y="6230474"/>
            <a:ext cx="10376440" cy="37698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300" kern="0" spc="8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CEA - </a:t>
            </a:r>
            <a:r>
              <a:rPr lang="fr-FR" sz="1300" kern="0" spc="80" baseline="0" noProof="0" dirty="0">
                <a:solidFill>
                  <a:srgbClr val="A50119"/>
                </a:solidFill>
                <a:latin typeface="+mj-lt"/>
                <a:cs typeface="Calibri"/>
              </a:rPr>
              <a:t>www.cea.fr</a:t>
            </a:r>
          </a:p>
        </p:txBody>
      </p:sp>
    </p:spTree>
    <p:extLst>
      <p:ext uri="{BB962C8B-B14F-4D97-AF65-F5344CB8AC3E}">
        <p14:creationId xmlns:p14="http://schemas.microsoft.com/office/powerpoint/2010/main" val="31758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3" y="-1"/>
            <a:ext cx="12191997" cy="5976000"/>
            <a:chOff x="3" y="-1"/>
            <a:chExt cx="12191997" cy="5976000"/>
          </a:xfrm>
        </p:grpSpPr>
        <p:sp>
          <p:nvSpPr>
            <p:cNvPr id="24" name="Rectangle 23"/>
            <p:cNvSpPr/>
            <p:nvPr userDrawn="1"/>
          </p:nvSpPr>
          <p:spPr>
            <a:xfrm>
              <a:off x="3" y="0"/>
              <a:ext cx="12191997" cy="5971213"/>
            </a:xfrm>
            <a:prstGeom prst="rect">
              <a:avLst/>
            </a:prstGeom>
            <a:solidFill>
              <a:srgbClr val="B81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236" y="-1"/>
              <a:ext cx="9133133" cy="597600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6800" y="4461091"/>
            <a:ext cx="8763803" cy="5444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/>
        </p:nvSpPr>
        <p:spPr>
          <a:xfrm>
            <a:off x="1126800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spc="80" baseline="0" noProof="0" dirty="0">
                <a:solidFill>
                  <a:schemeClr val="bg1"/>
                </a:solidFill>
                <a:latin typeface="+mj-lt"/>
                <a:cs typeface="Calibri"/>
              </a:rPr>
              <a:t>DE LA RECHERCHE À </a:t>
            </a:r>
            <a:r>
              <a:rPr lang="fr-FR" sz="1400" spc="80" baseline="0" noProof="0" dirty="0" smtClean="0">
                <a:solidFill>
                  <a:schemeClr val="bg1"/>
                </a:solidFill>
                <a:latin typeface="+mj-lt"/>
                <a:cs typeface="Calibri"/>
              </a:rPr>
              <a:t>L’INDUSTRIE</a:t>
            </a:r>
            <a:endParaRPr lang="fr-FR" sz="1400" spc="80" baseline="0" noProof="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18" name="ZoneTexte 10"/>
          <p:cNvSpPr txBox="1"/>
          <p:nvPr/>
        </p:nvSpPr>
        <p:spPr>
          <a:xfrm>
            <a:off x="1126800" y="6250268"/>
            <a:ext cx="10376440" cy="37698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300" kern="0" spc="8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CEA - </a:t>
            </a:r>
            <a:r>
              <a:rPr lang="fr-FR" sz="1300" kern="0" spc="80" baseline="0" noProof="0" dirty="0">
                <a:solidFill>
                  <a:srgbClr val="A50119"/>
                </a:solidFill>
                <a:latin typeface="+mj-lt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6800" y="5122103"/>
            <a:ext cx="3922680" cy="2813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1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 smtClean="0"/>
              <a:t>28 mai 2021</a:t>
            </a:r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521147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26800" y="5469234"/>
            <a:ext cx="3922680" cy="3505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hlinkClick r:id="rId3" tooltip="Rendez-vous sur www.cea.fr"/>
            <a:extLst>
              <a:ext uri="{FF2B5EF4-FFF2-40B4-BE49-F238E27FC236}">
                <a16:creationId xmlns:a16="http://schemas.microsoft.com/office/drawing/2014/main" id="{68C201E4-093D-4AEE-A767-CB9D97D23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0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0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 userDrawn="1"/>
        </p:nvGrpSpPr>
        <p:grpSpPr>
          <a:xfrm>
            <a:off x="3" y="-1"/>
            <a:ext cx="12191997" cy="5976000"/>
            <a:chOff x="3" y="-1"/>
            <a:chExt cx="12191997" cy="5976000"/>
          </a:xfrm>
        </p:grpSpPr>
        <p:sp>
          <p:nvSpPr>
            <p:cNvPr id="24" name="Rectangle 23"/>
            <p:cNvSpPr/>
            <p:nvPr userDrawn="1"/>
          </p:nvSpPr>
          <p:spPr>
            <a:xfrm>
              <a:off x="3" y="0"/>
              <a:ext cx="12191997" cy="5971213"/>
            </a:xfrm>
            <a:prstGeom prst="rect">
              <a:avLst/>
            </a:prstGeom>
            <a:solidFill>
              <a:srgbClr val="B81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236" y="-1"/>
              <a:ext cx="9133133" cy="597600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 userDrawn="1"/>
        </p:nvSpPr>
        <p:spPr>
          <a:xfrm>
            <a:off x="3" y="5971213"/>
            <a:ext cx="12206122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6800" y="4461090"/>
            <a:ext cx="8763803" cy="5436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30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126800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spc="80" baseline="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DE LA RECHERCHE À L’INDUSTRIE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6800" y="5122103"/>
            <a:ext cx="3922680" cy="2808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11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 dirty="0" smtClean="0"/>
              <a:t>28 mai 2021</a:t>
            </a:r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52280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j-lt"/>
                <a:cs typeface="Arial" panose="020B0604020202020204" pitchFamily="34" charset="0"/>
              </a:defRPr>
            </a:lvl1pPr>
            <a:lvl2pPr>
              <a:defRPr sz="1500">
                <a:latin typeface="+mj-lt"/>
                <a:cs typeface="Arial" panose="020B0604020202020204" pitchFamily="34" charset="0"/>
              </a:defRPr>
            </a:lvl2pPr>
            <a:lvl3pPr>
              <a:defRPr sz="1300">
                <a:latin typeface="+mj-lt"/>
                <a:cs typeface="Arial" panose="020B0604020202020204" pitchFamily="34" charset="0"/>
              </a:defRPr>
            </a:lvl3pPr>
            <a:lvl4pPr>
              <a:defRPr sz="1100">
                <a:latin typeface="+mj-lt"/>
                <a:cs typeface="Arial" panose="020B0604020202020204" pitchFamily="34" charset="0"/>
              </a:defRPr>
            </a:lvl4pPr>
            <a:lvl5pPr>
              <a:defRPr sz="11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26800" y="5469234"/>
            <a:ext cx="3922680" cy="3492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hlinkClick r:id="rId3" tooltip="Rendez-vous sur www.cea.fr"/>
            <a:extLst>
              <a:ext uri="{FF2B5EF4-FFF2-40B4-BE49-F238E27FC236}">
                <a16:creationId xmlns:a16="http://schemas.microsoft.com/office/drawing/2014/main" id="{EAA2C111-6F79-47B2-B9C7-2600B24884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0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3" name="ZoneTexte 10"/>
          <p:cNvSpPr txBox="1"/>
          <p:nvPr userDrawn="1"/>
        </p:nvSpPr>
        <p:spPr>
          <a:xfrm>
            <a:off x="1126800" y="6230474"/>
            <a:ext cx="10376440" cy="37698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300" kern="0" spc="8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CEA - </a:t>
            </a:r>
            <a:r>
              <a:rPr lang="fr-FR" sz="1300" kern="0" spc="80" baseline="0" noProof="0" dirty="0">
                <a:solidFill>
                  <a:srgbClr val="A50119"/>
                </a:solidFill>
                <a:latin typeface="+mj-lt"/>
                <a:cs typeface="Calibri"/>
              </a:rPr>
              <a:t>www.cea.fr</a:t>
            </a:r>
          </a:p>
        </p:txBody>
      </p:sp>
    </p:spTree>
    <p:extLst>
      <p:ext uri="{BB962C8B-B14F-4D97-AF65-F5344CB8AC3E}">
        <p14:creationId xmlns:p14="http://schemas.microsoft.com/office/powerpoint/2010/main" val="350572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 userDrawn="1"/>
        </p:nvGrpSpPr>
        <p:grpSpPr>
          <a:xfrm>
            <a:off x="-1" y="0"/>
            <a:ext cx="12197087" cy="5980139"/>
            <a:chOff x="-1" y="0"/>
            <a:chExt cx="12197087" cy="5980139"/>
          </a:xfrm>
        </p:grpSpPr>
        <p:grpSp>
          <p:nvGrpSpPr>
            <p:cNvPr id="23" name="Groupe 22"/>
            <p:cNvGrpSpPr/>
            <p:nvPr userDrawn="1"/>
          </p:nvGrpSpPr>
          <p:grpSpPr>
            <a:xfrm>
              <a:off x="-1" y="0"/>
              <a:ext cx="12197087" cy="5977135"/>
              <a:chOff x="-5085" y="0"/>
              <a:chExt cx="12197087" cy="5977135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5084" y="0"/>
                <a:ext cx="12197086" cy="5971213"/>
              </a:xfrm>
              <a:prstGeom prst="rect">
                <a:avLst/>
              </a:prstGeom>
              <a:solidFill>
                <a:srgbClr val="B814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5085" y="4098925"/>
                <a:ext cx="12196800" cy="1878210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/>
                  <a:t>             </a:t>
                </a:r>
                <a:endParaRPr lang="fr-FR" dirty="0"/>
              </a:p>
            </p:txBody>
          </p:sp>
        </p:grpSp>
        <p:pic>
          <p:nvPicPr>
            <p:cNvPr id="29" name="Image 2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377" y="4139"/>
              <a:ext cx="9148166" cy="5976000"/>
            </a:xfrm>
            <a:prstGeom prst="rect">
              <a:avLst/>
            </a:prstGeom>
          </p:spPr>
        </p:pic>
      </p:grpSp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21599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 spc="50" baseline="0"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7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764000" y="619200"/>
            <a:ext cx="5317200" cy="1299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1126800" y="6230474"/>
            <a:ext cx="10376440" cy="37698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300" kern="0" spc="8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CEA - </a:t>
            </a:r>
            <a:r>
              <a:rPr lang="fr-FR" sz="1300" kern="0" spc="80" baseline="0" noProof="0" dirty="0">
                <a:solidFill>
                  <a:srgbClr val="A50119"/>
                </a:solidFill>
                <a:latin typeface="+mj-lt"/>
                <a:cs typeface="Calibri"/>
              </a:rPr>
              <a:t>www.cea.fr</a:t>
            </a:r>
          </a:p>
        </p:txBody>
      </p:sp>
    </p:spTree>
    <p:extLst>
      <p:ext uri="{BB962C8B-B14F-4D97-AF65-F5344CB8AC3E}">
        <p14:creationId xmlns:p14="http://schemas.microsoft.com/office/powerpoint/2010/main" val="296879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4152" y="222048"/>
            <a:ext cx="10364400" cy="347773"/>
          </a:xfrm>
          <a:prstGeom prst="rect">
            <a:avLst/>
          </a:prstGeom>
        </p:spPr>
        <p:txBody>
          <a:bodyPr/>
          <a:lstStyle>
            <a:lvl1pPr>
              <a:defRPr sz="2000" b="1" cap="none" baseline="0">
                <a:latin typeface="+mj-lt"/>
              </a:defRPr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3549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90000"/>
              </a:lnSpc>
              <a:spcBef>
                <a:spcPts val="1048"/>
              </a:spcBef>
              <a:defRPr sz="1600">
                <a:latin typeface="+mj-lt"/>
              </a:defRPr>
            </a:lvl1pPr>
            <a:lvl2pPr>
              <a:lnSpc>
                <a:spcPct val="90000"/>
              </a:lnSpc>
              <a:spcBef>
                <a:spcPts val="524"/>
              </a:spcBef>
              <a:defRPr sz="1600">
                <a:latin typeface="+mj-lt"/>
              </a:defRPr>
            </a:lvl2pPr>
            <a:lvl3pPr>
              <a:lnSpc>
                <a:spcPct val="90000"/>
              </a:lnSpc>
              <a:spcBef>
                <a:spcPts val="524"/>
              </a:spcBef>
              <a:defRPr sz="1400">
                <a:latin typeface="+mj-lt"/>
              </a:defRPr>
            </a:lvl3pPr>
            <a:lvl4pPr marL="1676370" indent="-239481">
              <a:lnSpc>
                <a:spcPct val="90000"/>
              </a:lnSpc>
              <a:spcBef>
                <a:spcPts val="524"/>
              </a:spcBef>
              <a:buFont typeface="Calibri" panose="020F0502020204030204" pitchFamily="34" charset="0"/>
              <a:buChar char="-"/>
              <a:defRPr sz="1200">
                <a:latin typeface="+mj-lt"/>
              </a:defRPr>
            </a:lvl4pPr>
            <a:lvl5pPr marL="2155332" indent="-239481">
              <a:lnSpc>
                <a:spcPct val="90000"/>
              </a:lnSpc>
              <a:spcBef>
                <a:spcPts val="524"/>
              </a:spcBef>
              <a:buFont typeface="Wingdings" panose="05000000000000000000" pitchFamily="2" charset="2"/>
              <a:buChar char="§"/>
              <a:defRPr sz="1200">
                <a:latin typeface="+mj-lt"/>
              </a:defRPr>
            </a:lvl5pPr>
          </a:lstStyle>
          <a:p>
            <a:pPr lvl="0"/>
            <a:r>
              <a:rPr lang="fr-FR" noProof="0" smtClean="0"/>
              <a:t>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505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1600">
                <a:latin typeface="+mj-lt"/>
              </a:defRPr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74610"/>
            <a:ext cx="837259" cy="138499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 sz="900">
                <a:latin typeface="+mj-lt"/>
              </a:defRPr>
            </a:lvl1pPr>
          </a:lstStyle>
          <a:p>
            <a:pPr algn="ctr"/>
            <a:fld id="{53F0B3ED-4F75-49BF-B028-1A262D3A6E64}" type="slidenum">
              <a:rPr lang="fr-FR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‹N°›</a:t>
            </a:fld>
            <a:endParaRPr lang="fr-FR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3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009900" y="760409"/>
            <a:ext cx="9187181" cy="5868991"/>
          </a:xfrm>
          <a:prstGeom prst="rect">
            <a:avLst/>
          </a:prstGeom>
          <a:blipFill dpi="0" rotWithShape="1">
            <a:blip r:embed="rId2">
              <a:alphaModFix amt="53000"/>
            </a:blip>
            <a:srcRect/>
            <a:stretch>
              <a:fillRect l="599" t="-12842" r="-48" b="-28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52" y="222048"/>
            <a:ext cx="10364400" cy="34777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5684" y="1835150"/>
            <a:ext cx="5842000" cy="132724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500">
                <a:latin typeface="+mj-lt"/>
              </a:defRPr>
            </a:lvl2pPr>
            <a:lvl3pPr>
              <a:defRPr sz="13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74610"/>
            <a:ext cx="837259" cy="138499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 sz="900">
                <a:latin typeface="+mj-lt"/>
              </a:defRPr>
            </a:lvl1pPr>
          </a:lstStyle>
          <a:p>
            <a:pPr algn="ctr"/>
            <a:fld id="{53F0B3ED-4F75-49BF-B028-1A262D3A6E64}" type="slidenum">
              <a:rPr lang="fr-FR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‹N°›</a:t>
            </a:fld>
            <a:endParaRPr lang="fr-FR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9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 userDrawn="1"/>
        </p:nvGrpSpPr>
        <p:grpSpPr>
          <a:xfrm>
            <a:off x="-2" y="-1"/>
            <a:ext cx="12192002" cy="5976000"/>
            <a:chOff x="-2" y="-1"/>
            <a:chExt cx="12192002" cy="5976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2" y="0"/>
              <a:ext cx="12192002" cy="5971213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236" y="-1"/>
              <a:ext cx="9133132" cy="597600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 userDrawn="1"/>
        </p:nvSpPr>
        <p:spPr>
          <a:xfrm>
            <a:off x="3" y="5961053"/>
            <a:ext cx="12191997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Espace réservé du texte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27570" y="4801465"/>
            <a:ext cx="2139247" cy="221599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 sz="1600" spc="50" baseline="0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 userDrawn="1">
            <p:ph sz="quarter" idx="13"/>
          </p:nvPr>
        </p:nvSpPr>
        <p:spPr>
          <a:xfrm>
            <a:off x="1472400" y="617538"/>
            <a:ext cx="5317067" cy="129960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j-lt"/>
                <a:cs typeface="Arial" panose="020B0604020202020204" pitchFamily="34" charset="0"/>
              </a:defRPr>
            </a:lvl1pPr>
            <a:lvl2pPr>
              <a:defRPr sz="1500">
                <a:latin typeface="+mj-lt"/>
                <a:cs typeface="Arial" panose="020B0604020202020204" pitchFamily="34" charset="0"/>
              </a:defRPr>
            </a:lvl2pPr>
            <a:lvl3pPr>
              <a:defRPr sz="1300">
                <a:latin typeface="+mj-lt"/>
                <a:cs typeface="Arial" panose="020B0604020202020204" pitchFamily="34" charset="0"/>
              </a:defRPr>
            </a:lvl3pPr>
            <a:lvl4pPr>
              <a:defRPr sz="1100">
                <a:latin typeface="+mj-lt"/>
                <a:cs typeface="Arial" panose="020B0604020202020204" pitchFamily="34" charset="0"/>
              </a:defRPr>
            </a:lvl4pPr>
            <a:lvl5pPr>
              <a:defRPr sz="11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4" name="ZoneTexte 10"/>
          <p:cNvSpPr txBox="1"/>
          <p:nvPr userDrawn="1"/>
        </p:nvSpPr>
        <p:spPr>
          <a:xfrm>
            <a:off x="1126800" y="6230474"/>
            <a:ext cx="10376440" cy="37698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300" kern="0" spc="8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CEA - </a:t>
            </a:r>
            <a:r>
              <a:rPr lang="fr-FR" sz="1300" kern="0" spc="80" baseline="0" noProof="0" dirty="0">
                <a:solidFill>
                  <a:srgbClr val="A50119"/>
                </a:solidFill>
                <a:latin typeface="+mj-lt"/>
                <a:cs typeface="Calibri"/>
              </a:rPr>
              <a:t>www.cea.fr</a:t>
            </a:r>
          </a:p>
        </p:txBody>
      </p:sp>
    </p:spTree>
    <p:extLst>
      <p:ext uri="{BB962C8B-B14F-4D97-AF65-F5344CB8AC3E}">
        <p14:creationId xmlns:p14="http://schemas.microsoft.com/office/powerpoint/2010/main" val="50760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-1" y="-1"/>
            <a:ext cx="12197087" cy="5980140"/>
            <a:chOff x="-1" y="-1"/>
            <a:chExt cx="12197087" cy="5980140"/>
          </a:xfrm>
        </p:grpSpPr>
        <p:grpSp>
          <p:nvGrpSpPr>
            <p:cNvPr id="20" name="Groupe 19"/>
            <p:cNvGrpSpPr/>
            <p:nvPr userDrawn="1"/>
          </p:nvGrpSpPr>
          <p:grpSpPr>
            <a:xfrm>
              <a:off x="-1" y="-1"/>
              <a:ext cx="12197087" cy="5977136"/>
              <a:chOff x="-5085" y="-1"/>
              <a:chExt cx="12197087" cy="5977136"/>
            </a:xfrm>
          </p:grpSpPr>
          <p:sp>
            <p:nvSpPr>
              <p:cNvPr id="21" name="Rectangle 20"/>
              <p:cNvSpPr/>
              <p:nvPr userDrawn="1"/>
            </p:nvSpPr>
            <p:spPr>
              <a:xfrm>
                <a:off x="-5084" y="-1"/>
                <a:ext cx="12197086" cy="4104000"/>
              </a:xfrm>
              <a:prstGeom prst="rect">
                <a:avLst/>
              </a:prstGeom>
              <a:solidFill>
                <a:srgbClr val="B814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+mj-lt"/>
                </a:endParaRPr>
              </a:p>
            </p:txBody>
          </p:sp>
          <p:sp>
            <p:nvSpPr>
              <p:cNvPr id="23" name="Rectangle 22"/>
              <p:cNvSpPr/>
              <p:nvPr userDrawn="1"/>
            </p:nvSpPr>
            <p:spPr>
              <a:xfrm>
                <a:off x="-5085" y="4098925"/>
                <a:ext cx="12196800" cy="1878210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>
                    <a:latin typeface="+mj-lt"/>
                  </a:rPr>
                  <a:t>             </a:t>
                </a:r>
                <a:endParaRPr lang="fr-FR" dirty="0">
                  <a:latin typeface="+mj-lt"/>
                </a:endParaRPr>
              </a:p>
            </p:txBody>
          </p:sp>
        </p:grpSp>
        <p:pic>
          <p:nvPicPr>
            <p:cNvPr id="12" name="Imag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377" y="4139"/>
              <a:ext cx="9148166" cy="5976000"/>
            </a:xfrm>
            <a:prstGeom prst="rect">
              <a:avLst/>
            </a:prstGeom>
          </p:spPr>
        </p:pic>
      </p:grpSp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6800" y="4801465"/>
            <a:ext cx="2139247" cy="2215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 sz="1600" spc="50" baseline="0">
                <a:latin typeface="+mj-lt"/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sp>
        <p:nvSpPr>
          <p:cNvPr id="16" name="ZoneTexte 10"/>
          <p:cNvSpPr txBox="1"/>
          <p:nvPr/>
        </p:nvSpPr>
        <p:spPr>
          <a:xfrm>
            <a:off x="1126800" y="6240725"/>
            <a:ext cx="10376440" cy="37698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300" kern="0" spc="8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CEA - </a:t>
            </a:r>
            <a:r>
              <a:rPr lang="fr-FR" sz="1300" kern="0" spc="80" baseline="0" noProof="0" dirty="0">
                <a:solidFill>
                  <a:srgbClr val="A50119"/>
                </a:solidFill>
                <a:latin typeface="+mj-lt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764000" y="619200"/>
            <a:ext cx="5317200" cy="129954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49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de chapitre avec cham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009900" y="760409"/>
            <a:ext cx="9187181" cy="5868991"/>
          </a:xfrm>
          <a:prstGeom prst="rect">
            <a:avLst/>
          </a:prstGeom>
          <a:blipFill dpi="0" rotWithShape="1">
            <a:blip r:embed="rId2">
              <a:alphaModFix amt="53000"/>
            </a:blip>
            <a:srcRect/>
            <a:stretch>
              <a:fillRect l="599" t="-12842" r="-48" b="-28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A0520F-F2B4-4144-B2A0-D31492D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27" name="Titre 4">
            <a:extLst>
              <a:ext uri="{FF2B5EF4-FFF2-40B4-BE49-F238E27FC236}">
                <a16:creationId xmlns:a16="http://schemas.microsoft.com/office/drawing/2014/main" id="{9EB6429C-6B7C-4EE1-B9DC-E41E0338FCE4}"/>
              </a:ext>
            </a:extLst>
          </p:cNvPr>
          <p:cNvSpPr txBox="1">
            <a:spLocks/>
          </p:cNvSpPr>
          <p:nvPr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00B39465-DFB6-4F0B-AD93-34B67A43F55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75259" y="1835212"/>
            <a:ext cx="2029261" cy="1950713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05215E8A-C584-469C-8777-F84DF88AD45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336050" y="1835213"/>
            <a:ext cx="1971551" cy="118408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F295F236-0258-44BD-A085-BC26E990060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446232" y="1835151"/>
            <a:ext cx="1571453" cy="128098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0F23775-F583-446B-ADBA-A32E31D6D2F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437705" y="3298825"/>
            <a:ext cx="1579355" cy="1138108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CBB53359-B79D-4793-A0BA-531D16C92DB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343153" y="3201989"/>
            <a:ext cx="1955921" cy="58393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7629CC81-1DE8-42E7-8943-496B487C7A1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75684" y="3968620"/>
            <a:ext cx="2023533" cy="51792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D9A0616-6187-42B8-A49C-5704495AFA0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75684" y="4673601"/>
            <a:ext cx="2023533" cy="51792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3" name="Espace réservé pour une image  42">
            <a:extLst>
              <a:ext uri="{FF2B5EF4-FFF2-40B4-BE49-F238E27FC236}">
                <a16:creationId xmlns:a16="http://schemas.microsoft.com/office/drawing/2014/main" id="{10BA3FEF-381F-4AA8-9215-136F5361141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336049" y="3968619"/>
            <a:ext cx="1955800" cy="122290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8FD27BC5-345B-4477-941A-3575E8185B4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425952" y="4619627"/>
            <a:ext cx="1591733" cy="57189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75101"/>
            <a:ext cx="837259" cy="138499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 sz="900">
                <a:latin typeface="+mj-lt"/>
              </a:defRPr>
            </a:lvl1pPr>
          </a:lstStyle>
          <a:p>
            <a:fld id="{C7DC038F-71A1-46F1-8993-805CE5FC59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57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74610"/>
            <a:ext cx="837259" cy="138499"/>
          </a:xfrm>
        </p:spPr>
        <p:txBody>
          <a:bodyPr/>
          <a:lstStyle>
            <a:lvl1pPr>
              <a:defRPr sz="900"/>
            </a:lvl1pPr>
          </a:lstStyle>
          <a:p>
            <a:fld id="{C7DC038F-71A1-46F1-8993-805CE5FC599F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505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3"/>
          </p:nvPr>
        </p:nvSpPr>
        <p:spPr>
          <a:xfrm>
            <a:off x="881099" y="1630412"/>
            <a:ext cx="10565836" cy="1327248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084152" y="222048"/>
            <a:ext cx="10364400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904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74610"/>
            <a:ext cx="837259" cy="138499"/>
          </a:xfrm>
        </p:spPr>
        <p:txBody>
          <a:bodyPr/>
          <a:lstStyle>
            <a:lvl1pPr>
              <a:defRPr sz="900"/>
            </a:lvl1pPr>
          </a:lstStyle>
          <a:p>
            <a:fld id="{C7DC038F-71A1-46F1-8993-805CE5FC599F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505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96484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09900" y="760409"/>
            <a:ext cx="9187181" cy="5868991"/>
          </a:xfrm>
          <a:prstGeom prst="rect">
            <a:avLst/>
          </a:prstGeom>
          <a:blipFill dpi="0" rotWithShape="1">
            <a:blip r:embed="rId2">
              <a:alphaModFix amt="53000"/>
            </a:blip>
            <a:srcRect/>
            <a:stretch>
              <a:fillRect l="599" t="-12842" r="-48" b="-28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57188" y="6674610"/>
            <a:ext cx="837259" cy="138499"/>
          </a:xfrm>
        </p:spPr>
        <p:txBody>
          <a:bodyPr/>
          <a:lstStyle>
            <a:lvl1pPr>
              <a:defRPr sz="900"/>
            </a:lvl1pPr>
          </a:lstStyle>
          <a:p>
            <a:fld id="{C7DC038F-71A1-46F1-8993-805CE5FC599F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4000" y="1600805"/>
            <a:ext cx="5842000" cy="13826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12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-2" y="-1"/>
            <a:ext cx="12192002" cy="5976000"/>
            <a:chOff x="-2" y="-1"/>
            <a:chExt cx="12192002" cy="597600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2" y="0"/>
              <a:ext cx="12192002" cy="5971213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236" y="-1"/>
              <a:ext cx="9133132" cy="597600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3" y="5961053"/>
            <a:ext cx="12191997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126800" y="6240108"/>
            <a:ext cx="10376440" cy="37698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300" kern="0" spc="8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/>
              </a:rPr>
              <a:t>CEA - </a:t>
            </a:r>
            <a:r>
              <a:rPr lang="fr-FR" sz="1300" kern="0" spc="80" baseline="0" noProof="0" dirty="0">
                <a:solidFill>
                  <a:srgbClr val="A50119"/>
                </a:solidFill>
                <a:latin typeface="+mj-lt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6800" y="4801465"/>
            <a:ext cx="2139247" cy="2215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 sz="1600" spc="50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1472400" y="619200"/>
            <a:ext cx="5317067" cy="129954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15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/>
          <p:cNvSpPr>
            <a:spLocks noGrp="1"/>
          </p:cNvSpPr>
          <p:nvPr>
            <p:ph type="title"/>
          </p:nvPr>
        </p:nvSpPr>
        <p:spPr>
          <a:xfrm>
            <a:off x="1084152" y="222048"/>
            <a:ext cx="10364400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12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272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7312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12192000" cy="766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5817"/>
            <a:ext cx="1293967" cy="237067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75101"/>
            <a:ext cx="837259" cy="138499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 sz="900">
                <a:latin typeface="+mj-lt"/>
              </a:defRPr>
            </a:lvl1pPr>
          </a:lstStyle>
          <a:p>
            <a:fld id="{C7DC038F-71A1-46F1-8993-805CE5FC599F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Espace réservé du texte 12"/>
          <p:cNvSpPr txBox="1">
            <a:spLocks/>
          </p:cNvSpPr>
          <p:nvPr/>
        </p:nvSpPr>
        <p:spPr>
          <a:xfrm>
            <a:off x="8791538" y="6675101"/>
            <a:ext cx="2111537" cy="138499"/>
          </a:xfrm>
          <a:prstGeom prst="rect">
            <a:avLst/>
          </a:prstGeom>
        </p:spPr>
        <p:txBody>
          <a:bodyPr wrap="square" lIns="72000" tIns="0" rIns="72000" bIns="0" anchor="ctr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fld id="{E77F22B5-7D27-43F2-84DD-15A13BA901E0}" type="datetime4">
              <a:rPr lang="fr-FR" sz="90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pPr algn="r">
                <a:lnSpc>
                  <a:spcPct val="100000"/>
                </a:lnSpc>
              </a:pPr>
              <a:t>20 octobre 2022</a:t>
            </a:fld>
            <a:endParaRPr lang="fr-FR" sz="90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70" y="6675101"/>
            <a:ext cx="1367422" cy="138499"/>
          </a:xfrm>
          <a:prstGeom prst="rect">
            <a:avLst/>
          </a:prstGeom>
        </p:spPr>
        <p:txBody>
          <a:bodyPr wrap="square" lIns="72000" tIns="0" rIns="7200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kern="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Calibri"/>
              </a:rPr>
              <a:t>CEA</a:t>
            </a:r>
            <a:endParaRPr lang="fr-FR" sz="900" kern="0" dirty="0">
              <a:solidFill>
                <a:schemeClr val="bg1">
                  <a:lumMod val="50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06400" y="6675101"/>
            <a:ext cx="9679709" cy="138499"/>
          </a:xfrm>
          <a:prstGeom prst="rect">
            <a:avLst/>
          </a:prstGeom>
          <a:noFill/>
        </p:spPr>
        <p:txBody>
          <a:bodyPr wrap="square" lIns="72000" tIns="0" rIns="7200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900" dirty="0" smtClean="0">
                <a:latin typeface="+mj-lt"/>
              </a:rPr>
              <a:t>Auteur</a:t>
            </a:r>
            <a:endParaRPr lang="fr-FR" sz="900" dirty="0">
              <a:latin typeface="+mj-lt"/>
            </a:endParaRPr>
          </a:p>
        </p:txBody>
      </p:sp>
      <p:pic>
        <p:nvPicPr>
          <p:cNvPr id="14" name="Picture 9" descr="cea_logo_small2.jpg">
            <a:extLst>
              <a:ext uri="{FF2B5EF4-FFF2-40B4-BE49-F238E27FC236}">
                <a16:creationId xmlns:a16="http://schemas.microsoft.com/office/drawing/2014/main" id="{E3A1A842-E559-4871-963A-CC87460B1B6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7"/>
            <a:ext cx="938720" cy="766235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84152" y="222048"/>
            <a:ext cx="10364400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 smtClean="0"/>
              <a:t>Modifiez </a:t>
            </a:r>
            <a:r>
              <a:rPr lang="fr-FR" dirty="0"/>
              <a:t>le style du </a:t>
            </a:r>
            <a:r>
              <a:rPr lang="fr-FR" dirty="0" smtClean="0"/>
              <a:t>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236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9" r:id="rId13"/>
    <p:sldLayoutId id="2147483691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000" b="1" kern="1200" cap="none" baseline="0" dirty="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600" b="1" kern="1200">
          <a:solidFill>
            <a:schemeClr val="bg2">
              <a:lumMod val="50000"/>
            </a:schemeClr>
          </a:solidFill>
          <a:latin typeface="+mj-lt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500" kern="1200">
          <a:solidFill>
            <a:schemeClr val="bg2">
              <a:lumMod val="50000"/>
            </a:schemeClr>
          </a:solidFill>
          <a:latin typeface="+mj-lt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300" kern="1200">
          <a:solidFill>
            <a:schemeClr val="bg2">
              <a:lumMod val="50000"/>
            </a:schemeClr>
          </a:solidFill>
          <a:latin typeface="+mj-lt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100" kern="1200">
          <a:solidFill>
            <a:schemeClr val="bg2">
              <a:lumMod val="50000"/>
            </a:schemeClr>
          </a:solidFill>
          <a:latin typeface="+mj-lt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100" kern="1200">
          <a:solidFill>
            <a:schemeClr val="bg2">
              <a:lumMod val="50000"/>
            </a:schemeClr>
          </a:solidFill>
          <a:latin typeface="+mj-lt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272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9" name="Rectangle 78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sp>
        <p:nvSpPr>
          <p:cNvPr id="80" name="Rectangle 79"/>
          <p:cNvSpPr/>
          <p:nvPr/>
        </p:nvSpPr>
        <p:spPr>
          <a:xfrm>
            <a:off x="0" y="-1"/>
            <a:ext cx="12192000" cy="766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0898035" y="6625817"/>
            <a:ext cx="1293967" cy="237067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74610"/>
            <a:ext cx="837259" cy="138499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 sz="900">
                <a:latin typeface="+mj-lt"/>
              </a:defRPr>
            </a:lvl1pPr>
          </a:lstStyle>
          <a:p>
            <a:pPr algn="ctr"/>
            <a:fld id="{53F0B3ED-4F75-49BF-B028-1A262D3A6E64}" type="slidenum">
              <a:rPr lang="fr-FR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‹N°›</a:t>
            </a:fld>
            <a:endParaRPr lang="fr-FR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84" name="Espace réservé du texte 12"/>
          <p:cNvSpPr txBox="1">
            <a:spLocks/>
          </p:cNvSpPr>
          <p:nvPr/>
        </p:nvSpPr>
        <p:spPr>
          <a:xfrm>
            <a:off x="8791538" y="6674589"/>
            <a:ext cx="2111537" cy="138499"/>
          </a:xfrm>
          <a:prstGeom prst="rect">
            <a:avLst/>
          </a:prstGeom>
        </p:spPr>
        <p:txBody>
          <a:bodyPr wrap="square" lIns="72000" tIns="0" rIns="72000" bIns="0" anchor="ctr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fld id="{E77F22B5-7D27-43F2-84DD-15A13BA901E0}" type="datetime4">
              <a:rPr lang="fr-FR" sz="90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pPr algn="r">
                <a:lnSpc>
                  <a:spcPct val="100000"/>
                </a:lnSpc>
              </a:pPr>
              <a:t>20 octobre 2022</a:t>
            </a:fld>
            <a:endParaRPr lang="fr-FR" sz="90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28870" y="6674589"/>
            <a:ext cx="1367422" cy="138499"/>
          </a:xfrm>
          <a:prstGeom prst="rect">
            <a:avLst/>
          </a:prstGeom>
        </p:spPr>
        <p:txBody>
          <a:bodyPr wrap="square" lIns="72000" tIns="0" rIns="7200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kern="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Calibri"/>
              </a:rPr>
              <a:t>CEA</a:t>
            </a:r>
            <a:endParaRPr lang="fr-FR" sz="900" kern="0" dirty="0">
              <a:solidFill>
                <a:schemeClr val="bg1">
                  <a:lumMod val="50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406400" y="6674589"/>
            <a:ext cx="9679709" cy="138499"/>
          </a:xfrm>
          <a:prstGeom prst="rect">
            <a:avLst/>
          </a:prstGeom>
          <a:noFill/>
        </p:spPr>
        <p:txBody>
          <a:bodyPr wrap="square" lIns="72000" tIns="0" rIns="7200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900" dirty="0" smtClean="0">
                <a:latin typeface="+mj-lt"/>
              </a:rPr>
              <a:t>Auteur</a:t>
            </a:r>
            <a:endParaRPr lang="fr-FR" sz="900" dirty="0">
              <a:latin typeface="+mj-lt"/>
            </a:endParaRPr>
          </a:p>
        </p:txBody>
      </p:sp>
      <p:pic>
        <p:nvPicPr>
          <p:cNvPr id="87" name="Picture 9" descr="cea_logo_small2.jpg">
            <a:extLst>
              <a:ext uri="{FF2B5EF4-FFF2-40B4-BE49-F238E27FC236}">
                <a16:creationId xmlns:a16="http://schemas.microsoft.com/office/drawing/2014/main" id="{E3A1A842-E559-4871-963A-CC87460B1B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7"/>
            <a:ext cx="938720" cy="766235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83600" y="222560"/>
            <a:ext cx="10364400" cy="349200"/>
          </a:xfrm>
          <a:prstGeom prst="rect">
            <a:avLst/>
          </a:prstGeom>
        </p:spPr>
        <p:txBody>
          <a:bodyPr vert="horz" lIns="12960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617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000" b="1" kern="1200" cap="none" baseline="0" dirty="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600" b="1" kern="1200">
          <a:solidFill>
            <a:schemeClr val="bg2">
              <a:lumMod val="50000"/>
            </a:schemeClr>
          </a:solidFill>
          <a:latin typeface="+mj-lt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500" kern="1200">
          <a:solidFill>
            <a:schemeClr val="bg2">
              <a:lumMod val="50000"/>
            </a:schemeClr>
          </a:solidFill>
          <a:latin typeface="+mj-lt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300" kern="1200">
          <a:solidFill>
            <a:schemeClr val="bg2">
              <a:lumMod val="50000"/>
            </a:schemeClr>
          </a:solidFill>
          <a:latin typeface="+mj-lt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100" kern="1200">
          <a:solidFill>
            <a:schemeClr val="bg2">
              <a:lumMod val="50000"/>
            </a:schemeClr>
          </a:solidFill>
          <a:latin typeface="+mj-lt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100" kern="1200">
          <a:solidFill>
            <a:schemeClr val="bg2">
              <a:lumMod val="50000"/>
            </a:schemeClr>
          </a:solidFill>
          <a:latin typeface="+mj-lt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272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  <a:endParaRPr lang="fr-FR" dirty="0"/>
          </a:p>
          <a:p>
            <a:pPr lvl="2"/>
            <a:r>
              <a:rPr lang="fr-FR" dirty="0" smtClean="0"/>
              <a:t>Troisième </a:t>
            </a:r>
            <a:r>
              <a:rPr lang="fr-FR" dirty="0"/>
              <a:t>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-1"/>
            <a:ext cx="12192000" cy="766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898035" y="6625817"/>
            <a:ext cx="1293967" cy="237067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74610"/>
            <a:ext cx="837259" cy="138499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 sz="900">
                <a:latin typeface="+mj-lt"/>
              </a:defRPr>
            </a:lvl1pPr>
          </a:lstStyle>
          <a:p>
            <a:pPr algn="ctr"/>
            <a:fld id="{53F0B3ED-4F75-49BF-B028-1A262D3A6E64}" type="slidenum">
              <a:rPr lang="fr-FR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‹N°›</a:t>
            </a:fld>
            <a:endParaRPr lang="fr-FR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8" name="Espace réservé du titre 1"/>
          <p:cNvSpPr>
            <a:spLocks noGrp="1"/>
          </p:cNvSpPr>
          <p:nvPr>
            <p:ph type="title"/>
          </p:nvPr>
        </p:nvSpPr>
        <p:spPr>
          <a:xfrm>
            <a:off x="1084152" y="222048"/>
            <a:ext cx="10364400" cy="347773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 smtClean="0"/>
              <a:t>Modifiez </a:t>
            </a:r>
            <a:r>
              <a:rPr lang="fr-FR" dirty="0"/>
              <a:t>le style du </a:t>
            </a:r>
            <a:r>
              <a:rPr lang="fr-FR" dirty="0" smtClean="0"/>
              <a:t>titre</a:t>
            </a:r>
            <a:endParaRPr lang="fr-FR" dirty="0"/>
          </a:p>
        </p:txBody>
      </p:sp>
      <p:sp>
        <p:nvSpPr>
          <p:cNvPr id="19" name="Espace réservé du texte 12"/>
          <p:cNvSpPr txBox="1">
            <a:spLocks/>
          </p:cNvSpPr>
          <p:nvPr/>
        </p:nvSpPr>
        <p:spPr>
          <a:xfrm>
            <a:off x="8791538" y="6674589"/>
            <a:ext cx="2111537" cy="138499"/>
          </a:xfrm>
          <a:prstGeom prst="rect">
            <a:avLst/>
          </a:prstGeom>
        </p:spPr>
        <p:txBody>
          <a:bodyPr wrap="square" lIns="72000" tIns="0" rIns="72000" bIns="0" anchor="ctr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fld id="{E77F22B5-7D27-43F2-84DD-15A13BA901E0}" type="datetime4">
              <a:rPr lang="fr-FR" sz="90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pPr algn="r">
                <a:lnSpc>
                  <a:spcPct val="100000"/>
                </a:lnSpc>
              </a:pPr>
              <a:t>20 octobre 2022</a:t>
            </a:fld>
            <a:endParaRPr lang="fr-FR" sz="90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70" y="6674589"/>
            <a:ext cx="1367422" cy="138499"/>
          </a:xfrm>
          <a:prstGeom prst="rect">
            <a:avLst/>
          </a:prstGeom>
        </p:spPr>
        <p:txBody>
          <a:bodyPr wrap="square" lIns="72000" tIns="0" rIns="7200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kern="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Calibri"/>
              </a:rPr>
              <a:t>CEA</a:t>
            </a:r>
            <a:endParaRPr lang="fr-FR" sz="900" kern="0" dirty="0">
              <a:solidFill>
                <a:schemeClr val="bg1">
                  <a:lumMod val="50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06400" y="6674589"/>
            <a:ext cx="9679709" cy="138499"/>
          </a:xfrm>
          <a:prstGeom prst="rect">
            <a:avLst/>
          </a:prstGeom>
          <a:noFill/>
        </p:spPr>
        <p:txBody>
          <a:bodyPr wrap="square" lIns="72000" tIns="0" rIns="7200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900" dirty="0" smtClean="0">
                <a:latin typeface="+mj-lt"/>
              </a:rPr>
              <a:t>Auteur</a:t>
            </a:r>
            <a:endParaRPr lang="fr-FR" sz="900" dirty="0">
              <a:latin typeface="+mj-lt"/>
            </a:endParaRPr>
          </a:p>
        </p:txBody>
      </p:sp>
      <p:pic>
        <p:nvPicPr>
          <p:cNvPr id="22" name="Picture 9" descr="cea_logo_small2.jpg">
            <a:extLst>
              <a:ext uri="{FF2B5EF4-FFF2-40B4-BE49-F238E27FC236}">
                <a16:creationId xmlns:a16="http://schemas.microsoft.com/office/drawing/2014/main" id="{E3A1A842-E559-4871-963A-CC87460B1B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7"/>
            <a:ext cx="938720" cy="76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4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000" b="1" kern="1200" cap="none" baseline="0" dirty="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600" b="1" kern="1200">
          <a:solidFill>
            <a:schemeClr val="bg2">
              <a:lumMod val="50000"/>
            </a:schemeClr>
          </a:solidFill>
          <a:latin typeface="+mj-lt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500" kern="1200">
          <a:solidFill>
            <a:schemeClr val="bg2">
              <a:lumMod val="50000"/>
            </a:schemeClr>
          </a:solidFill>
          <a:latin typeface="+mj-lt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300" kern="1200">
          <a:solidFill>
            <a:schemeClr val="bg2">
              <a:lumMod val="50000"/>
            </a:schemeClr>
          </a:solidFill>
          <a:latin typeface="+mj-lt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100" kern="1200">
          <a:solidFill>
            <a:schemeClr val="bg2">
              <a:lumMod val="50000"/>
            </a:schemeClr>
          </a:solidFill>
          <a:latin typeface="+mj-lt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100" kern="1200">
          <a:solidFill>
            <a:schemeClr val="bg2">
              <a:lumMod val="50000"/>
            </a:schemeClr>
          </a:solidFill>
          <a:latin typeface="+mj-lt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0.png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microsoft.com/office/2007/relationships/hdphoto" Target="../media/hdphoto1.wdp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50.png"/><Relationship Id="rId5" Type="http://schemas.openxmlformats.org/officeDocument/2006/relationships/image" Target="../media/image46.gif"/><Relationship Id="rId10" Type="http://schemas.openxmlformats.org/officeDocument/2006/relationships/image" Target="../media/image48.gif"/><Relationship Id="rId4" Type="http://schemas.openxmlformats.org/officeDocument/2006/relationships/image" Target="../media/image45.gif"/><Relationship Id="rId9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image" Target="../media/image52.gif"/><Relationship Id="rId7" Type="http://schemas.openxmlformats.org/officeDocument/2006/relationships/image" Target="../media/image54.png"/><Relationship Id="rId12" Type="http://schemas.openxmlformats.org/officeDocument/2006/relationships/image" Target="../media/image26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3.gif"/><Relationship Id="rId10" Type="http://schemas.openxmlformats.org/officeDocument/2006/relationships/image" Target="../media/image59.png"/><Relationship Id="rId4" Type="http://schemas.openxmlformats.org/officeDocument/2006/relationships/image" Target="../media/image13.gif"/><Relationship Id="rId9" Type="http://schemas.openxmlformats.org/officeDocument/2006/relationships/image" Target="../media/image55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0.png"/><Relationship Id="rId18" Type="http://schemas.openxmlformats.org/officeDocument/2006/relationships/image" Target="../media/image62.gif"/><Relationship Id="rId26" Type="http://schemas.openxmlformats.org/officeDocument/2006/relationships/image" Target="../media/image560.png"/><Relationship Id="rId3" Type="http://schemas.microsoft.com/office/2007/relationships/hdphoto" Target="../media/hdphoto2.wdp"/><Relationship Id="rId21" Type="http://schemas.openxmlformats.org/officeDocument/2006/relationships/image" Target="../media/image63.gif"/><Relationship Id="rId7" Type="http://schemas.openxmlformats.org/officeDocument/2006/relationships/image" Target="../media/image59.gif"/><Relationship Id="rId12" Type="http://schemas.openxmlformats.org/officeDocument/2006/relationships/image" Target="../media/image420.png"/><Relationship Id="rId17" Type="http://schemas.openxmlformats.org/officeDocument/2006/relationships/image" Target="../media/image61.gif"/><Relationship Id="rId25" Type="http://schemas.openxmlformats.org/officeDocument/2006/relationships/image" Target="../media/image550.png"/><Relationship Id="rId2" Type="http://schemas.openxmlformats.org/officeDocument/2006/relationships/image" Target="../media/image54.png"/><Relationship Id="rId16" Type="http://schemas.openxmlformats.org/officeDocument/2006/relationships/image" Target="../media/image46.png"/><Relationship Id="rId20" Type="http://schemas.openxmlformats.org/officeDocument/2006/relationships/image" Target="../media/image1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gif"/><Relationship Id="rId24" Type="http://schemas.openxmlformats.org/officeDocument/2006/relationships/image" Target="../media/image540.png"/><Relationship Id="rId5" Type="http://schemas.openxmlformats.org/officeDocument/2006/relationships/image" Target="../media/image57.gif"/><Relationship Id="rId15" Type="http://schemas.openxmlformats.org/officeDocument/2006/relationships/image" Target="../media/image60.gif"/><Relationship Id="rId23" Type="http://schemas.openxmlformats.org/officeDocument/2006/relationships/image" Target="../media/image53.png"/><Relationship Id="rId28" Type="http://schemas.openxmlformats.org/officeDocument/2006/relationships/image" Target="../media/image27.png"/><Relationship Id="rId19" Type="http://schemas.openxmlformats.org/officeDocument/2006/relationships/image" Target="../media/image490.png"/><Relationship Id="rId31" Type="http://schemas.openxmlformats.org/officeDocument/2006/relationships/image" Target="../media/image60.png"/><Relationship Id="rId4" Type="http://schemas.openxmlformats.org/officeDocument/2006/relationships/image" Target="../media/image56.gif"/><Relationship Id="rId14" Type="http://schemas.openxmlformats.org/officeDocument/2006/relationships/image" Target="../media/image440.png"/><Relationship Id="rId22" Type="http://schemas.openxmlformats.org/officeDocument/2006/relationships/image" Target="../media/image15.gif"/><Relationship Id="rId27" Type="http://schemas.openxmlformats.org/officeDocument/2006/relationships/image" Target="../media/image570.png"/><Relationship Id="rId30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12" Type="http://schemas.openxmlformats.org/officeDocument/2006/relationships/image" Target="../media/image1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emf"/><Relationship Id="rId5" Type="http://schemas.openxmlformats.org/officeDocument/2006/relationships/image" Target="../media/image84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12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1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1126800" y="4461091"/>
            <a:ext cx="9802457" cy="544470"/>
          </a:xfrm>
        </p:spPr>
        <p:txBody>
          <a:bodyPr/>
          <a:lstStyle/>
          <a:p>
            <a:r>
              <a:rPr lang="fr-FR" dirty="0" err="1" smtClean="0"/>
              <a:t>Study</a:t>
            </a:r>
            <a:r>
              <a:rPr lang="fr-FR" dirty="0" smtClean="0"/>
              <a:t> of E1 </a:t>
            </a:r>
            <a:r>
              <a:rPr lang="fr-FR" dirty="0" err="1" smtClean="0"/>
              <a:t>resonances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i="1" dirty="0" smtClean="0"/>
              <a:t>ab </a:t>
            </a:r>
            <a:r>
              <a:rPr lang="fr-FR" i="1" dirty="0" err="1" smtClean="0"/>
              <a:t>initio</a:t>
            </a:r>
            <a:r>
              <a:rPr lang="fr-FR" i="1" dirty="0" smtClean="0"/>
              <a:t> </a:t>
            </a:r>
            <a:r>
              <a:rPr lang="fr-FR" dirty="0" smtClean="0"/>
              <a:t>interactions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595783" y="5053219"/>
            <a:ext cx="3922680" cy="700410"/>
          </a:xfrm>
        </p:spPr>
        <p:txBody>
          <a:bodyPr/>
          <a:lstStyle/>
          <a:p>
            <a:pPr algn="r"/>
            <a:r>
              <a:rPr lang="fr-FR" dirty="0" smtClean="0"/>
              <a:t>Mikael </a:t>
            </a:r>
            <a:r>
              <a:rPr lang="fr-FR" dirty="0" err="1" smtClean="0"/>
              <a:t>Frosini</a:t>
            </a:r>
            <a:endParaRPr lang="fr-FR" dirty="0" smtClean="0"/>
          </a:p>
          <a:p>
            <a:pPr algn="r"/>
            <a:r>
              <a:rPr lang="fr-FR" dirty="0" smtClean="0"/>
              <a:t>DES/IRESNE/DER/SPRC/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 smtClean="0"/>
              <a:t>October</a:t>
            </a:r>
            <a:r>
              <a:rPr lang="fr-FR" dirty="0" smtClean="0"/>
              <a:t> </a:t>
            </a:r>
            <a:r>
              <a:rPr lang="fr-FR" dirty="0" smtClean="0"/>
              <a:t>27th</a:t>
            </a:r>
            <a:r>
              <a:rPr lang="fr-FR" dirty="0" smtClean="0"/>
              <a:t>,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40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From</a:t>
            </a:r>
            <a:r>
              <a:rPr lang="fr-FR" dirty="0" smtClean="0"/>
              <a:t> HFB to QRPA matrix</a:t>
            </a:r>
            <a:endParaRPr lang="en-US" dirty="0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1329983" y="988253"/>
            <a:ext cx="3717769" cy="3782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Excitations and QRPA matrix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515524" y="1974942"/>
                <a:ext cx="5579345" cy="11689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600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fr-FR" sz="16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𝐻𝐹𝐵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b="1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𝝏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num>
                                  <m:den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sSup>
                                      <m:sSupPr>
                                        <m:ctrlP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𝒁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𝝏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num>
                                  <m:den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sSup>
                                      <m:sSupPr>
                                        <m:ctrlP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sSup>
                                      <m:sSupPr>
                                        <m:ctrlP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𝝏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num>
                                  <m:den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𝒁</m:t>
                                    </m:r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𝒁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𝝏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num>
                                  <m:den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𝒁</m:t>
                                    </m:r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sSup>
                                      <m:sSupPr>
                                        <m:ctrlP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p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fr-FR" sz="1600" b="0" dirty="0" smtClean="0"/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24" y="1974942"/>
                <a:ext cx="5579345" cy="11689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Espace réservé du texte 2"/>
          <p:cNvSpPr txBox="1">
            <a:spLocks/>
          </p:cNvSpPr>
          <p:nvPr/>
        </p:nvSpPr>
        <p:spPr>
          <a:xfrm>
            <a:off x="310387" y="1441014"/>
            <a:ext cx="5578349" cy="3505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Next</a:t>
            </a:r>
            <a:r>
              <a:rPr lang="fr-FR" dirty="0" smtClean="0"/>
              <a:t> </a:t>
            </a:r>
            <a:r>
              <a:rPr lang="fr-FR" dirty="0" err="1" smtClean="0"/>
              <a:t>order</a:t>
            </a:r>
            <a:r>
              <a:rPr lang="fr-FR" dirty="0" smtClean="0"/>
              <a:t> tells us how the system </a:t>
            </a:r>
            <a:r>
              <a:rPr lang="fr-FR" dirty="0" err="1" smtClean="0"/>
              <a:t>vibrates</a:t>
            </a:r>
            <a:r>
              <a:rPr lang="fr-FR" dirty="0" smtClean="0"/>
              <a:t> in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well</a:t>
            </a:r>
            <a:endParaRPr lang="fr-FR" b="1" dirty="0" smtClean="0"/>
          </a:p>
        </p:txBody>
      </p:sp>
      <p:sp>
        <p:nvSpPr>
          <p:cNvPr id="24" name="Espace réservé du texte 2"/>
          <p:cNvSpPr txBox="1">
            <a:spLocks/>
          </p:cNvSpPr>
          <p:nvPr/>
        </p:nvSpPr>
        <p:spPr>
          <a:xfrm>
            <a:off x="310386" y="3309446"/>
            <a:ext cx="6935145" cy="3505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Vibrational</a:t>
            </a:r>
            <a:r>
              <a:rPr lang="fr-FR" dirty="0" smtClean="0"/>
              <a:t> </a:t>
            </a:r>
            <a:r>
              <a:rPr lang="fr-FR" dirty="0" err="1" smtClean="0"/>
              <a:t>spectrum</a:t>
            </a:r>
            <a:r>
              <a:rPr lang="fr-FR" dirty="0" smtClean="0"/>
              <a:t> </a:t>
            </a:r>
            <a:r>
              <a:rPr lang="fr-FR" b="0" dirty="0" err="1" smtClean="0"/>
              <a:t>hidden</a:t>
            </a:r>
            <a:r>
              <a:rPr lang="fr-FR" b="0" dirty="0" smtClean="0"/>
              <a:t> in </a:t>
            </a:r>
            <a:r>
              <a:rPr lang="fr-FR" b="0" dirty="0" err="1" smtClean="0"/>
              <a:t>Hessian</a:t>
            </a:r>
            <a:r>
              <a:rPr lang="fr-FR" b="0" dirty="0" smtClean="0"/>
              <a:t> : </a:t>
            </a:r>
            <a:r>
              <a:rPr lang="fr-FR" dirty="0" smtClean="0">
                <a:solidFill>
                  <a:srgbClr val="FF0000"/>
                </a:solidFill>
              </a:rPr>
              <a:t>QRPA matrix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53" y="833627"/>
            <a:ext cx="4277778" cy="380247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927" y="825804"/>
            <a:ext cx="4276800" cy="3801600"/>
          </a:xfrm>
          <a:prstGeom prst="rect">
            <a:avLst/>
          </a:prstGeom>
        </p:spPr>
      </p:pic>
      <p:sp>
        <p:nvSpPr>
          <p:cNvPr id="31" name="Étoile à 5 branches 30"/>
          <p:cNvSpPr/>
          <p:nvPr/>
        </p:nvSpPr>
        <p:spPr>
          <a:xfrm>
            <a:off x="9498387" y="3735826"/>
            <a:ext cx="155448" cy="109728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 rot="2180188" flipV="1">
            <a:off x="9236965" y="3303996"/>
            <a:ext cx="637893" cy="576955"/>
          </a:xfrm>
          <a:prstGeom prst="arc">
            <a:avLst>
              <a:gd name="adj1" fmla="val 15291959"/>
              <a:gd name="adj2" fmla="val 21543813"/>
            </a:avLst>
          </a:prstGeom>
          <a:ln w="3175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à coins arrondis 33"/>
          <p:cNvSpPr/>
          <p:nvPr/>
        </p:nvSpPr>
        <p:spPr>
          <a:xfrm>
            <a:off x="7738413" y="3955956"/>
            <a:ext cx="3625029" cy="5382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9719942" y="4374909"/>
            <a:ext cx="2472058" cy="405970"/>
          </a:xfrm>
        </p:spPr>
        <p:txBody>
          <a:bodyPr/>
          <a:lstStyle/>
          <a:p>
            <a:r>
              <a:rPr lang="fr-FR" sz="2000" dirty="0" smtClean="0"/>
              <a:t>QRPA-FAM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/>
              <p:cNvSpPr txBox="1"/>
              <p:nvPr/>
            </p:nvSpPr>
            <p:spPr>
              <a:xfrm>
                <a:off x="1687794" y="4667615"/>
                <a:ext cx="1783373" cy="2545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𝑖</m:t>
                      </m:r>
                      <m:acc>
                        <m:accPr>
                          <m:chr m:val="̇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acc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ℋ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d>
                    </m:oMath>
                  </m:oMathPara>
                </a14:m>
                <a:endParaRPr lang="fr-FR" sz="1600" b="0" dirty="0" smtClean="0"/>
              </a:p>
            </p:txBody>
          </p:sp>
        </mc:Choice>
        <mc:Fallback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794" y="4667615"/>
                <a:ext cx="1783373" cy="254557"/>
              </a:xfrm>
              <a:prstGeom prst="rect">
                <a:avLst/>
              </a:prstGeom>
              <a:blipFill>
                <a:blip r:embed="rId5"/>
                <a:stretch>
                  <a:fillRect l="-2055" t="-12195"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Espace réservé du texte 2"/>
          <p:cNvSpPr txBox="1">
            <a:spLocks/>
          </p:cNvSpPr>
          <p:nvPr/>
        </p:nvSpPr>
        <p:spPr>
          <a:xfrm>
            <a:off x="310387" y="4246869"/>
            <a:ext cx="4914756" cy="3505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0" dirty="0" err="1" smtClean="0"/>
              <a:t>Diagonalization</a:t>
            </a:r>
            <a:r>
              <a:rPr lang="fr-FR" b="0" dirty="0" smtClean="0"/>
              <a:t> </a:t>
            </a:r>
            <a:r>
              <a:rPr lang="fr-FR" b="0" dirty="0" err="1" smtClean="0"/>
              <a:t>replaced</a:t>
            </a:r>
            <a:r>
              <a:rPr lang="fr-FR" b="0" dirty="0" smtClean="0"/>
              <a:t> by </a:t>
            </a:r>
            <a:r>
              <a:rPr lang="fr-FR" b="0" dirty="0" err="1" smtClean="0"/>
              <a:t>linearized</a:t>
            </a:r>
            <a:r>
              <a:rPr lang="fr-FR" b="0" dirty="0" smtClean="0"/>
              <a:t> </a:t>
            </a:r>
            <a:r>
              <a:rPr lang="fr-FR" b="0" dirty="0" smtClean="0"/>
              <a:t>TD-HFB</a:t>
            </a:r>
          </a:p>
        </p:txBody>
      </p:sp>
      <p:sp>
        <p:nvSpPr>
          <p:cNvPr id="42" name="Espace réservé du texte 2"/>
          <p:cNvSpPr txBox="1">
            <a:spLocks/>
          </p:cNvSpPr>
          <p:nvPr/>
        </p:nvSpPr>
        <p:spPr>
          <a:xfrm>
            <a:off x="724450" y="5021027"/>
            <a:ext cx="3824322" cy="3505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0" dirty="0" err="1" smtClean="0"/>
              <a:t>Harmonic</a:t>
            </a:r>
            <a:r>
              <a:rPr lang="fr-FR" b="0" dirty="0" smtClean="0"/>
              <a:t> </a:t>
            </a:r>
            <a:r>
              <a:rPr lang="fr-FR" b="0" dirty="0" err="1" smtClean="0"/>
              <a:t>response</a:t>
            </a:r>
            <a:r>
              <a:rPr lang="fr-FR" b="0" dirty="0" smtClean="0"/>
              <a:t> in Fourier </a:t>
            </a:r>
            <a:r>
              <a:rPr lang="fr-FR" b="0" dirty="0" err="1" smtClean="0"/>
              <a:t>space</a:t>
            </a:r>
            <a:endParaRPr lang="fr-FR" b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184793" y="5535663"/>
                <a:ext cx="53077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𝓡</m:t>
                      </m:r>
                      <m:d>
                        <m:d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𝓗</m:t>
                              </m:r>
                            </m:e>
                            <m:sub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𝓡</m:t>
                          </m:r>
                          <m:d>
                            <m:dPr>
                              <m:ctrlP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</m:d>
                        </m:e>
                      </m:d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𝓕</m:t>
                          </m:r>
                          <m:d>
                            <m:dPr>
                              <m:ctrlP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</m:d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𝓗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𝓡</m:t>
                              </m:r>
                              <m:d>
                                <m:dPr>
                                  <m:ctrlPr>
                                    <a:rPr lang="fr-FR" sz="1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800" b="1" i="1" smtClean="0"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</m:d>
                            </m:e>
                          </m:d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𝓡</m:t>
                              </m:r>
                            </m:e>
                            <m:sub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800" b="1" dirty="0"/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93" y="5535663"/>
                <a:ext cx="5307735" cy="276999"/>
              </a:xfrm>
              <a:prstGeom prst="rect">
                <a:avLst/>
              </a:prstGeom>
              <a:blipFill>
                <a:blip r:embed="rId6"/>
                <a:stretch>
                  <a:fillRect l="-57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Imag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60" y="4179436"/>
            <a:ext cx="3600000" cy="24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Espace réservé du texte 2"/>
              <p:cNvSpPr txBox="1">
                <a:spLocks/>
              </p:cNvSpPr>
              <p:nvPr/>
            </p:nvSpPr>
            <p:spPr>
              <a:xfrm>
                <a:off x="761979" y="6020505"/>
                <a:ext cx="3876722" cy="347814"/>
              </a:xfrm>
              <a:prstGeom prst="rect">
                <a:avLst/>
              </a:prstGeom>
            </p:spPr>
            <p:txBody>
              <a:bodyPr vert="horz" wrap="square" lIns="127723" tIns="63862" rIns="127723" bIns="63862" rtlCol="0">
                <a:spAutoFit/>
              </a:bodyPr>
              <a:lstStyle>
                <a:lvl1pPr marL="0" indent="0" algn="l" defTabSz="957925" rtl="0" eaLnBrk="1" latinLnBrk="0" hangingPunct="1">
                  <a:lnSpc>
                    <a:spcPct val="90000"/>
                  </a:lnSpc>
                  <a:spcBef>
                    <a:spcPts val="1048"/>
                  </a:spcBef>
                  <a:buClr>
                    <a:srgbClr val="548235"/>
                  </a:buClr>
                  <a:buSzPct val="80000"/>
                  <a:buFontTx/>
                  <a:buNone/>
                  <a:defRPr sz="1600" b="1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1pPr>
                <a:lvl2pPr marL="718444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5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2pPr>
                <a:lvl3pPr marL="1197407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3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3pPr>
                <a:lvl4pPr marL="167637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1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4pPr>
                <a:lvl5pPr marL="2155332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1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5pPr>
                <a:lvl6pPr marL="2634295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13258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9222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1183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400" b="1" dirty="0" smtClean="0">
                    <a:solidFill>
                      <a:srgbClr val="FF0000"/>
                    </a:solidFill>
                  </a:rPr>
                  <a:t>HFB-</a:t>
                </a:r>
                <a:r>
                  <a:rPr lang="fr-FR" sz="1400" b="1" dirty="0" err="1" smtClean="0">
                    <a:solidFill>
                      <a:srgbClr val="FF0000"/>
                    </a:solidFill>
                  </a:rPr>
                  <a:t>like</a:t>
                </a:r>
                <a:r>
                  <a:rPr lang="fr-FR" sz="1400" b="1" dirty="0" smtClean="0">
                    <a:solidFill>
                      <a:srgbClr val="FF0000"/>
                    </a:solidFill>
                  </a:rPr>
                  <a:t> self-consistent </a:t>
                </a:r>
                <a:r>
                  <a:rPr lang="fr-FR" sz="1400" b="1" dirty="0" err="1" smtClean="0">
                    <a:solidFill>
                      <a:srgbClr val="FF0000"/>
                    </a:solidFill>
                  </a:rPr>
                  <a:t>equation</a:t>
                </a:r>
                <a:r>
                  <a:rPr lang="fr-FR" sz="1400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fr-FR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p>
                            <m:r>
                              <a:rPr lang="fr-FR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400" dirty="0" smtClean="0">
                    <a:solidFill>
                      <a:srgbClr val="FF0000"/>
                    </a:solidFill>
                  </a:rPr>
                  <a:t> 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Espace réservé du 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79" y="6020505"/>
                <a:ext cx="3876722" cy="347814"/>
              </a:xfrm>
              <a:prstGeom prst="rect">
                <a:avLst/>
              </a:prstGeom>
              <a:blipFill>
                <a:blip r:embed="rId8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Espace réservé du texte 2"/>
          <p:cNvSpPr txBox="1">
            <a:spLocks/>
          </p:cNvSpPr>
          <p:nvPr/>
        </p:nvSpPr>
        <p:spPr>
          <a:xfrm>
            <a:off x="9128053" y="4846762"/>
            <a:ext cx="3063947" cy="1749928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Complex</a:t>
            </a:r>
            <a:r>
              <a:rPr lang="fr-FR" dirty="0" smtClean="0"/>
              <a:t> contour </a:t>
            </a:r>
            <a:r>
              <a:rPr lang="fr-FR" dirty="0" err="1" smtClean="0"/>
              <a:t>integration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0" dirty="0" err="1" smtClean="0"/>
              <a:t>Individual</a:t>
            </a:r>
            <a:r>
              <a:rPr lang="fr-FR" b="0" dirty="0" smtClean="0"/>
              <a:t> modes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0" dirty="0" err="1" smtClean="0"/>
              <a:t>Binned</a:t>
            </a:r>
            <a:r>
              <a:rPr lang="fr-FR" b="0" dirty="0" smtClean="0"/>
              <a:t> </a:t>
            </a:r>
            <a:r>
              <a:rPr lang="fr-FR" b="0" dirty="0" err="1" smtClean="0"/>
              <a:t>strength</a:t>
            </a:r>
            <a:r>
              <a:rPr lang="fr-FR" b="0" dirty="0" smtClean="0"/>
              <a:t> </a:t>
            </a:r>
            <a:r>
              <a:rPr lang="fr-FR" b="0" dirty="0" err="1" smtClean="0"/>
              <a:t>function</a:t>
            </a:r>
            <a:endParaRPr lang="fr-FR" b="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0" dirty="0" smtClean="0"/>
              <a:t>Transition </a:t>
            </a:r>
            <a:r>
              <a:rPr lang="fr-FR" b="0" dirty="0" err="1" smtClean="0"/>
              <a:t>densities</a:t>
            </a:r>
            <a:endParaRPr lang="fr-FR" b="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0" dirty="0" smtClean="0"/>
              <a:t>Moments</a:t>
            </a:r>
            <a:endParaRPr lang="fr-FR" b="0" dirty="0" smtClean="0"/>
          </a:p>
        </p:txBody>
      </p:sp>
    </p:spTree>
    <p:extLst>
      <p:ext uri="{BB962C8B-B14F-4D97-AF65-F5344CB8AC3E}">
        <p14:creationId xmlns:p14="http://schemas.microsoft.com/office/powerpoint/2010/main" val="367349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42" grpId="0"/>
      <p:bldP spid="43" grpId="0"/>
      <p:bldP spid="4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912" y="4625819"/>
            <a:ext cx="2894400" cy="231552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7" r="23866" b="11978"/>
          <a:stretch/>
        </p:blipFill>
        <p:spPr>
          <a:xfrm>
            <a:off x="179692" y="4104859"/>
            <a:ext cx="8606501" cy="251460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Illustration of QRPA –FAM in a </a:t>
            </a:r>
            <a:r>
              <a:rPr lang="fr-FR" dirty="0" err="1" smtClean="0"/>
              <a:t>spherical</a:t>
            </a:r>
            <a:r>
              <a:rPr lang="fr-FR" dirty="0" smtClean="0"/>
              <a:t> nucleus</a:t>
            </a:r>
            <a:endParaRPr lang="en-US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0" y="3905080"/>
            <a:ext cx="2893530" cy="2314824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272" y="3905080"/>
            <a:ext cx="2893530" cy="2314824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97443">
            <a:off x="4611141" y="4207283"/>
            <a:ext cx="1256626" cy="706852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1039239" y="3332497"/>
            <a:ext cx="250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err="1" smtClean="0"/>
              <a:t>Low</a:t>
            </a:r>
            <a:r>
              <a:rPr lang="fr-FR" sz="1600" dirty="0" smtClean="0"/>
              <a:t> </a:t>
            </a:r>
            <a:r>
              <a:rPr lang="fr-FR" sz="1600" dirty="0" err="1" smtClean="0"/>
              <a:t>frequency</a:t>
            </a:r>
            <a:endParaRPr lang="fr-FR" sz="1600" dirty="0" smtClean="0"/>
          </a:p>
          <a:p>
            <a:pPr algn="l"/>
            <a:r>
              <a:rPr lang="fr-FR" sz="1600" dirty="0" err="1" smtClean="0"/>
              <a:t>Discrete</a:t>
            </a:r>
            <a:r>
              <a:rPr lang="fr-FR" sz="1600" dirty="0" smtClean="0"/>
              <a:t> states</a:t>
            </a:r>
          </a:p>
          <a:p>
            <a:pPr algn="l"/>
            <a:r>
              <a:rPr lang="fr-FR" sz="1600" dirty="0" err="1" smtClean="0"/>
              <a:t>Individual</a:t>
            </a:r>
            <a:r>
              <a:rPr lang="fr-FR" sz="1600" dirty="0" smtClean="0"/>
              <a:t> excitations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511076" y="4989812"/>
            <a:ext cx="2077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Giant </a:t>
            </a:r>
            <a:r>
              <a:rPr lang="fr-FR" sz="1600" b="1" dirty="0" err="1" smtClean="0">
                <a:solidFill>
                  <a:srgbClr val="FF0000"/>
                </a:solidFill>
              </a:rPr>
              <a:t>resonance</a:t>
            </a:r>
            <a:endParaRPr lang="fr-FR" sz="16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600" dirty="0" smtClean="0"/>
              <a:t>Collective excitation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256134" y="3455607"/>
            <a:ext cx="231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smtClean="0"/>
              <a:t>High </a:t>
            </a:r>
            <a:r>
              <a:rPr lang="fr-FR" sz="1600" dirty="0" err="1" smtClean="0"/>
              <a:t>frequency</a:t>
            </a:r>
            <a:endParaRPr lang="fr-FR" sz="1600" dirty="0" smtClean="0"/>
          </a:p>
          <a:p>
            <a:pPr algn="l"/>
            <a:r>
              <a:rPr lang="fr-FR" sz="1600" dirty="0" err="1" smtClean="0"/>
              <a:t>Leaving</a:t>
            </a:r>
            <a:r>
              <a:rPr lang="fr-FR" sz="1600" dirty="0" smtClean="0"/>
              <a:t> </a:t>
            </a:r>
            <a:r>
              <a:rPr lang="fr-FR" sz="1600" dirty="0" err="1" smtClean="0"/>
              <a:t>validity</a:t>
            </a:r>
            <a:r>
              <a:rPr lang="fr-FR" sz="1600" dirty="0" smtClean="0"/>
              <a:t> </a:t>
            </a:r>
            <a:r>
              <a:rPr lang="fr-FR" sz="1600" dirty="0" err="1" smtClean="0"/>
              <a:t>domain</a:t>
            </a:r>
            <a:endParaRPr lang="fr-FR" sz="1600" dirty="0" smtClean="0"/>
          </a:p>
        </p:txBody>
      </p:sp>
      <p:sp>
        <p:nvSpPr>
          <p:cNvPr id="37" name="ZoneTexte 36"/>
          <p:cNvSpPr txBox="1"/>
          <p:nvPr/>
        </p:nvSpPr>
        <p:spPr>
          <a:xfrm>
            <a:off x="428170" y="892712"/>
            <a:ext cx="3070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err="1" smtClean="0"/>
              <a:t>Step</a:t>
            </a:r>
            <a:r>
              <a:rPr lang="fr-FR" sz="1600" dirty="0" smtClean="0"/>
              <a:t> 1</a:t>
            </a:r>
          </a:p>
          <a:p>
            <a:pPr algn="l"/>
            <a:r>
              <a:rPr lang="fr-FR" sz="1600" dirty="0" err="1" smtClean="0"/>
              <a:t>Modelisation</a:t>
            </a:r>
            <a:r>
              <a:rPr lang="fr-FR" sz="1600" dirty="0" smtClean="0"/>
              <a:t> of </a:t>
            </a:r>
            <a:r>
              <a:rPr lang="fr-FR" sz="1600" dirty="0" err="1" smtClean="0"/>
              <a:t>ground</a:t>
            </a:r>
            <a:r>
              <a:rPr lang="fr-FR" sz="1600" dirty="0" smtClean="0"/>
              <a:t> state</a:t>
            </a:r>
          </a:p>
          <a:p>
            <a:pPr algn="l"/>
            <a:r>
              <a:rPr lang="fr-FR" sz="1600" dirty="0" smtClean="0"/>
              <a:t>HFB </a:t>
            </a:r>
            <a:r>
              <a:rPr lang="fr-FR" sz="1600" dirty="0" err="1" smtClean="0"/>
              <a:t>mean-field</a:t>
            </a:r>
            <a:endParaRPr lang="fr-FR" sz="16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047225" y="892712"/>
                <a:ext cx="363939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600" dirty="0" smtClean="0"/>
                  <a:t>Step 2</a:t>
                </a:r>
              </a:p>
              <a:p>
                <a:pPr algn="l"/>
                <a:r>
                  <a:rPr lang="fr-FR" sz="1600" dirty="0" err="1" smtClean="0"/>
                  <a:t>Choice</a:t>
                </a:r>
                <a:r>
                  <a:rPr lang="fr-FR" sz="1600" dirty="0" smtClean="0"/>
                  <a:t> of </a:t>
                </a:r>
                <a:r>
                  <a:rPr lang="fr-FR" sz="1600" dirty="0" err="1" smtClean="0"/>
                  <a:t>harmonic</a:t>
                </a:r>
                <a:r>
                  <a:rPr lang="fr-FR" sz="1600" dirty="0" smtClean="0"/>
                  <a:t> probe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ℱ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1800" dirty="0" smtClean="0"/>
              </a:p>
              <a:p>
                <a:pPr marL="285750" indent="-285750" algn="l">
                  <a:buFontTx/>
                  <a:buChar char="-"/>
                </a:pPr>
                <a:r>
                  <a:rPr lang="fr-FR" sz="1600" dirty="0" smtClean="0"/>
                  <a:t>Spin – </a:t>
                </a:r>
                <a:r>
                  <a:rPr lang="fr-FR" sz="1600" dirty="0" err="1" smtClean="0"/>
                  <a:t>Parity</a:t>
                </a:r>
                <a:endParaRPr lang="fr-FR" sz="1600" dirty="0" smtClean="0"/>
              </a:p>
              <a:p>
                <a:pPr marL="285750" indent="-285750" algn="l">
                  <a:buFontTx/>
                  <a:buChar char="-"/>
                </a:pPr>
                <a:r>
                  <a:rPr lang="fr-FR" sz="1600" dirty="0" err="1" smtClean="0"/>
                  <a:t>Isoscalar</a:t>
                </a:r>
                <a:r>
                  <a:rPr lang="fr-FR" sz="1600" dirty="0" smtClean="0"/>
                  <a:t> / </a:t>
                </a:r>
                <a:r>
                  <a:rPr lang="fr-FR" sz="1600" dirty="0" err="1" smtClean="0"/>
                  <a:t>isovector</a:t>
                </a:r>
                <a:endParaRPr lang="fr-FR" sz="1600" dirty="0" smtClean="0"/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225" y="892712"/>
                <a:ext cx="3639392" cy="1107996"/>
              </a:xfrm>
              <a:prstGeom prst="rect">
                <a:avLst/>
              </a:prstGeom>
              <a:blipFill>
                <a:blip r:embed="rId7"/>
                <a:stretch>
                  <a:fillRect l="-1005" t="-1648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8235268" y="892711"/>
                <a:ext cx="3956732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600" dirty="0" smtClean="0"/>
                  <a:t>Step 3</a:t>
                </a:r>
              </a:p>
              <a:p>
                <a:pPr algn="l"/>
                <a:r>
                  <a:rPr lang="fr-FR" sz="1600" dirty="0" err="1" smtClean="0"/>
                  <a:t>Linear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response</a:t>
                </a:r>
                <a:r>
                  <a:rPr lang="fr-FR" sz="1600" dirty="0" smtClean="0"/>
                  <a:t> of </a:t>
                </a:r>
                <a:r>
                  <a:rPr lang="fr-FR" sz="1600" dirty="0" err="1" smtClean="0"/>
                  <a:t>ground</a:t>
                </a:r>
                <a:r>
                  <a:rPr lang="fr-FR" sz="1600" dirty="0" smtClean="0"/>
                  <a:t> state</a:t>
                </a:r>
              </a:p>
              <a:p>
                <a:pPr marL="285750" indent="-285750" algn="l">
                  <a:buFontTx/>
                  <a:buChar char="-"/>
                </a:pPr>
                <a:r>
                  <a:rPr lang="fr-FR" sz="1600" dirty="0" smtClean="0"/>
                  <a:t>For </a:t>
                </a:r>
                <a:r>
                  <a:rPr lang="fr-FR" sz="1600" dirty="0" err="1" smtClean="0"/>
                  <a:t>each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frequency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fr-FR" sz="1800" dirty="0" smtClean="0"/>
              </a:p>
              <a:p>
                <a:pPr marL="285750" indent="-285750" algn="l">
                  <a:buFontTx/>
                  <a:buChar char="-"/>
                </a:pPr>
                <a:r>
                  <a:rPr lang="fr-FR" sz="1600" dirty="0" err="1" smtClean="0"/>
                  <a:t>With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finite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width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fr-FR" sz="1600" dirty="0" smtClean="0"/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268" y="892711"/>
                <a:ext cx="3956732" cy="1138773"/>
              </a:xfrm>
              <a:prstGeom prst="rect">
                <a:avLst/>
              </a:prstGeom>
              <a:blipFill>
                <a:blip r:embed="rId8"/>
                <a:stretch>
                  <a:fillRect l="-924" t="-1604" b="-5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428170" y="1969929"/>
            <a:ext cx="5725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O16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70087" y="1974458"/>
            <a:ext cx="2377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 smtClean="0">
                <a:solidFill>
                  <a:schemeClr val="accent1">
                    <a:lumMod val="75000"/>
                  </a:schemeClr>
                </a:solidFill>
              </a:rPr>
              <a:t>Isoscalar</a:t>
            </a: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 monopole</a:t>
            </a: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« </a:t>
            </a:r>
            <a:r>
              <a:rPr lang="fr-FR" sz="1600" b="1" dirty="0" err="1" smtClean="0">
                <a:solidFill>
                  <a:schemeClr val="accent1">
                    <a:lumMod val="75000"/>
                  </a:schemeClr>
                </a:solidFill>
              </a:rPr>
              <a:t>Breathing</a:t>
            </a: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 mode »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9075913" y="2203328"/>
            <a:ext cx="311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err="1" smtClean="0"/>
              <a:t>Other</a:t>
            </a:r>
            <a:r>
              <a:rPr lang="fr-FR" sz="1800" b="1" dirty="0" smtClean="0"/>
              <a:t> possible probes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9298472" y="2653758"/>
            <a:ext cx="247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/>
              <a:t>Isovector</a:t>
            </a:r>
            <a:r>
              <a:rPr lang="fr-FR" sz="1600" b="1" dirty="0" smtClean="0"/>
              <a:t> monopole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9304358" y="4601273"/>
            <a:ext cx="247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/>
              <a:t>Isovector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dipole</a:t>
            </a:r>
            <a:endParaRPr lang="fr-FR" sz="1600" b="1" dirty="0" smtClean="0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311" y="2659170"/>
            <a:ext cx="2894400" cy="231552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49" y="2278949"/>
            <a:ext cx="2893530" cy="23148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00" b="90000" l="10000" r="93200">
                        <a14:foregroundMark x1="28400" y1="20750" x2="19400" y2="63750"/>
                        <a14:foregroundMark x1="20400" y1="67750" x2="43600" y2="84000"/>
                        <a14:foregroundMark x1="44400" y1="83500" x2="69000" y2="81750"/>
                        <a14:foregroundMark x1="72600" y1="76750" x2="84800" y2="41500"/>
                        <a14:foregroundMark x1="80400" y1="38750" x2="69600" y2="15000"/>
                        <a14:foregroundMark x1="65000" y1="15000" x2="27800" y2="1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0" y="1486461"/>
            <a:ext cx="2525735" cy="202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QRPA-FAM </a:t>
            </a:r>
            <a:r>
              <a:rPr lang="fr-FR" dirty="0" smtClean="0"/>
              <a:t>in </a:t>
            </a:r>
            <a:r>
              <a:rPr lang="fr-FR" dirty="0" err="1" smtClean="0"/>
              <a:t>deformed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r>
              <a:rPr lang="fr-FR" dirty="0" smtClean="0"/>
              <a:t> : </a:t>
            </a:r>
            <a:r>
              <a:rPr lang="fr-FR" dirty="0" smtClean="0"/>
              <a:t>illustration </a:t>
            </a:r>
            <a:r>
              <a:rPr lang="fr-FR" dirty="0" smtClean="0"/>
              <a:t>in </a:t>
            </a:r>
            <a:r>
              <a:rPr lang="fr-FR" dirty="0" err="1" smtClean="0"/>
              <a:t>neon</a:t>
            </a:r>
            <a:r>
              <a:rPr lang="fr-FR" dirty="0" smtClean="0"/>
              <a:t> </a:t>
            </a:r>
            <a:r>
              <a:rPr lang="fr-FR" dirty="0" smtClean="0"/>
              <a:t>20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" y="2368680"/>
            <a:ext cx="2700000" cy="216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109" y="2368680"/>
            <a:ext cx="2700000" cy="216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30" y="2368680"/>
            <a:ext cx="2700000" cy="216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33" y="2368680"/>
            <a:ext cx="2700000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206761" y="2206034"/>
                <a:ext cx="24040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err="1" smtClean="0"/>
                  <a:t>Isoscalar</a:t>
                </a:r>
                <a:r>
                  <a:rPr lang="fr-FR" sz="1600" dirty="0" smtClean="0"/>
                  <a:t> monopole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p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sz="1600" b="1" dirty="0" smtClean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61" y="2206034"/>
                <a:ext cx="2404078" cy="584775"/>
              </a:xfrm>
              <a:prstGeom prst="rect">
                <a:avLst/>
              </a:prstGeom>
              <a:blipFill>
                <a:blip r:embed="rId6"/>
                <a:stretch>
                  <a:fillRect t="-3125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/>
          <p:cNvSpPr txBox="1"/>
          <p:nvPr/>
        </p:nvSpPr>
        <p:spPr>
          <a:xfrm>
            <a:off x="188710" y="4326306"/>
            <a:ext cx="3398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Symmetry</a:t>
            </a:r>
            <a:r>
              <a:rPr lang="fr-FR" sz="1600" dirty="0" smtClean="0"/>
              <a:t> </a:t>
            </a:r>
            <a:r>
              <a:rPr lang="fr-FR" sz="1600" dirty="0" err="1" smtClean="0"/>
              <a:t>breaking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Coupling</a:t>
            </a:r>
            <a:r>
              <a:rPr lang="fr-FR" sz="1600" dirty="0" smtClean="0"/>
              <a:t> </a:t>
            </a:r>
            <a:r>
              <a:rPr lang="fr-FR" sz="1600" dirty="0" err="1" smtClean="0"/>
              <a:t>between</a:t>
            </a:r>
            <a:r>
              <a:rPr lang="fr-FR" sz="1600" dirty="0" smtClean="0"/>
              <a:t> modes</a:t>
            </a:r>
          </a:p>
        </p:txBody>
      </p:sp>
      <p:grpSp>
        <p:nvGrpSpPr>
          <p:cNvPr id="28" name="Groupe 27"/>
          <p:cNvGrpSpPr/>
          <p:nvPr/>
        </p:nvGrpSpPr>
        <p:grpSpPr>
          <a:xfrm>
            <a:off x="8917854" y="1371449"/>
            <a:ext cx="3037362" cy="271833"/>
            <a:chOff x="9114501" y="1436001"/>
            <a:chExt cx="3037362" cy="271833"/>
          </a:xfrm>
        </p:grpSpPr>
        <p:sp>
          <p:nvSpPr>
            <p:cNvPr id="27" name="Flèche courbée vers la droite 26"/>
            <p:cNvSpPr/>
            <p:nvPr/>
          </p:nvSpPr>
          <p:spPr>
            <a:xfrm rot="5400000">
              <a:off x="9143178" y="1407324"/>
              <a:ext cx="247446" cy="304800"/>
            </a:xfrm>
            <a:prstGeom prst="curved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5" name="Groupe 24"/>
            <p:cNvGrpSpPr/>
            <p:nvPr/>
          </p:nvGrpSpPr>
          <p:grpSpPr>
            <a:xfrm>
              <a:off x="9271819" y="1460388"/>
              <a:ext cx="2880044" cy="247446"/>
              <a:chOff x="9149462" y="1367038"/>
              <a:chExt cx="2880044" cy="247446"/>
            </a:xfrm>
          </p:grpSpPr>
          <p:cxnSp>
            <p:nvCxnSpPr>
              <p:cNvPr id="21" name="Connecteur droit 20"/>
              <p:cNvCxnSpPr/>
              <p:nvPr/>
            </p:nvCxnSpPr>
            <p:spPr>
              <a:xfrm>
                <a:off x="9149462" y="1490761"/>
                <a:ext cx="249575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lèche courbée vers la droite 18"/>
              <p:cNvSpPr/>
              <p:nvPr/>
            </p:nvSpPr>
            <p:spPr>
              <a:xfrm rot="5400000">
                <a:off x="11521494" y="1338361"/>
                <a:ext cx="247446" cy="304800"/>
              </a:xfrm>
              <a:prstGeom prst="curvedRightArrow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Connecteur droit 23"/>
              <p:cNvCxnSpPr/>
              <p:nvPr/>
            </p:nvCxnSpPr>
            <p:spPr>
              <a:xfrm>
                <a:off x="11635385" y="1490761"/>
                <a:ext cx="39412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574" y="505802"/>
            <a:ext cx="2700000" cy="21600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8779214" y="739365"/>
            <a:ext cx="327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/>
              <a:t>Clusterisation</a:t>
            </a:r>
            <a:r>
              <a:rPr lang="fr-FR" sz="1600" dirty="0" smtClean="0"/>
              <a:t> : α+C12+α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ZoneTexte 22"/>
              <p:cNvSpPr txBox="1"/>
              <p:nvPr/>
            </p:nvSpPr>
            <p:spPr>
              <a:xfrm>
                <a:off x="2858824" y="2233853"/>
                <a:ext cx="28286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err="1" smtClean="0"/>
                  <a:t>Isovector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dipole</a:t>
                </a:r>
                <a:endParaRPr lang="fr-FR" sz="16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1600" b="1" dirty="0" smtClean="0"/>
              </a:p>
            </p:txBody>
          </p:sp>
        </mc:Choice>
        <mc:Fallback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824" y="2233853"/>
                <a:ext cx="2828690" cy="584775"/>
              </a:xfrm>
              <a:prstGeom prst="rect">
                <a:avLst/>
              </a:prstGeom>
              <a:blipFill>
                <a:blip r:embed="rId9"/>
                <a:stretch>
                  <a:fillRect t="-3125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5729253" y="2226757"/>
                <a:ext cx="28286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err="1" smtClean="0"/>
                  <a:t>Isoscalar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quadrupole</a:t>
                </a:r>
                <a:endParaRPr lang="fr-FR" sz="16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sz="1600" b="1" dirty="0" smtClean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253" y="2226757"/>
                <a:ext cx="2828690" cy="584775"/>
              </a:xfrm>
              <a:prstGeom prst="rect">
                <a:avLst/>
              </a:prstGeom>
              <a:blipFill>
                <a:blip r:embed="rId10"/>
                <a:stretch>
                  <a:fillRect t="-3125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>
              <a:xfrm>
                <a:off x="8615954" y="2210071"/>
                <a:ext cx="28286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err="1" smtClean="0"/>
                  <a:t>Isoscalar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octupole</a:t>
                </a:r>
                <a:endParaRPr lang="fr-FR" sz="16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  <m:sup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1600" b="1" dirty="0" smtClean="0"/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5954" y="2210071"/>
                <a:ext cx="2828690" cy="584775"/>
              </a:xfrm>
              <a:prstGeom prst="rect">
                <a:avLst/>
              </a:prstGeom>
              <a:blipFill>
                <a:blip r:embed="rId11"/>
                <a:stretch>
                  <a:fillRect t="-3158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Image 31"/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 trans="72000" pencilSize="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19" y="2476112"/>
            <a:ext cx="2699870" cy="194455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 trans="72000" pencilSize="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0115" y="2462971"/>
            <a:ext cx="2699870" cy="1944552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1485">
            <a:off x="10916096" y="3025939"/>
            <a:ext cx="556624" cy="313101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10403029" y="1981570"/>
            <a:ext cx="1814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smtClean="0">
                <a:solidFill>
                  <a:srgbClr val="FF0000"/>
                </a:solidFill>
              </a:rPr>
              <a:t>O16+</a:t>
            </a:r>
            <a:r>
              <a:rPr lang="el-GR" sz="1600" dirty="0">
                <a:solidFill>
                  <a:srgbClr val="FF0000"/>
                </a:solidFill>
              </a:rPr>
              <a:t> α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observed</a:t>
            </a:r>
            <a:endParaRPr lang="fr-FR" sz="1600" dirty="0" smtClean="0">
              <a:solidFill>
                <a:srgbClr val="FF0000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fr-FR" sz="1600" b="1" dirty="0" smtClean="0">
                <a:solidFill>
                  <a:srgbClr val="FF0000"/>
                </a:solidFill>
              </a:rPr>
              <a:t>PGCM</a:t>
            </a:r>
          </a:p>
          <a:p>
            <a:pPr marL="285750" indent="-285750" algn="r">
              <a:buFontTx/>
              <a:buChar char="-"/>
            </a:pPr>
            <a:r>
              <a:rPr lang="fr-FR" sz="1600" b="1" dirty="0" err="1" smtClean="0">
                <a:solidFill>
                  <a:srgbClr val="FF0000"/>
                </a:solidFill>
              </a:rPr>
              <a:t>Experiment</a:t>
            </a:r>
            <a:endParaRPr lang="fr-FR" sz="1600" b="1" dirty="0" smtClean="0">
              <a:solidFill>
                <a:srgbClr val="FF000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0548636" y="3677839"/>
            <a:ext cx="17397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/>
              <a:t>Frosini</a:t>
            </a:r>
            <a:r>
              <a:rPr lang="fr-FR" sz="1100" dirty="0"/>
              <a:t> et al. </a:t>
            </a:r>
          </a:p>
          <a:p>
            <a:pPr algn="ctr"/>
            <a:r>
              <a:rPr lang="fr-FR" sz="1100" dirty="0"/>
              <a:t>EPJA 58,4,64 (2022)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314102" y="941897"/>
            <a:ext cx="10822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smtClean="0"/>
              <a:t>Open </a:t>
            </a:r>
            <a:r>
              <a:rPr lang="fr-FR" sz="1600" dirty="0" err="1" smtClean="0"/>
              <a:t>shell</a:t>
            </a:r>
            <a:r>
              <a:rPr lang="fr-FR" sz="1600" dirty="0" smtClean="0"/>
              <a:t> </a:t>
            </a:r>
            <a:r>
              <a:rPr lang="fr-FR" sz="1600" dirty="0" err="1" smtClean="0"/>
              <a:t>nuclei</a:t>
            </a:r>
            <a:r>
              <a:rPr lang="fr-FR" sz="1600" dirty="0" smtClean="0"/>
              <a:t> </a:t>
            </a:r>
            <a:r>
              <a:rPr lang="fr-FR" sz="1600" dirty="0" err="1" smtClean="0"/>
              <a:t>better</a:t>
            </a:r>
            <a:r>
              <a:rPr lang="fr-FR" sz="1600" dirty="0" smtClean="0"/>
              <a:t> </a:t>
            </a:r>
            <a:r>
              <a:rPr lang="fr-FR" sz="1600" dirty="0" err="1" smtClean="0"/>
              <a:t>described</a:t>
            </a:r>
            <a:r>
              <a:rPr lang="fr-FR" sz="1600" dirty="0" smtClean="0"/>
              <a:t> by </a:t>
            </a:r>
            <a:r>
              <a:rPr lang="fr-FR" sz="1600" dirty="0" err="1" smtClean="0"/>
              <a:t>symmetry</a:t>
            </a:r>
            <a:r>
              <a:rPr lang="fr-FR" sz="1600" dirty="0" smtClean="0"/>
              <a:t> </a:t>
            </a:r>
            <a:r>
              <a:rPr lang="fr-FR" sz="1600" dirty="0" err="1" smtClean="0"/>
              <a:t>broken</a:t>
            </a:r>
            <a:r>
              <a:rPr lang="fr-FR" sz="1600" dirty="0" smtClean="0"/>
              <a:t> </a:t>
            </a:r>
            <a:r>
              <a:rPr lang="fr-FR" sz="1600" dirty="0" err="1" smtClean="0"/>
              <a:t>mean-field</a:t>
            </a:r>
            <a:endParaRPr lang="fr-FR" sz="1600" b="1" dirty="0" smtClean="0"/>
          </a:p>
          <a:p>
            <a:pPr marL="285750" indent="-285750" algn="l">
              <a:buFontTx/>
              <a:buChar char="-"/>
            </a:pPr>
            <a:r>
              <a:rPr lang="fr-FR" sz="1600" dirty="0" err="1" smtClean="0"/>
              <a:t>Breaking</a:t>
            </a:r>
            <a:r>
              <a:rPr lang="fr-FR" sz="1600" dirty="0" smtClean="0"/>
              <a:t> </a:t>
            </a:r>
            <a:r>
              <a:rPr lang="fr-FR" sz="1600" dirty="0" err="1" smtClean="0"/>
              <a:t>symmetries</a:t>
            </a:r>
            <a:r>
              <a:rPr lang="fr-FR" sz="1600" dirty="0" smtClean="0"/>
              <a:t> </a:t>
            </a:r>
            <a:r>
              <a:rPr lang="fr-FR" sz="1600" dirty="0" err="1" smtClean="0"/>
              <a:t>allows</a:t>
            </a:r>
            <a:r>
              <a:rPr lang="fr-FR" sz="1600" dirty="0" smtClean="0"/>
              <a:t> to </a:t>
            </a:r>
            <a:r>
              <a:rPr lang="fr-FR" sz="1600" dirty="0" err="1" smtClean="0"/>
              <a:t>include</a:t>
            </a:r>
            <a:r>
              <a:rPr lang="fr-FR" sz="1600" dirty="0" smtClean="0"/>
              <a:t> </a:t>
            </a:r>
            <a:r>
              <a:rPr lang="fr-FR" sz="1600" b="1" dirty="0" err="1" smtClean="0"/>
              <a:t>static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correlations</a:t>
            </a:r>
            <a:endParaRPr lang="fr-FR" sz="1600" b="1" dirty="0" smtClean="0"/>
          </a:p>
          <a:p>
            <a:pPr marL="924367" lvl="1" indent="-285750">
              <a:buFont typeface="Wingdings" panose="05000000000000000000" pitchFamily="2" charset="2"/>
              <a:buChar char="Ø"/>
            </a:pPr>
            <a:r>
              <a:rPr lang="fr-FR" sz="1600" b="1" dirty="0" err="1" smtClean="0"/>
              <a:t>Deformation</a:t>
            </a:r>
            <a:r>
              <a:rPr lang="fr-FR" sz="1600" b="1" dirty="0" smtClean="0"/>
              <a:t> : multi-</a:t>
            </a:r>
            <a:r>
              <a:rPr lang="fr-FR" sz="1600" b="1" dirty="0" err="1" smtClean="0"/>
              <a:t>particle</a:t>
            </a:r>
            <a:r>
              <a:rPr lang="fr-FR" sz="1600" b="1" dirty="0" smtClean="0"/>
              <a:t> multi-</a:t>
            </a:r>
            <a:r>
              <a:rPr lang="fr-FR" sz="1600" b="1" dirty="0" err="1" smtClean="0"/>
              <a:t>hole</a:t>
            </a:r>
            <a:endParaRPr lang="fr-FR" sz="1600" b="1" dirty="0"/>
          </a:p>
          <a:p>
            <a:pPr marL="924367" lvl="1" indent="-285750">
              <a:buFont typeface="Wingdings" panose="05000000000000000000" pitchFamily="2" charset="2"/>
              <a:buChar char="Ø"/>
            </a:pPr>
            <a:r>
              <a:rPr lang="fr-FR" sz="1600" b="1" dirty="0" err="1" smtClean="0"/>
              <a:t>Particle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number</a:t>
            </a:r>
            <a:r>
              <a:rPr lang="fr-FR" sz="1600" b="1" dirty="0" smtClean="0"/>
              <a:t> : </a:t>
            </a:r>
            <a:r>
              <a:rPr lang="fr-FR" sz="1600" b="1" dirty="0" err="1" smtClean="0"/>
              <a:t>superfluidity</a:t>
            </a:r>
            <a:endParaRPr lang="fr-FR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1708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2" grpId="0"/>
      <p:bldP spid="23" grpId="0"/>
      <p:bldP spid="26" grpId="0"/>
      <p:bldP spid="29" grpId="0"/>
      <p:bldP spid="31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QRPA-FAM in </a:t>
            </a:r>
            <a:r>
              <a:rPr lang="fr-FR" dirty="0" err="1"/>
              <a:t>deformed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: illustration in </a:t>
            </a:r>
            <a:r>
              <a:rPr lang="fr-FR" dirty="0" err="1"/>
              <a:t>neon</a:t>
            </a:r>
            <a:r>
              <a:rPr lang="fr-FR" dirty="0"/>
              <a:t> 20</a:t>
            </a:r>
            <a:endParaRPr lang="en-US" dirty="0"/>
          </a:p>
        </p:txBody>
      </p:sp>
      <p:grpSp>
        <p:nvGrpSpPr>
          <p:cNvPr id="28" name="Groupe 27"/>
          <p:cNvGrpSpPr/>
          <p:nvPr/>
        </p:nvGrpSpPr>
        <p:grpSpPr>
          <a:xfrm>
            <a:off x="8917854" y="1371449"/>
            <a:ext cx="3037362" cy="271833"/>
            <a:chOff x="9114501" y="1436001"/>
            <a:chExt cx="3037362" cy="271833"/>
          </a:xfrm>
        </p:grpSpPr>
        <p:sp>
          <p:nvSpPr>
            <p:cNvPr id="27" name="Flèche courbée vers la droite 26"/>
            <p:cNvSpPr/>
            <p:nvPr/>
          </p:nvSpPr>
          <p:spPr>
            <a:xfrm rot="5400000">
              <a:off x="9143178" y="1407324"/>
              <a:ext cx="247446" cy="304800"/>
            </a:xfrm>
            <a:prstGeom prst="curved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5" name="Groupe 24"/>
            <p:cNvGrpSpPr/>
            <p:nvPr/>
          </p:nvGrpSpPr>
          <p:grpSpPr>
            <a:xfrm>
              <a:off x="9271819" y="1460388"/>
              <a:ext cx="2880044" cy="247446"/>
              <a:chOff x="9149462" y="1367038"/>
              <a:chExt cx="2880044" cy="247446"/>
            </a:xfrm>
          </p:grpSpPr>
          <p:cxnSp>
            <p:nvCxnSpPr>
              <p:cNvPr id="21" name="Connecteur droit 20"/>
              <p:cNvCxnSpPr/>
              <p:nvPr/>
            </p:nvCxnSpPr>
            <p:spPr>
              <a:xfrm>
                <a:off x="9149462" y="1490761"/>
                <a:ext cx="249575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lèche courbée vers la droite 18"/>
              <p:cNvSpPr/>
              <p:nvPr/>
            </p:nvSpPr>
            <p:spPr>
              <a:xfrm rot="5400000">
                <a:off x="11521494" y="1338361"/>
                <a:ext cx="247446" cy="304800"/>
              </a:xfrm>
              <a:prstGeom prst="curvedRightArrow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Connecteur droit 23"/>
              <p:cNvCxnSpPr/>
              <p:nvPr/>
            </p:nvCxnSpPr>
            <p:spPr>
              <a:xfrm>
                <a:off x="11635385" y="1490761"/>
                <a:ext cx="39412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574" y="505802"/>
            <a:ext cx="2700000" cy="21600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8779214" y="739365"/>
            <a:ext cx="327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/>
              <a:t>Clusterisation</a:t>
            </a:r>
            <a:r>
              <a:rPr lang="fr-FR" sz="1600" dirty="0" smtClean="0"/>
              <a:t> : α+C12+α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0429" y="2349000"/>
            <a:ext cx="870330" cy="21600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620" y="2352825"/>
            <a:ext cx="1068132" cy="21600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9188" y="2352825"/>
            <a:ext cx="870330" cy="21600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06987" y="2352825"/>
            <a:ext cx="1068132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0" y="2824558"/>
                <a:ext cx="10194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24558"/>
                <a:ext cx="1019445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068671" y="2822609"/>
                <a:ext cx="101944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671" y="2822609"/>
                <a:ext cx="1019446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5925895" y="2822899"/>
                <a:ext cx="10194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895" y="2822899"/>
                <a:ext cx="1019445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Imag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620" y="3463364"/>
            <a:ext cx="1068132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3064365" y="3959828"/>
                <a:ext cx="10194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4365" y="3959828"/>
                <a:ext cx="1019445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Imag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9188" y="3463364"/>
            <a:ext cx="870330" cy="2160000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9188" y="4577902"/>
            <a:ext cx="870330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5925895" y="3988667"/>
                <a:ext cx="10194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895" y="3988667"/>
                <a:ext cx="1019445" cy="3385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Image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80342" y="3464388"/>
            <a:ext cx="1068132" cy="21600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06987" y="4563520"/>
            <a:ext cx="1068132" cy="21600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592" y="4031306"/>
            <a:ext cx="1068132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5925895" y="5134906"/>
                <a:ext cx="10194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895" y="5134906"/>
                <a:ext cx="1019445" cy="33855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8615954" y="2822899"/>
                <a:ext cx="10194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5954" y="2822899"/>
                <a:ext cx="1019445" cy="33855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8615954" y="3988667"/>
                <a:ext cx="10194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5954" y="3988667"/>
                <a:ext cx="1019445" cy="33855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8615954" y="5134906"/>
                <a:ext cx="10194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5954" y="5134906"/>
                <a:ext cx="1019445" cy="33855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11105935" y="5890296"/>
                <a:ext cx="10194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  <m:sup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5935" y="5890296"/>
                <a:ext cx="1019445" cy="338554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ZoneTexte 52"/>
          <p:cNvSpPr txBox="1"/>
          <p:nvPr/>
        </p:nvSpPr>
        <p:spPr>
          <a:xfrm>
            <a:off x="180000" y="5406989"/>
            <a:ext cx="645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/>
              <a:t>Obvious</a:t>
            </a:r>
            <a:r>
              <a:rPr lang="fr-FR" sz="1600" b="1" dirty="0" smtClean="0"/>
              <a:t> </a:t>
            </a:r>
            <a:r>
              <a:rPr lang="fr-FR" sz="1600" b="1" dirty="0" smtClean="0"/>
              <a:t>limitation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b="1" dirty="0" err="1" smtClean="0"/>
              <a:t>Vibrational</a:t>
            </a:r>
            <a:r>
              <a:rPr lang="fr-FR" sz="1600" b="1" dirty="0" smtClean="0"/>
              <a:t> modes </a:t>
            </a:r>
            <a:r>
              <a:rPr lang="fr-FR" sz="1600" b="1" dirty="0" err="1" smtClean="0"/>
              <a:t>with</a:t>
            </a:r>
            <a:r>
              <a:rPr lang="fr-FR" sz="1600" b="1" dirty="0" smtClean="0"/>
              <a:t> good </a:t>
            </a:r>
            <a:r>
              <a:rPr lang="fr-FR" sz="1600" b="1" dirty="0" err="1" smtClean="0"/>
              <a:t>symmetries</a:t>
            </a:r>
            <a:r>
              <a:rPr lang="fr-FR" sz="1600" dirty="0" smtClean="0"/>
              <a:t>?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Projected</a:t>
            </a:r>
            <a:r>
              <a:rPr lang="fr-FR" sz="1600" dirty="0" smtClean="0"/>
              <a:t> </a:t>
            </a:r>
            <a:r>
              <a:rPr lang="fr-FR" sz="1600" dirty="0" smtClean="0"/>
              <a:t>QRPA </a:t>
            </a:r>
            <a:r>
              <a:rPr lang="fr-FR" sz="1600" dirty="0" smtClean="0"/>
              <a:t>[</a:t>
            </a:r>
            <a:r>
              <a:rPr lang="fr-FR" sz="1400" dirty="0" err="1" smtClean="0"/>
              <a:t>Federschmidt</a:t>
            </a:r>
            <a:r>
              <a:rPr lang="fr-FR" sz="1400" dirty="0" smtClean="0"/>
              <a:t>, Ring, NPA (1985)</a:t>
            </a:r>
            <a:r>
              <a:rPr lang="fr-FR" sz="1600" dirty="0" smtClean="0"/>
              <a:t>]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Towards</a:t>
            </a:r>
            <a:r>
              <a:rPr lang="fr-FR" sz="1600" dirty="0" smtClean="0"/>
              <a:t> </a:t>
            </a:r>
            <a:r>
              <a:rPr lang="fr-FR" sz="1600" dirty="0" smtClean="0"/>
              <a:t>PQFAM? </a:t>
            </a:r>
            <a:r>
              <a:rPr lang="fr-FR" sz="1600" dirty="0" smtClean="0"/>
              <a:t>[</a:t>
            </a:r>
            <a:r>
              <a:rPr lang="fr-FR" sz="1400" dirty="0" smtClean="0"/>
              <a:t>A. </a:t>
            </a:r>
            <a:r>
              <a:rPr lang="fr-FR" sz="1400" dirty="0" err="1" smtClean="0"/>
              <a:t>Porro</a:t>
            </a:r>
            <a:r>
              <a:rPr lang="fr-FR" sz="1400" dirty="0" smtClean="0"/>
              <a:t>, PhD </a:t>
            </a:r>
            <a:r>
              <a:rPr lang="fr-FR" sz="1400" dirty="0" err="1" smtClean="0"/>
              <a:t>thesis</a:t>
            </a:r>
            <a:r>
              <a:rPr lang="fr-FR" sz="1400" dirty="0" smtClean="0"/>
              <a:t>, CEA Saclay</a:t>
            </a:r>
            <a:r>
              <a:rPr lang="fr-FR" sz="1600" dirty="0" smtClean="0"/>
              <a:t>]</a:t>
            </a:r>
            <a:endParaRPr lang="fr-FR" sz="1600" dirty="0" smtClean="0"/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1485">
            <a:off x="10916096" y="3025939"/>
            <a:ext cx="556624" cy="313101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10403029" y="1981570"/>
            <a:ext cx="1814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smtClean="0">
                <a:solidFill>
                  <a:srgbClr val="FF0000"/>
                </a:solidFill>
              </a:rPr>
              <a:t>O16+</a:t>
            </a:r>
            <a:r>
              <a:rPr lang="el-GR" sz="1600" dirty="0">
                <a:solidFill>
                  <a:srgbClr val="FF0000"/>
                </a:solidFill>
              </a:rPr>
              <a:t> α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observed</a:t>
            </a:r>
            <a:endParaRPr lang="fr-FR" sz="1600" dirty="0" smtClean="0">
              <a:solidFill>
                <a:srgbClr val="FF0000"/>
              </a:solidFill>
            </a:endParaRPr>
          </a:p>
          <a:p>
            <a:pPr marL="285750" indent="-285750" algn="r">
              <a:buFontTx/>
              <a:buChar char="-"/>
            </a:pPr>
            <a:r>
              <a:rPr lang="fr-FR" sz="1600" b="1" dirty="0" smtClean="0">
                <a:solidFill>
                  <a:srgbClr val="FF0000"/>
                </a:solidFill>
              </a:rPr>
              <a:t>PGCM</a:t>
            </a:r>
          </a:p>
          <a:p>
            <a:pPr marL="285750" indent="-285750" algn="r">
              <a:buFontTx/>
              <a:buChar char="-"/>
            </a:pPr>
            <a:r>
              <a:rPr lang="fr-FR" sz="1600" b="1" dirty="0" err="1" smtClean="0">
                <a:solidFill>
                  <a:srgbClr val="FF0000"/>
                </a:solidFill>
              </a:rPr>
              <a:t>Experiment</a:t>
            </a:r>
            <a:endParaRPr lang="fr-FR" sz="1600" b="1" dirty="0" smtClean="0">
              <a:solidFill>
                <a:srgbClr val="FF0000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8309031" y="6059573"/>
            <a:ext cx="2327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smtClean="0">
                <a:solidFill>
                  <a:srgbClr val="FF0000"/>
                </a:solidFill>
              </a:rPr>
              <a:t>C12 (3 </a:t>
            </a:r>
            <a:r>
              <a:rPr lang="el-GR" sz="1600" dirty="0">
                <a:solidFill>
                  <a:srgbClr val="FF0000"/>
                </a:solidFill>
              </a:rPr>
              <a:t>α</a:t>
            </a:r>
            <a:r>
              <a:rPr lang="fr-FR" sz="1600" dirty="0" smtClean="0">
                <a:solidFill>
                  <a:srgbClr val="FF0000"/>
                </a:solidFill>
              </a:rPr>
              <a:t>) + 2 </a:t>
            </a:r>
            <a:r>
              <a:rPr lang="el-GR" sz="1600" dirty="0" smtClean="0">
                <a:solidFill>
                  <a:srgbClr val="FF0000"/>
                </a:solidFill>
              </a:rPr>
              <a:t>α</a:t>
            </a:r>
            <a:r>
              <a:rPr lang="fr-FR" sz="1600" dirty="0" smtClean="0">
                <a:solidFill>
                  <a:srgbClr val="FF0000"/>
                </a:solidFill>
              </a:rPr>
              <a:t> ?</a:t>
            </a:r>
          </a:p>
          <a:p>
            <a:pPr algn="r"/>
            <a:r>
              <a:rPr lang="fr-FR" sz="1600" b="1" dirty="0" smtClean="0">
                <a:solidFill>
                  <a:srgbClr val="FF0000"/>
                </a:solidFill>
              </a:rPr>
              <a:t>To </a:t>
            </a:r>
            <a:r>
              <a:rPr lang="fr-FR" sz="1600" b="1" dirty="0" err="1" smtClean="0">
                <a:solidFill>
                  <a:srgbClr val="FF0000"/>
                </a:solidFill>
              </a:rPr>
              <a:t>be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investigated</a:t>
            </a:r>
            <a:endParaRPr lang="fr-FR" sz="1600" b="1" dirty="0" smtClean="0">
              <a:solidFill>
                <a:srgbClr val="FF0000"/>
              </a:solidFill>
            </a:endParaRP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9598">
            <a:off x="10910964" y="6195410"/>
            <a:ext cx="556624" cy="313101"/>
          </a:xfrm>
          <a:prstGeom prst="rect">
            <a:avLst/>
          </a:prstGeom>
        </p:spPr>
      </p:pic>
      <p:sp>
        <p:nvSpPr>
          <p:cNvPr id="59" name="ZoneTexte 58"/>
          <p:cNvSpPr txBox="1"/>
          <p:nvPr/>
        </p:nvSpPr>
        <p:spPr>
          <a:xfrm>
            <a:off x="10435454" y="3677839"/>
            <a:ext cx="18529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 smtClean="0"/>
              <a:t>Frosini</a:t>
            </a:r>
            <a:r>
              <a:rPr lang="fr-FR" sz="1100" dirty="0" smtClean="0"/>
              <a:t> et al. </a:t>
            </a:r>
          </a:p>
          <a:p>
            <a:pPr algn="ctr"/>
            <a:r>
              <a:rPr lang="fr-FR" sz="1100" dirty="0" smtClean="0"/>
              <a:t>EPJA 58,4,64 (2022)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314102" y="941897"/>
            <a:ext cx="10822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smtClean="0"/>
              <a:t>Open </a:t>
            </a:r>
            <a:r>
              <a:rPr lang="fr-FR" sz="1600" dirty="0" err="1" smtClean="0"/>
              <a:t>shell</a:t>
            </a:r>
            <a:r>
              <a:rPr lang="fr-FR" sz="1600" dirty="0" smtClean="0"/>
              <a:t> </a:t>
            </a:r>
            <a:r>
              <a:rPr lang="fr-FR" sz="1600" dirty="0" err="1" smtClean="0"/>
              <a:t>nuclei</a:t>
            </a:r>
            <a:r>
              <a:rPr lang="fr-FR" sz="1600" dirty="0" smtClean="0"/>
              <a:t> </a:t>
            </a:r>
            <a:r>
              <a:rPr lang="fr-FR" sz="1600" dirty="0" err="1" smtClean="0"/>
              <a:t>better</a:t>
            </a:r>
            <a:r>
              <a:rPr lang="fr-FR" sz="1600" dirty="0" smtClean="0"/>
              <a:t> </a:t>
            </a:r>
            <a:r>
              <a:rPr lang="fr-FR" sz="1600" dirty="0" err="1" smtClean="0"/>
              <a:t>described</a:t>
            </a:r>
            <a:r>
              <a:rPr lang="fr-FR" sz="1600" dirty="0" smtClean="0"/>
              <a:t> by </a:t>
            </a:r>
            <a:r>
              <a:rPr lang="fr-FR" sz="1600" dirty="0" err="1" smtClean="0"/>
              <a:t>symmetry</a:t>
            </a:r>
            <a:r>
              <a:rPr lang="fr-FR" sz="1600" dirty="0" smtClean="0"/>
              <a:t> </a:t>
            </a:r>
            <a:r>
              <a:rPr lang="fr-FR" sz="1600" dirty="0" err="1" smtClean="0"/>
              <a:t>broken</a:t>
            </a:r>
            <a:r>
              <a:rPr lang="fr-FR" sz="1600" dirty="0" smtClean="0"/>
              <a:t> </a:t>
            </a:r>
            <a:r>
              <a:rPr lang="fr-FR" sz="1600" dirty="0" err="1" smtClean="0"/>
              <a:t>mean-field</a:t>
            </a:r>
            <a:endParaRPr lang="fr-FR" sz="1600" b="1" dirty="0" smtClean="0"/>
          </a:p>
          <a:p>
            <a:pPr marL="285750" indent="-285750" algn="l">
              <a:buFontTx/>
              <a:buChar char="-"/>
            </a:pPr>
            <a:r>
              <a:rPr lang="fr-FR" sz="1600" dirty="0" err="1" smtClean="0"/>
              <a:t>Breaking</a:t>
            </a:r>
            <a:r>
              <a:rPr lang="fr-FR" sz="1600" dirty="0" smtClean="0"/>
              <a:t> </a:t>
            </a:r>
            <a:r>
              <a:rPr lang="fr-FR" sz="1600" dirty="0" err="1" smtClean="0"/>
              <a:t>symmetries</a:t>
            </a:r>
            <a:r>
              <a:rPr lang="fr-FR" sz="1600" dirty="0" smtClean="0"/>
              <a:t> </a:t>
            </a:r>
            <a:r>
              <a:rPr lang="fr-FR" sz="1600" dirty="0" err="1" smtClean="0"/>
              <a:t>allows</a:t>
            </a:r>
            <a:r>
              <a:rPr lang="fr-FR" sz="1600" dirty="0" smtClean="0"/>
              <a:t> to </a:t>
            </a:r>
            <a:r>
              <a:rPr lang="fr-FR" sz="1600" dirty="0" err="1" smtClean="0"/>
              <a:t>include</a:t>
            </a:r>
            <a:r>
              <a:rPr lang="fr-FR" sz="1600" dirty="0" smtClean="0"/>
              <a:t> </a:t>
            </a:r>
            <a:r>
              <a:rPr lang="fr-FR" sz="1600" b="1" dirty="0" err="1" smtClean="0"/>
              <a:t>static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correlations</a:t>
            </a:r>
            <a:endParaRPr lang="fr-FR" sz="1600" b="1" dirty="0" smtClean="0"/>
          </a:p>
          <a:p>
            <a:pPr marL="924367" lvl="1" indent="-285750">
              <a:buFont typeface="Wingdings" panose="05000000000000000000" pitchFamily="2" charset="2"/>
              <a:buChar char="Ø"/>
            </a:pPr>
            <a:r>
              <a:rPr lang="fr-FR" sz="1600" b="1" dirty="0" err="1" smtClean="0"/>
              <a:t>Deformation</a:t>
            </a:r>
            <a:r>
              <a:rPr lang="fr-FR" sz="1600" b="1" dirty="0" smtClean="0"/>
              <a:t> : multi-</a:t>
            </a:r>
            <a:r>
              <a:rPr lang="fr-FR" sz="1600" b="1" dirty="0" err="1" smtClean="0"/>
              <a:t>particle</a:t>
            </a:r>
            <a:r>
              <a:rPr lang="fr-FR" sz="1600" b="1" dirty="0" smtClean="0"/>
              <a:t> multi-</a:t>
            </a:r>
            <a:r>
              <a:rPr lang="fr-FR" sz="1600" b="1" dirty="0" err="1" smtClean="0"/>
              <a:t>hole</a:t>
            </a:r>
            <a:endParaRPr lang="fr-FR" sz="1600" b="1" dirty="0"/>
          </a:p>
          <a:p>
            <a:pPr marL="924367" lvl="1" indent="-285750">
              <a:buFont typeface="Wingdings" panose="05000000000000000000" pitchFamily="2" charset="2"/>
              <a:buChar char="Ø"/>
            </a:pPr>
            <a:r>
              <a:rPr lang="fr-FR" sz="1600" b="1" dirty="0" err="1" smtClean="0"/>
              <a:t>Particle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number</a:t>
            </a:r>
            <a:r>
              <a:rPr lang="fr-FR" sz="1600" b="1" dirty="0" smtClean="0"/>
              <a:t> : </a:t>
            </a:r>
            <a:r>
              <a:rPr lang="fr-FR" sz="1600" b="1" dirty="0" err="1" smtClean="0"/>
              <a:t>superfluidity</a:t>
            </a:r>
            <a:endParaRPr lang="fr-FR" sz="16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/>
              <p:cNvSpPr txBox="1"/>
              <p:nvPr/>
            </p:nvSpPr>
            <p:spPr>
              <a:xfrm>
                <a:off x="206761" y="2206034"/>
                <a:ext cx="24040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err="1" smtClean="0"/>
                  <a:t>Isoscalar</a:t>
                </a:r>
                <a:r>
                  <a:rPr lang="fr-FR" sz="1600" dirty="0" smtClean="0"/>
                  <a:t> monopole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p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sz="1600" b="1" dirty="0" smtClean="0"/>
              </a:p>
            </p:txBody>
          </p:sp>
        </mc:Choice>
        <mc:Fallback xmlns="">
          <p:sp>
            <p:nvSpPr>
              <p:cNvPr id="60" name="ZoneTexte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61" y="2206034"/>
                <a:ext cx="2404078" cy="584775"/>
              </a:xfrm>
              <a:prstGeom prst="rect">
                <a:avLst/>
              </a:prstGeom>
              <a:blipFill>
                <a:blip r:embed="rId26"/>
                <a:stretch>
                  <a:fillRect t="-3125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ZoneTexte 60"/>
              <p:cNvSpPr txBox="1"/>
              <p:nvPr/>
            </p:nvSpPr>
            <p:spPr>
              <a:xfrm>
                <a:off x="2858824" y="2233853"/>
                <a:ext cx="28286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err="1" smtClean="0"/>
                  <a:t>Isovector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dipole</a:t>
                </a:r>
                <a:endParaRPr lang="fr-FR" sz="16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1600" b="1" dirty="0" smtClean="0"/>
              </a:p>
            </p:txBody>
          </p:sp>
        </mc:Choice>
        <mc:Fallback>
          <p:sp>
            <p:nvSpPr>
              <p:cNvPr id="61" name="ZoneTexte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824" y="2233853"/>
                <a:ext cx="2828690" cy="584775"/>
              </a:xfrm>
              <a:prstGeom prst="rect">
                <a:avLst/>
              </a:prstGeom>
              <a:blipFill>
                <a:blip r:embed="rId25"/>
                <a:stretch>
                  <a:fillRect t="-3125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/>
              <p:cNvSpPr txBox="1"/>
              <p:nvPr/>
            </p:nvSpPr>
            <p:spPr>
              <a:xfrm>
                <a:off x="5729253" y="2226757"/>
                <a:ext cx="28286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err="1" smtClean="0"/>
                  <a:t>Isoscalar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quadrupole</a:t>
                </a:r>
                <a:endParaRPr lang="fr-FR" sz="16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sz="1600" b="1" dirty="0" smtClean="0"/>
              </a:p>
            </p:txBody>
          </p:sp>
        </mc:Choice>
        <mc:Fallback xmlns="">
          <p:sp>
            <p:nvSpPr>
              <p:cNvPr id="62" name="ZoneTexte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253" y="2226757"/>
                <a:ext cx="2828690" cy="584775"/>
              </a:xfrm>
              <a:prstGeom prst="rect">
                <a:avLst/>
              </a:prstGeom>
              <a:blipFill>
                <a:blip r:embed="rId30"/>
                <a:stretch>
                  <a:fillRect t="-3125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/>
              <p:cNvSpPr txBox="1"/>
              <p:nvPr/>
            </p:nvSpPr>
            <p:spPr>
              <a:xfrm>
                <a:off x="8615954" y="2210071"/>
                <a:ext cx="28286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err="1" smtClean="0"/>
                  <a:t>Isoscalar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octupole</a:t>
                </a:r>
                <a:endParaRPr lang="fr-FR" sz="16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p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sup>
                      </m:sSup>
                      <m:r>
                        <a:rPr lang="fr-FR" sz="16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  <m:sup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1600" b="1" dirty="0" smtClean="0"/>
              </a:p>
            </p:txBody>
          </p:sp>
        </mc:Choice>
        <mc:Fallback xmlns="">
          <p:sp>
            <p:nvSpPr>
              <p:cNvPr id="63" name="ZoneTexte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5954" y="2210071"/>
                <a:ext cx="2828690" cy="584775"/>
              </a:xfrm>
              <a:prstGeom prst="rect">
                <a:avLst/>
              </a:prstGeom>
              <a:blipFill>
                <a:blip r:embed="rId31"/>
                <a:stretch>
                  <a:fillRect t="-3158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ZoneTexte 63"/>
          <p:cNvSpPr txBox="1"/>
          <p:nvPr/>
        </p:nvSpPr>
        <p:spPr>
          <a:xfrm>
            <a:off x="188710" y="4326306"/>
            <a:ext cx="33983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Symmetry</a:t>
            </a:r>
            <a:r>
              <a:rPr lang="fr-FR" sz="1600" dirty="0" smtClean="0"/>
              <a:t> </a:t>
            </a:r>
            <a:r>
              <a:rPr lang="fr-FR" sz="1600" dirty="0" err="1" smtClean="0"/>
              <a:t>breaking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Coupling</a:t>
            </a:r>
            <a:r>
              <a:rPr lang="fr-FR" sz="1600" dirty="0" smtClean="0"/>
              <a:t> </a:t>
            </a:r>
            <a:r>
              <a:rPr lang="fr-FR" sz="1600" dirty="0" err="1" smtClean="0"/>
              <a:t>between</a:t>
            </a:r>
            <a:r>
              <a:rPr lang="fr-FR" sz="1600" dirty="0" smtClean="0"/>
              <a:t> modes</a:t>
            </a:r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Degeneneracy</a:t>
            </a:r>
            <a:r>
              <a:rPr lang="fr-FR" sz="1600" dirty="0" smtClean="0"/>
              <a:t> </a:t>
            </a:r>
            <a:r>
              <a:rPr lang="fr-FR" sz="1600" dirty="0" err="1" smtClean="0"/>
              <a:t>removal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Spurious</a:t>
            </a:r>
            <a:r>
              <a:rPr lang="fr-FR" sz="1600" dirty="0" smtClean="0"/>
              <a:t> mode </a:t>
            </a:r>
            <a:r>
              <a:rPr lang="fr-FR" sz="1600" dirty="0" err="1" smtClean="0"/>
              <a:t>admixture</a:t>
            </a:r>
            <a:endParaRPr lang="fr-FR" sz="1600" dirty="0" smtClean="0"/>
          </a:p>
        </p:txBody>
      </p:sp>
    </p:spTree>
    <p:extLst>
      <p:ext uri="{BB962C8B-B14F-4D97-AF65-F5344CB8AC3E}">
        <p14:creationId xmlns:p14="http://schemas.microsoft.com/office/powerpoint/2010/main" val="14387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8" grpId="0"/>
      <p:bldP spid="50" grpId="0"/>
      <p:bldP spid="51" grpId="0"/>
      <p:bldP spid="52" grpId="0"/>
      <p:bldP spid="53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84152" y="1046937"/>
            <a:ext cx="10515600" cy="5114952"/>
          </a:xfrm>
        </p:spPr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fr-FR" sz="2400" dirty="0" smtClean="0"/>
              <a:t>A few </a:t>
            </a:r>
            <a:r>
              <a:rPr lang="fr-FR" sz="2400" dirty="0" err="1" smtClean="0"/>
              <a:t>words</a:t>
            </a:r>
            <a:r>
              <a:rPr lang="fr-FR" sz="2400" dirty="0" smtClean="0"/>
              <a:t> on QRPA-FAM </a:t>
            </a:r>
            <a:r>
              <a:rPr lang="fr-FR" sz="2400" dirty="0" err="1" smtClean="0"/>
              <a:t>formalism</a:t>
            </a:r>
            <a:endParaRPr lang="fr-FR" sz="2400" dirty="0" smtClean="0"/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err="1" smtClean="0"/>
              <a:t>Nuclear</a:t>
            </a:r>
            <a:r>
              <a:rPr lang="fr-FR" sz="1800" dirty="0" smtClean="0"/>
              <a:t> </a:t>
            </a:r>
            <a:r>
              <a:rPr lang="fr-FR" sz="1800" dirty="0" err="1" smtClean="0"/>
              <a:t>many</a:t>
            </a:r>
            <a:r>
              <a:rPr lang="fr-FR" sz="1800" dirty="0" smtClean="0"/>
              <a:t>-body </a:t>
            </a:r>
            <a:r>
              <a:rPr lang="fr-FR" sz="1800" dirty="0" err="1" smtClean="0"/>
              <a:t>problem</a:t>
            </a:r>
            <a:endParaRPr lang="fr-FR" sz="1800" dirty="0" smtClean="0"/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smtClean="0"/>
              <a:t>QRPA </a:t>
            </a:r>
            <a:r>
              <a:rPr lang="fr-FR" sz="1800" dirty="0" err="1" smtClean="0"/>
              <a:t>formalism</a:t>
            </a:r>
            <a:endParaRPr lang="fr-FR" sz="1800" dirty="0" smtClean="0"/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smtClean="0"/>
              <a:t>Illustration of the </a:t>
            </a:r>
            <a:r>
              <a:rPr lang="fr-FR" sz="1800" dirty="0" err="1" smtClean="0"/>
              <a:t>Finite</a:t>
            </a:r>
            <a:r>
              <a:rPr lang="fr-FR" sz="1800" dirty="0" smtClean="0"/>
              <a:t> Amplitude Method</a:t>
            </a:r>
            <a:endParaRPr lang="fr-FR" sz="1800" dirty="0"/>
          </a:p>
          <a:p>
            <a:pPr marL="400050" indent="-400050">
              <a:buFont typeface="+mj-lt"/>
              <a:buAutoNum type="romanUcPeriod"/>
            </a:pPr>
            <a:endParaRPr lang="fr-FR" sz="24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sz="2400" dirty="0" smtClean="0">
                <a:solidFill>
                  <a:srgbClr val="C00000"/>
                </a:solidFill>
              </a:rPr>
              <a:t>Sources of </a:t>
            </a:r>
            <a:r>
              <a:rPr lang="fr-FR" sz="2400" dirty="0" err="1" smtClean="0">
                <a:solidFill>
                  <a:srgbClr val="C00000"/>
                </a:solidFill>
              </a:rPr>
              <a:t>errors</a:t>
            </a:r>
            <a:r>
              <a:rPr lang="fr-FR" sz="2400" dirty="0" smtClean="0">
                <a:solidFill>
                  <a:srgbClr val="C00000"/>
                </a:solidFill>
              </a:rPr>
              <a:t> and </a:t>
            </a:r>
            <a:r>
              <a:rPr lang="fr-FR" sz="2400" dirty="0" err="1" smtClean="0">
                <a:solidFill>
                  <a:srgbClr val="C00000"/>
                </a:solidFill>
              </a:rPr>
              <a:t>uncertainty</a:t>
            </a:r>
            <a:r>
              <a:rPr lang="fr-FR" sz="2400" dirty="0" smtClean="0">
                <a:solidFill>
                  <a:srgbClr val="C00000"/>
                </a:solidFill>
              </a:rPr>
              <a:t> quantifications</a:t>
            </a:r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smtClean="0">
                <a:solidFill>
                  <a:srgbClr val="C00000"/>
                </a:solidFill>
              </a:rPr>
              <a:t>Interaction </a:t>
            </a:r>
            <a:r>
              <a:rPr lang="fr-FR" sz="1800" dirty="0" err="1" smtClean="0">
                <a:solidFill>
                  <a:srgbClr val="C00000"/>
                </a:solidFill>
              </a:rPr>
              <a:t>uncertainties</a:t>
            </a:r>
            <a:endParaRPr lang="fr-FR" sz="1800" dirty="0" smtClean="0">
              <a:solidFill>
                <a:srgbClr val="C00000"/>
              </a:solidFill>
            </a:endParaRPr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err="1" smtClean="0">
                <a:solidFill>
                  <a:srgbClr val="C00000"/>
                </a:solidFill>
              </a:rPr>
              <a:t>Many</a:t>
            </a:r>
            <a:r>
              <a:rPr lang="fr-FR" sz="1800" dirty="0" smtClean="0">
                <a:solidFill>
                  <a:srgbClr val="C00000"/>
                </a:solidFill>
              </a:rPr>
              <a:t>-body </a:t>
            </a:r>
            <a:r>
              <a:rPr lang="fr-FR" sz="1800" dirty="0" err="1" smtClean="0">
                <a:solidFill>
                  <a:srgbClr val="C00000"/>
                </a:solidFill>
              </a:rPr>
              <a:t>truncations</a:t>
            </a:r>
            <a:endParaRPr lang="fr-FR" sz="1800" dirty="0" smtClean="0">
              <a:solidFill>
                <a:srgbClr val="C00000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fr-FR" sz="24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sz="2400" dirty="0" err="1"/>
              <a:t>Preliminary</a:t>
            </a:r>
            <a:r>
              <a:rPr lang="fr-FR" sz="2400" dirty="0"/>
              <a:t> </a:t>
            </a:r>
            <a:r>
              <a:rPr lang="fr-FR" sz="2400" dirty="0" err="1"/>
              <a:t>results</a:t>
            </a:r>
            <a:endParaRPr lang="fr-FR" sz="2400" dirty="0"/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 err="1"/>
              <a:t>Validating</a:t>
            </a:r>
            <a:r>
              <a:rPr lang="fr-FR" sz="1800" dirty="0"/>
              <a:t> QRPA </a:t>
            </a:r>
            <a:r>
              <a:rPr lang="fr-FR" sz="1800" dirty="0" err="1"/>
              <a:t>with</a:t>
            </a:r>
            <a:r>
              <a:rPr lang="fr-FR" sz="1800" dirty="0"/>
              <a:t> ab </a:t>
            </a:r>
            <a:r>
              <a:rPr lang="fr-FR" sz="1800" dirty="0" err="1"/>
              <a:t>initio</a:t>
            </a:r>
            <a:r>
              <a:rPr lang="fr-FR" sz="1800" dirty="0"/>
              <a:t> interactions</a:t>
            </a:r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 err="1"/>
              <a:t>Finite</a:t>
            </a:r>
            <a:r>
              <a:rPr lang="fr-FR" sz="1800" dirty="0"/>
              <a:t> </a:t>
            </a:r>
            <a:r>
              <a:rPr lang="fr-FR" sz="1800" dirty="0" err="1"/>
              <a:t>temperature</a:t>
            </a:r>
            <a:r>
              <a:rPr lang="fr-FR" sz="1800" dirty="0"/>
              <a:t> and </a:t>
            </a:r>
            <a:r>
              <a:rPr lang="fr-FR" sz="1800" dirty="0" err="1"/>
              <a:t>desexcitation</a:t>
            </a:r>
            <a:endParaRPr lang="fr-FR" sz="1800" dirty="0"/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 err="1"/>
              <a:t>Effect</a:t>
            </a:r>
            <a:r>
              <a:rPr lang="fr-FR" sz="1800" dirty="0"/>
              <a:t> of </a:t>
            </a:r>
            <a:r>
              <a:rPr lang="fr-FR" sz="1800" dirty="0" err="1"/>
              <a:t>triaxiality</a:t>
            </a:r>
            <a:r>
              <a:rPr lang="fr-FR" sz="1800" dirty="0"/>
              <a:t> for E1 </a:t>
            </a:r>
            <a:r>
              <a:rPr lang="fr-FR" sz="1800" dirty="0" err="1" smtClean="0"/>
              <a:t>resonances</a:t>
            </a:r>
            <a:endParaRPr lang="fr-FR" sz="1800" dirty="0" smtClean="0"/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/>
              <a:t>First </a:t>
            </a:r>
            <a:r>
              <a:rPr lang="fr-FR" sz="1800" dirty="0" err="1"/>
              <a:t>steps</a:t>
            </a:r>
            <a:r>
              <a:rPr lang="fr-FR" sz="1800" dirty="0"/>
              <a:t> </a:t>
            </a:r>
            <a:r>
              <a:rPr lang="fr-FR" sz="1800" dirty="0" err="1"/>
              <a:t>towards</a:t>
            </a:r>
            <a:r>
              <a:rPr lang="fr-FR" sz="1800" dirty="0"/>
              <a:t> </a:t>
            </a:r>
            <a:r>
              <a:rPr lang="fr-FR" sz="1800" dirty="0" err="1"/>
              <a:t>odd</a:t>
            </a:r>
            <a:r>
              <a:rPr lang="fr-FR" sz="1800" dirty="0"/>
              <a:t> </a:t>
            </a:r>
            <a:r>
              <a:rPr lang="fr-FR" sz="1800" dirty="0" err="1" smtClean="0"/>
              <a:t>nuclei</a:t>
            </a:r>
            <a:endParaRPr lang="fr-FR" sz="1800" dirty="0"/>
          </a:p>
          <a:p>
            <a:pPr marL="478963" lvl="1" indent="0">
              <a:buNone/>
            </a:pPr>
            <a:r>
              <a:rPr lang="fr-FR" sz="1800" dirty="0"/>
              <a:t> </a:t>
            </a:r>
            <a:endParaRPr lang="fr-FR" sz="18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sz="2400" dirty="0" err="1" smtClean="0"/>
              <a:t>Going</a:t>
            </a:r>
            <a:r>
              <a:rPr lang="fr-FR" sz="2400" dirty="0" smtClean="0"/>
              <a:t> </a:t>
            </a:r>
            <a:r>
              <a:rPr lang="fr-FR" sz="2400" dirty="0" err="1" smtClean="0"/>
              <a:t>beyond</a:t>
            </a:r>
            <a:r>
              <a:rPr lang="fr-FR" sz="2400" dirty="0" smtClean="0"/>
              <a:t> QRPA </a:t>
            </a:r>
            <a:r>
              <a:rPr lang="fr-FR" sz="2400" dirty="0" err="1" smtClean="0"/>
              <a:t>with</a:t>
            </a:r>
            <a:r>
              <a:rPr lang="fr-FR" sz="2400" dirty="0" smtClean="0"/>
              <a:t> PGCM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92469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2"/>
          <p:cNvSpPr txBox="1">
            <a:spLocks/>
          </p:cNvSpPr>
          <p:nvPr/>
        </p:nvSpPr>
        <p:spPr>
          <a:xfrm>
            <a:off x="963986" y="827960"/>
            <a:ext cx="3965065" cy="3505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Chiral expansion and </a:t>
            </a:r>
            <a:r>
              <a:rPr lang="fr-FR" dirty="0" err="1" smtClean="0"/>
              <a:t>error</a:t>
            </a:r>
            <a:r>
              <a:rPr lang="fr-FR" dirty="0" smtClean="0"/>
              <a:t> estimation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Expected</a:t>
            </a:r>
            <a:r>
              <a:rPr lang="fr-FR" dirty="0" smtClean="0"/>
              <a:t> </a:t>
            </a:r>
            <a:r>
              <a:rPr lang="fr-FR" dirty="0" err="1" smtClean="0"/>
              <a:t>quality</a:t>
            </a:r>
            <a:r>
              <a:rPr lang="fr-FR" dirty="0" smtClean="0"/>
              <a:t> of HFB-QRPA in </a:t>
            </a:r>
            <a:r>
              <a:rPr lang="fr-FR" i="1" dirty="0" smtClean="0"/>
              <a:t>ab </a:t>
            </a:r>
            <a:r>
              <a:rPr lang="fr-FR" i="1" dirty="0" err="1" smtClean="0"/>
              <a:t>initio</a:t>
            </a:r>
            <a:r>
              <a:rPr lang="fr-FR" i="1" dirty="0" smtClean="0"/>
              <a:t> I – Interaction</a:t>
            </a:r>
            <a:endParaRPr lang="en-US" i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832" y="1186363"/>
            <a:ext cx="3420404" cy="29981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Espace réservé du texte 2"/>
              <p:cNvSpPr txBox="1">
                <a:spLocks/>
              </p:cNvSpPr>
              <p:nvPr/>
            </p:nvSpPr>
            <p:spPr>
              <a:xfrm>
                <a:off x="232949" y="4316065"/>
                <a:ext cx="5758543" cy="1749928"/>
              </a:xfrm>
              <a:prstGeom prst="rect">
                <a:avLst/>
              </a:prstGeom>
            </p:spPr>
            <p:txBody>
              <a:bodyPr vert="horz" wrap="square" lIns="127723" tIns="63862" rIns="127723" bIns="63862" rtlCol="0">
                <a:spAutoFit/>
              </a:bodyPr>
              <a:lstStyle>
                <a:lvl1pPr marL="0" indent="0" algn="l" defTabSz="957925" rtl="0" eaLnBrk="1" latinLnBrk="0" hangingPunct="1">
                  <a:lnSpc>
                    <a:spcPct val="90000"/>
                  </a:lnSpc>
                  <a:spcBef>
                    <a:spcPts val="1048"/>
                  </a:spcBef>
                  <a:buClr>
                    <a:srgbClr val="548235"/>
                  </a:buClr>
                  <a:buSzPct val="80000"/>
                  <a:buFontTx/>
                  <a:buNone/>
                  <a:defRPr sz="1600" b="1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1pPr>
                <a:lvl2pPr marL="718444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5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2pPr>
                <a:lvl3pPr marL="1197407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3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3pPr>
                <a:lvl4pPr marL="167637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1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4pPr>
                <a:lvl5pPr marL="2155332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1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5pPr>
                <a:lvl6pPr marL="2634295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13258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9222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1183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 smtClean="0">
                    <a:solidFill>
                      <a:schemeClr val="tx1"/>
                    </a:solidFill>
                  </a:rPr>
                  <a:t>Systematic expansion </a:t>
                </a:r>
                <a:r>
                  <a:rPr lang="fr-FR" b="0" dirty="0" smtClean="0">
                    <a:solidFill>
                      <a:schemeClr val="tx1"/>
                    </a:solidFill>
                  </a:rPr>
                  <a:t>of </a:t>
                </a:r>
                <a:r>
                  <a:rPr lang="fr-FR" b="0" dirty="0" err="1" smtClean="0">
                    <a:solidFill>
                      <a:schemeClr val="tx1"/>
                    </a:solidFill>
                  </a:rPr>
                  <a:t>Hamiltonian</a:t>
                </a:r>
                <a:r>
                  <a:rPr lang="fr-FR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fr-FR" b="0" dirty="0" err="1" smtClean="0">
                    <a:solidFill>
                      <a:schemeClr val="tx1"/>
                    </a:solidFill>
                  </a:rPr>
                  <a:t>from</a:t>
                </a:r>
                <a:r>
                  <a:rPr lang="fr-FR" b="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𝝌</m:t>
                    </m:r>
                  </m:oMath>
                </a14:m>
                <a:r>
                  <a:rPr lang="fr-FR" i="1" dirty="0" smtClean="0">
                    <a:solidFill>
                      <a:schemeClr val="tx1"/>
                    </a:solidFill>
                  </a:rPr>
                  <a:t>-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EFT</a:t>
                </a:r>
              </a:p>
              <a:p>
                <a:r>
                  <a:rPr lang="fr-FR" b="0" dirty="0" err="1" smtClean="0">
                    <a:solidFill>
                      <a:schemeClr val="tx1"/>
                    </a:solidFill>
                  </a:rPr>
                  <a:t>Truncated</a:t>
                </a:r>
                <a:r>
                  <a:rPr lang="fr-FR" b="0" dirty="0" smtClean="0">
                    <a:solidFill>
                      <a:schemeClr val="tx1"/>
                    </a:solidFill>
                  </a:rPr>
                  <a:t> at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N3LO</a:t>
                </a:r>
                <a:r>
                  <a:rPr lang="fr-FR" b="0" dirty="0" smtClean="0">
                    <a:solidFill>
                      <a:schemeClr val="tx1"/>
                    </a:solidFill>
                  </a:rPr>
                  <a:t> (w/o 4 body)</a:t>
                </a:r>
              </a:p>
              <a:p>
                <a:endParaRPr lang="fr-FR" b="0" dirty="0" smtClean="0">
                  <a:solidFill>
                    <a:schemeClr val="tx1"/>
                  </a:solidFill>
                </a:endParaRPr>
              </a:p>
              <a:p>
                <a:r>
                  <a:rPr lang="fr-FR" b="0" dirty="0" err="1" smtClean="0">
                    <a:solidFill>
                      <a:schemeClr val="tx1"/>
                    </a:solidFill>
                  </a:rPr>
                  <a:t>Softened</a:t>
                </a:r>
                <a:r>
                  <a:rPr lang="fr-FR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fr-FR" b="0" dirty="0" err="1" smtClean="0">
                    <a:solidFill>
                      <a:schemeClr val="tx1"/>
                    </a:solidFill>
                  </a:rPr>
                  <a:t>with</a:t>
                </a:r>
                <a:r>
                  <a:rPr lang="fr-FR" b="0" dirty="0" smtClean="0">
                    <a:solidFill>
                      <a:schemeClr val="tx1"/>
                    </a:solidFill>
                  </a:rPr>
                  <a:t> SRG </a:t>
                </a:r>
                <a:r>
                  <a:rPr lang="fr-FR" b="0" dirty="0" err="1" smtClean="0">
                    <a:solidFill>
                      <a:schemeClr val="tx1"/>
                    </a:solidFill>
                  </a:rPr>
                  <a:t>evolution</a:t>
                </a:r>
                <a:endParaRPr lang="fr-FR" b="0" dirty="0" smtClean="0">
                  <a:solidFill>
                    <a:schemeClr val="tx1"/>
                  </a:solidFill>
                </a:endParaRPr>
              </a:p>
              <a:p>
                <a:r>
                  <a:rPr lang="fr-FR" b="0" dirty="0" smtClean="0">
                    <a:solidFill>
                      <a:schemeClr val="tx1"/>
                    </a:solidFill>
                  </a:rPr>
                  <a:t>3 body </a:t>
                </a:r>
                <a:r>
                  <a:rPr lang="fr-FR" b="0" dirty="0" err="1" smtClean="0">
                    <a:solidFill>
                      <a:schemeClr val="tx1"/>
                    </a:solidFill>
                  </a:rPr>
                  <a:t>treated</a:t>
                </a:r>
                <a:r>
                  <a:rPr lang="fr-FR" b="0" dirty="0" smtClean="0">
                    <a:solidFill>
                      <a:schemeClr val="tx1"/>
                    </a:solidFill>
                  </a:rPr>
                  <a:t> via in medium </a:t>
                </a:r>
                <a:r>
                  <a:rPr lang="fr-FR" b="0" dirty="0" err="1" smtClean="0">
                    <a:solidFill>
                      <a:schemeClr val="tx1"/>
                    </a:solidFill>
                  </a:rPr>
                  <a:t>reduction</a:t>
                </a:r>
                <a:endParaRPr lang="fr-FR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Espace réservé du 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49" y="4316065"/>
                <a:ext cx="5758543" cy="1749928"/>
              </a:xfrm>
              <a:prstGeom prst="rect">
                <a:avLst/>
              </a:prstGeom>
              <a:blipFill>
                <a:blip r:embed="rId3"/>
                <a:stretch>
                  <a:fillRect t="-1394" b="-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979166" y="5037744"/>
            <a:ext cx="32319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1200" dirty="0">
                <a:solidFill>
                  <a:srgbClr val="3F3F3F"/>
                </a:solidFill>
              </a:rPr>
              <a:t>[</a:t>
            </a:r>
            <a:r>
              <a:rPr lang="fr-FR" sz="1200" dirty="0" err="1">
                <a:solidFill>
                  <a:srgbClr val="3F3F3F"/>
                </a:solidFill>
              </a:rPr>
              <a:t>Hühter</a:t>
            </a:r>
            <a:r>
              <a:rPr lang="fr-FR" sz="1200" dirty="0">
                <a:solidFill>
                  <a:srgbClr val="3F3F3F"/>
                </a:solidFill>
              </a:rPr>
              <a:t> et al </a:t>
            </a:r>
            <a:r>
              <a:rPr lang="fr-FR" sz="1200" dirty="0" err="1">
                <a:solidFill>
                  <a:srgbClr val="3F3F3F"/>
                </a:solidFill>
              </a:rPr>
              <a:t>Phys.Lett.B</a:t>
            </a:r>
            <a:r>
              <a:rPr lang="fr-FR" sz="1200" dirty="0">
                <a:solidFill>
                  <a:srgbClr val="3F3F3F"/>
                </a:solidFill>
              </a:rPr>
              <a:t> 808 (2020) 135651]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79166" y="6137518"/>
            <a:ext cx="26961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1200" dirty="0" smtClean="0">
                <a:solidFill>
                  <a:srgbClr val="3F3F3F"/>
                </a:solidFill>
              </a:rPr>
              <a:t>[</a:t>
            </a:r>
            <a:r>
              <a:rPr lang="fr-FR" sz="1200" dirty="0" err="1" smtClean="0">
                <a:solidFill>
                  <a:srgbClr val="3F3F3F"/>
                </a:solidFill>
              </a:rPr>
              <a:t>Frosini</a:t>
            </a:r>
            <a:r>
              <a:rPr lang="fr-FR" sz="1200" dirty="0" smtClean="0">
                <a:solidFill>
                  <a:srgbClr val="3F3F3F"/>
                </a:solidFill>
              </a:rPr>
              <a:t> </a:t>
            </a:r>
            <a:r>
              <a:rPr lang="fr-FR" sz="1200" dirty="0">
                <a:solidFill>
                  <a:srgbClr val="3F3F3F"/>
                </a:solidFill>
              </a:rPr>
              <a:t>et al </a:t>
            </a:r>
            <a:r>
              <a:rPr lang="fr-FR" sz="1200" dirty="0" smtClean="0">
                <a:solidFill>
                  <a:srgbClr val="3F3F3F"/>
                </a:solidFill>
              </a:rPr>
              <a:t>EPJA 54, 4, 151 (2021)]</a:t>
            </a:r>
            <a:endParaRPr lang="fr-FR" sz="1200" dirty="0">
              <a:solidFill>
                <a:srgbClr val="3F3F3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 rot="10800000" flipV="1">
            <a:off x="7437693" y="936684"/>
            <a:ext cx="3247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rgbClr val="FF0000"/>
                </a:solidFill>
              </a:rPr>
              <a:t>Errors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under</a:t>
            </a:r>
            <a:r>
              <a:rPr lang="fr-FR" sz="2000" b="1" dirty="0" smtClean="0">
                <a:solidFill>
                  <a:srgbClr val="FF0000"/>
                </a:solidFill>
              </a:rPr>
              <a:t> control?</a:t>
            </a:r>
            <a:endParaRPr lang="fr-FR" sz="2000" i="1" dirty="0" smtClean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051" y="1685251"/>
            <a:ext cx="3366406" cy="2407349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8421189" y="1373192"/>
            <a:ext cx="3640011" cy="2818180"/>
            <a:chOff x="7836953" y="1759260"/>
            <a:chExt cx="3292430" cy="2549075"/>
          </a:xfrm>
        </p:grpSpPr>
        <p:pic>
          <p:nvPicPr>
            <p:cNvPr id="28" name="Google Shape;959;p35"/>
            <p:cNvPicPr preferRelativeResize="0"/>
            <p:nvPr/>
          </p:nvPicPr>
          <p:blipFill rotWithShape="1">
            <a:blip r:embed="rId5">
              <a:alphaModFix/>
            </a:blip>
            <a:srcRect l="40702" r="35383"/>
            <a:stretch/>
          </p:blipFill>
          <p:spPr>
            <a:xfrm>
              <a:off x="8111981" y="1759260"/>
              <a:ext cx="1606786" cy="25490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" name="Google Shape;967;p35"/>
            <p:cNvGrpSpPr/>
            <p:nvPr/>
          </p:nvGrpSpPr>
          <p:grpSpPr>
            <a:xfrm>
              <a:off x="7836953" y="1759260"/>
              <a:ext cx="3292430" cy="2549075"/>
              <a:chOff x="4249021" y="3996725"/>
              <a:chExt cx="3292430" cy="2549075"/>
            </a:xfrm>
          </p:grpSpPr>
          <p:pic>
            <p:nvPicPr>
              <p:cNvPr id="32" name="Google Shape;968;p35"/>
              <p:cNvPicPr preferRelativeResize="0"/>
              <p:nvPr/>
            </p:nvPicPr>
            <p:blipFill rotWithShape="1">
              <a:blip r:embed="rId5">
                <a:alphaModFix/>
              </a:blip>
              <a:srcRect r="95120"/>
              <a:stretch/>
            </p:blipFill>
            <p:spPr>
              <a:xfrm>
                <a:off x="4249021" y="3996725"/>
                <a:ext cx="327869" cy="25490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oogle Shape;970;p35"/>
              <p:cNvPicPr preferRelativeResize="0"/>
              <p:nvPr/>
            </p:nvPicPr>
            <p:blipFill rotWithShape="1">
              <a:blip r:embed="rId5">
                <a:alphaModFix/>
              </a:blip>
              <a:srcRect l="77708"/>
              <a:stretch/>
            </p:blipFill>
            <p:spPr>
              <a:xfrm>
                <a:off x="6043749" y="3996725"/>
                <a:ext cx="1497702" cy="25490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1" name="Rectangle 10"/>
          <p:cNvSpPr/>
          <p:nvPr/>
        </p:nvSpPr>
        <p:spPr>
          <a:xfrm>
            <a:off x="9432627" y="1807704"/>
            <a:ext cx="226423" cy="191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0899486" y="1855820"/>
            <a:ext cx="226423" cy="191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542">
            <a:off x="5124462" y="4097153"/>
            <a:ext cx="955779" cy="955779"/>
          </a:xfrm>
          <a:prstGeom prst="rect">
            <a:avLst/>
          </a:prstGeom>
        </p:spPr>
      </p:pic>
      <p:sp>
        <p:nvSpPr>
          <p:cNvPr id="43" name="Espace réservé du texte 2"/>
          <p:cNvSpPr txBox="1">
            <a:spLocks/>
          </p:cNvSpPr>
          <p:nvPr/>
        </p:nvSpPr>
        <p:spPr>
          <a:xfrm>
            <a:off x="6096000" y="4212406"/>
            <a:ext cx="5965199" cy="70041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>
                <a:solidFill>
                  <a:schemeClr val="tx1"/>
                </a:solidFill>
              </a:rPr>
              <a:t>Systematic</a:t>
            </a:r>
            <a:r>
              <a:rPr lang="fr-FR" dirty="0" smtClean="0">
                <a:solidFill>
                  <a:schemeClr val="tx1"/>
                </a:solidFill>
              </a:rPr>
              <a:t> : Convergence </a:t>
            </a:r>
            <a:r>
              <a:rPr lang="fr-FR" dirty="0" err="1" smtClean="0">
                <a:solidFill>
                  <a:schemeClr val="tx1"/>
                </a:solidFill>
              </a:rPr>
              <a:t>between</a:t>
            </a:r>
            <a:r>
              <a:rPr lang="fr-FR" dirty="0" smtClean="0">
                <a:solidFill>
                  <a:schemeClr val="tx1"/>
                </a:solidFill>
              </a:rPr>
              <a:t> N2LO and N3LO</a:t>
            </a:r>
          </a:p>
          <a:p>
            <a:r>
              <a:rPr lang="fr-FR" dirty="0" err="1" smtClean="0">
                <a:solidFill>
                  <a:schemeClr val="tx1"/>
                </a:solidFill>
              </a:rPr>
              <a:t>Statistic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fr-FR" dirty="0" err="1" smtClean="0">
                <a:solidFill>
                  <a:schemeClr val="tx1"/>
                </a:solidFill>
              </a:rPr>
              <a:t>LECs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determination</a:t>
            </a:r>
            <a:r>
              <a:rPr lang="fr-FR" b="0" dirty="0" smtClean="0">
                <a:solidFill>
                  <a:schemeClr val="tx1"/>
                </a:solidFill>
              </a:rPr>
              <a:t> (not </a:t>
            </a:r>
            <a:r>
              <a:rPr lang="fr-FR" b="0" dirty="0" err="1" smtClean="0">
                <a:solidFill>
                  <a:schemeClr val="tx1"/>
                </a:solidFill>
              </a:rPr>
              <a:t>evaluated</a:t>
            </a:r>
            <a:r>
              <a:rPr lang="fr-FR" b="0" dirty="0" smtClean="0">
                <a:solidFill>
                  <a:schemeClr val="tx1"/>
                </a:solidFill>
              </a:rPr>
              <a:t> </a:t>
            </a:r>
            <a:r>
              <a:rPr lang="fr-FR" b="0" dirty="0" err="1" smtClean="0">
                <a:solidFill>
                  <a:schemeClr val="tx1"/>
                </a:solidFill>
              </a:rPr>
              <a:t>yet</a:t>
            </a:r>
            <a:r>
              <a:rPr lang="fr-FR" b="0" dirty="0" smtClean="0">
                <a:solidFill>
                  <a:schemeClr val="tx1"/>
                </a:solidFill>
              </a:rPr>
              <a:t> in </a:t>
            </a:r>
            <a:r>
              <a:rPr lang="fr-FR" b="0" dirty="0" err="1" smtClean="0">
                <a:solidFill>
                  <a:schemeClr val="tx1"/>
                </a:solidFill>
              </a:rPr>
              <a:t>this</a:t>
            </a:r>
            <a:r>
              <a:rPr lang="fr-FR" b="0" dirty="0" smtClean="0">
                <a:solidFill>
                  <a:schemeClr val="tx1"/>
                </a:solidFill>
              </a:rPr>
              <a:t> </a:t>
            </a:r>
            <a:r>
              <a:rPr lang="fr-FR" b="0" dirty="0" err="1" smtClean="0">
                <a:solidFill>
                  <a:schemeClr val="tx1"/>
                </a:solidFill>
              </a:rPr>
              <a:t>work</a:t>
            </a:r>
            <a:r>
              <a:rPr lang="fr-FR" b="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4" name="Espace réservé du texte 2"/>
          <p:cNvSpPr txBox="1">
            <a:spLocks/>
          </p:cNvSpPr>
          <p:nvPr/>
        </p:nvSpPr>
        <p:spPr>
          <a:xfrm>
            <a:off x="5244350" y="6137518"/>
            <a:ext cx="3497236" cy="3505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Shown</a:t>
            </a:r>
            <a:r>
              <a:rPr lang="fr-FR" dirty="0" smtClean="0">
                <a:solidFill>
                  <a:schemeClr val="tx1"/>
                </a:solidFill>
              </a:rPr>
              <a:t> to </a:t>
            </a:r>
            <a:r>
              <a:rPr lang="fr-FR" dirty="0" err="1" smtClean="0">
                <a:solidFill>
                  <a:schemeClr val="tx1"/>
                </a:solidFill>
              </a:rPr>
              <a:t>be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lower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then</a:t>
            </a:r>
            <a:r>
              <a:rPr lang="fr-FR" dirty="0" smtClean="0">
                <a:solidFill>
                  <a:schemeClr val="tx1"/>
                </a:solidFill>
              </a:rPr>
              <a:t> 2-3 %</a:t>
            </a:r>
            <a:endParaRPr lang="fr-FR" b="0" dirty="0">
              <a:solidFill>
                <a:schemeClr val="tx1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 rot="10800000" flipV="1">
            <a:off x="7370143" y="5292223"/>
            <a:ext cx="3247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rgbClr val="FF0000"/>
                </a:solidFill>
              </a:rPr>
              <a:t>What</a:t>
            </a:r>
            <a:r>
              <a:rPr lang="fr-FR" sz="2000" b="1" dirty="0" smtClean="0">
                <a:solidFill>
                  <a:srgbClr val="FF0000"/>
                </a:solidFill>
              </a:rPr>
              <a:t> about </a:t>
            </a:r>
            <a:r>
              <a:rPr lang="fr-FR" sz="2000" b="1" dirty="0" err="1" smtClean="0">
                <a:solidFill>
                  <a:srgbClr val="FF0000"/>
                </a:solidFill>
              </a:rPr>
              <a:t>many</a:t>
            </a:r>
            <a:r>
              <a:rPr lang="fr-FR" sz="2000" b="1" dirty="0" smtClean="0">
                <a:solidFill>
                  <a:srgbClr val="FF0000"/>
                </a:solidFill>
              </a:rPr>
              <a:t>-body?</a:t>
            </a:r>
            <a:endParaRPr lang="fr-FR" sz="2000" i="1" dirty="0" smtClean="0">
              <a:solidFill>
                <a:srgbClr val="FF0000"/>
              </a:solidFill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03" y="5037744"/>
            <a:ext cx="955779" cy="955779"/>
          </a:xfrm>
          <a:prstGeom prst="rect">
            <a:avLst/>
          </a:prstGeom>
        </p:spPr>
      </p:pic>
      <p:sp>
        <p:nvSpPr>
          <p:cNvPr id="47" name="Espace réservé du texte 2"/>
          <p:cNvSpPr txBox="1">
            <a:spLocks/>
          </p:cNvSpPr>
          <p:nvPr/>
        </p:nvSpPr>
        <p:spPr>
          <a:xfrm>
            <a:off x="4868432" y="5340348"/>
            <a:ext cx="1689665" cy="3505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Subleading</a:t>
            </a:r>
            <a:endParaRPr lang="fr-FR" b="0" dirty="0">
              <a:solidFill>
                <a:schemeClr val="tx1"/>
              </a:solidFill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5419">
            <a:off x="4177717" y="5659629"/>
            <a:ext cx="955779" cy="95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4" grpId="0" uiExpand="1" build="p"/>
      <p:bldP spid="4" grpId="0"/>
      <p:bldP spid="17" grpId="0"/>
      <p:bldP spid="18" grpId="0"/>
      <p:bldP spid="43" grpId="0"/>
      <p:bldP spid="44" grpId="0"/>
      <p:bldP spid="45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2"/>
          <p:cNvSpPr txBox="1">
            <a:spLocks/>
          </p:cNvSpPr>
          <p:nvPr/>
        </p:nvSpPr>
        <p:spPr>
          <a:xfrm>
            <a:off x="545973" y="911071"/>
            <a:ext cx="5634998" cy="1050249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1. Model </a:t>
            </a:r>
            <a:r>
              <a:rPr lang="fr-FR" dirty="0" err="1" smtClean="0"/>
              <a:t>space</a:t>
            </a:r>
            <a:r>
              <a:rPr lang="fr-FR" dirty="0" smtClean="0"/>
              <a:t> </a:t>
            </a:r>
            <a:r>
              <a:rPr lang="fr-FR" dirty="0" err="1" smtClean="0"/>
              <a:t>truncation</a:t>
            </a:r>
            <a:r>
              <a:rPr lang="fr-FR" dirty="0" smtClean="0"/>
              <a:t> (</a:t>
            </a:r>
            <a:r>
              <a:rPr lang="fr-FR" dirty="0" err="1" smtClean="0"/>
              <a:t>under</a:t>
            </a:r>
            <a:r>
              <a:rPr lang="fr-FR" dirty="0" smtClean="0"/>
              <a:t> control)</a:t>
            </a:r>
          </a:p>
          <a:p>
            <a:r>
              <a:rPr lang="fr-FR" dirty="0" smtClean="0"/>
              <a:t>2. </a:t>
            </a:r>
            <a:r>
              <a:rPr lang="fr-FR" dirty="0" err="1" smtClean="0"/>
              <a:t>Many</a:t>
            </a:r>
            <a:r>
              <a:rPr lang="fr-FR" dirty="0" smtClean="0"/>
              <a:t>-body expansion</a:t>
            </a:r>
          </a:p>
          <a:p>
            <a:pPr marL="285750" indent="-285750">
              <a:buFontTx/>
              <a:buChar char="-"/>
            </a:pPr>
            <a:r>
              <a:rPr lang="fr-FR" b="0" dirty="0" smtClean="0"/>
              <a:t>HFB + 1p1h </a:t>
            </a:r>
            <a:r>
              <a:rPr lang="fr-FR" b="0" dirty="0" err="1" smtClean="0"/>
              <a:t>very</a:t>
            </a:r>
            <a:r>
              <a:rPr lang="fr-FR" b="0" dirty="0" smtClean="0"/>
              <a:t> </a:t>
            </a:r>
            <a:r>
              <a:rPr lang="fr-FR" b="0" dirty="0" err="1" smtClean="0"/>
              <a:t>crude</a:t>
            </a:r>
            <a:endParaRPr lang="fr-FR" b="0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Expected</a:t>
            </a:r>
            <a:r>
              <a:rPr lang="fr-FR" dirty="0" smtClean="0"/>
              <a:t> </a:t>
            </a:r>
            <a:r>
              <a:rPr lang="fr-FR" dirty="0" err="1" smtClean="0"/>
              <a:t>quality</a:t>
            </a:r>
            <a:r>
              <a:rPr lang="fr-FR" dirty="0" smtClean="0"/>
              <a:t> of HFB-QRPA in </a:t>
            </a:r>
            <a:r>
              <a:rPr lang="fr-FR" i="1" dirty="0" smtClean="0"/>
              <a:t>ab </a:t>
            </a:r>
            <a:r>
              <a:rPr lang="fr-FR" i="1" dirty="0" err="1" smtClean="0"/>
              <a:t>initio</a:t>
            </a:r>
            <a:r>
              <a:rPr lang="fr-FR" i="1" dirty="0" smtClean="0"/>
              <a:t> II – </a:t>
            </a:r>
            <a:r>
              <a:rPr lang="fr-FR" i="1" dirty="0" err="1" smtClean="0"/>
              <a:t>Many</a:t>
            </a:r>
            <a:r>
              <a:rPr lang="fr-FR" i="1" dirty="0" smtClean="0"/>
              <a:t>-body</a:t>
            </a:r>
            <a:endParaRPr lang="en-US" i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83" y="2043600"/>
            <a:ext cx="5039522" cy="4533370"/>
          </a:xfrm>
          <a:prstGeom prst="rect">
            <a:avLst/>
          </a:prstGeom>
        </p:spPr>
      </p:pic>
      <p:sp>
        <p:nvSpPr>
          <p:cNvPr id="33" name="Espace réservé du texte 2"/>
          <p:cNvSpPr txBox="1">
            <a:spLocks/>
          </p:cNvSpPr>
          <p:nvPr/>
        </p:nvSpPr>
        <p:spPr>
          <a:xfrm>
            <a:off x="6180971" y="4357698"/>
            <a:ext cx="6082482" cy="1943827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chemeClr val="tx1"/>
                </a:solidFill>
              </a:rPr>
              <a:t>In </a:t>
            </a:r>
            <a:r>
              <a:rPr lang="fr-FR" dirty="0" err="1" smtClean="0">
                <a:solidFill>
                  <a:schemeClr val="tx1"/>
                </a:solidFill>
              </a:rPr>
              <a:t>Energy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Density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Functional</a:t>
            </a:r>
            <a:endParaRPr lang="fr-FR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0" dirty="0" smtClean="0">
                <a:solidFill>
                  <a:schemeClr val="tx1"/>
                </a:solidFill>
              </a:rPr>
              <a:t>EDF </a:t>
            </a:r>
            <a:r>
              <a:rPr lang="en-US" dirty="0">
                <a:solidFill>
                  <a:schemeClr val="tx1"/>
                </a:solidFill>
              </a:rPr>
              <a:t>incorporates </a:t>
            </a:r>
            <a:r>
              <a:rPr lang="en-US" dirty="0" smtClean="0">
                <a:solidFill>
                  <a:schemeClr val="tx1"/>
                </a:solidFill>
              </a:rPr>
              <a:t>ground state </a:t>
            </a:r>
            <a:r>
              <a:rPr lang="en-US" dirty="0">
                <a:solidFill>
                  <a:schemeClr val="tx1"/>
                </a:solidFill>
              </a:rPr>
              <a:t>correlations </a:t>
            </a:r>
            <a:r>
              <a:rPr lang="en-US" b="0" dirty="0">
                <a:solidFill>
                  <a:schemeClr val="tx1"/>
                </a:solidFill>
              </a:rPr>
              <a:t>by </a:t>
            </a:r>
            <a:r>
              <a:rPr lang="en-US" b="0" dirty="0" smtClean="0">
                <a:solidFill>
                  <a:schemeClr val="tx1"/>
                </a:solidFill>
              </a:rPr>
              <a:t>default</a:t>
            </a:r>
          </a:p>
          <a:p>
            <a:pPr marL="1004194" lvl="1" indent="-285750">
              <a:buFont typeface="Wingdings" panose="05000000000000000000" pitchFamily="2" charset="2"/>
              <a:buChar char="v"/>
            </a:pPr>
            <a:r>
              <a:rPr lang="en-US" b="0" dirty="0" smtClean="0">
                <a:solidFill>
                  <a:schemeClr val="tx1"/>
                </a:solidFill>
              </a:rPr>
              <a:t>QRPA </a:t>
            </a:r>
            <a:r>
              <a:rPr lang="en-US" b="0" dirty="0">
                <a:solidFill>
                  <a:schemeClr val="tx1"/>
                </a:solidFill>
              </a:rPr>
              <a:t>strength "already" shifted right </a:t>
            </a:r>
            <a:endParaRPr lang="en-US" b="0" dirty="0" smtClean="0">
              <a:solidFill>
                <a:schemeClr val="tx1"/>
              </a:solidFill>
            </a:endParaRPr>
          </a:p>
          <a:p>
            <a:pPr marL="1004194" lvl="1" indent="-285750">
              <a:buFont typeface="Wingdings" panose="05000000000000000000" pitchFamily="2" charset="2"/>
              <a:buChar char="v"/>
            </a:pPr>
            <a:r>
              <a:rPr lang="fr-FR" dirty="0" smtClean="0">
                <a:solidFill>
                  <a:schemeClr val="tx1"/>
                </a:solidFill>
              </a:rPr>
              <a:t>SRPA </a:t>
            </a:r>
            <a:r>
              <a:rPr lang="fr-FR" dirty="0" err="1" smtClean="0">
                <a:solidFill>
                  <a:schemeClr val="tx1"/>
                </a:solidFill>
              </a:rPr>
              <a:t>should</a:t>
            </a:r>
            <a:r>
              <a:rPr lang="fr-FR" dirty="0" smtClean="0">
                <a:solidFill>
                  <a:schemeClr val="tx1"/>
                </a:solidFill>
              </a:rPr>
              <a:t> shift if </a:t>
            </a:r>
            <a:r>
              <a:rPr lang="fr-FR" dirty="0" err="1" smtClean="0">
                <a:solidFill>
                  <a:schemeClr val="tx1"/>
                </a:solidFill>
              </a:rPr>
              <a:t>left</a:t>
            </a:r>
            <a:endParaRPr lang="fr-FR" b="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>
                <a:solidFill>
                  <a:schemeClr val="tx1"/>
                </a:solidFill>
              </a:rPr>
              <a:t>Phenomenological</a:t>
            </a:r>
            <a:r>
              <a:rPr lang="fr-FR" dirty="0" smtClean="0">
                <a:solidFill>
                  <a:schemeClr val="tx1"/>
                </a:solidFill>
              </a:rPr>
              <a:t> corrections </a:t>
            </a:r>
            <a:r>
              <a:rPr lang="fr-FR" b="0" dirty="0" err="1" smtClean="0">
                <a:solidFill>
                  <a:schemeClr val="tx1"/>
                </a:solidFill>
              </a:rPr>
              <a:t>included</a:t>
            </a:r>
            <a:r>
              <a:rPr lang="fr-FR" b="0" dirty="0" smtClean="0">
                <a:solidFill>
                  <a:schemeClr val="tx1"/>
                </a:solidFill>
              </a:rPr>
              <a:t> </a:t>
            </a:r>
            <a:r>
              <a:rPr lang="fr-FR" b="0" i="1" dirty="0" smtClean="0">
                <a:solidFill>
                  <a:schemeClr val="tx1"/>
                </a:solidFill>
              </a:rPr>
              <a:t>a posteriori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0" dirty="0" err="1" smtClean="0">
                <a:solidFill>
                  <a:schemeClr val="tx1"/>
                </a:solidFill>
              </a:rPr>
              <a:t>Confirmed</a:t>
            </a:r>
            <a:r>
              <a:rPr lang="fr-FR" b="0" dirty="0" smtClean="0">
                <a:solidFill>
                  <a:schemeClr val="tx1"/>
                </a:solidFill>
              </a:rPr>
              <a:t> by </a:t>
            </a:r>
            <a:r>
              <a:rPr lang="fr-FR" b="0" dirty="0" err="1" smtClean="0">
                <a:solidFill>
                  <a:schemeClr val="tx1"/>
                </a:solidFill>
              </a:rPr>
              <a:t>other</a:t>
            </a:r>
            <a:r>
              <a:rPr lang="fr-FR" b="0" dirty="0" smtClean="0">
                <a:solidFill>
                  <a:schemeClr val="tx1"/>
                </a:solidFill>
              </a:rPr>
              <a:t> </a:t>
            </a:r>
            <a:r>
              <a:rPr lang="fr-FR" b="0" dirty="0" err="1" smtClean="0">
                <a:solidFill>
                  <a:schemeClr val="tx1"/>
                </a:solidFill>
              </a:rPr>
              <a:t>approaches</a:t>
            </a:r>
            <a:endParaRPr lang="fr-FR" b="0" dirty="0">
              <a:solidFill>
                <a:schemeClr val="tx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792686" y="839848"/>
            <a:ext cx="4434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rgbClr val="FF0000"/>
                </a:solidFill>
              </a:rPr>
              <a:t>Why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should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it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work</a:t>
            </a:r>
            <a:r>
              <a:rPr lang="fr-FR" sz="2000" b="1" dirty="0" smtClean="0">
                <a:solidFill>
                  <a:srgbClr val="FF0000"/>
                </a:solidFill>
              </a:rPr>
              <a:t> at all?</a:t>
            </a:r>
            <a:endParaRPr lang="fr-FR" sz="2000" i="1" dirty="0" smtClean="0">
              <a:solidFill>
                <a:srgbClr val="FF0000"/>
              </a:solidFill>
            </a:endParaRPr>
          </a:p>
        </p:txBody>
      </p:sp>
      <p:sp>
        <p:nvSpPr>
          <p:cNvPr id="34" name="Espace réservé du texte 2"/>
          <p:cNvSpPr txBox="1">
            <a:spLocks/>
          </p:cNvSpPr>
          <p:nvPr/>
        </p:nvSpPr>
        <p:spPr>
          <a:xfrm>
            <a:off x="6096000" y="1333377"/>
            <a:ext cx="6082482" cy="1050249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Including</a:t>
            </a:r>
            <a:r>
              <a:rPr lang="fr-F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correlations</a:t>
            </a:r>
            <a:r>
              <a:rPr lang="fr-F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to the </a:t>
            </a:r>
            <a:r>
              <a:rPr lang="fr-FR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ground</a:t>
            </a:r>
            <a:r>
              <a:rPr lang="fr-F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state</a:t>
            </a:r>
            <a:endParaRPr lang="fr-F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CC, IMSRG </a:t>
            </a:r>
            <a:r>
              <a:rPr lang="fr-FR" b="0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fr-FR" b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non perturbative </a:t>
            </a:r>
            <a:r>
              <a:rPr lang="fr-FR" b="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dynamical</a:t>
            </a:r>
            <a:r>
              <a:rPr lang="fr-FR" b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fr-FR" b="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correlations</a:t>
            </a:r>
            <a:r>
              <a:rPr lang="fr-FR" b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Systematically</a:t>
            </a:r>
            <a:r>
              <a:rPr lang="fr-FR" b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fr-FR" b="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shifting</a:t>
            </a:r>
            <a:r>
              <a:rPr lang="fr-FR" b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fr-FR" b="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spectroscopy</a:t>
            </a:r>
            <a:r>
              <a:rPr lang="fr-FR" b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to the right</a:t>
            </a:r>
            <a:endParaRPr lang="fr-FR" b="0" dirty="0" smtClean="0">
              <a:solidFill>
                <a:schemeClr val="accent5"/>
              </a:solidFill>
              <a:sym typeface="Wingdings" panose="05000000000000000000" pitchFamily="2" charset="2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17373" flipH="1" flipV="1">
            <a:off x="5204539" y="5205824"/>
            <a:ext cx="893271" cy="502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82482" y="3558481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16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Cancellations</a:t>
            </a:r>
            <a:r>
              <a:rPr lang="fr-FR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between</a:t>
            </a:r>
            <a:r>
              <a:rPr lang="fr-FR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complementary</a:t>
            </a:r>
            <a:r>
              <a:rPr lang="fr-FR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missing</a:t>
            </a:r>
            <a:r>
              <a:rPr lang="fr-FR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effects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35" name="Espace réservé du texte 2"/>
          <p:cNvSpPr txBox="1">
            <a:spLocks/>
          </p:cNvSpPr>
          <p:nvPr/>
        </p:nvSpPr>
        <p:spPr>
          <a:xfrm>
            <a:off x="6388326" y="6276589"/>
            <a:ext cx="2771440" cy="281321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0" i="1" dirty="0" err="1">
                <a:solidFill>
                  <a:schemeClr val="tx1"/>
                </a:solidFill>
              </a:rPr>
              <a:t>Duguet</a:t>
            </a:r>
            <a:r>
              <a:rPr lang="fr-FR" sz="1100" b="0" i="1" dirty="0">
                <a:solidFill>
                  <a:schemeClr val="tx1"/>
                </a:solidFill>
              </a:rPr>
              <a:t> et al. (2022), </a:t>
            </a:r>
            <a:r>
              <a:rPr lang="fr-FR" sz="1100" b="0" i="1" dirty="0" err="1" smtClean="0">
                <a:solidFill>
                  <a:schemeClr val="tx1"/>
                </a:solidFill>
              </a:rPr>
              <a:t>arXiv</a:t>
            </a:r>
            <a:r>
              <a:rPr lang="fr-FR" sz="1100" b="0" i="1" dirty="0" smtClean="0">
                <a:solidFill>
                  <a:schemeClr val="tx1"/>
                </a:solidFill>
              </a:rPr>
              <a:t> 2209.03424</a:t>
            </a:r>
            <a:endParaRPr lang="fr-FR" sz="1100" b="0" i="1" dirty="0">
              <a:solidFill>
                <a:schemeClr val="tx1"/>
              </a:solidFill>
            </a:endParaRPr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6388326" y="3889208"/>
            <a:ext cx="4182229" cy="281321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0" i="1" dirty="0" err="1" smtClean="0">
                <a:solidFill>
                  <a:schemeClr val="tx1"/>
                </a:solidFill>
              </a:rPr>
              <a:t>Beaujeault-Taudière</a:t>
            </a:r>
            <a:r>
              <a:rPr lang="fr-FR" sz="1100" b="0" i="1" dirty="0" smtClean="0">
                <a:solidFill>
                  <a:schemeClr val="tx1"/>
                </a:solidFill>
              </a:rPr>
              <a:t> </a:t>
            </a:r>
            <a:r>
              <a:rPr lang="fr-FR" sz="1100" b="0" i="1" dirty="0">
                <a:solidFill>
                  <a:schemeClr val="tx1"/>
                </a:solidFill>
              </a:rPr>
              <a:t>et al. (2022), </a:t>
            </a:r>
            <a:r>
              <a:rPr lang="fr-FR" sz="1100" b="0" i="1" dirty="0" err="1" smtClean="0">
                <a:solidFill>
                  <a:schemeClr val="tx1"/>
                </a:solidFill>
              </a:rPr>
              <a:t>arXiv</a:t>
            </a:r>
            <a:r>
              <a:rPr lang="fr-FR" sz="1100" b="0" i="1" dirty="0">
                <a:solidFill>
                  <a:schemeClr val="tx1"/>
                </a:solidFill>
              </a:rPr>
              <a:t> 2203.13513</a:t>
            </a:r>
          </a:p>
        </p:txBody>
      </p:sp>
      <p:sp>
        <p:nvSpPr>
          <p:cNvPr id="37" name="Espace réservé du texte 2"/>
          <p:cNvSpPr txBox="1">
            <a:spLocks/>
          </p:cNvSpPr>
          <p:nvPr/>
        </p:nvSpPr>
        <p:spPr>
          <a:xfrm>
            <a:off x="6096000" y="2441820"/>
            <a:ext cx="6082482" cy="1050249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>
                <a:solidFill>
                  <a:schemeClr val="accent5"/>
                </a:solidFill>
              </a:rPr>
              <a:t>Including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correlations</a:t>
            </a:r>
            <a:r>
              <a:rPr lang="fr-FR" dirty="0" smtClean="0">
                <a:solidFill>
                  <a:schemeClr val="accent5"/>
                </a:solidFill>
              </a:rPr>
              <a:t> to </a:t>
            </a:r>
            <a:r>
              <a:rPr lang="fr-FR" dirty="0" err="1" smtClean="0">
                <a:solidFill>
                  <a:schemeClr val="accent5"/>
                </a:solidFill>
              </a:rPr>
              <a:t>excited</a:t>
            </a:r>
            <a:r>
              <a:rPr lang="fr-FR" dirty="0" smtClean="0">
                <a:solidFill>
                  <a:schemeClr val="accent5"/>
                </a:solidFill>
              </a:rPr>
              <a:t> states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0" dirty="0" smtClean="0">
                <a:solidFill>
                  <a:schemeClr val="accent5"/>
                </a:solidFill>
              </a:rPr>
              <a:t>SRPA </a:t>
            </a:r>
            <a:r>
              <a:rPr lang="fr-FR" b="0" dirty="0" smtClean="0">
                <a:solidFill>
                  <a:schemeClr val="accent5"/>
                </a:solidFill>
                <a:sym typeface="Wingdings" panose="05000000000000000000" pitchFamily="2" charset="2"/>
              </a:rPr>
              <a:t> </a:t>
            </a:r>
            <a:r>
              <a:rPr lang="fr-FR" b="0" dirty="0" err="1" smtClean="0">
                <a:solidFill>
                  <a:schemeClr val="accent5"/>
                </a:solidFill>
                <a:sym typeface="Wingdings" panose="05000000000000000000" pitchFamily="2" charset="2"/>
              </a:rPr>
              <a:t>enlarging</a:t>
            </a:r>
            <a:r>
              <a:rPr lang="fr-FR" b="0" dirty="0" smtClean="0">
                <a:solidFill>
                  <a:schemeClr val="accent5"/>
                </a:solidFill>
                <a:sym typeface="Wingdings" panose="05000000000000000000" pitchFamily="2" charset="2"/>
              </a:rPr>
              <a:t> </a:t>
            </a:r>
            <a:r>
              <a:rPr lang="fr-FR" b="0" dirty="0" err="1" smtClean="0">
                <a:solidFill>
                  <a:schemeClr val="accent5"/>
                </a:solidFill>
                <a:sym typeface="Wingdings" panose="05000000000000000000" pitchFamily="2" charset="2"/>
              </a:rPr>
              <a:t>space</a:t>
            </a:r>
            <a:r>
              <a:rPr lang="fr-FR" b="0" dirty="0" smtClean="0">
                <a:solidFill>
                  <a:schemeClr val="accent5"/>
                </a:solidFill>
                <a:sym typeface="Wingdings" panose="05000000000000000000" pitchFamily="2" charset="2"/>
              </a:rPr>
              <a:t> to 2p-2h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0" dirty="0" err="1" smtClean="0">
                <a:solidFill>
                  <a:schemeClr val="accent5"/>
                </a:solidFill>
                <a:sym typeface="Wingdings" panose="05000000000000000000" pitchFamily="2" charset="2"/>
              </a:rPr>
              <a:t>Systematically</a:t>
            </a:r>
            <a:r>
              <a:rPr lang="fr-FR" b="0" dirty="0" smtClean="0">
                <a:solidFill>
                  <a:schemeClr val="accent5"/>
                </a:solidFill>
                <a:sym typeface="Wingdings" panose="05000000000000000000" pitchFamily="2" charset="2"/>
              </a:rPr>
              <a:t> </a:t>
            </a:r>
            <a:r>
              <a:rPr lang="fr-FR" b="0" dirty="0" err="1" smtClean="0">
                <a:solidFill>
                  <a:schemeClr val="accent5"/>
                </a:solidFill>
                <a:sym typeface="Wingdings" panose="05000000000000000000" pitchFamily="2" charset="2"/>
              </a:rPr>
              <a:t>shifting</a:t>
            </a:r>
            <a:r>
              <a:rPr lang="fr-FR" b="0" dirty="0" smtClean="0">
                <a:solidFill>
                  <a:schemeClr val="accent5"/>
                </a:solidFill>
                <a:sym typeface="Wingdings" panose="05000000000000000000" pitchFamily="2" charset="2"/>
              </a:rPr>
              <a:t> </a:t>
            </a:r>
            <a:r>
              <a:rPr lang="fr-FR" b="0" dirty="0" err="1" smtClean="0">
                <a:solidFill>
                  <a:schemeClr val="accent5"/>
                </a:solidFill>
                <a:sym typeface="Wingdings" panose="05000000000000000000" pitchFamily="2" charset="2"/>
              </a:rPr>
              <a:t>strength</a:t>
            </a:r>
            <a:r>
              <a:rPr lang="fr-FR" b="0" dirty="0" smtClean="0">
                <a:solidFill>
                  <a:schemeClr val="accent5"/>
                </a:solidFill>
                <a:sym typeface="Wingdings" panose="05000000000000000000" pitchFamily="2" charset="2"/>
              </a:rPr>
              <a:t> to the </a:t>
            </a:r>
            <a:r>
              <a:rPr lang="fr-FR" b="0" dirty="0" err="1" smtClean="0">
                <a:solidFill>
                  <a:schemeClr val="accent5"/>
                </a:solidFill>
                <a:sym typeface="Wingdings" panose="05000000000000000000" pitchFamily="2" charset="2"/>
              </a:rPr>
              <a:t>left</a:t>
            </a:r>
            <a:endParaRPr lang="fr-FR" b="0" dirty="0" smtClean="0">
              <a:solidFill>
                <a:schemeClr val="accent5"/>
              </a:solidFill>
              <a:sym typeface="Wingdings" panose="05000000000000000000" pitchFamily="2" charset="2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457">
            <a:off x="2089031" y="2145102"/>
            <a:ext cx="955779" cy="95577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543" flipH="1">
            <a:off x="2035785" y="4110339"/>
            <a:ext cx="955779" cy="95577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65" y="1942678"/>
            <a:ext cx="4435483" cy="463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  <p:bldP spid="31" grpId="0"/>
      <p:bldP spid="34" grpId="0"/>
      <p:bldP spid="5" grpId="0"/>
      <p:bldP spid="35" grpId="0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84152" y="1046937"/>
            <a:ext cx="10515600" cy="5114952"/>
          </a:xfrm>
        </p:spPr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fr-FR" sz="2400" dirty="0" smtClean="0"/>
              <a:t>A few </a:t>
            </a:r>
            <a:r>
              <a:rPr lang="fr-FR" sz="2400" dirty="0" err="1" smtClean="0"/>
              <a:t>words</a:t>
            </a:r>
            <a:r>
              <a:rPr lang="fr-FR" sz="2400" dirty="0" smtClean="0"/>
              <a:t> on QRPA-FAM </a:t>
            </a:r>
            <a:r>
              <a:rPr lang="fr-FR" sz="2400" dirty="0" err="1" smtClean="0"/>
              <a:t>formalism</a:t>
            </a:r>
            <a:endParaRPr lang="fr-FR" sz="2400" dirty="0" smtClean="0"/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err="1" smtClean="0"/>
              <a:t>Nuclear</a:t>
            </a:r>
            <a:r>
              <a:rPr lang="fr-FR" sz="1800" dirty="0" smtClean="0"/>
              <a:t> </a:t>
            </a:r>
            <a:r>
              <a:rPr lang="fr-FR" sz="1800" dirty="0" err="1" smtClean="0"/>
              <a:t>many</a:t>
            </a:r>
            <a:r>
              <a:rPr lang="fr-FR" sz="1800" dirty="0" smtClean="0"/>
              <a:t>-body </a:t>
            </a:r>
            <a:r>
              <a:rPr lang="fr-FR" sz="1800" dirty="0" err="1" smtClean="0"/>
              <a:t>problem</a:t>
            </a:r>
            <a:endParaRPr lang="fr-FR" sz="1800" dirty="0" smtClean="0"/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smtClean="0"/>
              <a:t>QRPA </a:t>
            </a:r>
            <a:r>
              <a:rPr lang="fr-FR" sz="1800" dirty="0" err="1" smtClean="0"/>
              <a:t>formalism</a:t>
            </a:r>
            <a:endParaRPr lang="fr-FR" sz="1800" dirty="0" smtClean="0"/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smtClean="0"/>
              <a:t>Illustration of the </a:t>
            </a:r>
            <a:r>
              <a:rPr lang="fr-FR" sz="1800" dirty="0" err="1" smtClean="0"/>
              <a:t>Finite</a:t>
            </a:r>
            <a:r>
              <a:rPr lang="fr-FR" sz="1800" dirty="0" smtClean="0"/>
              <a:t> Amplitude Method</a:t>
            </a:r>
            <a:endParaRPr lang="fr-FR" sz="1800" dirty="0"/>
          </a:p>
          <a:p>
            <a:pPr marL="400050" indent="-400050">
              <a:buFont typeface="+mj-lt"/>
              <a:buAutoNum type="romanUcPeriod"/>
            </a:pPr>
            <a:endParaRPr lang="fr-FR" sz="24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sz="2400" dirty="0" smtClean="0">
                <a:solidFill>
                  <a:schemeClr val="tx1"/>
                </a:solidFill>
              </a:rPr>
              <a:t>Sources of </a:t>
            </a:r>
            <a:r>
              <a:rPr lang="fr-FR" sz="2400" dirty="0" err="1" smtClean="0">
                <a:solidFill>
                  <a:schemeClr val="tx1"/>
                </a:solidFill>
              </a:rPr>
              <a:t>errors</a:t>
            </a:r>
            <a:r>
              <a:rPr lang="fr-FR" sz="2400" dirty="0" smtClean="0">
                <a:solidFill>
                  <a:schemeClr val="tx1"/>
                </a:solidFill>
              </a:rPr>
              <a:t> and </a:t>
            </a:r>
            <a:r>
              <a:rPr lang="fr-FR" sz="2400" dirty="0" err="1" smtClean="0">
                <a:solidFill>
                  <a:schemeClr val="tx1"/>
                </a:solidFill>
              </a:rPr>
              <a:t>uncertainty</a:t>
            </a:r>
            <a:r>
              <a:rPr lang="fr-FR" sz="2400" dirty="0" smtClean="0">
                <a:solidFill>
                  <a:schemeClr val="tx1"/>
                </a:solidFill>
              </a:rPr>
              <a:t> quantifications</a:t>
            </a:r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smtClean="0">
                <a:solidFill>
                  <a:schemeClr val="tx1"/>
                </a:solidFill>
              </a:rPr>
              <a:t>Interaction </a:t>
            </a:r>
            <a:r>
              <a:rPr lang="fr-FR" sz="1800" dirty="0" err="1" smtClean="0">
                <a:solidFill>
                  <a:schemeClr val="tx1"/>
                </a:solidFill>
              </a:rPr>
              <a:t>uncertainties</a:t>
            </a:r>
            <a:endParaRPr lang="fr-FR" sz="1800" dirty="0" smtClean="0">
              <a:solidFill>
                <a:schemeClr val="tx1"/>
              </a:solidFill>
            </a:endParaRPr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err="1" smtClean="0">
                <a:solidFill>
                  <a:schemeClr val="tx1"/>
                </a:solidFill>
              </a:rPr>
              <a:t>Many</a:t>
            </a:r>
            <a:r>
              <a:rPr lang="fr-FR" sz="1800" dirty="0" smtClean="0">
                <a:solidFill>
                  <a:schemeClr val="tx1"/>
                </a:solidFill>
              </a:rPr>
              <a:t>-body </a:t>
            </a:r>
            <a:r>
              <a:rPr lang="fr-FR" sz="1800" dirty="0" err="1" smtClean="0">
                <a:solidFill>
                  <a:schemeClr val="tx1"/>
                </a:solidFill>
              </a:rPr>
              <a:t>truncations</a:t>
            </a:r>
            <a:endParaRPr lang="fr-FR" sz="1800" dirty="0" smtClean="0">
              <a:solidFill>
                <a:schemeClr val="tx1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fr-FR" sz="24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sz="2400" dirty="0" err="1">
                <a:solidFill>
                  <a:schemeClr val="accent3"/>
                </a:solidFill>
              </a:rPr>
              <a:t>Preliminary</a:t>
            </a:r>
            <a:r>
              <a:rPr lang="fr-FR" sz="2400" dirty="0">
                <a:solidFill>
                  <a:schemeClr val="accent3"/>
                </a:solidFill>
              </a:rPr>
              <a:t> </a:t>
            </a:r>
            <a:r>
              <a:rPr lang="fr-FR" sz="2400" dirty="0" err="1">
                <a:solidFill>
                  <a:schemeClr val="accent3"/>
                </a:solidFill>
              </a:rPr>
              <a:t>results</a:t>
            </a:r>
            <a:endParaRPr lang="fr-FR" sz="2400" dirty="0">
              <a:solidFill>
                <a:schemeClr val="accent3"/>
              </a:solidFill>
            </a:endParaRPr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 err="1">
                <a:solidFill>
                  <a:schemeClr val="accent3"/>
                </a:solidFill>
              </a:rPr>
              <a:t>Validating</a:t>
            </a:r>
            <a:r>
              <a:rPr lang="fr-FR" sz="1800" dirty="0">
                <a:solidFill>
                  <a:schemeClr val="accent3"/>
                </a:solidFill>
              </a:rPr>
              <a:t> QRPA </a:t>
            </a:r>
            <a:r>
              <a:rPr lang="fr-FR" sz="1800" dirty="0" err="1">
                <a:solidFill>
                  <a:schemeClr val="accent3"/>
                </a:solidFill>
              </a:rPr>
              <a:t>with</a:t>
            </a:r>
            <a:r>
              <a:rPr lang="fr-FR" sz="1800" dirty="0">
                <a:solidFill>
                  <a:schemeClr val="accent3"/>
                </a:solidFill>
              </a:rPr>
              <a:t> ab </a:t>
            </a:r>
            <a:r>
              <a:rPr lang="fr-FR" sz="1800" dirty="0" err="1">
                <a:solidFill>
                  <a:schemeClr val="accent3"/>
                </a:solidFill>
              </a:rPr>
              <a:t>initio</a:t>
            </a:r>
            <a:r>
              <a:rPr lang="fr-FR" sz="1800" dirty="0">
                <a:solidFill>
                  <a:schemeClr val="accent3"/>
                </a:solidFill>
              </a:rPr>
              <a:t> interactions</a:t>
            </a:r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 err="1">
                <a:solidFill>
                  <a:schemeClr val="accent3"/>
                </a:solidFill>
              </a:rPr>
              <a:t>Finite</a:t>
            </a:r>
            <a:r>
              <a:rPr lang="fr-FR" sz="1800" dirty="0">
                <a:solidFill>
                  <a:schemeClr val="accent3"/>
                </a:solidFill>
              </a:rPr>
              <a:t> </a:t>
            </a:r>
            <a:r>
              <a:rPr lang="fr-FR" sz="1800" dirty="0" err="1">
                <a:solidFill>
                  <a:schemeClr val="accent3"/>
                </a:solidFill>
              </a:rPr>
              <a:t>temperature</a:t>
            </a:r>
            <a:r>
              <a:rPr lang="fr-FR" sz="1800" dirty="0">
                <a:solidFill>
                  <a:schemeClr val="accent3"/>
                </a:solidFill>
              </a:rPr>
              <a:t> and </a:t>
            </a:r>
            <a:r>
              <a:rPr lang="fr-FR" sz="1800" dirty="0" err="1">
                <a:solidFill>
                  <a:schemeClr val="accent3"/>
                </a:solidFill>
              </a:rPr>
              <a:t>desexcitation</a:t>
            </a:r>
            <a:endParaRPr lang="fr-FR" sz="1800" dirty="0">
              <a:solidFill>
                <a:schemeClr val="accent3"/>
              </a:solidFill>
            </a:endParaRPr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 err="1">
                <a:solidFill>
                  <a:schemeClr val="accent3"/>
                </a:solidFill>
              </a:rPr>
              <a:t>Effect</a:t>
            </a:r>
            <a:r>
              <a:rPr lang="fr-FR" sz="1800" dirty="0">
                <a:solidFill>
                  <a:schemeClr val="accent3"/>
                </a:solidFill>
              </a:rPr>
              <a:t> of </a:t>
            </a:r>
            <a:r>
              <a:rPr lang="fr-FR" sz="1800" dirty="0" err="1">
                <a:solidFill>
                  <a:schemeClr val="accent3"/>
                </a:solidFill>
              </a:rPr>
              <a:t>triaxiality</a:t>
            </a:r>
            <a:r>
              <a:rPr lang="fr-FR" sz="1800" dirty="0">
                <a:solidFill>
                  <a:schemeClr val="accent3"/>
                </a:solidFill>
              </a:rPr>
              <a:t> for E1 </a:t>
            </a:r>
            <a:r>
              <a:rPr lang="fr-FR" sz="1800" dirty="0" err="1" smtClean="0">
                <a:solidFill>
                  <a:schemeClr val="accent3"/>
                </a:solidFill>
              </a:rPr>
              <a:t>resonances</a:t>
            </a:r>
            <a:endParaRPr lang="fr-FR" sz="1800" dirty="0" smtClean="0">
              <a:solidFill>
                <a:schemeClr val="accent3"/>
              </a:solidFill>
            </a:endParaRPr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>
                <a:solidFill>
                  <a:schemeClr val="accent3"/>
                </a:solidFill>
              </a:rPr>
              <a:t>First </a:t>
            </a:r>
            <a:r>
              <a:rPr lang="fr-FR" sz="1800" dirty="0" err="1">
                <a:solidFill>
                  <a:schemeClr val="accent3"/>
                </a:solidFill>
              </a:rPr>
              <a:t>steps</a:t>
            </a:r>
            <a:r>
              <a:rPr lang="fr-FR" sz="1800" dirty="0">
                <a:solidFill>
                  <a:schemeClr val="accent3"/>
                </a:solidFill>
              </a:rPr>
              <a:t> </a:t>
            </a:r>
            <a:r>
              <a:rPr lang="fr-FR" sz="1800" dirty="0" err="1">
                <a:solidFill>
                  <a:schemeClr val="accent3"/>
                </a:solidFill>
              </a:rPr>
              <a:t>towards</a:t>
            </a:r>
            <a:r>
              <a:rPr lang="fr-FR" sz="1800" dirty="0">
                <a:solidFill>
                  <a:schemeClr val="accent3"/>
                </a:solidFill>
              </a:rPr>
              <a:t> </a:t>
            </a:r>
            <a:r>
              <a:rPr lang="fr-FR" sz="1800" dirty="0" err="1">
                <a:solidFill>
                  <a:schemeClr val="accent3"/>
                </a:solidFill>
              </a:rPr>
              <a:t>odd</a:t>
            </a:r>
            <a:r>
              <a:rPr lang="fr-FR" sz="1800" dirty="0">
                <a:solidFill>
                  <a:schemeClr val="accent3"/>
                </a:solidFill>
              </a:rPr>
              <a:t> </a:t>
            </a:r>
            <a:r>
              <a:rPr lang="fr-FR" sz="1800" dirty="0" err="1" smtClean="0">
                <a:solidFill>
                  <a:schemeClr val="accent3"/>
                </a:solidFill>
              </a:rPr>
              <a:t>nuclei</a:t>
            </a:r>
            <a:endParaRPr lang="fr-FR" sz="1800" dirty="0">
              <a:solidFill>
                <a:schemeClr val="accent3"/>
              </a:solidFill>
            </a:endParaRPr>
          </a:p>
          <a:p>
            <a:pPr marL="478963" lvl="1" indent="0">
              <a:buNone/>
            </a:pPr>
            <a:r>
              <a:rPr lang="fr-FR" sz="1800" dirty="0"/>
              <a:t> </a:t>
            </a:r>
            <a:endParaRPr lang="fr-FR" sz="18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sz="2400" dirty="0" err="1" smtClean="0"/>
              <a:t>Going</a:t>
            </a:r>
            <a:r>
              <a:rPr lang="fr-FR" sz="2400" dirty="0" smtClean="0"/>
              <a:t> </a:t>
            </a:r>
            <a:r>
              <a:rPr lang="fr-FR" sz="2400" dirty="0" err="1" smtClean="0"/>
              <a:t>beyond</a:t>
            </a:r>
            <a:r>
              <a:rPr lang="fr-FR" sz="2400" dirty="0" smtClean="0"/>
              <a:t> QRPA </a:t>
            </a:r>
            <a:r>
              <a:rPr lang="fr-FR" sz="2400" dirty="0" err="1" smtClean="0"/>
              <a:t>with</a:t>
            </a:r>
            <a:r>
              <a:rPr lang="fr-FR" sz="2400" dirty="0" smtClean="0"/>
              <a:t> PGCM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9540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Validating</a:t>
            </a:r>
            <a:r>
              <a:rPr lang="fr-FR" dirty="0"/>
              <a:t> </a:t>
            </a:r>
            <a:r>
              <a:rPr lang="fr-FR" i="1" dirty="0" smtClean="0"/>
              <a:t>ab </a:t>
            </a:r>
            <a:r>
              <a:rPr lang="fr-FR" i="1" dirty="0" err="1" smtClean="0"/>
              <a:t>initio</a:t>
            </a:r>
            <a:r>
              <a:rPr lang="fr-FR" i="1" dirty="0" smtClean="0"/>
              <a:t> </a:t>
            </a:r>
            <a:r>
              <a:rPr lang="fr-FR" dirty="0" smtClean="0"/>
              <a:t>axial QRPA-FAM to E1 </a:t>
            </a:r>
            <a:r>
              <a:rPr lang="fr-FR" dirty="0" err="1" smtClean="0"/>
              <a:t>response</a:t>
            </a:r>
            <a:r>
              <a:rPr lang="fr-FR" dirty="0" smtClean="0"/>
              <a:t> in medium-mass </a:t>
            </a:r>
            <a:r>
              <a:rPr lang="fr-FR" dirty="0" err="1" smtClean="0"/>
              <a:t>systems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295884" y="829903"/>
            <a:ext cx="7472162" cy="1400089"/>
          </a:xfrm>
        </p:spPr>
        <p:txBody>
          <a:bodyPr/>
          <a:lstStyle/>
          <a:p>
            <a:r>
              <a:rPr lang="fr-FR" dirty="0" smtClean="0"/>
              <a:t>First application to </a:t>
            </a:r>
            <a:r>
              <a:rPr lang="fr-FR" dirty="0" err="1" smtClean="0"/>
              <a:t>superfluid</a:t>
            </a:r>
            <a:r>
              <a:rPr lang="fr-FR" dirty="0" smtClean="0"/>
              <a:t> + </a:t>
            </a:r>
            <a:r>
              <a:rPr lang="fr-FR" dirty="0" err="1" smtClean="0"/>
              <a:t>deformed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i="1" dirty="0" smtClean="0"/>
              <a:t>ab </a:t>
            </a:r>
            <a:r>
              <a:rPr lang="fr-FR" i="1" dirty="0" err="1" smtClean="0"/>
              <a:t>initio</a:t>
            </a:r>
            <a:r>
              <a:rPr lang="fr-FR" i="1" dirty="0" smtClean="0"/>
              <a:t> </a:t>
            </a:r>
            <a:r>
              <a:rPr lang="fr-FR" dirty="0" smtClean="0"/>
              <a:t>interactions</a:t>
            </a:r>
          </a:p>
          <a:p>
            <a:r>
              <a:rPr lang="fr-FR" b="0" dirty="0" smtClean="0"/>
              <a:t>Interaction </a:t>
            </a:r>
            <a:r>
              <a:rPr lang="fr-FR" dirty="0" err="1" smtClean="0"/>
              <a:t>consistently</a:t>
            </a:r>
            <a:r>
              <a:rPr lang="fr-FR" dirty="0" smtClean="0"/>
              <a:t> </a:t>
            </a:r>
            <a:r>
              <a:rPr lang="fr-FR" dirty="0" err="1" smtClean="0"/>
              <a:t>derived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first </a:t>
            </a:r>
            <a:r>
              <a:rPr lang="fr-FR" dirty="0" err="1" smtClean="0"/>
              <a:t>principles</a:t>
            </a:r>
            <a:r>
              <a:rPr lang="fr-FR" dirty="0" smtClean="0"/>
              <a:t> </a:t>
            </a:r>
            <a:r>
              <a:rPr lang="fr-FR" b="0" dirty="0" smtClean="0"/>
              <a:t>at N3LO </a:t>
            </a:r>
            <a:r>
              <a:rPr lang="fr-FR" b="0" dirty="0" smtClean="0">
                <a:sym typeface="Wingdings" panose="05000000000000000000" pitchFamily="2" charset="2"/>
              </a:rPr>
              <a:t>[R. Roth]</a:t>
            </a:r>
            <a:endParaRPr lang="fr-FR" b="0" dirty="0" smtClean="0"/>
          </a:p>
          <a:p>
            <a:r>
              <a:rPr lang="fr-FR" b="0" dirty="0" err="1" smtClean="0"/>
              <a:t>Mean-field</a:t>
            </a:r>
            <a:r>
              <a:rPr lang="fr-FR" b="0" dirty="0" smtClean="0"/>
              <a:t> </a:t>
            </a:r>
            <a:r>
              <a:rPr lang="fr-FR" b="0" dirty="0" err="1" smtClean="0"/>
              <a:t>solved</a:t>
            </a:r>
            <a:r>
              <a:rPr lang="fr-FR" b="0" dirty="0" smtClean="0"/>
              <a:t> in </a:t>
            </a:r>
            <a:r>
              <a:rPr lang="fr-FR" b="0" dirty="0" err="1" smtClean="0"/>
              <a:t>harmonic</a:t>
            </a:r>
            <a:r>
              <a:rPr lang="fr-FR" b="0" dirty="0" smtClean="0"/>
              <a:t> </a:t>
            </a:r>
            <a:r>
              <a:rPr lang="fr-FR" b="0" dirty="0" err="1" smtClean="0"/>
              <a:t>oscillator</a:t>
            </a:r>
            <a:r>
              <a:rPr lang="fr-FR" b="0" dirty="0" smtClean="0"/>
              <a:t> basis</a:t>
            </a:r>
          </a:p>
          <a:p>
            <a:r>
              <a:rPr lang="fr-FR" b="0" dirty="0" err="1" smtClean="0"/>
              <a:t>Mean-field</a:t>
            </a:r>
            <a:r>
              <a:rPr lang="fr-FR" b="0" dirty="0" smtClean="0"/>
              <a:t> </a:t>
            </a:r>
            <a:r>
              <a:rPr lang="fr-FR" dirty="0" smtClean="0"/>
              <a:t>breaks </a:t>
            </a:r>
            <a:r>
              <a:rPr lang="fr-FR" dirty="0" err="1" smtClean="0"/>
              <a:t>rotational</a:t>
            </a:r>
            <a:r>
              <a:rPr lang="fr-FR" dirty="0" smtClean="0"/>
              <a:t> </a:t>
            </a:r>
            <a:r>
              <a:rPr lang="fr-FR" dirty="0" err="1" smtClean="0"/>
              <a:t>symmetry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585" y="1172362"/>
            <a:ext cx="4427751" cy="25828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584" y="1172362"/>
            <a:ext cx="4427751" cy="2582854"/>
          </a:xfrm>
          <a:prstGeom prst="rect">
            <a:avLst/>
          </a:prstGeom>
        </p:spPr>
      </p:pic>
      <p:sp>
        <p:nvSpPr>
          <p:cNvPr id="8" name="Espace réservé du texte 2"/>
          <p:cNvSpPr txBox="1">
            <a:spLocks/>
          </p:cNvSpPr>
          <p:nvPr/>
        </p:nvSpPr>
        <p:spPr>
          <a:xfrm>
            <a:off x="295884" y="2518878"/>
            <a:ext cx="6785566" cy="1749928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Prolate</a:t>
            </a:r>
            <a:r>
              <a:rPr lang="fr-FR" dirty="0" smtClean="0"/>
              <a:t> Ti46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small</a:t>
            </a:r>
            <a:r>
              <a:rPr lang="fr-FR" dirty="0" smtClean="0"/>
              <a:t> </a:t>
            </a:r>
            <a:r>
              <a:rPr lang="fr-FR" dirty="0" err="1" smtClean="0"/>
              <a:t>anharmonicities</a:t>
            </a:r>
            <a:endParaRPr lang="fr-FR" dirty="0" smtClean="0"/>
          </a:p>
          <a:p>
            <a:r>
              <a:rPr lang="fr-FR" b="0" dirty="0" err="1" smtClean="0"/>
              <a:t>Deformations</a:t>
            </a:r>
            <a:r>
              <a:rPr lang="fr-FR" b="0" dirty="0" smtClean="0"/>
              <a:t> compatible </a:t>
            </a:r>
            <a:r>
              <a:rPr lang="fr-FR" b="0" dirty="0" err="1" smtClean="0"/>
              <a:t>with</a:t>
            </a:r>
            <a:r>
              <a:rPr lang="fr-FR" b="0" dirty="0" smtClean="0"/>
              <a:t> </a:t>
            </a:r>
            <a:r>
              <a:rPr lang="fr-FR" b="0" dirty="0" err="1" smtClean="0"/>
              <a:t>Energy</a:t>
            </a:r>
            <a:r>
              <a:rPr lang="fr-FR" b="0" dirty="0" smtClean="0"/>
              <a:t> </a:t>
            </a:r>
            <a:r>
              <a:rPr lang="fr-FR" b="0" dirty="0" err="1" smtClean="0"/>
              <a:t>Density</a:t>
            </a:r>
            <a:r>
              <a:rPr lang="fr-FR" b="0" dirty="0" smtClean="0"/>
              <a:t> </a:t>
            </a:r>
            <a:r>
              <a:rPr lang="fr-FR" b="0" dirty="0" err="1" smtClean="0"/>
              <a:t>Functional</a:t>
            </a:r>
            <a:r>
              <a:rPr lang="fr-FR" b="0" dirty="0" smtClean="0"/>
              <a:t> </a:t>
            </a:r>
            <a:r>
              <a:rPr lang="fr-FR" b="0" dirty="0" err="1" smtClean="0"/>
              <a:t>predictions</a:t>
            </a:r>
            <a:endParaRPr lang="fr-FR" b="0" dirty="0" smtClean="0"/>
          </a:p>
          <a:p>
            <a:r>
              <a:rPr lang="fr-FR" dirty="0" smtClean="0"/>
              <a:t>« Harder » </a:t>
            </a:r>
            <a:r>
              <a:rPr lang="fr-FR" i="1" dirty="0" smtClean="0"/>
              <a:t>ab </a:t>
            </a:r>
            <a:r>
              <a:rPr lang="fr-FR" i="1" dirty="0" err="1" smtClean="0"/>
              <a:t>initio</a:t>
            </a:r>
            <a:r>
              <a:rPr lang="fr-FR" b="0" i="1" dirty="0" smtClean="0"/>
              <a:t> </a:t>
            </a:r>
            <a:r>
              <a:rPr lang="fr-FR" b="0" dirty="0" smtClean="0"/>
              <a:t>surface : </a:t>
            </a:r>
            <a:r>
              <a:rPr lang="fr-FR" b="0" dirty="0" err="1" smtClean="0"/>
              <a:t>less</a:t>
            </a:r>
            <a:r>
              <a:rPr lang="fr-FR" b="0" dirty="0" smtClean="0"/>
              <a:t> </a:t>
            </a:r>
            <a:r>
              <a:rPr lang="fr-FR" b="0" dirty="0" err="1" smtClean="0"/>
              <a:t>correlations</a:t>
            </a:r>
            <a:endParaRPr lang="fr-FR" b="0" dirty="0" smtClean="0"/>
          </a:p>
          <a:p>
            <a:r>
              <a:rPr lang="fr-FR" dirty="0" smtClean="0"/>
              <a:t>Good reproduction of GDR</a:t>
            </a:r>
          </a:p>
          <a:p>
            <a:r>
              <a:rPr lang="fr-FR" b="0" dirty="0" smtClean="0"/>
              <a:t>QRPA profile </a:t>
            </a:r>
            <a:r>
              <a:rPr lang="fr-FR" b="0" dirty="0" err="1" smtClean="0"/>
              <a:t>strongly</a:t>
            </a:r>
            <a:r>
              <a:rPr lang="fr-FR" b="0" dirty="0" smtClean="0"/>
              <a:t> </a:t>
            </a:r>
            <a:r>
              <a:rPr lang="fr-FR" b="0" dirty="0" err="1" smtClean="0"/>
              <a:t>depends</a:t>
            </a:r>
            <a:r>
              <a:rPr lang="fr-FR" b="0" dirty="0" smtClean="0"/>
              <a:t> on </a:t>
            </a:r>
            <a:r>
              <a:rPr lang="fr-FR" dirty="0" err="1" smtClean="0"/>
              <a:t>deformation</a:t>
            </a:r>
            <a:endParaRPr lang="fr-FR" dirty="0" smtClean="0"/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>
          <a:xfrm>
            <a:off x="295884" y="4578895"/>
            <a:ext cx="6785566" cy="1322118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Oblate Si28 </a:t>
            </a:r>
            <a:r>
              <a:rPr lang="fr-FR" dirty="0" err="1" smtClean="0"/>
              <a:t>with</a:t>
            </a:r>
            <a:r>
              <a:rPr lang="fr-FR" dirty="0" smtClean="0"/>
              <a:t> double </a:t>
            </a:r>
            <a:r>
              <a:rPr lang="fr-FR" dirty="0" err="1" smtClean="0"/>
              <a:t>well</a:t>
            </a:r>
            <a:endParaRPr lang="fr-FR" dirty="0" smtClean="0"/>
          </a:p>
          <a:p>
            <a:r>
              <a:rPr lang="fr-FR" b="0" dirty="0" smtClean="0"/>
              <a:t>QRPA-FAM explores </a:t>
            </a:r>
            <a:r>
              <a:rPr lang="fr-FR" dirty="0" err="1" smtClean="0"/>
              <a:t>only</a:t>
            </a:r>
            <a:r>
              <a:rPr lang="fr-FR" dirty="0" smtClean="0"/>
              <a:t> oblate </a:t>
            </a:r>
            <a:r>
              <a:rPr lang="fr-FR" dirty="0" err="1" smtClean="0"/>
              <a:t>well</a:t>
            </a:r>
            <a:endParaRPr lang="fr-FR" dirty="0" smtClean="0"/>
          </a:p>
          <a:p>
            <a:pPr marL="1004194" lvl="1" indent="-285750">
              <a:buFontTx/>
              <a:buChar char="-"/>
            </a:pPr>
            <a:r>
              <a:rPr lang="fr-FR" b="1" dirty="0" err="1" smtClean="0"/>
              <a:t>Coupling</a:t>
            </a:r>
            <a:r>
              <a:rPr lang="fr-FR" b="1" dirty="0" smtClean="0"/>
              <a:t> </a:t>
            </a:r>
            <a:r>
              <a:rPr lang="fr-FR" b="1" dirty="0" err="1" smtClean="0"/>
              <a:t>between</a:t>
            </a:r>
            <a:r>
              <a:rPr lang="fr-FR" b="1" dirty="0" smtClean="0"/>
              <a:t> </a:t>
            </a:r>
            <a:r>
              <a:rPr lang="fr-FR" b="1" dirty="0" err="1" smtClean="0"/>
              <a:t>wells</a:t>
            </a:r>
            <a:r>
              <a:rPr lang="fr-FR" b="1" dirty="0" smtClean="0"/>
              <a:t> </a:t>
            </a:r>
            <a:r>
              <a:rPr lang="fr-FR" dirty="0" err="1" smtClean="0"/>
              <a:t>introduced</a:t>
            </a:r>
            <a:r>
              <a:rPr lang="fr-FR" dirty="0" smtClean="0"/>
              <a:t> in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theories</a:t>
            </a:r>
            <a:endParaRPr lang="fr-FR" dirty="0" smtClean="0"/>
          </a:p>
          <a:p>
            <a:r>
              <a:rPr lang="fr-FR" dirty="0" smtClean="0"/>
              <a:t>Good position </a:t>
            </a:r>
            <a:r>
              <a:rPr lang="fr-FR" b="0" dirty="0" smtClean="0"/>
              <a:t>of the main </a:t>
            </a:r>
            <a:r>
              <a:rPr lang="fr-FR" b="0" dirty="0" err="1" smtClean="0"/>
              <a:t>peak</a:t>
            </a:r>
            <a:endParaRPr lang="fr-FR" b="0" dirty="0" smtClean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856" y="4097675"/>
            <a:ext cx="4786419" cy="239320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856" y="4097675"/>
            <a:ext cx="4786419" cy="2393209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856" y="4097675"/>
            <a:ext cx="4786419" cy="2393209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856" y="4097675"/>
            <a:ext cx="4786419" cy="23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uiExpand="1" build="p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Systematic</a:t>
            </a:r>
            <a:r>
              <a:rPr lang="fr-FR" dirty="0" smtClean="0"/>
              <a:t> </a:t>
            </a:r>
            <a:r>
              <a:rPr lang="fr-FR" dirty="0" err="1" smtClean="0"/>
              <a:t>calculations</a:t>
            </a:r>
            <a:r>
              <a:rPr lang="fr-FR" dirty="0" smtClean="0"/>
              <a:t> of </a:t>
            </a:r>
            <a:r>
              <a:rPr lang="fr-FR" dirty="0" err="1" smtClean="0"/>
              <a:t>isotopic</a:t>
            </a:r>
            <a:r>
              <a:rPr lang="fr-FR" dirty="0" smtClean="0"/>
              <a:t> </a:t>
            </a:r>
            <a:r>
              <a:rPr lang="fr-FR" dirty="0" err="1" smtClean="0"/>
              <a:t>chains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6" b="8972"/>
          <a:stretch/>
        </p:blipFill>
        <p:spPr>
          <a:xfrm>
            <a:off x="1084152" y="1645995"/>
            <a:ext cx="3909989" cy="26344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 b="8386"/>
          <a:stretch/>
        </p:blipFill>
        <p:spPr>
          <a:xfrm>
            <a:off x="7335138" y="1511297"/>
            <a:ext cx="3909989" cy="2673269"/>
          </a:xfrm>
          <a:prstGeom prst="rect">
            <a:avLst/>
          </a:prstGeom>
        </p:spPr>
      </p:pic>
      <p:sp>
        <p:nvSpPr>
          <p:cNvPr id="5" name="Espace réservé du texte 2"/>
          <p:cNvSpPr txBox="1">
            <a:spLocks/>
          </p:cNvSpPr>
          <p:nvPr/>
        </p:nvSpPr>
        <p:spPr>
          <a:xfrm>
            <a:off x="1207116" y="790031"/>
            <a:ext cx="4026736" cy="64501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Chiral N3LO </a:t>
            </a:r>
          </a:p>
          <a:p>
            <a:r>
              <a:rPr lang="fr-FR" sz="1200" b="0" dirty="0" smtClean="0"/>
              <a:t>[</a:t>
            </a:r>
            <a:r>
              <a:rPr lang="fr-FR" sz="1200" b="0" dirty="0" err="1" smtClean="0"/>
              <a:t>Hühter</a:t>
            </a:r>
            <a:r>
              <a:rPr lang="fr-FR" sz="1200" b="0" dirty="0" smtClean="0"/>
              <a:t> et </a:t>
            </a:r>
            <a:r>
              <a:rPr lang="fr-FR" sz="1200" b="0" dirty="0"/>
              <a:t>al </a:t>
            </a:r>
            <a:r>
              <a:rPr lang="fr-FR" sz="1200" b="0" dirty="0" err="1"/>
              <a:t>Phys.Lett.B</a:t>
            </a:r>
            <a:r>
              <a:rPr lang="fr-FR" sz="1200" b="0" dirty="0"/>
              <a:t> 808 (2020) 135651]</a:t>
            </a:r>
            <a:endParaRPr lang="fr-FR" sz="1200" b="0" dirty="0" smtClean="0"/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>
          <a:xfrm>
            <a:off x="7005401" y="787491"/>
            <a:ext cx="4609092" cy="64501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EM 1.8/2.0 </a:t>
            </a:r>
          </a:p>
          <a:p>
            <a:r>
              <a:rPr lang="fr-FR" sz="1200" b="0" dirty="0" smtClean="0"/>
              <a:t>[</a:t>
            </a:r>
            <a:r>
              <a:rPr lang="fr-FR" sz="1200" b="0" dirty="0"/>
              <a:t>K. </a:t>
            </a:r>
            <a:r>
              <a:rPr lang="fr-FR" sz="1200" b="0" dirty="0" err="1" smtClean="0"/>
              <a:t>Hebeler</a:t>
            </a:r>
            <a:r>
              <a:rPr lang="fr-FR" sz="1200" b="0" dirty="0" smtClean="0"/>
              <a:t> et al. </a:t>
            </a:r>
            <a:r>
              <a:rPr lang="fr-FR" sz="1200" b="0" dirty="0"/>
              <a:t>Phys. </a:t>
            </a:r>
            <a:r>
              <a:rPr lang="fr-FR" sz="1200" b="0" dirty="0" err="1"/>
              <a:t>Rev</a:t>
            </a:r>
            <a:r>
              <a:rPr lang="fr-FR" sz="1200" b="0" dirty="0"/>
              <a:t>. C 83, 031301(R) (2011)</a:t>
            </a:r>
            <a:r>
              <a:rPr lang="fr-FR" sz="1200" b="0" dirty="0" smtClean="0"/>
              <a:t>]</a:t>
            </a:r>
            <a:endParaRPr lang="fr-FR" sz="1200" b="0" dirty="0" smtClean="0"/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>
          <a:xfrm>
            <a:off x="152151" y="4479190"/>
            <a:ext cx="5773990" cy="2099767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A unique </a:t>
            </a:r>
            <a:r>
              <a:rPr lang="fr-FR" dirty="0" err="1" smtClean="0"/>
              <a:t>access</a:t>
            </a:r>
            <a:r>
              <a:rPr lang="fr-FR" dirty="0" smtClean="0"/>
              <a:t> to </a:t>
            </a:r>
            <a:r>
              <a:rPr lang="fr-FR" dirty="0" err="1" smtClean="0"/>
              <a:t>spectroscopic</a:t>
            </a:r>
            <a:r>
              <a:rPr lang="fr-FR" dirty="0" smtClean="0"/>
              <a:t> </a:t>
            </a:r>
            <a:r>
              <a:rPr lang="fr-FR" dirty="0" err="1" smtClean="0"/>
              <a:t>properties</a:t>
            </a:r>
            <a:r>
              <a:rPr lang="fr-FR" dirty="0" smtClean="0"/>
              <a:t> of all </a:t>
            </a:r>
            <a:r>
              <a:rPr lang="fr-FR" dirty="0" err="1" smtClean="0"/>
              <a:t>nuclei</a:t>
            </a:r>
            <a:endParaRPr lang="fr-FR" dirty="0" smtClean="0"/>
          </a:p>
          <a:p>
            <a:r>
              <a:rPr lang="fr-FR" b="0" i="1" dirty="0" smtClean="0"/>
              <a:t>Ab </a:t>
            </a:r>
            <a:r>
              <a:rPr lang="fr-FR" b="0" i="1" dirty="0" err="1" smtClean="0"/>
              <a:t>initio</a:t>
            </a:r>
            <a:r>
              <a:rPr lang="fr-FR" b="0" i="1" dirty="0" smtClean="0"/>
              <a:t> </a:t>
            </a:r>
            <a:r>
              <a:rPr lang="fr-FR" b="0" dirty="0" smtClean="0"/>
              <a:t>interactions </a:t>
            </a:r>
          </a:p>
          <a:p>
            <a:pPr marL="285750" indent="-285750">
              <a:buFontTx/>
              <a:buChar char="-"/>
            </a:pPr>
            <a:r>
              <a:rPr lang="fr-FR" b="0" dirty="0" err="1" smtClean="0"/>
              <a:t>Fitted</a:t>
            </a:r>
            <a:r>
              <a:rPr lang="fr-FR" b="0" dirty="0" smtClean="0"/>
              <a:t> in </a:t>
            </a:r>
            <a:r>
              <a:rPr lang="fr-FR" dirty="0" smtClean="0"/>
              <a:t>light </a:t>
            </a:r>
            <a:r>
              <a:rPr lang="fr-FR" dirty="0" err="1" smtClean="0"/>
              <a:t>systems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b="0" dirty="0" err="1" smtClean="0"/>
              <a:t>Tested</a:t>
            </a:r>
            <a:r>
              <a:rPr lang="fr-FR" b="0" dirty="0" smtClean="0"/>
              <a:t> in (</a:t>
            </a:r>
            <a:r>
              <a:rPr lang="fr-FR" b="0" dirty="0" err="1" smtClean="0"/>
              <a:t>singly</a:t>
            </a:r>
            <a:r>
              <a:rPr lang="fr-FR" b="0" dirty="0" smtClean="0"/>
              <a:t>) </a:t>
            </a:r>
            <a:r>
              <a:rPr lang="fr-FR" dirty="0" err="1" smtClean="0"/>
              <a:t>closed</a:t>
            </a:r>
            <a:r>
              <a:rPr lang="fr-FR" dirty="0" smtClean="0"/>
              <a:t> </a:t>
            </a:r>
            <a:r>
              <a:rPr lang="fr-FR" dirty="0" err="1" smtClean="0"/>
              <a:t>shells</a:t>
            </a:r>
            <a:endParaRPr lang="fr-FR" dirty="0" smtClean="0"/>
          </a:p>
          <a:p>
            <a:r>
              <a:rPr lang="fr-FR" b="0" dirty="0" err="1" smtClean="0"/>
              <a:t>Energy</a:t>
            </a:r>
            <a:r>
              <a:rPr lang="fr-FR" b="0" dirty="0" smtClean="0"/>
              <a:t> </a:t>
            </a:r>
            <a:r>
              <a:rPr lang="fr-FR" b="0" dirty="0" err="1" smtClean="0"/>
              <a:t>Density</a:t>
            </a:r>
            <a:r>
              <a:rPr lang="fr-FR" b="0" dirty="0" smtClean="0"/>
              <a:t> </a:t>
            </a:r>
            <a:r>
              <a:rPr lang="fr-FR" b="0" dirty="0" err="1" smtClean="0"/>
              <a:t>Functional</a:t>
            </a:r>
            <a:endParaRPr lang="fr-FR" b="0" dirty="0" smtClean="0"/>
          </a:p>
          <a:p>
            <a:pPr marL="285750" indent="-285750">
              <a:buFontTx/>
              <a:buChar char="-"/>
            </a:pPr>
            <a:r>
              <a:rPr lang="fr-FR" b="0" dirty="0" err="1" smtClean="0"/>
              <a:t>Could</a:t>
            </a:r>
            <a:r>
              <a:rPr lang="fr-FR" b="0" dirty="0" smtClean="0"/>
              <a:t> </a:t>
            </a:r>
            <a:r>
              <a:rPr lang="fr-FR" dirty="0" err="1" smtClean="0"/>
              <a:t>spectroscopy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for the fit</a:t>
            </a:r>
            <a:r>
              <a:rPr lang="fr-FR" b="0" dirty="0" smtClean="0"/>
              <a:t>?</a:t>
            </a:r>
          </a:p>
        </p:txBody>
      </p:sp>
      <p:sp>
        <p:nvSpPr>
          <p:cNvPr id="10" name="Espace réservé du texte 2"/>
          <p:cNvSpPr txBox="1">
            <a:spLocks/>
          </p:cNvSpPr>
          <p:nvPr/>
        </p:nvSpPr>
        <p:spPr>
          <a:xfrm>
            <a:off x="6632107" y="4497031"/>
            <a:ext cx="5498931" cy="2099767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Generation</a:t>
            </a:r>
            <a:r>
              <a:rPr lang="fr-FR" dirty="0" smtClean="0"/>
              <a:t> of </a:t>
            </a:r>
            <a:r>
              <a:rPr lang="fr-FR" dirty="0" err="1" smtClean="0"/>
              <a:t>resonance</a:t>
            </a:r>
            <a:r>
              <a:rPr lang="fr-FR" dirty="0" smtClean="0"/>
              <a:t> </a:t>
            </a:r>
            <a:r>
              <a:rPr lang="fr-FR" dirty="0" err="1" smtClean="0"/>
              <a:t>database</a:t>
            </a:r>
            <a:endParaRPr lang="fr-FR" dirty="0" smtClean="0"/>
          </a:p>
          <a:p>
            <a:r>
              <a:rPr lang="fr-FR" b="0" dirty="0" smtClean="0"/>
              <a:t>Evolution </a:t>
            </a:r>
            <a:r>
              <a:rPr lang="fr-FR" b="0" dirty="0" err="1" smtClean="0"/>
              <a:t>accross</a:t>
            </a:r>
            <a:r>
              <a:rPr lang="fr-FR" b="0" dirty="0" smtClean="0"/>
              <a:t> </a:t>
            </a:r>
            <a:r>
              <a:rPr lang="fr-FR" b="0" dirty="0" err="1" smtClean="0"/>
              <a:t>isotopic</a:t>
            </a:r>
            <a:r>
              <a:rPr lang="fr-FR" b="0" dirty="0" smtClean="0"/>
              <a:t> </a:t>
            </a:r>
            <a:r>
              <a:rPr lang="fr-FR" b="0" dirty="0" err="1" smtClean="0"/>
              <a:t>chains</a:t>
            </a:r>
            <a:endParaRPr lang="fr-FR" b="0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b="0" dirty="0" err="1" smtClean="0"/>
              <a:t>strength</a:t>
            </a:r>
            <a:r>
              <a:rPr lang="fr-FR" b="0" dirty="0" smtClean="0"/>
              <a:t> at </a:t>
            </a:r>
            <a:r>
              <a:rPr lang="fr-FR" b="0" dirty="0" err="1" smtClean="0"/>
              <a:t>play</a:t>
            </a:r>
            <a:r>
              <a:rPr lang="fr-FR" b="0" dirty="0" smtClean="0"/>
              <a:t> in </a:t>
            </a:r>
            <a:r>
              <a:rPr lang="fr-FR" dirty="0" err="1" smtClean="0"/>
              <a:t>reactions</a:t>
            </a:r>
            <a:endParaRPr lang="fr-FR" dirty="0" smtClean="0"/>
          </a:p>
          <a:p>
            <a:r>
              <a:rPr lang="fr-FR" b="0" dirty="0" err="1" smtClean="0"/>
              <a:t>Towards</a:t>
            </a:r>
            <a:r>
              <a:rPr lang="fr-FR" b="0" dirty="0" smtClean="0"/>
              <a:t> </a:t>
            </a:r>
            <a:r>
              <a:rPr lang="fr-FR" b="0" dirty="0" err="1" smtClean="0"/>
              <a:t>publicly</a:t>
            </a:r>
            <a:r>
              <a:rPr lang="fr-FR" b="0" dirty="0" smtClean="0"/>
              <a:t> </a:t>
            </a:r>
            <a:r>
              <a:rPr lang="fr-FR" b="0" dirty="0" err="1" smtClean="0"/>
              <a:t>available</a:t>
            </a:r>
            <a:r>
              <a:rPr lang="fr-FR" b="0" dirty="0" smtClean="0"/>
              <a:t> </a:t>
            </a:r>
            <a:r>
              <a:rPr lang="fr-FR" b="0" dirty="0" err="1" smtClean="0"/>
              <a:t>spectrosopy</a:t>
            </a:r>
            <a:r>
              <a:rPr lang="fr-FR" b="0" dirty="0" smtClean="0"/>
              <a:t> </a:t>
            </a:r>
            <a:r>
              <a:rPr lang="fr-FR" b="0" dirty="0" err="1" smtClean="0"/>
              <a:t>predictions</a:t>
            </a:r>
            <a:endParaRPr lang="fr-FR" b="0" dirty="0" smtClean="0"/>
          </a:p>
          <a:p>
            <a:pPr marL="285750" indent="-285750">
              <a:buFontTx/>
              <a:buChar char="-"/>
            </a:pPr>
            <a:r>
              <a:rPr lang="fr-FR" b="0" dirty="0" smtClean="0"/>
              <a:t>As a </a:t>
            </a:r>
            <a:r>
              <a:rPr lang="fr-FR" b="0" dirty="0" err="1" smtClean="0"/>
              <a:t>function</a:t>
            </a:r>
            <a:r>
              <a:rPr lang="fr-FR" b="0" dirty="0" smtClean="0"/>
              <a:t> of the </a:t>
            </a:r>
            <a:r>
              <a:rPr lang="fr-FR" dirty="0" smtClean="0"/>
              <a:t>interaction, chiral </a:t>
            </a:r>
            <a:r>
              <a:rPr lang="fr-FR" dirty="0" err="1" smtClean="0"/>
              <a:t>order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Sensitivity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b="0" dirty="0" smtClean="0"/>
              <a:t>to the </a:t>
            </a:r>
            <a:r>
              <a:rPr lang="fr-FR" b="0" dirty="0" err="1" smtClean="0"/>
              <a:t>parametrisation</a:t>
            </a:r>
            <a:r>
              <a:rPr lang="fr-FR" b="0" dirty="0" smtClean="0"/>
              <a:t> [A. Roux]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09769" y="3257431"/>
            <a:ext cx="650829" cy="64700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3182383" y="1417446"/>
            <a:ext cx="650829" cy="245854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87021" y="3072239"/>
            <a:ext cx="650829" cy="6470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9461208" y="1358151"/>
            <a:ext cx="650829" cy="245854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202" flipV="1">
            <a:off x="3778999" y="1684778"/>
            <a:ext cx="849098" cy="477617"/>
          </a:xfrm>
          <a:prstGeom prst="rect">
            <a:avLst/>
          </a:prstGeom>
        </p:spPr>
      </p:pic>
      <p:sp>
        <p:nvSpPr>
          <p:cNvPr id="16" name="Espace réservé du texte 2"/>
          <p:cNvSpPr txBox="1">
            <a:spLocks/>
          </p:cNvSpPr>
          <p:nvPr/>
        </p:nvSpPr>
        <p:spPr>
          <a:xfrm>
            <a:off x="4918060" y="1923586"/>
            <a:ext cx="2174312" cy="322871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 smtClean="0"/>
              <a:t>Missing</a:t>
            </a:r>
            <a:r>
              <a:rPr lang="fr-FR" sz="1400" dirty="0" smtClean="0"/>
              <a:t> </a:t>
            </a:r>
            <a:r>
              <a:rPr lang="fr-FR" sz="1400" dirty="0" err="1" smtClean="0"/>
              <a:t>intruder</a:t>
            </a:r>
            <a:r>
              <a:rPr lang="fr-FR" sz="1400" dirty="0" smtClean="0"/>
              <a:t> state</a:t>
            </a:r>
            <a:endParaRPr lang="fr-FR" sz="1400" dirty="0" smtClean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8006" flipV="1">
            <a:off x="4208540" y="2833431"/>
            <a:ext cx="849098" cy="477617"/>
          </a:xfrm>
          <a:prstGeom prst="rect">
            <a:avLst/>
          </a:prstGeom>
        </p:spPr>
      </p:pic>
      <p:sp>
        <p:nvSpPr>
          <p:cNvPr id="19" name="Espace réservé du texte 2"/>
          <p:cNvSpPr txBox="1">
            <a:spLocks/>
          </p:cNvSpPr>
          <p:nvPr/>
        </p:nvSpPr>
        <p:spPr>
          <a:xfrm>
            <a:off x="5171280" y="2737542"/>
            <a:ext cx="1969301" cy="64501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 err="1" smtClean="0"/>
              <a:t>Low</a:t>
            </a:r>
            <a:r>
              <a:rPr lang="fr-FR" sz="1400" dirty="0" smtClean="0"/>
              <a:t> </a:t>
            </a:r>
            <a:r>
              <a:rPr lang="fr-FR" sz="1400" dirty="0" err="1" smtClean="0"/>
              <a:t>energy</a:t>
            </a:r>
            <a:r>
              <a:rPr lang="fr-FR" sz="1400" dirty="0" smtClean="0"/>
              <a:t> modes</a:t>
            </a:r>
          </a:p>
          <a:p>
            <a:pPr algn="ctr"/>
            <a:r>
              <a:rPr lang="fr-FR" sz="1400" dirty="0" smtClean="0"/>
              <a:t>in neutron </a:t>
            </a:r>
            <a:r>
              <a:rPr lang="fr-FR" sz="1400" dirty="0" err="1" smtClean="0"/>
              <a:t>rich</a:t>
            </a:r>
            <a:endParaRPr lang="fr-FR" sz="1400" dirty="0" smtClean="0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3560305" y="5161799"/>
            <a:ext cx="1969301" cy="5167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 err="1" smtClean="0">
                <a:solidFill>
                  <a:srgbClr val="C00000"/>
                </a:solidFill>
              </a:rPr>
              <a:t>Only</a:t>
            </a:r>
            <a:r>
              <a:rPr lang="fr-FR" sz="1400" dirty="0" smtClean="0">
                <a:solidFill>
                  <a:srgbClr val="C00000"/>
                </a:solidFill>
              </a:rPr>
              <a:t> valence </a:t>
            </a:r>
            <a:r>
              <a:rPr lang="fr-FR" sz="1400" dirty="0" err="1" smtClean="0">
                <a:solidFill>
                  <a:srgbClr val="C00000"/>
                </a:solidFill>
              </a:rPr>
              <a:t>space</a:t>
            </a:r>
            <a:r>
              <a:rPr lang="fr-FR" sz="1400" dirty="0" smtClean="0">
                <a:solidFill>
                  <a:srgbClr val="C00000"/>
                </a:solidFill>
              </a:rPr>
              <a:t> </a:t>
            </a:r>
            <a:r>
              <a:rPr lang="fr-FR" sz="1400" dirty="0" err="1" smtClean="0">
                <a:solidFill>
                  <a:srgbClr val="C00000"/>
                </a:solidFill>
              </a:rPr>
              <a:t>spectroscopy</a:t>
            </a:r>
            <a:endParaRPr lang="fr-FR" sz="1400" dirty="0" smtClean="0"/>
          </a:p>
        </p:txBody>
      </p:sp>
      <p:sp>
        <p:nvSpPr>
          <p:cNvPr id="22" name="Espace réservé du texte 2"/>
          <p:cNvSpPr txBox="1">
            <a:spLocks/>
          </p:cNvSpPr>
          <p:nvPr/>
        </p:nvSpPr>
        <p:spPr>
          <a:xfrm>
            <a:off x="4306516" y="3822780"/>
            <a:ext cx="2246016" cy="322871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 smtClean="0"/>
              <a:t>N=Z </a:t>
            </a:r>
            <a:r>
              <a:rPr lang="fr-FR" sz="1400" dirty="0" err="1" smtClean="0"/>
              <a:t>clusterization</a:t>
            </a:r>
            <a:endParaRPr lang="fr-FR" sz="1400" dirty="0" smtClean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174">
            <a:off x="3140071" y="3882738"/>
            <a:ext cx="1063875" cy="59842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455830" y="3790786"/>
            <a:ext cx="650829" cy="64700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8678602" y="3660714"/>
            <a:ext cx="650829" cy="64700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772998"/>
            <a:ext cx="12192000" cy="5806911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/>
          <p:cNvSpPr txBox="1"/>
          <p:nvPr/>
        </p:nvSpPr>
        <p:spPr>
          <a:xfrm>
            <a:off x="2522603" y="2217981"/>
            <a:ext cx="6807076" cy="301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err="1" smtClean="0"/>
              <a:t>Need</a:t>
            </a:r>
            <a:r>
              <a:rPr lang="fr-FR" sz="1800" b="1" dirty="0" smtClean="0"/>
              <a:t> for benchmark </a:t>
            </a:r>
            <a:r>
              <a:rPr lang="fr-FR" sz="1800" b="1" dirty="0" err="1" smtClean="0"/>
              <a:t>with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other</a:t>
            </a:r>
            <a:r>
              <a:rPr lang="fr-FR" sz="1800" b="1" dirty="0" smtClean="0"/>
              <a:t> interactions / </a:t>
            </a:r>
            <a:r>
              <a:rPr lang="fr-FR" sz="1800" b="1" dirty="0" err="1" smtClean="0"/>
              <a:t>methods</a:t>
            </a:r>
            <a:endParaRPr lang="fr-FR" sz="1800" b="1" dirty="0" smtClean="0"/>
          </a:p>
          <a:p>
            <a:pPr marL="285750" lvl="0" indent="-285750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 typeface="Wingdings" panose="05000000000000000000" pitchFamily="2" charset="2"/>
              <a:buChar char="v"/>
            </a:pPr>
            <a:r>
              <a:rPr lang="fr-FR" sz="18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Cf. </a:t>
            </a:r>
            <a:r>
              <a:rPr lang="fr-FR" sz="18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Kamila</a:t>
            </a:r>
            <a:r>
              <a:rPr lang="fr-FR" sz="18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8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Sieja</a:t>
            </a:r>
            <a:r>
              <a:rPr lang="fr-FR" sz="18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8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study</a:t>
            </a:r>
            <a:r>
              <a:rPr lang="fr-FR" sz="18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of </a:t>
            </a:r>
            <a:r>
              <a:rPr lang="fr-FR" sz="18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Neon</a:t>
            </a:r>
            <a:r>
              <a:rPr lang="fr-FR" sz="18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8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chain</a:t>
            </a:r>
            <a:endParaRPr lang="fr-FR" sz="1800" dirty="0" smtClean="0">
              <a:solidFill>
                <a:srgbClr val="E7E6E6">
                  <a:lumMod val="50000"/>
                </a:srgbClr>
              </a:solidFill>
              <a:cs typeface="Calibri" charset="0"/>
            </a:endParaRPr>
          </a:p>
          <a:p>
            <a:pPr marL="285750" lvl="0" indent="-285750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 typeface="Wingdings" panose="05000000000000000000" pitchFamily="2" charset="2"/>
              <a:buChar char="v"/>
            </a:pPr>
            <a:r>
              <a:rPr lang="fr-FR" sz="18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Cf. Sonia </a:t>
            </a:r>
            <a:r>
              <a:rPr lang="fr-FR" sz="18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Bacca</a:t>
            </a:r>
            <a:r>
              <a:rPr lang="fr-FR" sz="18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8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study</a:t>
            </a:r>
            <a:r>
              <a:rPr lang="fr-FR" sz="18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of O22</a:t>
            </a:r>
          </a:p>
          <a:p>
            <a:pPr marL="285750" lvl="0" indent="-285750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 typeface="Wingdings" panose="05000000000000000000" pitchFamily="2" charset="2"/>
              <a:buChar char="v"/>
            </a:pPr>
            <a:r>
              <a:rPr lang="fr-FR" sz="18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But</a:t>
            </a:r>
            <a:r>
              <a:rPr lang="fr-FR" sz="18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« </a:t>
            </a:r>
            <a:r>
              <a:rPr lang="fr-FR" sz="18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fair</a:t>
            </a:r>
            <a:r>
              <a:rPr lang="fr-FR" sz="18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 » </a:t>
            </a:r>
            <a:r>
              <a:rPr lang="fr-FR" sz="18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comparison</a:t>
            </a:r>
            <a:r>
              <a:rPr lang="fr-FR" sz="18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8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needed</a:t>
            </a:r>
            <a:endParaRPr lang="fr-FR" sz="1600" dirty="0" smtClean="0">
              <a:solidFill>
                <a:srgbClr val="E7E6E6">
                  <a:lumMod val="50000"/>
                </a:srgbClr>
              </a:solidFill>
              <a:cs typeface="Calibri" charset="0"/>
            </a:endParaRPr>
          </a:p>
          <a:p>
            <a:pPr marL="924367" lvl="1" indent="-285750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 typeface="Wingdings" panose="05000000000000000000" pitchFamily="2" charset="2"/>
              <a:buChar char="v"/>
            </a:pPr>
            <a:r>
              <a:rPr lang="fr-FR" sz="18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Same</a:t>
            </a:r>
            <a:r>
              <a:rPr lang="fr-FR" sz="18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interaction / </a:t>
            </a:r>
            <a:r>
              <a:rPr lang="fr-FR" sz="18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different</a:t>
            </a:r>
            <a:r>
              <a:rPr lang="fr-FR" sz="18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8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models</a:t>
            </a:r>
            <a:endParaRPr lang="fr-FR" sz="1800" b="1" dirty="0" smtClean="0">
              <a:solidFill>
                <a:srgbClr val="E7E6E6">
                  <a:lumMod val="50000"/>
                </a:srgbClr>
              </a:solidFill>
              <a:cs typeface="Calibri" charset="0"/>
            </a:endParaRPr>
          </a:p>
          <a:p>
            <a:pPr marL="924367" lvl="1" indent="-285750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 typeface="Wingdings" panose="05000000000000000000" pitchFamily="2" charset="2"/>
              <a:buChar char="v"/>
            </a:pPr>
            <a:r>
              <a:rPr lang="fr-FR" sz="18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Same</a:t>
            </a:r>
            <a:r>
              <a:rPr lang="fr-FR" sz="18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8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models</a:t>
            </a:r>
            <a:r>
              <a:rPr lang="fr-FR" sz="18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/ </a:t>
            </a:r>
            <a:r>
              <a:rPr lang="fr-FR" sz="18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different</a:t>
            </a:r>
            <a:r>
              <a:rPr lang="fr-FR" sz="18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interactions</a:t>
            </a:r>
          </a:p>
          <a:p>
            <a:pPr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</a:pPr>
            <a:endParaRPr lang="fr-FR" sz="1800" b="1" dirty="0" smtClean="0">
              <a:solidFill>
                <a:srgbClr val="E7E6E6">
                  <a:lumMod val="50000"/>
                </a:srgbClr>
              </a:solidFill>
              <a:cs typeface="Calibri" charset="0"/>
            </a:endParaRPr>
          </a:p>
          <a:p>
            <a:pPr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</a:pPr>
            <a:r>
              <a:rPr lang="fr-FR" sz="18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Motivation for </a:t>
            </a:r>
            <a:r>
              <a:rPr lang="fr-FR" sz="18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our</a:t>
            </a:r>
            <a:r>
              <a:rPr lang="fr-FR" sz="18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8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ongoing</a:t>
            </a:r>
            <a:r>
              <a:rPr lang="fr-FR" sz="18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8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developments</a:t>
            </a:r>
            <a:endParaRPr lang="fr-FR" sz="1800" b="1" dirty="0" smtClean="0">
              <a:solidFill>
                <a:srgbClr val="E7E6E6">
                  <a:lumMod val="50000"/>
                </a:srgbClr>
              </a:solidFill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16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6" grpId="0"/>
      <p:bldP spid="19" grpId="0"/>
      <p:bldP spid="21" grpId="0"/>
      <p:bldP spid="22" grpId="0"/>
      <p:bldP spid="26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467535" y="211888"/>
            <a:ext cx="6943134" cy="347773"/>
          </a:xfrm>
        </p:spPr>
        <p:txBody>
          <a:bodyPr/>
          <a:lstStyle/>
          <a:p>
            <a:r>
              <a:rPr lang="en-US" dirty="0" smtClean="0"/>
              <a:t>Challenges in nuclear structure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6B91A116-3C33-BB53-2878-A844B952F2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12153" y="1381624"/>
            <a:ext cx="3060545" cy="672710"/>
          </a:xfrm>
        </p:spPr>
        <p:txBody>
          <a:bodyPr/>
          <a:lstStyle/>
          <a:p>
            <a:r>
              <a:rPr lang="en-US" sz="1600" dirty="0">
                <a:solidFill>
                  <a:schemeClr val="accent5"/>
                </a:solidFill>
              </a:rPr>
              <a:t>Ground-state</a:t>
            </a:r>
            <a:endParaRPr lang="en-US" sz="1200" dirty="0">
              <a:solidFill>
                <a:schemeClr val="accent5"/>
              </a:solidFill>
            </a:endParaRPr>
          </a:p>
          <a:p>
            <a:r>
              <a:rPr lang="en-US" sz="1400" b="0" dirty="0">
                <a:solidFill>
                  <a:schemeClr val="accent5"/>
                </a:solidFill>
              </a:rPr>
              <a:t>masses, radii, density profile, …</a:t>
            </a:r>
            <a:endParaRPr lang="en-US" sz="1200" b="0" dirty="0">
              <a:solidFill>
                <a:schemeClr val="accent5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E0F982C-7717-5CEA-2F05-98795018B031}"/>
              </a:ext>
            </a:extLst>
          </p:cNvPr>
          <p:cNvSpPr txBox="1">
            <a:spLocks/>
          </p:cNvSpPr>
          <p:nvPr/>
        </p:nvSpPr>
        <p:spPr>
          <a:xfrm>
            <a:off x="2617796" y="2530971"/>
            <a:ext cx="3060545" cy="1060508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268E46"/>
                </a:solidFill>
              </a:rPr>
              <a:t>Excitation spectra</a:t>
            </a:r>
            <a:endParaRPr lang="en-US" sz="1200" dirty="0">
              <a:solidFill>
                <a:srgbClr val="268E46"/>
              </a:solidFill>
            </a:endParaRPr>
          </a:p>
          <a:p>
            <a:r>
              <a:rPr lang="en-US" sz="1400" b="0" dirty="0">
                <a:solidFill>
                  <a:srgbClr val="268E46"/>
                </a:solidFill>
              </a:rPr>
              <a:t>energies, transition probabilities, response function to electroweak probes, …</a:t>
            </a:r>
            <a:endParaRPr lang="en-US" sz="1200" b="0" dirty="0">
              <a:solidFill>
                <a:srgbClr val="268E46"/>
              </a:solidFill>
            </a:endParaRP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F9CDF3E-1A95-CE94-2BBF-6D8F064D705A}"/>
              </a:ext>
            </a:extLst>
          </p:cNvPr>
          <p:cNvSpPr txBox="1">
            <a:spLocks/>
          </p:cNvSpPr>
          <p:nvPr/>
        </p:nvSpPr>
        <p:spPr>
          <a:xfrm>
            <a:off x="2686312" y="4313888"/>
            <a:ext cx="3060545" cy="67271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C2141C"/>
                </a:solidFill>
              </a:rPr>
              <a:t>Decay modes</a:t>
            </a:r>
            <a:endParaRPr lang="en-US" sz="1200" dirty="0">
              <a:solidFill>
                <a:srgbClr val="C2141C"/>
              </a:solidFill>
            </a:endParaRPr>
          </a:p>
          <a:p>
            <a:r>
              <a:rPr lang="en-US" sz="1400" b="0" dirty="0">
                <a:solidFill>
                  <a:srgbClr val="C2141C"/>
                </a:solidFill>
              </a:rPr>
              <a:t>lifetime, yields, …</a:t>
            </a:r>
            <a:endParaRPr lang="en-US" sz="1200" b="0" dirty="0">
              <a:solidFill>
                <a:srgbClr val="C2141C"/>
              </a:solidFill>
            </a:endParaRP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E42E10D5-5DAD-0F4B-ABEC-BB7AFA418961}"/>
              </a:ext>
            </a:extLst>
          </p:cNvPr>
          <p:cNvSpPr txBox="1">
            <a:spLocks/>
          </p:cNvSpPr>
          <p:nvPr/>
        </p:nvSpPr>
        <p:spPr>
          <a:xfrm>
            <a:off x="1353085" y="5673603"/>
            <a:ext cx="3060545" cy="67271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983893"/>
                </a:solidFill>
              </a:rPr>
              <a:t>Reactions</a:t>
            </a:r>
            <a:endParaRPr lang="en-US" sz="1200" dirty="0">
              <a:solidFill>
                <a:srgbClr val="983893"/>
              </a:solidFill>
            </a:endParaRPr>
          </a:p>
          <a:p>
            <a:r>
              <a:rPr lang="en-US" sz="1400" b="0" dirty="0">
                <a:solidFill>
                  <a:srgbClr val="983893"/>
                </a:solidFill>
              </a:rPr>
              <a:t>cross sections, …</a:t>
            </a:r>
            <a:endParaRPr lang="en-US" sz="1200" b="0" dirty="0">
              <a:solidFill>
                <a:srgbClr val="983893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313A43A-5DCF-CB41-366A-68C58C12FDCA}"/>
              </a:ext>
            </a:extLst>
          </p:cNvPr>
          <p:cNvSpPr>
            <a:spLocks noChangeAspect="1"/>
          </p:cNvSpPr>
          <p:nvPr/>
        </p:nvSpPr>
        <p:spPr>
          <a:xfrm>
            <a:off x="-2086804" y="1794248"/>
            <a:ext cx="4165289" cy="4165289"/>
          </a:xfrm>
          <a:prstGeom prst="ellipse">
            <a:avLst/>
          </a:prstGeom>
          <a:noFill/>
          <a:ln w="952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7D89244-E94E-40AA-E4D6-AAF98951D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5614" y="3002816"/>
            <a:ext cx="1722236" cy="1694754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C6F1655-4B2B-DD1E-727D-16F708DB2606}"/>
              </a:ext>
            </a:extLst>
          </p:cNvPr>
          <p:cNvGrpSpPr/>
          <p:nvPr/>
        </p:nvGrpSpPr>
        <p:grpSpPr>
          <a:xfrm>
            <a:off x="1381912" y="2302267"/>
            <a:ext cx="1188436" cy="1188532"/>
            <a:chOff x="1422106" y="2814733"/>
            <a:chExt cx="1188436" cy="1188532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4363CBCE-FF5D-BD01-DD33-604388E4C568}"/>
                </a:ext>
              </a:extLst>
            </p:cNvPr>
            <p:cNvSpPr/>
            <p:nvPr/>
          </p:nvSpPr>
          <p:spPr>
            <a:xfrm>
              <a:off x="1422106" y="2814733"/>
              <a:ext cx="1188000" cy="1188000"/>
            </a:xfrm>
            <a:prstGeom prst="ellipse">
              <a:avLst/>
            </a:prstGeom>
            <a:solidFill>
              <a:srgbClr val="EDE4E1"/>
            </a:solidFill>
            <a:ln w="1206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95586BD-A6D2-5B08-76F6-C433C2FC8048}"/>
                </a:ext>
              </a:extLst>
            </p:cNvPr>
            <p:cNvSpPr/>
            <p:nvPr/>
          </p:nvSpPr>
          <p:spPr>
            <a:xfrm>
              <a:off x="1422542" y="2815265"/>
              <a:ext cx="1188000" cy="1188000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965F5954-393E-CEE5-BD7E-7658B15B9E7C}"/>
                </a:ext>
              </a:extLst>
            </p:cNvPr>
            <p:cNvGrpSpPr/>
            <p:nvPr/>
          </p:nvGrpSpPr>
          <p:grpSpPr>
            <a:xfrm>
              <a:off x="1469476" y="3115425"/>
              <a:ext cx="976263" cy="690112"/>
              <a:chOff x="182534" y="157923"/>
              <a:chExt cx="2785390" cy="1968967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4F926B85-749B-0A50-B30B-4FAC53E5E9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817" t="1110" r="162"/>
              <a:stretch/>
            </p:blipFill>
            <p:spPr>
              <a:xfrm>
                <a:off x="182534" y="231973"/>
                <a:ext cx="2783943" cy="1894917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084E51E-160E-27B2-6547-5FD35B2BCF38}"/>
                  </a:ext>
                </a:extLst>
              </p:cNvPr>
              <p:cNvSpPr/>
              <p:nvPr/>
            </p:nvSpPr>
            <p:spPr>
              <a:xfrm>
                <a:off x="2338935" y="1957441"/>
                <a:ext cx="628989" cy="148099"/>
              </a:xfrm>
              <a:prstGeom prst="rect">
                <a:avLst/>
              </a:prstGeom>
              <a:solidFill>
                <a:srgbClr val="EDE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5CA910-8CC6-ECCE-774F-AC86965024EA}"/>
                  </a:ext>
                </a:extLst>
              </p:cNvPr>
              <p:cNvSpPr/>
              <p:nvPr/>
            </p:nvSpPr>
            <p:spPr>
              <a:xfrm>
                <a:off x="337678" y="157923"/>
                <a:ext cx="242500" cy="148098"/>
              </a:xfrm>
              <a:prstGeom prst="rect">
                <a:avLst/>
              </a:prstGeom>
              <a:solidFill>
                <a:srgbClr val="EDE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8CA5155-D72A-EAB4-E13B-4A6150C3AB1F}"/>
              </a:ext>
            </a:extLst>
          </p:cNvPr>
          <p:cNvGrpSpPr/>
          <p:nvPr/>
        </p:nvGrpSpPr>
        <p:grpSpPr>
          <a:xfrm>
            <a:off x="17255" y="5182059"/>
            <a:ext cx="1271160" cy="1270207"/>
            <a:chOff x="3599490" y="3167362"/>
            <a:chExt cx="1271160" cy="1270207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3D8FD45-E072-FF11-C5FC-C3464FBE6C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9490" y="3167362"/>
              <a:ext cx="1271160" cy="12702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D0FB3220-5E36-0FE6-F2EE-7D4E377AF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1611" y="3195422"/>
              <a:ext cx="1185224" cy="1185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640123FA-DD6E-C670-A7F0-6355E9B8D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0614" y="3223418"/>
              <a:ext cx="1155600" cy="1154734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2407448-062D-61D3-41A5-FBE1A327FE99}"/>
              </a:ext>
            </a:extLst>
          </p:cNvPr>
          <p:cNvGrpSpPr/>
          <p:nvPr/>
        </p:nvGrpSpPr>
        <p:grpSpPr>
          <a:xfrm>
            <a:off x="1444910" y="4011209"/>
            <a:ext cx="1189195" cy="1192119"/>
            <a:chOff x="1444910" y="4011209"/>
            <a:chExt cx="1189195" cy="1192119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1F8EDA94-A064-D583-4C8C-A6481D1FD093}"/>
                </a:ext>
              </a:extLst>
            </p:cNvPr>
            <p:cNvGrpSpPr/>
            <p:nvPr/>
          </p:nvGrpSpPr>
          <p:grpSpPr>
            <a:xfrm>
              <a:off x="1444910" y="4011209"/>
              <a:ext cx="1189195" cy="1192119"/>
              <a:chOff x="1058049" y="5041148"/>
              <a:chExt cx="1189195" cy="1192119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2D337E9-2433-B7EF-CF54-7E21CF859E2C}"/>
                  </a:ext>
                </a:extLst>
              </p:cNvPr>
              <p:cNvSpPr/>
              <p:nvPr/>
            </p:nvSpPr>
            <p:spPr>
              <a:xfrm>
                <a:off x="1059244" y="5045267"/>
                <a:ext cx="1188000" cy="1188000"/>
              </a:xfrm>
              <a:prstGeom prst="ellipse">
                <a:avLst/>
              </a:prstGeom>
              <a:solidFill>
                <a:srgbClr val="EDE4E1"/>
              </a:solidFill>
              <a:ln w="1206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01D547E5-2453-4CAF-C9EF-A3E96841C23C}"/>
                  </a:ext>
                </a:extLst>
              </p:cNvPr>
              <p:cNvSpPr/>
              <p:nvPr/>
            </p:nvSpPr>
            <p:spPr>
              <a:xfrm>
                <a:off x="1058049" y="5041148"/>
                <a:ext cx="1188000" cy="1188000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pic>
          <p:nvPicPr>
            <p:cNvPr id="28" name="Picture 2" descr="FISPACT-II » Fission Yields">
              <a:extLst>
                <a:ext uri="{FF2B5EF4-FFF2-40B4-BE49-F238E27FC236}">
                  <a16:creationId xmlns:a16="http://schemas.microsoft.com/office/drawing/2014/main" id="{B4A5FFDF-829E-EB8E-D9F5-D96981959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726" y="4266042"/>
              <a:ext cx="1039325" cy="72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8EB56D9-32DB-AE5D-AB46-3643A134B4E3}"/>
              </a:ext>
            </a:extLst>
          </p:cNvPr>
          <p:cNvGrpSpPr/>
          <p:nvPr/>
        </p:nvGrpSpPr>
        <p:grpSpPr>
          <a:xfrm>
            <a:off x="105127" y="1331023"/>
            <a:ext cx="1190872" cy="1196625"/>
            <a:chOff x="105127" y="1331023"/>
            <a:chExt cx="1190872" cy="1196625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3595ACEE-2AB6-7CF8-CEB7-5C762E9F9B0D}"/>
                </a:ext>
              </a:extLst>
            </p:cNvPr>
            <p:cNvGrpSpPr/>
            <p:nvPr/>
          </p:nvGrpSpPr>
          <p:grpSpPr>
            <a:xfrm>
              <a:off x="105127" y="1331023"/>
              <a:ext cx="1190872" cy="1196625"/>
              <a:chOff x="778343" y="1125039"/>
              <a:chExt cx="1190872" cy="1196625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313CCD8-3785-7571-6FA8-433BB8587EC1}"/>
                  </a:ext>
                </a:extLst>
              </p:cNvPr>
              <p:cNvSpPr/>
              <p:nvPr/>
            </p:nvSpPr>
            <p:spPr>
              <a:xfrm>
                <a:off x="778343" y="1125039"/>
                <a:ext cx="1188000" cy="1188000"/>
              </a:xfrm>
              <a:prstGeom prst="ellipse">
                <a:avLst/>
              </a:prstGeom>
              <a:solidFill>
                <a:srgbClr val="EDE4E1"/>
              </a:solidFill>
              <a:ln w="1206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E7C9F4A8-5632-AD58-7921-54C8894432CF}"/>
                  </a:ext>
                </a:extLst>
              </p:cNvPr>
              <p:cNvSpPr/>
              <p:nvPr/>
            </p:nvSpPr>
            <p:spPr>
              <a:xfrm>
                <a:off x="781215" y="1133664"/>
                <a:ext cx="1188000" cy="1188000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A27A3A98-B32E-BBB5-EA8B-EE02629C6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100" t="16140" r="35788" b="26140"/>
            <a:stretch/>
          </p:blipFill>
          <p:spPr>
            <a:xfrm>
              <a:off x="179347" y="1452930"/>
              <a:ext cx="926110" cy="832627"/>
            </a:xfrm>
            <a:prstGeom prst="rect">
              <a:avLst/>
            </a:prstGeom>
          </p:spPr>
        </p:pic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3B5E4C53-92E2-B411-0B4C-89F17B78D826}"/>
              </a:ext>
            </a:extLst>
          </p:cNvPr>
          <p:cNvGrpSpPr/>
          <p:nvPr/>
        </p:nvGrpSpPr>
        <p:grpSpPr>
          <a:xfrm>
            <a:off x="3510936" y="1016269"/>
            <a:ext cx="3151343" cy="1754026"/>
            <a:chOff x="7361473" y="2767800"/>
            <a:chExt cx="3342707" cy="1860538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616778E1-C72C-0066-BFDA-FF05432AFA91}"/>
                </a:ext>
              </a:extLst>
            </p:cNvPr>
            <p:cNvGrpSpPr/>
            <p:nvPr/>
          </p:nvGrpSpPr>
          <p:grpSpPr>
            <a:xfrm>
              <a:off x="7361473" y="2767800"/>
              <a:ext cx="3165917" cy="1360465"/>
              <a:chOff x="5882978" y="2858005"/>
              <a:chExt cx="4635222" cy="1991859"/>
            </a:xfrm>
          </p:grpSpPr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06E0E764-8BA9-A2A5-0188-FB6E8E597A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1" t="4060" r="10574" b="8208"/>
              <a:stretch/>
            </p:blipFill>
            <p:spPr>
              <a:xfrm>
                <a:off x="6023909" y="2944287"/>
                <a:ext cx="4494291" cy="1905577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5BE05DC-DB83-E003-5EB9-A413603D9456}"/>
                  </a:ext>
                </a:extLst>
              </p:cNvPr>
              <p:cNvSpPr/>
              <p:nvPr/>
            </p:nvSpPr>
            <p:spPr>
              <a:xfrm>
                <a:off x="5882978" y="2858005"/>
                <a:ext cx="616085" cy="2879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44D761DA-716D-900D-CF17-0B58853C8F40}"/>
                </a:ext>
              </a:extLst>
            </p:cNvPr>
            <p:cNvSpPr txBox="1"/>
            <p:nvPr/>
          </p:nvSpPr>
          <p:spPr>
            <a:xfrm>
              <a:off x="8471671" y="4105118"/>
              <a:ext cx="22325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cEDF</a:t>
              </a:r>
              <a:r>
                <a:rPr kumimoji="0" lang="en-US" sz="14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-HFB intrinsic </a:t>
              </a:r>
              <a:r>
                <a:rPr kumimoji="0" lang="en-US" sz="140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density</a:t>
              </a:r>
            </a:p>
            <a:p>
              <a:pPr>
                <a:defRPr/>
              </a:pPr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(courtesy of 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</a:rPr>
                <a:t>J-P. </a:t>
              </a:r>
              <a:r>
                <a:rPr lang="en-US" sz="1400" dirty="0" err="1" smtClean="0">
                  <a:solidFill>
                    <a:srgbClr val="000000"/>
                  </a:solidFill>
                  <a:latin typeface="Calibri"/>
                </a:rPr>
                <a:t>Ebran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</a:rPr>
                <a:t>) </a:t>
              </a:r>
              <a:endParaRPr lang="en-US" sz="1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D6657CD4-FA50-0F6A-0927-288A1BCEBDA8}"/>
              </a:ext>
            </a:extLst>
          </p:cNvPr>
          <p:cNvGrpSpPr/>
          <p:nvPr/>
        </p:nvGrpSpPr>
        <p:grpSpPr>
          <a:xfrm>
            <a:off x="7602073" y="2752459"/>
            <a:ext cx="3796070" cy="2189020"/>
            <a:chOff x="5408813" y="4018915"/>
            <a:chExt cx="4682182" cy="2700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0C37EC8-8F8F-A445-70C4-FE9F5A1C4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301640" y="4288915"/>
              <a:ext cx="2700000" cy="2160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94B9FEE-850D-694A-E5FF-6A5DC6435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1471" y="4180302"/>
              <a:ext cx="1199741" cy="2426142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BBD52220-5DCD-4CB9-A546-DF915414D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81550" y="4171410"/>
              <a:ext cx="1199741" cy="2426142"/>
            </a:xfrm>
            <a:prstGeom prst="rect">
              <a:avLst/>
            </a:prstGeom>
          </p:spPr>
        </p:pic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80181857-E227-8B2F-47CA-63BD081F3637}"/>
                </a:ext>
              </a:extLst>
            </p:cNvPr>
            <p:cNvSpPr txBox="1"/>
            <p:nvPr/>
          </p:nvSpPr>
          <p:spPr>
            <a:xfrm>
              <a:off x="5408813" y="6189376"/>
              <a:ext cx="4682182" cy="379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Ab initio </a:t>
              </a:r>
              <a:r>
                <a:rPr kumimoji="0" lang="en-US" sz="14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QFAM time-dependent intrinsic </a:t>
              </a:r>
              <a:r>
                <a:rPr kumimoji="0" lang="en-US" sz="1400" b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density</a:t>
              </a:r>
            </a:p>
          </p:txBody>
        </p:sp>
      </p:grpSp>
      <p:pic>
        <p:nvPicPr>
          <p:cNvPr id="13" name="222Ra_2_alpha">
            <a:hlinkClick r:id="" action="ppaction://media"/>
            <a:extLst>
              <a:ext uri="{FF2B5EF4-FFF2-40B4-BE49-F238E27FC236}">
                <a16:creationId xmlns:a16="http://schemas.microsoft.com/office/drawing/2014/main" id="{3D2B807E-4E75-97FA-2C8B-715C5E58EA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31843" t="6111" r="28511" b="7181"/>
          <a:stretch/>
        </p:blipFill>
        <p:spPr>
          <a:xfrm>
            <a:off x="5632625" y="4037842"/>
            <a:ext cx="821405" cy="1347378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2E1B7B8-3C48-726D-2680-212C405ECC4B}"/>
              </a:ext>
            </a:extLst>
          </p:cNvPr>
          <p:cNvSpPr txBox="1"/>
          <p:nvPr/>
        </p:nvSpPr>
        <p:spPr>
          <a:xfrm>
            <a:off x="4813964" y="5227690"/>
            <a:ext cx="26251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40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cEDF</a:t>
            </a:r>
            <a:r>
              <a:rPr kumimoji="0" lang="en-US" sz="14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-HFB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(courtesy of J-P. </a:t>
            </a:r>
            <a:r>
              <a:rPr lang="en-US" sz="1400" dirty="0" err="1">
                <a:solidFill>
                  <a:srgbClr val="000000"/>
                </a:solidFill>
                <a:latin typeface="Calibri"/>
              </a:rPr>
              <a:t>Ebran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)</a:t>
            </a:r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71A82961-3191-8A60-64DE-5F6AFA65B50C}"/>
              </a:ext>
            </a:extLst>
          </p:cNvPr>
          <p:cNvGrpSpPr/>
          <p:nvPr/>
        </p:nvGrpSpPr>
        <p:grpSpPr>
          <a:xfrm>
            <a:off x="2716490" y="5138420"/>
            <a:ext cx="8262795" cy="1356818"/>
            <a:chOff x="2716490" y="5138420"/>
            <a:chExt cx="8262795" cy="1356818"/>
          </a:xfrm>
        </p:grpSpPr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FDB1B0D8-8F38-BE81-C0B0-65CBD27AD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16490" y="5138420"/>
              <a:ext cx="1430600" cy="1356818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039984F2-228D-3A4A-35C6-379011903D11}"/>
                </a:ext>
              </a:extLst>
            </p:cNvPr>
            <p:cNvSpPr txBox="1"/>
            <p:nvPr/>
          </p:nvSpPr>
          <p:spPr>
            <a:xfrm>
              <a:off x="4147090" y="6075423"/>
              <a:ext cx="68321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Effect of pairing interaction on two-neutron transfer reactions, Potel et. al.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6671642" y="988338"/>
            <a:ext cx="5409363" cy="156966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err="1" smtClean="0"/>
              <a:t>Today’s</a:t>
            </a:r>
            <a:r>
              <a:rPr lang="fr-FR" sz="1600" b="1" dirty="0" smtClean="0"/>
              <a:t> focus on E1 </a:t>
            </a:r>
            <a:r>
              <a:rPr lang="fr-FR" sz="1600" b="1" dirty="0" err="1" smtClean="0"/>
              <a:t>resonances</a:t>
            </a:r>
            <a:endParaRPr lang="fr-FR" sz="1600" b="1" dirty="0"/>
          </a:p>
          <a:p>
            <a:pPr algn="l"/>
            <a:r>
              <a:rPr lang="fr-FR" sz="1600" i="1" dirty="0" smtClean="0"/>
              <a:t>New to the </a:t>
            </a:r>
            <a:r>
              <a:rPr lang="fr-FR" sz="1600" i="1" dirty="0" err="1" smtClean="0"/>
              <a:t>game</a:t>
            </a:r>
            <a:endParaRPr lang="fr-FR" sz="1600" i="1" dirty="0"/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fr-FR" sz="1600" dirty="0" err="1" smtClean="0"/>
              <a:t>Very</a:t>
            </a:r>
            <a:r>
              <a:rPr lang="fr-FR" sz="1600" dirty="0" smtClean="0"/>
              <a:t> flexible </a:t>
            </a:r>
            <a:r>
              <a:rPr lang="fr-FR" sz="1600" dirty="0" err="1" smtClean="0"/>
              <a:t>theoretical</a:t>
            </a:r>
            <a:r>
              <a:rPr lang="fr-FR" sz="1600" dirty="0" smtClean="0"/>
              <a:t> </a:t>
            </a:r>
            <a:r>
              <a:rPr lang="fr-FR" sz="1600" dirty="0" err="1" smtClean="0"/>
              <a:t>tools</a:t>
            </a:r>
            <a:r>
              <a:rPr lang="fr-FR" sz="1600" dirty="0" smtClean="0"/>
              <a:t> </a:t>
            </a:r>
            <a:r>
              <a:rPr lang="fr-FR" sz="1600" b="1" dirty="0" err="1" smtClean="0"/>
              <a:t>recently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implemented</a:t>
            </a:r>
            <a:endParaRPr lang="fr-FR" sz="1600" b="1" dirty="0" smtClean="0"/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fr-FR" sz="1600" dirty="0" smtClean="0"/>
              <a:t>(</a:t>
            </a:r>
            <a:r>
              <a:rPr lang="fr-FR" sz="1600" dirty="0" err="1" smtClean="0"/>
              <a:t>Incomplete</a:t>
            </a:r>
            <a:r>
              <a:rPr lang="fr-FR" sz="1600" dirty="0" smtClean="0"/>
              <a:t>) </a:t>
            </a:r>
            <a:r>
              <a:rPr lang="fr-FR" sz="1600" dirty="0" err="1" smtClean="0"/>
              <a:t>Preliminary</a:t>
            </a:r>
            <a:r>
              <a:rPr lang="fr-FR" sz="1600" dirty="0" smtClean="0"/>
              <a:t> </a:t>
            </a:r>
            <a:r>
              <a:rPr lang="fr-FR" sz="1600" dirty="0" err="1" smtClean="0"/>
              <a:t>studies</a:t>
            </a:r>
            <a:r>
              <a:rPr lang="fr-FR" sz="1600" dirty="0" smtClean="0"/>
              <a:t> in </a:t>
            </a:r>
            <a:r>
              <a:rPr lang="fr-FR" sz="1600" b="1" dirty="0" err="1" smtClean="0"/>
              <a:t>several</a:t>
            </a:r>
            <a:r>
              <a:rPr lang="fr-FR" sz="1600" b="1" dirty="0" smtClean="0"/>
              <a:t> directions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fr-FR" sz="1600" dirty="0" err="1" smtClean="0"/>
              <a:t>Hoping</a:t>
            </a:r>
            <a:r>
              <a:rPr lang="fr-FR" sz="1600" dirty="0" smtClean="0"/>
              <a:t> input to </a:t>
            </a:r>
            <a:r>
              <a:rPr lang="fr-FR" sz="1600" b="1" dirty="0" smtClean="0"/>
              <a:t>converge </a:t>
            </a:r>
            <a:r>
              <a:rPr lang="fr-FR" sz="1600" b="1" dirty="0" err="1" smtClean="0"/>
              <a:t>towards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exp</a:t>
            </a:r>
            <a:r>
              <a:rPr lang="fr-FR" sz="1600" b="1" dirty="0" smtClean="0"/>
              <a:t>. </a:t>
            </a:r>
            <a:r>
              <a:rPr lang="fr-FR" sz="1600" b="1" dirty="0" err="1" smtClean="0"/>
              <a:t>interests</a:t>
            </a:r>
            <a:endParaRPr lang="fr-FR" sz="1600" b="1" dirty="0" smtClean="0"/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fr-FR" sz="1600" dirty="0" err="1" smtClean="0"/>
              <a:t>Already</a:t>
            </a:r>
            <a:r>
              <a:rPr lang="fr-FR" sz="1600" dirty="0" smtClean="0"/>
              <a:t> </a:t>
            </a:r>
            <a:r>
              <a:rPr lang="fr-FR" sz="1600" b="1" dirty="0" err="1" smtClean="0"/>
              <a:t>partially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done</a:t>
            </a:r>
            <a:r>
              <a:rPr lang="fr-FR" sz="1600" b="1" dirty="0" smtClean="0"/>
              <a:t> </a:t>
            </a:r>
            <a:r>
              <a:rPr lang="fr-FR" sz="1600" dirty="0" err="1" smtClean="0"/>
              <a:t>after</a:t>
            </a:r>
            <a:r>
              <a:rPr lang="fr-FR" sz="1600" dirty="0" smtClean="0"/>
              <a:t> </a:t>
            </a:r>
            <a:r>
              <a:rPr lang="fr-FR" sz="1600" dirty="0" err="1" smtClean="0"/>
              <a:t>this</a:t>
            </a:r>
            <a:r>
              <a:rPr lang="fr-FR" sz="1600" dirty="0" smtClean="0"/>
              <a:t> </a:t>
            </a:r>
            <a:r>
              <a:rPr lang="fr-FR" sz="1600" dirty="0" err="1" smtClean="0"/>
              <a:t>week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0974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8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3" grpId="0" uiExpand="1" build="p"/>
      <p:bldP spid="5" grpId="0"/>
      <p:bldP spid="6" grpId="0"/>
      <p:bldP spid="7" grpId="0"/>
      <p:bldP spid="8" grpId="0" animBg="1"/>
      <p:bldP spid="15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Comparing</a:t>
            </a:r>
            <a:r>
              <a:rPr lang="fr-FR" dirty="0"/>
              <a:t> </a:t>
            </a:r>
            <a:r>
              <a:rPr lang="fr-FR" dirty="0" err="1" smtClean="0"/>
              <a:t>uncomparable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90" y="1352538"/>
            <a:ext cx="4337686" cy="315468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87657" y="877908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/>
              <a:t>Shell model </a:t>
            </a:r>
            <a:r>
              <a:rPr lang="fr-FR" sz="1800" dirty="0" err="1" smtClean="0"/>
              <a:t>calculation</a:t>
            </a:r>
            <a:r>
              <a:rPr lang="fr-FR" sz="1800" dirty="0" smtClean="0"/>
              <a:t> (</a:t>
            </a:r>
            <a:r>
              <a:rPr lang="fr-FR" sz="1800" dirty="0" err="1" smtClean="0"/>
              <a:t>Kamila</a:t>
            </a:r>
            <a:r>
              <a:rPr lang="fr-FR" sz="1800" dirty="0" smtClean="0"/>
              <a:t> </a:t>
            </a:r>
            <a:r>
              <a:rPr lang="fr-FR" sz="1800" dirty="0" err="1" smtClean="0"/>
              <a:t>Sieja</a:t>
            </a:r>
            <a:r>
              <a:rPr lang="fr-FR" sz="1800" dirty="0" smtClean="0"/>
              <a:t>)</a:t>
            </a:r>
            <a:endParaRPr lang="en-US" sz="1800" dirty="0"/>
          </a:p>
        </p:txBody>
      </p:sp>
      <p:sp>
        <p:nvSpPr>
          <p:cNvPr id="7" name="ZoneTexte 6"/>
          <p:cNvSpPr txBox="1"/>
          <p:nvPr/>
        </p:nvSpPr>
        <p:spPr>
          <a:xfrm>
            <a:off x="8244736" y="877908"/>
            <a:ext cx="2828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/>
              <a:t>QRPA + N3LO </a:t>
            </a:r>
            <a:r>
              <a:rPr lang="fr-FR" sz="1800" dirty="0" err="1" smtClean="0"/>
              <a:t>calculatio</a:t>
            </a:r>
            <a:r>
              <a:rPr lang="fr-FR" sz="1800" dirty="0" err="1"/>
              <a:t>n</a:t>
            </a:r>
            <a:endParaRPr lang="en-US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568059" y="4777798"/>
            <a:ext cx="55515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err="1" smtClean="0"/>
              <a:t>Similarities</a:t>
            </a:r>
            <a:r>
              <a:rPr lang="fr-FR" sz="1800" dirty="0" smtClean="0"/>
              <a:t>, </a:t>
            </a:r>
            <a:r>
              <a:rPr lang="fr-FR" sz="1800" dirty="0" err="1" smtClean="0"/>
              <a:t>differences</a:t>
            </a:r>
            <a:r>
              <a:rPr lang="fr-FR" sz="1800" dirty="0" smtClean="0"/>
              <a:t>: </a:t>
            </a:r>
            <a:r>
              <a:rPr lang="fr-FR" sz="1800" b="1" dirty="0" smtClean="0"/>
              <a:t>no </a:t>
            </a:r>
            <a:r>
              <a:rPr lang="fr-FR" sz="1800" b="1" dirty="0" err="1" smtClean="0"/>
              <a:t>way</a:t>
            </a:r>
            <a:r>
              <a:rPr lang="fr-FR" sz="1800" b="1" dirty="0" smtClean="0"/>
              <a:t> to </a:t>
            </a:r>
            <a:r>
              <a:rPr lang="fr-FR" sz="1800" b="1" dirty="0" err="1" smtClean="0"/>
              <a:t>interpret</a:t>
            </a:r>
            <a:r>
              <a:rPr lang="fr-FR" sz="1800" b="1" dirty="0" smtClean="0"/>
              <a:t> </a:t>
            </a:r>
            <a:r>
              <a:rPr lang="fr-FR" sz="1800" dirty="0" smtClean="0"/>
              <a:t>!</a:t>
            </a:r>
          </a:p>
          <a:p>
            <a:pPr marL="285750" indent="-285750" algn="l">
              <a:buFontTx/>
              <a:buChar char="-"/>
            </a:pPr>
            <a:r>
              <a:rPr lang="fr-FR" sz="1800" b="1" dirty="0" err="1" smtClean="0"/>
              <a:t>Wrong</a:t>
            </a:r>
            <a:r>
              <a:rPr lang="fr-FR" sz="1800" b="1" dirty="0" smtClean="0"/>
              <a:t> structure </a:t>
            </a:r>
            <a:r>
              <a:rPr lang="fr-FR" sz="1800" dirty="0" smtClean="0"/>
              <a:t>of </a:t>
            </a:r>
            <a:r>
              <a:rPr lang="fr-FR" sz="1800" dirty="0" err="1" smtClean="0"/>
              <a:t>reference</a:t>
            </a:r>
            <a:r>
              <a:rPr lang="fr-FR" sz="1800" dirty="0" smtClean="0"/>
              <a:t> state?</a:t>
            </a:r>
          </a:p>
          <a:p>
            <a:pPr marL="285750" indent="-285750" algn="l">
              <a:buFontTx/>
              <a:buChar char="-"/>
            </a:pPr>
            <a:r>
              <a:rPr lang="fr-FR" sz="1800" dirty="0" err="1" smtClean="0"/>
              <a:t>Missing</a:t>
            </a:r>
            <a:r>
              <a:rPr lang="fr-FR" sz="1800" dirty="0" smtClean="0"/>
              <a:t> high </a:t>
            </a:r>
            <a:r>
              <a:rPr lang="fr-FR" sz="1800" dirty="0" err="1" smtClean="0"/>
              <a:t>order</a:t>
            </a:r>
            <a:r>
              <a:rPr lang="fr-FR" sz="1800" dirty="0" smtClean="0"/>
              <a:t> </a:t>
            </a:r>
            <a:r>
              <a:rPr lang="fr-FR" sz="1800" dirty="0" err="1" smtClean="0"/>
              <a:t>many</a:t>
            </a:r>
            <a:r>
              <a:rPr lang="fr-FR" sz="1800" dirty="0" smtClean="0"/>
              <a:t>-body? </a:t>
            </a:r>
            <a:r>
              <a:rPr lang="fr-FR" sz="1800" b="1" dirty="0" err="1" smtClean="0"/>
              <a:t>Anarmonicities</a:t>
            </a:r>
            <a:r>
              <a:rPr lang="fr-FR" sz="1800" dirty="0" smtClean="0"/>
              <a:t>?</a:t>
            </a:r>
          </a:p>
          <a:p>
            <a:pPr marL="285750" indent="-285750" algn="l">
              <a:buFontTx/>
              <a:buChar char="-"/>
            </a:pPr>
            <a:r>
              <a:rPr lang="fr-FR" sz="1800" b="1" dirty="0" smtClean="0"/>
              <a:t>Interaction </a:t>
            </a:r>
            <a:r>
              <a:rPr lang="fr-FR" sz="1800" b="1" dirty="0" err="1" smtClean="0"/>
              <a:t>artifacts</a:t>
            </a:r>
            <a:r>
              <a:rPr lang="fr-FR" sz="1800" dirty="0" smtClean="0"/>
              <a:t>? </a:t>
            </a:r>
            <a:r>
              <a:rPr lang="fr-FR" sz="1800" dirty="0" err="1" smtClean="0"/>
              <a:t>Which</a:t>
            </a:r>
            <a:r>
              <a:rPr lang="fr-FR" sz="1800" dirty="0" smtClean="0"/>
              <a:t> interaction?</a:t>
            </a:r>
          </a:p>
          <a:p>
            <a:pPr marL="285750" indent="-285750" algn="l">
              <a:buFontTx/>
              <a:buChar char="-"/>
            </a:pPr>
            <a:r>
              <a:rPr lang="fr-FR" sz="1800" dirty="0" smtClean="0"/>
              <a:t>Is </a:t>
            </a:r>
            <a:r>
              <a:rPr lang="fr-FR" sz="1800" dirty="0" err="1" smtClean="0"/>
              <a:t>this</a:t>
            </a:r>
            <a:r>
              <a:rPr lang="fr-FR" sz="1800" dirty="0" smtClean="0"/>
              <a:t> </a:t>
            </a:r>
            <a:r>
              <a:rPr lang="fr-FR" sz="1800" dirty="0" err="1" smtClean="0"/>
              <a:t>difference</a:t>
            </a:r>
            <a:r>
              <a:rPr lang="fr-FR" sz="1800" dirty="0" smtClean="0"/>
              <a:t> </a:t>
            </a:r>
            <a:r>
              <a:rPr lang="fr-FR" sz="1800" b="1" dirty="0" smtClean="0"/>
              <a:t>nucleus </a:t>
            </a:r>
            <a:r>
              <a:rPr lang="fr-FR" sz="1800" b="1" dirty="0" err="1" smtClean="0"/>
              <a:t>dependent</a:t>
            </a:r>
            <a:r>
              <a:rPr lang="fr-FR" sz="1800" dirty="0" smtClean="0"/>
              <a:t>?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713409" y="5010588"/>
            <a:ext cx="4820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err="1" smtClean="0">
                <a:solidFill>
                  <a:schemeClr val="accent3"/>
                </a:solidFill>
              </a:rPr>
              <a:t>Only</a:t>
            </a:r>
            <a:r>
              <a:rPr lang="fr-FR" sz="1800" dirty="0" smtClean="0">
                <a:solidFill>
                  <a:schemeClr val="accent3"/>
                </a:solidFill>
              </a:rPr>
              <a:t> </a:t>
            </a:r>
            <a:r>
              <a:rPr lang="fr-FR" sz="1800" dirty="0" err="1" smtClean="0">
                <a:solidFill>
                  <a:schemeClr val="accent3"/>
                </a:solidFill>
              </a:rPr>
              <a:t>way</a:t>
            </a:r>
            <a:r>
              <a:rPr lang="fr-FR" sz="1800" dirty="0" smtClean="0">
                <a:solidFill>
                  <a:schemeClr val="accent3"/>
                </a:solidFill>
              </a:rPr>
              <a:t> to </a:t>
            </a:r>
            <a:r>
              <a:rPr lang="fr-FR" sz="1800" dirty="0" err="1" smtClean="0">
                <a:solidFill>
                  <a:schemeClr val="accent3"/>
                </a:solidFill>
              </a:rPr>
              <a:t>answer</a:t>
            </a:r>
            <a:r>
              <a:rPr lang="fr-FR" sz="1800" dirty="0" smtClean="0">
                <a:solidFill>
                  <a:schemeClr val="accent3"/>
                </a:solidFill>
              </a:rPr>
              <a:t>: </a:t>
            </a:r>
          </a:p>
          <a:p>
            <a:pPr marL="285750" indent="-285750" algn="l">
              <a:buFontTx/>
              <a:buChar char="-"/>
            </a:pPr>
            <a:r>
              <a:rPr lang="fr-FR" sz="1800" dirty="0" err="1" smtClean="0">
                <a:solidFill>
                  <a:schemeClr val="accent3"/>
                </a:solidFill>
              </a:rPr>
              <a:t>Run</a:t>
            </a:r>
            <a:r>
              <a:rPr lang="fr-FR" sz="1800" dirty="0" smtClean="0">
                <a:solidFill>
                  <a:schemeClr val="accent3"/>
                </a:solidFill>
              </a:rPr>
              <a:t> </a:t>
            </a:r>
            <a:r>
              <a:rPr lang="fr-FR" sz="1800" b="1" dirty="0" smtClean="0">
                <a:solidFill>
                  <a:schemeClr val="accent3"/>
                </a:solidFill>
              </a:rPr>
              <a:t>QRPA </a:t>
            </a:r>
            <a:r>
              <a:rPr lang="fr-FR" sz="1800" b="1" dirty="0" err="1" smtClean="0">
                <a:solidFill>
                  <a:schemeClr val="accent3"/>
                </a:solidFill>
              </a:rPr>
              <a:t>with</a:t>
            </a:r>
            <a:r>
              <a:rPr lang="fr-FR" sz="1800" b="1" dirty="0" smtClean="0">
                <a:solidFill>
                  <a:schemeClr val="accent3"/>
                </a:solidFill>
              </a:rPr>
              <a:t> </a:t>
            </a:r>
            <a:r>
              <a:rPr lang="fr-FR" sz="1800" b="1" dirty="0" err="1" smtClean="0">
                <a:solidFill>
                  <a:schemeClr val="accent3"/>
                </a:solidFill>
              </a:rPr>
              <a:t>same</a:t>
            </a:r>
            <a:r>
              <a:rPr lang="fr-FR" sz="1800" b="1" dirty="0" smtClean="0">
                <a:solidFill>
                  <a:schemeClr val="accent3"/>
                </a:solidFill>
              </a:rPr>
              <a:t> interaction</a:t>
            </a:r>
          </a:p>
          <a:p>
            <a:pPr marL="285750" indent="-285750" algn="l">
              <a:buFontTx/>
              <a:buChar char="-"/>
            </a:pPr>
            <a:r>
              <a:rPr lang="fr-FR" sz="1800" dirty="0" err="1" smtClean="0">
                <a:solidFill>
                  <a:schemeClr val="accent3"/>
                </a:solidFill>
              </a:rPr>
              <a:t>Run</a:t>
            </a:r>
            <a:r>
              <a:rPr lang="fr-FR" sz="1800" dirty="0" smtClean="0">
                <a:solidFill>
                  <a:schemeClr val="accent3"/>
                </a:solidFill>
              </a:rPr>
              <a:t> </a:t>
            </a:r>
            <a:r>
              <a:rPr lang="fr-FR" sz="1800" b="1" dirty="0" err="1" smtClean="0">
                <a:solidFill>
                  <a:schemeClr val="accent3"/>
                </a:solidFill>
              </a:rPr>
              <a:t>beyond</a:t>
            </a:r>
            <a:r>
              <a:rPr lang="fr-FR" sz="1800" b="1" dirty="0" smtClean="0">
                <a:solidFill>
                  <a:schemeClr val="accent3"/>
                </a:solidFill>
              </a:rPr>
              <a:t> QRPA </a:t>
            </a:r>
            <a:r>
              <a:rPr lang="fr-FR" sz="1800" dirty="0" err="1" smtClean="0">
                <a:solidFill>
                  <a:schemeClr val="accent3"/>
                </a:solidFill>
              </a:rPr>
              <a:t>with</a:t>
            </a:r>
            <a:r>
              <a:rPr lang="fr-FR" sz="1800" b="1" dirty="0" smtClean="0">
                <a:solidFill>
                  <a:schemeClr val="accent3"/>
                </a:solidFill>
              </a:rPr>
              <a:t> </a:t>
            </a:r>
            <a:r>
              <a:rPr lang="fr-FR" sz="1800" b="1" dirty="0" err="1" smtClean="0">
                <a:solidFill>
                  <a:schemeClr val="accent3"/>
                </a:solidFill>
              </a:rPr>
              <a:t>both</a:t>
            </a:r>
            <a:r>
              <a:rPr lang="fr-FR" sz="1800" b="1" dirty="0" smtClean="0">
                <a:solidFill>
                  <a:schemeClr val="accent3"/>
                </a:solidFill>
              </a:rPr>
              <a:t> interaction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152" y="1247240"/>
            <a:ext cx="4576239" cy="329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9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strength</a:t>
            </a:r>
            <a:r>
              <a:rPr lang="fr-FR" dirty="0" smtClean="0"/>
              <a:t> and inverse </a:t>
            </a:r>
            <a:r>
              <a:rPr lang="fr-FR" dirty="0" err="1" smtClean="0"/>
              <a:t>sum</a:t>
            </a:r>
            <a:r>
              <a:rPr lang="fr-FR" dirty="0" smtClean="0"/>
              <a:t> </a:t>
            </a:r>
            <a:r>
              <a:rPr lang="fr-FR" dirty="0" err="1" smtClean="0"/>
              <a:t>rule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6" y="1577727"/>
            <a:ext cx="5585920" cy="454447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61065" y="1060788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err="1" smtClean="0"/>
              <a:t>Dipole</a:t>
            </a:r>
            <a:r>
              <a:rPr lang="fr-FR" sz="1800" dirty="0" smtClean="0"/>
              <a:t> </a:t>
            </a:r>
            <a:r>
              <a:rPr lang="fr-FR" sz="1800" dirty="0" err="1" smtClean="0"/>
              <a:t>polarizability</a:t>
            </a:r>
            <a:r>
              <a:rPr lang="fr-FR" sz="1800" dirty="0" smtClean="0"/>
              <a:t> (</a:t>
            </a:r>
            <a:r>
              <a:rPr lang="fr-FR" sz="1800" b="1" dirty="0" smtClean="0"/>
              <a:t>I. </a:t>
            </a:r>
            <a:r>
              <a:rPr lang="fr-FR" sz="1800" b="1" dirty="0" err="1" smtClean="0"/>
              <a:t>Brandherm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presentation</a:t>
            </a:r>
            <a:r>
              <a:rPr lang="fr-FR" sz="1800" dirty="0" smtClean="0"/>
              <a:t>)</a:t>
            </a:r>
            <a:endParaRPr lang="en-US" sz="18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13" y="1565534"/>
            <a:ext cx="5264342" cy="453046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189962" y="4169664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b="1" dirty="0" smtClean="0">
                <a:solidFill>
                  <a:schemeClr val="accent3"/>
                </a:solidFill>
              </a:rPr>
              <a:t>Si28</a:t>
            </a:r>
            <a:endParaRPr lang="en-US" sz="1800" b="1" dirty="0">
              <a:solidFill>
                <a:schemeClr val="accent3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843367" y="3154091"/>
            <a:ext cx="693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smtClean="0">
                <a:solidFill>
                  <a:schemeClr val="accent3"/>
                </a:solidFill>
              </a:rPr>
              <a:t>Ti46</a:t>
            </a:r>
            <a:endParaRPr lang="en-US" sz="1800" b="1" dirty="0">
              <a:solidFill>
                <a:schemeClr val="accent3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154007" y="3161758"/>
            <a:ext cx="693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smtClean="0">
                <a:solidFill>
                  <a:schemeClr val="accent3"/>
                </a:solidFill>
              </a:rPr>
              <a:t>Fe56</a:t>
            </a:r>
            <a:endParaRPr lang="en-US" sz="1800" b="1" dirty="0">
              <a:solidFill>
                <a:schemeClr val="accent3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766560" y="2894552"/>
            <a:ext cx="4779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dirty="0" err="1" smtClean="0"/>
              <a:t>Predictions</a:t>
            </a:r>
            <a:r>
              <a:rPr lang="fr-FR" sz="1800" dirty="0" smtClean="0"/>
              <a:t> in </a:t>
            </a:r>
            <a:r>
              <a:rPr lang="fr-FR" sz="1800" b="1" dirty="0" smtClean="0"/>
              <a:t>open-</a:t>
            </a:r>
            <a:r>
              <a:rPr lang="fr-FR" sz="1800" b="1" dirty="0" err="1" smtClean="0"/>
              <a:t>shell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nuclei</a:t>
            </a:r>
            <a:endParaRPr lang="fr-FR" sz="1800" b="1" dirty="0" smtClean="0"/>
          </a:p>
          <a:p>
            <a:pPr marL="285750" indent="-285750" algn="l">
              <a:buFontTx/>
              <a:buChar char="-"/>
            </a:pPr>
            <a:r>
              <a:rPr lang="fr-FR" sz="1800" dirty="0" smtClean="0"/>
              <a:t>Tend to </a:t>
            </a:r>
            <a:r>
              <a:rPr lang="fr-FR" sz="1800" b="1" dirty="0" err="1" smtClean="0"/>
              <a:t>follow</a:t>
            </a:r>
            <a:r>
              <a:rPr lang="fr-FR" sz="1800" b="1" dirty="0" smtClean="0"/>
              <a:t> the trend</a:t>
            </a:r>
          </a:p>
          <a:p>
            <a:pPr marL="285750" indent="-285750" algn="l">
              <a:buFontTx/>
              <a:buChar char="-"/>
            </a:pPr>
            <a:r>
              <a:rPr lang="fr-FR" sz="1800" dirty="0" err="1" smtClean="0"/>
              <a:t>Careful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b="1" dirty="0" smtClean="0"/>
              <a:t>log-log </a:t>
            </a:r>
            <a:r>
              <a:rPr lang="fr-FR" sz="1800" b="1" dirty="0" err="1" smtClean="0"/>
              <a:t>scale</a:t>
            </a:r>
            <a:endParaRPr lang="fr-FR" sz="1800" b="1" dirty="0" smtClean="0"/>
          </a:p>
          <a:p>
            <a:pPr marL="285750" indent="-285750" algn="l">
              <a:buFontTx/>
              <a:buChar char="-"/>
            </a:pPr>
            <a:r>
              <a:rPr lang="fr-FR" sz="1800" dirty="0" err="1" smtClean="0"/>
              <a:t>Comparisons</a:t>
            </a:r>
            <a:r>
              <a:rPr lang="fr-FR" sz="1800" dirty="0" smtClean="0"/>
              <a:t> of </a:t>
            </a:r>
            <a:r>
              <a:rPr lang="fr-FR" sz="1800" b="1" dirty="0" err="1" smtClean="0"/>
              <a:t>error</a:t>
            </a:r>
            <a:r>
              <a:rPr lang="fr-FR" sz="1800" b="1" dirty="0" smtClean="0"/>
              <a:t> bars?</a:t>
            </a:r>
          </a:p>
          <a:p>
            <a:pPr marL="285750" indent="-285750" algn="l">
              <a:buFontTx/>
              <a:buChar char="-"/>
            </a:pPr>
            <a:r>
              <a:rPr lang="fr-FR" sz="1800" dirty="0" smtClean="0"/>
              <a:t>To </a:t>
            </a:r>
            <a:r>
              <a:rPr lang="fr-FR" sz="1800" dirty="0" err="1" smtClean="0"/>
              <a:t>be</a:t>
            </a:r>
            <a:r>
              <a:rPr lang="fr-FR" sz="1800" dirty="0" smtClean="0"/>
              <a:t> </a:t>
            </a:r>
            <a:r>
              <a:rPr lang="fr-FR" sz="1800" dirty="0" err="1" smtClean="0"/>
              <a:t>investigated</a:t>
            </a:r>
            <a:r>
              <a:rPr lang="fr-FR" sz="1800" dirty="0" smtClean="0"/>
              <a:t> in more </a:t>
            </a:r>
            <a:r>
              <a:rPr lang="fr-FR" sz="1800" dirty="0" err="1" smtClean="0"/>
              <a:t>details</a:t>
            </a:r>
            <a:r>
              <a:rPr lang="fr-FR" sz="1800" dirty="0" smtClean="0"/>
              <a:t>…</a:t>
            </a:r>
          </a:p>
          <a:p>
            <a:pPr algn="l"/>
            <a:r>
              <a:rPr lang="fr-FR" sz="1800" dirty="0"/>
              <a:t>	</a:t>
            </a:r>
            <a:r>
              <a:rPr lang="fr-FR" sz="1800" dirty="0" smtClean="0"/>
              <a:t>And </a:t>
            </a:r>
            <a:r>
              <a:rPr lang="fr-FR" sz="1800" dirty="0" err="1" smtClean="0"/>
              <a:t>beyond</a:t>
            </a:r>
            <a:r>
              <a:rPr lang="fr-FR" sz="1800" dirty="0" smtClean="0"/>
              <a:t> QRPA</a:t>
            </a:r>
            <a:endParaRPr lang="fr-FR" sz="1800" dirty="0" smtClean="0"/>
          </a:p>
        </p:txBody>
      </p:sp>
    </p:spTree>
    <p:extLst>
      <p:ext uri="{BB962C8B-B14F-4D97-AF65-F5344CB8AC3E}">
        <p14:creationId xmlns:p14="http://schemas.microsoft.com/office/powerpoint/2010/main" val="3295585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7" grpId="0"/>
      <p:bldP spid="18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Finite</a:t>
            </a:r>
            <a:r>
              <a:rPr lang="fr-FR" dirty="0" smtClean="0"/>
              <a:t> </a:t>
            </a:r>
            <a:r>
              <a:rPr lang="fr-FR" dirty="0" err="1" smtClean="0"/>
              <a:t>temperature</a:t>
            </a:r>
            <a:r>
              <a:rPr lang="fr-FR" dirty="0" smtClean="0"/>
              <a:t>… and </a:t>
            </a:r>
            <a:r>
              <a:rPr lang="fr-FR" dirty="0" err="1" smtClean="0"/>
              <a:t>unanswered</a:t>
            </a:r>
            <a:r>
              <a:rPr lang="fr-FR" dirty="0" smtClean="0"/>
              <a:t> </a:t>
            </a:r>
            <a:r>
              <a:rPr lang="fr-FR" dirty="0" smtClean="0"/>
              <a:t>questions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867"/>
          <a:stretch/>
        </p:blipFill>
        <p:spPr>
          <a:xfrm>
            <a:off x="43543" y="2103439"/>
            <a:ext cx="3280057" cy="28097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182" y="2103439"/>
            <a:ext cx="3376881" cy="2809771"/>
          </a:xfrm>
          <a:prstGeom prst="rect">
            <a:avLst/>
          </a:prstGeom>
        </p:spPr>
      </p:pic>
      <p:sp>
        <p:nvSpPr>
          <p:cNvPr id="7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761931" y="784631"/>
            <a:ext cx="6135254" cy="1400089"/>
          </a:xfrm>
        </p:spPr>
        <p:txBody>
          <a:bodyPr/>
          <a:lstStyle/>
          <a:p>
            <a:r>
              <a:rPr lang="fr-FR" dirty="0" err="1" smtClean="0"/>
              <a:t>Finite</a:t>
            </a:r>
            <a:r>
              <a:rPr lang="fr-FR" dirty="0" smtClean="0"/>
              <a:t> </a:t>
            </a:r>
            <a:r>
              <a:rPr lang="fr-FR" dirty="0" err="1" smtClean="0"/>
              <a:t>temperature</a:t>
            </a:r>
            <a:endParaRPr lang="fr-FR" dirty="0" smtClean="0"/>
          </a:p>
          <a:p>
            <a:r>
              <a:rPr lang="fr-FR" b="0" dirty="0" smtClean="0"/>
              <a:t>QRPA-FAM </a:t>
            </a:r>
            <a:r>
              <a:rPr lang="fr-FR" b="0" dirty="0" err="1" smtClean="0"/>
              <a:t>naturally</a:t>
            </a:r>
            <a:r>
              <a:rPr lang="fr-FR" b="0" dirty="0" smtClean="0"/>
              <a:t> </a:t>
            </a:r>
            <a:r>
              <a:rPr lang="fr-FR" b="0" dirty="0" err="1" smtClean="0"/>
              <a:t>builds</a:t>
            </a:r>
            <a:r>
              <a:rPr lang="fr-FR" b="0" dirty="0" smtClean="0"/>
              <a:t> on top of </a:t>
            </a:r>
            <a:r>
              <a:rPr lang="fr-FR" dirty="0" err="1" smtClean="0"/>
              <a:t>statistical</a:t>
            </a:r>
            <a:r>
              <a:rPr lang="fr-FR" dirty="0" smtClean="0"/>
              <a:t> </a:t>
            </a:r>
            <a:r>
              <a:rPr lang="fr-FR" dirty="0" err="1" smtClean="0"/>
              <a:t>reference</a:t>
            </a:r>
            <a:r>
              <a:rPr lang="fr-FR" dirty="0" smtClean="0"/>
              <a:t> state</a:t>
            </a:r>
          </a:p>
          <a:p>
            <a:pPr marL="285750" indent="-285750">
              <a:buFontTx/>
              <a:buChar char="-"/>
            </a:pPr>
            <a:r>
              <a:rPr lang="fr-FR" b="0" dirty="0" err="1" smtClean="0"/>
              <a:t>Finite</a:t>
            </a:r>
            <a:r>
              <a:rPr lang="fr-FR" b="0" dirty="0" smtClean="0"/>
              <a:t> </a:t>
            </a:r>
            <a:r>
              <a:rPr lang="fr-FR" b="0" dirty="0" err="1" smtClean="0"/>
              <a:t>temperature</a:t>
            </a:r>
            <a:r>
              <a:rPr lang="fr-FR" b="0" dirty="0" smtClean="0"/>
              <a:t> </a:t>
            </a:r>
            <a:r>
              <a:rPr lang="fr-FR" b="0" dirty="0" err="1" smtClean="0"/>
              <a:t>with</a:t>
            </a:r>
            <a:r>
              <a:rPr lang="fr-FR" b="0" dirty="0" smtClean="0"/>
              <a:t> Boltzmann </a:t>
            </a:r>
            <a:r>
              <a:rPr lang="fr-FR" b="0" dirty="0" err="1" smtClean="0"/>
              <a:t>weights</a:t>
            </a:r>
            <a:r>
              <a:rPr lang="fr-FR" b="0" dirty="0" smtClean="0"/>
              <a:t> </a:t>
            </a:r>
            <a:r>
              <a:rPr lang="fr-FR" b="0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excited</a:t>
            </a:r>
            <a:r>
              <a:rPr lang="fr-FR" dirty="0" smtClean="0">
                <a:sym typeface="Wingdings" panose="05000000000000000000" pitchFamily="2" charset="2"/>
              </a:rPr>
              <a:t> state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b="0" dirty="0" err="1" smtClean="0"/>
              <a:t>Equal</a:t>
            </a:r>
            <a:r>
              <a:rPr lang="fr-FR" b="0" dirty="0" smtClean="0"/>
              <a:t> </a:t>
            </a:r>
            <a:r>
              <a:rPr lang="fr-FR" b="0" dirty="0" err="1" smtClean="0"/>
              <a:t>filling</a:t>
            </a:r>
            <a:r>
              <a:rPr lang="fr-FR" b="0" dirty="0" smtClean="0"/>
              <a:t> approximation for </a:t>
            </a:r>
            <a:r>
              <a:rPr lang="fr-FR" dirty="0" err="1" smtClean="0"/>
              <a:t>odd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endParaRPr lang="fr-FR" dirty="0" smtClean="0"/>
          </a:p>
        </p:txBody>
      </p:sp>
      <p:sp>
        <p:nvSpPr>
          <p:cNvPr id="9" name="Rectangle 8"/>
          <p:cNvSpPr/>
          <p:nvPr/>
        </p:nvSpPr>
        <p:spPr>
          <a:xfrm>
            <a:off x="1395701" y="5218407"/>
            <a:ext cx="4572065" cy="1013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</a:pPr>
            <a:r>
              <a:rPr lang="fr-FR" sz="16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Excitation </a:t>
            </a:r>
            <a:r>
              <a:rPr lang="fr-FR" sz="16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energy</a:t>
            </a:r>
            <a:r>
              <a:rPr lang="fr-FR" sz="16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significantly</a:t>
            </a:r>
            <a:r>
              <a:rPr lang="fr-FR" sz="16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b="1" dirty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affects GDR</a:t>
            </a:r>
          </a:p>
          <a:p>
            <a:pPr marL="285750" lvl="0" indent="-285750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 typeface="Wingdings" panose="05000000000000000000" pitchFamily="2" charset="2"/>
              <a:buChar char="v"/>
            </a:pP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From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deformed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to 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spherical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mean-field</a:t>
            </a:r>
            <a:endParaRPr lang="fr-FR" sz="1600" dirty="0" smtClean="0">
              <a:solidFill>
                <a:srgbClr val="E7E6E6">
                  <a:lumMod val="50000"/>
                </a:srgbClr>
              </a:solidFill>
              <a:cs typeface="Calibri" charset="0"/>
            </a:endParaRPr>
          </a:p>
          <a:p>
            <a:pPr marL="285750" lvl="0" indent="-285750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 typeface="Wingdings" panose="05000000000000000000" pitchFamily="2" charset="2"/>
              <a:buChar char="v"/>
            </a:pP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Shifting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towards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low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energy</a:t>
            </a:r>
            <a:endParaRPr lang="fr-FR" sz="1600" dirty="0">
              <a:solidFill>
                <a:srgbClr val="E7E6E6">
                  <a:lumMod val="50000"/>
                </a:srgbClr>
              </a:solidFill>
              <a:cs typeface="Calibri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7010">
            <a:off x="2973724" y="2245366"/>
            <a:ext cx="615742" cy="34635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12990" flipH="1">
            <a:off x="2570685" y="2245367"/>
            <a:ext cx="615742" cy="3463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64660" y="1377829"/>
            <a:ext cx="4534011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</a:pPr>
            <a:r>
              <a:rPr lang="fr-FR" sz="16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Desexcitation</a:t>
            </a:r>
            <a:r>
              <a:rPr lang="fr-FR" sz="16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spectrum</a:t>
            </a:r>
            <a:r>
              <a:rPr lang="fr-FR" sz="16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  <a:sym typeface="Wingdings" panose="05000000000000000000" pitchFamily="2" charset="2"/>
              </a:rPr>
              <a:t> </a:t>
            </a:r>
            <a:r>
              <a:rPr lang="fr-FR" sz="1600" b="1" u="sng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  <a:sym typeface="Wingdings" panose="05000000000000000000" pitchFamily="2" charset="2"/>
              </a:rPr>
              <a:t>detailed</a:t>
            </a:r>
            <a:r>
              <a:rPr lang="fr-FR" sz="1600" b="1" u="sng" dirty="0" smtClean="0">
                <a:solidFill>
                  <a:srgbClr val="E7E6E6">
                    <a:lumMod val="50000"/>
                  </a:srgbClr>
                </a:solidFill>
                <a:cs typeface="Calibri" charset="0"/>
                <a:sym typeface="Wingdings" panose="05000000000000000000" pitchFamily="2" charset="2"/>
              </a:rPr>
              <a:t> balance</a:t>
            </a:r>
            <a:r>
              <a:rPr lang="fr-FR" sz="1600" b="1" u="sng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endParaRPr lang="fr-FR" sz="1600" u="sng" dirty="0">
              <a:solidFill>
                <a:srgbClr val="E7E6E6">
                  <a:lumMod val="50000"/>
                </a:srgbClr>
              </a:solidFill>
              <a:cs typeface="Calibri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314172" y="924092"/>
            <a:ext cx="4434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Objective : </a:t>
            </a:r>
            <a:r>
              <a:rPr lang="fr-FR" sz="2000" b="1" dirty="0" err="1" smtClean="0">
                <a:solidFill>
                  <a:srgbClr val="FF0000"/>
                </a:solidFill>
              </a:rPr>
              <a:t>desexcitation</a:t>
            </a:r>
            <a:endParaRPr lang="fr-FR" sz="2000" i="1" dirty="0" smtClean="0">
              <a:solidFill>
                <a:srgbClr val="FF0000"/>
              </a:solidFill>
            </a:endParaRPr>
          </a:p>
        </p:txBody>
      </p:sp>
      <p:sp>
        <p:nvSpPr>
          <p:cNvPr id="14" name="Espace réservé du texte 2"/>
          <p:cNvSpPr txBox="1">
            <a:spLocks/>
          </p:cNvSpPr>
          <p:nvPr/>
        </p:nvSpPr>
        <p:spPr>
          <a:xfrm>
            <a:off x="7264660" y="1728970"/>
            <a:ext cx="2771440" cy="281321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0" i="1" dirty="0" err="1" smtClean="0">
                <a:solidFill>
                  <a:schemeClr val="tx1"/>
                </a:solidFill>
              </a:rPr>
              <a:t>Wibowo</a:t>
            </a:r>
            <a:r>
              <a:rPr lang="fr-FR" sz="1100" b="0" i="1" dirty="0" smtClean="0">
                <a:solidFill>
                  <a:schemeClr val="tx1"/>
                </a:solidFill>
              </a:rPr>
              <a:t> </a:t>
            </a:r>
            <a:r>
              <a:rPr lang="fr-FR" sz="1100" b="0" i="1" dirty="0">
                <a:solidFill>
                  <a:schemeClr val="tx1"/>
                </a:solidFill>
              </a:rPr>
              <a:t>et al. (</a:t>
            </a:r>
            <a:r>
              <a:rPr lang="fr-FR" sz="1100" b="0" i="1" dirty="0" smtClean="0">
                <a:solidFill>
                  <a:schemeClr val="tx1"/>
                </a:solidFill>
              </a:rPr>
              <a:t>2019), PRC 100, 024307</a:t>
            </a:r>
            <a:endParaRPr lang="fr-FR" sz="1100" b="0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ZoneTexte 15"/>
              <p:cNvSpPr txBox="1"/>
              <p:nvPr/>
            </p:nvSpPr>
            <p:spPr>
              <a:xfrm>
                <a:off x="8356027" y="1974843"/>
                <a:ext cx="2047548" cy="58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6027" y="1974843"/>
                <a:ext cx="2047548" cy="580865"/>
              </a:xfrm>
              <a:prstGeom prst="rect">
                <a:avLst/>
              </a:prstGeom>
              <a:blipFill>
                <a:blip r:embed="rId5"/>
                <a:stretch>
                  <a:fillRect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197" y="2634079"/>
            <a:ext cx="3329208" cy="24192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985503" y="4952577"/>
            <a:ext cx="4572065" cy="1713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</a:pPr>
            <a:r>
              <a:rPr lang="fr-FR" sz="16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Low</a:t>
            </a:r>
            <a:r>
              <a:rPr lang="fr-FR" sz="16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energy</a:t>
            </a:r>
            <a:r>
              <a:rPr lang="fr-FR" sz="16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up-</a:t>
            </a:r>
            <a:r>
              <a:rPr lang="fr-FR" sz="16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bend</a:t>
            </a:r>
            <a:r>
              <a:rPr lang="fr-FR" sz="16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not </a:t>
            </a:r>
            <a:r>
              <a:rPr lang="fr-FR" sz="16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reproduced</a:t>
            </a:r>
            <a:endParaRPr lang="fr-FR" sz="1600" b="1" dirty="0">
              <a:solidFill>
                <a:srgbClr val="E7E6E6">
                  <a:lumMod val="50000"/>
                </a:srgbClr>
              </a:solidFill>
              <a:cs typeface="Calibri" charset="0"/>
            </a:endParaRPr>
          </a:p>
          <a:p>
            <a:pPr marL="285750" lvl="0" indent="-285750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 typeface="Wingdings" panose="05000000000000000000" pitchFamily="2" charset="2"/>
              <a:buChar char="v"/>
            </a:pP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Missing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low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energy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poles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?</a:t>
            </a:r>
          </a:p>
          <a:p>
            <a:pPr marL="285750" lvl="0" indent="-285750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 typeface="Wingdings" panose="05000000000000000000" pitchFamily="2" charset="2"/>
              <a:buChar char="v"/>
            </a:pP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Higher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multipolarities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? </a:t>
            </a:r>
          </a:p>
          <a:p>
            <a:pPr marL="285750" lvl="0" indent="-285750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 typeface="Wingdings" panose="05000000000000000000" pitchFamily="2" charset="2"/>
              <a:buChar char="v"/>
            </a:pP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Higher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order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correlations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?</a:t>
            </a:r>
          </a:p>
          <a:p>
            <a:pPr marL="285750" lvl="0" indent="-285750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 typeface="Wingdings" panose="05000000000000000000" pitchFamily="2" charset="2"/>
              <a:buChar char="v"/>
            </a:pP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Interaction?</a:t>
            </a:r>
            <a:endParaRPr lang="fr-FR" sz="1600" dirty="0">
              <a:solidFill>
                <a:srgbClr val="E7E6E6">
                  <a:lumMod val="50000"/>
                </a:srgbClr>
              </a:solidFill>
              <a:cs typeface="Calibri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 rot="19015061">
            <a:off x="9558246" y="5428196"/>
            <a:ext cx="283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err="1" smtClean="0">
                <a:solidFill>
                  <a:srgbClr val="FF0000"/>
                </a:solidFill>
              </a:rPr>
              <a:t>Welcoming</a:t>
            </a:r>
            <a:r>
              <a:rPr lang="fr-FR" sz="1800" b="1" dirty="0" smtClean="0">
                <a:solidFill>
                  <a:srgbClr val="FF0000"/>
                </a:solidFill>
              </a:rPr>
              <a:t> feedback</a:t>
            </a:r>
            <a:endParaRPr lang="fr-FR" sz="18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5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/>
      <p:bldP spid="12" grpId="0"/>
      <p:bldP spid="13" grpId="0"/>
      <p:bldP spid="14" grpId="0"/>
      <p:bldP spid="16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Generalizing</a:t>
            </a:r>
            <a:r>
              <a:rPr lang="fr-FR" dirty="0" smtClean="0"/>
              <a:t> to triaxial </a:t>
            </a:r>
            <a:r>
              <a:rPr lang="fr-FR" dirty="0" err="1" smtClean="0"/>
              <a:t>systems</a:t>
            </a:r>
            <a:r>
              <a:rPr lang="fr-FR" dirty="0" smtClean="0"/>
              <a:t> : </a:t>
            </a:r>
            <a:r>
              <a:rPr lang="fr-FR" dirty="0" err="1" smtClean="0"/>
              <a:t>preliminary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524485" y="930487"/>
            <a:ext cx="6288910" cy="2099767"/>
          </a:xfrm>
        </p:spPr>
        <p:txBody>
          <a:bodyPr/>
          <a:lstStyle/>
          <a:p>
            <a:r>
              <a:rPr lang="fr-FR" dirty="0" smtClean="0"/>
              <a:t>Light </a:t>
            </a:r>
            <a:r>
              <a:rPr lang="fr-FR" dirty="0" err="1" smtClean="0"/>
              <a:t>systems</a:t>
            </a:r>
            <a:r>
              <a:rPr lang="fr-FR" dirty="0" smtClean="0"/>
              <a:t> and </a:t>
            </a:r>
            <a:r>
              <a:rPr lang="fr-FR" dirty="0" err="1" smtClean="0"/>
              <a:t>triaxiality</a:t>
            </a:r>
            <a:endParaRPr lang="fr-FR" dirty="0" smtClean="0"/>
          </a:p>
          <a:p>
            <a:r>
              <a:rPr lang="fr-FR" dirty="0" smtClean="0"/>
              <a:t>Axial </a:t>
            </a:r>
            <a:r>
              <a:rPr lang="fr-FR" dirty="0" err="1" smtClean="0"/>
              <a:t>shape</a:t>
            </a:r>
            <a:r>
              <a:rPr lang="fr-FR" dirty="0" smtClean="0"/>
              <a:t> approximation </a:t>
            </a:r>
            <a:r>
              <a:rPr lang="fr-FR" b="0" dirty="0" err="1" smtClean="0"/>
              <a:t>is</a:t>
            </a:r>
            <a:r>
              <a:rPr lang="fr-FR" b="0" dirty="0" smtClean="0"/>
              <a:t> </a:t>
            </a:r>
            <a:r>
              <a:rPr lang="fr-FR" b="0" dirty="0" err="1" smtClean="0"/>
              <a:t>accurate</a:t>
            </a:r>
            <a:r>
              <a:rPr lang="fr-FR" b="0" dirty="0" smtClean="0"/>
              <a:t> in </a:t>
            </a:r>
            <a:r>
              <a:rPr lang="fr-FR" b="0" dirty="0" err="1" smtClean="0"/>
              <a:t>most</a:t>
            </a:r>
            <a:r>
              <a:rPr lang="fr-FR" b="0" dirty="0" smtClean="0"/>
              <a:t> of large </a:t>
            </a:r>
            <a:r>
              <a:rPr lang="fr-FR" b="0" dirty="0" err="1" smtClean="0"/>
              <a:t>systems</a:t>
            </a:r>
            <a:endParaRPr lang="fr-FR" b="0" dirty="0" smtClean="0"/>
          </a:p>
          <a:p>
            <a:r>
              <a:rPr lang="fr-FR" b="0" dirty="0" smtClean="0"/>
              <a:t>But not </a:t>
            </a:r>
            <a:r>
              <a:rPr lang="fr-FR" b="0" dirty="0" err="1" smtClean="0"/>
              <a:t>so</a:t>
            </a:r>
            <a:r>
              <a:rPr lang="fr-FR" b="0" dirty="0" smtClean="0"/>
              <a:t> </a:t>
            </a:r>
            <a:r>
              <a:rPr lang="fr-FR" b="0" dirty="0" err="1" smtClean="0"/>
              <a:t>much</a:t>
            </a:r>
            <a:r>
              <a:rPr lang="fr-FR" b="0" dirty="0" smtClean="0"/>
              <a:t> in </a:t>
            </a:r>
            <a:r>
              <a:rPr lang="fr-FR" b="0" dirty="0" err="1" smtClean="0"/>
              <a:t>lighter</a:t>
            </a:r>
            <a:r>
              <a:rPr lang="fr-FR" b="0" dirty="0" smtClean="0"/>
              <a:t> </a:t>
            </a:r>
            <a:r>
              <a:rPr lang="fr-FR" b="0" dirty="0" err="1" smtClean="0"/>
              <a:t>systems</a:t>
            </a:r>
            <a:endParaRPr lang="fr-FR" b="0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Cluster configurations </a:t>
            </a:r>
            <a:r>
              <a:rPr lang="fr-FR" b="0" dirty="0" smtClean="0"/>
              <a:t>in </a:t>
            </a:r>
            <a:r>
              <a:rPr lang="fr-FR" b="0" dirty="0" err="1" smtClean="0"/>
              <a:t>ground</a:t>
            </a:r>
            <a:r>
              <a:rPr lang="fr-FR" b="0" dirty="0" smtClean="0"/>
              <a:t> and </a:t>
            </a:r>
            <a:r>
              <a:rPr lang="fr-FR" b="0" dirty="0" err="1" smtClean="0"/>
              <a:t>excited</a:t>
            </a:r>
            <a:r>
              <a:rPr lang="fr-FR" b="0" dirty="0" smtClean="0"/>
              <a:t> states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Island of </a:t>
            </a:r>
            <a:r>
              <a:rPr lang="fr-FR" dirty="0" err="1" smtClean="0"/>
              <a:t>deformation</a:t>
            </a:r>
            <a:r>
              <a:rPr lang="fr-FR" dirty="0" smtClean="0"/>
              <a:t> </a:t>
            </a:r>
            <a:r>
              <a:rPr lang="fr-FR" b="0" dirty="0" err="1" smtClean="0"/>
              <a:t>around</a:t>
            </a:r>
            <a:r>
              <a:rPr lang="fr-FR" b="0" dirty="0" smtClean="0"/>
              <a:t> </a:t>
            </a:r>
            <a:r>
              <a:rPr lang="fr-FR" b="0" dirty="0" err="1" smtClean="0"/>
              <a:t>magnesium</a:t>
            </a:r>
            <a:endParaRPr lang="fr-FR" b="0" dirty="0" smtClean="0"/>
          </a:p>
          <a:p>
            <a:r>
              <a:rPr lang="fr-FR" b="0" dirty="0" smtClean="0"/>
              <a:t>Model </a:t>
            </a:r>
            <a:r>
              <a:rPr lang="fr-FR" b="0" dirty="0" err="1" smtClean="0"/>
              <a:t>space</a:t>
            </a:r>
            <a:r>
              <a:rPr lang="fr-FR" b="0" dirty="0" smtClean="0"/>
              <a:t> </a:t>
            </a:r>
            <a:r>
              <a:rPr lang="fr-FR" b="0" dirty="0" err="1" smtClean="0"/>
              <a:t>can</a:t>
            </a:r>
            <a:r>
              <a:rPr lang="fr-FR" b="0" dirty="0" smtClean="0"/>
              <a:t> </a:t>
            </a:r>
            <a:r>
              <a:rPr lang="fr-FR" b="0" dirty="0" err="1" smtClean="0"/>
              <a:t>be</a:t>
            </a:r>
            <a:r>
              <a:rPr lang="fr-FR" b="0" dirty="0" smtClean="0"/>
              <a:t> </a:t>
            </a:r>
            <a:r>
              <a:rPr lang="fr-FR" b="0" dirty="0" err="1" smtClean="0"/>
              <a:t>reduced</a:t>
            </a:r>
            <a:r>
              <a:rPr lang="fr-FR" b="0" dirty="0" smtClean="0"/>
              <a:t> and </a:t>
            </a:r>
            <a:r>
              <a:rPr lang="fr-FR" b="0" dirty="0" err="1" smtClean="0"/>
              <a:t>complexity</a:t>
            </a:r>
            <a:r>
              <a:rPr lang="fr-FR" b="0" dirty="0" smtClean="0"/>
              <a:t> </a:t>
            </a:r>
            <a:r>
              <a:rPr lang="fr-FR" b="0" dirty="0" err="1" smtClean="0"/>
              <a:t>increased</a:t>
            </a:r>
            <a:r>
              <a:rPr lang="fr-FR" b="0" dirty="0" smtClean="0"/>
              <a:t>!</a:t>
            </a:r>
            <a:endParaRPr lang="en-US" b="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04" y="765671"/>
            <a:ext cx="4307240" cy="31325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06" y="765671"/>
            <a:ext cx="4307238" cy="31325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4" y="3270046"/>
            <a:ext cx="5442027" cy="334893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0" y="3270045"/>
            <a:ext cx="5442027" cy="334893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2" y="3270044"/>
            <a:ext cx="5442027" cy="3348939"/>
          </a:xfrm>
          <a:prstGeom prst="rect">
            <a:avLst/>
          </a:prstGeom>
        </p:spPr>
      </p:pic>
      <p:sp>
        <p:nvSpPr>
          <p:cNvPr id="13" name="Espace réservé du texte 2"/>
          <p:cNvSpPr txBox="1">
            <a:spLocks/>
          </p:cNvSpPr>
          <p:nvPr/>
        </p:nvSpPr>
        <p:spPr>
          <a:xfrm>
            <a:off x="5905729" y="3894267"/>
            <a:ext cx="6288910" cy="2449607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Influence on the QRPA-FAM </a:t>
            </a:r>
            <a:r>
              <a:rPr lang="fr-FR" dirty="0" err="1" smtClean="0"/>
              <a:t>strength</a:t>
            </a:r>
            <a:r>
              <a:rPr lang="fr-FR" dirty="0" smtClean="0"/>
              <a:t> </a:t>
            </a:r>
            <a:r>
              <a:rPr lang="fr-FR" dirty="0" err="1" smtClean="0"/>
              <a:t>functions</a:t>
            </a:r>
            <a:endParaRPr lang="fr-FR" dirty="0" smtClean="0"/>
          </a:p>
          <a:p>
            <a:r>
              <a:rPr lang="fr-FR" b="0" dirty="0" smtClean="0"/>
              <a:t>Good qualitative description of axial D1M</a:t>
            </a:r>
          </a:p>
          <a:p>
            <a:r>
              <a:rPr lang="fr-FR" dirty="0" smtClean="0"/>
              <a:t>Axial </a:t>
            </a:r>
            <a:r>
              <a:rPr lang="fr-FR" dirty="0" err="1" smtClean="0"/>
              <a:t>calculation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chiral interaction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Good </a:t>
            </a:r>
            <a:r>
              <a:rPr lang="fr-FR" dirty="0" err="1" smtClean="0"/>
              <a:t>localization</a:t>
            </a:r>
            <a:r>
              <a:rPr lang="fr-FR" dirty="0" smtClean="0"/>
              <a:t> </a:t>
            </a:r>
            <a:r>
              <a:rPr lang="fr-FR" b="0" dirty="0" smtClean="0"/>
              <a:t>of the </a:t>
            </a:r>
            <a:r>
              <a:rPr lang="fr-FR" b="0" dirty="0" err="1" smtClean="0"/>
              <a:t>two</a:t>
            </a:r>
            <a:r>
              <a:rPr lang="fr-FR" b="0" dirty="0" smtClean="0"/>
              <a:t> main </a:t>
            </a:r>
            <a:r>
              <a:rPr lang="fr-FR" b="0" dirty="0" err="1" smtClean="0"/>
              <a:t>peaks</a:t>
            </a:r>
            <a:endParaRPr lang="fr-FR" b="0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Missing</a:t>
            </a:r>
            <a:r>
              <a:rPr lang="fr-FR" dirty="0" smtClean="0"/>
              <a:t> </a:t>
            </a:r>
            <a:r>
              <a:rPr lang="fr-FR" dirty="0" err="1" smtClean="0"/>
              <a:t>hierarchy</a:t>
            </a:r>
            <a:r>
              <a:rPr lang="fr-FR" dirty="0" smtClean="0"/>
              <a:t> </a:t>
            </a:r>
            <a:r>
              <a:rPr lang="fr-FR" b="0" dirty="0" err="1" smtClean="0"/>
              <a:t>between</a:t>
            </a:r>
            <a:r>
              <a:rPr lang="fr-FR" b="0" dirty="0" smtClean="0"/>
              <a:t> </a:t>
            </a:r>
            <a:r>
              <a:rPr lang="fr-FR" b="0" dirty="0" err="1" smtClean="0"/>
              <a:t>two</a:t>
            </a:r>
            <a:r>
              <a:rPr lang="fr-FR" b="0" dirty="0" smtClean="0"/>
              <a:t> </a:t>
            </a:r>
            <a:r>
              <a:rPr lang="fr-FR" b="0" dirty="0" err="1" smtClean="0"/>
              <a:t>peaks</a:t>
            </a:r>
            <a:endParaRPr lang="fr-FR" b="0" dirty="0" smtClean="0"/>
          </a:p>
          <a:p>
            <a:r>
              <a:rPr lang="fr-FR" dirty="0" err="1" smtClean="0"/>
              <a:t>Triaxiality</a:t>
            </a:r>
            <a:r>
              <a:rPr lang="fr-FR" b="0" dirty="0" smtClean="0"/>
              <a:t> corrects for </a:t>
            </a:r>
            <a:r>
              <a:rPr lang="fr-FR" b="0" dirty="0" err="1" smtClean="0"/>
              <a:t>this</a:t>
            </a:r>
            <a:r>
              <a:rPr lang="fr-FR" b="0" dirty="0" smtClean="0"/>
              <a:t> </a:t>
            </a:r>
            <a:r>
              <a:rPr lang="fr-FR" b="0" dirty="0" err="1" smtClean="0"/>
              <a:t>effect</a:t>
            </a:r>
            <a:r>
              <a:rPr lang="fr-FR" b="0" dirty="0" smtClean="0"/>
              <a:t> (</a:t>
            </a:r>
            <a:r>
              <a:rPr lang="fr-FR" dirty="0" err="1" smtClean="0"/>
              <a:t>subleading</a:t>
            </a:r>
            <a:r>
              <a:rPr lang="fr-FR" dirty="0" smtClean="0"/>
              <a:t> correction</a:t>
            </a:r>
            <a:r>
              <a:rPr lang="fr-FR" b="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encouraging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</a:t>
            </a:r>
            <a:r>
              <a:rPr lang="fr-FR" b="0" dirty="0" smtClean="0"/>
              <a:t>to </a:t>
            </a:r>
            <a:r>
              <a:rPr lang="fr-FR" b="0" dirty="0" err="1" smtClean="0"/>
              <a:t>be</a:t>
            </a:r>
            <a:r>
              <a:rPr lang="fr-FR" b="0" dirty="0" smtClean="0"/>
              <a:t> </a:t>
            </a:r>
            <a:r>
              <a:rPr lang="fr-FR" b="0" dirty="0" err="1" smtClean="0"/>
              <a:t>confirmed</a:t>
            </a:r>
            <a:r>
              <a:rPr lang="fr-FR" b="0" dirty="0" smtClean="0"/>
              <a:t> in </a:t>
            </a:r>
            <a:r>
              <a:rPr lang="fr-FR" b="0" dirty="0" err="1" smtClean="0"/>
              <a:t>other</a:t>
            </a:r>
            <a:r>
              <a:rPr lang="fr-FR" b="0" dirty="0" smtClean="0"/>
              <a:t> </a:t>
            </a:r>
            <a:r>
              <a:rPr lang="fr-FR" b="0" dirty="0" err="1" smtClean="0"/>
              <a:t>systems</a:t>
            </a:r>
            <a:r>
              <a:rPr lang="fr-FR" b="0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9375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1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QRPA-FAM in </a:t>
            </a:r>
            <a:r>
              <a:rPr lang="fr-FR" dirty="0" err="1" smtClean="0"/>
              <a:t>odd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r>
              <a:rPr lang="fr-FR" dirty="0" smtClean="0"/>
              <a:t> :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preliminary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and questions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826828" y="1659667"/>
            <a:ext cx="5693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smtClean="0"/>
              <a:t>In </a:t>
            </a:r>
            <a:r>
              <a:rPr lang="fr-FR" sz="1600" dirty="0" err="1" smtClean="0"/>
              <a:t>principle</a:t>
            </a:r>
            <a:r>
              <a:rPr lang="fr-FR" sz="1600" dirty="0" smtClean="0"/>
              <a:t>, </a:t>
            </a:r>
            <a:r>
              <a:rPr lang="fr-FR" sz="1600" dirty="0" err="1" smtClean="0"/>
              <a:t>same</a:t>
            </a:r>
            <a:r>
              <a:rPr lang="fr-FR" sz="1600" dirty="0" smtClean="0"/>
              <a:t> story</a:t>
            </a:r>
          </a:p>
          <a:p>
            <a:pPr algn="l"/>
            <a:r>
              <a:rPr lang="fr-FR" sz="1600" b="1" dirty="0" err="1" smtClean="0"/>
              <a:t>Blocked</a:t>
            </a:r>
            <a:r>
              <a:rPr lang="fr-FR" sz="1600" b="1" dirty="0" smtClean="0"/>
              <a:t> HFB state</a:t>
            </a:r>
          </a:p>
          <a:p>
            <a:pPr marL="285750" indent="-285750" algn="l">
              <a:buFontTx/>
              <a:buChar char="-"/>
            </a:pPr>
            <a:r>
              <a:rPr lang="fr-FR" sz="1600" dirty="0" smtClean="0"/>
              <a:t>EFA</a:t>
            </a:r>
          </a:p>
          <a:p>
            <a:pPr marL="285750" indent="-285750" algn="l">
              <a:buFontTx/>
              <a:buChar char="-"/>
            </a:pPr>
            <a:r>
              <a:rPr lang="fr-FR" sz="1600" dirty="0" smtClean="0"/>
              <a:t>Axial </a:t>
            </a:r>
            <a:r>
              <a:rPr lang="fr-FR" sz="1600" dirty="0" err="1" smtClean="0"/>
              <a:t>blocking</a:t>
            </a:r>
            <a:endParaRPr lang="fr-FR" sz="1600" dirty="0" smtClean="0"/>
          </a:p>
          <a:p>
            <a:pPr marL="285750" indent="-285750" algn="l">
              <a:buFontTx/>
              <a:buChar char="-"/>
            </a:pPr>
            <a:r>
              <a:rPr lang="fr-FR" sz="1600" dirty="0" smtClean="0"/>
              <a:t>Triaxial </a:t>
            </a:r>
            <a:r>
              <a:rPr lang="fr-FR" sz="1600" dirty="0" err="1" smtClean="0"/>
              <a:t>blocking</a:t>
            </a:r>
            <a:endParaRPr lang="en-US" sz="16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39317" y="2409896"/>
            <a:ext cx="849098" cy="47761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17" y="2002306"/>
            <a:ext cx="849098" cy="477617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3973465" y="1871782"/>
            <a:ext cx="3316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err="1" smtClean="0"/>
              <a:t>Statistical</a:t>
            </a:r>
            <a:r>
              <a:rPr lang="fr-FR" sz="1600" b="1" dirty="0" smtClean="0"/>
              <a:t> QRPA-FAM </a:t>
            </a:r>
            <a:r>
              <a:rPr lang="fr-FR" sz="1600" dirty="0" smtClean="0"/>
              <a:t>(</a:t>
            </a:r>
            <a:r>
              <a:rPr lang="fr-FR" sz="1600" dirty="0" err="1" smtClean="0"/>
              <a:t>like</a:t>
            </a:r>
            <a:r>
              <a:rPr lang="fr-FR" sz="1600" dirty="0" smtClean="0"/>
              <a:t> FT)</a:t>
            </a:r>
            <a:endParaRPr lang="en-US" sz="1600" dirty="0"/>
          </a:p>
        </p:txBody>
      </p:sp>
      <p:sp>
        <p:nvSpPr>
          <p:cNvPr id="22" name="ZoneTexte 21"/>
          <p:cNvSpPr txBox="1"/>
          <p:nvPr/>
        </p:nvSpPr>
        <p:spPr>
          <a:xfrm>
            <a:off x="3949091" y="2576263"/>
            <a:ext cx="3365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smtClean="0"/>
              <a:t>Exchange a </a:t>
            </a:r>
            <a:r>
              <a:rPr lang="fr-FR" sz="1600" dirty="0" err="1" smtClean="0"/>
              <a:t>column</a:t>
            </a:r>
            <a:r>
              <a:rPr lang="fr-FR" sz="1600" dirty="0" smtClean="0"/>
              <a:t> in U and V</a:t>
            </a:r>
          </a:p>
          <a:p>
            <a:pPr algn="l"/>
            <a:r>
              <a:rPr lang="fr-FR" sz="1600" b="1" dirty="0" err="1" smtClean="0"/>
              <a:t>Linearised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TD-HFB+blocking</a:t>
            </a:r>
            <a:endParaRPr lang="en-US" sz="16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1595184" y="3334406"/>
            <a:ext cx="4707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rgbClr val="FF0000"/>
                </a:solidFill>
              </a:rPr>
              <a:t>Does</a:t>
            </a:r>
            <a:r>
              <a:rPr lang="fr-FR" sz="2000" b="1" dirty="0" smtClean="0">
                <a:solidFill>
                  <a:srgbClr val="FF0000"/>
                </a:solidFill>
              </a:rPr>
              <a:t> not tell </a:t>
            </a:r>
            <a:r>
              <a:rPr lang="fr-FR" sz="2000" b="1" dirty="0" err="1" smtClean="0">
                <a:solidFill>
                  <a:srgbClr val="FF0000"/>
                </a:solidFill>
              </a:rPr>
              <a:t>you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which</a:t>
            </a:r>
            <a:r>
              <a:rPr lang="fr-FR" sz="2000" b="1" dirty="0" smtClean="0">
                <a:solidFill>
                  <a:srgbClr val="FF0000"/>
                </a:solidFill>
              </a:rPr>
              <a:t> K to block…</a:t>
            </a:r>
            <a:endParaRPr lang="fr-FR" sz="2000" i="1" dirty="0" smtClean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1914" y="914720"/>
            <a:ext cx="1165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b="1" dirty="0" err="1" smtClean="0">
                <a:solidFill>
                  <a:schemeClr val="accent2">
                    <a:lumMod val="75000"/>
                  </a:schemeClr>
                </a:solidFill>
              </a:rPr>
              <a:t>Odd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2">
                    <a:lumMod val="75000"/>
                  </a:schemeClr>
                </a:solidFill>
              </a:rPr>
              <a:t>nuclei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2">
                    <a:lumMod val="75000"/>
                  </a:schemeClr>
                </a:solidFill>
              </a:rPr>
              <a:t>make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 ¾ of </a:t>
            </a:r>
            <a:r>
              <a:rPr lang="fr-FR" sz="2000" b="1" dirty="0" err="1" smtClean="0">
                <a:solidFill>
                  <a:schemeClr val="accent2">
                    <a:lumMod val="75000"/>
                  </a:schemeClr>
                </a:solidFill>
              </a:rPr>
              <a:t>systems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</a:rPr>
              <a:t>… and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</a:rPr>
              <a:t>play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</a:rPr>
              <a:t> as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</a:rPr>
              <a:t>much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</a:rPr>
              <a:t>role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</a:rPr>
              <a:t> as </a:t>
            </a:r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</a:rPr>
              <a:t>even-even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</a:rPr>
              <a:t> (in neutron capture at least) 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09" y="3954276"/>
            <a:ext cx="3725235" cy="268216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09" y="3954276"/>
            <a:ext cx="3725234" cy="2682169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09" y="3954276"/>
            <a:ext cx="3725234" cy="2682169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09" y="3954276"/>
            <a:ext cx="3725234" cy="2682169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09" y="3954276"/>
            <a:ext cx="3725234" cy="2682169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028" y="1277123"/>
            <a:ext cx="3742876" cy="2807157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028" y="1277123"/>
            <a:ext cx="3742876" cy="2807157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028" y="1277123"/>
            <a:ext cx="3742876" cy="2807157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028" y="1277231"/>
            <a:ext cx="3742876" cy="2807157"/>
          </a:xfrm>
          <a:prstGeom prst="rect">
            <a:avLst/>
          </a:prstGeom>
        </p:spPr>
      </p:pic>
      <p:sp>
        <p:nvSpPr>
          <p:cNvPr id="43" name="Espace réservé du texte 2"/>
          <p:cNvSpPr txBox="1">
            <a:spLocks/>
          </p:cNvSpPr>
          <p:nvPr/>
        </p:nvSpPr>
        <p:spPr>
          <a:xfrm>
            <a:off x="1047474" y="3917700"/>
            <a:ext cx="6307901" cy="2449607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All approximations </a:t>
            </a:r>
            <a:r>
              <a:rPr lang="fr-FR" b="0" dirty="0" smtClean="0"/>
              <a:t>of </a:t>
            </a:r>
            <a:r>
              <a:rPr lang="fr-FR" b="0" dirty="0" err="1" smtClean="0"/>
              <a:t>prolate</a:t>
            </a:r>
            <a:r>
              <a:rPr lang="fr-FR" b="0" dirty="0" smtClean="0"/>
              <a:t> </a:t>
            </a:r>
            <a:r>
              <a:rPr lang="fr-FR" b="0" dirty="0" smtClean="0"/>
              <a:t>Al27 are consistent…</a:t>
            </a:r>
            <a:endParaRPr lang="fr-FR" dirty="0" smtClean="0"/>
          </a:p>
          <a:p>
            <a:r>
              <a:rPr lang="fr-FR" b="0" dirty="0" smtClean="0"/>
              <a:t>… but show </a:t>
            </a:r>
            <a:r>
              <a:rPr lang="fr-FR" dirty="0" err="1" smtClean="0"/>
              <a:t>wrong</a:t>
            </a:r>
            <a:r>
              <a:rPr lang="fr-FR" dirty="0" smtClean="0"/>
              <a:t> </a:t>
            </a:r>
            <a:r>
              <a:rPr lang="fr-FR" dirty="0" err="1" smtClean="0"/>
              <a:t>strength</a:t>
            </a:r>
            <a:r>
              <a:rPr lang="fr-FR" dirty="0" smtClean="0"/>
              <a:t> profile</a:t>
            </a:r>
          </a:p>
          <a:p>
            <a:r>
              <a:rPr lang="fr-FR" b="0" dirty="0" err="1" smtClean="0"/>
              <a:t>Triaxiality</a:t>
            </a:r>
            <a:r>
              <a:rPr lang="fr-FR" b="0" dirty="0" smtClean="0"/>
              <a:t> </a:t>
            </a:r>
            <a:r>
              <a:rPr lang="fr-FR" b="0" dirty="0" err="1" smtClean="0"/>
              <a:t>does</a:t>
            </a:r>
            <a:r>
              <a:rPr lang="fr-FR" b="0" dirty="0" smtClean="0"/>
              <a:t> not help (</a:t>
            </a:r>
            <a:r>
              <a:rPr lang="fr-FR" b="0" dirty="0" err="1" smtClean="0"/>
              <a:t>only</a:t>
            </a:r>
            <a:r>
              <a:rPr lang="fr-FR" b="0" dirty="0" smtClean="0"/>
              <a:t> </a:t>
            </a:r>
            <a:r>
              <a:rPr lang="fr-FR" b="0" dirty="0" err="1" smtClean="0"/>
              <a:t>midly</a:t>
            </a:r>
            <a:r>
              <a:rPr lang="fr-FR" b="0" dirty="0" smtClean="0"/>
              <a:t> triaxial at HFB </a:t>
            </a:r>
            <a:r>
              <a:rPr lang="fr-FR" b="0" dirty="0" err="1" smtClean="0"/>
              <a:t>level</a:t>
            </a:r>
            <a:r>
              <a:rPr lang="fr-FR" b="0" dirty="0" smtClean="0"/>
              <a:t>)</a:t>
            </a:r>
          </a:p>
          <a:p>
            <a:r>
              <a:rPr lang="fr-FR" dirty="0" smtClean="0"/>
              <a:t>Oblate vacuum </a:t>
            </a:r>
            <a:r>
              <a:rPr lang="fr-FR" dirty="0" err="1" smtClean="0"/>
              <a:t>much</a:t>
            </a:r>
            <a:r>
              <a:rPr lang="fr-FR" dirty="0" smtClean="0"/>
              <a:t> </a:t>
            </a:r>
            <a:r>
              <a:rPr lang="fr-FR" dirty="0" err="1" smtClean="0"/>
              <a:t>closer</a:t>
            </a:r>
            <a:r>
              <a:rPr lang="fr-FR" dirty="0" smtClean="0"/>
              <a:t> to </a:t>
            </a:r>
            <a:r>
              <a:rPr lang="fr-FR" dirty="0" err="1" smtClean="0"/>
              <a:t>experiment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Luck</a:t>
            </a:r>
            <a:r>
              <a:rPr lang="fr-FR" b="0" dirty="0" smtClean="0"/>
              <a:t> ? </a:t>
            </a:r>
            <a:r>
              <a:rPr lang="fr-FR" b="0" dirty="0" err="1" smtClean="0"/>
              <a:t>Misled</a:t>
            </a:r>
            <a:r>
              <a:rPr lang="fr-FR" b="0" dirty="0" smtClean="0"/>
              <a:t> by </a:t>
            </a:r>
            <a:r>
              <a:rPr lang="fr-FR" dirty="0" smtClean="0"/>
              <a:t>interaction</a:t>
            </a:r>
            <a:r>
              <a:rPr lang="fr-FR" b="0" dirty="0" smtClean="0"/>
              <a:t>? False </a:t>
            </a:r>
            <a:r>
              <a:rPr lang="fr-FR" dirty="0" err="1" smtClean="0"/>
              <a:t>interpretation</a:t>
            </a:r>
            <a:r>
              <a:rPr lang="fr-FR" b="0" dirty="0" smtClean="0"/>
              <a:t>?</a:t>
            </a:r>
          </a:p>
          <a:p>
            <a:r>
              <a:rPr lang="fr-FR" b="0" dirty="0" err="1" smtClean="0"/>
              <a:t>Need</a:t>
            </a:r>
            <a:r>
              <a:rPr lang="fr-FR" b="0" dirty="0" smtClean="0"/>
              <a:t> for </a:t>
            </a:r>
            <a:r>
              <a:rPr lang="fr-FR" b="0" dirty="0" err="1" smtClean="0"/>
              <a:t>better</a:t>
            </a:r>
            <a:r>
              <a:rPr lang="fr-FR" b="0" dirty="0" smtClean="0"/>
              <a:t> </a:t>
            </a:r>
            <a:r>
              <a:rPr lang="fr-FR" b="0" dirty="0" err="1" smtClean="0"/>
              <a:t>understanding</a:t>
            </a:r>
            <a:r>
              <a:rPr lang="fr-FR" b="0" dirty="0" smtClean="0"/>
              <a:t> </a:t>
            </a:r>
            <a:r>
              <a:rPr lang="fr-FR" dirty="0" smtClean="0"/>
              <a:t>+ </a:t>
            </a:r>
            <a:r>
              <a:rPr lang="fr-FR" dirty="0" err="1" smtClean="0"/>
              <a:t>beyond</a:t>
            </a:r>
            <a:r>
              <a:rPr lang="fr-FR" dirty="0" smtClean="0"/>
              <a:t> QRPA to </a:t>
            </a:r>
            <a:r>
              <a:rPr lang="fr-FR" dirty="0" err="1" smtClean="0"/>
              <a:t>decide</a:t>
            </a:r>
            <a:endParaRPr lang="fr-FR" dirty="0" smtClean="0"/>
          </a:p>
          <a:p>
            <a:r>
              <a:rPr lang="fr-FR" b="0" dirty="0" err="1" smtClean="0"/>
              <a:t>Constrainting</a:t>
            </a:r>
            <a:r>
              <a:rPr lang="fr-FR" b="0" dirty="0" smtClean="0"/>
              <a:t> </a:t>
            </a:r>
            <a:r>
              <a:rPr lang="fr-FR" dirty="0" err="1" smtClean="0"/>
              <a:t>experimental</a:t>
            </a:r>
            <a:r>
              <a:rPr lang="fr-FR" dirty="0" smtClean="0"/>
              <a:t> data ?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11485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4" grpId="0"/>
      <p:bldP spid="8" grpId="0"/>
      <p:bldP spid="43" grpId="0" uiExpan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84152" y="1046937"/>
            <a:ext cx="10515600" cy="5114952"/>
          </a:xfrm>
        </p:spPr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fr-FR" sz="2400" dirty="0" smtClean="0"/>
              <a:t>A few </a:t>
            </a:r>
            <a:r>
              <a:rPr lang="fr-FR" sz="2400" dirty="0" err="1" smtClean="0"/>
              <a:t>words</a:t>
            </a:r>
            <a:r>
              <a:rPr lang="fr-FR" sz="2400" dirty="0" smtClean="0"/>
              <a:t> on QRPA-FAM </a:t>
            </a:r>
            <a:r>
              <a:rPr lang="fr-FR" sz="2400" dirty="0" err="1" smtClean="0"/>
              <a:t>formalism</a:t>
            </a:r>
            <a:endParaRPr lang="fr-FR" sz="2400" dirty="0" smtClean="0"/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err="1" smtClean="0"/>
              <a:t>Nuclear</a:t>
            </a:r>
            <a:r>
              <a:rPr lang="fr-FR" sz="1800" dirty="0" smtClean="0"/>
              <a:t> </a:t>
            </a:r>
            <a:r>
              <a:rPr lang="fr-FR" sz="1800" dirty="0" err="1" smtClean="0"/>
              <a:t>many</a:t>
            </a:r>
            <a:r>
              <a:rPr lang="fr-FR" sz="1800" dirty="0" smtClean="0"/>
              <a:t>-body </a:t>
            </a:r>
            <a:r>
              <a:rPr lang="fr-FR" sz="1800" dirty="0" err="1" smtClean="0"/>
              <a:t>problem</a:t>
            </a:r>
            <a:endParaRPr lang="fr-FR" sz="1800" dirty="0" smtClean="0"/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smtClean="0"/>
              <a:t>QRPA </a:t>
            </a:r>
            <a:r>
              <a:rPr lang="fr-FR" sz="1800" dirty="0" err="1" smtClean="0"/>
              <a:t>formalism</a:t>
            </a:r>
            <a:endParaRPr lang="fr-FR" sz="1800" dirty="0" smtClean="0"/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smtClean="0"/>
              <a:t>Illustration of the </a:t>
            </a:r>
            <a:r>
              <a:rPr lang="fr-FR" sz="1800" dirty="0" err="1" smtClean="0"/>
              <a:t>Finite</a:t>
            </a:r>
            <a:r>
              <a:rPr lang="fr-FR" sz="1800" dirty="0" smtClean="0"/>
              <a:t> Amplitude Method</a:t>
            </a:r>
            <a:endParaRPr lang="fr-FR" sz="1800" dirty="0"/>
          </a:p>
          <a:p>
            <a:pPr marL="400050" indent="-400050">
              <a:buFont typeface="+mj-lt"/>
              <a:buAutoNum type="romanUcPeriod"/>
            </a:pPr>
            <a:endParaRPr lang="fr-FR" sz="24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sz="2400" dirty="0" smtClean="0"/>
              <a:t>Sources of </a:t>
            </a:r>
            <a:r>
              <a:rPr lang="fr-FR" sz="2400" dirty="0" err="1" smtClean="0"/>
              <a:t>errors</a:t>
            </a:r>
            <a:r>
              <a:rPr lang="fr-FR" sz="2400" dirty="0" smtClean="0"/>
              <a:t> and </a:t>
            </a:r>
            <a:r>
              <a:rPr lang="fr-FR" sz="2400" dirty="0" err="1" smtClean="0"/>
              <a:t>uncertainty</a:t>
            </a:r>
            <a:r>
              <a:rPr lang="fr-FR" sz="2400" dirty="0" smtClean="0"/>
              <a:t> quantifications</a:t>
            </a:r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smtClean="0"/>
              <a:t>Interaction </a:t>
            </a:r>
            <a:r>
              <a:rPr lang="fr-FR" sz="1800" dirty="0" err="1" smtClean="0"/>
              <a:t>uncertainties</a:t>
            </a:r>
            <a:endParaRPr lang="fr-FR" sz="1800" dirty="0" smtClean="0"/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err="1" smtClean="0"/>
              <a:t>Many</a:t>
            </a:r>
            <a:r>
              <a:rPr lang="fr-FR" sz="1800" dirty="0" smtClean="0"/>
              <a:t>-body </a:t>
            </a:r>
            <a:r>
              <a:rPr lang="fr-FR" sz="1800" dirty="0" err="1" smtClean="0"/>
              <a:t>truncations</a:t>
            </a:r>
            <a:endParaRPr lang="fr-FR" sz="1800" dirty="0" smtClean="0"/>
          </a:p>
          <a:p>
            <a:pPr marL="400050" indent="-400050">
              <a:buFont typeface="+mj-lt"/>
              <a:buAutoNum type="romanUcPeriod"/>
            </a:pPr>
            <a:endParaRPr lang="fr-FR" sz="24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sz="2400" dirty="0" err="1"/>
              <a:t>Preliminary</a:t>
            </a:r>
            <a:r>
              <a:rPr lang="fr-FR" sz="2400" dirty="0"/>
              <a:t> </a:t>
            </a:r>
            <a:r>
              <a:rPr lang="fr-FR" sz="2400" dirty="0" err="1"/>
              <a:t>results</a:t>
            </a:r>
            <a:endParaRPr lang="fr-FR" sz="2400" dirty="0"/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 err="1"/>
              <a:t>Validating</a:t>
            </a:r>
            <a:r>
              <a:rPr lang="fr-FR" sz="1800" dirty="0"/>
              <a:t> QRPA </a:t>
            </a:r>
            <a:r>
              <a:rPr lang="fr-FR" sz="1800" dirty="0" err="1"/>
              <a:t>with</a:t>
            </a:r>
            <a:r>
              <a:rPr lang="fr-FR" sz="1800" dirty="0"/>
              <a:t> ab </a:t>
            </a:r>
            <a:r>
              <a:rPr lang="fr-FR" sz="1800" dirty="0" err="1"/>
              <a:t>initio</a:t>
            </a:r>
            <a:r>
              <a:rPr lang="fr-FR" sz="1800" dirty="0"/>
              <a:t> interactions</a:t>
            </a:r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 err="1"/>
              <a:t>Finite</a:t>
            </a:r>
            <a:r>
              <a:rPr lang="fr-FR" sz="1800" dirty="0"/>
              <a:t> </a:t>
            </a:r>
            <a:r>
              <a:rPr lang="fr-FR" sz="1800" dirty="0" err="1"/>
              <a:t>temperature</a:t>
            </a:r>
            <a:r>
              <a:rPr lang="fr-FR" sz="1800" dirty="0"/>
              <a:t> and </a:t>
            </a:r>
            <a:r>
              <a:rPr lang="fr-FR" sz="1800" dirty="0" err="1"/>
              <a:t>desexcitation</a:t>
            </a:r>
            <a:endParaRPr lang="fr-FR" sz="1800" dirty="0"/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 err="1"/>
              <a:t>Effect</a:t>
            </a:r>
            <a:r>
              <a:rPr lang="fr-FR" sz="1800" dirty="0"/>
              <a:t> of </a:t>
            </a:r>
            <a:r>
              <a:rPr lang="fr-FR" sz="1800" dirty="0" err="1"/>
              <a:t>triaxiality</a:t>
            </a:r>
            <a:r>
              <a:rPr lang="fr-FR" sz="1800" dirty="0"/>
              <a:t> for E1 </a:t>
            </a:r>
            <a:r>
              <a:rPr lang="fr-FR" sz="1800" dirty="0" err="1" smtClean="0"/>
              <a:t>resonances</a:t>
            </a:r>
            <a:endParaRPr lang="fr-FR" sz="1800" dirty="0" smtClean="0"/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/>
              <a:t>First </a:t>
            </a:r>
            <a:r>
              <a:rPr lang="fr-FR" sz="1800" dirty="0" err="1"/>
              <a:t>steps</a:t>
            </a:r>
            <a:r>
              <a:rPr lang="fr-FR" sz="1800" dirty="0"/>
              <a:t> </a:t>
            </a:r>
            <a:r>
              <a:rPr lang="fr-FR" sz="1800" dirty="0" err="1"/>
              <a:t>towards</a:t>
            </a:r>
            <a:r>
              <a:rPr lang="fr-FR" sz="1800" dirty="0"/>
              <a:t> </a:t>
            </a:r>
            <a:r>
              <a:rPr lang="fr-FR" sz="1800" dirty="0" err="1"/>
              <a:t>odd</a:t>
            </a:r>
            <a:r>
              <a:rPr lang="fr-FR" sz="1800" dirty="0"/>
              <a:t> </a:t>
            </a:r>
            <a:r>
              <a:rPr lang="fr-FR" sz="1800" dirty="0" err="1" smtClean="0"/>
              <a:t>nuclei</a:t>
            </a:r>
            <a:endParaRPr lang="fr-FR" sz="1800" dirty="0"/>
          </a:p>
          <a:p>
            <a:pPr marL="478963" lvl="1" indent="0">
              <a:buNone/>
            </a:pPr>
            <a:r>
              <a:rPr lang="fr-FR" sz="1800" dirty="0"/>
              <a:t> </a:t>
            </a:r>
            <a:endParaRPr lang="fr-FR" sz="18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sz="2400" dirty="0" err="1" smtClean="0">
                <a:solidFill>
                  <a:schemeClr val="accent3"/>
                </a:solidFill>
              </a:rPr>
              <a:t>Going</a:t>
            </a:r>
            <a:r>
              <a:rPr lang="fr-FR" sz="2400" dirty="0" smtClean="0">
                <a:solidFill>
                  <a:schemeClr val="accent3"/>
                </a:solidFill>
              </a:rPr>
              <a:t> </a:t>
            </a:r>
            <a:r>
              <a:rPr lang="fr-FR" sz="2400" dirty="0" err="1" smtClean="0">
                <a:solidFill>
                  <a:schemeClr val="accent3"/>
                </a:solidFill>
              </a:rPr>
              <a:t>beyond</a:t>
            </a:r>
            <a:r>
              <a:rPr lang="fr-FR" sz="2400" dirty="0" smtClean="0">
                <a:solidFill>
                  <a:schemeClr val="accent3"/>
                </a:solidFill>
              </a:rPr>
              <a:t> QRPA </a:t>
            </a:r>
            <a:r>
              <a:rPr lang="fr-FR" sz="2400" dirty="0" err="1" smtClean="0">
                <a:solidFill>
                  <a:schemeClr val="accent3"/>
                </a:solidFill>
              </a:rPr>
              <a:t>with</a:t>
            </a:r>
            <a:r>
              <a:rPr lang="fr-FR" sz="2400" dirty="0" smtClean="0">
                <a:solidFill>
                  <a:schemeClr val="accent3"/>
                </a:solidFill>
              </a:rPr>
              <a:t> PGCM</a:t>
            </a:r>
            <a:endParaRPr lang="fr-FR" sz="1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2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Beyond the </a:t>
            </a:r>
            <a:r>
              <a:rPr lang="fr-FR" dirty="0" err="1" smtClean="0"/>
              <a:t>harmonic</a:t>
            </a:r>
            <a:r>
              <a:rPr lang="fr-FR" dirty="0" smtClean="0"/>
              <a:t> approximation </a:t>
            </a:r>
            <a:r>
              <a:rPr lang="fr-FR" dirty="0" err="1" smtClean="0"/>
              <a:t>with</a:t>
            </a:r>
            <a:r>
              <a:rPr lang="fr-FR" dirty="0" smtClean="0"/>
              <a:t> PGCM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701669" y="949264"/>
            <a:ext cx="3242321" cy="350569"/>
          </a:xfrm>
        </p:spPr>
        <p:txBody>
          <a:bodyPr/>
          <a:lstStyle/>
          <a:p>
            <a:pPr algn="ctr"/>
            <a:r>
              <a:rPr lang="fr-FR" dirty="0" err="1" smtClean="0"/>
              <a:t>Generator</a:t>
            </a:r>
            <a:r>
              <a:rPr lang="fr-FR" dirty="0" smtClean="0"/>
              <a:t> </a:t>
            </a:r>
            <a:r>
              <a:rPr lang="fr-FR" dirty="0" err="1" smtClean="0"/>
              <a:t>Coordinate</a:t>
            </a:r>
            <a:r>
              <a:rPr lang="fr-FR" dirty="0" smtClean="0"/>
              <a:t> Method</a:t>
            </a:r>
            <a:endParaRPr lang="fr-FR" dirty="0" smtClean="0"/>
          </a:p>
        </p:txBody>
      </p:sp>
      <p:sp>
        <p:nvSpPr>
          <p:cNvPr id="14" name="Espace réservé du texte 2"/>
          <p:cNvSpPr txBox="1">
            <a:spLocks/>
          </p:cNvSpPr>
          <p:nvPr/>
        </p:nvSpPr>
        <p:spPr>
          <a:xfrm>
            <a:off x="2558270" y="6178023"/>
            <a:ext cx="2771440" cy="281321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0" i="1" dirty="0" err="1" smtClean="0">
                <a:solidFill>
                  <a:schemeClr val="tx1"/>
                </a:solidFill>
              </a:rPr>
              <a:t>Porro</a:t>
            </a:r>
            <a:r>
              <a:rPr lang="fr-FR" sz="1100" b="0" i="1" dirty="0" smtClean="0">
                <a:solidFill>
                  <a:schemeClr val="tx1"/>
                </a:solidFill>
              </a:rPr>
              <a:t> </a:t>
            </a:r>
            <a:r>
              <a:rPr lang="fr-FR" sz="1100" b="0" i="1" dirty="0">
                <a:solidFill>
                  <a:schemeClr val="tx1"/>
                </a:solidFill>
              </a:rPr>
              <a:t>et al. (</a:t>
            </a:r>
            <a:r>
              <a:rPr lang="fr-FR" sz="1100" b="0" i="1" dirty="0" smtClean="0">
                <a:solidFill>
                  <a:schemeClr val="tx1"/>
                </a:solidFill>
              </a:rPr>
              <a:t>2022), in </a:t>
            </a:r>
            <a:r>
              <a:rPr lang="fr-FR" sz="1100" b="0" i="1" dirty="0" err="1" smtClean="0">
                <a:solidFill>
                  <a:schemeClr val="tx1"/>
                </a:solidFill>
              </a:rPr>
              <a:t>preparation</a:t>
            </a:r>
            <a:endParaRPr lang="fr-FR" sz="1100" b="0" i="1" dirty="0">
              <a:solidFill>
                <a:schemeClr val="tx1"/>
              </a:solidFill>
            </a:endParaRPr>
          </a:p>
        </p:txBody>
      </p:sp>
      <p:sp>
        <p:nvSpPr>
          <p:cNvPr id="33" name="Espace réservé du texte 2"/>
          <p:cNvSpPr txBox="1">
            <a:spLocks/>
          </p:cNvSpPr>
          <p:nvPr/>
        </p:nvSpPr>
        <p:spPr>
          <a:xfrm>
            <a:off x="870861" y="1877185"/>
            <a:ext cx="3213459" cy="3505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 smtClean="0"/>
              <a:t>Shape (and orientation) </a:t>
            </a:r>
            <a:r>
              <a:rPr lang="fr-FR" b="0" dirty="0" err="1" smtClean="0"/>
              <a:t>mixing</a:t>
            </a:r>
            <a:endParaRPr lang="fr-FR" b="0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/>
              <p:cNvSpPr txBox="1"/>
              <p:nvPr/>
            </p:nvSpPr>
            <p:spPr>
              <a:xfrm>
                <a:off x="919712" y="1432184"/>
                <a:ext cx="2867516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8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&gt; =∫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𝑑𝑞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</m:d>
                      <m:r>
                        <m:rPr>
                          <m:sty m:val="p"/>
                        </m:rPr>
                        <a:rPr lang="fr-FR" sz="1800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&gt;  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712" y="1432184"/>
                <a:ext cx="2867516" cy="312650"/>
              </a:xfrm>
              <a:prstGeom prst="rect">
                <a:avLst/>
              </a:prstGeom>
              <a:blipFill>
                <a:blip r:embed="rId2"/>
                <a:stretch>
                  <a:fillRect t="-980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041" y="853468"/>
            <a:ext cx="3193764" cy="2337808"/>
          </a:xfrm>
          <a:prstGeom prst="rect">
            <a:avLst/>
          </a:prstGeom>
        </p:spPr>
      </p:pic>
      <p:sp>
        <p:nvSpPr>
          <p:cNvPr id="38" name="Espace réservé du texte 2"/>
          <p:cNvSpPr txBox="1">
            <a:spLocks/>
          </p:cNvSpPr>
          <p:nvPr/>
        </p:nvSpPr>
        <p:spPr>
          <a:xfrm>
            <a:off x="10352185" y="2214937"/>
            <a:ext cx="1599800" cy="281321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0" dirty="0" err="1" smtClean="0">
                <a:solidFill>
                  <a:schemeClr val="tx1"/>
                </a:solidFill>
              </a:rPr>
              <a:t>Courtesy</a:t>
            </a:r>
            <a:r>
              <a:rPr lang="fr-FR" sz="1100" b="0" dirty="0" smtClean="0">
                <a:solidFill>
                  <a:schemeClr val="tx1"/>
                </a:solidFill>
              </a:rPr>
              <a:t> of A. </a:t>
            </a:r>
            <a:r>
              <a:rPr lang="fr-FR" sz="1100" b="0" dirty="0" err="1" smtClean="0">
                <a:solidFill>
                  <a:schemeClr val="tx1"/>
                </a:solidFill>
              </a:rPr>
              <a:t>Porro</a:t>
            </a:r>
            <a:endParaRPr lang="fr-FR" sz="1100" b="0" dirty="0">
              <a:solidFill>
                <a:schemeClr val="tx1"/>
              </a:solidFill>
            </a:endParaRPr>
          </a:p>
        </p:txBody>
      </p:sp>
      <p:sp>
        <p:nvSpPr>
          <p:cNvPr id="39" name="Espace réservé du texte 2"/>
          <p:cNvSpPr txBox="1">
            <a:spLocks/>
          </p:cNvSpPr>
          <p:nvPr/>
        </p:nvSpPr>
        <p:spPr>
          <a:xfrm>
            <a:off x="4516589" y="949263"/>
            <a:ext cx="3242321" cy="350569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/>
              <a:t>QRPA</a:t>
            </a:r>
            <a:endParaRPr lang="fr-FR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ZoneTexte 40"/>
              <p:cNvSpPr txBox="1"/>
              <p:nvPr/>
            </p:nvSpPr>
            <p:spPr>
              <a:xfrm>
                <a:off x="5102837" y="1432184"/>
                <a:ext cx="22356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8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&gt; =</m:t>
                          </m:r>
                          <m:sSubSup>
                            <m:sSubSup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</m:sup>
                          </m:sSubSup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m:rPr>
                          <m:sty m:val="p"/>
                        </m:rPr>
                        <a:rPr lang="fr-FR" sz="1800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&gt;  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837" y="1432184"/>
                <a:ext cx="2235677" cy="276999"/>
              </a:xfrm>
              <a:prstGeom prst="rect">
                <a:avLst/>
              </a:prstGeom>
              <a:blipFill>
                <a:blip r:embed="rId4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Espace réservé du texte 2"/>
          <p:cNvSpPr txBox="1">
            <a:spLocks/>
          </p:cNvSpPr>
          <p:nvPr/>
        </p:nvSpPr>
        <p:spPr>
          <a:xfrm>
            <a:off x="4841539" y="1877185"/>
            <a:ext cx="2917371" cy="3505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 smtClean="0"/>
              <a:t>2qp </a:t>
            </a:r>
            <a:r>
              <a:rPr lang="fr-FR" b="0" dirty="0" err="1" smtClean="0"/>
              <a:t>elementary</a:t>
            </a:r>
            <a:r>
              <a:rPr lang="fr-FR" b="0" dirty="0" smtClean="0"/>
              <a:t> excitations</a:t>
            </a:r>
          </a:p>
        </p:txBody>
      </p:sp>
      <p:sp>
        <p:nvSpPr>
          <p:cNvPr id="44" name="Espace réservé du texte 2"/>
          <p:cNvSpPr txBox="1">
            <a:spLocks/>
          </p:cNvSpPr>
          <p:nvPr/>
        </p:nvSpPr>
        <p:spPr>
          <a:xfrm>
            <a:off x="304804" y="2487549"/>
            <a:ext cx="4222613" cy="1124116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Anarmonicities &amp;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shape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coexistence</a:t>
            </a:r>
          </a:p>
          <a:p>
            <a:pPr>
              <a:lnSpc>
                <a:spcPct val="100000"/>
              </a:lnSpc>
            </a:pPr>
            <a:r>
              <a:rPr lang="fr-FR" b="0" dirty="0" err="1" smtClean="0">
                <a:solidFill>
                  <a:srgbClr val="C00000"/>
                </a:solidFill>
              </a:rPr>
              <a:t>Selected</a:t>
            </a:r>
            <a:r>
              <a:rPr lang="fr-FR" b="0" dirty="0" smtClean="0">
                <a:solidFill>
                  <a:srgbClr val="C00000"/>
                </a:solidFill>
              </a:rPr>
              <a:t> </a:t>
            </a:r>
            <a:r>
              <a:rPr lang="fr-FR" b="0" dirty="0" err="1" smtClean="0">
                <a:solidFill>
                  <a:srgbClr val="C00000"/>
                </a:solidFill>
              </a:rPr>
              <a:t>coordinates</a:t>
            </a:r>
            <a:endParaRPr lang="fr-FR" b="0" dirty="0" smtClean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r>
              <a:rPr lang="fr-FR" b="0" dirty="0" err="1" smtClean="0">
                <a:solidFill>
                  <a:srgbClr val="C00000"/>
                </a:solidFill>
              </a:rPr>
              <a:t>Computationally</a:t>
            </a:r>
            <a:r>
              <a:rPr lang="fr-FR" b="0" dirty="0" smtClean="0">
                <a:solidFill>
                  <a:srgbClr val="C00000"/>
                </a:solidFill>
              </a:rPr>
              <a:t> </a:t>
            </a:r>
            <a:r>
              <a:rPr lang="fr-FR" b="0" dirty="0" err="1" smtClean="0">
                <a:solidFill>
                  <a:srgbClr val="C00000"/>
                </a:solidFill>
              </a:rPr>
              <a:t>expensive</a:t>
            </a:r>
            <a:endParaRPr lang="fr-FR" b="0" dirty="0" smtClean="0">
              <a:solidFill>
                <a:srgbClr val="C00000"/>
              </a:solidFill>
            </a:endParaRPr>
          </a:p>
        </p:txBody>
      </p:sp>
      <p:sp>
        <p:nvSpPr>
          <p:cNvPr id="45" name="Espace réservé du texte 2"/>
          <p:cNvSpPr txBox="1">
            <a:spLocks/>
          </p:cNvSpPr>
          <p:nvPr/>
        </p:nvSpPr>
        <p:spPr>
          <a:xfrm>
            <a:off x="4762551" y="2487549"/>
            <a:ext cx="2996360" cy="1124116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b="0" dirty="0" err="1" smtClean="0">
                <a:solidFill>
                  <a:srgbClr val="C00000"/>
                </a:solidFill>
              </a:rPr>
              <a:t>Harmonic</a:t>
            </a:r>
            <a:r>
              <a:rPr lang="fr-FR" b="0" dirty="0" smtClean="0">
                <a:solidFill>
                  <a:srgbClr val="C00000"/>
                </a:solidFill>
              </a:rPr>
              <a:t> </a:t>
            </a:r>
            <a:r>
              <a:rPr lang="fr-FR" b="0" dirty="0" err="1" smtClean="0">
                <a:solidFill>
                  <a:srgbClr val="C00000"/>
                </a:solidFill>
              </a:rPr>
              <a:t>limit</a:t>
            </a:r>
            <a:r>
              <a:rPr lang="fr-FR" b="0" dirty="0" smtClean="0">
                <a:solidFill>
                  <a:srgbClr val="C00000"/>
                </a:solidFill>
              </a:rPr>
              <a:t> of exact PGCM</a:t>
            </a:r>
          </a:p>
          <a:p>
            <a:pPr>
              <a:lnSpc>
                <a:spcPct val="100000"/>
              </a:lnSpc>
            </a:pP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All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coordinates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explored</a:t>
            </a:r>
            <a:endParaRPr lang="fr-FR" b="0" dirty="0"/>
          </a:p>
          <a:p>
            <a:pPr>
              <a:lnSpc>
                <a:spcPct val="100000"/>
              </a:lnSpc>
            </a:pP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Low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computational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cost</a:t>
            </a:r>
            <a:endParaRPr lang="fr-FR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6" name="Connecteur droit 45"/>
          <p:cNvCxnSpPr/>
          <p:nvPr/>
        </p:nvCxnSpPr>
        <p:spPr>
          <a:xfrm flipV="1">
            <a:off x="304804" y="3309253"/>
            <a:ext cx="6958145" cy="217714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space réservé du texte 2"/>
          <p:cNvSpPr txBox="1">
            <a:spLocks/>
          </p:cNvSpPr>
          <p:nvPr/>
        </p:nvSpPr>
        <p:spPr>
          <a:xfrm>
            <a:off x="8510041" y="3273043"/>
            <a:ext cx="2547684" cy="35057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C00000"/>
                </a:solidFill>
              </a:rPr>
              <a:t>Not </a:t>
            </a:r>
            <a:r>
              <a:rPr lang="fr-FR" dirty="0" err="1" smtClean="0">
                <a:solidFill>
                  <a:srgbClr val="C00000"/>
                </a:solidFill>
              </a:rPr>
              <a:t>without</a:t>
            </a:r>
            <a:r>
              <a:rPr lang="fr-FR" dirty="0" smtClean="0">
                <a:solidFill>
                  <a:srgbClr val="C00000"/>
                </a:solidFill>
              </a:rPr>
              <a:t> projection !</a:t>
            </a: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87" y="3958545"/>
            <a:ext cx="2956290" cy="2140877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6925" y="3958545"/>
            <a:ext cx="2966734" cy="21408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4" name="Espace réservé du texte 2"/>
              <p:cNvSpPr txBox="1">
                <a:spLocks/>
              </p:cNvSpPr>
              <p:nvPr/>
            </p:nvSpPr>
            <p:spPr>
              <a:xfrm>
                <a:off x="7432107" y="3958545"/>
                <a:ext cx="4350589" cy="2449607"/>
              </a:xfrm>
              <a:prstGeom prst="rect">
                <a:avLst/>
              </a:prstGeom>
            </p:spPr>
            <p:txBody>
              <a:bodyPr vert="horz" wrap="square" lIns="127723" tIns="63862" rIns="127723" bIns="63862" rtlCol="0">
                <a:spAutoFit/>
              </a:bodyPr>
              <a:lstStyle>
                <a:lvl1pPr marL="0" indent="0" algn="l" defTabSz="957925" rtl="0" eaLnBrk="1" latinLnBrk="0" hangingPunct="1">
                  <a:lnSpc>
                    <a:spcPct val="90000"/>
                  </a:lnSpc>
                  <a:spcBef>
                    <a:spcPts val="1048"/>
                  </a:spcBef>
                  <a:buClr>
                    <a:srgbClr val="548235"/>
                  </a:buClr>
                  <a:buSzPct val="80000"/>
                  <a:buFontTx/>
                  <a:buNone/>
                  <a:defRPr sz="1600" b="1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1pPr>
                <a:lvl2pPr marL="718444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5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2pPr>
                <a:lvl3pPr marL="1197407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3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3pPr>
                <a:lvl4pPr marL="167637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1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4pPr>
                <a:lvl5pPr marL="2155332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1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5pPr>
                <a:lvl6pPr marL="2634295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13258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9222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1183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b="0" dirty="0" smtClean="0"/>
                  <a:t>Ongoing </a:t>
                </a:r>
                <a:r>
                  <a:rPr lang="fr-FR" b="0" dirty="0" err="1" smtClean="0"/>
                  <a:t>study</a:t>
                </a:r>
                <a:r>
                  <a:rPr lang="fr-FR" b="0" dirty="0" smtClean="0"/>
                  <a:t> of </a:t>
                </a:r>
                <a:r>
                  <a:rPr lang="fr-FR" dirty="0" smtClean="0"/>
                  <a:t>monopole </a:t>
                </a:r>
                <a:r>
                  <a:rPr lang="fr-FR" dirty="0" err="1" smtClean="0"/>
                  <a:t>resonances</a:t>
                </a:r>
                <a:endParaRPr lang="fr-FR" dirty="0" smtClean="0"/>
              </a:p>
              <a:p>
                <a:r>
                  <a:rPr lang="fr-FR" b="0" dirty="0" smtClean="0"/>
                  <a:t>PGCM </a:t>
                </a:r>
                <a:r>
                  <a:rPr lang="fr-FR" b="0" dirty="0" err="1" smtClean="0"/>
                  <a:t>performed</a:t>
                </a:r>
                <a:r>
                  <a:rPr lang="fr-FR" b="0" dirty="0" smtClean="0"/>
                  <a:t> on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endParaRPr lang="fr-FR" b="0" dirty="0" smtClean="0"/>
              </a:p>
              <a:p>
                <a:r>
                  <a:rPr lang="fr-FR" dirty="0" err="1" smtClean="0"/>
                  <a:t>Compared</a:t>
                </a:r>
                <a:r>
                  <a:rPr lang="fr-FR" dirty="0" smtClean="0"/>
                  <a:t> to axial QRPA </a:t>
                </a:r>
                <a:r>
                  <a:rPr lang="fr-FR" b="0" dirty="0" smtClean="0"/>
                  <a:t>and </a:t>
                </a:r>
                <a:r>
                  <a:rPr lang="fr-FR" b="0" dirty="0" err="1" smtClean="0"/>
                  <a:t>experiment</a:t>
                </a:r>
                <a:endParaRPr lang="fr-FR" b="0" dirty="0" smtClean="0"/>
              </a:p>
              <a:p>
                <a:r>
                  <a:rPr lang="fr-FR" dirty="0" smtClean="0"/>
                  <a:t>PGCM</a:t>
                </a:r>
                <a:r>
                  <a:rPr lang="fr-FR" b="0" dirty="0" smtClean="0"/>
                  <a:t> </a:t>
                </a:r>
                <a:r>
                  <a:rPr lang="fr-FR" b="0" dirty="0" err="1" smtClean="0"/>
                  <a:t>found</a:t>
                </a:r>
                <a:r>
                  <a:rPr lang="fr-FR" b="0" dirty="0" smtClean="0"/>
                  <a:t> </a:t>
                </a:r>
                <a:r>
                  <a:rPr lang="fr-FR" dirty="0" err="1" smtClean="0"/>
                  <a:t>superior</a:t>
                </a:r>
                <a:r>
                  <a:rPr lang="fr-FR" dirty="0" smtClean="0"/>
                  <a:t> to QRPA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b="0" dirty="0" err="1" smtClean="0"/>
                  <a:t>Better</a:t>
                </a:r>
                <a:r>
                  <a:rPr lang="fr-FR" b="0" dirty="0" smtClean="0"/>
                  <a:t> position of the main </a:t>
                </a:r>
                <a:r>
                  <a:rPr lang="fr-FR" b="0" dirty="0" err="1" smtClean="0"/>
                  <a:t>peak</a:t>
                </a:r>
                <a:endParaRPr lang="fr-FR" b="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b="0" dirty="0" smtClean="0"/>
                  <a:t>Small structures not </a:t>
                </a:r>
                <a:r>
                  <a:rPr lang="fr-FR" b="0" dirty="0" err="1" smtClean="0"/>
                  <a:t>appearing</a:t>
                </a:r>
                <a:r>
                  <a:rPr lang="fr-FR" b="0" dirty="0" smtClean="0"/>
                  <a:t> in QRPA</a:t>
                </a:r>
              </a:p>
              <a:p>
                <a:r>
                  <a:rPr lang="fr-FR" b="0" dirty="0" err="1" smtClean="0"/>
                  <a:t>Envisioned</a:t>
                </a:r>
                <a:r>
                  <a:rPr lang="fr-FR" b="0" dirty="0" smtClean="0"/>
                  <a:t> </a:t>
                </a:r>
                <a:r>
                  <a:rPr lang="fr-FR" b="0" dirty="0" err="1" smtClean="0"/>
                  <a:t>improvement</a:t>
                </a:r>
                <a:r>
                  <a:rPr lang="fr-FR" b="0" dirty="0" smtClean="0"/>
                  <a:t>: </a:t>
                </a:r>
                <a:r>
                  <a:rPr lang="fr-FR" dirty="0" smtClean="0"/>
                  <a:t>double projection</a:t>
                </a:r>
              </a:p>
            </p:txBody>
          </p:sp>
        </mc:Choice>
        <mc:Fallback>
          <p:sp>
            <p:nvSpPr>
              <p:cNvPr id="54" name="Espace réservé du 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107" y="3958545"/>
                <a:ext cx="4350589" cy="2449607"/>
              </a:xfrm>
              <a:prstGeom prst="rect">
                <a:avLst/>
              </a:prstGeom>
              <a:blipFill>
                <a:blip r:embed="rId7"/>
                <a:stretch>
                  <a:fillRect t="-995"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/>
          <p:cNvSpPr/>
          <p:nvPr/>
        </p:nvSpPr>
        <p:spPr>
          <a:xfrm>
            <a:off x="0" y="772998"/>
            <a:ext cx="12192000" cy="5806911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ZoneTexte 56"/>
          <p:cNvSpPr txBox="1"/>
          <p:nvPr/>
        </p:nvSpPr>
        <p:spPr>
          <a:xfrm>
            <a:off x="2734211" y="2496258"/>
            <a:ext cx="6807076" cy="251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err="1" smtClean="0"/>
              <a:t>Next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step</a:t>
            </a:r>
            <a:r>
              <a:rPr lang="fr-FR" sz="1800" b="1" dirty="0" smtClean="0"/>
              <a:t> : </a:t>
            </a:r>
            <a:r>
              <a:rPr lang="fr-FR" sz="1800" b="1" dirty="0" err="1" smtClean="0"/>
              <a:t>apply</a:t>
            </a:r>
            <a:r>
              <a:rPr lang="fr-FR" sz="1800" b="1" dirty="0" smtClean="0"/>
              <a:t> PGCM to E1 </a:t>
            </a:r>
            <a:r>
              <a:rPr lang="fr-FR" sz="1800" b="1" dirty="0" err="1" smtClean="0"/>
              <a:t>resonances</a:t>
            </a:r>
            <a:endParaRPr lang="fr-FR" sz="1800" b="1" dirty="0" smtClean="0"/>
          </a:p>
          <a:p>
            <a:pPr marL="285750" lvl="0" indent="-285750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 typeface="Wingdings" panose="05000000000000000000" pitchFamily="2" charset="2"/>
              <a:buChar char="v"/>
            </a:pPr>
            <a:r>
              <a:rPr lang="fr-FR" sz="1600" dirty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Need to </a:t>
            </a:r>
            <a:r>
              <a:rPr lang="fr-FR" sz="1600" b="1" dirty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break </a:t>
            </a:r>
            <a:r>
              <a:rPr lang="fr-FR" sz="1600" b="1" dirty="0" err="1">
                <a:solidFill>
                  <a:srgbClr val="E7E6E6">
                    <a:lumMod val="50000"/>
                  </a:srgbClr>
                </a:solidFill>
                <a:cs typeface="Calibri" charset="0"/>
              </a:rPr>
              <a:t>parity</a:t>
            </a:r>
            <a:endParaRPr lang="fr-FR" sz="1600" b="1" dirty="0">
              <a:solidFill>
                <a:srgbClr val="E7E6E6">
                  <a:lumMod val="50000"/>
                </a:srgbClr>
              </a:solidFill>
              <a:cs typeface="Calibri" charset="0"/>
            </a:endParaRPr>
          </a:p>
          <a:p>
            <a:pPr marL="285750" lvl="0" indent="-285750" defTabSz="957925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 typeface="Wingdings" panose="05000000000000000000" pitchFamily="2" charset="2"/>
              <a:buChar char="v"/>
            </a:pPr>
            <a:r>
              <a:rPr lang="fr-FR" sz="1600" dirty="0" err="1">
                <a:solidFill>
                  <a:srgbClr val="E7E6E6">
                    <a:lumMod val="50000"/>
                  </a:srgbClr>
                </a:solidFill>
                <a:cs typeface="Calibri" charset="0"/>
              </a:rPr>
              <a:t>Need</a:t>
            </a:r>
            <a:r>
              <a:rPr lang="fr-FR" sz="1600" dirty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for </a:t>
            </a:r>
            <a:r>
              <a:rPr lang="fr-FR" sz="1600" b="1" dirty="0" err="1">
                <a:solidFill>
                  <a:srgbClr val="E7E6E6">
                    <a:lumMod val="50000"/>
                  </a:srgbClr>
                </a:solidFill>
                <a:cs typeface="Calibri" charset="0"/>
              </a:rPr>
              <a:t>triaxiality</a:t>
            </a:r>
            <a:r>
              <a:rPr lang="fr-FR" sz="1600" dirty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to </a:t>
            </a:r>
            <a:r>
              <a:rPr lang="fr-FR" sz="1600" dirty="0" err="1">
                <a:solidFill>
                  <a:srgbClr val="E7E6E6">
                    <a:lumMod val="50000"/>
                  </a:srgbClr>
                </a:solidFill>
                <a:cs typeface="Calibri" charset="0"/>
              </a:rPr>
              <a:t>get</a:t>
            </a:r>
            <a:r>
              <a:rPr lang="fr-FR" sz="1600" dirty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all the 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strength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(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especially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for oblate 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nuclei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)</a:t>
            </a:r>
            <a:endParaRPr lang="fr-FR" sz="1600" dirty="0">
              <a:solidFill>
                <a:srgbClr val="E7E6E6">
                  <a:lumMod val="50000"/>
                </a:srgbClr>
              </a:solidFill>
              <a:cs typeface="Calibri" charset="0"/>
            </a:endParaRPr>
          </a:p>
          <a:p>
            <a:pPr marL="1004194" lvl="1" indent="-285750" defTabSz="957925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Tx/>
              <a:buChar char="-"/>
            </a:pPr>
            <a:r>
              <a:rPr lang="fr-FR" sz="1500" b="1" dirty="0" err="1">
                <a:solidFill>
                  <a:srgbClr val="E7E6E6">
                    <a:lumMod val="50000"/>
                  </a:srgbClr>
                </a:solidFill>
                <a:cs typeface="Calibri" charset="0"/>
              </a:rPr>
              <a:t>Expensive</a:t>
            </a:r>
            <a:r>
              <a:rPr lang="fr-FR" sz="1500" b="1" dirty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AMP </a:t>
            </a:r>
            <a:r>
              <a:rPr lang="fr-FR" sz="15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restoration</a:t>
            </a:r>
            <a:endParaRPr lang="fr-FR" sz="1600" b="1" dirty="0">
              <a:solidFill>
                <a:srgbClr val="E7E6E6">
                  <a:lumMod val="50000"/>
                </a:srgbClr>
              </a:solidFill>
              <a:cs typeface="Calibri" charset="0"/>
            </a:endParaRPr>
          </a:p>
          <a:p>
            <a:pPr marL="1004194" lvl="1" indent="-285750" defTabSz="957925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Tx/>
              <a:buChar char="-"/>
            </a:pP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Can AMP 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be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</a:t>
            </a: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avoided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as in QRPA?</a:t>
            </a:r>
          </a:p>
          <a:p>
            <a:pPr marL="1004194" lvl="1" indent="-285750" defTabSz="957925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Tx/>
              <a:buChar char="-"/>
            </a:pPr>
            <a:r>
              <a:rPr lang="fr-FR" sz="1600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What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 are the </a:t>
            </a:r>
            <a:r>
              <a:rPr lang="fr-FR" sz="1600" b="1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right </a:t>
            </a:r>
            <a:r>
              <a:rPr lang="fr-FR" sz="1600" b="1" dirty="0" err="1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coordinates</a:t>
            </a:r>
            <a:r>
              <a:rPr lang="fr-FR" sz="1600" dirty="0" smtClean="0">
                <a:solidFill>
                  <a:srgbClr val="E7E6E6">
                    <a:lumMod val="50000"/>
                  </a:srgbClr>
                </a:solidFill>
                <a:cs typeface="Calibri" charset="0"/>
              </a:rPr>
              <a:t>?</a:t>
            </a:r>
          </a:p>
          <a:p>
            <a:pPr marL="1004194" lvl="1" indent="-285750" defTabSz="957925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Tx/>
              <a:buChar char="-"/>
            </a:pPr>
            <a:endParaRPr lang="fr-FR" sz="1600" dirty="0">
              <a:solidFill>
                <a:srgbClr val="E7E6E6">
                  <a:lumMod val="50000"/>
                </a:srgbClr>
              </a:solidFill>
              <a:cs typeface="Calibri" charset="0"/>
            </a:endParaRPr>
          </a:p>
          <a:p>
            <a:pPr marL="1357061" lvl="2" defTabSz="957925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</a:pPr>
            <a:r>
              <a:rPr lang="fr-FR" sz="1800" b="1" dirty="0" smtClean="0">
                <a:solidFill>
                  <a:schemeClr val="accent3"/>
                </a:solidFill>
                <a:cs typeface="Calibri" charset="0"/>
              </a:rPr>
              <a:t>To </a:t>
            </a:r>
            <a:r>
              <a:rPr lang="fr-FR" sz="1800" b="1" dirty="0" err="1" smtClean="0">
                <a:solidFill>
                  <a:schemeClr val="accent3"/>
                </a:solidFill>
                <a:cs typeface="Calibri" charset="0"/>
              </a:rPr>
              <a:t>be</a:t>
            </a:r>
            <a:r>
              <a:rPr lang="fr-FR" sz="1800" b="1" dirty="0" smtClean="0">
                <a:solidFill>
                  <a:schemeClr val="accent3"/>
                </a:solidFill>
                <a:cs typeface="Calibri" charset="0"/>
              </a:rPr>
              <a:t> </a:t>
            </a:r>
            <a:r>
              <a:rPr lang="fr-FR" sz="1800" b="1" dirty="0" err="1" smtClean="0">
                <a:solidFill>
                  <a:schemeClr val="accent3"/>
                </a:solidFill>
                <a:cs typeface="Calibri" charset="0"/>
              </a:rPr>
              <a:t>continued</a:t>
            </a:r>
            <a:r>
              <a:rPr lang="fr-FR" sz="1800" b="1" dirty="0" smtClean="0">
                <a:solidFill>
                  <a:schemeClr val="accent3"/>
                </a:solidFill>
                <a:cs typeface="Calibri" charset="0"/>
              </a:rPr>
              <a:t>…</a:t>
            </a:r>
            <a:endParaRPr lang="fr-FR" sz="1800" b="1" dirty="0">
              <a:solidFill>
                <a:schemeClr val="accent3"/>
              </a:solidFill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07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33" grpId="0"/>
      <p:bldP spid="4" grpId="0"/>
      <p:bldP spid="39" grpId="0"/>
      <p:bldP spid="41" grpId="0"/>
      <p:bldP spid="43" grpId="0"/>
      <p:bldP spid="44" grpId="0" uiExpand="1" build="p"/>
      <p:bldP spid="45" grpId="0" uiExpand="1" build="p"/>
      <p:bldP spid="51" grpId="0" animBg="1"/>
      <p:bldP spid="54" grpId="0"/>
      <p:bldP spid="56" grpId="0" animBg="1"/>
      <p:bldP spid="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and perspectives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803143" y="825772"/>
            <a:ext cx="10267193" cy="5636120"/>
          </a:xfrm>
        </p:spPr>
        <p:txBody>
          <a:bodyPr/>
          <a:lstStyle/>
          <a:p>
            <a:r>
              <a:rPr lang="fr-FR" b="0" dirty="0" smtClean="0"/>
              <a:t>First extension of </a:t>
            </a:r>
            <a:r>
              <a:rPr lang="fr-FR" dirty="0" smtClean="0"/>
              <a:t>QRPA-FAM to open-</a:t>
            </a:r>
            <a:r>
              <a:rPr lang="fr-FR" dirty="0" err="1" smtClean="0"/>
              <a:t>shells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i="1" dirty="0" smtClean="0"/>
              <a:t>ab </a:t>
            </a:r>
            <a:r>
              <a:rPr lang="fr-FR" i="1" dirty="0" err="1" smtClean="0"/>
              <a:t>initio</a:t>
            </a:r>
            <a:r>
              <a:rPr lang="fr-FR" b="0" i="1" dirty="0" smtClean="0"/>
              <a:t> </a:t>
            </a:r>
            <a:r>
              <a:rPr lang="fr-FR" b="0" dirty="0" smtClean="0"/>
              <a:t>interactions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0" dirty="0" smtClean="0"/>
              <a:t>Access to </a:t>
            </a:r>
            <a:r>
              <a:rPr lang="fr-FR" dirty="0" smtClean="0"/>
              <a:t>new observables </a:t>
            </a:r>
            <a:r>
              <a:rPr lang="fr-FR" b="0" dirty="0" smtClean="0"/>
              <a:t>and in </a:t>
            </a:r>
            <a:r>
              <a:rPr lang="fr-FR" b="0" dirty="0" err="1" smtClean="0"/>
              <a:t>particular</a:t>
            </a:r>
            <a:r>
              <a:rPr lang="fr-FR" b="0" dirty="0" smtClean="0"/>
              <a:t> E1 </a:t>
            </a:r>
            <a:r>
              <a:rPr lang="fr-FR" b="0" dirty="0" err="1" smtClean="0"/>
              <a:t>resonances</a:t>
            </a:r>
            <a:endParaRPr lang="fr-FR" b="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Very</a:t>
            </a:r>
            <a:r>
              <a:rPr lang="fr-FR" dirty="0" smtClean="0"/>
              <a:t> cheap </a:t>
            </a:r>
            <a:r>
              <a:rPr lang="fr-FR" dirty="0" err="1" smtClean="0"/>
              <a:t>method</a:t>
            </a:r>
            <a:r>
              <a:rPr lang="fr-FR" dirty="0" smtClean="0"/>
              <a:t> </a:t>
            </a:r>
            <a:r>
              <a:rPr lang="fr-FR" b="0" dirty="0" err="1" smtClean="0"/>
              <a:t>with</a:t>
            </a:r>
            <a:r>
              <a:rPr lang="fr-FR" b="0" dirty="0" smtClean="0"/>
              <a:t> </a:t>
            </a:r>
            <a:r>
              <a:rPr lang="fr-FR" b="0" dirty="0" err="1" smtClean="0"/>
              <a:t>results</a:t>
            </a:r>
            <a:r>
              <a:rPr lang="fr-FR" b="0" dirty="0" smtClean="0"/>
              <a:t> in </a:t>
            </a:r>
            <a:r>
              <a:rPr lang="fr-FR" dirty="0" smtClean="0"/>
              <a:t>good agreement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b="0" dirty="0" smtClean="0"/>
              <a:t>data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0" dirty="0" smtClean="0"/>
              <a:t>First impression : </a:t>
            </a:r>
            <a:r>
              <a:rPr lang="fr-FR" dirty="0" smtClean="0"/>
              <a:t>shift not </a:t>
            </a:r>
            <a:r>
              <a:rPr lang="fr-FR" dirty="0" err="1" smtClean="0"/>
              <a:t>needed</a:t>
            </a:r>
            <a:r>
              <a:rPr lang="fr-FR" dirty="0" smtClean="0"/>
              <a:t>, </a:t>
            </a:r>
            <a:r>
              <a:rPr lang="fr-FR" dirty="0" err="1" smtClean="0"/>
              <a:t>broadening</a:t>
            </a:r>
            <a:r>
              <a:rPr lang="fr-FR" dirty="0" smtClean="0"/>
              <a:t> </a:t>
            </a:r>
            <a:r>
              <a:rPr lang="fr-FR" dirty="0" err="1" smtClean="0"/>
              <a:t>needed</a:t>
            </a:r>
            <a:endParaRPr lang="fr-FR" b="0" dirty="0" smtClean="0"/>
          </a:p>
          <a:p>
            <a:r>
              <a:rPr lang="fr-FR" b="0" dirty="0" err="1" smtClean="0"/>
              <a:t>Towards</a:t>
            </a:r>
            <a:r>
              <a:rPr lang="fr-FR" b="0" dirty="0" smtClean="0"/>
              <a:t> </a:t>
            </a:r>
            <a:r>
              <a:rPr lang="fr-FR" dirty="0" err="1" smtClean="0"/>
              <a:t>systematic</a:t>
            </a:r>
            <a:r>
              <a:rPr lang="fr-FR" dirty="0" smtClean="0"/>
              <a:t> </a:t>
            </a:r>
            <a:r>
              <a:rPr lang="fr-FR" dirty="0" err="1" smtClean="0"/>
              <a:t>study</a:t>
            </a:r>
            <a:r>
              <a:rPr lang="fr-FR" dirty="0" smtClean="0"/>
              <a:t> </a:t>
            </a:r>
            <a:r>
              <a:rPr lang="fr-FR" b="0" dirty="0" smtClean="0"/>
              <a:t>in the range of </a:t>
            </a:r>
            <a:r>
              <a:rPr lang="fr-FR" b="0" dirty="0" err="1" smtClean="0"/>
              <a:t>validity</a:t>
            </a:r>
            <a:r>
              <a:rPr lang="fr-FR" b="0" dirty="0" smtClean="0"/>
              <a:t> of the </a:t>
            </a:r>
            <a:r>
              <a:rPr lang="fr-FR" b="0" dirty="0" err="1" smtClean="0"/>
              <a:t>theory</a:t>
            </a:r>
            <a:endParaRPr lang="fr-FR" b="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/>
              <a:t>Beyond QRPA </a:t>
            </a:r>
            <a:r>
              <a:rPr lang="fr-FR" b="0" dirty="0" err="1" smtClean="0"/>
              <a:t>approaches</a:t>
            </a:r>
            <a:r>
              <a:rPr lang="fr-FR" b="0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investigation</a:t>
            </a:r>
          </a:p>
          <a:p>
            <a:pPr marL="1004194" lvl="1" indent="-285750">
              <a:buFont typeface="Wingdings" panose="05000000000000000000" pitchFamily="2" charset="2"/>
              <a:buChar char="v"/>
            </a:pPr>
            <a:r>
              <a:rPr lang="fr-FR" dirty="0" smtClean="0"/>
              <a:t>PGCM (</a:t>
            </a:r>
            <a:r>
              <a:rPr lang="fr-FR" dirty="0" err="1" smtClean="0"/>
              <a:t>ongoing</a:t>
            </a:r>
            <a:r>
              <a:rPr lang="fr-FR" dirty="0" smtClean="0"/>
              <a:t>), TD-HFB (</a:t>
            </a:r>
            <a:r>
              <a:rPr lang="fr-FR" dirty="0" err="1" smtClean="0"/>
              <a:t>thesis</a:t>
            </a:r>
            <a:r>
              <a:rPr lang="fr-FR" dirty="0" smtClean="0"/>
              <a:t> </a:t>
            </a:r>
            <a:r>
              <a:rPr lang="fr-FR" dirty="0" err="1" smtClean="0"/>
              <a:t>starting</a:t>
            </a:r>
            <a:r>
              <a:rPr lang="fr-FR" dirty="0" smtClean="0"/>
              <a:t> </a:t>
            </a:r>
            <a:r>
              <a:rPr lang="fr-FR" dirty="0" err="1" smtClean="0"/>
              <a:t>next</a:t>
            </a:r>
            <a:r>
              <a:rPr lang="fr-FR" dirty="0" smtClean="0"/>
              <a:t> </a:t>
            </a:r>
            <a:r>
              <a:rPr lang="fr-FR" dirty="0" err="1" smtClean="0"/>
              <a:t>year</a:t>
            </a:r>
            <a:r>
              <a:rPr lang="fr-FR" dirty="0" smtClean="0"/>
              <a:t>), PGCM-PT (</a:t>
            </a:r>
            <a:r>
              <a:rPr lang="fr-FR" dirty="0" err="1" smtClean="0"/>
              <a:t>starting</a:t>
            </a:r>
            <a:r>
              <a:rPr lang="fr-FR" dirty="0" smtClean="0"/>
              <a:t> </a:t>
            </a:r>
            <a:r>
              <a:rPr lang="fr-FR" dirty="0" err="1" smtClean="0"/>
              <a:t>next</a:t>
            </a:r>
            <a:r>
              <a:rPr lang="fr-FR" dirty="0" smtClean="0"/>
              <a:t> </a:t>
            </a:r>
            <a:r>
              <a:rPr lang="fr-FR" dirty="0" err="1" smtClean="0"/>
              <a:t>year</a:t>
            </a:r>
            <a:r>
              <a:rPr lang="fr-FR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Testing</a:t>
            </a:r>
            <a:r>
              <a:rPr lang="fr-FR" dirty="0" smtClean="0"/>
              <a:t> </a:t>
            </a:r>
            <a:r>
              <a:rPr lang="fr-FR" dirty="0" err="1" smtClean="0"/>
              <a:t>ground</a:t>
            </a:r>
            <a:r>
              <a:rPr lang="fr-FR" dirty="0" smtClean="0"/>
              <a:t> </a:t>
            </a:r>
            <a:r>
              <a:rPr lang="fr-FR" b="0" dirty="0" smtClean="0"/>
              <a:t>for interactions</a:t>
            </a:r>
          </a:p>
          <a:p>
            <a:pPr marL="1004194" lvl="1" indent="-285750">
              <a:buFont typeface="Wingdings" panose="05000000000000000000" pitchFamily="2" charset="2"/>
              <a:buChar char="v"/>
            </a:pPr>
            <a:r>
              <a:rPr lang="fr-FR" dirty="0" smtClean="0"/>
              <a:t>Ab </a:t>
            </a:r>
            <a:r>
              <a:rPr lang="fr-FR" dirty="0" err="1" smtClean="0"/>
              <a:t>Initio</a:t>
            </a:r>
            <a:r>
              <a:rPr lang="fr-FR" dirty="0" smtClean="0"/>
              <a:t> (</a:t>
            </a:r>
            <a:r>
              <a:rPr lang="fr-FR" dirty="0" err="1" smtClean="0"/>
              <a:t>already</a:t>
            </a:r>
            <a:r>
              <a:rPr lang="fr-FR" dirty="0" smtClean="0"/>
              <a:t> </a:t>
            </a:r>
            <a:r>
              <a:rPr lang="fr-FR" dirty="0" err="1" smtClean="0"/>
              <a:t>present</a:t>
            </a:r>
            <a:r>
              <a:rPr lang="fr-FR" dirty="0" smtClean="0"/>
              <a:t>), </a:t>
            </a:r>
            <a:r>
              <a:rPr lang="fr-FR" dirty="0" err="1" smtClean="0"/>
              <a:t>Gogny</a:t>
            </a:r>
            <a:r>
              <a:rPr lang="fr-FR" dirty="0" smtClean="0"/>
              <a:t> D1 (</a:t>
            </a:r>
            <a:r>
              <a:rPr lang="fr-FR" dirty="0" err="1" smtClean="0"/>
              <a:t>almost</a:t>
            </a:r>
            <a:r>
              <a:rPr lang="fr-FR" dirty="0" smtClean="0"/>
              <a:t> </a:t>
            </a:r>
            <a:r>
              <a:rPr lang="fr-FR" dirty="0" err="1" smtClean="0"/>
              <a:t>ready</a:t>
            </a:r>
            <a:r>
              <a:rPr lang="fr-FR" dirty="0" smtClean="0"/>
              <a:t>), </a:t>
            </a:r>
            <a:r>
              <a:rPr lang="fr-FR" dirty="0" err="1" smtClean="0"/>
              <a:t>Gogny</a:t>
            </a:r>
            <a:r>
              <a:rPr lang="fr-FR" dirty="0" smtClean="0"/>
              <a:t> 3-body (</a:t>
            </a:r>
            <a:r>
              <a:rPr lang="fr-FR" dirty="0" err="1" smtClean="0"/>
              <a:t>hopefully</a:t>
            </a:r>
            <a:r>
              <a:rPr lang="fr-FR" dirty="0" smtClean="0"/>
              <a:t> </a:t>
            </a:r>
            <a:r>
              <a:rPr lang="fr-FR" dirty="0" err="1" smtClean="0"/>
              <a:t>soon</a:t>
            </a:r>
            <a:r>
              <a:rPr lang="fr-FR" dirty="0" smtClean="0"/>
              <a:t>)</a:t>
            </a:r>
            <a:endParaRPr lang="fr-FR" b="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Need</a:t>
            </a:r>
            <a:r>
              <a:rPr lang="fr-FR" dirty="0" smtClean="0"/>
              <a:t> for </a:t>
            </a:r>
            <a:r>
              <a:rPr lang="fr-FR" dirty="0" err="1" smtClean="0"/>
              <a:t>experimental</a:t>
            </a:r>
            <a:r>
              <a:rPr lang="fr-FR" dirty="0" smtClean="0"/>
              <a:t> feedback </a:t>
            </a:r>
            <a:r>
              <a:rPr lang="fr-FR" b="0" dirty="0" smtClean="0"/>
              <a:t>to know </a:t>
            </a:r>
            <a:r>
              <a:rPr lang="fr-FR" b="0" dirty="0" err="1" smtClean="0"/>
              <a:t>what</a:t>
            </a:r>
            <a:r>
              <a:rPr lang="fr-FR" b="0" dirty="0" smtClean="0"/>
              <a:t> to look at…</a:t>
            </a:r>
          </a:p>
          <a:p>
            <a:pPr marL="1004194" lvl="1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Systematics</a:t>
            </a:r>
            <a:r>
              <a:rPr lang="fr-FR" dirty="0" smtClean="0"/>
              <a:t> on open-</a:t>
            </a:r>
            <a:r>
              <a:rPr lang="fr-FR" dirty="0" err="1" smtClean="0"/>
              <a:t>shells</a:t>
            </a:r>
            <a:r>
              <a:rPr lang="fr-FR" dirty="0" smtClean="0"/>
              <a:t> </a:t>
            </a:r>
            <a:r>
              <a:rPr lang="fr-FR" dirty="0" err="1" smtClean="0">
                <a:sym typeface="Wingdings" panose="05000000000000000000" pitchFamily="2" charset="2"/>
              </a:rPr>
              <a:t>could</a:t>
            </a:r>
            <a:r>
              <a:rPr lang="fr-FR" dirty="0" smtClean="0">
                <a:sym typeface="Wingdings" panose="05000000000000000000" pitchFamily="2" charset="2"/>
              </a:rPr>
              <a:t> help</a:t>
            </a:r>
            <a:r>
              <a:rPr lang="fr-FR" dirty="0" smtClean="0"/>
              <a:t> </a:t>
            </a:r>
            <a:r>
              <a:rPr lang="fr-FR" b="1" dirty="0" err="1" smtClean="0"/>
              <a:t>discriminate</a:t>
            </a:r>
            <a:r>
              <a:rPr lang="fr-FR" b="1" dirty="0" smtClean="0"/>
              <a:t> </a:t>
            </a:r>
            <a:r>
              <a:rPr lang="fr-FR" b="1" dirty="0" err="1" smtClean="0"/>
              <a:t>between</a:t>
            </a:r>
            <a:r>
              <a:rPr lang="fr-FR" b="1" dirty="0" smtClean="0"/>
              <a:t> </a:t>
            </a:r>
            <a:r>
              <a:rPr lang="fr-FR" b="1" dirty="0" err="1" smtClean="0"/>
              <a:t>theoretical</a:t>
            </a:r>
            <a:r>
              <a:rPr lang="fr-FR" b="1" dirty="0" smtClean="0"/>
              <a:t> </a:t>
            </a:r>
            <a:r>
              <a:rPr lang="fr-FR" b="1" dirty="0" err="1" smtClean="0"/>
              <a:t>approaches</a:t>
            </a:r>
            <a:r>
              <a:rPr lang="fr-FR" b="1" dirty="0" smtClean="0"/>
              <a:t> / interactions</a:t>
            </a:r>
          </a:p>
          <a:p>
            <a:pPr marL="1004194" lvl="1" indent="-285750">
              <a:buFont typeface="Wingdings" panose="05000000000000000000" pitchFamily="2" charset="2"/>
              <a:buChar char="v"/>
            </a:pPr>
            <a:r>
              <a:rPr lang="fr-FR" b="1" dirty="0" err="1" smtClean="0"/>
              <a:t>Comparing</a:t>
            </a:r>
            <a:r>
              <a:rPr lang="fr-FR" b="1" dirty="0" smtClean="0"/>
              <a:t> </a:t>
            </a:r>
            <a:r>
              <a:rPr lang="fr-FR" b="1" dirty="0" err="1" smtClean="0">
                <a:solidFill>
                  <a:schemeClr val="accent3"/>
                </a:solidFill>
              </a:rPr>
              <a:t>apples</a:t>
            </a:r>
            <a:r>
              <a:rPr lang="fr-FR" b="1" dirty="0" smtClean="0">
                <a:solidFill>
                  <a:schemeClr val="accent3"/>
                </a:solidFill>
              </a:rPr>
              <a:t> to </a:t>
            </a:r>
            <a:r>
              <a:rPr lang="fr-FR" b="1" dirty="0" err="1" smtClean="0">
                <a:solidFill>
                  <a:schemeClr val="accent3"/>
                </a:solidFill>
              </a:rPr>
              <a:t>apples</a:t>
            </a:r>
            <a:r>
              <a:rPr lang="fr-FR" b="1" dirty="0" smtClean="0">
                <a:solidFill>
                  <a:schemeClr val="accent3"/>
                </a:solidFill>
              </a:rPr>
              <a:t> (and no </a:t>
            </a:r>
            <a:r>
              <a:rPr lang="fr-FR" b="1" dirty="0" err="1" smtClean="0">
                <a:solidFill>
                  <a:schemeClr val="accent3"/>
                </a:solidFill>
              </a:rPr>
              <a:t>pears</a:t>
            </a:r>
            <a:r>
              <a:rPr lang="fr-FR" b="1" dirty="0" smtClean="0">
                <a:solidFill>
                  <a:schemeClr val="accent3"/>
                </a:solidFill>
              </a:rPr>
              <a:t> / oranges / bananas)</a:t>
            </a:r>
          </a:p>
          <a:p>
            <a:r>
              <a:rPr lang="fr-FR" b="0" dirty="0" smtClean="0"/>
              <a:t>Investigation of </a:t>
            </a:r>
            <a:r>
              <a:rPr lang="fr-FR" dirty="0" smtClean="0"/>
              <a:t>new </a:t>
            </a:r>
            <a:r>
              <a:rPr lang="fr-FR" dirty="0" err="1" smtClean="0"/>
              <a:t>physics</a:t>
            </a:r>
            <a:r>
              <a:rPr lang="fr-FR" b="0" dirty="0" smtClean="0"/>
              <a:t> and </a:t>
            </a:r>
            <a:r>
              <a:rPr lang="fr-FR" dirty="0" smtClean="0"/>
              <a:t>new </a:t>
            </a:r>
            <a:r>
              <a:rPr lang="fr-FR" dirty="0" err="1" smtClean="0"/>
              <a:t>systems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Triaxiality</a:t>
            </a:r>
            <a:r>
              <a:rPr lang="fr-FR" b="0" dirty="0" smtClean="0"/>
              <a:t> for medium mass </a:t>
            </a:r>
            <a:r>
              <a:rPr lang="fr-FR" b="0" dirty="0" err="1" smtClean="0"/>
              <a:t>clustered</a:t>
            </a:r>
            <a:r>
              <a:rPr lang="fr-FR" b="0" dirty="0" smtClean="0"/>
              <a:t> </a:t>
            </a:r>
            <a:r>
              <a:rPr lang="fr-FR" b="0" dirty="0" err="1" smtClean="0"/>
              <a:t>nuclei</a:t>
            </a:r>
            <a:endParaRPr lang="fr-FR" b="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Odd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r>
              <a:rPr lang="fr-FR" dirty="0" smtClean="0"/>
              <a:t> </a:t>
            </a:r>
            <a:r>
              <a:rPr lang="fr-FR" b="0" dirty="0" smtClean="0"/>
              <a:t>(QRPA in EFA, axial </a:t>
            </a:r>
            <a:r>
              <a:rPr lang="fr-FR" b="0" dirty="0" err="1" smtClean="0"/>
              <a:t>blocking</a:t>
            </a:r>
            <a:r>
              <a:rPr lang="fr-FR" b="0" dirty="0" smtClean="0"/>
              <a:t>, triaxial </a:t>
            </a:r>
            <a:r>
              <a:rPr lang="fr-FR" b="0" dirty="0" err="1" smtClean="0"/>
              <a:t>blocking</a:t>
            </a:r>
            <a:r>
              <a:rPr lang="fr-FR" b="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Restoration</a:t>
            </a:r>
            <a:r>
              <a:rPr lang="fr-FR" dirty="0" smtClean="0"/>
              <a:t> of </a:t>
            </a:r>
            <a:r>
              <a:rPr lang="fr-FR" dirty="0" err="1" smtClean="0"/>
              <a:t>symmetries</a:t>
            </a:r>
            <a:r>
              <a:rPr lang="fr-FR" dirty="0" smtClean="0"/>
              <a:t> </a:t>
            </a:r>
            <a:r>
              <a:rPr lang="fr-FR" b="0" dirty="0" smtClean="0"/>
              <a:t>and </a:t>
            </a:r>
            <a:r>
              <a:rPr lang="fr-FR" dirty="0" err="1" smtClean="0"/>
              <a:t>anharmonicities</a:t>
            </a:r>
            <a:r>
              <a:rPr lang="fr-FR" b="0" dirty="0" smtClean="0"/>
              <a:t> (PGCM)</a:t>
            </a:r>
          </a:p>
          <a:p>
            <a:r>
              <a:rPr lang="fr-FR" b="0" dirty="0" err="1" smtClean="0"/>
              <a:t>Work</a:t>
            </a:r>
            <a:r>
              <a:rPr lang="fr-FR" b="0" dirty="0" smtClean="0"/>
              <a:t> in </a:t>
            </a:r>
            <a:r>
              <a:rPr lang="fr-FR" b="0" dirty="0" err="1" smtClean="0"/>
              <a:t>progress</a:t>
            </a:r>
            <a:r>
              <a:rPr lang="fr-FR" b="0" dirty="0" smtClean="0"/>
              <a:t> on </a:t>
            </a:r>
            <a:r>
              <a:rPr lang="fr-FR" dirty="0" err="1" smtClean="0"/>
              <a:t>desexcitation</a:t>
            </a:r>
            <a:r>
              <a:rPr lang="fr-FR" dirty="0" smtClean="0"/>
              <a:t> and </a:t>
            </a:r>
            <a:r>
              <a:rPr lang="fr-FR" dirty="0" err="1" smtClean="0"/>
              <a:t>finite</a:t>
            </a:r>
            <a:r>
              <a:rPr lang="fr-FR" dirty="0" smtClean="0"/>
              <a:t> </a:t>
            </a:r>
            <a:r>
              <a:rPr lang="fr-FR" dirty="0" err="1" smtClean="0"/>
              <a:t>temperature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5316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Thanks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5786326" y="2041090"/>
            <a:ext cx="21624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/>
              <a:t>Thomas </a:t>
            </a:r>
            <a:r>
              <a:rPr lang="fr-FR" sz="1800" b="1" dirty="0" err="1"/>
              <a:t>Duguet</a:t>
            </a:r>
            <a:endParaRPr lang="fr-FR" sz="1800" b="1" dirty="0"/>
          </a:p>
          <a:p>
            <a:r>
              <a:rPr lang="fr-FR" sz="1800" b="1" dirty="0"/>
              <a:t>Vittorio </a:t>
            </a:r>
            <a:r>
              <a:rPr lang="fr-FR" sz="1800" b="1" dirty="0" err="1"/>
              <a:t>Somà</a:t>
            </a:r>
            <a:endParaRPr lang="fr-FR" sz="1800" b="1" dirty="0"/>
          </a:p>
          <a:p>
            <a:pPr algn="l"/>
            <a:r>
              <a:rPr lang="fr-FR" sz="1800" b="1" dirty="0" smtClean="0"/>
              <a:t>Benjamin Bally</a:t>
            </a:r>
          </a:p>
          <a:p>
            <a:pPr algn="l"/>
            <a:r>
              <a:rPr lang="fr-FR" sz="1800" b="1" dirty="0" smtClean="0"/>
              <a:t>Andrea </a:t>
            </a:r>
            <a:r>
              <a:rPr lang="fr-FR" sz="1800" b="1" dirty="0" err="1" smtClean="0"/>
              <a:t>Porro</a:t>
            </a:r>
            <a:endParaRPr lang="fr-FR" sz="1800" b="1" dirty="0" smtClean="0"/>
          </a:p>
          <a:p>
            <a:pPr algn="l"/>
            <a:r>
              <a:rPr lang="fr-FR" sz="1800" dirty="0" smtClean="0"/>
              <a:t>Alberto </a:t>
            </a:r>
            <a:r>
              <a:rPr lang="fr-FR" sz="1800" dirty="0" err="1" smtClean="0"/>
              <a:t>Scalesi</a:t>
            </a:r>
            <a:endParaRPr lang="fr-FR" sz="1800" dirty="0" smtClean="0"/>
          </a:p>
          <a:p>
            <a:pPr algn="l"/>
            <a:r>
              <a:rPr lang="fr-FR" sz="1800" dirty="0" smtClean="0"/>
              <a:t>Gianluca </a:t>
            </a:r>
            <a:r>
              <a:rPr lang="fr-FR" sz="1800" dirty="0" err="1" smtClean="0"/>
              <a:t>Stelini</a:t>
            </a:r>
            <a:endParaRPr lang="fr-FR" sz="1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8466634" y="2041090"/>
            <a:ext cx="3139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smtClean="0"/>
              <a:t>Jean-Paul Ebran</a:t>
            </a:r>
          </a:p>
          <a:p>
            <a:r>
              <a:rPr lang="fr-FR" sz="1800" b="1" dirty="0" smtClean="0"/>
              <a:t>Yann </a:t>
            </a:r>
            <a:r>
              <a:rPr lang="fr-FR" sz="1800" b="1" dirty="0" err="1" smtClean="0"/>
              <a:t>Beaujeault-Taudière</a:t>
            </a:r>
            <a:endParaRPr lang="fr-FR" sz="1800" b="1" dirty="0" smtClean="0"/>
          </a:p>
          <a:p>
            <a:r>
              <a:rPr lang="fr-FR" sz="1800" dirty="0" smtClean="0"/>
              <a:t>Noël </a:t>
            </a:r>
            <a:r>
              <a:rPr lang="fr-FR" sz="1800" dirty="0" err="1" smtClean="0"/>
              <a:t>Dubray</a:t>
            </a:r>
            <a:endParaRPr lang="fr-FR" sz="1800" dirty="0" smtClean="0"/>
          </a:p>
          <a:p>
            <a:r>
              <a:rPr lang="fr-FR" sz="1800" dirty="0" smtClean="0"/>
              <a:t>Antoine Roux</a:t>
            </a:r>
            <a:endParaRPr lang="fr-FR" sz="1800" dirty="0"/>
          </a:p>
        </p:txBody>
      </p:sp>
      <p:pic>
        <p:nvPicPr>
          <p:cNvPr id="8196" name="Picture 4" descr="Fichier:CEA logotype2012.png — Wikipé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20" y="1929580"/>
            <a:ext cx="2109594" cy="172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236232" y="2193490"/>
            <a:ext cx="2433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dirty="0" smtClean="0"/>
              <a:t>Rémi Bernard</a:t>
            </a:r>
          </a:p>
          <a:p>
            <a:pPr algn="l"/>
            <a:r>
              <a:rPr lang="fr-FR" sz="1800" dirty="0" smtClean="0"/>
              <a:t>Gilles </a:t>
            </a:r>
            <a:r>
              <a:rPr lang="fr-FR" sz="1800" dirty="0" err="1" smtClean="0"/>
              <a:t>Noguerre</a:t>
            </a:r>
            <a:endParaRPr lang="fr-FR" sz="1800" dirty="0" smtClean="0"/>
          </a:p>
          <a:p>
            <a:r>
              <a:rPr lang="fr-FR" sz="1800" dirty="0"/>
              <a:t>Alessandro </a:t>
            </a:r>
            <a:r>
              <a:rPr lang="fr-FR" sz="1800" dirty="0" err="1"/>
              <a:t>Pastore</a:t>
            </a:r>
            <a:endParaRPr lang="fr-FR" sz="1800" dirty="0"/>
          </a:p>
          <a:p>
            <a:r>
              <a:rPr lang="fr-FR" sz="1800" dirty="0"/>
              <a:t>Pierre </a:t>
            </a:r>
            <a:r>
              <a:rPr lang="fr-FR" sz="1800" dirty="0" err="1" smtClean="0"/>
              <a:t>Tamagno</a:t>
            </a:r>
            <a:endParaRPr lang="fr-FR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6731784" y="5049753"/>
            <a:ext cx="243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smtClean="0"/>
              <a:t>Robert Roth</a:t>
            </a:r>
            <a:endParaRPr lang="fr-FR" sz="1800" b="1" dirty="0"/>
          </a:p>
        </p:txBody>
      </p:sp>
      <p:pic>
        <p:nvPicPr>
          <p:cNvPr id="11" name="Picture 6" descr="technische Universität Darmstad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65" y="4643216"/>
            <a:ext cx="2848578" cy="11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73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PGCM in O16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469" y="2202007"/>
            <a:ext cx="4414974" cy="315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7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476587" y="88974"/>
            <a:ext cx="8329264" cy="593995"/>
          </a:xfrm>
        </p:spPr>
        <p:txBody>
          <a:bodyPr/>
          <a:lstStyle/>
          <a:p>
            <a:pPr>
              <a:defRPr/>
            </a:pPr>
            <a:r>
              <a:rPr lang="fr-FR" dirty="0" err="1" smtClean="0">
                <a:latin typeface="+mn-lt"/>
              </a:rPr>
              <a:t>Modelling</a:t>
            </a:r>
            <a:r>
              <a:rPr lang="fr-FR" dirty="0" smtClean="0">
                <a:latin typeface="+mn-lt"/>
              </a:rPr>
              <a:t> the </a:t>
            </a:r>
            <a:r>
              <a:rPr lang="fr-FR" dirty="0" err="1" smtClean="0">
                <a:latin typeface="+mn-lt"/>
              </a:rPr>
              <a:t>nuclear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problem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with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microscopic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methods</a:t>
            </a:r>
            <a:endParaRPr lang="fr-FR" dirty="0">
              <a:latin typeface="+mn-lt"/>
            </a:endParaRPr>
          </a:p>
        </p:txBody>
      </p:sp>
      <p:sp>
        <p:nvSpPr>
          <p:cNvPr id="743260555" name=" 743260554"/>
          <p:cNvSpPr/>
          <p:nvPr/>
        </p:nvSpPr>
        <p:spPr bwMode="auto">
          <a:xfrm>
            <a:off x="-510358" y="2102016"/>
            <a:ext cx="160482" cy="47247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228965465" name="Image 228965464"/>
          <p:cNvPicPr>
            <a:picLocks noChangeAspect="1"/>
          </p:cNvPicPr>
          <p:nvPr/>
        </p:nvPicPr>
        <p:blipFill>
          <a:blip r:embed="rId2"/>
          <a:srcRect l="6512" t="4241" r="40699"/>
          <a:stretch/>
        </p:blipFill>
        <p:spPr bwMode="auto">
          <a:xfrm>
            <a:off x="593832" y="1260229"/>
            <a:ext cx="1857236" cy="5044046"/>
          </a:xfrm>
          <a:prstGeom prst="rect">
            <a:avLst/>
          </a:prstGeom>
        </p:spPr>
      </p:pic>
      <p:sp>
        <p:nvSpPr>
          <p:cNvPr id="1751173246" name="ZoneTexte 1751173245"/>
          <p:cNvSpPr txBox="1"/>
          <p:nvPr/>
        </p:nvSpPr>
        <p:spPr bwMode="auto">
          <a:xfrm rot="16199969">
            <a:off x="-767102" y="2063419"/>
            <a:ext cx="2109101" cy="29880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400" dirty="0" err="1" smtClean="0">
                <a:ea typeface="Arial"/>
                <a:cs typeface="Arial"/>
              </a:rPr>
              <a:t>Hadronic</a:t>
            </a:r>
            <a:r>
              <a:rPr lang="fr-FR" sz="1400" dirty="0" smtClean="0">
                <a:ea typeface="Arial"/>
                <a:cs typeface="Arial"/>
              </a:rPr>
              <a:t> </a:t>
            </a:r>
            <a:r>
              <a:rPr lang="fr-FR" sz="1400" dirty="0" err="1" smtClean="0">
                <a:ea typeface="Arial"/>
                <a:cs typeface="Arial"/>
              </a:rPr>
              <a:t>Physics</a:t>
            </a:r>
            <a:endParaRPr sz="1400" dirty="0">
              <a:ea typeface="Arial"/>
              <a:cs typeface="Arial"/>
            </a:endParaRPr>
          </a:p>
        </p:txBody>
      </p:sp>
      <p:sp>
        <p:nvSpPr>
          <p:cNvPr id="1178876128" name="ZoneTexte 1178876127"/>
          <p:cNvSpPr txBox="1"/>
          <p:nvPr/>
        </p:nvSpPr>
        <p:spPr bwMode="auto">
          <a:xfrm rot="16199969">
            <a:off x="-613960" y="4707025"/>
            <a:ext cx="1802746" cy="29880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400" dirty="0" err="1" smtClean="0">
                <a:ea typeface="Arial"/>
                <a:cs typeface="Arial"/>
              </a:rPr>
              <a:t>Nuclear</a:t>
            </a:r>
            <a:r>
              <a:rPr lang="fr-FR" sz="1400" dirty="0" smtClean="0">
                <a:ea typeface="Arial"/>
                <a:cs typeface="Arial"/>
              </a:rPr>
              <a:t> </a:t>
            </a:r>
            <a:r>
              <a:rPr lang="fr-FR" sz="1400" dirty="0" err="1" smtClean="0">
                <a:ea typeface="Arial"/>
                <a:cs typeface="Arial"/>
              </a:rPr>
              <a:t>Physics</a:t>
            </a:r>
            <a:endParaRPr sz="1400" dirty="0">
              <a:ea typeface="Arial"/>
              <a:cs typeface="Arial"/>
            </a:endParaRPr>
          </a:p>
        </p:txBody>
      </p:sp>
      <p:sp>
        <p:nvSpPr>
          <p:cNvPr id="1524626670" name="ZoneTexte 1524626669"/>
          <p:cNvSpPr txBox="1"/>
          <p:nvPr/>
        </p:nvSpPr>
        <p:spPr bwMode="auto">
          <a:xfrm>
            <a:off x="593832" y="879229"/>
            <a:ext cx="1913797" cy="29880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400" b="1" dirty="0" err="1" smtClean="0">
                <a:ea typeface="Arial"/>
                <a:cs typeface="Arial"/>
              </a:rPr>
              <a:t>Degrees</a:t>
            </a:r>
            <a:r>
              <a:rPr lang="fr-FR" sz="1400" b="1" dirty="0" smtClean="0">
                <a:ea typeface="Arial"/>
                <a:cs typeface="Arial"/>
              </a:rPr>
              <a:t> of </a:t>
            </a:r>
            <a:r>
              <a:rPr lang="fr-FR" sz="1400" b="1" dirty="0" err="1" smtClean="0">
                <a:ea typeface="Arial"/>
                <a:cs typeface="Arial"/>
              </a:rPr>
              <a:t>freedom</a:t>
            </a:r>
            <a:endParaRPr sz="1400" b="1" dirty="0">
              <a:ea typeface="Arial"/>
              <a:cs typeface="Arial"/>
            </a:endParaRPr>
          </a:p>
        </p:txBody>
      </p:sp>
      <p:sp>
        <p:nvSpPr>
          <p:cNvPr id="1367735152" name="ZoneTexte 1367735151"/>
          <p:cNvSpPr txBox="1"/>
          <p:nvPr/>
        </p:nvSpPr>
        <p:spPr bwMode="auto">
          <a:xfrm>
            <a:off x="2562835" y="879227"/>
            <a:ext cx="1996260" cy="29880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sz="1400" b="1" dirty="0" err="1" smtClean="0">
                <a:ea typeface="Arial"/>
                <a:cs typeface="Arial"/>
              </a:rPr>
              <a:t>Energy</a:t>
            </a:r>
            <a:r>
              <a:rPr lang="fr-FR" sz="1400" b="1" dirty="0" smtClean="0">
                <a:ea typeface="Arial"/>
                <a:cs typeface="Arial"/>
              </a:rPr>
              <a:t> </a:t>
            </a:r>
            <a:r>
              <a:rPr lang="fr-FR" sz="1400" b="1" dirty="0" err="1" smtClean="0">
                <a:ea typeface="Arial"/>
                <a:cs typeface="Arial"/>
              </a:rPr>
              <a:t>scales</a:t>
            </a:r>
            <a:endParaRPr sz="1400" b="1" dirty="0">
              <a:ea typeface="Arial"/>
              <a:cs typeface="Arial"/>
            </a:endParaRPr>
          </a:p>
        </p:txBody>
      </p:sp>
      <p:cxnSp>
        <p:nvCxnSpPr>
          <p:cNvPr id="3" name="Connecteur droit 2"/>
          <p:cNvCxnSpPr>
            <a:cxnSpLocks/>
          </p:cNvCxnSpPr>
          <p:nvPr/>
        </p:nvCxnSpPr>
        <p:spPr bwMode="auto">
          <a:xfrm flipH="1" flipV="1">
            <a:off x="4407089" y="1672099"/>
            <a:ext cx="0" cy="4220307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miter/>
            <a:tailEnd type="triangle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6093969" name="ZoneTexte 2046093968"/>
          <p:cNvSpPr txBox="1"/>
          <p:nvPr/>
        </p:nvSpPr>
        <p:spPr bwMode="auto">
          <a:xfrm>
            <a:off x="2507631" y="2139460"/>
            <a:ext cx="1724688" cy="29880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fr-FR" sz="1400" b="0" i="1" dirty="0" smtClean="0">
                <a:ea typeface="Arial"/>
                <a:cs typeface="Arial"/>
              </a:rPr>
              <a:t>Neutron mass</a:t>
            </a:r>
            <a:endParaRPr sz="1400" b="0" i="1" dirty="0">
              <a:ea typeface="Arial"/>
              <a:cs typeface="Arial"/>
            </a:endParaRPr>
          </a:p>
        </p:txBody>
      </p:sp>
      <p:sp>
        <p:nvSpPr>
          <p:cNvPr id="387923459" name="ZoneTexte 387923458"/>
          <p:cNvSpPr txBox="1"/>
          <p:nvPr/>
        </p:nvSpPr>
        <p:spPr bwMode="auto">
          <a:xfrm>
            <a:off x="2507610" y="2871370"/>
            <a:ext cx="1724887" cy="29880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fr-FR" sz="1400" b="0" i="1" dirty="0" smtClean="0">
                <a:ea typeface="Arial"/>
                <a:cs typeface="Arial"/>
              </a:rPr>
              <a:t>Pion mass</a:t>
            </a:r>
            <a:endParaRPr sz="1400" b="0" i="1" dirty="0">
              <a:ea typeface="Arial"/>
              <a:cs typeface="Arial"/>
            </a:endParaRPr>
          </a:p>
        </p:txBody>
      </p:sp>
      <p:sp>
        <p:nvSpPr>
          <p:cNvPr id="568438106" name="ZoneTexte 568438105"/>
          <p:cNvSpPr txBox="1"/>
          <p:nvPr/>
        </p:nvSpPr>
        <p:spPr bwMode="auto">
          <a:xfrm>
            <a:off x="2507450" y="3573016"/>
            <a:ext cx="1726487" cy="50526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fr-FR" sz="1400" b="0" i="1" dirty="0" smtClean="0">
                <a:ea typeface="Arial"/>
                <a:cs typeface="Arial"/>
              </a:rPr>
              <a:t>Proton </a:t>
            </a:r>
            <a:r>
              <a:rPr lang="fr-FR" sz="1400" b="0" i="1" dirty="0" err="1" smtClean="0">
                <a:ea typeface="Arial"/>
                <a:cs typeface="Arial"/>
              </a:rPr>
              <a:t>separation</a:t>
            </a:r>
            <a:r>
              <a:rPr lang="fr-FR" sz="1400" b="0" i="1" dirty="0" smtClean="0">
                <a:ea typeface="Arial"/>
                <a:cs typeface="Arial"/>
              </a:rPr>
              <a:t> </a:t>
            </a:r>
            <a:r>
              <a:rPr lang="fr-FR" sz="1400" b="0" i="1" dirty="0" err="1" smtClean="0">
                <a:ea typeface="Arial"/>
                <a:cs typeface="Arial"/>
              </a:rPr>
              <a:t>energy</a:t>
            </a:r>
            <a:r>
              <a:rPr lang="fr-FR" sz="1400" b="0" i="1" dirty="0" smtClean="0">
                <a:ea typeface="Arial"/>
                <a:cs typeface="Arial"/>
              </a:rPr>
              <a:t> in lead</a:t>
            </a:r>
            <a:endParaRPr sz="1400" b="0" i="1" dirty="0">
              <a:ea typeface="Arial"/>
              <a:cs typeface="Arial"/>
            </a:endParaRPr>
          </a:p>
        </p:txBody>
      </p:sp>
      <p:sp>
        <p:nvSpPr>
          <p:cNvPr id="804858709" name="ZoneTexte 804858708"/>
          <p:cNvSpPr txBox="1"/>
          <p:nvPr/>
        </p:nvSpPr>
        <p:spPr bwMode="auto">
          <a:xfrm>
            <a:off x="2386149" y="4597202"/>
            <a:ext cx="2107474" cy="29880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fr-FR" sz="1400" b="0" i="1" dirty="0" err="1" smtClean="0">
                <a:ea typeface="Arial"/>
                <a:cs typeface="Arial"/>
              </a:rPr>
              <a:t>Vibrational</a:t>
            </a:r>
            <a:r>
              <a:rPr lang="fr-FR" sz="1400" b="0" i="1" dirty="0" smtClean="0">
                <a:ea typeface="Arial"/>
                <a:cs typeface="Arial"/>
              </a:rPr>
              <a:t> state in Tin</a:t>
            </a:r>
            <a:endParaRPr sz="1400" b="0" i="1" dirty="0">
              <a:ea typeface="Arial"/>
              <a:cs typeface="Arial"/>
            </a:endParaRPr>
          </a:p>
        </p:txBody>
      </p:sp>
      <p:sp>
        <p:nvSpPr>
          <p:cNvPr id="1116028198" name="ZoneTexte 1116028197"/>
          <p:cNvSpPr txBox="1"/>
          <p:nvPr/>
        </p:nvSpPr>
        <p:spPr bwMode="auto">
          <a:xfrm>
            <a:off x="2507267" y="5498487"/>
            <a:ext cx="1728324" cy="50526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fr-FR" sz="1400" b="0" i="1" dirty="0" err="1" smtClean="0">
                <a:ea typeface="Arial"/>
                <a:cs typeface="Arial"/>
              </a:rPr>
              <a:t>Rotational</a:t>
            </a:r>
            <a:r>
              <a:rPr lang="fr-FR" sz="1400" b="0" i="1" dirty="0" smtClean="0">
                <a:ea typeface="Arial"/>
                <a:cs typeface="Arial"/>
              </a:rPr>
              <a:t> state in</a:t>
            </a:r>
          </a:p>
          <a:p>
            <a:pPr algn="ctr">
              <a:defRPr/>
            </a:pPr>
            <a:r>
              <a:rPr lang="fr-FR" sz="1400" i="1" dirty="0" smtClean="0">
                <a:ea typeface="Arial"/>
                <a:cs typeface="Arial"/>
              </a:rPr>
              <a:t>Uranium</a:t>
            </a:r>
            <a:endParaRPr sz="1400" b="0" i="1" dirty="0">
              <a:ea typeface="Arial"/>
              <a:cs typeface="Arial"/>
            </a:endParaRPr>
          </a:p>
        </p:txBody>
      </p:sp>
      <p:sp>
        <p:nvSpPr>
          <p:cNvPr id="478673687" name="ZoneTexte 478673686"/>
          <p:cNvSpPr txBox="1"/>
          <p:nvPr/>
        </p:nvSpPr>
        <p:spPr bwMode="auto">
          <a:xfrm>
            <a:off x="4759355" y="5160850"/>
            <a:ext cx="3153510" cy="80021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1600" b="0" i="0" dirty="0" err="1" smtClean="0">
                <a:ea typeface="Arial"/>
                <a:cs typeface="Arial"/>
              </a:rPr>
              <a:t>Liquid</a:t>
            </a:r>
            <a:r>
              <a:rPr lang="fr-FR" sz="1600" b="0" i="0" dirty="0" smtClean="0">
                <a:ea typeface="Arial"/>
                <a:cs typeface="Arial"/>
              </a:rPr>
              <a:t> drop model</a:t>
            </a:r>
          </a:p>
          <a:p>
            <a:pPr algn="l">
              <a:defRPr/>
            </a:pPr>
            <a:r>
              <a:rPr lang="fr-FR" sz="1600" dirty="0" err="1" smtClean="0">
                <a:ea typeface="Arial"/>
                <a:cs typeface="Arial"/>
              </a:rPr>
              <a:t>Rigid</a:t>
            </a:r>
            <a:r>
              <a:rPr lang="fr-FR" sz="1600" dirty="0" smtClean="0">
                <a:ea typeface="Arial"/>
                <a:cs typeface="Arial"/>
              </a:rPr>
              <a:t> rotor</a:t>
            </a:r>
          </a:p>
          <a:p>
            <a:pPr algn="l">
              <a:defRPr/>
            </a:pPr>
            <a:r>
              <a:rPr lang="fr-FR" sz="1600" b="0" i="0" dirty="0" smtClean="0">
                <a:ea typeface="Arial"/>
                <a:cs typeface="Arial"/>
              </a:rPr>
              <a:t>Collective </a:t>
            </a:r>
            <a:r>
              <a:rPr lang="fr-FR" sz="1600" b="0" i="0" dirty="0" err="1" smtClean="0">
                <a:ea typeface="Arial"/>
                <a:cs typeface="Arial"/>
              </a:rPr>
              <a:t>Hamiltonians</a:t>
            </a:r>
            <a:endParaRPr sz="1600" b="0" i="0" dirty="0">
              <a:ea typeface="Arial"/>
              <a:cs typeface="Arial"/>
            </a:endParaRPr>
          </a:p>
        </p:txBody>
      </p:sp>
      <p:sp>
        <p:nvSpPr>
          <p:cNvPr id="681498088" name=" 681498087"/>
          <p:cNvSpPr/>
          <p:nvPr/>
        </p:nvSpPr>
        <p:spPr bwMode="auto">
          <a:xfrm>
            <a:off x="8573570" y="5137390"/>
            <a:ext cx="3708576" cy="131067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600" b="1" i="0" u="none" dirty="0" err="1" smtClean="0">
                <a:solidFill>
                  <a:srgbClr val="000000"/>
                </a:solidFill>
                <a:ea typeface="Arial"/>
                <a:cs typeface="Arial"/>
              </a:rPr>
              <a:t>Low</a:t>
            </a:r>
            <a:r>
              <a:rPr lang="fr-FR" sz="1600" b="1" i="0" u="none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fr-FR" sz="1600" b="1" i="0" u="none" dirty="0" err="1" smtClean="0">
                <a:solidFill>
                  <a:srgbClr val="000000"/>
                </a:solidFill>
                <a:ea typeface="Arial"/>
                <a:cs typeface="Arial"/>
              </a:rPr>
              <a:t>numerical</a:t>
            </a:r>
            <a:r>
              <a:rPr lang="fr-FR" sz="1600" b="1" i="0" u="none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fr-FR" sz="1600" b="1" i="0" u="none" dirty="0" err="1" smtClean="0">
                <a:solidFill>
                  <a:srgbClr val="000000"/>
                </a:solidFill>
                <a:ea typeface="Arial"/>
                <a:cs typeface="Arial"/>
              </a:rPr>
              <a:t>cost</a:t>
            </a:r>
            <a:endParaRPr sz="1600" b="1" i="0" u="none" dirty="0">
              <a:solidFill>
                <a:srgbClr val="000000"/>
              </a:solidFill>
              <a:ea typeface="Arial"/>
              <a:cs typeface="Arial"/>
            </a:endParaRPr>
          </a:p>
          <a:p>
            <a:pPr>
              <a:defRPr/>
            </a:pP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Focused</a:t>
            </a: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 on </a:t>
            </a: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selected</a:t>
            </a: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observables</a:t>
            </a:r>
            <a:endParaRPr sz="1600" b="1" i="0" u="none" dirty="0">
              <a:solidFill>
                <a:srgbClr val="000000"/>
              </a:solidFill>
              <a:ea typeface="Arial"/>
              <a:cs typeface="Arial"/>
            </a:endParaRPr>
          </a:p>
          <a:p>
            <a:pPr>
              <a:defRPr/>
            </a:pPr>
            <a:r>
              <a:rPr lang="fr-FR" sz="1600" b="1" i="0" u="none" dirty="0" smtClean="0">
                <a:solidFill>
                  <a:srgbClr val="000000"/>
                </a:solidFill>
                <a:ea typeface="Arial"/>
                <a:cs typeface="Arial"/>
              </a:rPr>
              <a:t>Good </a:t>
            </a:r>
            <a:r>
              <a:rPr lang="fr-FR" sz="1600" b="1" i="0" u="none" dirty="0" err="1" smtClean="0">
                <a:solidFill>
                  <a:srgbClr val="000000"/>
                </a:solidFill>
                <a:ea typeface="Arial"/>
                <a:cs typeface="Arial"/>
              </a:rPr>
              <a:t>descriptivity</a:t>
            </a:r>
            <a:endParaRPr sz="1600" b="1" i="0" u="none" dirty="0">
              <a:solidFill>
                <a:srgbClr val="000000"/>
              </a:solidFill>
              <a:ea typeface="Arial"/>
              <a:cs typeface="Arial"/>
            </a:endParaRPr>
          </a:p>
          <a:p>
            <a:pPr>
              <a:defRPr/>
            </a:pP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Low</a:t>
            </a: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predictive</a:t>
            </a: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 power</a:t>
            </a:r>
            <a:endParaRPr sz="1600" b="1" i="0" u="none" dirty="0">
              <a:solidFill>
                <a:srgbClr val="000000"/>
              </a:solidFill>
              <a:ea typeface="Arial"/>
              <a:cs typeface="Arial"/>
            </a:endParaRPr>
          </a:p>
          <a:p>
            <a:pPr marL="239821" indent="-239821">
              <a:buFont typeface="Arial"/>
              <a:buChar char="–"/>
              <a:defRPr/>
            </a:pP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No </a:t>
            </a: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error</a:t>
            </a: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 estimation</a:t>
            </a:r>
            <a:endParaRPr sz="1600" b="1" i="0" u="none" dirty="0">
              <a:solidFill>
                <a:srgbClr val="000000"/>
              </a:solidFill>
              <a:ea typeface="Arial"/>
              <a:cs typeface="Arial"/>
            </a:endParaRPr>
          </a:p>
        </p:txBody>
      </p:sp>
      <p:sp>
        <p:nvSpPr>
          <p:cNvPr id="1814910898" name="ZoneTexte 1814910897"/>
          <p:cNvSpPr txBox="1"/>
          <p:nvPr/>
        </p:nvSpPr>
        <p:spPr bwMode="auto">
          <a:xfrm>
            <a:off x="4705063" y="4509866"/>
            <a:ext cx="3535423" cy="38728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000" b="1" i="0" dirty="0" err="1" smtClean="0">
                <a:ea typeface="Arial"/>
                <a:cs typeface="Arial"/>
              </a:rPr>
              <a:t>Macroscopic</a:t>
            </a:r>
            <a:r>
              <a:rPr lang="fr-FR" sz="2000" b="1" i="0" dirty="0" smtClean="0">
                <a:ea typeface="Arial"/>
                <a:cs typeface="Arial"/>
              </a:rPr>
              <a:t> </a:t>
            </a:r>
            <a:r>
              <a:rPr lang="fr-FR" sz="2000" b="1" i="0" dirty="0" err="1" smtClean="0">
                <a:ea typeface="Arial"/>
                <a:cs typeface="Arial"/>
              </a:rPr>
              <a:t>models</a:t>
            </a:r>
            <a:endParaRPr sz="2000" dirty="0">
              <a:ea typeface="Arial"/>
              <a:cs typeface="Arial"/>
            </a:endParaRPr>
          </a:p>
        </p:txBody>
      </p:sp>
      <p:sp>
        <p:nvSpPr>
          <p:cNvPr id="1201916347" name="ZoneTexte 1201916346"/>
          <p:cNvSpPr txBox="1"/>
          <p:nvPr/>
        </p:nvSpPr>
        <p:spPr bwMode="auto">
          <a:xfrm>
            <a:off x="4705063" y="2686567"/>
            <a:ext cx="3535494" cy="38728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000" b="1" i="0" dirty="0" err="1" smtClean="0">
                <a:ea typeface="Arial"/>
                <a:cs typeface="Arial"/>
              </a:rPr>
              <a:t>Microscopic</a:t>
            </a:r>
            <a:r>
              <a:rPr lang="fr-FR" sz="2000" b="1" i="0" dirty="0" smtClean="0">
                <a:ea typeface="Arial"/>
                <a:cs typeface="Arial"/>
              </a:rPr>
              <a:t> </a:t>
            </a:r>
            <a:r>
              <a:rPr lang="fr-FR" sz="2000" b="1" i="0" dirty="0" err="1" smtClean="0">
                <a:ea typeface="Arial"/>
                <a:cs typeface="Arial"/>
              </a:rPr>
              <a:t>models</a:t>
            </a:r>
            <a:endParaRPr sz="2000" dirty="0">
              <a:ea typeface="Arial"/>
              <a:cs typeface="Arial"/>
            </a:endParaRPr>
          </a:p>
        </p:txBody>
      </p:sp>
      <p:sp>
        <p:nvSpPr>
          <p:cNvPr id="2054677928" name="ZoneTexte 2054677927"/>
          <p:cNvSpPr txBox="1"/>
          <p:nvPr/>
        </p:nvSpPr>
        <p:spPr bwMode="auto">
          <a:xfrm>
            <a:off x="4759355" y="3487737"/>
            <a:ext cx="3833794" cy="80021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1600" b="1" i="0" dirty="0" err="1" smtClean="0">
                <a:ea typeface="Arial"/>
                <a:cs typeface="Arial"/>
              </a:rPr>
              <a:t>Energy</a:t>
            </a:r>
            <a:r>
              <a:rPr lang="fr-FR" sz="1600" b="1" i="0" dirty="0" smtClean="0">
                <a:ea typeface="Arial"/>
                <a:cs typeface="Arial"/>
              </a:rPr>
              <a:t> </a:t>
            </a:r>
            <a:r>
              <a:rPr lang="fr-FR" sz="1600" b="1" i="0" dirty="0" err="1" smtClean="0">
                <a:ea typeface="Arial"/>
                <a:cs typeface="Arial"/>
              </a:rPr>
              <a:t>density</a:t>
            </a:r>
            <a:r>
              <a:rPr lang="fr-FR" sz="1600" b="1" i="0" dirty="0" smtClean="0">
                <a:ea typeface="Arial"/>
                <a:cs typeface="Arial"/>
              </a:rPr>
              <a:t> </a:t>
            </a:r>
            <a:r>
              <a:rPr lang="fr-FR" sz="1600" b="1" i="0" dirty="0" err="1" smtClean="0">
                <a:ea typeface="Arial"/>
                <a:cs typeface="Arial"/>
              </a:rPr>
              <a:t>functional</a:t>
            </a:r>
            <a:endParaRPr sz="1600" b="1" i="0" dirty="0">
              <a:ea typeface="Arial"/>
              <a:cs typeface="Arial"/>
            </a:endParaRPr>
          </a:p>
          <a:p>
            <a:pPr algn="l">
              <a:defRPr/>
            </a:pPr>
            <a:r>
              <a:rPr lang="fr-FR" sz="1600" b="0" i="0" dirty="0" err="1" smtClean="0">
                <a:ea typeface="Arial"/>
                <a:cs typeface="Arial"/>
              </a:rPr>
              <a:t>Phenomenological</a:t>
            </a:r>
            <a:r>
              <a:rPr lang="fr-FR" sz="1600" b="0" i="0" dirty="0" smtClean="0">
                <a:ea typeface="Arial"/>
                <a:cs typeface="Arial"/>
              </a:rPr>
              <a:t> interaction</a:t>
            </a:r>
            <a:endParaRPr sz="1600" b="0" i="0" dirty="0">
              <a:ea typeface="Arial"/>
              <a:cs typeface="Arial"/>
            </a:endParaRPr>
          </a:p>
          <a:p>
            <a:pPr marL="239821" indent="-239821" algn="l">
              <a:buFont typeface="Arial"/>
              <a:buChar char="–"/>
              <a:defRPr/>
            </a:pPr>
            <a:r>
              <a:rPr lang="fr-FR" sz="1600" b="0" i="0" dirty="0" err="1" smtClean="0">
                <a:ea typeface="Arial"/>
                <a:cs typeface="Arial"/>
              </a:rPr>
              <a:t>Adjusted</a:t>
            </a:r>
            <a:r>
              <a:rPr lang="fr-FR" sz="1600" b="0" i="0" dirty="0" smtClean="0">
                <a:ea typeface="Arial"/>
                <a:cs typeface="Arial"/>
              </a:rPr>
              <a:t> in </a:t>
            </a:r>
            <a:r>
              <a:rPr lang="fr-FR" sz="1600" b="0" i="0" dirty="0" err="1" smtClean="0">
                <a:ea typeface="Arial"/>
                <a:cs typeface="Arial"/>
              </a:rPr>
              <a:t>nuclei</a:t>
            </a:r>
            <a:endParaRPr sz="1600" b="0" i="0" dirty="0">
              <a:ea typeface="Arial"/>
              <a:cs typeface="Arial"/>
            </a:endParaRPr>
          </a:p>
        </p:txBody>
      </p:sp>
      <p:sp>
        <p:nvSpPr>
          <p:cNvPr id="1015250777" name=" 1015250776"/>
          <p:cNvSpPr/>
          <p:nvPr/>
        </p:nvSpPr>
        <p:spPr bwMode="auto">
          <a:xfrm>
            <a:off x="8573570" y="3344678"/>
            <a:ext cx="3199198" cy="131067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600" dirty="0" err="1" smtClean="0">
                <a:solidFill>
                  <a:srgbClr val="000000"/>
                </a:solidFill>
                <a:ea typeface="Arial"/>
                <a:cs typeface="Arial"/>
              </a:rPr>
              <a:t>Reasonable</a:t>
            </a:r>
            <a:r>
              <a:rPr lang="fr-FR" sz="16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ea typeface="Arial"/>
                <a:cs typeface="Arial"/>
              </a:rPr>
              <a:t>numerical</a:t>
            </a:r>
            <a:r>
              <a:rPr lang="fr-FR" sz="1600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ea typeface="Arial"/>
                <a:cs typeface="Arial"/>
              </a:rPr>
              <a:t>cost</a:t>
            </a:r>
            <a:endParaRPr sz="1600" b="0" i="0" u="none" dirty="0">
              <a:solidFill>
                <a:srgbClr val="000000"/>
              </a:solidFill>
              <a:ea typeface="Arial"/>
              <a:cs typeface="Arial"/>
            </a:endParaRPr>
          </a:p>
          <a:p>
            <a:pPr>
              <a:defRPr/>
            </a:pPr>
            <a:r>
              <a:rPr lang="fr-FR" sz="1600" b="1" i="0" u="none" dirty="0" smtClean="0">
                <a:solidFill>
                  <a:srgbClr val="000000"/>
                </a:solidFill>
                <a:ea typeface="Arial"/>
                <a:cs typeface="Arial"/>
              </a:rPr>
              <a:t>Large </a:t>
            </a:r>
            <a:r>
              <a:rPr lang="fr-FR" sz="1600" b="1" i="0" u="none" dirty="0" err="1" smtClean="0">
                <a:solidFill>
                  <a:srgbClr val="000000"/>
                </a:solidFill>
                <a:ea typeface="Arial"/>
                <a:cs typeface="Arial"/>
              </a:rPr>
              <a:t>domain</a:t>
            </a:r>
            <a:r>
              <a:rPr lang="fr-FR" sz="1600" b="1" i="0" u="none" dirty="0" smtClean="0">
                <a:solidFill>
                  <a:srgbClr val="000000"/>
                </a:solidFill>
                <a:ea typeface="Arial"/>
                <a:cs typeface="Arial"/>
              </a:rPr>
              <a:t> of </a:t>
            </a:r>
            <a:r>
              <a:rPr lang="fr-FR" sz="1600" b="1" i="0" u="none" dirty="0" err="1" smtClean="0">
                <a:solidFill>
                  <a:srgbClr val="000000"/>
                </a:solidFill>
                <a:ea typeface="Arial"/>
                <a:cs typeface="Arial"/>
              </a:rPr>
              <a:t>applicability</a:t>
            </a:r>
            <a:endParaRPr sz="1600" b="1" i="0" u="none" dirty="0">
              <a:solidFill>
                <a:srgbClr val="000000"/>
              </a:solidFill>
              <a:ea typeface="Arial"/>
              <a:cs typeface="Arial"/>
            </a:endParaRPr>
          </a:p>
          <a:p>
            <a:pPr>
              <a:defRPr/>
            </a:pP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Not </a:t>
            </a: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systematically</a:t>
            </a: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improvable</a:t>
            </a:r>
            <a:endParaRPr sz="1600" b="0" i="0" u="none" dirty="0">
              <a:solidFill>
                <a:srgbClr val="000000"/>
              </a:solidFill>
              <a:ea typeface="Arial"/>
              <a:cs typeface="Arial"/>
            </a:endParaRPr>
          </a:p>
          <a:p>
            <a:pPr marL="239821" indent="-239821">
              <a:buFont typeface="Arial"/>
              <a:buChar char="–"/>
              <a:defRPr/>
            </a:pP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Limited </a:t>
            </a: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error</a:t>
            </a: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 estimation</a:t>
            </a:r>
            <a:endParaRPr sz="1600" b="0" i="0" u="none" dirty="0">
              <a:solidFill>
                <a:srgbClr val="000000"/>
              </a:solidFill>
              <a:ea typeface="Arial"/>
              <a:cs typeface="Arial"/>
            </a:endParaRPr>
          </a:p>
        </p:txBody>
      </p:sp>
      <p:sp>
        <p:nvSpPr>
          <p:cNvPr id="32788171" name=" 32788170"/>
          <p:cNvSpPr/>
          <p:nvPr/>
        </p:nvSpPr>
        <p:spPr bwMode="auto">
          <a:xfrm>
            <a:off x="4759355" y="1449688"/>
            <a:ext cx="3461950" cy="822996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600" b="1" i="1" u="none" dirty="0" smtClean="0">
                <a:solidFill>
                  <a:srgbClr val="000000"/>
                </a:solidFill>
                <a:ea typeface="Arial"/>
                <a:cs typeface="Arial"/>
              </a:rPr>
              <a:t>A</a:t>
            </a:r>
            <a:r>
              <a:rPr sz="1600" b="1" i="1" u="none" dirty="0" smtClean="0">
                <a:solidFill>
                  <a:srgbClr val="000000"/>
                </a:solidFill>
                <a:ea typeface="Arial"/>
                <a:cs typeface="Arial"/>
              </a:rPr>
              <a:t>b initio</a:t>
            </a:r>
            <a:r>
              <a:rPr lang="fr-FR" sz="1600" b="1" i="1" u="none" dirty="0" smtClean="0">
                <a:solidFill>
                  <a:srgbClr val="000000"/>
                </a:solidFill>
                <a:ea typeface="Arial"/>
                <a:cs typeface="Arial"/>
              </a:rPr>
              <a:t> interaction</a:t>
            </a:r>
            <a:endParaRPr sz="1600" b="1" i="1" u="none" dirty="0">
              <a:solidFill>
                <a:srgbClr val="000000"/>
              </a:solidFill>
              <a:ea typeface="Arial"/>
              <a:cs typeface="Arial"/>
            </a:endParaRPr>
          </a:p>
          <a:p>
            <a:pPr>
              <a:defRPr/>
            </a:pP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Derived</a:t>
            </a: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consistently</a:t>
            </a: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with</a:t>
            </a: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 QCD</a:t>
            </a:r>
            <a:endParaRPr sz="1600" b="0" i="0" u="none" dirty="0">
              <a:solidFill>
                <a:srgbClr val="000000"/>
              </a:solidFill>
              <a:ea typeface="Arial"/>
              <a:cs typeface="Arial"/>
            </a:endParaRPr>
          </a:p>
          <a:p>
            <a:pPr>
              <a:defRPr/>
            </a:pP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Adjusted</a:t>
            </a: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 on </a:t>
            </a:r>
            <a:r>
              <a:rPr lang="fr-FR" sz="1600" b="1" i="0" u="none" dirty="0" err="1" smtClean="0">
                <a:solidFill>
                  <a:srgbClr val="000000"/>
                </a:solidFill>
                <a:ea typeface="Arial"/>
                <a:cs typeface="Arial"/>
              </a:rPr>
              <a:t>small</a:t>
            </a:r>
            <a:r>
              <a:rPr lang="fr-FR" sz="1600" b="1" i="0" u="none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fr-FR" sz="1600" b="1" i="0" u="none" dirty="0" err="1" smtClean="0">
                <a:solidFill>
                  <a:srgbClr val="000000"/>
                </a:solidFill>
                <a:ea typeface="Arial"/>
                <a:cs typeface="Arial"/>
              </a:rPr>
              <a:t>systems</a:t>
            </a:r>
            <a:endParaRPr sz="1600" b="1" i="0" u="none" dirty="0">
              <a:solidFill>
                <a:srgbClr val="000000"/>
              </a:solidFill>
              <a:ea typeface="Arial"/>
              <a:cs typeface="Arial"/>
            </a:endParaRPr>
          </a:p>
        </p:txBody>
      </p:sp>
      <p:sp>
        <p:nvSpPr>
          <p:cNvPr id="115719572" name=" 115719571"/>
          <p:cNvSpPr/>
          <p:nvPr/>
        </p:nvSpPr>
        <p:spPr bwMode="auto">
          <a:xfrm>
            <a:off x="8573570" y="1283527"/>
            <a:ext cx="3500226" cy="106683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High </a:t>
            </a: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numerical</a:t>
            </a: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cost</a:t>
            </a:r>
            <a:endParaRPr sz="1600" b="0" i="0" u="none" dirty="0">
              <a:solidFill>
                <a:srgbClr val="000000"/>
              </a:solidFill>
              <a:ea typeface="Arial"/>
              <a:cs typeface="Arial"/>
            </a:endParaRPr>
          </a:p>
          <a:p>
            <a:pPr>
              <a:defRPr/>
            </a:pP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Currently</a:t>
            </a: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limited</a:t>
            </a: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 mass range</a:t>
            </a:r>
            <a:endParaRPr sz="1600" b="0" i="0" u="none" dirty="0">
              <a:solidFill>
                <a:srgbClr val="000000"/>
              </a:solidFill>
              <a:ea typeface="Arial"/>
              <a:cs typeface="Arial"/>
            </a:endParaRPr>
          </a:p>
          <a:p>
            <a:pPr>
              <a:defRPr/>
            </a:pPr>
            <a:r>
              <a:rPr lang="fr-FR" sz="1600" b="1" i="0" u="none" dirty="0" err="1" smtClean="0">
                <a:solidFill>
                  <a:srgbClr val="000000"/>
                </a:solidFill>
                <a:ea typeface="Arial"/>
                <a:cs typeface="Arial"/>
              </a:rPr>
              <a:t>Systematically</a:t>
            </a:r>
            <a:r>
              <a:rPr lang="fr-FR" sz="1600" b="1" i="0" u="none" dirty="0" smtClean="0">
                <a:solidFill>
                  <a:srgbClr val="000000"/>
                </a:solidFill>
                <a:ea typeface="Arial"/>
                <a:cs typeface="Arial"/>
              </a:rPr>
              <a:t> </a:t>
            </a:r>
            <a:r>
              <a:rPr lang="fr-FR" sz="1600" b="1" i="0" u="none" dirty="0" err="1" smtClean="0">
                <a:solidFill>
                  <a:srgbClr val="000000"/>
                </a:solidFill>
                <a:ea typeface="Arial"/>
                <a:cs typeface="Arial"/>
              </a:rPr>
              <a:t>improvable</a:t>
            </a:r>
            <a:endParaRPr sz="1600" b="1" i="0" u="none" dirty="0">
              <a:solidFill>
                <a:srgbClr val="000000"/>
              </a:solidFill>
              <a:ea typeface="Arial"/>
              <a:cs typeface="Arial"/>
            </a:endParaRPr>
          </a:p>
          <a:p>
            <a:pPr marL="239821" indent="-239821">
              <a:buFont typeface="Arial"/>
              <a:buChar char="–"/>
              <a:defRPr/>
            </a:pPr>
            <a:r>
              <a:rPr lang="fr-FR" sz="1600" b="0" i="0" u="none" dirty="0" err="1" smtClean="0">
                <a:solidFill>
                  <a:srgbClr val="000000"/>
                </a:solidFill>
                <a:ea typeface="Arial"/>
                <a:cs typeface="Arial"/>
              </a:rPr>
              <a:t>Error</a:t>
            </a:r>
            <a:r>
              <a:rPr lang="fr-FR" sz="1600" b="0" i="0" u="none" dirty="0" smtClean="0">
                <a:solidFill>
                  <a:srgbClr val="000000"/>
                </a:solidFill>
                <a:ea typeface="Arial"/>
                <a:cs typeface="Arial"/>
              </a:rPr>
              <a:t> estimation</a:t>
            </a:r>
            <a:endParaRPr sz="1600" b="0" i="0" u="none" dirty="0">
              <a:solidFill>
                <a:srgbClr val="000000"/>
              </a:solidFill>
              <a:ea typeface="Arial"/>
              <a:cs typeface="Arial"/>
            </a:endParaRPr>
          </a:p>
        </p:txBody>
      </p:sp>
      <p:sp>
        <p:nvSpPr>
          <p:cNvPr id="25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xfrm>
            <a:off x="11157187" y="6665908"/>
            <a:ext cx="837258" cy="153887"/>
          </a:xfrm>
        </p:spPr>
        <p:txBody>
          <a:bodyPr/>
          <a:lstStyle/>
          <a:p>
            <a:pPr algn="ctr">
              <a:defRPr/>
            </a:pPr>
            <a:fld id="{F7FC4271-1C43-D7D7-C1D3-BA50F908C59E}" type="slidenum">
              <a:rPr lang="fr-FR" sz="1000">
                <a:solidFill>
                  <a:schemeClr val="bg1"/>
                </a:solidFill>
                <a:latin typeface="Arial"/>
                <a:ea typeface="Arial"/>
                <a:cs typeface="Arial"/>
              </a:rPr>
              <a:t>3</a:t>
            </a:fld>
            <a:endParaRPr lang="fr-FR" sz="100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67904" y="2361354"/>
            <a:ext cx="955779" cy="955779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9367903" y="4317179"/>
            <a:ext cx="955779" cy="95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67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8673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91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1491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49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1498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91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01916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67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467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25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1525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78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571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673687" grpId="0"/>
      <p:bldP spid="681498088" grpId="0"/>
      <p:bldP spid="1814910898" grpId="0"/>
      <p:bldP spid="1201916347" grpId="0"/>
      <p:bldP spid="2054677928" grpId="0"/>
      <p:bldP spid="1015250777" grpId="0"/>
      <p:bldP spid="32788171" grpId="0"/>
      <p:bldP spid="1157195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99" y="2716095"/>
            <a:ext cx="5983824" cy="282210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99" y="2716095"/>
            <a:ext cx="5983824" cy="282210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Progress of </a:t>
            </a:r>
            <a:r>
              <a:rPr lang="fr-FR" i="1" dirty="0" smtClean="0"/>
              <a:t>ab </a:t>
            </a:r>
            <a:r>
              <a:rPr lang="fr-FR" i="1" dirty="0" err="1" smtClean="0"/>
              <a:t>initio</a:t>
            </a:r>
            <a:r>
              <a:rPr lang="fr-FR" i="1" dirty="0" smtClean="0"/>
              <a:t> / in </a:t>
            </a:r>
            <a:r>
              <a:rPr lang="fr-FR" i="1" dirty="0" err="1" smtClean="0"/>
              <a:t>medias</a:t>
            </a:r>
            <a:r>
              <a:rPr lang="fr-FR" i="1" dirty="0" smtClean="0"/>
              <a:t> </a:t>
            </a:r>
            <a:r>
              <a:rPr lang="fr-FR" i="1" dirty="0" err="1" smtClean="0"/>
              <a:t>res</a:t>
            </a:r>
            <a:r>
              <a:rPr lang="fr-FR" i="1" dirty="0" smtClean="0"/>
              <a:t> </a:t>
            </a:r>
            <a:r>
              <a:rPr lang="fr-FR" dirty="0" err="1" smtClean="0"/>
              <a:t>methods</a:t>
            </a:r>
            <a:endParaRPr lang="en-US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99" y="2716095"/>
            <a:ext cx="5983824" cy="282210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99" y="2716095"/>
            <a:ext cx="5983824" cy="282210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99" y="2716095"/>
            <a:ext cx="5983824" cy="2822101"/>
          </a:xfrm>
          <a:prstGeom prst="rect">
            <a:avLst/>
          </a:prstGeom>
        </p:spPr>
      </p:pic>
      <p:sp>
        <p:nvSpPr>
          <p:cNvPr id="21" name="Google Shape;212;p18"/>
          <p:cNvSpPr/>
          <p:nvPr/>
        </p:nvSpPr>
        <p:spPr>
          <a:xfrm>
            <a:off x="9113747" y="2176956"/>
            <a:ext cx="461301" cy="4030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2" name="Google Shape;214;p18"/>
          <p:cNvSpPr txBox="1">
            <a:spLocks noGrp="1"/>
          </p:cNvSpPr>
          <p:nvPr>
            <p:ph type="sldNum" idx="12"/>
          </p:nvPr>
        </p:nvSpPr>
        <p:spPr>
          <a:xfrm>
            <a:off x="11157188" y="6674610"/>
            <a:ext cx="837300" cy="152349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 sz="1100"/>
              <a:t>4</a:t>
            </a:fld>
            <a:endParaRPr sz="1100" dirty="0"/>
          </a:p>
        </p:txBody>
      </p:sp>
      <p:sp>
        <p:nvSpPr>
          <p:cNvPr id="23" name="Google Shape;218;p18"/>
          <p:cNvSpPr txBox="1"/>
          <p:nvPr/>
        </p:nvSpPr>
        <p:spPr>
          <a:xfrm>
            <a:off x="33724" y="1027425"/>
            <a:ext cx="7030911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fr-FR" sz="1600" b="1" i="1" dirty="0">
                <a:solidFill>
                  <a:schemeClr val="dk1"/>
                </a:solidFill>
              </a:rPr>
              <a:t>Ab </a:t>
            </a:r>
            <a:r>
              <a:rPr lang="fr-FR" sz="1600" b="1" i="1" dirty="0" err="1" smtClean="0">
                <a:solidFill>
                  <a:schemeClr val="dk1"/>
                </a:solidFill>
              </a:rPr>
              <a:t>initio</a:t>
            </a:r>
            <a:r>
              <a:rPr lang="fr-FR" sz="1600" b="1" i="1" dirty="0" smtClean="0">
                <a:solidFill>
                  <a:schemeClr val="dk1"/>
                </a:solidFill>
              </a:rPr>
              <a:t> </a:t>
            </a:r>
            <a:r>
              <a:rPr lang="fr-FR" sz="1600" b="1" dirty="0" err="1" smtClean="0">
                <a:solidFill>
                  <a:schemeClr val="dk1"/>
                </a:solidFill>
              </a:rPr>
              <a:t>methods</a:t>
            </a:r>
            <a:endParaRPr sz="1600" b="1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fr-FR" sz="1600" dirty="0">
                <a:solidFill>
                  <a:schemeClr val="dk1"/>
                </a:solidFill>
              </a:rPr>
              <a:t>A structure-</a:t>
            </a:r>
            <a:r>
              <a:rPr lang="fr-FR" sz="1600" dirty="0" err="1">
                <a:solidFill>
                  <a:schemeClr val="dk1"/>
                </a:solidFill>
              </a:rPr>
              <a:t>less</a:t>
            </a:r>
            <a:r>
              <a:rPr lang="fr-FR" sz="1600" dirty="0">
                <a:solidFill>
                  <a:schemeClr val="dk1"/>
                </a:solidFill>
              </a:rPr>
              <a:t> </a:t>
            </a:r>
            <a:r>
              <a:rPr lang="fr-FR" sz="1600" dirty="0" err="1">
                <a:solidFill>
                  <a:schemeClr val="dk1"/>
                </a:solidFill>
              </a:rPr>
              <a:t>nucleons</a:t>
            </a:r>
            <a:r>
              <a:rPr lang="fr-FR" sz="1600" dirty="0">
                <a:solidFill>
                  <a:schemeClr val="dk1"/>
                </a:solidFill>
              </a:rPr>
              <a:t> as </a:t>
            </a:r>
            <a:r>
              <a:rPr lang="fr-FR" sz="1600" dirty="0" err="1">
                <a:solidFill>
                  <a:schemeClr val="dk1"/>
                </a:solidFill>
              </a:rPr>
              <a:t>degrees</a:t>
            </a:r>
            <a:r>
              <a:rPr lang="fr-FR" sz="1600" dirty="0">
                <a:solidFill>
                  <a:schemeClr val="dk1"/>
                </a:solidFill>
              </a:rPr>
              <a:t> of </a:t>
            </a:r>
            <a:r>
              <a:rPr lang="fr-FR" sz="1600" dirty="0" err="1">
                <a:solidFill>
                  <a:schemeClr val="dk1"/>
                </a:solidFill>
              </a:rPr>
              <a:t>freedom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arenR"/>
            </a:pPr>
            <a:r>
              <a:rPr lang="fr-FR" sz="1600" dirty="0">
                <a:solidFill>
                  <a:schemeClr val="dk1"/>
                </a:solidFill>
              </a:rPr>
              <a:t>Interaction </a:t>
            </a:r>
            <a:r>
              <a:rPr lang="fr-FR" sz="1600" dirty="0" err="1">
                <a:solidFill>
                  <a:schemeClr val="dk1"/>
                </a:solidFill>
              </a:rPr>
              <a:t>mediated</a:t>
            </a:r>
            <a:r>
              <a:rPr lang="fr-FR" sz="1600" dirty="0">
                <a:solidFill>
                  <a:schemeClr val="dk1"/>
                </a:solidFill>
              </a:rPr>
              <a:t> by pions and contact </a:t>
            </a:r>
            <a:r>
              <a:rPr lang="fr-FR" sz="1600" dirty="0" err="1">
                <a:solidFill>
                  <a:schemeClr val="dk1"/>
                </a:solidFill>
              </a:rPr>
              <a:t>terms</a:t>
            </a:r>
            <a:r>
              <a:rPr lang="fr-FR" sz="1600" dirty="0">
                <a:solidFill>
                  <a:schemeClr val="dk1"/>
                </a:solidFill>
              </a:rPr>
              <a:t> (</a:t>
            </a:r>
            <a:r>
              <a:rPr lang="fr-FR" sz="1600" dirty="0" err="1">
                <a:solidFill>
                  <a:schemeClr val="dk1"/>
                </a:solidFill>
              </a:rPr>
              <a:t>e.g</a:t>
            </a:r>
            <a:r>
              <a:rPr lang="fr-FR" sz="1600" dirty="0">
                <a:solidFill>
                  <a:schemeClr val="dk1"/>
                </a:solidFill>
              </a:rPr>
              <a:t>. Weinberg PC)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arenR"/>
            </a:pPr>
            <a:r>
              <a:rPr lang="fr-FR" sz="1600" b="1" dirty="0" err="1">
                <a:solidFill>
                  <a:schemeClr val="dk1"/>
                </a:solidFill>
              </a:rPr>
              <a:t>Solve</a:t>
            </a:r>
            <a:r>
              <a:rPr lang="fr-FR" sz="1600" b="1" dirty="0">
                <a:solidFill>
                  <a:schemeClr val="dk1"/>
                </a:solidFill>
              </a:rPr>
              <a:t> A-body Schrödinger </a:t>
            </a:r>
            <a:r>
              <a:rPr lang="fr-FR" sz="1600" b="1" dirty="0" err="1">
                <a:solidFill>
                  <a:schemeClr val="dk1"/>
                </a:solidFill>
              </a:rPr>
              <a:t>equation</a:t>
            </a:r>
            <a:r>
              <a:rPr lang="fr-FR" sz="1600" b="1" dirty="0">
                <a:solidFill>
                  <a:schemeClr val="dk1"/>
                </a:solidFill>
              </a:rPr>
              <a:t> to relevant </a:t>
            </a:r>
            <a:r>
              <a:rPr lang="fr-FR" sz="1600" b="1" dirty="0" err="1">
                <a:solidFill>
                  <a:schemeClr val="dk1"/>
                </a:solidFill>
              </a:rPr>
              <a:t>accuracy</a:t>
            </a:r>
            <a:endParaRPr sz="1600" b="1" dirty="0">
              <a:solidFill>
                <a:schemeClr val="dk1"/>
              </a:solidFill>
            </a:endParaRPr>
          </a:p>
        </p:txBody>
      </p:sp>
      <p:sp>
        <p:nvSpPr>
          <p:cNvPr id="24" name="Google Shape;219;p18"/>
          <p:cNvSpPr txBox="1"/>
          <p:nvPr/>
        </p:nvSpPr>
        <p:spPr>
          <a:xfrm>
            <a:off x="6485800" y="2176956"/>
            <a:ext cx="2423400" cy="49240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fr-FR" sz="1600" b="1" dirty="0">
                <a:solidFill>
                  <a:schemeClr val="dk1"/>
                </a:solidFill>
              </a:rPr>
              <a:t>Light </a:t>
            </a:r>
            <a:r>
              <a:rPr lang="fr-FR" sz="1600" b="1" dirty="0" err="1">
                <a:solidFill>
                  <a:schemeClr val="dk1"/>
                </a:solidFill>
              </a:rPr>
              <a:t>nuclei</a:t>
            </a:r>
            <a:endParaRPr sz="1600" dirty="0"/>
          </a:p>
        </p:txBody>
      </p:sp>
      <p:sp>
        <p:nvSpPr>
          <p:cNvPr id="25" name="Google Shape;220;p18"/>
          <p:cNvSpPr txBox="1"/>
          <p:nvPr/>
        </p:nvSpPr>
        <p:spPr>
          <a:xfrm>
            <a:off x="6485800" y="3232813"/>
            <a:ext cx="2423400" cy="49240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fr-FR" sz="1600" b="1">
                <a:solidFill>
                  <a:schemeClr val="dk1"/>
                </a:solidFill>
              </a:rPr>
              <a:t>Closed shells</a:t>
            </a:r>
            <a:endParaRPr sz="1600"/>
          </a:p>
        </p:txBody>
      </p:sp>
      <p:sp>
        <p:nvSpPr>
          <p:cNvPr id="27" name="Google Shape;222;p18"/>
          <p:cNvSpPr txBox="1"/>
          <p:nvPr/>
        </p:nvSpPr>
        <p:spPr>
          <a:xfrm>
            <a:off x="9748712" y="2634156"/>
            <a:ext cx="81846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 smtClean="0"/>
              <a:t>1990’s</a:t>
            </a:r>
            <a:endParaRPr sz="1400" b="1" dirty="0"/>
          </a:p>
        </p:txBody>
      </p:sp>
      <p:sp>
        <p:nvSpPr>
          <p:cNvPr id="28" name="Google Shape;223;p18"/>
          <p:cNvSpPr txBox="1"/>
          <p:nvPr/>
        </p:nvSpPr>
        <p:spPr>
          <a:xfrm>
            <a:off x="9748712" y="3539356"/>
            <a:ext cx="126891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 smtClean="0"/>
              <a:t>2000’s</a:t>
            </a:r>
            <a:endParaRPr sz="1400" b="1" dirty="0"/>
          </a:p>
        </p:txBody>
      </p:sp>
      <p:sp>
        <p:nvSpPr>
          <p:cNvPr id="29" name="Google Shape;224;p18"/>
          <p:cNvSpPr txBox="1"/>
          <p:nvPr/>
        </p:nvSpPr>
        <p:spPr>
          <a:xfrm>
            <a:off x="9748712" y="4507556"/>
            <a:ext cx="120513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 smtClean="0"/>
              <a:t>2010’s</a:t>
            </a:r>
            <a:endParaRPr sz="1400" b="1" dirty="0"/>
          </a:p>
        </p:txBody>
      </p:sp>
      <p:sp>
        <p:nvSpPr>
          <p:cNvPr id="30" name="Google Shape;225;p18"/>
          <p:cNvSpPr txBox="1"/>
          <p:nvPr/>
        </p:nvSpPr>
        <p:spPr>
          <a:xfrm>
            <a:off x="6518151" y="2658685"/>
            <a:ext cx="23586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/>
              <a:t>Quasi-exact methods</a:t>
            </a:r>
            <a:endParaRPr sz="1400" b="1"/>
          </a:p>
        </p:txBody>
      </p:sp>
      <p:sp>
        <p:nvSpPr>
          <p:cNvPr id="31" name="Google Shape;226;p18"/>
          <p:cNvSpPr txBox="1"/>
          <p:nvPr/>
        </p:nvSpPr>
        <p:spPr>
          <a:xfrm>
            <a:off x="6485800" y="3705577"/>
            <a:ext cx="24234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/>
              <a:t>Expansion </a:t>
            </a:r>
            <a:r>
              <a:rPr lang="fr-FR" sz="1400" b="1" dirty="0" err="1"/>
              <a:t>methods</a:t>
            </a:r>
            <a:endParaRPr sz="1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/>
              <a:t>Single-</a:t>
            </a:r>
            <a:r>
              <a:rPr lang="fr-FR" sz="1400" b="1" dirty="0" err="1"/>
              <a:t>reference</a:t>
            </a:r>
            <a:endParaRPr sz="1400" b="1" dirty="0"/>
          </a:p>
        </p:txBody>
      </p:sp>
      <p:sp>
        <p:nvSpPr>
          <p:cNvPr id="32" name="Google Shape;227;p18"/>
          <p:cNvSpPr txBox="1"/>
          <p:nvPr/>
        </p:nvSpPr>
        <p:spPr>
          <a:xfrm>
            <a:off x="6554670" y="5826256"/>
            <a:ext cx="22854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 smtClean="0"/>
              <a:t>Valence </a:t>
            </a:r>
            <a:r>
              <a:rPr lang="fr-FR" sz="1400" b="1" dirty="0" err="1" smtClean="0"/>
              <a:t>space</a:t>
            </a:r>
            <a:endParaRPr lang="fr-FR" sz="1400" b="1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 err="1" smtClean="0">
                <a:solidFill>
                  <a:schemeClr val="accent3"/>
                </a:solidFill>
              </a:rPr>
              <a:t>Symmetry-breaking</a:t>
            </a:r>
            <a:endParaRPr sz="1400" b="1" dirty="0">
              <a:solidFill>
                <a:schemeClr val="accent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>
                <a:solidFill>
                  <a:schemeClr val="accent3"/>
                </a:solidFill>
              </a:rPr>
              <a:t>Multi-</a:t>
            </a:r>
            <a:r>
              <a:rPr lang="fr-FR" sz="1400" b="1" dirty="0" err="1">
                <a:solidFill>
                  <a:schemeClr val="accent3"/>
                </a:solidFill>
              </a:rPr>
              <a:t>reference</a:t>
            </a:r>
            <a:endParaRPr sz="1400" b="1" dirty="0">
              <a:solidFill>
                <a:schemeClr val="accent3"/>
              </a:solidFill>
            </a:endParaRPr>
          </a:p>
        </p:txBody>
      </p:sp>
      <p:sp>
        <p:nvSpPr>
          <p:cNvPr id="33" name="Google Shape;228;p18"/>
          <p:cNvSpPr txBox="1"/>
          <p:nvPr/>
        </p:nvSpPr>
        <p:spPr>
          <a:xfrm>
            <a:off x="6485800" y="4360390"/>
            <a:ext cx="2423400" cy="49240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fr-FR" sz="1600" b="1">
                <a:solidFill>
                  <a:schemeClr val="dk1"/>
                </a:solidFill>
              </a:rPr>
              <a:t>Singly open-shells</a:t>
            </a:r>
            <a:endParaRPr sz="1600"/>
          </a:p>
        </p:txBody>
      </p:sp>
      <p:sp>
        <p:nvSpPr>
          <p:cNvPr id="34" name="Google Shape;229;p18"/>
          <p:cNvSpPr txBox="1"/>
          <p:nvPr/>
        </p:nvSpPr>
        <p:spPr>
          <a:xfrm>
            <a:off x="6554670" y="4770399"/>
            <a:ext cx="22854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/>
              <a:t>Symmetry-breaking</a:t>
            </a:r>
            <a:endParaRPr sz="1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/>
              <a:t>Multi-reference</a:t>
            </a:r>
            <a:endParaRPr sz="1400" b="1"/>
          </a:p>
        </p:txBody>
      </p:sp>
      <p:sp>
        <p:nvSpPr>
          <p:cNvPr id="35" name="Google Shape;230;p18"/>
          <p:cNvSpPr txBox="1"/>
          <p:nvPr/>
        </p:nvSpPr>
        <p:spPr>
          <a:xfrm>
            <a:off x="9748712" y="5551956"/>
            <a:ext cx="120513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/>
              <a:t>2020-</a:t>
            </a:r>
            <a:r>
              <a:rPr lang="fr-FR" sz="1400" b="1" dirty="0" smtClean="0"/>
              <a:t>?</a:t>
            </a:r>
            <a:endParaRPr sz="1400" b="1" dirty="0"/>
          </a:p>
        </p:txBody>
      </p:sp>
      <p:sp>
        <p:nvSpPr>
          <p:cNvPr id="36" name="Google Shape;231;p18"/>
          <p:cNvSpPr txBox="1"/>
          <p:nvPr/>
        </p:nvSpPr>
        <p:spPr>
          <a:xfrm>
            <a:off x="7747912" y="1409824"/>
            <a:ext cx="3827926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/>
              <a:t>Steady progress in the last decades</a:t>
            </a:r>
            <a:endParaRPr sz="1600" b="1"/>
          </a:p>
        </p:txBody>
      </p:sp>
      <p:sp>
        <p:nvSpPr>
          <p:cNvPr id="37" name="Google Shape;232;p18"/>
          <p:cNvSpPr txBox="1"/>
          <p:nvPr/>
        </p:nvSpPr>
        <p:spPr>
          <a:xfrm>
            <a:off x="6516683" y="5406055"/>
            <a:ext cx="2423400" cy="492402"/>
          </a:xfrm>
          <a:prstGeom prst="rect">
            <a:avLst/>
          </a:prstGeom>
          <a:solidFill>
            <a:srgbClr val="F3CFCF">
              <a:alpha val="7095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fr-FR" sz="1600" b="1">
                <a:solidFill>
                  <a:schemeClr val="dk1"/>
                </a:solidFill>
              </a:rPr>
              <a:t>Doubly open-shells</a:t>
            </a:r>
            <a:endParaRPr sz="1600"/>
          </a:p>
        </p:txBody>
      </p:sp>
      <p:sp>
        <p:nvSpPr>
          <p:cNvPr id="38" name="Google Shape;234;p18"/>
          <p:cNvSpPr txBox="1"/>
          <p:nvPr/>
        </p:nvSpPr>
        <p:spPr>
          <a:xfrm>
            <a:off x="10590031" y="2472054"/>
            <a:ext cx="1388485" cy="677078"/>
          </a:xfrm>
          <a:prstGeom prst="rect">
            <a:avLst/>
          </a:prstGeom>
          <a:solidFill>
            <a:srgbClr val="FCD8A4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err="1"/>
              <a:t>Exponential</a:t>
            </a: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err="1"/>
              <a:t>scaling</a:t>
            </a:r>
            <a:endParaRPr sz="1600" dirty="0"/>
          </a:p>
        </p:txBody>
      </p:sp>
      <p:sp>
        <p:nvSpPr>
          <p:cNvPr id="39" name="Google Shape;235;p18"/>
          <p:cNvSpPr txBox="1"/>
          <p:nvPr/>
        </p:nvSpPr>
        <p:spPr>
          <a:xfrm>
            <a:off x="10582200" y="3485154"/>
            <a:ext cx="1388485" cy="677078"/>
          </a:xfrm>
          <a:prstGeom prst="rect">
            <a:avLst/>
          </a:prstGeom>
          <a:solidFill>
            <a:srgbClr val="EBF2F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Polynomial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scaling</a:t>
            </a:r>
            <a:endParaRPr sz="1600"/>
          </a:p>
        </p:txBody>
      </p:sp>
      <p:sp>
        <p:nvSpPr>
          <p:cNvPr id="40" name="Google Shape;236;p18"/>
          <p:cNvSpPr txBox="1"/>
          <p:nvPr/>
        </p:nvSpPr>
        <p:spPr>
          <a:xfrm>
            <a:off x="10582200" y="4399554"/>
            <a:ext cx="1388485" cy="677078"/>
          </a:xfrm>
          <a:prstGeom prst="rect">
            <a:avLst/>
          </a:prstGeom>
          <a:solidFill>
            <a:srgbClr val="EBF2F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/>
              <a:t>Polynomial</a:t>
            </a: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err="1"/>
              <a:t>scaling</a:t>
            </a:r>
            <a:endParaRPr sz="1600" dirty="0"/>
          </a:p>
        </p:txBody>
      </p:sp>
      <p:sp>
        <p:nvSpPr>
          <p:cNvPr id="41" name="Google Shape;237;p18"/>
          <p:cNvSpPr txBox="1"/>
          <p:nvPr/>
        </p:nvSpPr>
        <p:spPr>
          <a:xfrm>
            <a:off x="10582200" y="5403602"/>
            <a:ext cx="1388485" cy="92329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rgbClr val="EBF2F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smtClean="0"/>
              <a:t>Mixed / Polynomial</a:t>
            </a: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err="1" smtClean="0"/>
              <a:t>Scaling</a:t>
            </a:r>
            <a:endParaRPr lang="fr-FR" sz="1600" dirty="0" smtClean="0"/>
          </a:p>
        </p:txBody>
      </p:sp>
      <p:sp>
        <p:nvSpPr>
          <p:cNvPr id="42" name="Google Shape;218;p18"/>
          <p:cNvSpPr txBox="1"/>
          <p:nvPr/>
        </p:nvSpPr>
        <p:spPr>
          <a:xfrm>
            <a:off x="632025" y="5819516"/>
            <a:ext cx="226922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fr-FR" sz="1600" b="1" i="1" dirty="0" err="1" smtClean="0">
                <a:solidFill>
                  <a:schemeClr val="dk1"/>
                </a:solidFill>
              </a:rPr>
              <a:t>Courtesy</a:t>
            </a:r>
            <a:r>
              <a:rPr lang="fr-FR" sz="1600" b="1" i="1" dirty="0" smtClean="0">
                <a:solidFill>
                  <a:schemeClr val="dk1"/>
                </a:solidFill>
              </a:rPr>
              <a:t> of B. Bally</a:t>
            </a:r>
            <a:endParaRPr sz="16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90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84152" y="1046937"/>
            <a:ext cx="10515600" cy="5114952"/>
          </a:xfrm>
        </p:spPr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fr-FR" sz="2400" dirty="0" smtClean="0"/>
              <a:t>A few </a:t>
            </a:r>
            <a:r>
              <a:rPr lang="fr-FR" sz="2400" dirty="0" err="1" smtClean="0"/>
              <a:t>words</a:t>
            </a:r>
            <a:r>
              <a:rPr lang="fr-FR" sz="2400" dirty="0" smtClean="0"/>
              <a:t> on QRPA-FAM </a:t>
            </a:r>
            <a:r>
              <a:rPr lang="fr-FR" sz="2400" dirty="0" err="1" smtClean="0"/>
              <a:t>formalism</a:t>
            </a:r>
            <a:endParaRPr lang="fr-FR" sz="2400" dirty="0" smtClean="0"/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err="1" smtClean="0"/>
              <a:t>Nuclear</a:t>
            </a:r>
            <a:r>
              <a:rPr lang="fr-FR" sz="1800" dirty="0" smtClean="0"/>
              <a:t> </a:t>
            </a:r>
            <a:r>
              <a:rPr lang="fr-FR" sz="1800" dirty="0" err="1" smtClean="0"/>
              <a:t>many</a:t>
            </a:r>
            <a:r>
              <a:rPr lang="fr-FR" sz="1800" dirty="0" smtClean="0"/>
              <a:t>-body </a:t>
            </a:r>
            <a:r>
              <a:rPr lang="fr-FR" sz="1800" dirty="0" err="1" smtClean="0"/>
              <a:t>problem</a:t>
            </a:r>
            <a:endParaRPr lang="fr-FR" sz="1800" dirty="0" smtClean="0"/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smtClean="0"/>
              <a:t>QRPA </a:t>
            </a:r>
            <a:r>
              <a:rPr lang="fr-FR" sz="1800" dirty="0" err="1" smtClean="0"/>
              <a:t>formalism</a:t>
            </a:r>
            <a:endParaRPr lang="fr-FR" sz="1800" dirty="0" smtClean="0"/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smtClean="0"/>
              <a:t>Illustration of the </a:t>
            </a:r>
            <a:r>
              <a:rPr lang="fr-FR" sz="1800" dirty="0" err="1" smtClean="0"/>
              <a:t>Finite</a:t>
            </a:r>
            <a:r>
              <a:rPr lang="fr-FR" sz="1800" dirty="0" smtClean="0"/>
              <a:t> Amplitude Method</a:t>
            </a:r>
            <a:endParaRPr lang="fr-FR" sz="1800" dirty="0"/>
          </a:p>
          <a:p>
            <a:pPr marL="400050" indent="-400050">
              <a:buFont typeface="+mj-lt"/>
              <a:buAutoNum type="romanUcPeriod"/>
            </a:pPr>
            <a:endParaRPr lang="fr-FR" sz="24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sz="2400" dirty="0" smtClean="0"/>
              <a:t>Sources of </a:t>
            </a:r>
            <a:r>
              <a:rPr lang="fr-FR" sz="2400" dirty="0" err="1" smtClean="0"/>
              <a:t>errors</a:t>
            </a:r>
            <a:r>
              <a:rPr lang="fr-FR" sz="2400" dirty="0" smtClean="0"/>
              <a:t> and </a:t>
            </a:r>
            <a:r>
              <a:rPr lang="fr-FR" sz="2400" dirty="0" err="1" smtClean="0"/>
              <a:t>uncertainty</a:t>
            </a:r>
            <a:r>
              <a:rPr lang="fr-FR" sz="2400" dirty="0" smtClean="0"/>
              <a:t> quantifications</a:t>
            </a:r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smtClean="0"/>
              <a:t>Interaction </a:t>
            </a:r>
            <a:r>
              <a:rPr lang="fr-FR" sz="1800" dirty="0" err="1" smtClean="0"/>
              <a:t>uncertainties</a:t>
            </a:r>
            <a:endParaRPr lang="fr-FR" sz="1800" dirty="0" smtClean="0"/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err="1" smtClean="0"/>
              <a:t>Many</a:t>
            </a:r>
            <a:r>
              <a:rPr lang="fr-FR" sz="1800" dirty="0" smtClean="0"/>
              <a:t>-body </a:t>
            </a:r>
            <a:r>
              <a:rPr lang="fr-FR" sz="1800" dirty="0" err="1" smtClean="0"/>
              <a:t>truncations</a:t>
            </a:r>
            <a:endParaRPr lang="fr-FR" sz="1800" dirty="0" smtClean="0"/>
          </a:p>
          <a:p>
            <a:pPr marL="400050" indent="-400050">
              <a:buFont typeface="+mj-lt"/>
              <a:buAutoNum type="romanUcPeriod"/>
            </a:pPr>
            <a:endParaRPr lang="fr-FR" sz="24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sz="2400" dirty="0" err="1"/>
              <a:t>Preliminary</a:t>
            </a:r>
            <a:r>
              <a:rPr lang="fr-FR" sz="2400" dirty="0"/>
              <a:t> </a:t>
            </a:r>
            <a:r>
              <a:rPr lang="fr-FR" sz="2400" dirty="0" err="1"/>
              <a:t>results</a:t>
            </a:r>
            <a:endParaRPr lang="fr-FR" sz="2400" dirty="0"/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 err="1"/>
              <a:t>Validating</a:t>
            </a:r>
            <a:r>
              <a:rPr lang="fr-FR" sz="1800" dirty="0"/>
              <a:t> QRPA </a:t>
            </a:r>
            <a:r>
              <a:rPr lang="fr-FR" sz="1800" dirty="0" err="1"/>
              <a:t>with</a:t>
            </a:r>
            <a:r>
              <a:rPr lang="fr-FR" sz="1800" dirty="0"/>
              <a:t> ab </a:t>
            </a:r>
            <a:r>
              <a:rPr lang="fr-FR" sz="1800" dirty="0" err="1"/>
              <a:t>initio</a:t>
            </a:r>
            <a:r>
              <a:rPr lang="fr-FR" sz="1800" dirty="0"/>
              <a:t> interactions</a:t>
            </a:r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 err="1"/>
              <a:t>Finite</a:t>
            </a:r>
            <a:r>
              <a:rPr lang="fr-FR" sz="1800" dirty="0"/>
              <a:t> </a:t>
            </a:r>
            <a:r>
              <a:rPr lang="fr-FR" sz="1800" dirty="0" err="1"/>
              <a:t>temperature</a:t>
            </a:r>
            <a:r>
              <a:rPr lang="fr-FR" sz="1800" dirty="0"/>
              <a:t> and </a:t>
            </a:r>
            <a:r>
              <a:rPr lang="fr-FR" sz="1800" dirty="0" err="1"/>
              <a:t>desexcitation</a:t>
            </a:r>
            <a:endParaRPr lang="fr-FR" sz="1800" dirty="0"/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 err="1"/>
              <a:t>Effect</a:t>
            </a:r>
            <a:r>
              <a:rPr lang="fr-FR" sz="1800" dirty="0"/>
              <a:t> of </a:t>
            </a:r>
            <a:r>
              <a:rPr lang="fr-FR" sz="1800" dirty="0" err="1"/>
              <a:t>triaxiality</a:t>
            </a:r>
            <a:r>
              <a:rPr lang="fr-FR" sz="1800" dirty="0"/>
              <a:t> for E1 </a:t>
            </a:r>
            <a:r>
              <a:rPr lang="fr-FR" sz="1800" dirty="0" err="1" smtClean="0"/>
              <a:t>resonances</a:t>
            </a:r>
            <a:endParaRPr lang="fr-FR" sz="1800" dirty="0" smtClean="0"/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/>
              <a:t>First </a:t>
            </a:r>
            <a:r>
              <a:rPr lang="fr-FR" sz="1800" dirty="0" err="1"/>
              <a:t>steps</a:t>
            </a:r>
            <a:r>
              <a:rPr lang="fr-FR" sz="1800" dirty="0"/>
              <a:t> </a:t>
            </a:r>
            <a:r>
              <a:rPr lang="fr-FR" sz="1800" dirty="0" err="1"/>
              <a:t>towards</a:t>
            </a:r>
            <a:r>
              <a:rPr lang="fr-FR" sz="1800" dirty="0"/>
              <a:t> </a:t>
            </a:r>
            <a:r>
              <a:rPr lang="fr-FR" sz="1800" dirty="0" err="1"/>
              <a:t>odd</a:t>
            </a:r>
            <a:r>
              <a:rPr lang="fr-FR" sz="1800" dirty="0"/>
              <a:t> </a:t>
            </a:r>
            <a:r>
              <a:rPr lang="fr-FR" sz="1800" dirty="0" err="1" smtClean="0"/>
              <a:t>nuclei</a:t>
            </a:r>
            <a:endParaRPr lang="fr-FR" sz="1800" dirty="0"/>
          </a:p>
          <a:p>
            <a:pPr marL="478963" lvl="1" indent="0">
              <a:buNone/>
            </a:pPr>
            <a:r>
              <a:rPr lang="fr-FR" sz="1800" dirty="0"/>
              <a:t> </a:t>
            </a:r>
            <a:endParaRPr lang="fr-FR" sz="18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sz="2400" dirty="0" err="1" smtClean="0"/>
              <a:t>Going</a:t>
            </a:r>
            <a:r>
              <a:rPr lang="fr-FR" sz="2400" dirty="0" smtClean="0"/>
              <a:t> </a:t>
            </a:r>
            <a:r>
              <a:rPr lang="fr-FR" sz="2400" dirty="0" err="1" smtClean="0"/>
              <a:t>beyond</a:t>
            </a:r>
            <a:r>
              <a:rPr lang="fr-FR" sz="2400" dirty="0" smtClean="0"/>
              <a:t> QRPA </a:t>
            </a:r>
            <a:r>
              <a:rPr lang="fr-FR" sz="2400" dirty="0" err="1" smtClean="0"/>
              <a:t>with</a:t>
            </a:r>
            <a:r>
              <a:rPr lang="fr-FR" sz="2400" dirty="0" smtClean="0"/>
              <a:t> PGCM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28004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84152" y="1046937"/>
            <a:ext cx="10515600" cy="5114952"/>
          </a:xfrm>
        </p:spPr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fr-FR" sz="2400" dirty="0" smtClean="0">
                <a:solidFill>
                  <a:srgbClr val="C00000"/>
                </a:solidFill>
              </a:rPr>
              <a:t>A few </a:t>
            </a:r>
            <a:r>
              <a:rPr lang="fr-FR" sz="2400" dirty="0" err="1" smtClean="0">
                <a:solidFill>
                  <a:srgbClr val="C00000"/>
                </a:solidFill>
              </a:rPr>
              <a:t>words</a:t>
            </a:r>
            <a:r>
              <a:rPr lang="fr-FR" sz="2400" dirty="0" smtClean="0">
                <a:solidFill>
                  <a:srgbClr val="C00000"/>
                </a:solidFill>
              </a:rPr>
              <a:t> on QRPA-FAM </a:t>
            </a:r>
            <a:r>
              <a:rPr lang="fr-FR" sz="2400" dirty="0" err="1" smtClean="0">
                <a:solidFill>
                  <a:srgbClr val="C00000"/>
                </a:solidFill>
              </a:rPr>
              <a:t>formalism</a:t>
            </a:r>
            <a:endParaRPr lang="fr-FR" sz="2400" dirty="0" smtClean="0">
              <a:solidFill>
                <a:srgbClr val="C00000"/>
              </a:solidFill>
            </a:endParaRPr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err="1" smtClean="0">
                <a:solidFill>
                  <a:srgbClr val="C00000"/>
                </a:solidFill>
              </a:rPr>
              <a:t>Nuclear</a:t>
            </a:r>
            <a:r>
              <a:rPr lang="fr-FR" sz="1800" dirty="0" smtClean="0">
                <a:solidFill>
                  <a:srgbClr val="C00000"/>
                </a:solidFill>
              </a:rPr>
              <a:t> </a:t>
            </a:r>
            <a:r>
              <a:rPr lang="fr-FR" sz="1800" dirty="0" err="1" smtClean="0">
                <a:solidFill>
                  <a:srgbClr val="C00000"/>
                </a:solidFill>
              </a:rPr>
              <a:t>many</a:t>
            </a:r>
            <a:r>
              <a:rPr lang="fr-FR" sz="1800" dirty="0" smtClean="0">
                <a:solidFill>
                  <a:srgbClr val="C00000"/>
                </a:solidFill>
              </a:rPr>
              <a:t>-body </a:t>
            </a:r>
            <a:r>
              <a:rPr lang="fr-FR" sz="1800" dirty="0" err="1" smtClean="0">
                <a:solidFill>
                  <a:srgbClr val="C00000"/>
                </a:solidFill>
              </a:rPr>
              <a:t>problem</a:t>
            </a:r>
            <a:endParaRPr lang="fr-FR" sz="1800" dirty="0" smtClean="0">
              <a:solidFill>
                <a:srgbClr val="C00000"/>
              </a:solidFill>
            </a:endParaRPr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smtClean="0">
                <a:solidFill>
                  <a:srgbClr val="C00000"/>
                </a:solidFill>
              </a:rPr>
              <a:t>QRPA </a:t>
            </a:r>
            <a:r>
              <a:rPr lang="fr-FR" sz="1800" dirty="0" err="1" smtClean="0">
                <a:solidFill>
                  <a:srgbClr val="C00000"/>
                </a:solidFill>
              </a:rPr>
              <a:t>formalism</a:t>
            </a:r>
            <a:endParaRPr lang="fr-FR" sz="1800" dirty="0" smtClean="0">
              <a:solidFill>
                <a:srgbClr val="C00000"/>
              </a:solidFill>
            </a:endParaRPr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smtClean="0">
                <a:solidFill>
                  <a:srgbClr val="C00000"/>
                </a:solidFill>
              </a:rPr>
              <a:t>Illustration of the </a:t>
            </a:r>
            <a:r>
              <a:rPr lang="fr-FR" sz="1800" dirty="0" err="1" smtClean="0">
                <a:solidFill>
                  <a:srgbClr val="C00000"/>
                </a:solidFill>
              </a:rPr>
              <a:t>Finite</a:t>
            </a:r>
            <a:r>
              <a:rPr lang="fr-FR" sz="1800" dirty="0" smtClean="0">
                <a:solidFill>
                  <a:srgbClr val="C00000"/>
                </a:solidFill>
              </a:rPr>
              <a:t> Amplitude Method</a:t>
            </a:r>
            <a:endParaRPr lang="fr-FR" sz="1800" dirty="0">
              <a:solidFill>
                <a:srgbClr val="C00000"/>
              </a:solidFill>
            </a:endParaRPr>
          </a:p>
          <a:p>
            <a:pPr marL="400050" indent="-400050">
              <a:buFont typeface="+mj-lt"/>
              <a:buAutoNum type="romanUcPeriod"/>
            </a:pPr>
            <a:endParaRPr lang="fr-FR" sz="24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sz="2400" dirty="0" smtClean="0"/>
              <a:t>Sources of </a:t>
            </a:r>
            <a:r>
              <a:rPr lang="fr-FR" sz="2400" dirty="0" err="1" smtClean="0"/>
              <a:t>errors</a:t>
            </a:r>
            <a:r>
              <a:rPr lang="fr-FR" sz="2400" dirty="0" smtClean="0"/>
              <a:t> and </a:t>
            </a:r>
            <a:r>
              <a:rPr lang="fr-FR" sz="2400" dirty="0" err="1" smtClean="0"/>
              <a:t>uncertainty</a:t>
            </a:r>
            <a:r>
              <a:rPr lang="fr-FR" sz="2400" dirty="0" smtClean="0"/>
              <a:t> quantifications</a:t>
            </a:r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smtClean="0"/>
              <a:t>Interaction </a:t>
            </a:r>
            <a:r>
              <a:rPr lang="fr-FR" sz="1800" dirty="0" err="1" smtClean="0"/>
              <a:t>uncertainties</a:t>
            </a:r>
            <a:endParaRPr lang="fr-FR" sz="1800" dirty="0" smtClean="0"/>
          </a:p>
          <a:p>
            <a:pPr marL="936163" lvl="1" indent="-457200">
              <a:buFont typeface="+mj-lt"/>
              <a:buAutoNum type="alphaLcParenR"/>
            </a:pPr>
            <a:r>
              <a:rPr lang="fr-FR" sz="1800" dirty="0" err="1" smtClean="0"/>
              <a:t>Many</a:t>
            </a:r>
            <a:r>
              <a:rPr lang="fr-FR" sz="1800" dirty="0" smtClean="0"/>
              <a:t>-body </a:t>
            </a:r>
            <a:r>
              <a:rPr lang="fr-FR" sz="1800" dirty="0" err="1" smtClean="0"/>
              <a:t>truncations</a:t>
            </a:r>
            <a:endParaRPr lang="fr-FR" sz="1800" dirty="0" smtClean="0"/>
          </a:p>
          <a:p>
            <a:pPr marL="400050" indent="-400050">
              <a:buFont typeface="+mj-lt"/>
              <a:buAutoNum type="romanUcPeriod"/>
            </a:pPr>
            <a:endParaRPr lang="fr-FR" sz="24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sz="2400" dirty="0" err="1"/>
              <a:t>Preliminary</a:t>
            </a:r>
            <a:r>
              <a:rPr lang="fr-FR" sz="2400" dirty="0"/>
              <a:t> </a:t>
            </a:r>
            <a:r>
              <a:rPr lang="fr-FR" sz="2400" dirty="0" err="1"/>
              <a:t>results</a:t>
            </a:r>
            <a:endParaRPr lang="fr-FR" sz="2400" dirty="0"/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 err="1"/>
              <a:t>Validating</a:t>
            </a:r>
            <a:r>
              <a:rPr lang="fr-FR" sz="1800" dirty="0"/>
              <a:t> QRPA </a:t>
            </a:r>
            <a:r>
              <a:rPr lang="fr-FR" sz="1800" dirty="0" err="1"/>
              <a:t>with</a:t>
            </a:r>
            <a:r>
              <a:rPr lang="fr-FR" sz="1800" dirty="0"/>
              <a:t> ab </a:t>
            </a:r>
            <a:r>
              <a:rPr lang="fr-FR" sz="1800" dirty="0" err="1"/>
              <a:t>initio</a:t>
            </a:r>
            <a:r>
              <a:rPr lang="fr-FR" sz="1800" dirty="0"/>
              <a:t> interactions</a:t>
            </a:r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 err="1"/>
              <a:t>Finite</a:t>
            </a:r>
            <a:r>
              <a:rPr lang="fr-FR" sz="1800" dirty="0"/>
              <a:t> </a:t>
            </a:r>
            <a:r>
              <a:rPr lang="fr-FR" sz="1800" dirty="0" err="1"/>
              <a:t>temperature</a:t>
            </a:r>
            <a:r>
              <a:rPr lang="fr-FR" sz="1800" dirty="0"/>
              <a:t> and </a:t>
            </a:r>
            <a:r>
              <a:rPr lang="fr-FR" sz="1800" dirty="0" err="1"/>
              <a:t>desexcitation</a:t>
            </a:r>
            <a:endParaRPr lang="fr-FR" sz="1800" dirty="0"/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 err="1"/>
              <a:t>Effect</a:t>
            </a:r>
            <a:r>
              <a:rPr lang="fr-FR" sz="1800" dirty="0"/>
              <a:t> of </a:t>
            </a:r>
            <a:r>
              <a:rPr lang="fr-FR" sz="1800" dirty="0" err="1"/>
              <a:t>triaxiality</a:t>
            </a:r>
            <a:r>
              <a:rPr lang="fr-FR" sz="1800" dirty="0"/>
              <a:t> for E1 </a:t>
            </a:r>
            <a:r>
              <a:rPr lang="fr-FR" sz="1800" dirty="0" err="1" smtClean="0"/>
              <a:t>resonances</a:t>
            </a:r>
            <a:endParaRPr lang="fr-FR" sz="1800" dirty="0" smtClean="0"/>
          </a:p>
          <a:p>
            <a:pPr marL="879013" lvl="1" indent="-400050">
              <a:buFont typeface="+mj-lt"/>
              <a:buAutoNum type="alphaLcParenR"/>
            </a:pPr>
            <a:r>
              <a:rPr lang="fr-FR" sz="1800" dirty="0" smtClean="0"/>
              <a:t>First </a:t>
            </a:r>
            <a:r>
              <a:rPr lang="fr-FR" sz="1800" dirty="0" err="1" smtClean="0"/>
              <a:t>steps</a:t>
            </a:r>
            <a:r>
              <a:rPr lang="fr-FR" sz="1800" dirty="0" smtClean="0"/>
              <a:t> </a:t>
            </a:r>
            <a:r>
              <a:rPr lang="fr-FR" sz="1800" dirty="0" err="1" smtClean="0"/>
              <a:t>towards</a:t>
            </a:r>
            <a:r>
              <a:rPr lang="fr-FR" sz="1800" dirty="0" smtClean="0"/>
              <a:t> </a:t>
            </a:r>
            <a:r>
              <a:rPr lang="fr-FR" sz="1800" dirty="0" err="1" smtClean="0"/>
              <a:t>odd</a:t>
            </a:r>
            <a:r>
              <a:rPr lang="fr-FR" sz="1800" dirty="0" smtClean="0"/>
              <a:t> </a:t>
            </a:r>
            <a:r>
              <a:rPr lang="fr-FR" sz="1800" dirty="0" err="1" smtClean="0"/>
              <a:t>nuclei</a:t>
            </a:r>
            <a:endParaRPr lang="fr-FR" sz="1800" dirty="0"/>
          </a:p>
          <a:p>
            <a:pPr marL="478963" lvl="1" indent="0">
              <a:buNone/>
            </a:pPr>
            <a:r>
              <a:rPr lang="fr-FR" sz="1800" dirty="0"/>
              <a:t> </a:t>
            </a:r>
            <a:endParaRPr lang="fr-FR" sz="18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sz="2400" dirty="0" err="1" smtClean="0"/>
              <a:t>Going</a:t>
            </a:r>
            <a:r>
              <a:rPr lang="fr-FR" sz="2400" dirty="0" smtClean="0"/>
              <a:t> </a:t>
            </a:r>
            <a:r>
              <a:rPr lang="fr-FR" sz="2400" dirty="0" err="1" smtClean="0"/>
              <a:t>beyond</a:t>
            </a:r>
            <a:r>
              <a:rPr lang="fr-FR" sz="2400" dirty="0" smtClean="0"/>
              <a:t> QRPA </a:t>
            </a:r>
            <a:r>
              <a:rPr lang="fr-FR" sz="2400" dirty="0" err="1" smtClean="0"/>
              <a:t>with</a:t>
            </a:r>
            <a:r>
              <a:rPr lang="fr-FR" sz="2400" dirty="0" smtClean="0"/>
              <a:t> PGCM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54293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Nuclear</a:t>
            </a:r>
            <a:r>
              <a:rPr lang="fr-FR" dirty="0" smtClean="0"/>
              <a:t> structure </a:t>
            </a:r>
            <a:r>
              <a:rPr lang="fr-FR" dirty="0" err="1" smtClean="0"/>
              <a:t>problem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3291840" y="842941"/>
            <a:ext cx="5608320" cy="682969"/>
          </a:xfrm>
        </p:spPr>
        <p:txBody>
          <a:bodyPr/>
          <a:lstStyle/>
          <a:p>
            <a:r>
              <a:rPr lang="fr-FR" sz="2000" dirty="0" smtClean="0"/>
              <a:t>Schrödinger </a:t>
            </a:r>
            <a:r>
              <a:rPr lang="fr-FR" sz="2000" dirty="0" err="1" smtClean="0"/>
              <a:t>equation</a:t>
            </a:r>
            <a:r>
              <a:rPr lang="fr-FR" sz="2000" dirty="0" smtClean="0"/>
              <a:t> in </a:t>
            </a:r>
            <a:r>
              <a:rPr lang="fr-FR" sz="2000" dirty="0" err="1" smtClean="0"/>
              <a:t>nuclear</a:t>
            </a:r>
            <a:r>
              <a:rPr lang="fr-FR" sz="2000" dirty="0" smtClean="0"/>
              <a:t> structure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4634032" y="1762002"/>
                <a:ext cx="2943370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〉"/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8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d>
                        <m:dPr>
                          <m:begChr m:val="|"/>
                          <m:endChr m:val="〉"/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80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032" y="1762002"/>
                <a:ext cx="2943370" cy="312650"/>
              </a:xfrm>
              <a:prstGeom prst="rect">
                <a:avLst/>
              </a:prstGeom>
              <a:blipFill>
                <a:blip r:embed="rId2"/>
                <a:stretch>
                  <a:fillRect l="-621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9295" y="1525910"/>
            <a:ext cx="789477" cy="78483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4503" y="1560333"/>
            <a:ext cx="1296196" cy="784833"/>
          </a:xfrm>
          <a:prstGeom prst="rect">
            <a:avLst/>
          </a:prstGeom>
        </p:spPr>
      </p:pic>
      <p:sp>
        <p:nvSpPr>
          <p:cNvPr id="26" name="Espace réservé du texte 2"/>
          <p:cNvSpPr txBox="1">
            <a:spLocks/>
          </p:cNvSpPr>
          <p:nvPr/>
        </p:nvSpPr>
        <p:spPr>
          <a:xfrm>
            <a:off x="334771" y="1331443"/>
            <a:ext cx="3959627" cy="1344689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i="1" dirty="0" smtClean="0"/>
              <a:t>Ab </a:t>
            </a:r>
            <a:r>
              <a:rPr lang="fr-FR" i="1" dirty="0" err="1" smtClean="0"/>
              <a:t>initio</a:t>
            </a:r>
            <a:r>
              <a:rPr lang="fr-FR" i="1" dirty="0" smtClean="0"/>
              <a:t> </a:t>
            </a:r>
            <a:r>
              <a:rPr lang="fr-FR" dirty="0" err="1" smtClean="0"/>
              <a:t>nucleon-nucleon</a:t>
            </a:r>
            <a:r>
              <a:rPr lang="fr-FR" dirty="0" smtClean="0"/>
              <a:t> </a:t>
            </a:r>
            <a:r>
              <a:rPr lang="fr-FR" dirty="0" err="1" smtClean="0"/>
              <a:t>potential</a:t>
            </a:r>
            <a:endParaRPr lang="fr-FR" dirty="0" smtClean="0"/>
          </a:p>
          <a:p>
            <a:r>
              <a:rPr lang="fr-FR" b="0" dirty="0" smtClean="0"/>
              <a:t>1, 2, </a:t>
            </a:r>
            <a:r>
              <a:rPr lang="fr-FR" b="0" dirty="0"/>
              <a:t>3 , … A </a:t>
            </a:r>
            <a:r>
              <a:rPr lang="fr-FR" b="0" dirty="0" smtClean="0"/>
              <a:t>body</a:t>
            </a:r>
          </a:p>
          <a:p>
            <a:r>
              <a:rPr lang="fr-FR" sz="1400" b="0" dirty="0" err="1" smtClean="0"/>
              <a:t>Derived</a:t>
            </a:r>
            <a:r>
              <a:rPr lang="fr-FR" sz="1400" b="0" dirty="0" smtClean="0"/>
              <a:t> </a:t>
            </a:r>
            <a:r>
              <a:rPr lang="fr-FR" sz="1400" b="0" dirty="0" err="1" smtClean="0"/>
              <a:t>from</a:t>
            </a:r>
            <a:r>
              <a:rPr lang="fr-FR" sz="1400" b="0" dirty="0" smtClean="0"/>
              <a:t> QCD (Chiral EFT)</a:t>
            </a:r>
          </a:p>
          <a:p>
            <a:r>
              <a:rPr lang="fr-FR" sz="1400" dirty="0" err="1" smtClean="0"/>
              <a:t>Fitted</a:t>
            </a:r>
            <a:r>
              <a:rPr lang="fr-FR" sz="1400" dirty="0" smtClean="0"/>
              <a:t> on light (A&lt;5) </a:t>
            </a:r>
            <a:r>
              <a:rPr lang="fr-FR" sz="1400" dirty="0" err="1" smtClean="0"/>
              <a:t>systems</a:t>
            </a:r>
            <a:endParaRPr lang="en-US" sz="1400" dirty="0"/>
          </a:p>
        </p:txBody>
      </p:sp>
      <p:sp>
        <p:nvSpPr>
          <p:cNvPr id="27" name="Espace réservé du texte 2"/>
          <p:cNvSpPr txBox="1">
            <a:spLocks/>
          </p:cNvSpPr>
          <p:nvPr/>
        </p:nvSpPr>
        <p:spPr>
          <a:xfrm>
            <a:off x="8768570" y="1427624"/>
            <a:ext cx="2908986" cy="1050249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Correlated</a:t>
            </a:r>
            <a:r>
              <a:rPr lang="fr-FR" dirty="0" smtClean="0"/>
              <a:t> </a:t>
            </a:r>
            <a:r>
              <a:rPr lang="fr-FR" dirty="0" err="1" smtClean="0"/>
              <a:t>eigenstates</a:t>
            </a:r>
            <a:endParaRPr lang="fr-FR" dirty="0" smtClean="0"/>
          </a:p>
          <a:p>
            <a:r>
              <a:rPr lang="fr-FR" b="0" dirty="0" smtClean="0"/>
              <a:t>A! </a:t>
            </a:r>
            <a:r>
              <a:rPr lang="fr-FR" b="0" dirty="0" err="1" smtClean="0"/>
              <a:t>parameters</a:t>
            </a:r>
            <a:endParaRPr lang="fr-FR" b="0" dirty="0" smtClean="0"/>
          </a:p>
          <a:p>
            <a:r>
              <a:rPr lang="fr-FR" b="0" dirty="0" smtClean="0"/>
              <a:t>(Not an observable)</a:t>
            </a:r>
            <a:endParaRPr lang="en-US" b="0" dirty="0"/>
          </a:p>
        </p:txBody>
      </p:sp>
      <p:sp>
        <p:nvSpPr>
          <p:cNvPr id="22" name="ZoneTexte 21"/>
          <p:cNvSpPr txBox="1"/>
          <p:nvPr/>
        </p:nvSpPr>
        <p:spPr>
          <a:xfrm>
            <a:off x="3888223" y="2787105"/>
            <a:ext cx="4434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rgbClr val="FF0000"/>
                </a:solidFill>
              </a:rPr>
              <a:t>Extremely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complex</a:t>
            </a:r>
            <a:endParaRPr lang="fr-FR" sz="2000" i="1" dirty="0" smtClean="0">
              <a:solidFill>
                <a:srgbClr val="FF0000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2250" flipV="1">
            <a:off x="3846037" y="3374590"/>
            <a:ext cx="1256626" cy="70685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97750" flipH="1" flipV="1">
            <a:off x="7102385" y="3374589"/>
            <a:ext cx="1256626" cy="706852"/>
          </a:xfrm>
          <a:prstGeom prst="rect">
            <a:avLst/>
          </a:prstGeom>
        </p:spPr>
      </p:pic>
      <p:sp>
        <p:nvSpPr>
          <p:cNvPr id="30" name="Espace réservé du texte 2"/>
          <p:cNvSpPr txBox="1">
            <a:spLocks/>
          </p:cNvSpPr>
          <p:nvPr/>
        </p:nvSpPr>
        <p:spPr>
          <a:xfrm>
            <a:off x="1274266" y="4460409"/>
            <a:ext cx="4508225" cy="994849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Approximation of the interaction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Effective </a:t>
            </a:r>
            <a:r>
              <a:rPr lang="fr-FR" sz="1400" b="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field</a:t>
            </a:r>
            <a:r>
              <a:rPr lang="fr-FR" sz="1400" b="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400" b="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theories</a:t>
            </a:r>
            <a:r>
              <a:rPr lang="fr-FR" sz="1400" b="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(</a:t>
            </a:r>
            <a:r>
              <a:rPr lang="fr-FR" sz="1400" b="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ab </a:t>
            </a:r>
            <a:r>
              <a:rPr lang="fr-FR" sz="1400" b="0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initio</a:t>
            </a:r>
            <a:r>
              <a:rPr lang="fr-FR" sz="1400" b="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Phenomenological</a:t>
            </a:r>
            <a:r>
              <a:rPr lang="fr-FR" sz="1400" b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interaction (EDF)</a:t>
            </a:r>
          </a:p>
        </p:txBody>
      </p:sp>
      <p:sp>
        <p:nvSpPr>
          <p:cNvPr id="31" name="Espace réservé du texte 2"/>
          <p:cNvSpPr txBox="1">
            <a:spLocks/>
          </p:cNvSpPr>
          <p:nvPr/>
        </p:nvSpPr>
        <p:spPr>
          <a:xfrm>
            <a:off x="7457352" y="4409580"/>
            <a:ext cx="4508225" cy="994849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Approximation of the A-body </a:t>
            </a:r>
            <a:r>
              <a:rPr lang="fr-FR" dirty="0" err="1" smtClean="0"/>
              <a:t>problem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Exact </a:t>
            </a:r>
            <a:r>
              <a:rPr lang="fr-FR" sz="1400" b="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method</a:t>
            </a:r>
            <a:r>
              <a:rPr lang="fr-FR" sz="1400" b="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400" b="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truncations</a:t>
            </a:r>
            <a:r>
              <a:rPr lang="fr-FR" sz="1400" b="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(</a:t>
            </a:r>
            <a:r>
              <a:rPr lang="fr-FR" sz="1400" b="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ab </a:t>
            </a:r>
            <a:r>
              <a:rPr lang="fr-FR" sz="1400" b="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initio</a:t>
            </a:r>
            <a:r>
              <a:rPr lang="fr-FR" sz="1400" b="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Phenomenological</a:t>
            </a:r>
            <a:r>
              <a:rPr lang="fr-FR" sz="1400" b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400" b="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ingredients</a:t>
            </a:r>
            <a:r>
              <a:rPr lang="fr-FR" sz="1400" b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(EDF)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3832544" y="5964302"/>
            <a:ext cx="4526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rgbClr val="FF0000"/>
                </a:solidFill>
              </a:rPr>
              <a:t>Numerically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affordable</a:t>
            </a:r>
            <a:endParaRPr lang="fr-FR" sz="20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26" grpId="0"/>
      <p:bldP spid="27" grpId="0"/>
      <p:bldP spid="22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From</a:t>
            </a:r>
            <a:r>
              <a:rPr lang="fr-FR" dirty="0" smtClean="0"/>
              <a:t> HFB to QRPA matrix</a:t>
            </a:r>
            <a:endParaRPr lang="en-US" dirty="0"/>
          </a:p>
        </p:txBody>
      </p:sp>
      <p:sp>
        <p:nvSpPr>
          <p:cNvPr id="28" name="Espace réservé du texte 2"/>
          <p:cNvSpPr txBox="1">
            <a:spLocks/>
          </p:cNvSpPr>
          <p:nvPr/>
        </p:nvSpPr>
        <p:spPr>
          <a:xfrm>
            <a:off x="1116590" y="970837"/>
            <a:ext cx="5468388" cy="3782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Ground state: </a:t>
            </a:r>
            <a:r>
              <a:rPr lang="fr-FR" sz="1800" dirty="0" err="1" smtClean="0"/>
              <a:t>Mean-field</a:t>
            </a:r>
            <a:r>
              <a:rPr lang="fr-FR" sz="1800" dirty="0" smtClean="0"/>
              <a:t> approximation (HFB)</a:t>
            </a:r>
            <a:endParaRPr lang="en-US" sz="1800" dirty="0"/>
          </a:p>
        </p:txBody>
      </p:sp>
      <p:sp>
        <p:nvSpPr>
          <p:cNvPr id="29" name="Espace réservé du texte 2"/>
          <p:cNvSpPr txBox="1">
            <a:spLocks/>
          </p:cNvSpPr>
          <p:nvPr/>
        </p:nvSpPr>
        <p:spPr>
          <a:xfrm>
            <a:off x="354783" y="1426539"/>
            <a:ext cx="5480813" cy="2021797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Minimize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over set of (</a:t>
            </a:r>
            <a:r>
              <a:rPr lang="fr-FR" i="1" dirty="0" smtClean="0"/>
              <a:t>simple) </a:t>
            </a:r>
            <a:r>
              <a:rPr lang="fr-FR" dirty="0" err="1" smtClean="0"/>
              <a:t>product</a:t>
            </a:r>
            <a:r>
              <a:rPr lang="fr-FR" dirty="0" smtClean="0"/>
              <a:t> states</a:t>
            </a:r>
          </a:p>
          <a:p>
            <a:pPr marL="342900" indent="-342900">
              <a:buAutoNum type="arabicPeriod"/>
            </a:pPr>
            <a:r>
              <a:rPr lang="fr-FR" b="0" dirty="0" err="1" smtClean="0"/>
              <a:t>Definition</a:t>
            </a:r>
            <a:r>
              <a:rPr lang="fr-FR" b="0" dirty="0" smtClean="0"/>
              <a:t> of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functional</a:t>
            </a:r>
            <a:endParaRPr lang="fr-FR" dirty="0" smtClean="0"/>
          </a:p>
          <a:p>
            <a:pPr marL="342900" indent="-342900">
              <a:buAutoNum type="arabicPeriod"/>
            </a:pPr>
            <a:r>
              <a:rPr lang="fr-FR" b="0" dirty="0" err="1" smtClean="0"/>
              <a:t>Choice</a:t>
            </a:r>
            <a:r>
              <a:rPr lang="fr-FR" b="0" dirty="0" smtClean="0"/>
              <a:t> of </a:t>
            </a:r>
            <a:r>
              <a:rPr lang="fr-FR" dirty="0" err="1" smtClean="0"/>
              <a:t>symmetries</a:t>
            </a:r>
            <a:r>
              <a:rPr lang="fr-FR" b="0" dirty="0" smtClean="0"/>
              <a:t> / </a:t>
            </a:r>
            <a:r>
              <a:rPr lang="fr-FR" dirty="0" smtClean="0"/>
              <a:t>set of </a:t>
            </a:r>
            <a:r>
              <a:rPr lang="fr-FR" dirty="0" err="1" smtClean="0"/>
              <a:t>product</a:t>
            </a:r>
            <a:r>
              <a:rPr lang="fr-FR" dirty="0" smtClean="0"/>
              <a:t> states </a:t>
            </a:r>
            <a:r>
              <a:rPr lang="fr-FR" b="0" dirty="0" smtClean="0"/>
              <a:t>/ </a:t>
            </a:r>
            <a:r>
              <a:rPr lang="fr-FR" dirty="0" err="1" smtClean="0"/>
              <a:t>dofs</a:t>
            </a:r>
            <a:endParaRPr lang="fr-FR" dirty="0" smtClean="0"/>
          </a:p>
          <a:p>
            <a:pPr lvl="1" indent="0">
              <a:buNone/>
            </a:pPr>
            <a:r>
              <a:rPr lang="fr-FR" dirty="0" smtClean="0"/>
              <a:t>Compromise </a:t>
            </a:r>
            <a:r>
              <a:rPr lang="fr-FR" dirty="0" err="1" smtClean="0"/>
              <a:t>physics</a:t>
            </a:r>
            <a:r>
              <a:rPr lang="fr-FR" dirty="0" smtClean="0"/>
              <a:t> / </a:t>
            </a:r>
            <a:r>
              <a:rPr lang="fr-FR" dirty="0" err="1" smtClean="0"/>
              <a:t>runtime</a:t>
            </a:r>
            <a:endParaRPr lang="fr-FR" b="0" dirty="0" smtClean="0"/>
          </a:p>
          <a:p>
            <a:pPr marL="342900" indent="-342900">
              <a:buAutoNum type="arabicPeriod"/>
            </a:pPr>
            <a:r>
              <a:rPr lang="fr-FR" b="0" dirty="0" err="1" smtClean="0"/>
              <a:t>Choice</a:t>
            </a:r>
            <a:r>
              <a:rPr lang="fr-FR" b="0" dirty="0" smtClean="0"/>
              <a:t> of </a:t>
            </a:r>
            <a:r>
              <a:rPr lang="fr-FR" dirty="0" err="1" smtClean="0"/>
              <a:t>starting</a:t>
            </a:r>
            <a:r>
              <a:rPr lang="fr-FR" dirty="0" smtClean="0"/>
              <a:t> point</a:t>
            </a:r>
          </a:p>
          <a:p>
            <a:pPr marL="342900" indent="-342900">
              <a:buAutoNum type="arabicPeriod"/>
            </a:pPr>
            <a:r>
              <a:rPr lang="fr-FR" dirty="0" err="1" smtClean="0"/>
              <a:t>Minimization</a:t>
            </a:r>
            <a:r>
              <a:rPr lang="fr-FR" b="0" dirty="0" smtClean="0"/>
              <a:t> of </a:t>
            </a:r>
            <a:r>
              <a:rPr lang="fr-FR" b="0" dirty="0" err="1" smtClean="0"/>
              <a:t>functional</a:t>
            </a:r>
            <a:endParaRPr lang="fr-FR" b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5" name="ZoneTexte 2054"/>
              <p:cNvSpPr txBox="1"/>
              <p:nvPr/>
            </p:nvSpPr>
            <p:spPr>
              <a:xfrm>
                <a:off x="510258" y="3591797"/>
                <a:ext cx="205408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m:rPr>
                          <m:sty m:val="p"/>
                        </m:rPr>
                        <a:rPr lang="fr-FR" sz="1600" b="0" i="1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d>
                        <m:dPr>
                          <m:begChr m:val="|"/>
                          <m:endChr m:val="〉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</m:oMath>
                  </m:oMathPara>
                </a14:m>
                <a:endParaRPr lang="fr-FR" sz="1600" b="0" dirty="0" smtClean="0"/>
              </a:p>
            </p:txBody>
          </p:sp>
        </mc:Choice>
        <mc:Fallback xmlns="">
          <p:sp>
            <p:nvSpPr>
              <p:cNvPr id="2055" name="ZoneTexte 20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58" y="3591797"/>
                <a:ext cx="2054088" cy="246221"/>
              </a:xfrm>
              <a:prstGeom prst="rect">
                <a:avLst/>
              </a:prstGeom>
              <a:blipFill>
                <a:blip r:embed="rId2"/>
                <a:stretch>
                  <a:fillRect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/>
              <p:cNvSpPr txBox="1"/>
              <p:nvPr/>
            </p:nvSpPr>
            <p:spPr>
              <a:xfrm>
                <a:off x="510258" y="3978027"/>
                <a:ext cx="300569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fr-FR" sz="1600" b="0" dirty="0" smtClean="0"/>
              </a:p>
            </p:txBody>
          </p:sp>
        </mc:Choice>
        <mc:Fallback xmlns="">
          <p:sp>
            <p:nvSpPr>
              <p:cNvPr id="49" name="ZoneTexte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58" y="3978027"/>
                <a:ext cx="3005695" cy="246221"/>
              </a:xfrm>
              <a:prstGeom prst="rect">
                <a:avLst/>
              </a:prstGeom>
              <a:blipFill>
                <a:blip r:embed="rId3"/>
                <a:stretch>
                  <a:fillRect l="-10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/>
              <p:cNvSpPr txBox="1"/>
              <p:nvPr/>
            </p:nvSpPr>
            <p:spPr>
              <a:xfrm>
                <a:off x="3895373" y="1788287"/>
                <a:ext cx="50013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600" b="0" dirty="0" smtClean="0"/>
              </a:p>
            </p:txBody>
          </p:sp>
        </mc:Choice>
        <mc:Fallback xmlns="">
          <p:sp>
            <p:nvSpPr>
              <p:cNvPr id="51" name="ZoneText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373" y="1788287"/>
                <a:ext cx="500137" cy="246221"/>
              </a:xfrm>
              <a:prstGeom prst="rect">
                <a:avLst/>
              </a:prstGeom>
              <a:blipFill>
                <a:blip r:embed="rId4"/>
                <a:stretch>
                  <a:fillRect l="-7317" r="-13415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8" name="ZoneTexte 2057"/>
          <p:cNvSpPr txBox="1"/>
          <p:nvPr/>
        </p:nvSpPr>
        <p:spPr>
          <a:xfrm>
            <a:off x="3679583" y="3947249"/>
            <a:ext cx="2661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dirty="0" smtClean="0">
                <a:latin typeface="+mj-lt"/>
                <a:sym typeface="Wingdings" panose="05000000000000000000" pitchFamily="2" charset="2"/>
              </a:rPr>
              <a:t> </a:t>
            </a:r>
            <a:r>
              <a:rPr lang="fr-FR" sz="1600" dirty="0" err="1" smtClean="0">
                <a:latin typeface="+mj-lt"/>
              </a:rPr>
              <a:t>Follow</a:t>
            </a:r>
            <a:r>
              <a:rPr lang="fr-FR" sz="1600" dirty="0" smtClean="0">
                <a:latin typeface="+mj-lt"/>
              </a:rPr>
              <a:t> </a:t>
            </a:r>
            <a:r>
              <a:rPr lang="fr-FR" sz="1600" dirty="0" err="1" smtClean="0">
                <a:latin typeface="+mj-lt"/>
              </a:rPr>
              <a:t>steepest</a:t>
            </a:r>
            <a:r>
              <a:rPr lang="fr-FR" sz="1600" dirty="0" smtClean="0">
                <a:latin typeface="+mj-lt"/>
              </a:rPr>
              <a:t> </a:t>
            </a:r>
            <a:r>
              <a:rPr lang="fr-FR" sz="1600" dirty="0" err="1" smtClean="0">
                <a:latin typeface="+mj-lt"/>
              </a:rPr>
              <a:t>descent</a:t>
            </a:r>
            <a:endParaRPr lang="en-US" sz="1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9" name="Rectangle 2058"/>
              <p:cNvSpPr/>
              <p:nvPr/>
            </p:nvSpPr>
            <p:spPr>
              <a:xfrm>
                <a:off x="3828850" y="2747656"/>
                <a:ext cx="100335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↔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ℛ</m:t>
                      </m:r>
                    </m:oMath>
                  </m:oMathPara>
                </a14:m>
                <a:endParaRPr lang="fr-FR" sz="1600" b="0" dirty="0" smtClean="0"/>
              </a:p>
            </p:txBody>
          </p:sp>
        </mc:Choice>
        <mc:Fallback xmlns="">
          <p:sp>
            <p:nvSpPr>
              <p:cNvPr id="2059" name="Rectangle 20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850" y="2747656"/>
                <a:ext cx="1003352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Imag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773" y="824920"/>
            <a:ext cx="4277778" cy="3802470"/>
          </a:xfrm>
          <a:prstGeom prst="rect">
            <a:avLst/>
          </a:prstGeom>
        </p:spPr>
      </p:pic>
      <p:sp>
        <p:nvSpPr>
          <p:cNvPr id="35" name="Arc 34"/>
          <p:cNvSpPr/>
          <p:nvPr/>
        </p:nvSpPr>
        <p:spPr>
          <a:xfrm rot="4338694" flipV="1">
            <a:off x="6798958" y="1642035"/>
            <a:ext cx="3531704" cy="576955"/>
          </a:xfrm>
          <a:prstGeom prst="arc">
            <a:avLst>
              <a:gd name="adj1" fmla="val 15216628"/>
              <a:gd name="adj2" fmla="val 21543813"/>
            </a:avLst>
          </a:prstGeom>
          <a:ln w="317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Étoile à 5 branches 35"/>
          <p:cNvSpPr/>
          <p:nvPr/>
        </p:nvSpPr>
        <p:spPr>
          <a:xfrm>
            <a:off x="9504698" y="3735828"/>
            <a:ext cx="155448" cy="109728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ouée 36"/>
          <p:cNvSpPr/>
          <p:nvPr/>
        </p:nvSpPr>
        <p:spPr>
          <a:xfrm>
            <a:off x="8115852" y="1498643"/>
            <a:ext cx="182880" cy="18288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7753433" y="3947249"/>
            <a:ext cx="3625029" cy="5382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uiExpand="1" build="p"/>
      <p:bldP spid="2055" grpId="0"/>
      <p:bldP spid="49" grpId="0"/>
      <p:bldP spid="51" grpId="0"/>
      <p:bldP spid="2058" grpId="0"/>
      <p:bldP spid="2059" grpId="0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From</a:t>
            </a:r>
            <a:r>
              <a:rPr lang="fr-FR" dirty="0" smtClean="0"/>
              <a:t> HFB to QRPA matrix</a:t>
            </a:r>
            <a:endParaRPr lang="en-US" dirty="0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1329983" y="988253"/>
            <a:ext cx="3717769" cy="3782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Excitations and QRPA matrix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515524" y="1974942"/>
                <a:ext cx="5579345" cy="11689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600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fr-FR" sz="16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𝐻𝐹𝐵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b="1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𝝏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num>
                                  <m:den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sSup>
                                      <m:sSupPr>
                                        <m:ctrlP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𝒁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𝝏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num>
                                  <m:den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sSup>
                                      <m:sSupPr>
                                        <m:ctrlP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sSup>
                                      <m:sSupPr>
                                        <m:ctrlP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𝝏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num>
                                  <m:den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𝒁</m:t>
                                    </m:r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𝒁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𝝏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num>
                                  <m:den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𝒁</m:t>
                                    </m:r>
                                    <m:r>
                                      <a:rPr lang="fr-FR" sz="1600" b="1" i="1"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sSup>
                                      <m:sSupPr>
                                        <m:ctrlP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p>
                                        <m:r>
                                          <a:rPr lang="fr-FR" sz="1600" b="1" i="1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p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fr-FR" sz="1600" b="0" dirty="0" smtClean="0"/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24" y="1974942"/>
                <a:ext cx="5579345" cy="11689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Espace réservé du texte 2"/>
          <p:cNvSpPr txBox="1">
            <a:spLocks/>
          </p:cNvSpPr>
          <p:nvPr/>
        </p:nvSpPr>
        <p:spPr>
          <a:xfrm>
            <a:off x="310387" y="1441014"/>
            <a:ext cx="5578349" cy="3505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/>
              <a:t>How </a:t>
            </a:r>
            <a:r>
              <a:rPr lang="fr-FR" dirty="0" err="1" smtClean="0"/>
              <a:t>does</a:t>
            </a:r>
            <a:r>
              <a:rPr lang="fr-FR" dirty="0" smtClean="0"/>
              <a:t> the system </a:t>
            </a:r>
            <a:r>
              <a:rPr lang="fr-FR" dirty="0" err="1" smtClean="0"/>
              <a:t>vibrate</a:t>
            </a:r>
            <a:r>
              <a:rPr lang="fr-FR" dirty="0" smtClean="0"/>
              <a:t> in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well</a:t>
            </a:r>
            <a:r>
              <a:rPr lang="fr-FR" dirty="0" smtClean="0"/>
              <a:t> ?</a:t>
            </a:r>
            <a:endParaRPr lang="fr-FR" b="1" dirty="0" smtClean="0"/>
          </a:p>
        </p:txBody>
      </p:sp>
      <p:sp>
        <p:nvSpPr>
          <p:cNvPr id="24" name="Espace réservé du texte 2"/>
          <p:cNvSpPr txBox="1">
            <a:spLocks/>
          </p:cNvSpPr>
          <p:nvPr/>
        </p:nvSpPr>
        <p:spPr>
          <a:xfrm>
            <a:off x="310386" y="3309446"/>
            <a:ext cx="6935145" cy="3505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Vibrational</a:t>
            </a:r>
            <a:r>
              <a:rPr lang="fr-FR" dirty="0" smtClean="0"/>
              <a:t> </a:t>
            </a:r>
            <a:r>
              <a:rPr lang="fr-FR" dirty="0" err="1" smtClean="0"/>
              <a:t>spectrum</a:t>
            </a:r>
            <a:r>
              <a:rPr lang="fr-FR" dirty="0" smtClean="0"/>
              <a:t> </a:t>
            </a:r>
            <a:r>
              <a:rPr lang="fr-FR" b="0" dirty="0" err="1" smtClean="0"/>
              <a:t>hidden</a:t>
            </a:r>
            <a:r>
              <a:rPr lang="fr-FR" b="0" dirty="0" smtClean="0"/>
              <a:t> in </a:t>
            </a:r>
            <a:r>
              <a:rPr lang="fr-FR" b="0" dirty="0" err="1" smtClean="0"/>
              <a:t>Hessian</a:t>
            </a:r>
            <a:r>
              <a:rPr lang="fr-FR" b="0" dirty="0" smtClean="0"/>
              <a:t> : </a:t>
            </a:r>
            <a:r>
              <a:rPr lang="fr-FR" dirty="0" smtClean="0">
                <a:solidFill>
                  <a:srgbClr val="FF0000"/>
                </a:solidFill>
              </a:rPr>
              <a:t>QRPA matrix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53" y="833627"/>
            <a:ext cx="4277778" cy="380247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927" y="825804"/>
            <a:ext cx="4276800" cy="3801600"/>
          </a:xfrm>
          <a:prstGeom prst="rect">
            <a:avLst/>
          </a:prstGeom>
        </p:spPr>
      </p:pic>
      <p:sp>
        <p:nvSpPr>
          <p:cNvPr id="31" name="Étoile à 5 branches 30"/>
          <p:cNvSpPr/>
          <p:nvPr/>
        </p:nvSpPr>
        <p:spPr>
          <a:xfrm>
            <a:off x="9498387" y="3735826"/>
            <a:ext cx="155448" cy="109728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 rot="2180188" flipV="1">
            <a:off x="9236965" y="3303996"/>
            <a:ext cx="637893" cy="576955"/>
          </a:xfrm>
          <a:prstGeom prst="arc">
            <a:avLst>
              <a:gd name="adj1" fmla="val 15291959"/>
              <a:gd name="adj2" fmla="val 21543813"/>
            </a:avLst>
          </a:prstGeom>
          <a:ln w="3175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à coins arrondis 33"/>
          <p:cNvSpPr/>
          <p:nvPr/>
        </p:nvSpPr>
        <p:spPr>
          <a:xfrm>
            <a:off x="7738413" y="3955956"/>
            <a:ext cx="3625029" cy="5382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9719942" y="4374909"/>
            <a:ext cx="2472058" cy="405970"/>
          </a:xfrm>
        </p:spPr>
        <p:txBody>
          <a:bodyPr/>
          <a:lstStyle/>
          <a:p>
            <a:r>
              <a:rPr lang="fr-FR" sz="2000" dirty="0" smtClean="0"/>
              <a:t>MATRICIAL QRPA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31069" y="5619671"/>
                <a:ext cx="2496312" cy="55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e>
                                <m:r>
                                  <a:rPr lang="fr-FR" sz="1800" b="1" i="1" smtClea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fr-FR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800" b="1" i="1" smtClean="0"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p>
                                    <m:r>
                                      <a:rPr lang="fr-FR" sz="1800" b="1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fr-FR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800" b="1" i="1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p>
                                    <m:r>
                                      <a:rPr lang="fr-FR" sz="1800" b="1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69" y="5619671"/>
                <a:ext cx="2496312" cy="5514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Espace réservé du texte 2"/>
              <p:cNvSpPr txBox="1">
                <a:spLocks/>
              </p:cNvSpPr>
              <p:nvPr/>
            </p:nvSpPr>
            <p:spPr>
              <a:xfrm>
                <a:off x="131069" y="4397908"/>
                <a:ext cx="2795264" cy="1052814"/>
              </a:xfrm>
              <a:prstGeom prst="rect">
                <a:avLst/>
              </a:prstGeom>
            </p:spPr>
            <p:txBody>
              <a:bodyPr vert="horz" wrap="square" lIns="127723" tIns="63862" rIns="127723" bIns="63862" rtlCol="0">
                <a:spAutoFit/>
              </a:bodyPr>
              <a:lstStyle>
                <a:lvl1pPr marL="0" indent="0" algn="l" defTabSz="957925" rtl="0" eaLnBrk="1" latinLnBrk="0" hangingPunct="1">
                  <a:lnSpc>
                    <a:spcPct val="90000"/>
                  </a:lnSpc>
                  <a:spcBef>
                    <a:spcPts val="1048"/>
                  </a:spcBef>
                  <a:buClr>
                    <a:srgbClr val="548235"/>
                  </a:buClr>
                  <a:buSzPct val="80000"/>
                  <a:buFontTx/>
                  <a:buNone/>
                  <a:defRPr sz="1600" b="1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1pPr>
                <a:lvl2pPr marL="718444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5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2pPr>
                <a:lvl3pPr marL="1197407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3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3pPr>
                <a:lvl4pPr marL="167637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1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4pPr>
                <a:lvl5pPr marL="2155332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1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5pPr>
                <a:lvl6pPr marL="2634295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13258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9222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1183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b="0" dirty="0" smtClean="0"/>
                  <a:t>Expressed in 2qp </a:t>
                </a:r>
                <a:r>
                  <a:rPr lang="fr-FR" b="0" dirty="0" err="1" smtClean="0"/>
                  <a:t>space</a:t>
                </a:r>
                <a:endParaRPr lang="fr-FR" b="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b="0" dirty="0" smtClean="0"/>
                  <a:t>matrix elements</a:t>
                </a:r>
              </a:p>
              <a:p>
                <a:pPr algn="ctr"/>
                <a:r>
                  <a:rPr lang="fr-FR" b="0" dirty="0" err="1" smtClean="0"/>
                  <a:t>Constructed</a:t>
                </a:r>
                <a:r>
                  <a:rPr lang="fr-FR" b="0" dirty="0" smtClean="0"/>
                  <a:t> in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</p:txBody>
          </p:sp>
        </mc:Choice>
        <mc:Fallback>
          <p:sp>
            <p:nvSpPr>
              <p:cNvPr id="26" name="Espace réservé du 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69" y="4397908"/>
                <a:ext cx="2795264" cy="1052814"/>
              </a:xfrm>
              <a:prstGeom prst="rect">
                <a:avLst/>
              </a:prstGeom>
              <a:blipFill>
                <a:blip r:embed="rId6"/>
                <a:stretch>
                  <a:fillRect t="-2312" b="-5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Espace réservé du texte 2"/>
              <p:cNvSpPr txBox="1">
                <a:spLocks/>
              </p:cNvSpPr>
              <p:nvPr/>
            </p:nvSpPr>
            <p:spPr>
              <a:xfrm>
                <a:off x="3188867" y="4628220"/>
                <a:ext cx="2398306" cy="700410"/>
              </a:xfrm>
              <a:prstGeom prst="rect">
                <a:avLst/>
              </a:prstGeom>
            </p:spPr>
            <p:txBody>
              <a:bodyPr vert="horz" wrap="square" lIns="127723" tIns="63862" rIns="127723" bIns="63862" rtlCol="0">
                <a:spAutoFit/>
              </a:bodyPr>
              <a:lstStyle>
                <a:lvl1pPr marL="0" indent="0" algn="l" defTabSz="957925" rtl="0" eaLnBrk="1" latinLnBrk="0" hangingPunct="1">
                  <a:lnSpc>
                    <a:spcPct val="90000"/>
                  </a:lnSpc>
                  <a:spcBef>
                    <a:spcPts val="1048"/>
                  </a:spcBef>
                  <a:buClr>
                    <a:srgbClr val="548235"/>
                  </a:buClr>
                  <a:buSzPct val="80000"/>
                  <a:buFontTx/>
                  <a:buNone/>
                  <a:defRPr sz="1600" b="1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1pPr>
                <a:lvl2pPr marL="718444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5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2pPr>
                <a:lvl3pPr marL="1197407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3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3pPr>
                <a:lvl4pPr marL="167637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1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4pPr>
                <a:lvl5pPr marL="2155332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1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5pPr>
                <a:lvl6pPr marL="2634295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13258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9222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1183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b="0" dirty="0" smtClean="0"/>
                  <a:t>Exact </a:t>
                </a:r>
                <a:r>
                  <a:rPr lang="fr-FR" b="0" dirty="0" err="1" smtClean="0"/>
                  <a:t>diagonalization</a:t>
                </a:r>
                <a:endParaRPr lang="fr-FR" b="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FR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fr-FR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 operations</a:t>
                </a:r>
              </a:p>
            </p:txBody>
          </p:sp>
        </mc:Choice>
        <mc:Fallback xmlns="">
          <p:sp>
            <p:nvSpPr>
              <p:cNvPr id="35" name="Espace réservé du 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867" y="4628220"/>
                <a:ext cx="2398306" cy="700410"/>
              </a:xfrm>
              <a:prstGeom prst="rect">
                <a:avLst/>
              </a:prstGeom>
              <a:blipFill>
                <a:blip r:embed="rId7"/>
                <a:stretch>
                  <a:fillRect t="-3478" b="-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Espace réservé du texte 2"/>
              <p:cNvSpPr txBox="1">
                <a:spLocks/>
              </p:cNvSpPr>
              <p:nvPr/>
            </p:nvSpPr>
            <p:spPr>
              <a:xfrm>
                <a:off x="5127135" y="5706252"/>
                <a:ext cx="2429056" cy="378270"/>
              </a:xfrm>
              <a:prstGeom prst="rect">
                <a:avLst/>
              </a:prstGeom>
            </p:spPr>
            <p:txBody>
              <a:bodyPr vert="horz" wrap="square" lIns="127723" tIns="63862" rIns="127723" bIns="63862" rtlCol="0">
                <a:spAutoFit/>
              </a:bodyPr>
              <a:lstStyle>
                <a:lvl1pPr marL="0" indent="0" algn="l" defTabSz="957925" rtl="0" eaLnBrk="1" latinLnBrk="0" hangingPunct="1">
                  <a:lnSpc>
                    <a:spcPct val="90000"/>
                  </a:lnSpc>
                  <a:spcBef>
                    <a:spcPts val="1048"/>
                  </a:spcBef>
                  <a:buClr>
                    <a:srgbClr val="548235"/>
                  </a:buClr>
                  <a:buSzPct val="80000"/>
                  <a:buFontTx/>
                  <a:buNone/>
                  <a:defRPr sz="1600" b="1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1pPr>
                <a:lvl2pPr marL="718444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5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2pPr>
                <a:lvl3pPr marL="1197407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3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3pPr>
                <a:lvl4pPr marL="167637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1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4pPr>
                <a:lvl5pPr marL="2155332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1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5pPr>
                <a:lvl6pPr marL="2634295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13258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9222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1183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𝐿𝑀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→0</m:t>
                          </m:r>
                        </m:e>
                      </m:d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800" b="0" dirty="0" smtClean="0"/>
              </a:p>
            </p:txBody>
          </p:sp>
        </mc:Choice>
        <mc:Fallback xmlns="">
          <p:sp>
            <p:nvSpPr>
              <p:cNvPr id="36" name="Espace réservé du 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135" y="5706252"/>
                <a:ext cx="2429056" cy="3782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9346360" y="5560458"/>
                <a:ext cx="2643503" cy="689676"/>
              </a:xfrm>
              <a:prstGeom prst="rect">
                <a:avLst/>
              </a:prstGeom>
              <a:ln w="38100">
                <a:solidFill>
                  <a:srgbClr val="00B0F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𝑺</m:t>
                      </m:r>
                      <m:d>
                        <m:d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b="1" i="1" smtClean="0">
                                          <a:latin typeface="Cambria Math" panose="02040503050406030204" pitchFamily="18" charset="0"/>
                                        </a:rPr>
                                        <m:t>𝝎</m:t>
                                      </m:r>
                                      <m:r>
                                        <a:rPr lang="fr-FR" sz="16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sz="16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𝝎</m:t>
                                          </m:r>
                                        </m:e>
                                        <m:sub>
                                          <m:r>
                                            <a:rPr lang="fr-FR" sz="16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p>
                                  <m: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360" y="5560458"/>
                <a:ext cx="2643503" cy="6896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Espace réservé du texte 2"/>
          <p:cNvSpPr txBox="1">
            <a:spLocks/>
          </p:cNvSpPr>
          <p:nvPr/>
        </p:nvSpPr>
        <p:spPr>
          <a:xfrm>
            <a:off x="6897877" y="4669825"/>
            <a:ext cx="2398306" cy="867635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FR" b="0" dirty="0" err="1" smtClean="0"/>
              <a:t>Phenomenological</a:t>
            </a:r>
            <a:r>
              <a:rPr lang="fr-FR" b="0" dirty="0" smtClean="0"/>
              <a:t> </a:t>
            </a:r>
            <a:r>
              <a:rPr lang="fr-FR" b="0" dirty="0" err="1" smtClean="0"/>
              <a:t>smearing</a:t>
            </a:r>
            <a:endParaRPr lang="en-US" b="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617" y="5405587"/>
            <a:ext cx="955779" cy="955779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13" y="5427406"/>
            <a:ext cx="955779" cy="95577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Espace réservé du texte 2"/>
              <p:cNvSpPr txBox="1">
                <a:spLocks/>
              </p:cNvSpPr>
              <p:nvPr/>
            </p:nvSpPr>
            <p:spPr>
              <a:xfrm>
                <a:off x="5408944" y="3749414"/>
                <a:ext cx="2742418" cy="903863"/>
              </a:xfrm>
              <a:prstGeom prst="rect">
                <a:avLst/>
              </a:prstGeom>
            </p:spPr>
            <p:txBody>
              <a:bodyPr vert="horz" wrap="square" lIns="127723" tIns="63862" rIns="127723" bIns="63862" rtlCol="0">
                <a:spAutoFit/>
              </a:bodyPr>
              <a:lstStyle>
                <a:lvl1pPr marL="0" indent="0" algn="l" defTabSz="957925" rtl="0" eaLnBrk="1" latinLnBrk="0" hangingPunct="1">
                  <a:lnSpc>
                    <a:spcPct val="90000"/>
                  </a:lnSpc>
                  <a:spcBef>
                    <a:spcPts val="1048"/>
                  </a:spcBef>
                  <a:buClr>
                    <a:srgbClr val="548235"/>
                  </a:buClr>
                  <a:buSzPct val="80000"/>
                  <a:buFontTx/>
                  <a:buNone/>
                  <a:defRPr sz="1600" b="1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1pPr>
                <a:lvl2pPr marL="718444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5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2pPr>
                <a:lvl3pPr marL="1197407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3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3pPr>
                <a:lvl4pPr marL="167637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1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4pPr>
                <a:lvl5pPr marL="2155332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100" kern="120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Calibri" charset="0"/>
                    <a:cs typeface="Calibri" charset="0"/>
                  </a:defRPr>
                </a:lvl5pPr>
                <a:lvl6pPr marL="2634295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13258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9222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1183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fr-FR" b="0" dirty="0" smtClean="0">
                    <a:solidFill>
                      <a:srgbClr val="C00000"/>
                    </a:solidFill>
                  </a:rPr>
                  <a:t>Spherical 	: </a:t>
                </a:r>
                <a:r>
                  <a:rPr lang="fr-FR" dirty="0" err="1" smtClean="0">
                    <a:solidFill>
                      <a:srgbClr val="C00000"/>
                    </a:solidFill>
                  </a:rPr>
                  <a:t>easy</a:t>
                </a:r>
                <a:r>
                  <a:rPr lang="fr-FR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fr-FR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FR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fr-FR" dirty="0" smtClean="0">
                  <a:solidFill>
                    <a:srgbClr val="C00000"/>
                  </a:solidFill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fr-FR" b="0" dirty="0" smtClean="0">
                    <a:solidFill>
                      <a:srgbClr val="C00000"/>
                    </a:solidFill>
                  </a:rPr>
                  <a:t>Axial 	: </a:t>
                </a:r>
                <a:r>
                  <a:rPr lang="fr-FR" dirty="0" err="1" smtClean="0">
                    <a:solidFill>
                      <a:srgbClr val="C00000"/>
                    </a:solidFill>
                  </a:rPr>
                  <a:t>difficult</a:t>
                </a:r>
                <a:r>
                  <a:rPr lang="fr-FR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fr-FR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fr-FR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fr-FR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fr-FR" dirty="0" smtClean="0">
                  <a:solidFill>
                    <a:srgbClr val="C00000"/>
                  </a:solidFill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fr-FR" b="0" dirty="0" smtClean="0">
                    <a:solidFill>
                      <a:srgbClr val="C00000"/>
                    </a:solidFill>
                  </a:rPr>
                  <a:t>Triaxial 	: </a:t>
                </a:r>
                <a:r>
                  <a:rPr lang="fr-FR" dirty="0" smtClean="0">
                    <a:solidFill>
                      <a:srgbClr val="C00000"/>
                    </a:solidFill>
                  </a:rPr>
                  <a:t>impossible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9" name="Espace réservé du 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944" y="3749414"/>
                <a:ext cx="2742418" cy="903863"/>
              </a:xfrm>
              <a:prstGeom prst="rect">
                <a:avLst/>
              </a:prstGeom>
              <a:blipFill>
                <a:blip r:embed="rId11"/>
                <a:stretch>
                  <a:fillRect b="-3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ag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2403" flipV="1">
            <a:off x="4666898" y="4180814"/>
            <a:ext cx="690117" cy="38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84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32" grpId="0" animBg="1"/>
      <p:bldP spid="19" grpId="0" build="p"/>
      <p:bldP spid="20" grpId="0"/>
      <p:bldP spid="26" grpId="0"/>
      <p:bldP spid="35" grpId="0"/>
      <p:bldP spid="36" grpId="0"/>
      <p:bldP spid="41" grpId="0" animBg="1"/>
      <p:bldP spid="42" grpId="0"/>
      <p:bldP spid="29" grpId="0"/>
    </p:bldLst>
  </p:timing>
</p:sld>
</file>

<file path=ppt/theme/theme1.xml><?xml version="1.0" encoding="utf-8"?>
<a:theme xmlns:a="http://schemas.openxmlformats.org/drawingml/2006/main" name="Template CEA 2019 Défaut">
  <a:themeElements>
    <a:clrScheme name="CEA Défaut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8BBC"/>
      </a:accent2>
      <a:accent3>
        <a:srgbClr val="D81142"/>
      </a:accent3>
      <a:accent4>
        <a:srgbClr val="FFC000"/>
      </a:accent4>
      <a:accent5>
        <a:srgbClr val="218380"/>
      </a:accent5>
      <a:accent6>
        <a:srgbClr val="8F2D56"/>
      </a:accent6>
      <a:hlink>
        <a:srgbClr val="2E75B5"/>
      </a:hlink>
      <a:folHlink>
        <a:srgbClr val="954F72"/>
      </a:folHlink>
    </a:clrScheme>
    <a:fontScheme name="Charte 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1-Presentation-PPT-16-9.potx" id="{9F922F03-9594-43F1-9117-515587023832}" vid="{063EDDF1-E783-4B4C-8407-69A89F01F62F}"/>
    </a:ext>
  </a:extLst>
</a:theme>
</file>

<file path=ppt/theme/theme2.xml><?xml version="1.0" encoding="utf-8"?>
<a:theme xmlns:a="http://schemas.openxmlformats.org/drawingml/2006/main" name="Template CEA 2019 Clair">
  <a:themeElements>
    <a:clrScheme name="CEA Défaut 2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FFBC42"/>
      </a:accent1>
      <a:accent2>
        <a:srgbClr val="D81159"/>
      </a:accent2>
      <a:accent3>
        <a:srgbClr val="8F2D56"/>
      </a:accent3>
      <a:accent4>
        <a:srgbClr val="689B42"/>
      </a:accent4>
      <a:accent5>
        <a:srgbClr val="218380"/>
      </a:accent5>
      <a:accent6>
        <a:srgbClr val="FFD29F"/>
      </a:accent6>
      <a:hlink>
        <a:srgbClr val="2E75B5"/>
      </a:hlink>
      <a:folHlink>
        <a:srgbClr val="954F72"/>
      </a:folHlink>
    </a:clrScheme>
    <a:fontScheme name="Charte 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1-Presentation-PPT-16-9.potx" id="{9F922F03-9594-43F1-9117-515587023832}" vid="{09328BBD-E5D4-49DD-9C00-812735499E2D}"/>
    </a:ext>
  </a:extLst>
</a:theme>
</file>

<file path=ppt/theme/theme3.xml><?xml version="1.0" encoding="utf-8"?>
<a:theme xmlns:a="http://schemas.openxmlformats.org/drawingml/2006/main" name="Template CEA 2019 Marron">
  <a:themeElements>
    <a:clrScheme name="CEA Bleu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9728C"/>
      </a:accent1>
      <a:accent2>
        <a:srgbClr val="689BA6"/>
      </a:accent2>
      <a:accent3>
        <a:srgbClr val="C2F2F2"/>
      </a:accent3>
      <a:accent4>
        <a:srgbClr val="273D40"/>
      </a:accent4>
      <a:accent5>
        <a:srgbClr val="0084B4"/>
      </a:accent5>
      <a:accent6>
        <a:srgbClr val="93E2FF"/>
      </a:accent6>
      <a:hlink>
        <a:srgbClr val="2E75B5"/>
      </a:hlink>
      <a:folHlink>
        <a:srgbClr val="954F72"/>
      </a:folHlink>
    </a:clrScheme>
    <a:fontScheme name="Charte 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1-Presentation-PPT-16-9.potx" id="{9F922F03-9594-43F1-9117-515587023832}" vid="{2A25B854-C178-4DE8-9508-FBD4AF6CA1A9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2021-Presentation-PPT-16-9</Template>
  <TotalTime>94712</TotalTime>
  <Words>3161</Words>
  <Application>Microsoft Office PowerPoint</Application>
  <PresentationFormat>Grand écran</PresentationFormat>
  <Paragraphs>545</Paragraphs>
  <Slides>29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Cambria Math</vt:lpstr>
      <vt:lpstr>Wingdings</vt:lpstr>
      <vt:lpstr>Wingdings 3</vt:lpstr>
      <vt:lpstr>Template CEA 2019 Défaut</vt:lpstr>
      <vt:lpstr>Template CEA 2019 Clair</vt:lpstr>
      <vt:lpstr>Template CEA 2019 Marron</vt:lpstr>
      <vt:lpstr>Présentation PowerPoint</vt:lpstr>
      <vt:lpstr>Challenges in nuclear structure</vt:lpstr>
      <vt:lpstr>Modelling the nuclear problem with microscopic methods</vt:lpstr>
      <vt:lpstr>Progress of ab initio / in medias res methods</vt:lpstr>
      <vt:lpstr>Outline</vt:lpstr>
      <vt:lpstr>Outline</vt:lpstr>
      <vt:lpstr>Nuclear structure problem</vt:lpstr>
      <vt:lpstr>From HFB to QRPA matrix</vt:lpstr>
      <vt:lpstr>From HFB to QRPA matrix</vt:lpstr>
      <vt:lpstr>From HFB to QRPA matrix</vt:lpstr>
      <vt:lpstr>Illustration of QRPA –FAM in a spherical nucleus</vt:lpstr>
      <vt:lpstr>QRPA-FAM in deformed nuclei : illustration in neon 20</vt:lpstr>
      <vt:lpstr>QRPA-FAM in deformed nuclei : illustration in neon 20</vt:lpstr>
      <vt:lpstr>Outline</vt:lpstr>
      <vt:lpstr>Expected quality of HFB-QRPA in ab initio I – Interaction</vt:lpstr>
      <vt:lpstr>Expected quality of HFB-QRPA in ab initio II – Many-body</vt:lpstr>
      <vt:lpstr>Outline</vt:lpstr>
      <vt:lpstr>Validating ab initio axial QRPA-FAM to E1 response in medium-mass systems</vt:lpstr>
      <vt:lpstr>Systematic calculations of isotopic chains</vt:lpstr>
      <vt:lpstr>Comparing uncomparable results</vt:lpstr>
      <vt:lpstr>Low energy strength and inverse sum rule</vt:lpstr>
      <vt:lpstr>Finite temperature… and unanswered questions</vt:lpstr>
      <vt:lpstr>Generalizing to triaxial systems : preliminary results</vt:lpstr>
      <vt:lpstr>QRPA-FAM in odd systems : very preliminary results and questions</vt:lpstr>
      <vt:lpstr>Outline</vt:lpstr>
      <vt:lpstr>Beyond the harmonic approximation with PGCM</vt:lpstr>
      <vt:lpstr>Conclusion and perspectives</vt:lpstr>
      <vt:lpstr>Thanks for your attention</vt:lpstr>
      <vt:lpstr>PGCM in O16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FROSINI Mikael</dc:creator>
  <cp:lastModifiedBy>FROSINI Mikael</cp:lastModifiedBy>
  <cp:revision>569</cp:revision>
  <dcterms:created xsi:type="dcterms:W3CDTF">2021-10-06T13:39:06Z</dcterms:created>
  <dcterms:modified xsi:type="dcterms:W3CDTF">2022-10-27T11:52:58Z</dcterms:modified>
</cp:coreProperties>
</file>