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8" r:id="rId1"/>
  </p:sldMasterIdLst>
  <p:notesMasterIdLst>
    <p:notesMasterId r:id="rId63"/>
  </p:notesMasterIdLst>
  <p:sldIdLst>
    <p:sldId id="256" r:id="rId2"/>
    <p:sldId id="313" r:id="rId3"/>
    <p:sldId id="1734" r:id="rId4"/>
    <p:sldId id="1730" r:id="rId5"/>
    <p:sldId id="1470" r:id="rId6"/>
    <p:sldId id="1504" r:id="rId7"/>
    <p:sldId id="1738" r:id="rId8"/>
    <p:sldId id="1506" r:id="rId9"/>
    <p:sldId id="1735" r:id="rId10"/>
    <p:sldId id="1756" r:id="rId11"/>
    <p:sldId id="283" r:id="rId12"/>
    <p:sldId id="1755" r:id="rId13"/>
    <p:sldId id="1751" r:id="rId14"/>
    <p:sldId id="1745" r:id="rId15"/>
    <p:sldId id="1753" r:id="rId16"/>
    <p:sldId id="1737" r:id="rId17"/>
    <p:sldId id="1752" r:id="rId18"/>
    <p:sldId id="1736" r:id="rId19"/>
    <p:sldId id="1733" r:id="rId20"/>
    <p:sldId id="1748" r:id="rId21"/>
    <p:sldId id="1500" r:id="rId22"/>
    <p:sldId id="1740" r:id="rId23"/>
    <p:sldId id="1744" r:id="rId24"/>
    <p:sldId id="1732" r:id="rId25"/>
    <p:sldId id="1731" r:id="rId26"/>
    <p:sldId id="1747" r:id="rId27"/>
    <p:sldId id="1746" r:id="rId28"/>
    <p:sldId id="1754" r:id="rId29"/>
    <p:sldId id="1749" r:id="rId30"/>
    <p:sldId id="1750" r:id="rId31"/>
    <p:sldId id="1739" r:id="rId32"/>
    <p:sldId id="1485" r:id="rId33"/>
    <p:sldId id="1743" r:id="rId34"/>
    <p:sldId id="1742" r:id="rId35"/>
    <p:sldId id="280" r:id="rId36"/>
    <p:sldId id="281" r:id="rId37"/>
    <p:sldId id="282" r:id="rId38"/>
    <p:sldId id="284" r:id="rId39"/>
    <p:sldId id="1508" r:id="rId40"/>
    <p:sldId id="1515" r:id="rId41"/>
    <p:sldId id="1519" r:id="rId42"/>
    <p:sldId id="1518" r:id="rId43"/>
    <p:sldId id="1513" r:id="rId44"/>
    <p:sldId id="1509" r:id="rId45"/>
    <p:sldId id="1517" r:id="rId46"/>
    <p:sldId id="1741" r:id="rId47"/>
    <p:sldId id="1715" r:id="rId48"/>
    <p:sldId id="1724" r:id="rId49"/>
    <p:sldId id="1720" r:id="rId50"/>
    <p:sldId id="1728" r:id="rId51"/>
    <p:sldId id="1729" r:id="rId52"/>
    <p:sldId id="1727" r:id="rId53"/>
    <p:sldId id="1721" r:id="rId54"/>
    <p:sldId id="1719" r:id="rId55"/>
    <p:sldId id="1722" r:id="rId56"/>
    <p:sldId id="1723" r:id="rId57"/>
    <p:sldId id="1725" r:id="rId58"/>
    <p:sldId id="1726" r:id="rId59"/>
    <p:sldId id="1716" r:id="rId60"/>
    <p:sldId id="1717" r:id="rId61"/>
    <p:sldId id="1718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1686"/>
    <a:srgbClr val="AE0A24"/>
    <a:srgbClr val="0432FF"/>
    <a:srgbClr val="D720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59" autoAdjust="0"/>
    <p:restoredTop sz="93166" autoAdjust="0"/>
  </p:normalViewPr>
  <p:slideViewPr>
    <p:cSldViewPr snapToGrid="0" snapToObjects="1">
      <p:cViewPr varScale="1">
        <p:scale>
          <a:sx n="114" d="100"/>
          <a:sy n="114" d="100"/>
        </p:scale>
        <p:origin x="50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9/26/22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29478D-2DE5-A32E-1549-235EEE96F89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D1418F5-768A-A146-A5AB-65C629A1BA61}" type="slidenum">
              <a:t>10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F840E2-558A-C3BD-F919-CE93BC378E4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8523A7-7E0A-40E7-54AF-394B2B8C3A3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65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7FBEAD-F815-0611-49C7-1D581B37E61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13583CF-663A-2B41-8214-D368E1AF10E8}" type="slidenum">
              <a:t>11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D11A7B-2CC6-0823-2B19-1F360ABC8B6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4A3CAD-A175-9B03-98D1-BD6BB3F8EBA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66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29478D-2DE5-A32E-1549-235EEE96F89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D1418F5-768A-A146-A5AB-65C629A1BA61}" type="slidenum">
              <a:t>12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F840E2-558A-C3BD-F919-CE93BC378E4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8523A7-7E0A-40E7-54AF-394B2B8C3A3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475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667516-B04F-4B37-2840-2AE7114F9FB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237204F-EA1D-AF4A-ABC6-3F9424F1B125}" type="slidenum">
              <a:t>35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18D2FA-9D48-1B7B-72D8-9CCA9B19674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D6614B-AA7E-CCC0-1A8D-03D58B07334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056421-C382-F390-4D5A-86109B7C6A0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F49164B-BDE4-4549-97F8-61A648587E3F}" type="slidenum">
              <a:t>36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3DDBD0-6D1F-2F19-A014-32A5A057699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268E82-DB79-01DB-D788-5ECC4E3D04C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F2ACD-3EEC-04B0-5FA1-1534330E453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3601419-7053-AF42-AFF4-1B8D114BA234}" type="slidenum">
              <a:t>37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D3C8FD-D76A-D28F-775B-FDEC6B706D0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359A0A-582E-D522-68D0-BE6EE587B4B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29478D-2DE5-A32E-1549-235EEE96F89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D1418F5-768A-A146-A5AB-65C629A1BA61}" type="slidenum">
              <a:t>38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F840E2-558A-C3BD-F919-CE93BC378E4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8523A7-7E0A-40E7-54AF-394B2B8C3A3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901A9-DC5F-4E96-2135-0671ED8500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8FFA6A-6779-3842-0B9A-86C97B6981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A4F97-E786-8CE3-9505-0F8B11B30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A7A6-70FF-5743-A43F-9003F5920BEF}" type="datetime2">
              <a:rPr lang="en-US" smtClean="0"/>
              <a:t>Monday, September 26,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580AD-641E-3ABE-1602-DB1647010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F0A4F-06F4-973C-7789-E3DD18CA7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112388"/>
      </p:ext>
    </p:extLst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3DC3A-D762-9DB5-388A-2079D26DC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972125-4895-4D32-A4A9-B818CBC30F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AA43F-7167-9EB3-163B-08327FCA2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A7A6-70FF-5743-A43F-9003F5920BEF}" type="datetime2">
              <a:rPr lang="en-US" smtClean="0"/>
              <a:t>Monday, September 26,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DFC22-7022-0D96-A5F2-B437679C3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CE44C-5CA5-AB9E-B788-7AEDE1D74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899787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10F5F3-154C-7AE9-0F7E-4FB5A66FB3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532E71-1FC2-4669-21CB-0B98A6431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27946-565B-EB29-D44D-687276E2B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A7A6-70FF-5743-A43F-9003F5920BEF}" type="datetime2">
              <a:rPr lang="en-US" smtClean="0"/>
              <a:t>Monday, September 26,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22E2A-95E1-D8A8-5CAC-464E48E9D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254D1-0A3B-1D6A-3987-EE18FF49C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238911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3226" y="1745944"/>
            <a:ext cx="4060995" cy="3184812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solidFill>
                  <a:srgbClr val="AE0A24"/>
                </a:solidFill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3226" y="700391"/>
            <a:ext cx="8482279" cy="4575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0D1843-69F8-DC4F-9FCA-A8F3A1B0D57A}" type="datetime2">
              <a:rPr lang="en-US" smtClean="0"/>
              <a:t>Monday, September 26, 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364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1391443"/>
            <a:ext cx="4148781" cy="495630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1391443"/>
            <a:ext cx="4086997" cy="495630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1372767"/>
            <a:ext cx="4148781" cy="497498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1372767"/>
            <a:ext cx="4148781" cy="217580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632697"/>
            <a:ext cx="4148781" cy="271505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623744" y="1372768"/>
            <a:ext cx="4148781" cy="497498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0" y="1372768"/>
            <a:ext cx="4148781" cy="2175802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308920" y="3632698"/>
            <a:ext cx="4148781" cy="271505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1354447"/>
            <a:ext cx="4148781" cy="4993301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1354447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966497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1354449"/>
            <a:ext cx="4148781" cy="499330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1354449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966499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735421"/>
            <a:ext cx="4148781" cy="2612327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1263272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735421"/>
            <a:ext cx="4148781" cy="261232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1263272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1382106"/>
            <a:ext cx="4148781" cy="2465321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1382106"/>
            <a:ext cx="4148781" cy="246532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DBDB6-851D-6F95-15B5-CE96574EB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3AF26-9E63-5FDC-7787-F34CC0097B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AA3C1-E557-A8C7-9469-D477D82DF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2239-3535-BB43-90F9-D2AAAB1109D7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CF392-1E3E-1524-103D-0033DAB2E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0CDCC-AE30-6872-F50A-ECD6BACA7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05E5C-5932-0441-A66A-70A5B6B81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553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438299" y="178594"/>
            <a:ext cx="8215007" cy="842702"/>
          </a:xfrm>
          <a:prstGeom prst="rect">
            <a:avLst/>
          </a:prstGeom>
        </p:spPr>
        <p:txBody>
          <a:bodyPr/>
          <a:lstStyle>
            <a:lvl1pPr>
              <a:defRPr sz="2109"/>
            </a:lvl1pPr>
          </a:lstStyle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62" y="1083803"/>
            <a:ext cx="8214080" cy="5301873"/>
          </a:xfrm>
          <a:prstGeom prst="rect">
            <a:avLst/>
          </a:prstGeom>
        </p:spPr>
        <p:txBody>
          <a:bodyPr anchor="t"/>
          <a:lstStyle>
            <a:lvl2pPr>
              <a:buSzPct val="100000"/>
            </a:lvl2pPr>
            <a:lvl3pPr>
              <a:buSzPct val="100000"/>
            </a:lvl3pPr>
            <a:lvl4pPr>
              <a:buSzPct val="100000"/>
            </a:lvl4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48377" y="6575114"/>
            <a:ext cx="239245" cy="22802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5758594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26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40863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1354089"/>
            <a:ext cx="8464378" cy="4993659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47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A340D-2783-87A5-DFF0-1CB2E702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FC4234-E624-FA63-AC91-23D678AB1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6E412-16D0-29A2-33B2-841D1E3C8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A7A6-70FF-5743-A43F-9003F5920BEF}" type="datetime2">
              <a:rPr lang="en-US" smtClean="0"/>
              <a:t>Monday, September 26,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0DCF4-64CD-BD36-FD05-AD1BE066F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505F1-55DD-F934-49BF-CE4718E4A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968449"/>
      </p:ext>
    </p:extLst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E3D18-9DE9-179E-1093-53CA103F8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940EA-1A12-507C-1CDB-AF1D6EBA1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A52850-E5ED-9710-08E0-83D8D033E8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3F552B-5C4B-477A-1B27-9F11AFAED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07AA1-E005-DD43-A36C-F172B6543130}" type="datetime1">
              <a:rPr lang="en-US" smtClean="0"/>
              <a:t>9/26/22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84941C-6D74-C848-5625-A0AFB0423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9A3A6-66A0-A723-8794-E985566B2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6DD8B-EB1C-354D-918A-7CE02C579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333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98088-2D44-DEC4-5313-3448F558E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DE8890-DCE8-703F-2EEC-B0CE8AE55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F6DD23-4A0F-E393-7FB8-AA1CB9CBF9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37FEF9-A9C8-18C7-F569-7DE02B4BB7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C3D6C7-2CB5-A76F-957A-86179E702D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241EB4-1D19-3BB2-BFE8-CEF607E9E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A7A6-70FF-5743-A43F-9003F5920BEF}" type="datetime2">
              <a:rPr lang="en-US" smtClean="0"/>
              <a:t>Monday, September 26, 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C838B4-9DD6-13E2-852B-D28C1A43C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6C9155-128E-8AC2-C832-671258DA8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409553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BC1D6-AA4F-AD92-E5E0-B44BCCDB1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6B8963-5E46-E970-1701-00E6A698D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A7A6-70FF-5743-A43F-9003F5920BEF}" type="datetime2">
              <a:rPr lang="en-US" smtClean="0"/>
              <a:t>Monday, September 26, 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8607A-EA7B-8D89-C1F6-8200F4120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D0427F-ED97-9DF5-6484-A70285FBD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397431"/>
      </p:ext>
    </p:extLst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EE3CD4-F9BC-AB79-7A60-543B022C6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2239-3535-BB43-90F9-D2AAAB1109D7}" type="datetimeFigureOut">
              <a:rPr lang="en-US" smtClean="0"/>
              <a:t>9/26/22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BE4AB0-47B9-D489-17AC-2FC5B6EDC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A94C10-C353-40F3-B2FA-5551D8053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05E5C-5932-0441-A66A-70A5B6B81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9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38778-7818-0F56-0802-5BBF7ADEE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C72E0-3509-1077-FB7D-AC575502D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6E26F-23ED-855B-CD8F-B3E9CA872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0D145F-17BB-5033-A8DF-62F7E002C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A7A6-70FF-5743-A43F-9003F5920BEF}" type="datetime2">
              <a:rPr lang="en-US" smtClean="0"/>
              <a:t>Monday, September 26, 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5A1FFF-F765-10E3-9C30-51378C7AE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8F9F36-62F0-E132-1776-1BF8E45BD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116810"/>
      </p:ext>
    </p:extLst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82B83-C294-725B-814A-038DD8A72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6C5C85-C9FF-0FCD-60E9-23663E2973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EF827F-5544-14DE-6CDE-2F70F77E5B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67C0D8-485C-C1BB-BDD8-73F28192E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A7A6-70FF-5743-A43F-9003F5920BEF}" type="datetime2">
              <a:rPr lang="en-US" smtClean="0"/>
              <a:t>Monday, September 26, 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F096E-E53E-443C-5C38-4B84D9AC4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5388B-1565-48B6-EC53-CA18E6DCF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18035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C17FE3-2E44-2769-C923-60F41AD65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34FED-FEB6-F18E-C959-652ED0756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5EDE0-69A4-5140-57DC-0567676266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4A7A6-70FF-5743-A43F-9003F5920BEF}" type="datetime2">
              <a:rPr lang="en-US" smtClean="0"/>
              <a:t>Monday, September 26,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92D12-8639-2279-C9CB-7B93B01A0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6968D-73D5-064F-316B-2B83A2F18D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279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669" r:id="rId13"/>
    <p:sldLayoutId id="2147483672" r:id="rId14"/>
    <p:sldLayoutId id="2147483673" r:id="rId15"/>
    <p:sldLayoutId id="2147483671" r:id="rId16"/>
    <p:sldLayoutId id="2147483675" r:id="rId17"/>
    <p:sldLayoutId id="2147483674" r:id="rId18"/>
    <p:sldLayoutId id="2147483676" r:id="rId19"/>
    <p:sldLayoutId id="2147483678" r:id="rId20"/>
    <p:sldLayoutId id="2147483702" r:id="rId21"/>
    <p:sldLayoutId id="2147483703" r:id="rId22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0.tiff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89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0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0.png"/><Relationship Id="rId4" Type="http://schemas.openxmlformats.org/officeDocument/2006/relationships/image" Target="../media/image10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87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2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5.png"/><Relationship Id="rId4" Type="http://schemas.openxmlformats.org/officeDocument/2006/relationships/image" Target="../media/image1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356146" y="884055"/>
            <a:ext cx="8037827" cy="2882184"/>
          </a:xfrm>
        </p:spPr>
        <p:txBody>
          <a:bodyPr/>
          <a:lstStyle/>
          <a:p>
            <a:r>
              <a:rPr lang="en-US" dirty="0"/>
              <a:t>TMDs.      From </a:t>
            </a:r>
            <a:r>
              <a:rPr lang="en-US" dirty="0" err="1"/>
              <a:t>Jlab</a:t>
            </a:r>
            <a:r>
              <a:rPr lang="en-US" dirty="0"/>
              <a:t> to the EIC</a:t>
            </a:r>
            <a:br>
              <a:rPr lang="en-US" dirty="0"/>
            </a:b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56146" y="3443420"/>
            <a:ext cx="4668700" cy="645637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Anselm Vossen </a:t>
            </a:r>
            <a:br>
              <a:rPr lang="en-US" u="sng" dirty="0"/>
            </a:br>
            <a:endParaRPr lang="en-US" sz="2000" dirty="0"/>
          </a:p>
        </p:txBody>
      </p:sp>
      <p:pic>
        <p:nvPicPr>
          <p:cNvPr id="9" name="Picture 8" descr="Image result for jefferson lab logo">
            <a:extLst>
              <a:ext uri="{FF2B5EF4-FFF2-40B4-BE49-F238E27FC236}">
                <a16:creationId xmlns:a16="http://schemas.microsoft.com/office/drawing/2014/main" id="{8CFB2D4D-28F4-8240-8618-503B64E19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4136" y="5891393"/>
            <a:ext cx="2164043" cy="81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CDCE91-7648-274C-A540-B92031E58C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20515"/>
            <a:ext cx="2606292" cy="4374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8FAAA4-DA70-2D4B-B1E8-A34CD0433E6C}"/>
              </a:ext>
            </a:extLst>
          </p:cNvPr>
          <p:cNvSpPr txBox="1"/>
          <p:nvPr/>
        </p:nvSpPr>
        <p:spPr>
          <a:xfrm>
            <a:off x="0" y="6051183"/>
            <a:ext cx="2704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Research supported by the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473E8AD-EC5C-8349-98EE-2E0C7C26CD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75498" y="5891393"/>
            <a:ext cx="1905000" cy="838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3BD6E8-C280-DF95-9462-234E75D26969}"/>
              </a:ext>
            </a:extLst>
          </p:cNvPr>
          <p:cNvSpPr txBox="1"/>
          <p:nvPr/>
        </p:nvSpPr>
        <p:spPr>
          <a:xfrm>
            <a:off x="8703733" y="0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20+5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57BCC8-1E59-9FB7-ECAD-CC0107E95331}"/>
              </a:ext>
            </a:extLst>
          </p:cNvPr>
          <p:cNvSpPr txBox="1"/>
          <p:nvPr/>
        </p:nvSpPr>
        <p:spPr>
          <a:xfrm>
            <a:off x="169333" y="79022"/>
            <a:ext cx="5885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Trento</a:t>
            </a:r>
          </a:p>
        </p:txBody>
      </p:sp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43C27BF4-50BF-C512-C78B-9AC649675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Liberation Sans" pitchFamily="18"/>
                <a:ea typeface="Noto Sans CJK SC" pitchFamily="2"/>
                <a:cs typeface="Lohit Devanagari" pitchFamily="2"/>
              </a:rPr>
              <a:t>Depolarization Factors</a:t>
            </a:r>
            <a:br>
              <a:rPr lang="en-US" sz="3600" b="1" dirty="0">
                <a:latin typeface="Liberation Sans" pitchFamily="18"/>
                <a:ea typeface="Noto Sans CJK SC" pitchFamily="2"/>
                <a:cs typeface="Lohit Devanagari" pitchFamily="2"/>
              </a:rPr>
            </a:b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B918B75-882B-DA01-2370-E640D604B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7B49556-0987-5094-C735-9C050FDA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632679A-CFCB-9C47-A39C-C311E67B3F9C}" type="slidenum">
              <a:rPr lang="en-US" smtClean="0"/>
              <a:t>10</a:t>
            </a:fld>
            <a:endParaRPr lang="en-US"/>
          </a:p>
        </p:txBody>
      </p:sp>
      <p:pic>
        <p:nvPicPr>
          <p:cNvPr id="5" name="">
            <a:extLst>
              <a:ext uri="{FF2B5EF4-FFF2-40B4-BE49-F238E27FC236}">
                <a16:creationId xmlns:a16="http://schemas.microsoft.com/office/drawing/2014/main" id="{14A14E24-9BF7-FC70-7693-241AF130F2A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356720" y="1555000"/>
            <a:ext cx="3781136" cy="39470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6AEAD5-836A-E6E3-AA53-299F8E9E0900}"/>
              </a:ext>
            </a:extLst>
          </p:cNvPr>
          <p:cNvSpPr txBox="1"/>
          <p:nvPr/>
        </p:nvSpPr>
        <p:spPr>
          <a:xfrm>
            <a:off x="1554249" y="1937718"/>
            <a:ext cx="859100" cy="323270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algn="ctr" hangingPunct="0">
              <a:defRPr sz="1400"/>
            </a:pPr>
            <a:r>
              <a:rPr lang="en-US" sz="1633" b="1" u="sng">
                <a:solidFill>
                  <a:srgbClr val="00AAAD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Twist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723C40-2353-E8E5-D435-CF613633B818}"/>
              </a:ext>
            </a:extLst>
          </p:cNvPr>
          <p:cNvSpPr txBox="1"/>
          <p:nvPr/>
        </p:nvSpPr>
        <p:spPr>
          <a:xfrm>
            <a:off x="1554249" y="4354522"/>
            <a:ext cx="859100" cy="323270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algn="ctr" hangingPunct="0">
              <a:defRPr sz="1400"/>
            </a:pPr>
            <a:r>
              <a:rPr lang="en-US" sz="1633" b="1" u="sng">
                <a:solidFill>
                  <a:srgbClr val="00AAAD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Twist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F90284-76C5-F8C5-7862-6D28DC57D308}"/>
              </a:ext>
            </a:extLst>
          </p:cNvPr>
          <p:cNvSpPr txBox="1"/>
          <p:nvPr/>
        </p:nvSpPr>
        <p:spPr>
          <a:xfrm>
            <a:off x="173257" y="6471298"/>
            <a:ext cx="1866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from C. </a:t>
            </a:r>
            <a:r>
              <a:rPr lang="en-US" dirty="0" err="1"/>
              <a:t>Dilks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558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Chart, line chart&#10;&#10;Description automatically generated">
            <a:extLst>
              <a:ext uri="{FF2B5EF4-FFF2-40B4-BE49-F238E27FC236}">
                <a16:creationId xmlns:a16="http://schemas.microsoft.com/office/drawing/2014/main" id="{FB3C7B38-A5EA-71B7-B854-8A4C30E82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363" y="3882817"/>
            <a:ext cx="2940948" cy="2113344"/>
          </a:xfrm>
          <a:prstGeom prst="rect">
            <a:avLst/>
          </a:prstGeom>
        </p:spPr>
      </p:pic>
      <p:pic>
        <p:nvPicPr>
          <p:cNvPr id="38" name="Picture 37" descr="Chart, line chart&#10;&#10;Description automatically generated">
            <a:extLst>
              <a:ext uri="{FF2B5EF4-FFF2-40B4-BE49-F238E27FC236}">
                <a16:creationId xmlns:a16="http://schemas.microsoft.com/office/drawing/2014/main" id="{BDCAA599-DE79-CDA5-2215-A1ED8E69D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608" y="1667140"/>
            <a:ext cx="2763704" cy="1985978"/>
          </a:xfrm>
          <a:prstGeom prst="rect">
            <a:avLst/>
          </a:prstGeom>
        </p:spPr>
      </p:pic>
      <p:pic>
        <p:nvPicPr>
          <p:cNvPr id="36" name="Picture 35" descr="Chart, line chart&#10;&#10;Description automatically generated">
            <a:extLst>
              <a:ext uri="{FF2B5EF4-FFF2-40B4-BE49-F238E27FC236}">
                <a16:creationId xmlns:a16="http://schemas.microsoft.com/office/drawing/2014/main" id="{18A9F1C0-5183-6C0F-F87C-12B63C3994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622" y="1515224"/>
            <a:ext cx="2959864" cy="2126937"/>
          </a:xfrm>
          <a:prstGeom prst="rect">
            <a:avLst/>
          </a:prstGeom>
        </p:spPr>
      </p:pic>
      <p:sp>
        <p:nvSpPr>
          <p:cNvPr id="31" name="Title 30">
            <a:extLst>
              <a:ext uri="{FF2B5EF4-FFF2-40B4-BE49-F238E27FC236}">
                <a16:creationId xmlns:a16="http://schemas.microsoft.com/office/drawing/2014/main" id="{83834ABC-2687-B92F-298A-D1AFA0818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217690"/>
            <a:ext cx="8464378" cy="487490"/>
          </a:xfrm>
        </p:spPr>
        <p:txBody>
          <a:bodyPr/>
          <a:lstStyle/>
          <a:p>
            <a:r>
              <a:rPr lang="en-US" dirty="0"/>
              <a:t>Depolarization factors for some TMDs are suppressed at EIC kinematics</a:t>
            </a:r>
          </a:p>
        </p:txBody>
      </p:sp>
      <p:pic>
        <p:nvPicPr>
          <p:cNvPr id="34" name="Content Placeholder 33">
            <a:extLst>
              <a:ext uri="{FF2B5EF4-FFF2-40B4-BE49-F238E27FC236}">
                <a16:creationId xmlns:a16="http://schemas.microsoft.com/office/drawing/2014/main" id="{D467A4DE-757A-1AC6-871D-29A44ECC22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127327" y="3916944"/>
            <a:ext cx="2673350" cy="1921050"/>
          </a:xfrm>
        </p:spPr>
      </p:pic>
      <p:sp>
        <p:nvSpPr>
          <p:cNvPr id="27" name="Slide Number Placeholder 3">
            <a:extLst>
              <a:ext uri="{FF2B5EF4-FFF2-40B4-BE49-F238E27FC236}">
                <a16:creationId xmlns:a16="http://schemas.microsoft.com/office/drawing/2014/main" id="{57EB95DD-F5B7-3049-E2F7-A928E6DE2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AA13597-B8FA-6447-8D58-70F733739ED9}" type="slidenum">
              <a:rPr lang="en-US" smtClean="0"/>
              <a:t>11</a:t>
            </a:fld>
            <a:endParaRPr lang="en-US"/>
          </a:p>
        </p:txBody>
      </p:sp>
      <p:grpSp>
        <p:nvGrpSpPr>
          <p:cNvPr id="11" name="Group 10" descr="28§display§ep\to e{\color{red}\pi^+}X§svg§600§FALSE§" title="TexMaths">
            <a:extLst>
              <a:ext uri="{FF2B5EF4-FFF2-40B4-BE49-F238E27FC236}">
                <a16:creationId xmlns:a16="http://schemas.microsoft.com/office/drawing/2014/main" id="{6B9E6F28-A43E-45F6-DA52-455B1A3B329C}"/>
              </a:ext>
            </a:extLst>
          </p:cNvPr>
          <p:cNvGrpSpPr/>
          <p:nvPr/>
        </p:nvGrpSpPr>
        <p:grpSpPr>
          <a:xfrm>
            <a:off x="5373727" y="1103053"/>
            <a:ext cx="1661166" cy="334388"/>
            <a:chOff x="5924160" y="271080"/>
            <a:chExt cx="1831320" cy="368640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5BCBA50-4F15-E80B-83C2-F3ECC554B091}"/>
                </a:ext>
              </a:extLst>
            </p:cNvPr>
            <p:cNvSpPr/>
            <p:nvPr/>
          </p:nvSpPr>
          <p:spPr>
            <a:xfrm>
              <a:off x="5924160" y="271080"/>
              <a:ext cx="1831320" cy="368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088" h="1025">
                  <a:moveTo>
                    <a:pt x="2543" y="1025"/>
                  </a:moveTo>
                  <a:lnTo>
                    <a:pt x="0" y="1025"/>
                  </a:lnTo>
                  <a:lnTo>
                    <a:pt x="0" y="0"/>
                  </a:lnTo>
                  <a:lnTo>
                    <a:pt x="5088" y="0"/>
                  </a:lnTo>
                  <a:lnTo>
                    <a:pt x="5088" y="10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wrap="none" lIns="81638" tIns="40819" rIns="81638" bIns="40819" anchorCtr="0" compatLnSpc="0"/>
            <a:lstStyle/>
            <a:p>
              <a:pPr hangingPunct="0"/>
              <a:endParaRPr lang="en-US" sz="1633"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4E0C1FD-946D-E91E-0A8A-D05530D3D4E8}"/>
                </a:ext>
              </a:extLst>
            </p:cNvPr>
            <p:cNvSpPr/>
            <p:nvPr/>
          </p:nvSpPr>
          <p:spPr>
            <a:xfrm>
              <a:off x="5940360" y="414360"/>
              <a:ext cx="136800" cy="160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1" h="448">
                  <a:moveTo>
                    <a:pt x="139" y="208"/>
                  </a:moveTo>
                  <a:cubicBezTo>
                    <a:pt x="168" y="208"/>
                    <a:pt x="242" y="206"/>
                    <a:pt x="291" y="186"/>
                  </a:cubicBezTo>
                  <a:cubicBezTo>
                    <a:pt x="361" y="157"/>
                    <a:pt x="365" y="98"/>
                    <a:pt x="365" y="85"/>
                  </a:cubicBezTo>
                  <a:cubicBezTo>
                    <a:pt x="365" y="40"/>
                    <a:pt x="327" y="0"/>
                    <a:pt x="260" y="0"/>
                  </a:cubicBezTo>
                  <a:cubicBezTo>
                    <a:pt x="150" y="0"/>
                    <a:pt x="0" y="96"/>
                    <a:pt x="0" y="269"/>
                  </a:cubicBezTo>
                  <a:cubicBezTo>
                    <a:pt x="0" y="369"/>
                    <a:pt x="58" y="448"/>
                    <a:pt x="155" y="448"/>
                  </a:cubicBezTo>
                  <a:cubicBezTo>
                    <a:pt x="298" y="448"/>
                    <a:pt x="381" y="342"/>
                    <a:pt x="381" y="331"/>
                  </a:cubicBezTo>
                  <a:cubicBezTo>
                    <a:pt x="381" y="325"/>
                    <a:pt x="374" y="318"/>
                    <a:pt x="367" y="318"/>
                  </a:cubicBezTo>
                  <a:cubicBezTo>
                    <a:pt x="363" y="318"/>
                    <a:pt x="361" y="320"/>
                    <a:pt x="356" y="329"/>
                  </a:cubicBezTo>
                  <a:cubicBezTo>
                    <a:pt x="278" y="425"/>
                    <a:pt x="170" y="425"/>
                    <a:pt x="157" y="425"/>
                  </a:cubicBezTo>
                  <a:cubicBezTo>
                    <a:pt x="81" y="425"/>
                    <a:pt x="72" y="342"/>
                    <a:pt x="72" y="311"/>
                  </a:cubicBezTo>
                  <a:cubicBezTo>
                    <a:pt x="72" y="300"/>
                    <a:pt x="72" y="269"/>
                    <a:pt x="87" y="208"/>
                  </a:cubicBezTo>
                  <a:close/>
                  <a:moveTo>
                    <a:pt x="94" y="186"/>
                  </a:moveTo>
                  <a:cubicBezTo>
                    <a:pt x="132" y="36"/>
                    <a:pt x="233" y="22"/>
                    <a:pt x="260" y="22"/>
                  </a:cubicBezTo>
                  <a:cubicBezTo>
                    <a:pt x="307" y="22"/>
                    <a:pt x="332" y="51"/>
                    <a:pt x="332" y="85"/>
                  </a:cubicBezTo>
                  <a:cubicBezTo>
                    <a:pt x="332" y="186"/>
                    <a:pt x="175" y="186"/>
                    <a:pt x="134" y="1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wrap="none" lIns="81638" tIns="40819" rIns="81638" bIns="40819" anchorCtr="0" compatLnSpc="0"/>
            <a:lstStyle/>
            <a:p>
              <a:pPr hangingPunct="0"/>
              <a:endParaRPr lang="en-US" sz="1633"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0551768B-B4C2-9E19-63B8-6A84BFE2B9AA}"/>
                </a:ext>
              </a:extLst>
            </p:cNvPr>
            <p:cNvSpPr/>
            <p:nvPr/>
          </p:nvSpPr>
          <p:spPr>
            <a:xfrm>
              <a:off x="6078240" y="414360"/>
              <a:ext cx="185040" cy="225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5" h="627">
                  <a:moveTo>
                    <a:pt x="76" y="557"/>
                  </a:moveTo>
                  <a:cubicBezTo>
                    <a:pt x="67" y="591"/>
                    <a:pt x="67" y="598"/>
                    <a:pt x="22" y="598"/>
                  </a:cubicBezTo>
                  <a:cubicBezTo>
                    <a:pt x="11" y="598"/>
                    <a:pt x="0" y="598"/>
                    <a:pt x="0" y="615"/>
                  </a:cubicBezTo>
                  <a:cubicBezTo>
                    <a:pt x="0" y="624"/>
                    <a:pt x="4" y="627"/>
                    <a:pt x="13" y="627"/>
                  </a:cubicBezTo>
                  <a:cubicBezTo>
                    <a:pt x="40" y="627"/>
                    <a:pt x="67" y="624"/>
                    <a:pt x="96" y="624"/>
                  </a:cubicBezTo>
                  <a:cubicBezTo>
                    <a:pt x="128" y="624"/>
                    <a:pt x="161" y="627"/>
                    <a:pt x="193" y="627"/>
                  </a:cubicBezTo>
                  <a:cubicBezTo>
                    <a:pt x="199" y="627"/>
                    <a:pt x="211" y="627"/>
                    <a:pt x="211" y="609"/>
                  </a:cubicBezTo>
                  <a:cubicBezTo>
                    <a:pt x="211" y="598"/>
                    <a:pt x="202" y="598"/>
                    <a:pt x="188" y="598"/>
                  </a:cubicBezTo>
                  <a:cubicBezTo>
                    <a:pt x="139" y="598"/>
                    <a:pt x="139" y="591"/>
                    <a:pt x="139" y="582"/>
                  </a:cubicBezTo>
                  <a:cubicBezTo>
                    <a:pt x="139" y="568"/>
                    <a:pt x="179" y="410"/>
                    <a:pt x="186" y="385"/>
                  </a:cubicBezTo>
                  <a:cubicBezTo>
                    <a:pt x="199" y="412"/>
                    <a:pt x="226" y="448"/>
                    <a:pt x="278" y="448"/>
                  </a:cubicBezTo>
                  <a:cubicBezTo>
                    <a:pt x="392" y="448"/>
                    <a:pt x="515" y="302"/>
                    <a:pt x="515" y="159"/>
                  </a:cubicBezTo>
                  <a:cubicBezTo>
                    <a:pt x="515" y="65"/>
                    <a:pt x="459" y="0"/>
                    <a:pt x="385" y="0"/>
                  </a:cubicBezTo>
                  <a:cubicBezTo>
                    <a:pt x="336" y="0"/>
                    <a:pt x="287" y="36"/>
                    <a:pt x="255" y="74"/>
                  </a:cubicBezTo>
                  <a:cubicBezTo>
                    <a:pt x="244" y="20"/>
                    <a:pt x="202" y="0"/>
                    <a:pt x="166" y="0"/>
                  </a:cubicBezTo>
                  <a:cubicBezTo>
                    <a:pt x="121" y="0"/>
                    <a:pt x="101" y="38"/>
                    <a:pt x="92" y="56"/>
                  </a:cubicBezTo>
                  <a:cubicBezTo>
                    <a:pt x="76" y="90"/>
                    <a:pt x="63" y="150"/>
                    <a:pt x="63" y="152"/>
                  </a:cubicBezTo>
                  <a:cubicBezTo>
                    <a:pt x="63" y="161"/>
                    <a:pt x="72" y="161"/>
                    <a:pt x="74" y="161"/>
                  </a:cubicBezTo>
                  <a:cubicBezTo>
                    <a:pt x="85" y="161"/>
                    <a:pt x="85" y="161"/>
                    <a:pt x="92" y="139"/>
                  </a:cubicBezTo>
                  <a:cubicBezTo>
                    <a:pt x="108" y="69"/>
                    <a:pt x="128" y="22"/>
                    <a:pt x="164" y="22"/>
                  </a:cubicBezTo>
                  <a:cubicBezTo>
                    <a:pt x="179" y="22"/>
                    <a:pt x="193" y="29"/>
                    <a:pt x="193" y="67"/>
                  </a:cubicBezTo>
                  <a:cubicBezTo>
                    <a:pt x="193" y="90"/>
                    <a:pt x="190" y="101"/>
                    <a:pt x="186" y="116"/>
                  </a:cubicBezTo>
                  <a:close/>
                  <a:moveTo>
                    <a:pt x="251" y="128"/>
                  </a:moveTo>
                  <a:cubicBezTo>
                    <a:pt x="258" y="101"/>
                    <a:pt x="285" y="74"/>
                    <a:pt x="302" y="58"/>
                  </a:cubicBezTo>
                  <a:cubicBezTo>
                    <a:pt x="336" y="29"/>
                    <a:pt x="365" y="22"/>
                    <a:pt x="381" y="22"/>
                  </a:cubicBezTo>
                  <a:cubicBezTo>
                    <a:pt x="421" y="22"/>
                    <a:pt x="446" y="56"/>
                    <a:pt x="446" y="114"/>
                  </a:cubicBezTo>
                  <a:cubicBezTo>
                    <a:pt x="446" y="172"/>
                    <a:pt x="412" y="286"/>
                    <a:pt x="394" y="325"/>
                  </a:cubicBezTo>
                  <a:cubicBezTo>
                    <a:pt x="361" y="392"/>
                    <a:pt x="314" y="425"/>
                    <a:pt x="278" y="425"/>
                  </a:cubicBezTo>
                  <a:cubicBezTo>
                    <a:pt x="211" y="425"/>
                    <a:pt x="199" y="342"/>
                    <a:pt x="199" y="338"/>
                  </a:cubicBezTo>
                  <a:cubicBezTo>
                    <a:pt x="199" y="336"/>
                    <a:pt x="199" y="333"/>
                    <a:pt x="202" y="3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wrap="none" lIns="81638" tIns="40819" rIns="81638" bIns="40819" anchorCtr="0" compatLnSpc="0"/>
            <a:lstStyle/>
            <a:p>
              <a:pPr hangingPunct="0"/>
              <a:endParaRPr lang="en-US" sz="1633"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A133D73-9C0A-59F0-0887-6B224CD5BC36}"/>
                </a:ext>
              </a:extLst>
            </p:cNvPr>
            <p:cNvSpPr/>
            <p:nvPr/>
          </p:nvSpPr>
          <p:spPr>
            <a:xfrm>
              <a:off x="6385680" y="389520"/>
              <a:ext cx="315000" cy="185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76" h="515">
                  <a:moveTo>
                    <a:pt x="768" y="278"/>
                  </a:moveTo>
                  <a:cubicBezTo>
                    <a:pt x="715" y="320"/>
                    <a:pt x="688" y="360"/>
                    <a:pt x="679" y="372"/>
                  </a:cubicBezTo>
                  <a:cubicBezTo>
                    <a:pt x="636" y="441"/>
                    <a:pt x="627" y="504"/>
                    <a:pt x="627" y="504"/>
                  </a:cubicBezTo>
                  <a:cubicBezTo>
                    <a:pt x="627" y="515"/>
                    <a:pt x="639" y="515"/>
                    <a:pt x="647" y="515"/>
                  </a:cubicBezTo>
                  <a:cubicBezTo>
                    <a:pt x="663" y="515"/>
                    <a:pt x="665" y="512"/>
                    <a:pt x="670" y="497"/>
                  </a:cubicBezTo>
                  <a:cubicBezTo>
                    <a:pt x="692" y="398"/>
                    <a:pt x="751" y="316"/>
                    <a:pt x="863" y="271"/>
                  </a:cubicBezTo>
                  <a:cubicBezTo>
                    <a:pt x="874" y="266"/>
                    <a:pt x="876" y="264"/>
                    <a:pt x="876" y="257"/>
                  </a:cubicBezTo>
                  <a:cubicBezTo>
                    <a:pt x="876" y="251"/>
                    <a:pt x="869" y="248"/>
                    <a:pt x="869" y="246"/>
                  </a:cubicBezTo>
                  <a:cubicBezTo>
                    <a:pt x="824" y="231"/>
                    <a:pt x="706" y="181"/>
                    <a:pt x="668" y="16"/>
                  </a:cubicBezTo>
                  <a:cubicBezTo>
                    <a:pt x="665" y="2"/>
                    <a:pt x="663" y="0"/>
                    <a:pt x="647" y="0"/>
                  </a:cubicBezTo>
                  <a:cubicBezTo>
                    <a:pt x="639" y="0"/>
                    <a:pt x="627" y="0"/>
                    <a:pt x="627" y="11"/>
                  </a:cubicBezTo>
                  <a:cubicBezTo>
                    <a:pt x="627" y="13"/>
                    <a:pt x="636" y="76"/>
                    <a:pt x="679" y="143"/>
                  </a:cubicBezTo>
                  <a:cubicBezTo>
                    <a:pt x="697" y="172"/>
                    <a:pt x="726" y="206"/>
                    <a:pt x="768" y="237"/>
                  </a:cubicBezTo>
                  <a:lnTo>
                    <a:pt x="36" y="237"/>
                  </a:lnTo>
                  <a:cubicBezTo>
                    <a:pt x="18" y="237"/>
                    <a:pt x="0" y="237"/>
                    <a:pt x="0" y="257"/>
                  </a:cubicBezTo>
                  <a:cubicBezTo>
                    <a:pt x="0" y="278"/>
                    <a:pt x="18" y="278"/>
                    <a:pt x="36" y="2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wrap="none" lIns="81638" tIns="40819" rIns="81638" bIns="40819" anchorCtr="0" compatLnSpc="0"/>
            <a:lstStyle/>
            <a:p>
              <a:pPr hangingPunct="0"/>
              <a:endParaRPr lang="en-US" sz="1633"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427CFDF-8DC4-464E-CC92-D30CA7416DE3}"/>
                </a:ext>
              </a:extLst>
            </p:cNvPr>
            <p:cNvSpPr/>
            <p:nvPr/>
          </p:nvSpPr>
          <p:spPr>
            <a:xfrm>
              <a:off x="6834599" y="414360"/>
              <a:ext cx="136800" cy="160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1" h="448">
                  <a:moveTo>
                    <a:pt x="139" y="208"/>
                  </a:moveTo>
                  <a:cubicBezTo>
                    <a:pt x="168" y="208"/>
                    <a:pt x="242" y="206"/>
                    <a:pt x="291" y="186"/>
                  </a:cubicBezTo>
                  <a:cubicBezTo>
                    <a:pt x="361" y="157"/>
                    <a:pt x="365" y="98"/>
                    <a:pt x="365" y="85"/>
                  </a:cubicBezTo>
                  <a:cubicBezTo>
                    <a:pt x="365" y="40"/>
                    <a:pt x="327" y="0"/>
                    <a:pt x="260" y="0"/>
                  </a:cubicBezTo>
                  <a:cubicBezTo>
                    <a:pt x="150" y="0"/>
                    <a:pt x="0" y="96"/>
                    <a:pt x="0" y="269"/>
                  </a:cubicBezTo>
                  <a:cubicBezTo>
                    <a:pt x="0" y="369"/>
                    <a:pt x="58" y="448"/>
                    <a:pt x="155" y="448"/>
                  </a:cubicBezTo>
                  <a:cubicBezTo>
                    <a:pt x="298" y="448"/>
                    <a:pt x="381" y="342"/>
                    <a:pt x="381" y="331"/>
                  </a:cubicBezTo>
                  <a:cubicBezTo>
                    <a:pt x="381" y="325"/>
                    <a:pt x="374" y="318"/>
                    <a:pt x="367" y="318"/>
                  </a:cubicBezTo>
                  <a:cubicBezTo>
                    <a:pt x="363" y="318"/>
                    <a:pt x="361" y="320"/>
                    <a:pt x="356" y="329"/>
                  </a:cubicBezTo>
                  <a:cubicBezTo>
                    <a:pt x="278" y="425"/>
                    <a:pt x="170" y="425"/>
                    <a:pt x="157" y="425"/>
                  </a:cubicBezTo>
                  <a:cubicBezTo>
                    <a:pt x="81" y="425"/>
                    <a:pt x="72" y="342"/>
                    <a:pt x="72" y="311"/>
                  </a:cubicBezTo>
                  <a:cubicBezTo>
                    <a:pt x="72" y="300"/>
                    <a:pt x="72" y="269"/>
                    <a:pt x="87" y="208"/>
                  </a:cubicBezTo>
                  <a:close/>
                  <a:moveTo>
                    <a:pt x="94" y="186"/>
                  </a:moveTo>
                  <a:cubicBezTo>
                    <a:pt x="132" y="36"/>
                    <a:pt x="233" y="22"/>
                    <a:pt x="260" y="22"/>
                  </a:cubicBezTo>
                  <a:cubicBezTo>
                    <a:pt x="307" y="22"/>
                    <a:pt x="334" y="51"/>
                    <a:pt x="334" y="85"/>
                  </a:cubicBezTo>
                  <a:cubicBezTo>
                    <a:pt x="334" y="186"/>
                    <a:pt x="175" y="186"/>
                    <a:pt x="134" y="1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wrap="none" lIns="81638" tIns="40819" rIns="81638" bIns="40819" anchorCtr="0" compatLnSpc="0"/>
            <a:lstStyle/>
            <a:p>
              <a:pPr hangingPunct="0"/>
              <a:endParaRPr lang="en-US" sz="1633"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95B13E1-A372-4DB0-5958-661FB0FE6220}"/>
                </a:ext>
              </a:extLst>
            </p:cNvPr>
            <p:cNvSpPr/>
            <p:nvPr/>
          </p:nvSpPr>
          <p:spPr>
            <a:xfrm>
              <a:off x="6992999" y="417600"/>
              <a:ext cx="191520" cy="156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436">
                  <a:moveTo>
                    <a:pt x="235" y="58"/>
                  </a:moveTo>
                  <a:lnTo>
                    <a:pt x="347" y="58"/>
                  </a:lnTo>
                  <a:cubicBezTo>
                    <a:pt x="314" y="204"/>
                    <a:pt x="305" y="246"/>
                    <a:pt x="305" y="313"/>
                  </a:cubicBezTo>
                  <a:cubicBezTo>
                    <a:pt x="305" y="327"/>
                    <a:pt x="305" y="354"/>
                    <a:pt x="314" y="387"/>
                  </a:cubicBezTo>
                  <a:cubicBezTo>
                    <a:pt x="323" y="432"/>
                    <a:pt x="334" y="436"/>
                    <a:pt x="350" y="436"/>
                  </a:cubicBezTo>
                  <a:cubicBezTo>
                    <a:pt x="370" y="436"/>
                    <a:pt x="390" y="419"/>
                    <a:pt x="390" y="398"/>
                  </a:cubicBezTo>
                  <a:cubicBezTo>
                    <a:pt x="390" y="394"/>
                    <a:pt x="390" y="392"/>
                    <a:pt x="383" y="378"/>
                  </a:cubicBezTo>
                  <a:cubicBezTo>
                    <a:pt x="354" y="307"/>
                    <a:pt x="354" y="242"/>
                    <a:pt x="354" y="215"/>
                  </a:cubicBezTo>
                  <a:cubicBezTo>
                    <a:pt x="354" y="161"/>
                    <a:pt x="361" y="110"/>
                    <a:pt x="372" y="58"/>
                  </a:cubicBezTo>
                  <a:lnTo>
                    <a:pt x="486" y="58"/>
                  </a:lnTo>
                  <a:cubicBezTo>
                    <a:pt x="497" y="58"/>
                    <a:pt x="533" y="58"/>
                    <a:pt x="533" y="25"/>
                  </a:cubicBezTo>
                  <a:cubicBezTo>
                    <a:pt x="533" y="0"/>
                    <a:pt x="513" y="0"/>
                    <a:pt x="495" y="0"/>
                  </a:cubicBezTo>
                  <a:lnTo>
                    <a:pt x="164" y="0"/>
                  </a:lnTo>
                  <a:cubicBezTo>
                    <a:pt x="141" y="0"/>
                    <a:pt x="103" y="0"/>
                    <a:pt x="60" y="47"/>
                  </a:cubicBezTo>
                  <a:cubicBezTo>
                    <a:pt x="25" y="85"/>
                    <a:pt x="0" y="130"/>
                    <a:pt x="0" y="134"/>
                  </a:cubicBezTo>
                  <a:cubicBezTo>
                    <a:pt x="0" y="137"/>
                    <a:pt x="0" y="145"/>
                    <a:pt x="11" y="145"/>
                  </a:cubicBezTo>
                  <a:cubicBezTo>
                    <a:pt x="20" y="145"/>
                    <a:pt x="22" y="141"/>
                    <a:pt x="27" y="134"/>
                  </a:cubicBezTo>
                  <a:cubicBezTo>
                    <a:pt x="76" y="58"/>
                    <a:pt x="134" y="58"/>
                    <a:pt x="152" y="58"/>
                  </a:cubicBezTo>
                  <a:lnTo>
                    <a:pt x="211" y="58"/>
                  </a:lnTo>
                  <a:cubicBezTo>
                    <a:pt x="177" y="177"/>
                    <a:pt x="125" y="295"/>
                    <a:pt x="83" y="387"/>
                  </a:cubicBezTo>
                  <a:cubicBezTo>
                    <a:pt x="76" y="401"/>
                    <a:pt x="76" y="403"/>
                    <a:pt x="76" y="410"/>
                  </a:cubicBezTo>
                  <a:cubicBezTo>
                    <a:pt x="76" y="430"/>
                    <a:pt x="92" y="436"/>
                    <a:pt x="103" y="436"/>
                  </a:cubicBezTo>
                  <a:cubicBezTo>
                    <a:pt x="134" y="436"/>
                    <a:pt x="141" y="410"/>
                    <a:pt x="152" y="372"/>
                  </a:cubicBezTo>
                  <a:cubicBezTo>
                    <a:pt x="168" y="327"/>
                    <a:pt x="168" y="325"/>
                    <a:pt x="179" y="275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  <a:prstDash val="solid"/>
            </a:ln>
          </p:spPr>
          <p:txBody>
            <a:bodyPr wrap="none" lIns="81638" tIns="40819" rIns="81638" bIns="40819" anchorCtr="0" compatLnSpc="0"/>
            <a:lstStyle/>
            <a:p>
              <a:pPr hangingPunct="0"/>
              <a:endParaRPr lang="en-US" sz="1633"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CBAE390-AC13-192A-E737-6891B264B9F4}"/>
                </a:ext>
              </a:extLst>
            </p:cNvPr>
            <p:cNvSpPr/>
            <p:nvPr/>
          </p:nvSpPr>
          <p:spPr>
            <a:xfrm>
              <a:off x="7215480" y="271080"/>
              <a:ext cx="182880" cy="18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09" h="510">
                  <a:moveTo>
                    <a:pt x="271" y="271"/>
                  </a:moveTo>
                  <a:lnTo>
                    <a:pt x="484" y="271"/>
                  </a:lnTo>
                  <a:cubicBezTo>
                    <a:pt x="493" y="271"/>
                    <a:pt x="509" y="271"/>
                    <a:pt x="509" y="255"/>
                  </a:cubicBezTo>
                  <a:cubicBezTo>
                    <a:pt x="509" y="237"/>
                    <a:pt x="493" y="237"/>
                    <a:pt x="484" y="237"/>
                  </a:cubicBezTo>
                  <a:lnTo>
                    <a:pt x="271" y="237"/>
                  </a:lnTo>
                  <a:lnTo>
                    <a:pt x="271" y="25"/>
                  </a:lnTo>
                  <a:cubicBezTo>
                    <a:pt x="271" y="16"/>
                    <a:pt x="271" y="0"/>
                    <a:pt x="255" y="0"/>
                  </a:cubicBezTo>
                  <a:cubicBezTo>
                    <a:pt x="237" y="0"/>
                    <a:pt x="237" y="16"/>
                    <a:pt x="237" y="25"/>
                  </a:cubicBezTo>
                  <a:lnTo>
                    <a:pt x="237" y="237"/>
                  </a:lnTo>
                  <a:lnTo>
                    <a:pt x="25" y="237"/>
                  </a:lnTo>
                  <a:cubicBezTo>
                    <a:pt x="16" y="237"/>
                    <a:pt x="0" y="237"/>
                    <a:pt x="0" y="255"/>
                  </a:cubicBezTo>
                  <a:cubicBezTo>
                    <a:pt x="0" y="271"/>
                    <a:pt x="16" y="271"/>
                    <a:pt x="25" y="271"/>
                  </a:cubicBezTo>
                  <a:lnTo>
                    <a:pt x="237" y="271"/>
                  </a:lnTo>
                  <a:lnTo>
                    <a:pt x="237" y="483"/>
                  </a:lnTo>
                  <a:cubicBezTo>
                    <a:pt x="237" y="492"/>
                    <a:pt x="237" y="510"/>
                    <a:pt x="255" y="510"/>
                  </a:cubicBezTo>
                  <a:cubicBezTo>
                    <a:pt x="271" y="510"/>
                    <a:pt x="271" y="495"/>
                    <a:pt x="271" y="483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  <a:prstDash val="solid"/>
            </a:ln>
          </p:spPr>
          <p:txBody>
            <a:bodyPr wrap="none" lIns="81638" tIns="40819" rIns="81638" bIns="40819" anchorCtr="0" compatLnSpc="0"/>
            <a:lstStyle/>
            <a:p>
              <a:pPr hangingPunct="0"/>
              <a:endParaRPr lang="en-US" sz="1633"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C6CFBC2-B410-D05D-15B1-7EBCC1490DDD}"/>
                </a:ext>
              </a:extLst>
            </p:cNvPr>
            <p:cNvSpPr/>
            <p:nvPr/>
          </p:nvSpPr>
          <p:spPr>
            <a:xfrm>
              <a:off x="7443000" y="329040"/>
              <a:ext cx="292320" cy="242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13" h="674">
                  <a:moveTo>
                    <a:pt x="453" y="269"/>
                  </a:moveTo>
                  <a:lnTo>
                    <a:pt x="370" y="72"/>
                  </a:lnTo>
                  <a:cubicBezTo>
                    <a:pt x="365" y="65"/>
                    <a:pt x="365" y="60"/>
                    <a:pt x="365" y="58"/>
                  </a:cubicBezTo>
                  <a:cubicBezTo>
                    <a:pt x="365" y="54"/>
                    <a:pt x="381" y="34"/>
                    <a:pt x="423" y="31"/>
                  </a:cubicBezTo>
                  <a:cubicBezTo>
                    <a:pt x="432" y="29"/>
                    <a:pt x="441" y="29"/>
                    <a:pt x="441" y="11"/>
                  </a:cubicBezTo>
                  <a:cubicBezTo>
                    <a:pt x="441" y="0"/>
                    <a:pt x="430" y="0"/>
                    <a:pt x="428" y="0"/>
                  </a:cubicBezTo>
                  <a:cubicBezTo>
                    <a:pt x="388" y="0"/>
                    <a:pt x="345" y="2"/>
                    <a:pt x="302" y="2"/>
                  </a:cubicBezTo>
                  <a:cubicBezTo>
                    <a:pt x="278" y="2"/>
                    <a:pt x="217" y="0"/>
                    <a:pt x="193" y="0"/>
                  </a:cubicBezTo>
                  <a:cubicBezTo>
                    <a:pt x="186" y="0"/>
                    <a:pt x="175" y="0"/>
                    <a:pt x="175" y="20"/>
                  </a:cubicBezTo>
                  <a:cubicBezTo>
                    <a:pt x="175" y="31"/>
                    <a:pt x="184" y="31"/>
                    <a:pt x="197" y="31"/>
                  </a:cubicBezTo>
                  <a:cubicBezTo>
                    <a:pt x="258" y="31"/>
                    <a:pt x="262" y="40"/>
                    <a:pt x="271" y="63"/>
                  </a:cubicBezTo>
                  <a:lnTo>
                    <a:pt x="388" y="338"/>
                  </a:lnTo>
                  <a:lnTo>
                    <a:pt x="179" y="562"/>
                  </a:lnTo>
                  <a:lnTo>
                    <a:pt x="166" y="573"/>
                  </a:lnTo>
                  <a:cubicBezTo>
                    <a:pt x="119" y="624"/>
                    <a:pt x="72" y="640"/>
                    <a:pt x="22" y="642"/>
                  </a:cubicBezTo>
                  <a:cubicBezTo>
                    <a:pt x="9" y="645"/>
                    <a:pt x="0" y="645"/>
                    <a:pt x="0" y="662"/>
                  </a:cubicBezTo>
                  <a:cubicBezTo>
                    <a:pt x="0" y="665"/>
                    <a:pt x="0" y="674"/>
                    <a:pt x="13" y="674"/>
                  </a:cubicBezTo>
                  <a:cubicBezTo>
                    <a:pt x="43" y="674"/>
                    <a:pt x="76" y="671"/>
                    <a:pt x="105" y="671"/>
                  </a:cubicBezTo>
                  <a:cubicBezTo>
                    <a:pt x="141" y="671"/>
                    <a:pt x="181" y="674"/>
                    <a:pt x="215" y="674"/>
                  </a:cubicBezTo>
                  <a:cubicBezTo>
                    <a:pt x="222" y="674"/>
                    <a:pt x="233" y="674"/>
                    <a:pt x="233" y="653"/>
                  </a:cubicBezTo>
                  <a:cubicBezTo>
                    <a:pt x="233" y="645"/>
                    <a:pt x="224" y="642"/>
                    <a:pt x="222" y="642"/>
                  </a:cubicBezTo>
                  <a:cubicBezTo>
                    <a:pt x="213" y="642"/>
                    <a:pt x="181" y="640"/>
                    <a:pt x="181" y="613"/>
                  </a:cubicBezTo>
                  <a:cubicBezTo>
                    <a:pt x="181" y="598"/>
                    <a:pt x="197" y="582"/>
                    <a:pt x="208" y="568"/>
                  </a:cubicBezTo>
                  <a:lnTo>
                    <a:pt x="309" y="461"/>
                  </a:lnTo>
                  <a:lnTo>
                    <a:pt x="399" y="365"/>
                  </a:lnTo>
                  <a:lnTo>
                    <a:pt x="500" y="600"/>
                  </a:lnTo>
                  <a:cubicBezTo>
                    <a:pt x="502" y="611"/>
                    <a:pt x="504" y="613"/>
                    <a:pt x="504" y="615"/>
                  </a:cubicBezTo>
                  <a:cubicBezTo>
                    <a:pt x="504" y="622"/>
                    <a:pt x="484" y="640"/>
                    <a:pt x="446" y="642"/>
                  </a:cubicBezTo>
                  <a:cubicBezTo>
                    <a:pt x="435" y="645"/>
                    <a:pt x="426" y="645"/>
                    <a:pt x="426" y="662"/>
                  </a:cubicBezTo>
                  <a:cubicBezTo>
                    <a:pt x="426" y="674"/>
                    <a:pt x="437" y="674"/>
                    <a:pt x="441" y="674"/>
                  </a:cubicBezTo>
                  <a:cubicBezTo>
                    <a:pt x="468" y="674"/>
                    <a:pt x="538" y="671"/>
                    <a:pt x="565" y="671"/>
                  </a:cubicBezTo>
                  <a:cubicBezTo>
                    <a:pt x="589" y="671"/>
                    <a:pt x="650" y="674"/>
                    <a:pt x="674" y="674"/>
                  </a:cubicBezTo>
                  <a:cubicBezTo>
                    <a:pt x="681" y="674"/>
                    <a:pt x="695" y="674"/>
                    <a:pt x="695" y="656"/>
                  </a:cubicBezTo>
                  <a:cubicBezTo>
                    <a:pt x="695" y="642"/>
                    <a:pt x="683" y="642"/>
                    <a:pt x="677" y="642"/>
                  </a:cubicBezTo>
                  <a:cubicBezTo>
                    <a:pt x="609" y="642"/>
                    <a:pt x="607" y="640"/>
                    <a:pt x="591" y="600"/>
                  </a:cubicBezTo>
                  <a:cubicBezTo>
                    <a:pt x="553" y="508"/>
                    <a:pt x="486" y="354"/>
                    <a:pt x="464" y="295"/>
                  </a:cubicBezTo>
                  <a:cubicBezTo>
                    <a:pt x="531" y="226"/>
                    <a:pt x="634" y="107"/>
                    <a:pt x="665" y="81"/>
                  </a:cubicBezTo>
                  <a:cubicBezTo>
                    <a:pt x="695" y="58"/>
                    <a:pt x="733" y="34"/>
                    <a:pt x="791" y="31"/>
                  </a:cubicBezTo>
                  <a:cubicBezTo>
                    <a:pt x="804" y="29"/>
                    <a:pt x="813" y="29"/>
                    <a:pt x="813" y="11"/>
                  </a:cubicBezTo>
                  <a:cubicBezTo>
                    <a:pt x="813" y="9"/>
                    <a:pt x="813" y="0"/>
                    <a:pt x="800" y="0"/>
                  </a:cubicBezTo>
                  <a:cubicBezTo>
                    <a:pt x="771" y="0"/>
                    <a:pt x="739" y="2"/>
                    <a:pt x="708" y="2"/>
                  </a:cubicBezTo>
                  <a:cubicBezTo>
                    <a:pt x="672" y="2"/>
                    <a:pt x="634" y="0"/>
                    <a:pt x="598" y="0"/>
                  </a:cubicBezTo>
                  <a:cubicBezTo>
                    <a:pt x="591" y="0"/>
                    <a:pt x="580" y="0"/>
                    <a:pt x="580" y="20"/>
                  </a:cubicBezTo>
                  <a:cubicBezTo>
                    <a:pt x="580" y="27"/>
                    <a:pt x="585" y="29"/>
                    <a:pt x="591" y="31"/>
                  </a:cubicBezTo>
                  <a:cubicBezTo>
                    <a:pt x="600" y="31"/>
                    <a:pt x="632" y="34"/>
                    <a:pt x="632" y="60"/>
                  </a:cubicBezTo>
                  <a:cubicBezTo>
                    <a:pt x="632" y="76"/>
                    <a:pt x="621" y="87"/>
                    <a:pt x="612" y="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wrap="none" lIns="81638" tIns="40819" rIns="81638" bIns="40819" anchorCtr="0" compatLnSpc="0"/>
            <a:lstStyle/>
            <a:p>
              <a:pPr hangingPunct="0"/>
              <a:endParaRPr lang="en-US" sz="1633"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0425934-018A-F2FB-F421-A816BA17E5FA}"/>
              </a:ext>
            </a:extLst>
          </p:cNvPr>
          <p:cNvSpPr txBox="1"/>
          <p:nvPr/>
        </p:nvSpPr>
        <p:spPr>
          <a:xfrm>
            <a:off x="7315529" y="2184263"/>
            <a:ext cx="630639" cy="323270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algn="ctr" hangingPunct="0"/>
            <a:r>
              <a:rPr lang="en-US" sz="1633" b="1">
                <a:solidFill>
                  <a:srgbClr val="00A65D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5x41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ACD25A-0BBE-48AB-3BF5-12229D8AF2DF}"/>
              </a:ext>
            </a:extLst>
          </p:cNvPr>
          <p:cNvSpPr txBox="1"/>
          <p:nvPr/>
        </p:nvSpPr>
        <p:spPr>
          <a:xfrm>
            <a:off x="8028527" y="2865450"/>
            <a:ext cx="863524" cy="323270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algn="ctr" hangingPunct="0"/>
            <a:r>
              <a:rPr lang="en-US" sz="1633" b="1">
                <a:solidFill>
                  <a:srgbClr val="CE181E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18x275</a:t>
            </a:r>
          </a:p>
        </p:txBody>
      </p:sp>
      <p:sp>
        <p:nvSpPr>
          <p:cNvPr id="25" name="Straight Connector 24">
            <a:extLst>
              <a:ext uri="{FF2B5EF4-FFF2-40B4-BE49-F238E27FC236}">
                <a16:creationId xmlns:a16="http://schemas.microsoft.com/office/drawing/2014/main" id="{9163C747-0654-E701-AA8A-384AA7DD3277}"/>
              </a:ext>
            </a:extLst>
          </p:cNvPr>
          <p:cNvSpPr/>
          <p:nvPr/>
        </p:nvSpPr>
        <p:spPr>
          <a:xfrm>
            <a:off x="6078424" y="1407725"/>
            <a:ext cx="0" cy="467490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wrap="none" lIns="81638" tIns="40819" rIns="81638" bIns="40819" anchor="ctr" anchorCtr="0" compatLnSpc="0"/>
          <a:lstStyle/>
          <a:p>
            <a:pPr hangingPunct="0"/>
            <a:endParaRPr lang="en-US" sz="1633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E87E0C2-E29B-9F35-CA79-4209B5D443F3}"/>
                  </a:ext>
                </a:extLst>
              </p:cNvPr>
              <p:cNvSpPr txBox="1"/>
              <p:nvPr/>
            </p:nvSpPr>
            <p:spPr>
              <a:xfrm>
                <a:off x="4148254" y="4973444"/>
                <a:ext cx="4712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E87E0C2-E29B-9F35-CA79-4209B5D44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254" y="4973444"/>
                <a:ext cx="47121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E81DDBE-B2BE-C61C-4BF7-1B60B176CBC3}"/>
                  </a:ext>
                </a:extLst>
              </p:cNvPr>
              <p:cNvSpPr txBox="1"/>
              <p:nvPr/>
            </p:nvSpPr>
            <p:spPr>
              <a:xfrm>
                <a:off x="6710954" y="4282068"/>
                <a:ext cx="13479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E81DDBE-B2BE-C61C-4BF7-1B60B176CB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0954" y="4282068"/>
                <a:ext cx="1347998" cy="369332"/>
              </a:xfrm>
              <a:prstGeom prst="rect">
                <a:avLst/>
              </a:prstGeom>
              <a:blipFill>
                <a:blip r:embed="rId8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DDCA052-7791-6BF8-0C26-EB721280665B}"/>
                  </a:ext>
                </a:extLst>
              </p:cNvPr>
              <p:cNvSpPr txBox="1"/>
              <p:nvPr/>
            </p:nvSpPr>
            <p:spPr>
              <a:xfrm>
                <a:off x="6343257" y="1743264"/>
                <a:ext cx="1558696" cy="3719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Wormgear,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DDCA052-7791-6BF8-0C26-EB72128066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3257" y="1743264"/>
                <a:ext cx="1558696" cy="371961"/>
              </a:xfrm>
              <a:prstGeom prst="rect">
                <a:avLst/>
              </a:prstGeom>
              <a:blipFill>
                <a:blip r:embed="rId9"/>
                <a:stretch>
                  <a:fillRect l="-3226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84311A10-493D-18BD-CFF6-D676D3360408}"/>
              </a:ext>
            </a:extLst>
          </p:cNvPr>
          <p:cNvSpPr txBox="1"/>
          <p:nvPr/>
        </p:nvSpPr>
        <p:spPr>
          <a:xfrm>
            <a:off x="3869473" y="1743264"/>
            <a:ext cx="18965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Wormgear</a:t>
            </a:r>
            <a:r>
              <a:rPr lang="en-US" dirty="0"/>
              <a:t>,</a:t>
            </a:r>
          </a:p>
          <a:p>
            <a:r>
              <a:rPr lang="en-US" dirty="0" err="1"/>
              <a:t>Kotzinian</a:t>
            </a:r>
            <a:r>
              <a:rPr lang="en-US" dirty="0"/>
              <a:t>-Mulders</a:t>
            </a:r>
          </a:p>
          <a:p>
            <a:r>
              <a:rPr lang="en-US" dirty="0" err="1"/>
              <a:t>transversity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9671654-CCB6-9E2D-8C74-49D065010ACE}"/>
                  </a:ext>
                </a:extLst>
              </p:cNvPr>
              <p:cNvSpPr txBox="1"/>
              <p:nvPr/>
            </p:nvSpPr>
            <p:spPr>
              <a:xfrm>
                <a:off x="6516982" y="2999678"/>
                <a:ext cx="25738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Longitudinal polarized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9671654-CCB6-9E2D-8C74-49D065010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982" y="2999678"/>
                <a:ext cx="2573846" cy="369332"/>
              </a:xfrm>
              <a:prstGeom prst="rect">
                <a:avLst/>
              </a:prstGeom>
              <a:blipFill>
                <a:blip r:embed="rId10"/>
                <a:stretch>
                  <a:fillRect l="-1970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CB1BBE6-D015-CD9C-7D79-08E415EA8C6F}"/>
                  </a:ext>
                </a:extLst>
              </p:cNvPr>
              <p:cNvSpPr txBox="1"/>
              <p:nvPr/>
            </p:nvSpPr>
            <p:spPr>
              <a:xfrm>
                <a:off x="6294779" y="5252709"/>
                <a:ext cx="25738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Longitudinal polarized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CB1BBE6-D015-CD9C-7D79-08E415EA8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4779" y="5252709"/>
                <a:ext cx="2573846" cy="369332"/>
              </a:xfrm>
              <a:prstGeom prst="rect">
                <a:avLst/>
              </a:prstGeom>
              <a:blipFill>
                <a:blip r:embed="rId11"/>
                <a:stretch>
                  <a:fillRect l="-1961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9288A10-003A-0517-7E7D-BB24BA0D27F2}"/>
              </a:ext>
            </a:extLst>
          </p:cNvPr>
          <p:cNvSpPr txBox="1"/>
          <p:nvPr/>
        </p:nvSpPr>
        <p:spPr>
          <a:xfrm>
            <a:off x="1113608" y="6270978"/>
            <a:ext cx="4124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EIC (Athena) Fast Simulation, </a:t>
            </a:r>
            <a:r>
              <a:rPr lang="en-US" dirty="0" err="1"/>
              <a:t>C.Dilks</a:t>
            </a:r>
            <a:r>
              <a:rPr lang="en-US" dirty="0"/>
              <a:t>, Duke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2C98C3C6-CF75-3078-AC06-E4EC963973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436724"/>
            <a:ext cx="144675" cy="1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CF99A384-FDE0-DCC0-2B3E-C3CCDF3C91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642161"/>
            <a:ext cx="2904044" cy="20868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F0B96E-0E3D-E6A0-5669-AE4463C2160B}"/>
              </a:ext>
            </a:extLst>
          </p:cNvPr>
          <p:cNvSpPr txBox="1"/>
          <p:nvPr/>
        </p:nvSpPr>
        <p:spPr>
          <a:xfrm>
            <a:off x="1113608" y="4192859"/>
            <a:ext cx="1455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Boer Mulders</a:t>
            </a:r>
          </a:p>
        </p:txBody>
      </p:sp>
    </p:spTree>
    <p:extLst>
      <p:ext uri="{BB962C8B-B14F-4D97-AF65-F5344CB8AC3E}">
        <p14:creationId xmlns:p14="http://schemas.microsoft.com/office/powerpoint/2010/main" val="4285687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B159C74-CC97-FD06-7A14-F3D58A597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Liberation Sans" pitchFamily="18"/>
                <a:ea typeface="Noto Sans CJK SC" pitchFamily="2"/>
                <a:cs typeface="Lohit Devanagari" pitchFamily="2"/>
              </a:rPr>
              <a:t>Depolarization Factors</a:t>
            </a:r>
            <a:br>
              <a:rPr lang="en-US" sz="3600" b="1" dirty="0">
                <a:latin typeface="Liberation Sans" pitchFamily="18"/>
                <a:ea typeface="Noto Sans CJK SC" pitchFamily="2"/>
                <a:cs typeface="Lohit Devanagari" pitchFamily="2"/>
              </a:rPr>
            </a:br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BBE4A39E-FE51-973A-C510-260331916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7B49556-0987-5094-C735-9C050FDA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632679A-CFCB-9C47-A39C-C311E67B3F9C}" type="slidenum">
              <a:rPr lang="en-US" smtClean="0"/>
              <a:t>12</a:t>
            </a:fld>
            <a:endParaRPr lang="en-US"/>
          </a:p>
        </p:txBody>
      </p:sp>
      <p:pic>
        <p:nvPicPr>
          <p:cNvPr id="5" name="">
            <a:extLst>
              <a:ext uri="{FF2B5EF4-FFF2-40B4-BE49-F238E27FC236}">
                <a16:creationId xmlns:a16="http://schemas.microsoft.com/office/drawing/2014/main" id="{14A14E24-9BF7-FC70-7693-241AF130F2A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356720" y="1555000"/>
            <a:ext cx="3781136" cy="39470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6AEAD5-836A-E6E3-AA53-299F8E9E0900}"/>
              </a:ext>
            </a:extLst>
          </p:cNvPr>
          <p:cNvSpPr txBox="1"/>
          <p:nvPr/>
        </p:nvSpPr>
        <p:spPr>
          <a:xfrm>
            <a:off x="1554249" y="1937718"/>
            <a:ext cx="859100" cy="323270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algn="ctr" hangingPunct="0">
              <a:defRPr sz="1400"/>
            </a:pPr>
            <a:r>
              <a:rPr lang="en-US" sz="1633" b="1" u="sng">
                <a:solidFill>
                  <a:srgbClr val="00AAAD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Twist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723C40-2353-E8E5-D435-CF613633B818}"/>
              </a:ext>
            </a:extLst>
          </p:cNvPr>
          <p:cNvSpPr txBox="1"/>
          <p:nvPr/>
        </p:nvSpPr>
        <p:spPr>
          <a:xfrm>
            <a:off x="1554249" y="4354522"/>
            <a:ext cx="859100" cy="323270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algn="ctr" hangingPunct="0">
              <a:defRPr sz="1400"/>
            </a:pPr>
            <a:r>
              <a:rPr lang="en-US" sz="1633" b="1" u="sng">
                <a:solidFill>
                  <a:srgbClr val="00AAAD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Twist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DA467C-E342-6785-BD68-0051DE8806DD}"/>
              </a:ext>
            </a:extLst>
          </p:cNvPr>
          <p:cNvSpPr txBox="1"/>
          <p:nvPr/>
        </p:nvSpPr>
        <p:spPr>
          <a:xfrm>
            <a:off x="6436977" y="4106344"/>
            <a:ext cx="2422796" cy="323270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633">
                <a:latin typeface="Liberation Sans" pitchFamily="18"/>
                <a:ea typeface="Noto Sans CJK SC" pitchFamily="2"/>
                <a:cs typeface="Lohit Devanagari" pitchFamily="2"/>
              </a:rPr>
              <a:t>More accessible at JLab</a:t>
            </a: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328194B5-95F2-9C35-1062-CE1217B18C40}"/>
              </a:ext>
            </a:extLst>
          </p:cNvPr>
          <p:cNvSpPr/>
          <p:nvPr/>
        </p:nvSpPr>
        <p:spPr>
          <a:xfrm flipH="1" flipV="1">
            <a:off x="6137856" y="3594312"/>
            <a:ext cx="912384" cy="54468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wrap="none" lIns="81638" tIns="40819" rIns="81638" bIns="40819" anchor="ctr" anchorCtr="0" compatLnSpc="0"/>
          <a:lstStyle/>
          <a:p>
            <a:pPr hangingPunct="0"/>
            <a:endParaRPr lang="en-US" sz="1633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98847A9B-7E71-70F2-F52C-65B63B127DA3}"/>
              </a:ext>
            </a:extLst>
          </p:cNvPr>
          <p:cNvSpPr/>
          <p:nvPr/>
        </p:nvSpPr>
        <p:spPr>
          <a:xfrm flipH="1">
            <a:off x="6220801" y="4453142"/>
            <a:ext cx="663551" cy="13649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wrap="none" lIns="81638" tIns="40819" rIns="81638" bIns="40819" anchor="ctr" anchorCtr="0" compatLnSpc="0"/>
          <a:lstStyle/>
          <a:p>
            <a:pPr hangingPunct="0"/>
            <a:endParaRPr lang="en-US" sz="1633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0E5941BF-0805-BDE8-0732-CD09BA39A4FD}"/>
              </a:ext>
            </a:extLst>
          </p:cNvPr>
          <p:cNvSpPr/>
          <p:nvPr/>
        </p:nvSpPr>
        <p:spPr>
          <a:xfrm flipH="1">
            <a:off x="6137856" y="4453142"/>
            <a:ext cx="912384" cy="80005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wrap="none" lIns="81638" tIns="40819" rIns="81638" bIns="40819" anchor="ctr" anchorCtr="0" compatLnSpc="0"/>
          <a:lstStyle/>
          <a:p>
            <a:pPr hangingPunct="0"/>
            <a:endParaRPr lang="en-US" sz="1633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332395-6E41-E71B-4481-872E2110BDED}"/>
              </a:ext>
            </a:extLst>
          </p:cNvPr>
          <p:cNvSpPr txBox="1"/>
          <p:nvPr/>
        </p:nvSpPr>
        <p:spPr>
          <a:xfrm>
            <a:off x="969287" y="6488668"/>
            <a:ext cx="1866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from C. </a:t>
            </a:r>
            <a:r>
              <a:rPr lang="en-US" dirty="0" err="1"/>
              <a:t>Dilks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513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304FC9F-2427-DEDA-BD1C-A732F2F8396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87111" y="268816"/>
                <a:ext cx="8464378" cy="487490"/>
              </a:xfrm>
            </p:spPr>
            <p:txBody>
              <a:bodyPr/>
              <a:lstStyle/>
              <a:p>
                <a:r>
                  <a:rPr lang="en-US" dirty="0"/>
                  <a:t>Exemplary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𝑼𝑻</m:t>
                        </m:r>
                      </m:sub>
                    </m:sSub>
                  </m:oMath>
                </a14:m>
                <a:r>
                  <a:rPr lang="en-US" dirty="0"/>
                  <a:t> measurement: </a:t>
                </a:r>
                <a:r>
                  <a:rPr lang="en-US" dirty="0" err="1"/>
                  <a:t>transversity</a:t>
                </a:r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304FC9F-2427-DEDA-BD1C-A732F2F839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87111" y="268816"/>
                <a:ext cx="8464378" cy="487490"/>
              </a:xfrm>
              <a:blipFill>
                <a:blip r:embed="rId2"/>
                <a:stretch>
                  <a:fillRect l="-2096" t="-89744" b="-10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21D488-92FA-DA42-13A4-1F1FEC2D45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10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at each energy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21D488-92FA-DA42-13A4-1F1FEC2D45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00" t="-1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0B435-221F-270E-0E92-5CF94253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596BEF-0DF5-0234-C2E0-EFE841D27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151" y="1002226"/>
            <a:ext cx="4271958" cy="32062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087531-AAD9-994C-6A89-968EDFBF7359}"/>
              </a:ext>
            </a:extLst>
          </p:cNvPr>
          <p:cNvSpPr txBox="1"/>
          <p:nvPr/>
        </p:nvSpPr>
        <p:spPr>
          <a:xfrm>
            <a:off x="5058641" y="528099"/>
            <a:ext cx="3110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Phys.Lett.B</a:t>
            </a:r>
            <a:r>
              <a:rPr lang="en-US" dirty="0"/>
              <a:t> 816 (2021) 136255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34595E-180E-93BA-E4F4-E7E1672C0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7067" y="1108169"/>
            <a:ext cx="2794000" cy="2527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ACE6C2-3584-7D62-9069-5D010E2371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704" y="3970258"/>
            <a:ext cx="6331180" cy="14528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D79358-2545-E90B-0D6F-4E4B80C1E789}"/>
              </a:ext>
            </a:extLst>
          </p:cNvPr>
          <p:cNvSpPr txBox="1"/>
          <p:nvPr/>
        </p:nvSpPr>
        <p:spPr>
          <a:xfrm>
            <a:off x="0" y="5953633"/>
            <a:ext cx="8839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Both, EIC and </a:t>
            </a:r>
            <a:r>
              <a:rPr lang="en-US" dirty="0" err="1"/>
              <a:t>SoLID</a:t>
            </a:r>
            <a:r>
              <a:rPr lang="en-US" dirty="0"/>
              <a:t> systematics </a:t>
            </a:r>
            <a:r>
              <a:rPr lang="en-US" dirty="0" err="1"/>
              <a:t>limited</a:t>
            </a:r>
            <a:r>
              <a:rPr lang="en-US" dirty="0" err="1">
                <a:sym typeface="Wingdings" pitchFamily="2" charset="2"/>
              </a:rPr>
              <a:t></a:t>
            </a:r>
            <a:r>
              <a:rPr lang="en-US" dirty="0" err="1"/>
              <a:t>differences</a:t>
            </a:r>
            <a:r>
              <a:rPr lang="en-US" dirty="0"/>
              <a:t> might be more articulated for more </a:t>
            </a:r>
            <a:br>
              <a:rPr lang="en-US" dirty="0"/>
            </a:br>
            <a:r>
              <a:rPr lang="en-US" dirty="0"/>
              <a:t>exclusive final states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542632-7AAC-7881-F7A9-2A1F2048CBB9}"/>
              </a:ext>
            </a:extLst>
          </p:cNvPr>
          <p:cNvSpPr txBox="1"/>
          <p:nvPr/>
        </p:nvSpPr>
        <p:spPr>
          <a:xfrm>
            <a:off x="7727795" y="3824868"/>
            <a:ext cx="15205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ym typeface="Wingdings" pitchFamily="2" charset="2"/>
              </a:rPr>
              <a:t>impact</a:t>
            </a:r>
            <a:br>
              <a:rPr lang="en-US" sz="1600" dirty="0">
                <a:sym typeface="Wingdings" pitchFamily="2" charset="2"/>
              </a:rPr>
            </a:br>
            <a:r>
              <a:rPr lang="en-US" sz="1600" dirty="0">
                <a:sym typeface="Wingdings" pitchFamily="2" charset="2"/>
              </a:rPr>
              <a:t>from IFF</a:t>
            </a:r>
          </a:p>
          <a:p>
            <a:r>
              <a:rPr lang="en-US" sz="1600" dirty="0">
                <a:sym typeface="Wingdings" pitchFamily="2" charset="2"/>
              </a:rPr>
              <a:t>Similar (backup)</a:t>
            </a:r>
          </a:p>
        </p:txBody>
      </p:sp>
    </p:spTree>
    <p:extLst>
      <p:ext uri="{BB962C8B-B14F-4D97-AF65-F5344CB8AC3E}">
        <p14:creationId xmlns:p14="http://schemas.microsoft.com/office/powerpoint/2010/main" val="1384553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3CF25-DB6D-E3DC-35B0-0F9980A9B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103" y="297039"/>
            <a:ext cx="8464378" cy="487490"/>
          </a:xfrm>
        </p:spPr>
        <p:txBody>
          <a:bodyPr/>
          <a:lstStyle/>
          <a:p>
            <a:r>
              <a:rPr lang="en-US" dirty="0"/>
              <a:t>Example: </a:t>
            </a:r>
            <a:r>
              <a:rPr lang="en-US" dirty="0" err="1"/>
              <a:t>transversity</a:t>
            </a:r>
            <a:r>
              <a:rPr lang="en-US" dirty="0"/>
              <a:t> extraction from </a:t>
            </a:r>
            <a:r>
              <a:rPr lang="en-US" dirty="0" err="1"/>
              <a:t>Jlab</a:t>
            </a:r>
            <a:r>
              <a:rPr lang="en-US" dirty="0"/>
              <a:t> and the EIC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611CC3D-A087-6421-494C-9A53B194B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519" y="1665883"/>
            <a:ext cx="8462962" cy="352623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0A9AB-8B35-BE4B-2108-6F3C749BC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6D6231-73D5-275B-2E65-A9BF27A2BBFD}"/>
              </a:ext>
            </a:extLst>
          </p:cNvPr>
          <p:cNvSpPr txBox="1"/>
          <p:nvPr/>
        </p:nvSpPr>
        <p:spPr>
          <a:xfrm>
            <a:off x="524107" y="6299200"/>
            <a:ext cx="3110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Phys.Lett.B</a:t>
            </a:r>
            <a:r>
              <a:rPr lang="en-US" dirty="0"/>
              <a:t> 816 (2021) 136255</a:t>
            </a: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9D96C8-AEB7-45C6-E56F-9ADA324AADBE}"/>
              </a:ext>
            </a:extLst>
          </p:cNvPr>
          <p:cNvSpPr txBox="1"/>
          <p:nvPr/>
        </p:nvSpPr>
        <p:spPr>
          <a:xfrm>
            <a:off x="1226634" y="5319132"/>
            <a:ext cx="3823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careful with parametrization bias…</a:t>
            </a:r>
          </a:p>
        </p:txBody>
      </p:sp>
    </p:spTree>
    <p:extLst>
      <p:ext uri="{BB962C8B-B14F-4D97-AF65-F5344CB8AC3E}">
        <p14:creationId xmlns:p14="http://schemas.microsoft.com/office/powerpoint/2010/main" val="2219499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E7F702A-AEEF-8903-6D25-648C3DAA7EB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Access to twist3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E7F702A-AEEF-8903-6D25-648C3DAA7E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49" t="-41026" b="-5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F4AFF-BA0E-D7A6-40E2-2456295C6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5E1CB-993D-FDC7-AF08-0F1B02530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93FD0-4338-4E0E-68F9-8C42E1BC6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257" y="2214611"/>
            <a:ext cx="6288084" cy="35951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29637B-BFC2-E91D-0EAF-5727C53BCDF6}"/>
              </a:ext>
            </a:extLst>
          </p:cNvPr>
          <p:cNvSpPr txBox="1"/>
          <p:nvPr/>
        </p:nvSpPr>
        <p:spPr>
          <a:xfrm>
            <a:off x="947854" y="6467336"/>
            <a:ext cx="1988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JAM, Yellow Report</a:t>
            </a:r>
          </a:p>
        </p:txBody>
      </p:sp>
    </p:spTree>
    <p:extLst>
      <p:ext uri="{BB962C8B-B14F-4D97-AF65-F5344CB8AC3E}">
        <p14:creationId xmlns:p14="http://schemas.microsoft.com/office/powerpoint/2010/main" val="200545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1FCEC-6DB1-15A0-65E6-8BD2DF777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 Kernel extraction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F9E9D48-4D1A-5281-8416-9421AD1DC9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4967" y="1288769"/>
            <a:ext cx="3291445" cy="195292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B8CA80-8C37-5AC1-AADE-D0676BCD9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145353-039B-3B4E-34A9-8B823EA04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965" y="1120729"/>
            <a:ext cx="4125711" cy="42419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47ED74-0BB5-3128-639D-A1AC4FA86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58" y="3870597"/>
            <a:ext cx="3439875" cy="23514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3EACAC-8807-7B69-BD77-FC588709A831}"/>
              </a:ext>
            </a:extLst>
          </p:cNvPr>
          <p:cNvSpPr txBox="1"/>
          <p:nvPr/>
        </p:nvSpPr>
        <p:spPr>
          <a:xfrm>
            <a:off x="189660" y="6434352"/>
            <a:ext cx="4351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</a:t>
            </a:r>
            <a:r>
              <a:rPr lang="en-US" dirty="0" err="1"/>
              <a:t>Vladimirov</a:t>
            </a:r>
            <a:r>
              <a:rPr lang="en-US" dirty="0"/>
              <a:t> APCTP Focus Program 7/20/22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00ACE9-57FB-19F0-C8A9-1301A84AA052}"/>
              </a:ext>
            </a:extLst>
          </p:cNvPr>
          <p:cNvSpPr txBox="1"/>
          <p:nvPr/>
        </p:nvSpPr>
        <p:spPr>
          <a:xfrm>
            <a:off x="1215483" y="2074127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85AE7A-DC05-5979-71BA-546D56713FAC}"/>
              </a:ext>
            </a:extLst>
          </p:cNvPr>
          <p:cNvSpPr txBox="1"/>
          <p:nvPr/>
        </p:nvSpPr>
        <p:spPr>
          <a:xfrm>
            <a:off x="976475" y="4468690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JLab20</a:t>
            </a:r>
          </a:p>
        </p:txBody>
      </p:sp>
    </p:spTree>
    <p:extLst>
      <p:ext uri="{BB962C8B-B14F-4D97-AF65-F5344CB8AC3E}">
        <p14:creationId xmlns:p14="http://schemas.microsoft.com/office/powerpoint/2010/main" val="967642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0B98B8F-EE40-3E9B-E2CE-FCE4D9F7C5C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Precision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en-US" dirty="0"/>
                  <a:t> physics at the EIC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0B98B8F-EE40-3E9B-E2CE-FCE4D9F7C5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49" t="-41026" b="-5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CE909B-EBB6-5CC6-0286-D7724BF189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0816" y="5602264"/>
                <a:ext cx="8212011" cy="1366317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Phys.Rev.D 105 (2022) 9, 094033</a:t>
                </a:r>
              </a:p>
              <a:p>
                <a:r>
                  <a:rPr lang="en-US" dirty="0"/>
                  <a:t>Also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→↑</m:t>
                    </m:r>
                  </m:oMath>
                </a14:m>
                <a:r>
                  <a:rPr lang="en-US" dirty="0"/>
                  <a:t> spin transfer, in-jet fragmentation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40 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at each energy</a:t>
                </a:r>
              </a:p>
              <a:p>
                <a:r>
                  <a:rPr lang="en-US" dirty="0"/>
                  <a:t>Significant impact of low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data 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CE909B-EBB6-5CC6-0286-D7724BF189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0816" y="5602264"/>
                <a:ext cx="8212011" cy="1366317"/>
              </a:xfrm>
              <a:blipFill>
                <a:blip r:embed="rId3"/>
                <a:stretch>
                  <a:fillRect l="-773" t="-8333"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9BE9F1-B3C3-9AAD-2D42-4616B3519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D7BBE9-7452-7821-46FD-DE1A61596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173" y="1255736"/>
            <a:ext cx="7259445" cy="519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4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AC667-AFF8-E5AE-0816-68711224F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697" y="285784"/>
            <a:ext cx="8464378" cy="487490"/>
          </a:xfrm>
        </p:spPr>
        <p:txBody>
          <a:bodyPr/>
          <a:lstStyle/>
          <a:p>
            <a:r>
              <a:rPr lang="en-US" dirty="0"/>
              <a:t>Lambda feed-down composition vs JLab20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2C19A1C-70B7-B49A-5CAC-8C8BF2DAE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896" y="1549069"/>
            <a:ext cx="2575067" cy="49942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269CF-22C5-8544-BD7B-1CD1F844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Content Placeholder 10">
            <a:extLst>
              <a:ext uri="{FF2B5EF4-FFF2-40B4-BE49-F238E27FC236}">
                <a16:creationId xmlns:a16="http://schemas.microsoft.com/office/drawing/2014/main" id="{543C29F3-18E2-FBEE-6ED1-53B83FF74D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5847813" y="1422665"/>
            <a:ext cx="2196253" cy="3217765"/>
          </a:xfrm>
          <a:prstGeom prst="rect">
            <a:avLst/>
          </a:prstGeom>
        </p:spPr>
      </p:pic>
      <p:pic>
        <p:nvPicPr>
          <p:cNvPr id="8" name="Content Placeholder 10">
            <a:extLst>
              <a:ext uri="{FF2B5EF4-FFF2-40B4-BE49-F238E27FC236}">
                <a16:creationId xmlns:a16="http://schemas.microsoft.com/office/drawing/2014/main" id="{23787220-8B24-1413-D14C-5C8F475C90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6030875" y="3561258"/>
            <a:ext cx="2085280" cy="30551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297E07-486E-62E1-3CAB-AE53D71D63AC}"/>
              </a:ext>
            </a:extLst>
          </p:cNvPr>
          <p:cNvSpPr txBox="1"/>
          <p:nvPr/>
        </p:nvSpPr>
        <p:spPr>
          <a:xfrm>
            <a:off x="0" y="6298969"/>
            <a:ext cx="5143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Possible to unfold at the EIC (not so much at </a:t>
            </a:r>
            <a:r>
              <a:rPr lang="en-US" dirty="0" err="1"/>
              <a:t>Jlab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ML methods might help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ACF849-0B16-6AA0-B379-B0AD2F83FFC7}"/>
              </a:ext>
            </a:extLst>
          </p:cNvPr>
          <p:cNvSpPr txBox="1"/>
          <p:nvPr/>
        </p:nvSpPr>
        <p:spPr>
          <a:xfrm>
            <a:off x="991738" y="1066294"/>
            <a:ext cx="838691" cy="707886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EIC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632DB4-9C0B-6D17-C592-C12EDD8E18AB}"/>
              </a:ext>
            </a:extLst>
          </p:cNvPr>
          <p:cNvSpPr txBox="1"/>
          <p:nvPr/>
        </p:nvSpPr>
        <p:spPr>
          <a:xfrm>
            <a:off x="6386876" y="1066294"/>
            <a:ext cx="2422458" cy="707886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JLAB12, 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4B3710-EE13-818D-38B6-E25CB4FC5A0D}"/>
              </a:ext>
            </a:extLst>
          </p:cNvPr>
          <p:cNvSpPr txBox="1"/>
          <p:nvPr/>
        </p:nvSpPr>
        <p:spPr>
          <a:xfrm>
            <a:off x="6026039" y="6131487"/>
            <a:ext cx="3066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Study by M. McEneaney(Duke)</a:t>
            </a:r>
          </a:p>
          <a:p>
            <a:r>
              <a:rPr lang="en-US" dirty="0"/>
              <a:t>JLab12 similar</a:t>
            </a:r>
          </a:p>
        </p:txBody>
      </p:sp>
    </p:spTree>
    <p:extLst>
      <p:ext uri="{BB962C8B-B14F-4D97-AF65-F5344CB8AC3E}">
        <p14:creationId xmlns:p14="http://schemas.microsoft.com/office/powerpoint/2010/main" val="1822925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B62CF33-33C1-532A-CD17-EFA3EE1916A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08919" y="218995"/>
                <a:ext cx="8464378" cy="48749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𝑯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Double Tagging at the EIC allows clean neutron measurement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B62CF33-33C1-532A-CD17-EFA3EE1916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8919" y="218995"/>
                <a:ext cx="8464378" cy="487490"/>
              </a:xfrm>
              <a:blipFill>
                <a:blip r:embed="rId2"/>
                <a:stretch>
                  <a:fillRect l="-2249" t="-87179" r="-1649" b="-10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803C96-91CD-9CF2-8E86-A1A3DCB62B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Neutron is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87%</m:t>
                    </m:r>
                  </m:oMath>
                </a14:m>
                <a:r>
                  <a:rPr lang="en-US" dirty="0"/>
                  <a:t> polarized</a:t>
                </a:r>
              </a:p>
              <a:p>
                <a:r>
                  <a:rPr lang="en-US" dirty="0"/>
                  <a:t>Double tagged events thus</a:t>
                </a:r>
                <a:br>
                  <a:rPr lang="en-US" dirty="0"/>
                </a:br>
                <a:r>
                  <a:rPr lang="en-US" dirty="0"/>
                  <a:t>provide access to polarized </a:t>
                </a:r>
                <a:br>
                  <a:rPr lang="en-US" dirty="0"/>
                </a:br>
                <a:r>
                  <a:rPr lang="en-US" dirty="0"/>
                  <a:t>neutron beam</a:t>
                </a:r>
              </a:p>
              <a:p>
                <a:r>
                  <a:rPr lang="en-US" dirty="0"/>
                  <a:t>Reconstruction of initial neutron </a:t>
                </a:r>
                <a:br>
                  <a:rPr lang="en-US" dirty="0"/>
                </a:br>
                <a:r>
                  <a:rPr lang="en-US" dirty="0"/>
                  <a:t>momentum from tagged protons allows reduction of uncertainties</a:t>
                </a:r>
                <a:br>
                  <a:rPr lang="en-US" dirty="0"/>
                </a:br>
                <a:r>
                  <a:rPr lang="en-US" dirty="0"/>
                  <a:t>from nuclear corrections </a:t>
                </a:r>
                <a:br>
                  <a:rPr lang="en-US" dirty="0"/>
                </a:b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803C96-91CD-9CF2-8E86-A1A3DCB62B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00" t="-1269" r="-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60DE5-7323-E23A-A0BE-F9FBF5BF3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375F236C-9C1A-735E-1241-5BB2837810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680A0F69-8586-733E-C0F6-1325906630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257B21A2-1DF0-AB1D-B53E-C848B0D2D4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A9AAFE-2B9B-2837-774C-E5C3004BF870}"/>
              </a:ext>
            </a:extLst>
          </p:cNvPr>
          <p:cNvSpPr txBox="1"/>
          <p:nvPr/>
        </p:nvSpPr>
        <p:spPr>
          <a:xfrm>
            <a:off x="0" y="6449367"/>
            <a:ext cx="4250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Friščić</a:t>
            </a:r>
            <a:r>
              <a:rPr lang="en-US" dirty="0"/>
              <a:t>, I, Nguyen, D, </a:t>
            </a:r>
            <a:r>
              <a:rPr lang="en-US" dirty="0" err="1"/>
              <a:t>Pybus</a:t>
            </a:r>
            <a:r>
              <a:rPr lang="en-US" dirty="0"/>
              <a:t>, JR, Jentsch et al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A64DF92-F5BF-F4BA-8883-AA505E126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919" y="3748926"/>
            <a:ext cx="3865595" cy="26586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F4B2CE-A8FA-BA6D-63FC-380C73463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469" y="3748926"/>
            <a:ext cx="4233499" cy="28053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1E0C75-ED7A-FF72-FD8C-46CD2E2EA9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1289273"/>
            <a:ext cx="3530839" cy="139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03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Jlab</a:t>
            </a:r>
            <a:r>
              <a:rPr lang="en-US" dirty="0"/>
              <a:t> to the EIC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151899FE-5117-7806-53F9-62523D3F1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29A683C-7B80-3240-B6C3-0F6E812B1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26D07-348F-D246-B044-4794480BF1EC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35730" y="2371759"/>
            <a:ext cx="2753662" cy="885230"/>
          </a:xfrm>
          <a:prstGeom prst="rect">
            <a:avLst/>
          </a:prstGeom>
        </p:spPr>
      </p:pic>
      <p:cxnSp>
        <p:nvCxnSpPr>
          <p:cNvPr id="8" name="Straight Arrow Connector 7"/>
          <p:cNvCxnSpPr>
            <a:cxnSpLocks/>
          </p:cNvCxnSpPr>
          <p:nvPr/>
        </p:nvCxnSpPr>
        <p:spPr>
          <a:xfrm flipV="1">
            <a:off x="1271149" y="1437542"/>
            <a:ext cx="0" cy="2564424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3446DBA8-2564-8948-AF87-801DBA09AE78}"/>
              </a:ext>
            </a:extLst>
          </p:cNvPr>
          <p:cNvGrpSpPr/>
          <p:nvPr/>
        </p:nvGrpSpPr>
        <p:grpSpPr>
          <a:xfrm rot="5400000" flipV="1">
            <a:off x="4241156" y="3349536"/>
            <a:ext cx="710559" cy="3517433"/>
            <a:chOff x="6113295" y="1390509"/>
            <a:chExt cx="1309856" cy="5188682"/>
          </a:xfrm>
        </p:grpSpPr>
        <p:pic>
          <p:nvPicPr>
            <p:cNvPr id="7" name="Picture 4" descr="e_p_wechselwirkung">
              <a:extLst>
                <a:ext uri="{FF2B5EF4-FFF2-40B4-BE49-F238E27FC236}">
                  <a16:creationId xmlns:a16="http://schemas.microsoft.com/office/drawing/2014/main" id="{0761027D-9BA8-844E-A920-51261F47BD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73" t="1955"/>
            <a:stretch/>
          </p:blipFill>
          <p:spPr bwMode="auto">
            <a:xfrm>
              <a:off x="6113295" y="3043897"/>
              <a:ext cx="1309856" cy="3535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wellenlaenge_impuls">
              <a:extLst>
                <a:ext uri="{FF2B5EF4-FFF2-40B4-BE49-F238E27FC236}">
                  <a16:creationId xmlns:a16="http://schemas.microsoft.com/office/drawing/2014/main" id="{0F290857-789C-794D-9761-75FF577CEE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73" t="33486" b="33257"/>
            <a:stretch/>
          </p:blipFill>
          <p:spPr bwMode="auto">
            <a:xfrm>
              <a:off x="6113298" y="1390509"/>
              <a:ext cx="1309853" cy="1653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B6BF0CA-F09A-AF4B-9A0D-6CDA5A286255}"/>
              </a:ext>
            </a:extLst>
          </p:cNvPr>
          <p:cNvSpPr txBox="1"/>
          <p:nvPr/>
        </p:nvSpPr>
        <p:spPr>
          <a:xfrm rot="16200000">
            <a:off x="556567" y="2310756"/>
            <a:ext cx="8315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Exposure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FC192C-0CE6-6741-833D-03D01CF7B6A4}"/>
              </a:ext>
            </a:extLst>
          </p:cNvPr>
          <p:cNvSpPr txBox="1"/>
          <p:nvPr/>
        </p:nvSpPr>
        <p:spPr>
          <a:xfrm>
            <a:off x="4088173" y="5509691"/>
            <a:ext cx="9962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wavelength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11D880E-7E05-5E49-92AA-D2185CB570D5}"/>
              </a:ext>
            </a:extLst>
          </p:cNvPr>
          <p:cNvCxnSpPr>
            <a:cxnSpLocks/>
          </p:cNvCxnSpPr>
          <p:nvPr/>
        </p:nvCxnSpPr>
        <p:spPr>
          <a:xfrm>
            <a:off x="2304361" y="4706813"/>
            <a:ext cx="4755344" cy="1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6D6BA333-BF9E-1649-80B5-98F785E309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659" y="1366298"/>
            <a:ext cx="4540395" cy="30269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3EA044-EE3E-3046-BBBF-90D844000920}"/>
              </a:ext>
            </a:extLst>
          </p:cNvPr>
          <p:cNvSpPr txBox="1"/>
          <p:nvPr/>
        </p:nvSpPr>
        <p:spPr>
          <a:xfrm>
            <a:off x="3827561" y="1114829"/>
            <a:ext cx="12698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Valence Quarks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8FDBF7-7927-A143-81B7-5083AC29CC20}"/>
              </a:ext>
            </a:extLst>
          </p:cNvPr>
          <p:cNvSpPr txBox="1"/>
          <p:nvPr/>
        </p:nvSpPr>
        <p:spPr>
          <a:xfrm>
            <a:off x="4682033" y="4385426"/>
            <a:ext cx="16161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Glue and sea-quarks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568D21-F84B-3141-A5E6-6D687DD80CFE}"/>
              </a:ext>
            </a:extLst>
          </p:cNvPr>
          <p:cNvSpPr/>
          <p:nvPr/>
        </p:nvSpPr>
        <p:spPr>
          <a:xfrm>
            <a:off x="4088173" y="1320137"/>
            <a:ext cx="593860" cy="4512713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AF0342-624B-304B-B1C7-F922F8F8EC9E}"/>
              </a:ext>
            </a:extLst>
          </p:cNvPr>
          <p:cNvSpPr/>
          <p:nvPr/>
        </p:nvSpPr>
        <p:spPr>
          <a:xfrm>
            <a:off x="4777511" y="1319698"/>
            <a:ext cx="593860" cy="4512713"/>
          </a:xfrm>
          <a:prstGeom prst="rect">
            <a:avLst/>
          </a:prstGeom>
          <a:solidFill>
            <a:schemeClr val="accent2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598442-F4CD-E747-B440-D4CB34B82B39}"/>
              </a:ext>
            </a:extLst>
          </p:cNvPr>
          <p:cNvSpPr/>
          <p:nvPr/>
        </p:nvSpPr>
        <p:spPr>
          <a:xfrm>
            <a:off x="4304033" y="1826984"/>
            <a:ext cx="809482" cy="14530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E834EA-FD7E-3E46-A50C-1E17A09CDF2F}"/>
              </a:ext>
            </a:extLst>
          </p:cNvPr>
          <p:cNvSpPr txBox="1"/>
          <p:nvPr/>
        </p:nvSpPr>
        <p:spPr>
          <a:xfrm>
            <a:off x="7645672" y="1657263"/>
            <a:ext cx="178805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To extract 3D structure</a:t>
            </a:r>
          </a:p>
          <a:p>
            <a:r>
              <a:rPr lang="en-US" sz="1350" dirty="0"/>
              <a:t>Need luminosity</a:t>
            </a:r>
          </a:p>
        </p:txBody>
      </p:sp>
    </p:spTree>
    <p:extLst>
      <p:ext uri="{BB962C8B-B14F-4D97-AF65-F5344CB8AC3E}">
        <p14:creationId xmlns:p14="http://schemas.microsoft.com/office/powerpoint/2010/main" val="47150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3F66AFA-1AF1-4A0C-3351-227DFF95C76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Projections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3F66AFA-1AF1-4A0C-3351-227DFF95C7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49" t="-41026" b="-5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A69B8-4B23-3F88-9458-EB57476BA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3469A-ECDC-BDF3-41DE-6AA5D7FF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5F1F43-F3D6-0D03-B2FD-07D578E9B6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347"/>
          <a:stretch/>
        </p:blipFill>
        <p:spPr>
          <a:xfrm>
            <a:off x="370703" y="1685010"/>
            <a:ext cx="4408342" cy="43229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4A704F-A6E2-A28C-F3E3-684A50214D34}"/>
              </a:ext>
            </a:extLst>
          </p:cNvPr>
          <p:cNvSpPr txBox="1"/>
          <p:nvPr/>
        </p:nvSpPr>
        <p:spPr>
          <a:xfrm>
            <a:off x="1829661" y="6338886"/>
            <a:ext cx="2933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D. </a:t>
            </a:r>
            <a:r>
              <a:rPr lang="en-US" sz="1400" dirty="0" err="1"/>
              <a:t>Nguyen@AGS</a:t>
            </a:r>
            <a:r>
              <a:rPr lang="en-US" sz="1400" dirty="0"/>
              <a:t> User’s meeting 2022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5F71F2-2E69-7C85-9D6E-629E3C2BDF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263"/>
          <a:stretch/>
        </p:blipFill>
        <p:spPr>
          <a:xfrm>
            <a:off x="4762965" y="1836407"/>
            <a:ext cx="4114060" cy="392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867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CB720-8B14-2545-A59E-EA7602FB9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" y="408633"/>
            <a:ext cx="9075419" cy="487490"/>
          </a:xfrm>
        </p:spPr>
        <p:txBody>
          <a:bodyPr/>
          <a:lstStyle/>
          <a:p>
            <a:r>
              <a:rPr lang="en-US" dirty="0"/>
              <a:t>Accessing TMD PDFs and FFs with Jets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77413B-AC8F-FF46-A8F4-2C4302E1BE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9811" y="1090457"/>
                <a:ext cx="8464378" cy="4993659"/>
              </a:xfrm>
            </p:spPr>
            <p:txBody>
              <a:bodyPr/>
              <a:lstStyle/>
              <a:p>
                <a:r>
                  <a:rPr lang="en-US" dirty="0"/>
                  <a:t>Jets can be used as proxy for outgoing </a:t>
                </a:r>
                <a:r>
                  <a:rPr lang="en-US" dirty="0" err="1"/>
                  <a:t>parton</a:t>
                </a:r>
                <a:br>
                  <a:rPr lang="en-US" dirty="0"/>
                </a:br>
                <a:r>
                  <a:rPr lang="en-US" dirty="0">
                    <a:sym typeface="Wingdings" pitchFamily="2" charset="2"/>
                  </a:rPr>
                  <a:t>Decouple PDF and Fragmentation function (FF)</a:t>
                </a:r>
                <a:br>
                  <a:rPr lang="en-US" dirty="0">
                    <a:sym typeface="Wingdings" pitchFamily="2" charset="2"/>
                  </a:rPr>
                </a:br>
                <a:r>
                  <a:rPr lang="en-US" dirty="0">
                    <a:sym typeface="Wingdings" pitchFamily="2" charset="2"/>
                  </a:rPr>
                  <a:t>breaks convolution of transverse momenta</a:t>
                </a:r>
              </a:p>
              <a:p>
                <a:r>
                  <a:rPr lang="en-US" dirty="0">
                    <a:sym typeface="Wingdings" pitchFamily="2" charset="2"/>
                  </a:rPr>
                  <a:t>Enables to 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measure TMD w/o FF contribution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FF w/o TMD contribution</a:t>
                </a:r>
              </a:p>
              <a:p>
                <a:r>
                  <a:rPr lang="en-US" dirty="0">
                    <a:sym typeface="Wingdings" pitchFamily="2" charset="2"/>
                  </a:rPr>
                  <a:t>More differential observables </a:t>
                </a:r>
              </a:p>
              <a:p>
                <a:pPr lvl="2"/>
                <a:r>
                  <a:rPr lang="en-US" dirty="0">
                    <a:sym typeface="Wingdings" pitchFamily="2" charset="2"/>
                  </a:rPr>
                  <a:t>e.g.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𝑄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𝑗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sym typeface="Wingdings" pitchFamily="2" charset="2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𝑞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sym typeface="Wingdings" pitchFamily="2" charset="2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h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sym typeface="Wingdings" pitchFamily="2" charset="2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𝑆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Proposal to access gluon GTMDs via diffractive di-jets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77413B-AC8F-FF46-A8F4-2C4302E1BE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9811" y="1090457"/>
                <a:ext cx="8464378" cy="4993659"/>
              </a:xfrm>
              <a:blipFill>
                <a:blip r:embed="rId2"/>
                <a:stretch>
                  <a:fillRect l="-749" t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D28284-CAD7-3342-BF38-A415601C3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04505" y="6643701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4ADE13-54F9-C046-8A9F-60F9CA216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87" y="4138253"/>
            <a:ext cx="5761452" cy="23111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F36140-1FF3-984E-A429-B35A15D0C034}"/>
              </a:ext>
            </a:extLst>
          </p:cNvPr>
          <p:cNvSpPr txBox="1"/>
          <p:nvPr/>
        </p:nvSpPr>
        <p:spPr>
          <a:xfrm>
            <a:off x="1440873" y="6380601"/>
            <a:ext cx="1821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Sivers</a:t>
            </a:r>
            <a:r>
              <a:rPr lang="en-US" dirty="0"/>
              <a:t> asymmetry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2EBD90-CA29-7844-A8FA-83E7F6F99372}"/>
              </a:ext>
            </a:extLst>
          </p:cNvPr>
          <p:cNvSpPr txBox="1"/>
          <p:nvPr/>
        </p:nvSpPr>
        <p:spPr>
          <a:xfrm>
            <a:off x="4873563" y="6509161"/>
            <a:ext cx="1925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Collins asymmetry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55AD84-2E9F-4C49-AB27-25D1F97D0133}"/>
              </a:ext>
            </a:extLst>
          </p:cNvPr>
          <p:cNvSpPr txBox="1"/>
          <p:nvPr/>
        </p:nvSpPr>
        <p:spPr>
          <a:xfrm>
            <a:off x="6919656" y="5754379"/>
            <a:ext cx="2214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 </a:t>
            </a:r>
            <a:r>
              <a:rPr lang="en-US" sz="1200" i="1" dirty="0" err="1"/>
              <a:t>Phys.Rev.D</a:t>
            </a:r>
            <a:r>
              <a:rPr lang="en-US" sz="1200" dirty="0"/>
              <a:t> 102 (2020) 7, 074015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0163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A5C945A-1814-A1C8-A6BB-F86EA3EF78E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Gluon TMDs from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𝚿</m:t>
                    </m:r>
                  </m:oMath>
                </a14:m>
                <a:r>
                  <a:rPr lang="en-US" dirty="0"/>
                  <a:t> and di-jets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A5C945A-1814-A1C8-A6BB-F86EA3EF78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49" t="-41026" b="-5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ABC6BF9-7854-36A2-51B0-FF003C7E3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02927" y="1278871"/>
            <a:ext cx="5344285" cy="36476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30971D-1F72-BED2-5A01-0520BA25B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875A63-06CA-61D4-2203-87A5134C8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242" y="1460810"/>
            <a:ext cx="3657600" cy="32004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E7DC7AA-816F-AEDE-EA6C-C8FBD1107A35}"/>
                  </a:ext>
                </a:extLst>
              </p:cNvPr>
              <p:cNvSpPr txBox="1"/>
              <p:nvPr/>
            </p:nvSpPr>
            <p:spPr>
              <a:xfrm>
                <a:off x="-127946" y="5695688"/>
                <a:ext cx="376083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Transverse single spin asymmetries</a:t>
                </a:r>
                <a:br>
                  <a:rPr lang="en-US" dirty="0"/>
                </a:br>
                <a:r>
                  <a:rPr lang="en-US" dirty="0"/>
                  <a:t>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en-US" dirty="0"/>
                  <a:t> have model uncertainties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E7DC7AA-816F-AEDE-EA6C-C8FBD1107A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7946" y="5695688"/>
                <a:ext cx="3760838" cy="923330"/>
              </a:xfrm>
              <a:prstGeom prst="rect">
                <a:avLst/>
              </a:prstGeom>
              <a:blipFill>
                <a:blip r:embed="rId5"/>
                <a:stretch>
                  <a:fillRect l="-671" t="-2703" r="-3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5D36134-F184-EEA7-2C50-E213414E0451}"/>
                  </a:ext>
                </a:extLst>
              </p:cNvPr>
              <p:cNvSpPr txBox="1"/>
              <p:nvPr/>
            </p:nvSpPr>
            <p:spPr>
              <a:xfrm>
                <a:off x="122664" y="4480518"/>
                <a:ext cx="2922082" cy="8645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From YR</a:t>
                </a:r>
              </a:p>
              <a:p>
                <a:r>
                  <a:rPr lang="en-US" sz="1200" dirty="0"/>
                  <a:t>Max asymmetry corresponding to </a:t>
                </a:r>
                <a:br>
                  <a:rPr lang="en-US" sz="1200" dirty="0"/>
                </a:br>
                <a:r>
                  <a:rPr lang="en-US" sz="1200" dirty="0"/>
                  <a:t>linearly polarized gluons in unpolarized and </a:t>
                </a:r>
                <a:br>
                  <a:rPr lang="en-US" sz="1200" dirty="0"/>
                </a:br>
                <a:r>
                  <a:rPr lang="en-US" sz="1200" dirty="0"/>
                  <a:t>transversely polarized nucleon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⊥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p>
                    </m:sSub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p>
                    </m:sSub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⊥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p>
                    </m:sSubSup>
                  </m:oMath>
                </a14:m>
                <a:endParaRPr lang="en-US" sz="12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5D36134-F184-EEA7-2C50-E213414E04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64" y="4480518"/>
                <a:ext cx="2922082" cy="864532"/>
              </a:xfrm>
              <a:prstGeom prst="rect">
                <a:avLst/>
              </a:prstGeom>
              <a:blipFill>
                <a:blip r:embed="rId6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B5FF635-D70F-DF1D-CC31-5B1EFBD137E2}"/>
              </a:ext>
            </a:extLst>
          </p:cNvPr>
          <p:cNvSpPr txBox="1"/>
          <p:nvPr/>
        </p:nvSpPr>
        <p:spPr>
          <a:xfrm>
            <a:off x="5776332" y="5345050"/>
            <a:ext cx="2579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Yellow Report,</a:t>
            </a:r>
          </a:p>
          <a:p>
            <a:r>
              <a:rPr lang="en-US" dirty="0"/>
              <a:t>Study by L. Zhang, B. Xiao</a:t>
            </a:r>
          </a:p>
        </p:txBody>
      </p:sp>
    </p:spTree>
    <p:extLst>
      <p:ext uri="{BB962C8B-B14F-4D97-AF65-F5344CB8AC3E}">
        <p14:creationId xmlns:p14="http://schemas.microsoft.com/office/powerpoint/2010/main" val="2540766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A8D44-55BF-6992-AD87-722D7B2BA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Energy-Energy Correlations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2784E-C503-A098-F3CC-B823A12705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Precision calculations</a:t>
            </a:r>
          </a:p>
          <a:p>
            <a:r>
              <a:rPr lang="en-US" dirty="0"/>
              <a:t>Close connection to TMD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1BDB7E-89FA-20BC-838E-617AFDD1A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D4B907-B808-AE34-38A3-6550E5335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46047" y="831464"/>
            <a:ext cx="405190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FED99A-7DE9-6A47-95A3-C8F81D7CB73A}"/>
              </a:ext>
            </a:extLst>
          </p:cNvPr>
          <p:cNvSpPr txBox="1"/>
          <p:nvPr/>
        </p:nvSpPr>
        <p:spPr>
          <a:xfrm>
            <a:off x="2765502" y="6155473"/>
            <a:ext cx="1477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Yellow Report</a:t>
            </a:r>
          </a:p>
        </p:txBody>
      </p:sp>
    </p:spTree>
    <p:extLst>
      <p:ext uri="{BB962C8B-B14F-4D97-AF65-F5344CB8AC3E}">
        <p14:creationId xmlns:p14="http://schemas.microsoft.com/office/powerpoint/2010/main" val="2132640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D6FE5A-D2AF-4D7C-F159-05883A31D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431" y="1011008"/>
            <a:ext cx="3139971" cy="21551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B0F4D4-2992-16CC-43FB-AD73749AE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14" y="219979"/>
            <a:ext cx="8464378" cy="487490"/>
          </a:xfrm>
        </p:spPr>
        <p:txBody>
          <a:bodyPr/>
          <a:lstStyle/>
          <a:p>
            <a:r>
              <a:rPr lang="en-US" dirty="0"/>
              <a:t>Appearance of perturbative asymmetries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DA875A-DAFA-07E0-81D1-443EB82ADFA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8919" y="1354089"/>
                <a:ext cx="4862145" cy="4993659"/>
              </a:xfrm>
            </p:spPr>
            <p:txBody>
              <a:bodyPr/>
              <a:lstStyle/>
              <a:p>
                <a:r>
                  <a:rPr lang="en-US" dirty="0"/>
                  <a:t>Additionally: perturbative generation of asymmetries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What about di-hadron correlations?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DA875A-DAFA-07E0-81D1-443EB82ADF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8919" y="1354089"/>
                <a:ext cx="4862145" cy="4993659"/>
              </a:xfrm>
              <a:blipFill>
                <a:blip r:embed="rId3"/>
                <a:stretch>
                  <a:fillRect l="-1563" t="-1269" r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A3C272-8B7D-73D0-137D-92ABA8DF3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091128-74CA-B04F-E2D8-79275E130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14" y="3567108"/>
            <a:ext cx="3925893" cy="2347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ABA623-7AB4-426C-763A-3F353076F3C4}"/>
              </a:ext>
            </a:extLst>
          </p:cNvPr>
          <p:cNvSpPr txBox="1"/>
          <p:nvPr/>
        </p:nvSpPr>
        <p:spPr>
          <a:xfrm>
            <a:off x="771181" y="6449367"/>
            <a:ext cx="32930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Abele, </a:t>
            </a:r>
            <a:r>
              <a:rPr lang="en-US" sz="1200" dirty="0" err="1"/>
              <a:t>Aicher</a:t>
            </a:r>
            <a:r>
              <a:rPr lang="en-US" sz="1200" dirty="0"/>
              <a:t>, Piacenza, Schafer, Vogelsang (2022)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5065C4-396C-A963-F4FC-2FB35AD77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0431" y="3166140"/>
            <a:ext cx="2944650" cy="34252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90D084-4329-D127-0070-E4D1FA1AF20C}"/>
              </a:ext>
            </a:extLst>
          </p:cNvPr>
          <p:cNvSpPr txBox="1"/>
          <p:nvPr/>
        </p:nvSpPr>
        <p:spPr>
          <a:xfrm>
            <a:off x="5437391" y="6534834"/>
            <a:ext cx="3597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Benic</a:t>
            </a:r>
            <a:r>
              <a:rPr lang="en-US" dirty="0"/>
              <a:t> et al. Phys. Rev. D 104, 094027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2360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A23E8-C94E-BD38-175E-07AFA6542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glance at radiative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988EB-831A-F106-7083-EF9DDB9E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697" y="6275952"/>
            <a:ext cx="8464378" cy="494747"/>
          </a:xfrm>
        </p:spPr>
        <p:txBody>
          <a:bodyPr>
            <a:normAutofit fontScale="55000" lnSpcReduction="20000"/>
          </a:bodyPr>
          <a:lstStyle/>
          <a:p>
            <a:r>
              <a:rPr lang="en-US" dirty="0" err="1"/>
              <a:t>Radgen</a:t>
            </a:r>
            <a:r>
              <a:rPr lang="en-US" dirty="0"/>
              <a:t> effect on cross-section</a:t>
            </a:r>
          </a:p>
          <a:p>
            <a:r>
              <a:rPr lang="en-US" dirty="0"/>
              <a:t>More detailed studies underway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092D1E-C1FA-07FB-1E2B-F50941CA1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E2AC09-FE3D-8A31-6A11-5148B07AB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681" y="1337362"/>
            <a:ext cx="7772400" cy="48203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91DCA7-9CE9-414C-AED5-6F6DA0D08567}"/>
              </a:ext>
            </a:extLst>
          </p:cNvPr>
          <p:cNvSpPr txBox="1"/>
          <p:nvPr/>
        </p:nvSpPr>
        <p:spPr>
          <a:xfrm>
            <a:off x="6936059" y="5965902"/>
            <a:ext cx="2343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Simulations by R. </a:t>
            </a:r>
            <a:r>
              <a:rPr lang="en-US" dirty="0" err="1"/>
              <a:t>Seidl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112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344CD-4FC4-4B30-20A7-4E82BF595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Conclusions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A59366-9D1A-CF8C-5203-A50A869C2CC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High luminosity, large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lever arm enables rich program to study TMDs at the EIC</a:t>
                </a:r>
              </a:p>
              <a:p>
                <a:r>
                  <a:rPr lang="en-US" dirty="0"/>
                  <a:t>New probes using jets,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en-US" dirty="0"/>
                  <a:t>…</a:t>
                </a:r>
              </a:p>
              <a:p>
                <a:r>
                  <a:rPr lang="en-US" dirty="0"/>
                  <a:t>Access to Gluon TMDs, potentially GTMDs</a:t>
                </a:r>
              </a:p>
              <a:p>
                <a:r>
                  <a:rPr lang="en-US" dirty="0"/>
                  <a:t>Many aspects I did not have time to talk about….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8B1686"/>
                    </a:solidFill>
                  </a:rPr>
                  <a:t>EIC will allow to study TMD framework</a:t>
                </a:r>
              </a:p>
              <a:p>
                <a:pPr lvl="1"/>
                <a:r>
                  <a:rPr lang="en-US" dirty="0"/>
                  <a:t>access collinear, TMD and matching region 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Precision tests of energy-energy correlations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CS kernel</a:t>
                </a:r>
              </a:p>
              <a:p>
                <a:pPr lvl="1"/>
                <a:endParaRPr lang="en-US" dirty="0">
                  <a:sym typeface="Wingdings" pitchFamily="2" charset="2"/>
                </a:endParaRPr>
              </a:p>
              <a:p>
                <a:r>
                  <a:rPr lang="en-US" dirty="0">
                    <a:solidFill>
                      <a:srgbClr val="00B050"/>
                    </a:solidFill>
                    <a:sym typeface="Wingdings" pitchFamily="2" charset="2"/>
                  </a:rPr>
                  <a:t>New Challenges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Reconstruction and kinematic factors at low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𝑦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  good progress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Radiative effects, particularly at high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𝑦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 need to be studied more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Perturbative effects can compete with TMD effects</a:t>
                </a:r>
              </a:p>
              <a:p>
                <a:pPr lvl="1"/>
                <a:endParaRPr lang="en-US" dirty="0">
                  <a:sym typeface="Wingdings" pitchFamily="2" charset="2"/>
                </a:endParaRPr>
              </a:p>
              <a:p>
                <a:r>
                  <a:rPr lang="en-US" dirty="0">
                    <a:solidFill>
                      <a:srgbClr val="0070C0"/>
                    </a:solidFill>
                    <a:sym typeface="Wingdings" pitchFamily="2" charset="2"/>
                  </a:rPr>
                  <a:t>Complimentary to Jlab12/22 program in phase space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A59366-9D1A-CF8C-5203-A50A869C2C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00" t="-2284" r="-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B9D69-01A0-6958-EFB6-553B49E7F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6889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78056-4F18-679E-E556-B023EC524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CC0E96-B110-B072-03A1-DC7D6E9997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for each energy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CC0E96-B110-B072-03A1-DC7D6E9997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00" t="-1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E9DF5-182E-3F79-7F88-97160D743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9223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6AB97-2DB6-B454-D5BD-61A2AB359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068B9-C338-658D-376C-9F72782FE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E64C5-C867-EF96-C3FB-7DBD7EDE7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747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49E01-3501-C92D-94B0-4327CB48E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A7365-B641-1E18-EC1E-FD0974236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63F1B-9890-9BAD-9407-9CA885E7F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A32ADC-62A3-EF9A-236A-CD57A9C0F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550" y="549898"/>
            <a:ext cx="617220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40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9B894DF-A4F5-80A3-011B-37AFF135742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08855" y="273347"/>
                <a:ext cx="8464378" cy="487490"/>
              </a:xfrm>
            </p:spPr>
            <p:txBody>
              <a:bodyPr/>
              <a:lstStyle/>
              <a:p>
                <a:r>
                  <a:rPr lang="en-US" sz="2800" dirty="0"/>
                  <a:t>Order of magnitude in luminosity depending on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rad>
                  </m:oMath>
                </a14:m>
                <a:r>
                  <a:rPr lang="en-US" sz="2800" dirty="0"/>
                  <a:t> (beware of projections with fixed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∫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𝑳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9B894DF-A4F5-80A3-011B-37AFF13574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8855" y="273347"/>
                <a:ext cx="8464378" cy="487490"/>
              </a:xfrm>
              <a:blipFill>
                <a:blip r:embed="rId2"/>
                <a:stretch>
                  <a:fillRect l="-1499" t="-57500" b="-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AF6401C0-C6DF-6970-CB7F-6B6E6F734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9563" y="1361642"/>
            <a:ext cx="8462962" cy="497926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AA498-1615-07A0-2628-4EB581445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159F1003-F37C-9CBE-BA17-F538DB8FE8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5573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88CA2-877F-F7B2-05B0-5F8EB4321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from di-hadron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26673-8E2A-B123-0ED7-8EA6D3D24C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014205-5BA8-BB19-6B1E-639A48603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3B03F296-0DC4-7E7E-0E62-55E0558C2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565" y="1354138"/>
            <a:ext cx="7082958" cy="499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04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BBD96-6D57-E963-AD93-39106C4B0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D73005-BD0C-75F8-DCBA-043B7878F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8" name="Picture 7" descr="Chart, diagram&#10;&#10;Description automatically generated with medium confidence">
            <a:extLst>
              <a:ext uri="{FF2B5EF4-FFF2-40B4-BE49-F238E27FC236}">
                <a16:creationId xmlns:a16="http://schemas.microsoft.com/office/drawing/2014/main" id="{E804954E-FA89-8CFB-2A1F-ABBDFD613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8016" y="3660942"/>
            <a:ext cx="7772400" cy="214704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B3FF20-B232-735D-3A88-607B66A40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279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16739-D6B5-C74D-902E-637DF84F0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54" y="245534"/>
            <a:ext cx="8894346" cy="487490"/>
          </a:xfrm>
        </p:spPr>
        <p:txBody>
          <a:bodyPr/>
          <a:lstStyle/>
          <a:p>
            <a:r>
              <a:rPr lang="en-US" sz="3400" dirty="0"/>
              <a:t>Evolution of TMDs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589DBF-B97E-BB49-9954-212F12AFCF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4670401"/>
                <a:ext cx="9144000" cy="1942065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Need larger lever arm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to determine evolution kernel, TMDs</a:t>
                </a:r>
              </a:p>
              <a:p>
                <a:r>
                  <a:rPr lang="en-US" dirty="0"/>
                  <a:t>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coverage </a:t>
                </a:r>
                <a:r>
                  <a:rPr lang="en-US" dirty="0">
                    <a:sym typeface="Wingdings" pitchFamily="2" charset="2"/>
                  </a:rPr>
                  <a:t> larger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𝑏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 coverage, where TMDs are unconstrained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589DBF-B97E-BB49-9954-212F12AFCF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4670401"/>
                <a:ext cx="9144000" cy="1942065"/>
              </a:xfrm>
              <a:blipFill>
                <a:blip r:embed="rId2"/>
                <a:stretch>
                  <a:fillRect l="-833" t="-3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89844-A95B-AE46-8210-A78C8A7FA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299FD9-C39C-5F42-B86F-25810BB35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3012"/>
            <a:ext cx="9144000" cy="11309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1A9309-2103-2644-A860-6476D86CF37C}"/>
              </a:ext>
            </a:extLst>
          </p:cNvPr>
          <p:cNvSpPr txBox="1"/>
          <p:nvPr/>
        </p:nvSpPr>
        <p:spPr>
          <a:xfrm>
            <a:off x="2629647" y="4142835"/>
            <a:ext cx="1740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Evolution Kernel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21BC7D-4556-8045-A2B9-42D3A4D61E3E}"/>
              </a:ext>
            </a:extLst>
          </p:cNvPr>
          <p:cNvSpPr txBox="1"/>
          <p:nvPr/>
        </p:nvSpPr>
        <p:spPr>
          <a:xfrm>
            <a:off x="7639414" y="4026877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TMD FF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6476948-6B7E-C746-A9D6-22C5D09A06A5}"/>
              </a:ext>
            </a:extLst>
          </p:cNvPr>
          <p:cNvCxnSpPr/>
          <p:nvPr/>
        </p:nvCxnSpPr>
        <p:spPr>
          <a:xfrm flipV="1">
            <a:off x="3679860" y="3130883"/>
            <a:ext cx="800548" cy="8537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6046F0A-1ABF-E54B-B710-CD5C67FED365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7093745" y="3089957"/>
            <a:ext cx="1025128" cy="9369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Simplified schematic diagram of semi-inclusive deep inelastic... | Download  Scientific Diagram">
            <a:extLst>
              <a:ext uri="{FF2B5EF4-FFF2-40B4-BE49-F238E27FC236}">
                <a16:creationId xmlns:a16="http://schemas.microsoft.com/office/drawing/2014/main" id="{46DC449F-EB58-EE4E-9C57-4B9D4B607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86" y="1145472"/>
            <a:ext cx="1928261" cy="155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2285513-13CE-9749-A583-0157B43C34A3}"/>
              </a:ext>
            </a:extLst>
          </p:cNvPr>
          <p:cNvSpPr txBox="1"/>
          <p:nvPr/>
        </p:nvSpPr>
        <p:spPr>
          <a:xfrm>
            <a:off x="5094749" y="4142835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TMD PDF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65192EF-39DC-CA41-A2CF-399C68485635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5664777" y="3130883"/>
            <a:ext cx="291908" cy="1011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0098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FFB7103-0C7B-A94A-9310-F237ABCB6CE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Acceptance I  (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𝟎𝟏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FFB7103-0C7B-A94A-9310-F237ABCB6C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49" t="-41026" b="-5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76A52-F339-3446-9CD8-B07FCE1FC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3660C65C-53EB-4A42-8314-3D344F30B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477" y="-2148553"/>
            <a:ext cx="14973300" cy="849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3344D1D8-9E0F-1E42-955A-7582654F9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3800" y="-4144963"/>
            <a:ext cx="14338300" cy="864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F1FA73D7-8F3C-8745-A173-C69B96E45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4876" y="3642599"/>
            <a:ext cx="5046876" cy="301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>
            <a:extLst>
              <a:ext uri="{FF2B5EF4-FFF2-40B4-BE49-F238E27FC236}">
                <a16:creationId xmlns:a16="http://schemas.microsoft.com/office/drawing/2014/main" id="{CFE9328A-AA43-9F41-8C1F-CFE832A62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8900" y="-3992563"/>
            <a:ext cx="14973300" cy="849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1EA80168-65D5-114F-9852-48185D821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6200" y="-3992563"/>
            <a:ext cx="14338300" cy="864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F250EF-95B7-394C-99BD-F8FE9EB2A82A}"/>
              </a:ext>
            </a:extLst>
          </p:cNvPr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298D9F-6EFB-D648-90C2-8D5B10A30EFB}"/>
              </a:ext>
            </a:extLst>
          </p:cNvPr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7180" name="Picture 12">
            <a:extLst>
              <a:ext uri="{FF2B5EF4-FFF2-40B4-BE49-F238E27FC236}">
                <a16:creationId xmlns:a16="http://schemas.microsoft.com/office/drawing/2014/main" id="{E81866AE-9B81-EF4B-8D3E-05635F86F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6123"/>
            <a:ext cx="4281376" cy="262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>
            <a:extLst>
              <a:ext uri="{FF2B5EF4-FFF2-40B4-BE49-F238E27FC236}">
                <a16:creationId xmlns:a16="http://schemas.microsoft.com/office/drawing/2014/main" id="{68C3E0F8-65BE-C549-AD3A-F9904C2E7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376" y="3943888"/>
            <a:ext cx="4853030" cy="275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3" name="Picture 15">
            <a:extLst>
              <a:ext uri="{FF2B5EF4-FFF2-40B4-BE49-F238E27FC236}">
                <a16:creationId xmlns:a16="http://schemas.microsoft.com/office/drawing/2014/main" id="{02D9D0D7-6386-8940-9519-C0B03DB35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58" y="996066"/>
            <a:ext cx="4201339" cy="253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CC03A7F-E259-7963-36D0-2AAFFD58C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43" y="6577764"/>
            <a:ext cx="8550273" cy="38587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From Athena</a:t>
            </a:r>
          </a:p>
        </p:txBody>
      </p:sp>
    </p:spTree>
    <p:extLst>
      <p:ext uri="{BB962C8B-B14F-4D97-AF65-F5344CB8AC3E}">
        <p14:creationId xmlns:p14="http://schemas.microsoft.com/office/powerpoint/2010/main" val="30296357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F3E2C-7259-F48A-9C63-5AE645187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6327D-46E8-9A64-7352-F62F8A09F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772C8-9BB4-7A30-D700-B9D18A80C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1440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1">
            <a:extLst>
              <a:ext uri="{FF2B5EF4-FFF2-40B4-BE49-F238E27FC236}">
                <a16:creationId xmlns:a16="http://schemas.microsoft.com/office/drawing/2014/main" id="{F80A4B1C-9010-52FA-D2E7-5447CE59B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C. Dilks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A9C566BD-1F66-F2C5-32F4-DCDA0AC67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E00B8B5-790F-954F-91E9-2E37ADE0B1FC}" type="slidenum">
              <a:rPr lang="en-US" smtClean="0"/>
              <a:t>35</a:t>
            </a:fld>
            <a:endParaRPr lang="en-US"/>
          </a:p>
        </p:txBody>
      </p:sp>
      <p:pic>
        <p:nvPicPr>
          <p:cNvPr id="2" name="">
            <a:extLst>
              <a:ext uri="{FF2B5EF4-FFF2-40B4-BE49-F238E27FC236}">
                <a16:creationId xmlns:a16="http://schemas.microsoft.com/office/drawing/2014/main" id="{C04642AB-472D-56CD-CE1B-7DE5A9C824F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19318" y="4571026"/>
            <a:ext cx="5131752" cy="10537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C43B84-E28F-4E8B-F3E3-2228BA21A1D8}"/>
              </a:ext>
            </a:extLst>
          </p:cNvPr>
          <p:cNvSpPr txBox="1"/>
          <p:nvPr/>
        </p:nvSpPr>
        <p:spPr>
          <a:xfrm>
            <a:off x="190380" y="838873"/>
            <a:ext cx="3424609" cy="430095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hangingPunct="0">
              <a:defRPr sz="1800"/>
            </a:pPr>
            <a:r>
              <a:rPr lang="en-US" sz="2358" b="1">
                <a:latin typeface="Liberation Sans" pitchFamily="18"/>
                <a:ea typeface="Noto Sans CJK SC" pitchFamily="2"/>
                <a:cs typeface="Lohit Devanagari" pitchFamily="2"/>
              </a:rPr>
              <a:t>Depolarization Factors</a:t>
            </a:r>
          </a:p>
        </p:txBody>
      </p:sp>
      <p:sp>
        <p:nvSpPr>
          <p:cNvPr id="4" name="Straight Connector 3">
            <a:extLst>
              <a:ext uri="{FF2B5EF4-FFF2-40B4-BE49-F238E27FC236}">
                <a16:creationId xmlns:a16="http://schemas.microsoft.com/office/drawing/2014/main" id="{5DFB83F3-4BB7-1EC3-8FFF-2EAD9AECFE0F}"/>
              </a:ext>
            </a:extLst>
          </p:cNvPr>
          <p:cNvSpPr/>
          <p:nvPr/>
        </p:nvSpPr>
        <p:spPr>
          <a:xfrm>
            <a:off x="-174051" y="1283962"/>
            <a:ext cx="8045568" cy="0"/>
          </a:xfrm>
          <a:prstGeom prst="line">
            <a:avLst/>
          </a:prstGeom>
          <a:noFill/>
          <a:ln w="12600">
            <a:solidFill>
              <a:srgbClr val="3465A4"/>
            </a:solidFill>
            <a:prstDash val="solid"/>
            <a:tailEnd type="arrow"/>
          </a:ln>
        </p:spPr>
        <p:txBody>
          <a:bodyPr wrap="none" lIns="87516" tIns="46697" rIns="87516" bIns="46697" anchor="ctr" anchorCtr="0" compatLnSpc="0"/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Noto Sans Devanagari" pitchFamily="2"/>
            </a:endParaRPr>
          </a:p>
        </p:txBody>
      </p:sp>
      <p:pic>
        <p:nvPicPr>
          <p:cNvPr id="5" name="">
            <a:extLst>
              <a:ext uri="{FF2B5EF4-FFF2-40B4-BE49-F238E27FC236}">
                <a16:creationId xmlns:a16="http://schemas.microsoft.com/office/drawing/2014/main" id="{00A707E0-58FE-EE8C-F0EE-F6C0439151D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194150" y="935206"/>
            <a:ext cx="794498" cy="4245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0AAC31A-BFA1-429A-8CE7-3D323C563211}"/>
              </a:ext>
            </a:extLst>
          </p:cNvPr>
          <p:cNvGrpSpPr/>
          <p:nvPr/>
        </p:nvGrpSpPr>
        <p:grpSpPr>
          <a:xfrm>
            <a:off x="4213164" y="1830283"/>
            <a:ext cx="4603719" cy="1545240"/>
            <a:chOff x="4644720" y="1072800"/>
            <a:chExt cx="5075280" cy="1703520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E425B5B-1D2D-DFF2-EDB6-AD25F8233FB4}"/>
                </a:ext>
              </a:extLst>
            </p:cNvPr>
            <p:cNvSpPr/>
            <p:nvPr/>
          </p:nvSpPr>
          <p:spPr>
            <a:xfrm>
              <a:off x="4644720" y="1072800"/>
              <a:ext cx="5075280" cy="17035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9080">
              <a:solidFill>
                <a:srgbClr val="000000"/>
              </a:solidFill>
              <a:prstDash val="solid"/>
            </a:ln>
          </p:spPr>
          <p:txBody>
            <a:bodyPr wrap="none" lIns="90128" tIns="49309" rIns="90128" bIns="49309" anchor="ctr" anchorCtr="0" compatLnSpc="0">
              <a:noAutofit/>
            </a:bodyPr>
            <a:lstStyle/>
            <a:p>
              <a:pPr hangingPunct="0"/>
              <a:endParaRPr lang="en-US" sz="1633"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</p:grp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13B34DD-F8EA-83AA-221A-ECFD1AF9C860}"/>
              </a:ext>
            </a:extLst>
          </p:cNvPr>
          <p:cNvGraphicFramePr>
            <a:graphicFrameLocks noGrp="1"/>
          </p:cNvGraphicFramePr>
          <p:nvPr/>
        </p:nvGraphicFramePr>
        <p:xfrm>
          <a:off x="4213164" y="1830283"/>
          <a:ext cx="4604045" cy="1576589"/>
        </p:xfrm>
        <a:graphic>
          <a:graphicData uri="http://schemas.openxmlformats.org/drawingml/2006/table">
            <a:tbl>
              <a:tblPr firstRow="1" firstCol="1"/>
              <a:tblGrid>
                <a:gridCol w="1534464">
                  <a:extLst>
                    <a:ext uri="{9D8B030D-6E8A-4147-A177-3AD203B41FA5}">
                      <a16:colId xmlns:a16="http://schemas.microsoft.com/office/drawing/2014/main" val="2331245806"/>
                    </a:ext>
                  </a:extLst>
                </a:gridCol>
                <a:gridCol w="1534464">
                  <a:extLst>
                    <a:ext uri="{9D8B030D-6E8A-4147-A177-3AD203B41FA5}">
                      <a16:colId xmlns:a16="http://schemas.microsoft.com/office/drawing/2014/main" val="3543087654"/>
                    </a:ext>
                  </a:extLst>
                </a:gridCol>
                <a:gridCol w="1535117">
                  <a:extLst>
                    <a:ext uri="{9D8B030D-6E8A-4147-A177-3AD203B41FA5}">
                      <a16:colId xmlns:a16="http://schemas.microsoft.com/office/drawing/2014/main" val="3217757447"/>
                    </a:ext>
                  </a:extLst>
                </a:gridCol>
              </a:tblGrid>
              <a:tr h="375534">
                <a:tc>
                  <a:txBody>
                    <a:bodyPr/>
                    <a:lstStyle/>
                    <a:p>
                      <a:pPr marL="0" marR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endParaRPr lang="en-US" sz="1600" b="0" i="0" u="none" strike="noStrike" kern="1200" cap="none">
                        <a:ln>
                          <a:noFill/>
                        </a:ln>
                        <a:latin typeface="Liberation Sans" pitchFamily="18"/>
                      </a:endParaRP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/>
                      </a:pPr>
                      <a:r>
                        <a:rPr lang="en-US" sz="1600" b="1" i="0" u="none" strike="noStrike" kern="1200" cap="none">
                          <a:ln>
                            <a:noFill/>
                          </a:ln>
                          <a:latin typeface="Liberation Sans" pitchFamily="18"/>
                          <a:ea typeface="Noto Sans CJK SC" pitchFamily="2"/>
                          <a:cs typeface="Lohit Devanagari" pitchFamily="2"/>
                        </a:rPr>
                        <a:t>Twist 2</a:t>
                      </a: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/>
                      </a:pPr>
                      <a:r>
                        <a:rPr lang="en-US" sz="1600" b="1" i="0" u="none" strike="noStrike" kern="1200" cap="none">
                          <a:ln>
                            <a:noFill/>
                          </a:ln>
                          <a:latin typeface="Liberation Sans" pitchFamily="18"/>
                          <a:ea typeface="Noto Sans CJK SC" pitchFamily="2"/>
                          <a:cs typeface="Lohit Devanagari" pitchFamily="2"/>
                        </a:rPr>
                        <a:t>Twist 3</a:t>
                      </a:r>
                    </a:p>
                  </a:txBody>
                  <a:tcPr marL="82944" marR="82944" marT="41472" marB="41472"/>
                </a:tc>
                <a:extLst>
                  <a:ext uri="{0D108BD9-81ED-4DB2-BD59-A6C34878D82A}">
                    <a16:rowId xmlns:a16="http://schemas.microsoft.com/office/drawing/2014/main" val="3122456759"/>
                  </a:ext>
                </a:extLst>
              </a:tr>
              <a:tr h="620447"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/>
                      </a:pPr>
                      <a:r>
                        <a:rPr lang="en-US" sz="1600" b="1" i="0" u="none" strike="noStrike" kern="1200" cap="none">
                          <a:ln>
                            <a:noFill/>
                          </a:ln>
                          <a:latin typeface="Liberation Sans" pitchFamily="18"/>
                          <a:ea typeface="Noto Sans CJK SC" pitchFamily="2"/>
                          <a:cs typeface="Lohit Devanagari" pitchFamily="2"/>
                        </a:rPr>
                        <a:t>Unpolarized Beam</a:t>
                      </a: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 i="1">
                          <a:solidFill>
                            <a:srgbClr val="CE181E"/>
                          </a:solidFill>
                        </a:defRPr>
                      </a:pPr>
                      <a:r>
                        <a:rPr lang="en-US" sz="1600" b="1" i="1" u="none" strike="noStrike" kern="1200" cap="none">
                          <a:ln>
                            <a:noFill/>
                          </a:ln>
                          <a:solidFill>
                            <a:srgbClr val="CE181E"/>
                          </a:solidFill>
                          <a:latin typeface="Liberation Sans" pitchFamily="18"/>
                          <a:ea typeface="Noto Sans CJK SC" pitchFamily="2"/>
                          <a:cs typeface="Lohit Devanagari" pitchFamily="2"/>
                        </a:rPr>
                        <a:t>A, B</a:t>
                      </a: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 i="1">
                          <a:solidFill>
                            <a:srgbClr val="CE181E"/>
                          </a:solidFill>
                        </a:defRPr>
                      </a:pPr>
                      <a:r>
                        <a:rPr lang="en-US" sz="1600" b="1" i="1" u="none" strike="noStrike" kern="1200" cap="none">
                          <a:ln>
                            <a:noFill/>
                          </a:ln>
                          <a:solidFill>
                            <a:srgbClr val="CE181E"/>
                          </a:solidFill>
                          <a:latin typeface="Liberation Sans" pitchFamily="18"/>
                          <a:ea typeface="Noto Sans CJK SC" pitchFamily="2"/>
                          <a:cs typeface="Lohit Devanagari" pitchFamily="2"/>
                        </a:rPr>
                        <a:t>V</a:t>
                      </a:r>
                    </a:p>
                  </a:txBody>
                  <a:tcPr marL="82944" marR="82944" marT="41472" marB="41472"/>
                </a:tc>
                <a:extLst>
                  <a:ext uri="{0D108BD9-81ED-4DB2-BD59-A6C34878D82A}">
                    <a16:rowId xmlns:a16="http://schemas.microsoft.com/office/drawing/2014/main" val="4256276595"/>
                  </a:ext>
                </a:extLst>
              </a:tr>
              <a:tr h="580608"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/>
                      </a:pPr>
                      <a:r>
                        <a:rPr lang="en-US" sz="1600" b="1" i="0" u="none" strike="noStrike" kern="1200" cap="none">
                          <a:ln>
                            <a:noFill/>
                          </a:ln>
                          <a:latin typeface="Liberation Sans" pitchFamily="18"/>
                          <a:ea typeface="Noto Sans CJK SC" pitchFamily="2"/>
                          <a:cs typeface="Lohit Devanagari" pitchFamily="2"/>
                        </a:rPr>
                        <a:t>Longitudinal Beam</a:t>
                      </a: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 i="1">
                          <a:solidFill>
                            <a:srgbClr val="CE181E"/>
                          </a:solidFill>
                        </a:defRPr>
                      </a:pPr>
                      <a:r>
                        <a:rPr lang="en-US" sz="1600" b="1" i="1" u="none" strike="noStrike" kern="1200" cap="none">
                          <a:ln>
                            <a:noFill/>
                          </a:ln>
                          <a:solidFill>
                            <a:srgbClr val="CE181E"/>
                          </a:solidFill>
                          <a:latin typeface="Liberation Sans" pitchFamily="18"/>
                          <a:ea typeface="Noto Sans CJK SC" pitchFamily="2"/>
                          <a:cs typeface="Lohit Devanagari" pitchFamily="2"/>
                        </a:rPr>
                        <a:t>C</a:t>
                      </a:r>
                    </a:p>
                  </a:txBody>
                  <a:tcPr marL="82944" marR="82944" marT="41472" marB="41472"/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 i="1">
                          <a:solidFill>
                            <a:srgbClr val="CE181E"/>
                          </a:solidFill>
                        </a:defRPr>
                      </a:pPr>
                      <a:r>
                        <a:rPr lang="en-US" sz="1600" b="1" i="1" u="none" strike="noStrike" kern="1200" cap="none">
                          <a:ln>
                            <a:noFill/>
                          </a:ln>
                          <a:solidFill>
                            <a:srgbClr val="CE181E"/>
                          </a:solidFill>
                          <a:latin typeface="Liberation Sans" pitchFamily="18"/>
                          <a:ea typeface="Noto Sans CJK SC" pitchFamily="2"/>
                          <a:cs typeface="Lohit Devanagari" pitchFamily="2"/>
                        </a:rPr>
                        <a:t>W</a:t>
                      </a:r>
                    </a:p>
                  </a:txBody>
                  <a:tcPr marL="82944" marR="82944" marT="41472" marB="41472"/>
                </a:tc>
                <a:extLst>
                  <a:ext uri="{0D108BD9-81ED-4DB2-BD59-A6C34878D82A}">
                    <a16:rowId xmlns:a16="http://schemas.microsoft.com/office/drawing/2014/main" val="425841900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C892A95-5A83-836B-7622-49ABC8339082}"/>
              </a:ext>
            </a:extLst>
          </p:cNvPr>
          <p:cNvSpPr txBox="1"/>
          <p:nvPr/>
        </p:nvSpPr>
        <p:spPr>
          <a:xfrm>
            <a:off x="686411" y="3684440"/>
            <a:ext cx="2639651" cy="564106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hangingPunct="0">
              <a:defRPr sz="1800"/>
            </a:pPr>
            <a:r>
              <a:rPr lang="en-US" sz="1633">
                <a:latin typeface="Liberation Sans" pitchFamily="18"/>
                <a:ea typeface="Noto Sans CJK SC" pitchFamily="2"/>
                <a:cs typeface="Lohit Devanagari" pitchFamily="2"/>
              </a:rPr>
              <a:t>Asymmetry, for modulation</a:t>
            </a:r>
          </a:p>
          <a:p>
            <a:pPr hangingPunct="0">
              <a:defRPr sz="1800"/>
            </a:pPr>
            <a:r>
              <a:rPr lang="en-US" sz="1633">
                <a:latin typeface="Liberation Sans" pitchFamily="18"/>
                <a:ea typeface="Noto Sans CJK SC" pitchFamily="2"/>
                <a:cs typeface="Lohit Devanagari" pitchFamily="2"/>
              </a:rPr>
              <a:t>M(</a:t>
            </a:r>
            <a:r>
              <a:rPr lang="en-US" sz="1633">
                <a:latin typeface="Liberation Sans" pitchFamily="34"/>
                <a:ea typeface="Liberation Sans" pitchFamily="34"/>
                <a:cs typeface="Liberation Sans" pitchFamily="34"/>
              </a:rPr>
              <a:t>θ, ϕ</a:t>
            </a:r>
            <a:r>
              <a:rPr lang="en-US" sz="1633" baseline="-33000">
                <a:latin typeface="Liberation Sans" pitchFamily="34"/>
                <a:ea typeface="Liberation Sans" pitchFamily="34"/>
                <a:cs typeface="Liberation Sans" pitchFamily="34"/>
              </a:rPr>
              <a:t>h</a:t>
            </a:r>
            <a:r>
              <a:rPr lang="en-US" sz="1633">
                <a:latin typeface="Liberation Sans" pitchFamily="34"/>
                <a:ea typeface="Liberation Sans" pitchFamily="34"/>
                <a:cs typeface="Liberation Sans" pitchFamily="34"/>
              </a:rPr>
              <a:t>, ϕ</a:t>
            </a:r>
            <a:r>
              <a:rPr lang="en-US" sz="1633" baseline="-33000">
                <a:latin typeface="Liberation Sans" pitchFamily="34"/>
                <a:ea typeface="Liberation Sans" pitchFamily="34"/>
                <a:cs typeface="Liberation Sans" pitchFamily="34"/>
              </a:rPr>
              <a:t>R</a:t>
            </a:r>
            <a:r>
              <a:rPr lang="en-US" sz="1633">
                <a:latin typeface="Liberation Sans" pitchFamily="34"/>
                <a:ea typeface="Liberation Sans" pitchFamily="34"/>
                <a:cs typeface="Liberation Sans" pitchFamily="34"/>
              </a:rPr>
              <a:t>, ϕ</a:t>
            </a:r>
            <a:r>
              <a:rPr lang="en-US" sz="1633" baseline="-33000">
                <a:latin typeface="Liberation Sans" pitchFamily="34"/>
                <a:ea typeface="Liberation Sans" pitchFamily="34"/>
                <a:cs typeface="Liberation Sans" pitchFamily="34"/>
              </a:rPr>
              <a:t>S</a:t>
            </a:r>
            <a:r>
              <a:rPr lang="en-US" sz="1633">
                <a:latin typeface="Liberation Sans" pitchFamily="18"/>
                <a:ea typeface="Liberation Sans" pitchFamily="34"/>
                <a:cs typeface="Liberation Sans" pitchFamily="34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080C6D-8C29-5532-15D5-5D4328E82659}"/>
              </a:ext>
            </a:extLst>
          </p:cNvPr>
          <p:cNvSpPr txBox="1"/>
          <p:nvPr/>
        </p:nvSpPr>
        <p:spPr>
          <a:xfrm>
            <a:off x="6792919" y="4016216"/>
            <a:ext cx="1980367" cy="323270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hangingPunct="0">
              <a:defRPr sz="1800"/>
            </a:pPr>
            <a:r>
              <a:rPr lang="en-US" sz="1633">
                <a:latin typeface="Liberation Sans" pitchFamily="18"/>
                <a:ea typeface="Noto Sans CJK SC" pitchFamily="2"/>
                <a:cs typeface="Lohit Devanagari" pitchFamily="2"/>
              </a:rPr>
              <a:t>Structure Functions</a:t>
            </a: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7ABE1699-6395-1EA6-99AA-B2E4B81202FF}"/>
              </a:ext>
            </a:extLst>
          </p:cNvPr>
          <p:cNvSpPr/>
          <p:nvPr/>
        </p:nvSpPr>
        <p:spPr>
          <a:xfrm flipH="1" flipV="1">
            <a:off x="3483648" y="4206269"/>
            <a:ext cx="82945" cy="364758"/>
          </a:xfrm>
          <a:prstGeom prst="line">
            <a:avLst/>
          </a:prstGeom>
          <a:noFill/>
          <a:ln w="29160">
            <a:solidFill>
              <a:srgbClr val="ED1C24"/>
            </a:solidFill>
            <a:prstDash val="solid"/>
          </a:ln>
        </p:spPr>
        <p:txBody>
          <a:bodyPr wrap="none" lIns="94700" tIns="53881" rIns="94700" bIns="53881" anchor="ctr" anchorCtr="0" compatLnSpc="0"/>
          <a:lstStyle/>
          <a:p>
            <a:pPr hangingPunct="0"/>
            <a:endParaRPr lang="en-US" sz="1633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F1C066BB-D6BF-2E1C-D3AC-8CF610DD1B4F}"/>
              </a:ext>
            </a:extLst>
          </p:cNvPr>
          <p:cNvSpPr/>
          <p:nvPr/>
        </p:nvSpPr>
        <p:spPr>
          <a:xfrm>
            <a:off x="1862648" y="4524329"/>
            <a:ext cx="376840" cy="248833"/>
          </a:xfrm>
          <a:prstGeom prst="line">
            <a:avLst/>
          </a:prstGeom>
          <a:noFill/>
          <a:ln w="29160">
            <a:solidFill>
              <a:srgbClr val="000000"/>
            </a:solidFill>
            <a:prstDash val="solid"/>
          </a:ln>
        </p:spPr>
        <p:txBody>
          <a:bodyPr wrap="none" lIns="94700" tIns="53881" rIns="94700" bIns="53881" anchor="ctr" anchorCtr="0" compatLnSpc="0"/>
          <a:lstStyle/>
          <a:p>
            <a:pPr hangingPunct="0"/>
            <a:endParaRPr lang="en-US" sz="1633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pic>
        <p:nvPicPr>
          <p:cNvPr id="13" name="">
            <a:extLst>
              <a:ext uri="{FF2B5EF4-FFF2-40B4-BE49-F238E27FC236}">
                <a16:creationId xmlns:a16="http://schemas.microsoft.com/office/drawing/2014/main" id="{ACC3716F-D5D7-42A3-5130-7085AD2BE9B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010802" y="3931966"/>
            <a:ext cx="2330269" cy="30173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traight Connector 13">
            <a:extLst>
              <a:ext uri="{FF2B5EF4-FFF2-40B4-BE49-F238E27FC236}">
                <a16:creationId xmlns:a16="http://schemas.microsoft.com/office/drawing/2014/main" id="{531D7092-BB34-5554-66FC-62F3F122DC0A}"/>
              </a:ext>
            </a:extLst>
          </p:cNvPr>
          <p:cNvSpPr/>
          <p:nvPr/>
        </p:nvSpPr>
        <p:spPr>
          <a:xfrm flipH="1">
            <a:off x="6230596" y="4330358"/>
            <a:ext cx="331777" cy="349411"/>
          </a:xfrm>
          <a:prstGeom prst="line">
            <a:avLst/>
          </a:prstGeom>
          <a:noFill/>
          <a:ln w="29160">
            <a:solidFill>
              <a:srgbClr val="000000"/>
            </a:solidFill>
            <a:prstDash val="solid"/>
          </a:ln>
        </p:spPr>
        <p:txBody>
          <a:bodyPr wrap="none" lIns="94700" tIns="53881" rIns="94700" bIns="53881" anchor="ctr" anchorCtr="0" compatLnSpc="0"/>
          <a:lstStyle/>
          <a:p>
            <a:pPr hangingPunct="0"/>
            <a:endParaRPr lang="en-US" sz="1633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D5372F-105D-C659-0D74-BE5430C667C3}"/>
              </a:ext>
            </a:extLst>
          </p:cNvPr>
          <p:cNvSpPr txBox="1"/>
          <p:nvPr/>
        </p:nvSpPr>
        <p:spPr>
          <a:xfrm>
            <a:off x="82945" y="1686600"/>
            <a:ext cx="5330324" cy="1295331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hangingPunct="0">
              <a:spcBef>
                <a:spcPts val="771"/>
              </a:spcBef>
              <a:spcAft>
                <a:spcPts val="771"/>
              </a:spcAft>
              <a:buSzPts val="1599"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defRPr>
            </a:pPr>
            <a:r>
              <a:rPr lang="en-US" sz="1814">
                <a:solidFill>
                  <a:srgbClr val="CE181E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Depolarization factors</a:t>
            </a:r>
            <a:r>
              <a:rPr lang="en-US" sz="1814">
                <a:latin typeface="Liberation Sans" pitchFamily="18"/>
                <a:ea typeface="Noto Sans CJK SC" pitchFamily="2"/>
                <a:cs typeface="Lohit Devanagari" pitchFamily="2"/>
              </a:rPr>
              <a:t> (and </a:t>
            </a:r>
            <a:r>
              <a:rPr lang="en-US" sz="1814">
                <a:latin typeface="Liberation Sans" pitchFamily="34"/>
                <a:ea typeface="Liberation Sans" pitchFamily="34"/>
                <a:cs typeface="Liberation Sans" pitchFamily="34"/>
              </a:rPr>
              <a:t>ε</a:t>
            </a:r>
            <a:r>
              <a:rPr lang="en-US" sz="1814">
                <a:latin typeface="Liberation Sans" pitchFamily="18"/>
                <a:ea typeface="Liberation Sans" pitchFamily="34"/>
                <a:cs typeface="Liberation Sans" pitchFamily="34"/>
              </a:rPr>
              <a:t>) </a:t>
            </a:r>
            <a:r>
              <a:rPr lang="en-US" sz="1814">
                <a:latin typeface="Liberation Sans" pitchFamily="18"/>
                <a:ea typeface="Noto Sans CJK SC" pitchFamily="2"/>
                <a:cs typeface="Lohit Devanagari" pitchFamily="2"/>
              </a:rPr>
              <a:t>depend on (x,y,Q</a:t>
            </a:r>
            <a:r>
              <a:rPr lang="en-US" sz="1814" baseline="33000">
                <a:latin typeface="Liberation Sans" pitchFamily="18"/>
                <a:ea typeface="Noto Sans CJK SC" pitchFamily="2"/>
                <a:cs typeface="Lohit Devanagari" pitchFamily="2"/>
              </a:rPr>
              <a:t>2</a:t>
            </a:r>
            <a:r>
              <a:rPr lang="en-US" sz="1814">
                <a:latin typeface="Liberation Sans" pitchFamily="18"/>
                <a:ea typeface="Noto Sans CJK SC" pitchFamily="2"/>
                <a:cs typeface="Lohit Devanagari" pitchFamily="2"/>
              </a:rPr>
              <a:t>)</a:t>
            </a:r>
          </a:p>
          <a:p>
            <a:pPr hangingPunct="0">
              <a:spcBef>
                <a:spcPts val="771"/>
              </a:spcBef>
              <a:spcAft>
                <a:spcPts val="771"/>
              </a:spcAft>
              <a:buSzPts val="1599"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defRPr>
            </a:pPr>
            <a:r>
              <a:rPr lang="en-US" sz="1814">
                <a:latin typeface="Liberation Sans" pitchFamily="34"/>
                <a:ea typeface="Liberation Sans" pitchFamily="34"/>
                <a:cs typeface="Liberation Sans" pitchFamily="34"/>
              </a:rPr>
              <a:t>Asymmetry denominator:</a:t>
            </a:r>
          </a:p>
          <a:p>
            <a:pPr marL="0" lvl="1" hangingPunct="0">
              <a:spcBef>
                <a:spcPts val="771"/>
              </a:spcBef>
              <a:spcAft>
                <a:spcPts val="771"/>
              </a:spcAft>
              <a:defRPr sz="1800" b="0" i="0" u="none" strike="noStrike" kern="1200" cap="none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defRPr>
            </a:pPr>
            <a:r>
              <a:rPr lang="en-US" sz="1814">
                <a:latin typeface="Liberation Sans" pitchFamily="34"/>
                <a:ea typeface="Liberation Sans" pitchFamily="34"/>
                <a:cs typeface="Liberation Sans" pitchFamily="34"/>
              </a:rPr>
              <a:t>  	∫ </a:t>
            </a:r>
            <a:r>
              <a:rPr lang="en-US" sz="1814">
                <a:latin typeface="Liberation Sans" pitchFamily="18"/>
                <a:ea typeface="Liberation Sans" pitchFamily="34"/>
                <a:cs typeface="Liberation Sans" pitchFamily="34"/>
              </a:rPr>
              <a:t>d</a:t>
            </a:r>
            <a:r>
              <a:rPr lang="en-US" sz="1814">
                <a:latin typeface="Liberation Sans" pitchFamily="34"/>
                <a:ea typeface="Liberation Sans" pitchFamily="34"/>
                <a:cs typeface="Liberation Sans" pitchFamily="34"/>
              </a:rPr>
              <a:t>σ</a:t>
            </a:r>
            <a:r>
              <a:rPr lang="en-US" sz="1814" baseline="-33000">
                <a:latin typeface="Liberation Sans" pitchFamily="18"/>
                <a:ea typeface="Liberation Sans" pitchFamily="34"/>
                <a:cs typeface="Liberation Sans" pitchFamily="34"/>
              </a:rPr>
              <a:t>UU</a:t>
            </a:r>
            <a:r>
              <a:rPr lang="en-US" sz="1814">
                <a:latin typeface="Liberation Sans" pitchFamily="18"/>
                <a:ea typeface="Liberation Sans" pitchFamily="34"/>
                <a:cs typeface="Liberation Sans" pitchFamily="34"/>
              </a:rPr>
              <a:t> ~ </a:t>
            </a:r>
            <a:r>
              <a:rPr lang="en-US" sz="1814">
                <a:solidFill>
                  <a:srgbClr val="CE181E"/>
                </a:solidFill>
                <a:latin typeface="Liberation Sans" pitchFamily="18"/>
                <a:ea typeface="Liberation Sans" pitchFamily="34"/>
                <a:cs typeface="Liberation Sans" pitchFamily="34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979352-9499-EB54-9B33-F385052667EE}"/>
              </a:ext>
            </a:extLst>
          </p:cNvPr>
          <p:cNvSpPr txBox="1"/>
          <p:nvPr/>
        </p:nvSpPr>
        <p:spPr>
          <a:xfrm>
            <a:off x="5225473" y="1503079"/>
            <a:ext cx="3401357" cy="417005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/>
          <a:lstStyle/>
          <a:p>
            <a:pPr hangingPunct="0">
              <a:defRPr sz="1800" b="1">
                <a:solidFill>
                  <a:srgbClr val="CE181E"/>
                </a:solidFill>
              </a:defRPr>
            </a:pPr>
            <a:r>
              <a:rPr lang="en-US" sz="1814" b="1">
                <a:solidFill>
                  <a:srgbClr val="CE181E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Depolarization Factors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7168CB34-92A1-E50D-4FA6-AD6021978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C. Dilks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244B7B5-7BCF-61D4-A607-D252D4A29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5B1EC8D-0D86-D748-9FFF-3422A435A8D6}" type="slidenum">
              <a:rPr lang="en-US" smtClean="0"/>
              <a:t>36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315BCB-5EA6-17B0-3FBC-194402DBC727}"/>
              </a:ext>
            </a:extLst>
          </p:cNvPr>
          <p:cNvSpPr txBox="1"/>
          <p:nvPr/>
        </p:nvSpPr>
        <p:spPr>
          <a:xfrm>
            <a:off x="190380" y="838873"/>
            <a:ext cx="3424609" cy="430095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hangingPunct="0">
              <a:defRPr sz="1800"/>
            </a:pPr>
            <a:r>
              <a:rPr lang="en-US" sz="2358" b="1">
                <a:latin typeface="Liberation Sans" pitchFamily="18"/>
                <a:ea typeface="Noto Sans CJK SC" pitchFamily="2"/>
                <a:cs typeface="Lohit Devanagari" pitchFamily="2"/>
              </a:rPr>
              <a:t>Depolarization Factors</a:t>
            </a:r>
          </a:p>
        </p:txBody>
      </p:sp>
      <p:sp>
        <p:nvSpPr>
          <p:cNvPr id="3" name="Straight Connector 2">
            <a:extLst>
              <a:ext uri="{FF2B5EF4-FFF2-40B4-BE49-F238E27FC236}">
                <a16:creationId xmlns:a16="http://schemas.microsoft.com/office/drawing/2014/main" id="{C4F622CB-3CDF-BD97-17A0-9B857925B95E}"/>
              </a:ext>
            </a:extLst>
          </p:cNvPr>
          <p:cNvSpPr/>
          <p:nvPr/>
        </p:nvSpPr>
        <p:spPr>
          <a:xfrm>
            <a:off x="-174051" y="1283962"/>
            <a:ext cx="8045568" cy="0"/>
          </a:xfrm>
          <a:prstGeom prst="line">
            <a:avLst/>
          </a:prstGeom>
          <a:noFill/>
          <a:ln w="12600">
            <a:solidFill>
              <a:srgbClr val="3465A4"/>
            </a:solidFill>
            <a:prstDash val="solid"/>
            <a:tailEnd type="arrow"/>
          </a:ln>
        </p:spPr>
        <p:txBody>
          <a:bodyPr wrap="none" lIns="87516" tIns="46697" rIns="87516" bIns="46697" anchor="ctr" anchorCtr="0" compatLnSpc="0"/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Noto Sans Devanagari" pitchFamily="2"/>
            </a:endParaRP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34A1C65C-4D55-CDA2-DE80-0CB2F0BB3D5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94150" y="935206"/>
            <a:ext cx="794498" cy="424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70BD25A2-A264-1345-019B-24CBF3708D9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356720" y="1555000"/>
            <a:ext cx="3781136" cy="39470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73B09D-2474-9C8E-4452-64B641992869}"/>
              </a:ext>
            </a:extLst>
          </p:cNvPr>
          <p:cNvSpPr txBox="1"/>
          <p:nvPr/>
        </p:nvSpPr>
        <p:spPr>
          <a:xfrm>
            <a:off x="1554249" y="1937718"/>
            <a:ext cx="859100" cy="323270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algn="ctr" hangingPunct="0">
              <a:defRPr sz="1400"/>
            </a:pPr>
            <a:r>
              <a:rPr lang="en-US" sz="1633" b="1" u="sng">
                <a:solidFill>
                  <a:srgbClr val="00AAAD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Twist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448EF0-D283-4F7F-CDF7-9531704FCEF9}"/>
              </a:ext>
            </a:extLst>
          </p:cNvPr>
          <p:cNvSpPr txBox="1"/>
          <p:nvPr/>
        </p:nvSpPr>
        <p:spPr>
          <a:xfrm>
            <a:off x="1554249" y="4354522"/>
            <a:ext cx="859100" cy="323270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algn="ctr" hangingPunct="0">
              <a:defRPr sz="1400"/>
            </a:pPr>
            <a:r>
              <a:rPr lang="en-US" sz="1633" b="1" u="sng">
                <a:solidFill>
                  <a:srgbClr val="00AAAD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Twist 3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ate Placeholder 1">
            <a:extLst>
              <a:ext uri="{FF2B5EF4-FFF2-40B4-BE49-F238E27FC236}">
                <a16:creationId xmlns:a16="http://schemas.microsoft.com/office/drawing/2014/main" id="{B5ACFA89-C580-5AD9-335D-742459CA1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C. Dilks</a:t>
            </a:r>
          </a:p>
        </p:txBody>
      </p:sp>
      <p:sp>
        <p:nvSpPr>
          <p:cNvPr id="27" name="Slide Number Placeholder 3">
            <a:extLst>
              <a:ext uri="{FF2B5EF4-FFF2-40B4-BE49-F238E27FC236}">
                <a16:creationId xmlns:a16="http://schemas.microsoft.com/office/drawing/2014/main" id="{E11C5BC1-5DF2-5BD8-08FC-00C10E884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4E2162F-E0E6-F147-8CF1-740ED4432AF5}" type="slidenum">
              <a:rPr lang="en-US" smtClean="0"/>
              <a:t>37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CFEF6-69F4-914D-B9BB-40CF56B2592F}"/>
              </a:ext>
            </a:extLst>
          </p:cNvPr>
          <p:cNvSpPr txBox="1"/>
          <p:nvPr/>
        </p:nvSpPr>
        <p:spPr>
          <a:xfrm>
            <a:off x="187767" y="839200"/>
            <a:ext cx="3424609" cy="430095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hangingPunct="0">
              <a:defRPr sz="1800"/>
            </a:pPr>
            <a:r>
              <a:rPr lang="en-US" sz="2358" b="1">
                <a:latin typeface="Liberation Sans" pitchFamily="18"/>
                <a:ea typeface="Noto Sans CJK SC" pitchFamily="2"/>
                <a:cs typeface="Lohit Devanagari" pitchFamily="2"/>
              </a:rPr>
              <a:t>Depolarization Factors</a:t>
            </a:r>
          </a:p>
        </p:txBody>
      </p:sp>
      <p:sp>
        <p:nvSpPr>
          <p:cNvPr id="3" name="Straight Connector 2">
            <a:extLst>
              <a:ext uri="{FF2B5EF4-FFF2-40B4-BE49-F238E27FC236}">
                <a16:creationId xmlns:a16="http://schemas.microsoft.com/office/drawing/2014/main" id="{1F95046C-2211-D796-8215-81716B871664}"/>
              </a:ext>
            </a:extLst>
          </p:cNvPr>
          <p:cNvSpPr/>
          <p:nvPr/>
        </p:nvSpPr>
        <p:spPr>
          <a:xfrm>
            <a:off x="-176664" y="1284289"/>
            <a:ext cx="4406808" cy="0"/>
          </a:xfrm>
          <a:prstGeom prst="line">
            <a:avLst/>
          </a:prstGeom>
          <a:noFill/>
          <a:ln w="12600">
            <a:solidFill>
              <a:srgbClr val="3465A4"/>
            </a:solidFill>
            <a:prstDash val="solid"/>
            <a:tailEnd type="arrow"/>
          </a:ln>
        </p:spPr>
        <p:txBody>
          <a:bodyPr wrap="none" lIns="87516" tIns="46697" rIns="87516" bIns="46697" anchor="ctr" anchorCtr="0" compatLnSpc="0"/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Noto Sans Devanagari" pitchFamily="2"/>
            </a:endParaRP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29AB6995-D678-1A53-A2AE-4D2125D6E72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91536" y="935532"/>
            <a:ext cx="794498" cy="42451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FE0E05-BDA2-B7B6-2675-9A5F209CAE8D}"/>
              </a:ext>
            </a:extLst>
          </p:cNvPr>
          <p:cNvSpPr txBox="1"/>
          <p:nvPr/>
        </p:nvSpPr>
        <p:spPr>
          <a:xfrm>
            <a:off x="5087015" y="842139"/>
            <a:ext cx="1921698" cy="323270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hangingPunct="0">
              <a:defRPr sz="1800" b="1" u="sng">
                <a:uFillTx/>
              </a:defRPr>
            </a:pPr>
            <a:r>
              <a:rPr lang="en-US" sz="1633" b="1" u="sng">
                <a:latin typeface="Liberation Sans" pitchFamily="18"/>
                <a:ea typeface="Noto Sans CJK SC" pitchFamily="2"/>
                <a:cs typeface="Lohit Devanagari" pitchFamily="2"/>
              </a:rPr>
              <a:t>JLab Monte Carlo</a:t>
            </a:r>
          </a:p>
        </p:txBody>
      </p:sp>
      <p:pic>
        <p:nvPicPr>
          <p:cNvPr id="6" name="">
            <a:extLst>
              <a:ext uri="{FF2B5EF4-FFF2-40B4-BE49-F238E27FC236}">
                <a16:creationId xmlns:a16="http://schemas.microsoft.com/office/drawing/2014/main" id="{E95A0AD1-2C8C-0973-1E17-0F07821C717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5803" y="1407399"/>
            <a:ext cx="3067948" cy="2204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">
            <a:extLst>
              <a:ext uri="{FF2B5EF4-FFF2-40B4-BE49-F238E27FC236}">
                <a16:creationId xmlns:a16="http://schemas.microsoft.com/office/drawing/2014/main" id="{F43C0126-D584-83CF-CCC7-987CAF9E64C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175711" y="1407725"/>
            <a:ext cx="3067948" cy="2204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">
            <a:extLst>
              <a:ext uri="{FF2B5EF4-FFF2-40B4-BE49-F238E27FC236}">
                <a16:creationId xmlns:a16="http://schemas.microsoft.com/office/drawing/2014/main" id="{3BDF573D-89B0-F941-EC9D-5CFD0EAD33F6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176363" y="3726891"/>
            <a:ext cx="3067948" cy="2204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">
            <a:extLst>
              <a:ext uri="{FF2B5EF4-FFF2-40B4-BE49-F238E27FC236}">
                <a16:creationId xmlns:a16="http://schemas.microsoft.com/office/drawing/2014/main" id="{E9CEE58A-412B-F349-4908-14A3E2F9CA23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017032" y="1408052"/>
            <a:ext cx="3067948" cy="2204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">
            <a:extLst>
              <a:ext uri="{FF2B5EF4-FFF2-40B4-BE49-F238E27FC236}">
                <a16:creationId xmlns:a16="http://schemas.microsoft.com/office/drawing/2014/main" id="{1D3916E5-FE51-86FB-AA4D-DDE12BB2B62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6017685" y="3727218"/>
            <a:ext cx="3067948" cy="220454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4F7E5F2C-CE69-C631-6CAE-64B58F67F54E}"/>
              </a:ext>
            </a:extLst>
          </p:cNvPr>
          <p:cNvSpPr/>
          <p:nvPr/>
        </p:nvSpPr>
        <p:spPr>
          <a:xfrm>
            <a:off x="6078424" y="1407725"/>
            <a:ext cx="0" cy="467490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wrap="none" lIns="81638" tIns="40819" rIns="81638" bIns="40819" anchor="ctr" anchorCtr="0" compatLnSpc="0"/>
          <a:lstStyle/>
          <a:p>
            <a:pPr hangingPunct="0"/>
            <a:endParaRPr lang="en-US" sz="1633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grpSp>
        <p:nvGrpSpPr>
          <p:cNvPr id="13" name="Group 12" descr="28§display§ep\to e{\color{red}\pi^+\pi^-}X§svg§600§FALSE§" title="TexMaths">
            <a:extLst>
              <a:ext uri="{FF2B5EF4-FFF2-40B4-BE49-F238E27FC236}">
                <a16:creationId xmlns:a16="http://schemas.microsoft.com/office/drawing/2014/main" id="{63BDD06B-7B0F-7A2F-EAA3-9BF5A103499E}"/>
              </a:ext>
            </a:extLst>
          </p:cNvPr>
          <p:cNvGrpSpPr/>
          <p:nvPr/>
        </p:nvGrpSpPr>
        <p:grpSpPr>
          <a:xfrm>
            <a:off x="5094852" y="1101094"/>
            <a:ext cx="2072620" cy="334388"/>
            <a:chOff x="5616720" y="268920"/>
            <a:chExt cx="2284920" cy="368640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09B2FAFB-F59B-66B8-7979-E01B46681CD7}"/>
                </a:ext>
              </a:extLst>
            </p:cNvPr>
            <p:cNvSpPr/>
            <p:nvPr/>
          </p:nvSpPr>
          <p:spPr>
            <a:xfrm>
              <a:off x="5616720" y="268920"/>
              <a:ext cx="2284920" cy="368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348" h="1025">
                  <a:moveTo>
                    <a:pt x="3174" y="1025"/>
                  </a:moveTo>
                  <a:lnTo>
                    <a:pt x="0" y="1025"/>
                  </a:lnTo>
                  <a:lnTo>
                    <a:pt x="0" y="0"/>
                  </a:lnTo>
                  <a:lnTo>
                    <a:pt x="6348" y="0"/>
                  </a:lnTo>
                  <a:lnTo>
                    <a:pt x="6348" y="10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wrap="none" lIns="81638" tIns="40819" rIns="81638" bIns="40819" anchorCtr="0" compatLnSpc="0"/>
            <a:lstStyle/>
            <a:p>
              <a:pPr hangingPunct="0"/>
              <a:endParaRPr lang="en-US" sz="1633"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D05D017-C60B-5BBA-E0AE-85A89098D259}"/>
                </a:ext>
              </a:extLst>
            </p:cNvPr>
            <p:cNvSpPr/>
            <p:nvPr/>
          </p:nvSpPr>
          <p:spPr>
            <a:xfrm>
              <a:off x="5632919" y="412200"/>
              <a:ext cx="136800" cy="160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1" h="448">
                  <a:moveTo>
                    <a:pt x="139" y="208"/>
                  </a:moveTo>
                  <a:cubicBezTo>
                    <a:pt x="168" y="208"/>
                    <a:pt x="242" y="206"/>
                    <a:pt x="291" y="186"/>
                  </a:cubicBezTo>
                  <a:cubicBezTo>
                    <a:pt x="361" y="157"/>
                    <a:pt x="365" y="98"/>
                    <a:pt x="365" y="85"/>
                  </a:cubicBezTo>
                  <a:cubicBezTo>
                    <a:pt x="365" y="40"/>
                    <a:pt x="327" y="0"/>
                    <a:pt x="260" y="0"/>
                  </a:cubicBezTo>
                  <a:cubicBezTo>
                    <a:pt x="150" y="0"/>
                    <a:pt x="0" y="96"/>
                    <a:pt x="0" y="269"/>
                  </a:cubicBezTo>
                  <a:cubicBezTo>
                    <a:pt x="0" y="369"/>
                    <a:pt x="58" y="448"/>
                    <a:pt x="155" y="448"/>
                  </a:cubicBezTo>
                  <a:cubicBezTo>
                    <a:pt x="298" y="448"/>
                    <a:pt x="381" y="342"/>
                    <a:pt x="381" y="331"/>
                  </a:cubicBezTo>
                  <a:cubicBezTo>
                    <a:pt x="381" y="325"/>
                    <a:pt x="374" y="318"/>
                    <a:pt x="367" y="318"/>
                  </a:cubicBezTo>
                  <a:cubicBezTo>
                    <a:pt x="363" y="318"/>
                    <a:pt x="361" y="320"/>
                    <a:pt x="356" y="329"/>
                  </a:cubicBezTo>
                  <a:cubicBezTo>
                    <a:pt x="278" y="425"/>
                    <a:pt x="170" y="425"/>
                    <a:pt x="157" y="425"/>
                  </a:cubicBezTo>
                  <a:cubicBezTo>
                    <a:pt x="81" y="425"/>
                    <a:pt x="72" y="342"/>
                    <a:pt x="72" y="311"/>
                  </a:cubicBezTo>
                  <a:cubicBezTo>
                    <a:pt x="72" y="300"/>
                    <a:pt x="72" y="269"/>
                    <a:pt x="87" y="208"/>
                  </a:cubicBezTo>
                  <a:close/>
                  <a:moveTo>
                    <a:pt x="94" y="186"/>
                  </a:moveTo>
                  <a:cubicBezTo>
                    <a:pt x="132" y="36"/>
                    <a:pt x="233" y="22"/>
                    <a:pt x="260" y="22"/>
                  </a:cubicBezTo>
                  <a:cubicBezTo>
                    <a:pt x="307" y="22"/>
                    <a:pt x="332" y="51"/>
                    <a:pt x="332" y="85"/>
                  </a:cubicBezTo>
                  <a:cubicBezTo>
                    <a:pt x="332" y="186"/>
                    <a:pt x="175" y="186"/>
                    <a:pt x="134" y="1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wrap="none" lIns="81638" tIns="40819" rIns="81638" bIns="40819" anchorCtr="0" compatLnSpc="0"/>
            <a:lstStyle/>
            <a:p>
              <a:pPr hangingPunct="0"/>
              <a:endParaRPr lang="en-US" sz="1633"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66C0BC1-1403-51E5-75B1-CC1349E92EEC}"/>
                </a:ext>
              </a:extLst>
            </p:cNvPr>
            <p:cNvSpPr/>
            <p:nvPr/>
          </p:nvSpPr>
          <p:spPr>
            <a:xfrm>
              <a:off x="5770800" y="412200"/>
              <a:ext cx="185040" cy="225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5" h="627">
                  <a:moveTo>
                    <a:pt x="76" y="557"/>
                  </a:moveTo>
                  <a:cubicBezTo>
                    <a:pt x="67" y="591"/>
                    <a:pt x="67" y="598"/>
                    <a:pt x="22" y="598"/>
                  </a:cubicBezTo>
                  <a:cubicBezTo>
                    <a:pt x="11" y="598"/>
                    <a:pt x="0" y="598"/>
                    <a:pt x="0" y="615"/>
                  </a:cubicBezTo>
                  <a:cubicBezTo>
                    <a:pt x="0" y="624"/>
                    <a:pt x="4" y="627"/>
                    <a:pt x="13" y="627"/>
                  </a:cubicBezTo>
                  <a:cubicBezTo>
                    <a:pt x="40" y="627"/>
                    <a:pt x="67" y="624"/>
                    <a:pt x="96" y="624"/>
                  </a:cubicBezTo>
                  <a:cubicBezTo>
                    <a:pt x="128" y="624"/>
                    <a:pt x="161" y="627"/>
                    <a:pt x="193" y="627"/>
                  </a:cubicBezTo>
                  <a:cubicBezTo>
                    <a:pt x="199" y="627"/>
                    <a:pt x="211" y="627"/>
                    <a:pt x="211" y="609"/>
                  </a:cubicBezTo>
                  <a:cubicBezTo>
                    <a:pt x="211" y="598"/>
                    <a:pt x="202" y="598"/>
                    <a:pt x="188" y="598"/>
                  </a:cubicBezTo>
                  <a:cubicBezTo>
                    <a:pt x="139" y="598"/>
                    <a:pt x="139" y="591"/>
                    <a:pt x="139" y="582"/>
                  </a:cubicBezTo>
                  <a:cubicBezTo>
                    <a:pt x="139" y="568"/>
                    <a:pt x="179" y="410"/>
                    <a:pt x="186" y="385"/>
                  </a:cubicBezTo>
                  <a:cubicBezTo>
                    <a:pt x="199" y="412"/>
                    <a:pt x="226" y="448"/>
                    <a:pt x="278" y="448"/>
                  </a:cubicBezTo>
                  <a:cubicBezTo>
                    <a:pt x="392" y="448"/>
                    <a:pt x="515" y="302"/>
                    <a:pt x="515" y="159"/>
                  </a:cubicBezTo>
                  <a:cubicBezTo>
                    <a:pt x="515" y="65"/>
                    <a:pt x="459" y="0"/>
                    <a:pt x="385" y="0"/>
                  </a:cubicBezTo>
                  <a:cubicBezTo>
                    <a:pt x="336" y="0"/>
                    <a:pt x="287" y="36"/>
                    <a:pt x="255" y="74"/>
                  </a:cubicBezTo>
                  <a:cubicBezTo>
                    <a:pt x="244" y="20"/>
                    <a:pt x="202" y="0"/>
                    <a:pt x="166" y="0"/>
                  </a:cubicBezTo>
                  <a:cubicBezTo>
                    <a:pt x="121" y="0"/>
                    <a:pt x="101" y="38"/>
                    <a:pt x="92" y="56"/>
                  </a:cubicBezTo>
                  <a:cubicBezTo>
                    <a:pt x="76" y="90"/>
                    <a:pt x="63" y="150"/>
                    <a:pt x="63" y="152"/>
                  </a:cubicBezTo>
                  <a:cubicBezTo>
                    <a:pt x="63" y="161"/>
                    <a:pt x="72" y="161"/>
                    <a:pt x="74" y="161"/>
                  </a:cubicBezTo>
                  <a:cubicBezTo>
                    <a:pt x="85" y="161"/>
                    <a:pt x="85" y="161"/>
                    <a:pt x="92" y="139"/>
                  </a:cubicBezTo>
                  <a:cubicBezTo>
                    <a:pt x="108" y="69"/>
                    <a:pt x="128" y="22"/>
                    <a:pt x="164" y="22"/>
                  </a:cubicBezTo>
                  <a:cubicBezTo>
                    <a:pt x="179" y="22"/>
                    <a:pt x="193" y="29"/>
                    <a:pt x="193" y="67"/>
                  </a:cubicBezTo>
                  <a:cubicBezTo>
                    <a:pt x="193" y="90"/>
                    <a:pt x="190" y="101"/>
                    <a:pt x="186" y="116"/>
                  </a:cubicBezTo>
                  <a:close/>
                  <a:moveTo>
                    <a:pt x="251" y="128"/>
                  </a:moveTo>
                  <a:cubicBezTo>
                    <a:pt x="258" y="101"/>
                    <a:pt x="284" y="74"/>
                    <a:pt x="302" y="58"/>
                  </a:cubicBezTo>
                  <a:cubicBezTo>
                    <a:pt x="336" y="29"/>
                    <a:pt x="365" y="22"/>
                    <a:pt x="381" y="22"/>
                  </a:cubicBezTo>
                  <a:cubicBezTo>
                    <a:pt x="421" y="22"/>
                    <a:pt x="446" y="56"/>
                    <a:pt x="446" y="114"/>
                  </a:cubicBezTo>
                  <a:cubicBezTo>
                    <a:pt x="446" y="172"/>
                    <a:pt x="412" y="286"/>
                    <a:pt x="394" y="325"/>
                  </a:cubicBezTo>
                  <a:cubicBezTo>
                    <a:pt x="361" y="392"/>
                    <a:pt x="314" y="425"/>
                    <a:pt x="278" y="425"/>
                  </a:cubicBezTo>
                  <a:cubicBezTo>
                    <a:pt x="211" y="425"/>
                    <a:pt x="199" y="342"/>
                    <a:pt x="199" y="338"/>
                  </a:cubicBezTo>
                  <a:cubicBezTo>
                    <a:pt x="199" y="336"/>
                    <a:pt x="199" y="333"/>
                    <a:pt x="202" y="3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wrap="none" lIns="81638" tIns="40819" rIns="81638" bIns="40819" anchorCtr="0" compatLnSpc="0"/>
            <a:lstStyle/>
            <a:p>
              <a:pPr hangingPunct="0"/>
              <a:endParaRPr lang="en-US" sz="1633"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ED0EE15-48F9-BC5F-9D9A-927F9133A2D8}"/>
                </a:ext>
              </a:extLst>
            </p:cNvPr>
            <p:cNvSpPr/>
            <p:nvPr/>
          </p:nvSpPr>
          <p:spPr>
            <a:xfrm>
              <a:off x="6077880" y="387360"/>
              <a:ext cx="315000" cy="185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76" h="515">
                  <a:moveTo>
                    <a:pt x="768" y="278"/>
                  </a:moveTo>
                  <a:cubicBezTo>
                    <a:pt x="715" y="320"/>
                    <a:pt x="688" y="360"/>
                    <a:pt x="679" y="372"/>
                  </a:cubicBezTo>
                  <a:cubicBezTo>
                    <a:pt x="636" y="441"/>
                    <a:pt x="627" y="504"/>
                    <a:pt x="627" y="504"/>
                  </a:cubicBezTo>
                  <a:cubicBezTo>
                    <a:pt x="627" y="515"/>
                    <a:pt x="638" y="515"/>
                    <a:pt x="647" y="515"/>
                  </a:cubicBezTo>
                  <a:cubicBezTo>
                    <a:pt x="663" y="515"/>
                    <a:pt x="665" y="512"/>
                    <a:pt x="670" y="497"/>
                  </a:cubicBezTo>
                  <a:cubicBezTo>
                    <a:pt x="692" y="398"/>
                    <a:pt x="750" y="316"/>
                    <a:pt x="862" y="271"/>
                  </a:cubicBezTo>
                  <a:cubicBezTo>
                    <a:pt x="874" y="266"/>
                    <a:pt x="876" y="264"/>
                    <a:pt x="876" y="257"/>
                  </a:cubicBezTo>
                  <a:cubicBezTo>
                    <a:pt x="876" y="251"/>
                    <a:pt x="869" y="248"/>
                    <a:pt x="869" y="246"/>
                  </a:cubicBezTo>
                  <a:cubicBezTo>
                    <a:pt x="824" y="231"/>
                    <a:pt x="706" y="181"/>
                    <a:pt x="668" y="16"/>
                  </a:cubicBezTo>
                  <a:cubicBezTo>
                    <a:pt x="665" y="2"/>
                    <a:pt x="663" y="0"/>
                    <a:pt x="647" y="0"/>
                  </a:cubicBezTo>
                  <a:cubicBezTo>
                    <a:pt x="638" y="0"/>
                    <a:pt x="627" y="0"/>
                    <a:pt x="627" y="11"/>
                  </a:cubicBezTo>
                  <a:cubicBezTo>
                    <a:pt x="627" y="13"/>
                    <a:pt x="636" y="76"/>
                    <a:pt x="679" y="143"/>
                  </a:cubicBezTo>
                  <a:cubicBezTo>
                    <a:pt x="697" y="172"/>
                    <a:pt x="726" y="206"/>
                    <a:pt x="768" y="237"/>
                  </a:cubicBezTo>
                  <a:lnTo>
                    <a:pt x="36" y="237"/>
                  </a:lnTo>
                  <a:cubicBezTo>
                    <a:pt x="18" y="237"/>
                    <a:pt x="0" y="237"/>
                    <a:pt x="0" y="257"/>
                  </a:cubicBezTo>
                  <a:cubicBezTo>
                    <a:pt x="0" y="278"/>
                    <a:pt x="18" y="278"/>
                    <a:pt x="36" y="2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wrap="none" lIns="81638" tIns="40819" rIns="81638" bIns="40819" anchorCtr="0" compatLnSpc="0"/>
            <a:lstStyle/>
            <a:p>
              <a:pPr hangingPunct="0"/>
              <a:endParaRPr lang="en-US" sz="1633"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E6CF0A96-5DA4-985D-4159-16BA4DE8322A}"/>
                </a:ext>
              </a:extLst>
            </p:cNvPr>
            <p:cNvSpPr/>
            <p:nvPr/>
          </p:nvSpPr>
          <p:spPr>
            <a:xfrm>
              <a:off x="6527160" y="412200"/>
              <a:ext cx="136800" cy="160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1" h="448">
                  <a:moveTo>
                    <a:pt x="139" y="208"/>
                  </a:moveTo>
                  <a:cubicBezTo>
                    <a:pt x="168" y="208"/>
                    <a:pt x="242" y="206"/>
                    <a:pt x="291" y="186"/>
                  </a:cubicBezTo>
                  <a:cubicBezTo>
                    <a:pt x="361" y="157"/>
                    <a:pt x="365" y="98"/>
                    <a:pt x="365" y="85"/>
                  </a:cubicBezTo>
                  <a:cubicBezTo>
                    <a:pt x="365" y="40"/>
                    <a:pt x="327" y="0"/>
                    <a:pt x="260" y="0"/>
                  </a:cubicBezTo>
                  <a:cubicBezTo>
                    <a:pt x="150" y="0"/>
                    <a:pt x="0" y="96"/>
                    <a:pt x="0" y="269"/>
                  </a:cubicBezTo>
                  <a:cubicBezTo>
                    <a:pt x="0" y="369"/>
                    <a:pt x="58" y="448"/>
                    <a:pt x="155" y="448"/>
                  </a:cubicBezTo>
                  <a:cubicBezTo>
                    <a:pt x="298" y="448"/>
                    <a:pt x="381" y="342"/>
                    <a:pt x="381" y="331"/>
                  </a:cubicBezTo>
                  <a:cubicBezTo>
                    <a:pt x="381" y="325"/>
                    <a:pt x="374" y="318"/>
                    <a:pt x="367" y="318"/>
                  </a:cubicBezTo>
                  <a:cubicBezTo>
                    <a:pt x="363" y="318"/>
                    <a:pt x="361" y="320"/>
                    <a:pt x="356" y="329"/>
                  </a:cubicBezTo>
                  <a:cubicBezTo>
                    <a:pt x="278" y="425"/>
                    <a:pt x="170" y="425"/>
                    <a:pt x="157" y="425"/>
                  </a:cubicBezTo>
                  <a:cubicBezTo>
                    <a:pt x="81" y="425"/>
                    <a:pt x="72" y="342"/>
                    <a:pt x="72" y="311"/>
                  </a:cubicBezTo>
                  <a:cubicBezTo>
                    <a:pt x="72" y="300"/>
                    <a:pt x="72" y="269"/>
                    <a:pt x="87" y="208"/>
                  </a:cubicBezTo>
                  <a:close/>
                  <a:moveTo>
                    <a:pt x="94" y="186"/>
                  </a:moveTo>
                  <a:cubicBezTo>
                    <a:pt x="132" y="36"/>
                    <a:pt x="233" y="22"/>
                    <a:pt x="260" y="22"/>
                  </a:cubicBezTo>
                  <a:cubicBezTo>
                    <a:pt x="307" y="22"/>
                    <a:pt x="334" y="51"/>
                    <a:pt x="334" y="85"/>
                  </a:cubicBezTo>
                  <a:cubicBezTo>
                    <a:pt x="334" y="186"/>
                    <a:pt x="175" y="186"/>
                    <a:pt x="134" y="1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wrap="none" lIns="81638" tIns="40819" rIns="81638" bIns="40819" anchorCtr="0" compatLnSpc="0"/>
            <a:lstStyle/>
            <a:p>
              <a:pPr hangingPunct="0"/>
              <a:endParaRPr lang="en-US" sz="1633"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EF91740A-1ED7-9B6B-6478-13B75BF5DDE0}"/>
                </a:ext>
              </a:extLst>
            </p:cNvPr>
            <p:cNvSpPr/>
            <p:nvPr/>
          </p:nvSpPr>
          <p:spPr>
            <a:xfrm>
              <a:off x="6685200" y="415440"/>
              <a:ext cx="191520" cy="156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436">
                  <a:moveTo>
                    <a:pt x="235" y="58"/>
                  </a:moveTo>
                  <a:lnTo>
                    <a:pt x="347" y="58"/>
                  </a:lnTo>
                  <a:cubicBezTo>
                    <a:pt x="314" y="204"/>
                    <a:pt x="305" y="246"/>
                    <a:pt x="305" y="313"/>
                  </a:cubicBezTo>
                  <a:cubicBezTo>
                    <a:pt x="305" y="327"/>
                    <a:pt x="305" y="354"/>
                    <a:pt x="314" y="387"/>
                  </a:cubicBezTo>
                  <a:cubicBezTo>
                    <a:pt x="323" y="432"/>
                    <a:pt x="334" y="436"/>
                    <a:pt x="349" y="436"/>
                  </a:cubicBezTo>
                  <a:cubicBezTo>
                    <a:pt x="370" y="436"/>
                    <a:pt x="390" y="419"/>
                    <a:pt x="390" y="398"/>
                  </a:cubicBezTo>
                  <a:cubicBezTo>
                    <a:pt x="390" y="394"/>
                    <a:pt x="390" y="392"/>
                    <a:pt x="383" y="378"/>
                  </a:cubicBezTo>
                  <a:cubicBezTo>
                    <a:pt x="354" y="307"/>
                    <a:pt x="354" y="242"/>
                    <a:pt x="354" y="215"/>
                  </a:cubicBezTo>
                  <a:cubicBezTo>
                    <a:pt x="354" y="161"/>
                    <a:pt x="361" y="110"/>
                    <a:pt x="372" y="58"/>
                  </a:cubicBezTo>
                  <a:lnTo>
                    <a:pt x="486" y="58"/>
                  </a:lnTo>
                  <a:cubicBezTo>
                    <a:pt x="497" y="58"/>
                    <a:pt x="533" y="58"/>
                    <a:pt x="533" y="25"/>
                  </a:cubicBezTo>
                  <a:cubicBezTo>
                    <a:pt x="533" y="0"/>
                    <a:pt x="513" y="0"/>
                    <a:pt x="495" y="0"/>
                  </a:cubicBezTo>
                  <a:lnTo>
                    <a:pt x="164" y="0"/>
                  </a:lnTo>
                  <a:cubicBezTo>
                    <a:pt x="141" y="0"/>
                    <a:pt x="103" y="0"/>
                    <a:pt x="60" y="47"/>
                  </a:cubicBezTo>
                  <a:cubicBezTo>
                    <a:pt x="25" y="85"/>
                    <a:pt x="0" y="130"/>
                    <a:pt x="0" y="134"/>
                  </a:cubicBezTo>
                  <a:cubicBezTo>
                    <a:pt x="0" y="137"/>
                    <a:pt x="0" y="145"/>
                    <a:pt x="11" y="145"/>
                  </a:cubicBezTo>
                  <a:cubicBezTo>
                    <a:pt x="20" y="145"/>
                    <a:pt x="22" y="141"/>
                    <a:pt x="27" y="134"/>
                  </a:cubicBezTo>
                  <a:cubicBezTo>
                    <a:pt x="76" y="58"/>
                    <a:pt x="134" y="58"/>
                    <a:pt x="152" y="58"/>
                  </a:cubicBezTo>
                  <a:lnTo>
                    <a:pt x="211" y="58"/>
                  </a:lnTo>
                  <a:cubicBezTo>
                    <a:pt x="177" y="177"/>
                    <a:pt x="125" y="295"/>
                    <a:pt x="83" y="387"/>
                  </a:cubicBezTo>
                  <a:cubicBezTo>
                    <a:pt x="76" y="401"/>
                    <a:pt x="76" y="403"/>
                    <a:pt x="76" y="410"/>
                  </a:cubicBezTo>
                  <a:cubicBezTo>
                    <a:pt x="76" y="430"/>
                    <a:pt x="92" y="436"/>
                    <a:pt x="103" y="436"/>
                  </a:cubicBezTo>
                  <a:cubicBezTo>
                    <a:pt x="134" y="436"/>
                    <a:pt x="141" y="410"/>
                    <a:pt x="152" y="372"/>
                  </a:cubicBezTo>
                  <a:cubicBezTo>
                    <a:pt x="168" y="327"/>
                    <a:pt x="168" y="325"/>
                    <a:pt x="179" y="275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  <a:prstDash val="solid"/>
            </a:ln>
          </p:spPr>
          <p:txBody>
            <a:bodyPr wrap="none" lIns="81638" tIns="40819" rIns="81638" bIns="40819" anchorCtr="0" compatLnSpc="0"/>
            <a:lstStyle/>
            <a:p>
              <a:pPr hangingPunct="0"/>
              <a:endParaRPr lang="en-US" sz="1633"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7A626C4-1D66-BAB1-3FDB-9BBA26EB7201}"/>
                </a:ext>
              </a:extLst>
            </p:cNvPr>
            <p:cNvSpPr/>
            <p:nvPr/>
          </p:nvSpPr>
          <p:spPr>
            <a:xfrm>
              <a:off x="6907680" y="268920"/>
              <a:ext cx="182520" cy="18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08" h="510">
                  <a:moveTo>
                    <a:pt x="271" y="271"/>
                  </a:moveTo>
                  <a:lnTo>
                    <a:pt x="484" y="271"/>
                  </a:lnTo>
                  <a:cubicBezTo>
                    <a:pt x="493" y="271"/>
                    <a:pt x="508" y="271"/>
                    <a:pt x="508" y="255"/>
                  </a:cubicBezTo>
                  <a:cubicBezTo>
                    <a:pt x="508" y="237"/>
                    <a:pt x="493" y="237"/>
                    <a:pt x="484" y="237"/>
                  </a:cubicBezTo>
                  <a:lnTo>
                    <a:pt x="271" y="237"/>
                  </a:lnTo>
                  <a:lnTo>
                    <a:pt x="271" y="25"/>
                  </a:lnTo>
                  <a:cubicBezTo>
                    <a:pt x="271" y="16"/>
                    <a:pt x="271" y="0"/>
                    <a:pt x="255" y="0"/>
                  </a:cubicBezTo>
                  <a:cubicBezTo>
                    <a:pt x="237" y="0"/>
                    <a:pt x="237" y="16"/>
                    <a:pt x="237" y="25"/>
                  </a:cubicBezTo>
                  <a:lnTo>
                    <a:pt x="237" y="237"/>
                  </a:lnTo>
                  <a:lnTo>
                    <a:pt x="25" y="237"/>
                  </a:lnTo>
                  <a:cubicBezTo>
                    <a:pt x="16" y="237"/>
                    <a:pt x="0" y="237"/>
                    <a:pt x="0" y="255"/>
                  </a:cubicBezTo>
                  <a:cubicBezTo>
                    <a:pt x="0" y="271"/>
                    <a:pt x="16" y="271"/>
                    <a:pt x="25" y="271"/>
                  </a:cubicBezTo>
                  <a:lnTo>
                    <a:pt x="237" y="271"/>
                  </a:lnTo>
                  <a:lnTo>
                    <a:pt x="237" y="483"/>
                  </a:lnTo>
                  <a:cubicBezTo>
                    <a:pt x="237" y="492"/>
                    <a:pt x="237" y="510"/>
                    <a:pt x="255" y="510"/>
                  </a:cubicBezTo>
                  <a:cubicBezTo>
                    <a:pt x="271" y="510"/>
                    <a:pt x="271" y="495"/>
                    <a:pt x="271" y="483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  <a:prstDash val="solid"/>
            </a:ln>
          </p:spPr>
          <p:txBody>
            <a:bodyPr wrap="none" lIns="81638" tIns="40819" rIns="81638" bIns="40819" anchorCtr="0" compatLnSpc="0"/>
            <a:lstStyle/>
            <a:p>
              <a:pPr hangingPunct="0"/>
              <a:endParaRPr lang="en-US" sz="1633"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E6060954-4B91-30B1-4B6E-97030D6663CD}"/>
                </a:ext>
              </a:extLst>
            </p:cNvPr>
            <p:cNvSpPr/>
            <p:nvPr/>
          </p:nvSpPr>
          <p:spPr>
            <a:xfrm>
              <a:off x="7135200" y="415440"/>
              <a:ext cx="191520" cy="156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436">
                  <a:moveTo>
                    <a:pt x="235" y="58"/>
                  </a:moveTo>
                  <a:lnTo>
                    <a:pt x="347" y="58"/>
                  </a:lnTo>
                  <a:cubicBezTo>
                    <a:pt x="314" y="204"/>
                    <a:pt x="305" y="246"/>
                    <a:pt x="305" y="313"/>
                  </a:cubicBezTo>
                  <a:cubicBezTo>
                    <a:pt x="305" y="327"/>
                    <a:pt x="305" y="354"/>
                    <a:pt x="314" y="387"/>
                  </a:cubicBezTo>
                  <a:cubicBezTo>
                    <a:pt x="323" y="432"/>
                    <a:pt x="334" y="436"/>
                    <a:pt x="349" y="436"/>
                  </a:cubicBezTo>
                  <a:cubicBezTo>
                    <a:pt x="370" y="436"/>
                    <a:pt x="390" y="419"/>
                    <a:pt x="390" y="398"/>
                  </a:cubicBezTo>
                  <a:cubicBezTo>
                    <a:pt x="390" y="394"/>
                    <a:pt x="390" y="392"/>
                    <a:pt x="383" y="378"/>
                  </a:cubicBezTo>
                  <a:cubicBezTo>
                    <a:pt x="354" y="307"/>
                    <a:pt x="354" y="242"/>
                    <a:pt x="354" y="215"/>
                  </a:cubicBezTo>
                  <a:cubicBezTo>
                    <a:pt x="354" y="161"/>
                    <a:pt x="363" y="110"/>
                    <a:pt x="372" y="58"/>
                  </a:cubicBezTo>
                  <a:lnTo>
                    <a:pt x="486" y="58"/>
                  </a:lnTo>
                  <a:cubicBezTo>
                    <a:pt x="497" y="58"/>
                    <a:pt x="533" y="58"/>
                    <a:pt x="533" y="25"/>
                  </a:cubicBezTo>
                  <a:cubicBezTo>
                    <a:pt x="533" y="0"/>
                    <a:pt x="513" y="0"/>
                    <a:pt x="495" y="0"/>
                  </a:cubicBezTo>
                  <a:lnTo>
                    <a:pt x="164" y="0"/>
                  </a:lnTo>
                  <a:cubicBezTo>
                    <a:pt x="141" y="0"/>
                    <a:pt x="103" y="0"/>
                    <a:pt x="60" y="47"/>
                  </a:cubicBezTo>
                  <a:cubicBezTo>
                    <a:pt x="25" y="85"/>
                    <a:pt x="0" y="130"/>
                    <a:pt x="0" y="134"/>
                  </a:cubicBezTo>
                  <a:cubicBezTo>
                    <a:pt x="0" y="137"/>
                    <a:pt x="0" y="145"/>
                    <a:pt x="11" y="145"/>
                  </a:cubicBezTo>
                  <a:cubicBezTo>
                    <a:pt x="20" y="145"/>
                    <a:pt x="22" y="141"/>
                    <a:pt x="27" y="134"/>
                  </a:cubicBezTo>
                  <a:cubicBezTo>
                    <a:pt x="76" y="58"/>
                    <a:pt x="134" y="58"/>
                    <a:pt x="152" y="58"/>
                  </a:cubicBezTo>
                  <a:lnTo>
                    <a:pt x="211" y="58"/>
                  </a:lnTo>
                  <a:cubicBezTo>
                    <a:pt x="177" y="177"/>
                    <a:pt x="125" y="295"/>
                    <a:pt x="83" y="387"/>
                  </a:cubicBezTo>
                  <a:cubicBezTo>
                    <a:pt x="76" y="401"/>
                    <a:pt x="76" y="403"/>
                    <a:pt x="76" y="410"/>
                  </a:cubicBezTo>
                  <a:cubicBezTo>
                    <a:pt x="76" y="430"/>
                    <a:pt x="92" y="436"/>
                    <a:pt x="103" y="436"/>
                  </a:cubicBezTo>
                  <a:cubicBezTo>
                    <a:pt x="134" y="436"/>
                    <a:pt x="141" y="410"/>
                    <a:pt x="152" y="372"/>
                  </a:cubicBezTo>
                  <a:cubicBezTo>
                    <a:pt x="168" y="327"/>
                    <a:pt x="168" y="325"/>
                    <a:pt x="179" y="275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  <a:prstDash val="solid"/>
            </a:ln>
          </p:spPr>
          <p:txBody>
            <a:bodyPr wrap="none" lIns="81638" tIns="40819" rIns="81638" bIns="40819" anchorCtr="0" compatLnSpc="0"/>
            <a:lstStyle/>
            <a:p>
              <a:pPr hangingPunct="0"/>
              <a:endParaRPr lang="en-US" sz="1633"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9375627-59CF-4A7B-89D5-0E8C078E9A44}"/>
                </a:ext>
              </a:extLst>
            </p:cNvPr>
            <p:cNvSpPr/>
            <p:nvPr/>
          </p:nvSpPr>
          <p:spPr>
            <a:xfrm>
              <a:off x="7367399" y="354240"/>
              <a:ext cx="168120" cy="12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68" h="36">
                  <a:moveTo>
                    <a:pt x="441" y="36"/>
                  </a:moveTo>
                  <a:cubicBezTo>
                    <a:pt x="450" y="36"/>
                    <a:pt x="468" y="36"/>
                    <a:pt x="468" y="18"/>
                  </a:cubicBezTo>
                  <a:cubicBezTo>
                    <a:pt x="468" y="0"/>
                    <a:pt x="452" y="0"/>
                    <a:pt x="441" y="0"/>
                  </a:cubicBezTo>
                  <a:lnTo>
                    <a:pt x="27" y="0"/>
                  </a:lnTo>
                  <a:cubicBezTo>
                    <a:pt x="16" y="0"/>
                    <a:pt x="0" y="0"/>
                    <a:pt x="0" y="18"/>
                  </a:cubicBezTo>
                  <a:cubicBezTo>
                    <a:pt x="0" y="36"/>
                    <a:pt x="16" y="36"/>
                    <a:pt x="27" y="3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  <a:prstDash val="solid"/>
            </a:ln>
          </p:spPr>
          <p:txBody>
            <a:bodyPr wrap="none" lIns="81638" tIns="40819" rIns="81638" bIns="40819" anchorCtr="0" compatLnSpc="0"/>
            <a:lstStyle/>
            <a:p>
              <a:pPr hangingPunct="0"/>
              <a:endParaRPr lang="en-US" sz="1633"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F3C5BB86-3AA8-A8C4-64CE-EDEDEE26868C}"/>
                </a:ext>
              </a:extLst>
            </p:cNvPr>
            <p:cNvSpPr/>
            <p:nvPr/>
          </p:nvSpPr>
          <p:spPr>
            <a:xfrm>
              <a:off x="7589160" y="326880"/>
              <a:ext cx="292320" cy="242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13" h="674">
                  <a:moveTo>
                    <a:pt x="452" y="269"/>
                  </a:moveTo>
                  <a:lnTo>
                    <a:pt x="370" y="72"/>
                  </a:lnTo>
                  <a:cubicBezTo>
                    <a:pt x="365" y="65"/>
                    <a:pt x="365" y="60"/>
                    <a:pt x="365" y="58"/>
                  </a:cubicBezTo>
                  <a:cubicBezTo>
                    <a:pt x="365" y="54"/>
                    <a:pt x="381" y="34"/>
                    <a:pt x="423" y="31"/>
                  </a:cubicBezTo>
                  <a:cubicBezTo>
                    <a:pt x="432" y="29"/>
                    <a:pt x="441" y="29"/>
                    <a:pt x="441" y="11"/>
                  </a:cubicBezTo>
                  <a:cubicBezTo>
                    <a:pt x="441" y="0"/>
                    <a:pt x="430" y="0"/>
                    <a:pt x="428" y="0"/>
                  </a:cubicBezTo>
                  <a:cubicBezTo>
                    <a:pt x="388" y="0"/>
                    <a:pt x="345" y="2"/>
                    <a:pt x="302" y="2"/>
                  </a:cubicBezTo>
                  <a:cubicBezTo>
                    <a:pt x="278" y="2"/>
                    <a:pt x="217" y="0"/>
                    <a:pt x="193" y="0"/>
                  </a:cubicBezTo>
                  <a:cubicBezTo>
                    <a:pt x="186" y="0"/>
                    <a:pt x="175" y="0"/>
                    <a:pt x="175" y="20"/>
                  </a:cubicBezTo>
                  <a:cubicBezTo>
                    <a:pt x="175" y="31"/>
                    <a:pt x="184" y="31"/>
                    <a:pt x="197" y="31"/>
                  </a:cubicBezTo>
                  <a:cubicBezTo>
                    <a:pt x="258" y="31"/>
                    <a:pt x="262" y="40"/>
                    <a:pt x="271" y="63"/>
                  </a:cubicBezTo>
                  <a:lnTo>
                    <a:pt x="388" y="338"/>
                  </a:lnTo>
                  <a:lnTo>
                    <a:pt x="179" y="562"/>
                  </a:lnTo>
                  <a:lnTo>
                    <a:pt x="166" y="573"/>
                  </a:lnTo>
                  <a:cubicBezTo>
                    <a:pt x="119" y="624"/>
                    <a:pt x="72" y="640"/>
                    <a:pt x="22" y="642"/>
                  </a:cubicBezTo>
                  <a:cubicBezTo>
                    <a:pt x="9" y="645"/>
                    <a:pt x="0" y="645"/>
                    <a:pt x="0" y="662"/>
                  </a:cubicBezTo>
                  <a:cubicBezTo>
                    <a:pt x="0" y="665"/>
                    <a:pt x="0" y="674"/>
                    <a:pt x="13" y="674"/>
                  </a:cubicBezTo>
                  <a:cubicBezTo>
                    <a:pt x="43" y="674"/>
                    <a:pt x="74" y="671"/>
                    <a:pt x="105" y="671"/>
                  </a:cubicBezTo>
                  <a:cubicBezTo>
                    <a:pt x="141" y="671"/>
                    <a:pt x="181" y="674"/>
                    <a:pt x="215" y="674"/>
                  </a:cubicBezTo>
                  <a:cubicBezTo>
                    <a:pt x="222" y="674"/>
                    <a:pt x="233" y="674"/>
                    <a:pt x="233" y="653"/>
                  </a:cubicBezTo>
                  <a:cubicBezTo>
                    <a:pt x="233" y="645"/>
                    <a:pt x="224" y="642"/>
                    <a:pt x="222" y="642"/>
                  </a:cubicBezTo>
                  <a:cubicBezTo>
                    <a:pt x="213" y="642"/>
                    <a:pt x="181" y="640"/>
                    <a:pt x="181" y="613"/>
                  </a:cubicBezTo>
                  <a:cubicBezTo>
                    <a:pt x="181" y="598"/>
                    <a:pt x="197" y="582"/>
                    <a:pt x="208" y="568"/>
                  </a:cubicBezTo>
                  <a:lnTo>
                    <a:pt x="309" y="461"/>
                  </a:lnTo>
                  <a:lnTo>
                    <a:pt x="399" y="365"/>
                  </a:lnTo>
                  <a:lnTo>
                    <a:pt x="497" y="600"/>
                  </a:lnTo>
                  <a:cubicBezTo>
                    <a:pt x="502" y="611"/>
                    <a:pt x="504" y="613"/>
                    <a:pt x="504" y="615"/>
                  </a:cubicBezTo>
                  <a:cubicBezTo>
                    <a:pt x="504" y="622"/>
                    <a:pt x="484" y="640"/>
                    <a:pt x="446" y="642"/>
                  </a:cubicBezTo>
                  <a:cubicBezTo>
                    <a:pt x="435" y="645"/>
                    <a:pt x="426" y="645"/>
                    <a:pt x="426" y="662"/>
                  </a:cubicBezTo>
                  <a:cubicBezTo>
                    <a:pt x="426" y="674"/>
                    <a:pt x="437" y="674"/>
                    <a:pt x="441" y="674"/>
                  </a:cubicBezTo>
                  <a:cubicBezTo>
                    <a:pt x="468" y="674"/>
                    <a:pt x="538" y="671"/>
                    <a:pt x="564" y="671"/>
                  </a:cubicBezTo>
                  <a:cubicBezTo>
                    <a:pt x="589" y="671"/>
                    <a:pt x="650" y="674"/>
                    <a:pt x="674" y="674"/>
                  </a:cubicBezTo>
                  <a:cubicBezTo>
                    <a:pt x="681" y="674"/>
                    <a:pt x="694" y="674"/>
                    <a:pt x="694" y="656"/>
                  </a:cubicBezTo>
                  <a:cubicBezTo>
                    <a:pt x="694" y="642"/>
                    <a:pt x="683" y="642"/>
                    <a:pt x="676" y="642"/>
                  </a:cubicBezTo>
                  <a:cubicBezTo>
                    <a:pt x="609" y="642"/>
                    <a:pt x="607" y="640"/>
                    <a:pt x="591" y="600"/>
                  </a:cubicBezTo>
                  <a:cubicBezTo>
                    <a:pt x="553" y="508"/>
                    <a:pt x="486" y="354"/>
                    <a:pt x="464" y="295"/>
                  </a:cubicBezTo>
                  <a:cubicBezTo>
                    <a:pt x="531" y="226"/>
                    <a:pt x="634" y="107"/>
                    <a:pt x="665" y="81"/>
                  </a:cubicBezTo>
                  <a:cubicBezTo>
                    <a:pt x="694" y="58"/>
                    <a:pt x="732" y="34"/>
                    <a:pt x="791" y="31"/>
                  </a:cubicBezTo>
                  <a:cubicBezTo>
                    <a:pt x="804" y="29"/>
                    <a:pt x="813" y="29"/>
                    <a:pt x="813" y="11"/>
                  </a:cubicBezTo>
                  <a:cubicBezTo>
                    <a:pt x="813" y="9"/>
                    <a:pt x="813" y="0"/>
                    <a:pt x="800" y="0"/>
                  </a:cubicBezTo>
                  <a:cubicBezTo>
                    <a:pt x="771" y="0"/>
                    <a:pt x="739" y="2"/>
                    <a:pt x="708" y="2"/>
                  </a:cubicBezTo>
                  <a:cubicBezTo>
                    <a:pt x="672" y="2"/>
                    <a:pt x="634" y="0"/>
                    <a:pt x="598" y="0"/>
                  </a:cubicBezTo>
                  <a:cubicBezTo>
                    <a:pt x="591" y="0"/>
                    <a:pt x="580" y="0"/>
                    <a:pt x="580" y="20"/>
                  </a:cubicBezTo>
                  <a:cubicBezTo>
                    <a:pt x="580" y="27"/>
                    <a:pt x="585" y="29"/>
                    <a:pt x="591" y="31"/>
                  </a:cubicBezTo>
                  <a:cubicBezTo>
                    <a:pt x="600" y="31"/>
                    <a:pt x="629" y="34"/>
                    <a:pt x="629" y="60"/>
                  </a:cubicBezTo>
                  <a:cubicBezTo>
                    <a:pt x="629" y="76"/>
                    <a:pt x="620" y="87"/>
                    <a:pt x="612" y="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wrap="none" lIns="81638" tIns="40819" rIns="81638" bIns="40819" anchorCtr="0" compatLnSpc="0"/>
            <a:lstStyle/>
            <a:p>
              <a:pPr hangingPunct="0"/>
              <a:endParaRPr lang="en-US" sz="1633"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3F8AE5B-3DD3-65FD-CE00-AC7A823C6055}"/>
              </a:ext>
            </a:extLst>
          </p:cNvPr>
          <p:cNvSpPr txBox="1"/>
          <p:nvPr/>
        </p:nvSpPr>
        <p:spPr>
          <a:xfrm>
            <a:off x="2012535" y="2699561"/>
            <a:ext cx="874873" cy="323270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hangingPunct="0">
              <a:defRPr sz="1800"/>
            </a:pPr>
            <a:r>
              <a:rPr lang="en-US" sz="1633" b="1">
                <a:solidFill>
                  <a:srgbClr val="ED1C24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22 GeV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5B74F9-D6BB-69B3-2D27-7223FF573B79}"/>
              </a:ext>
            </a:extLst>
          </p:cNvPr>
          <p:cNvSpPr txBox="1"/>
          <p:nvPr/>
        </p:nvSpPr>
        <p:spPr>
          <a:xfrm>
            <a:off x="497665" y="2681928"/>
            <a:ext cx="1049472" cy="323270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hangingPunct="0">
              <a:defRPr sz="1800"/>
            </a:pPr>
            <a:r>
              <a:rPr lang="en-US" sz="1633" b="1">
                <a:solidFill>
                  <a:srgbClr val="182F7C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10.6 GeV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26682974-2758-4808-5566-F8B2740ED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/>
              <a:t>C. Dilks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7B49556-0987-5094-C735-9C050FDA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632679A-CFCB-9C47-A39C-C311E67B3F9C}" type="slidenum">
              <a:rPr lang="en-US" smtClean="0"/>
              <a:t>38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158AAE-5DD8-C070-5DE0-97E9A66C4476}"/>
              </a:ext>
            </a:extLst>
          </p:cNvPr>
          <p:cNvSpPr txBox="1"/>
          <p:nvPr/>
        </p:nvSpPr>
        <p:spPr>
          <a:xfrm>
            <a:off x="190380" y="838873"/>
            <a:ext cx="3424609" cy="430095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hangingPunct="0">
              <a:defRPr sz="1800"/>
            </a:pPr>
            <a:r>
              <a:rPr lang="en-US" sz="2358" b="1">
                <a:latin typeface="Liberation Sans" pitchFamily="18"/>
                <a:ea typeface="Noto Sans CJK SC" pitchFamily="2"/>
                <a:cs typeface="Lohit Devanagari" pitchFamily="2"/>
              </a:rPr>
              <a:t>Depolarization Factors</a:t>
            </a:r>
          </a:p>
        </p:txBody>
      </p:sp>
      <p:sp>
        <p:nvSpPr>
          <p:cNvPr id="3" name="Straight Connector 2">
            <a:extLst>
              <a:ext uri="{FF2B5EF4-FFF2-40B4-BE49-F238E27FC236}">
                <a16:creationId xmlns:a16="http://schemas.microsoft.com/office/drawing/2014/main" id="{3E248BB3-A5E0-72A5-E294-B9601A12F1ED}"/>
              </a:ext>
            </a:extLst>
          </p:cNvPr>
          <p:cNvSpPr/>
          <p:nvPr/>
        </p:nvSpPr>
        <p:spPr>
          <a:xfrm>
            <a:off x="-174051" y="1283962"/>
            <a:ext cx="8045568" cy="0"/>
          </a:xfrm>
          <a:prstGeom prst="line">
            <a:avLst/>
          </a:prstGeom>
          <a:noFill/>
          <a:ln w="12600">
            <a:solidFill>
              <a:srgbClr val="3465A4"/>
            </a:solidFill>
            <a:prstDash val="solid"/>
            <a:tailEnd type="arrow"/>
          </a:ln>
        </p:spPr>
        <p:txBody>
          <a:bodyPr wrap="none" lIns="87516" tIns="46697" rIns="87516" bIns="46697" anchor="ctr" anchorCtr="0" compatLnSpc="0"/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Noto Sans Devanagari" pitchFamily="2"/>
            </a:endParaRP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725F8DE1-28F0-B3AB-3989-A7132F73F8A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94150" y="935206"/>
            <a:ext cx="794498" cy="424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14A14E24-9BF7-FC70-7693-241AF130F2A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356720" y="1555000"/>
            <a:ext cx="3781136" cy="39470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6AEAD5-836A-E6E3-AA53-299F8E9E0900}"/>
              </a:ext>
            </a:extLst>
          </p:cNvPr>
          <p:cNvSpPr txBox="1"/>
          <p:nvPr/>
        </p:nvSpPr>
        <p:spPr>
          <a:xfrm>
            <a:off x="1554249" y="1937718"/>
            <a:ext cx="859100" cy="323270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algn="ctr" hangingPunct="0">
              <a:defRPr sz="1400"/>
            </a:pPr>
            <a:r>
              <a:rPr lang="en-US" sz="1633" b="1" u="sng">
                <a:solidFill>
                  <a:srgbClr val="00AAAD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Twist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723C40-2353-E8E5-D435-CF613633B818}"/>
              </a:ext>
            </a:extLst>
          </p:cNvPr>
          <p:cNvSpPr txBox="1"/>
          <p:nvPr/>
        </p:nvSpPr>
        <p:spPr>
          <a:xfrm>
            <a:off x="1554249" y="4354522"/>
            <a:ext cx="859100" cy="323270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algn="ctr" hangingPunct="0">
              <a:defRPr sz="1400"/>
            </a:pPr>
            <a:r>
              <a:rPr lang="en-US" sz="1633" b="1" u="sng">
                <a:solidFill>
                  <a:srgbClr val="00AAAD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Twist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DA467C-E342-6785-BD68-0051DE8806DD}"/>
              </a:ext>
            </a:extLst>
          </p:cNvPr>
          <p:cNvSpPr txBox="1"/>
          <p:nvPr/>
        </p:nvSpPr>
        <p:spPr>
          <a:xfrm>
            <a:off x="6436977" y="4106344"/>
            <a:ext cx="2422796" cy="323270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633">
                <a:latin typeface="Liberation Sans" pitchFamily="18"/>
                <a:ea typeface="Noto Sans CJK SC" pitchFamily="2"/>
                <a:cs typeface="Lohit Devanagari" pitchFamily="2"/>
              </a:rPr>
              <a:t>More accessible at JLab</a:t>
            </a: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328194B5-95F2-9C35-1062-CE1217B18C40}"/>
              </a:ext>
            </a:extLst>
          </p:cNvPr>
          <p:cNvSpPr/>
          <p:nvPr/>
        </p:nvSpPr>
        <p:spPr>
          <a:xfrm flipH="1" flipV="1">
            <a:off x="6137856" y="3594312"/>
            <a:ext cx="912384" cy="54468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wrap="none" lIns="81638" tIns="40819" rIns="81638" bIns="40819" anchor="ctr" anchorCtr="0" compatLnSpc="0"/>
          <a:lstStyle/>
          <a:p>
            <a:pPr hangingPunct="0"/>
            <a:endParaRPr lang="en-US" sz="1633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98847A9B-7E71-70F2-F52C-65B63B127DA3}"/>
              </a:ext>
            </a:extLst>
          </p:cNvPr>
          <p:cNvSpPr/>
          <p:nvPr/>
        </p:nvSpPr>
        <p:spPr>
          <a:xfrm flipH="1">
            <a:off x="6220801" y="4453142"/>
            <a:ext cx="663551" cy="13649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wrap="none" lIns="81638" tIns="40819" rIns="81638" bIns="40819" anchor="ctr" anchorCtr="0" compatLnSpc="0"/>
          <a:lstStyle/>
          <a:p>
            <a:pPr hangingPunct="0"/>
            <a:endParaRPr lang="en-US" sz="1633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0E5941BF-0805-BDE8-0732-CD09BA39A4FD}"/>
              </a:ext>
            </a:extLst>
          </p:cNvPr>
          <p:cNvSpPr/>
          <p:nvPr/>
        </p:nvSpPr>
        <p:spPr>
          <a:xfrm flipH="1">
            <a:off x="6137856" y="4453142"/>
            <a:ext cx="912384" cy="80005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wrap="none" lIns="81638" tIns="40819" rIns="81638" bIns="40819" anchor="ctr" anchorCtr="0" compatLnSpc="0"/>
          <a:lstStyle/>
          <a:p>
            <a:pPr hangingPunct="0"/>
            <a:endParaRPr lang="en-US" sz="1633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B1FE3B-B856-514F-A366-B77B37CA82A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08919" y="408633"/>
                <a:ext cx="8921142" cy="487490"/>
              </a:xfrm>
            </p:spPr>
            <p:txBody>
              <a:bodyPr/>
              <a:lstStyle/>
              <a:p>
                <a:r>
                  <a:rPr lang="en-US" dirty="0"/>
                  <a:t>Also shown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↑</m:t>
                        </m:r>
                      </m:sup>
                    </m:sSup>
                  </m:oMath>
                </a14:m>
                <a:r>
                  <a:rPr lang="en-US" dirty="0"/>
                  <a:t> projections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CB1FE3B-B856-514F-A366-B77B37CA82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8919" y="408633"/>
                <a:ext cx="8921142" cy="487490"/>
              </a:xfrm>
              <a:blipFill>
                <a:blip r:embed="rId2"/>
                <a:stretch>
                  <a:fillRect l="-2134" t="-38462" b="-58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E7BDE-FF84-354C-B4A9-3BBC48607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07F419-3926-3944-ABE0-3E8DD3F93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22991C-C8CA-2A4A-ACFA-12CBF4054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46" y="1015711"/>
            <a:ext cx="7082521" cy="51379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B024CD-320E-0B4D-A41C-D75FCC46998D}"/>
              </a:ext>
            </a:extLst>
          </p:cNvPr>
          <p:cNvSpPr txBox="1"/>
          <p:nvPr/>
        </p:nvSpPr>
        <p:spPr>
          <a:xfrm>
            <a:off x="685546" y="6467336"/>
            <a:ext cx="3128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Plots provided by </a:t>
            </a:r>
            <a:r>
              <a:rPr lang="en-US" dirty="0" err="1"/>
              <a:t>Jinlong</a:t>
            </a:r>
            <a:r>
              <a:rPr lang="en-US" dirty="0"/>
              <a:t> Zhang</a:t>
            </a:r>
          </a:p>
        </p:txBody>
      </p:sp>
    </p:spTree>
    <p:extLst>
      <p:ext uri="{BB962C8B-B14F-4D97-AF65-F5344CB8AC3E}">
        <p14:creationId xmlns:p14="http://schemas.microsoft.com/office/powerpoint/2010/main" val="2174873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AEC852E-40FD-A566-2D95-B03C002C9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Project Detector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FD57C466-EFD8-6A61-86A2-5DF42BB5023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8919" y="1354089"/>
                <a:ext cx="2617147" cy="5095278"/>
              </a:xfrm>
            </p:spPr>
            <p:txBody>
              <a:bodyPr/>
              <a:lstStyle/>
              <a:p>
                <a:r>
                  <a:rPr lang="en-US" dirty="0"/>
                  <a:t>Based on ECCE design</a:t>
                </a:r>
              </a:p>
              <a:p>
                <a:r>
                  <a:rPr lang="en-US" dirty="0"/>
                  <a:t>New 1.7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magnet</a:t>
                </a:r>
              </a:p>
              <a:p>
                <a:r>
                  <a:rPr lang="en-US" dirty="0"/>
                  <a:t>Fulfills Yellow report requirements with excellent tracking and PID</a:t>
                </a:r>
              </a:p>
              <a:p>
                <a:r>
                  <a:rPr lang="en-US" dirty="0"/>
                  <a:t>Hermetic</a:t>
                </a:r>
              </a:p>
              <a:p>
                <a:r>
                  <a:rPr lang="en-US" dirty="0"/>
                  <a:t>Currently working towards pre-TDR and CD 2(A) </a:t>
                </a:r>
              </a:p>
            </p:txBody>
          </p:sp>
        </mc:Choice>
        <mc:Fallback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FD57C466-EFD8-6A61-86A2-5DF42BB502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8919" y="1354089"/>
                <a:ext cx="2617147" cy="5095278"/>
              </a:xfrm>
              <a:blipFill>
                <a:blip r:embed="rId2"/>
                <a:stretch>
                  <a:fillRect l="-2899" t="-1244" r="-3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3A6F0BC-B050-6666-89AF-E4714F4BA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066" y="1623267"/>
            <a:ext cx="6217934" cy="47244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17045F-F00D-6F8F-B694-F88368FDC767}"/>
              </a:ext>
            </a:extLst>
          </p:cNvPr>
          <p:cNvSpPr txBox="1"/>
          <p:nvPr/>
        </p:nvSpPr>
        <p:spPr>
          <a:xfrm>
            <a:off x="8383836" y="6449367"/>
            <a:ext cx="919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Lajoie</a:t>
            </a:r>
          </a:p>
        </p:txBody>
      </p:sp>
    </p:spTree>
    <p:extLst>
      <p:ext uri="{BB962C8B-B14F-4D97-AF65-F5344CB8AC3E}">
        <p14:creationId xmlns:p14="http://schemas.microsoft.com/office/powerpoint/2010/main" val="37420244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C2D01D-157A-4945-B03D-7BC048499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366" y="1315734"/>
            <a:ext cx="3577931" cy="24276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A5CF77-C6DD-7E44-AE46-FEC2532A1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coefficients for PV17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171F2-0ECC-D940-9634-4B8B98AB5E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A9FE5A-B0AC-6540-9073-CFB1EC404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03AB691E-70E8-3B41-BD4F-B5745937E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14" y="1015711"/>
            <a:ext cx="4040458" cy="280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822B85FE-3354-EB48-BB7B-0235D6DC5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33" y="4011476"/>
            <a:ext cx="3555620" cy="251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FFAE26E7-FDF4-774D-8BEF-F93BED35A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852" y="3837341"/>
            <a:ext cx="3614569" cy="230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A9C991-26FE-1442-8974-7F9732A9E8E4}"/>
              </a:ext>
            </a:extLst>
          </p:cNvPr>
          <p:cNvSpPr txBox="1"/>
          <p:nvPr/>
        </p:nvSpPr>
        <p:spPr>
          <a:xfrm>
            <a:off x="5362290" y="6535651"/>
            <a:ext cx="3230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A. </a:t>
            </a:r>
            <a:r>
              <a:rPr lang="en-US" dirty="0" err="1"/>
              <a:t>Bacchetta</a:t>
            </a:r>
            <a:r>
              <a:rPr lang="en-US" dirty="0"/>
              <a:t> at YR meeting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C59B1A-746A-E24C-9BA6-0496D6E6E45A}"/>
              </a:ext>
            </a:extLst>
          </p:cNvPr>
          <p:cNvSpPr txBox="1"/>
          <p:nvPr/>
        </p:nvSpPr>
        <p:spPr>
          <a:xfrm>
            <a:off x="2329148" y="146304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5x41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A66E19-23AF-A047-A408-963520FE49BB}"/>
              </a:ext>
            </a:extLst>
          </p:cNvPr>
          <p:cNvSpPr txBox="1"/>
          <p:nvPr/>
        </p:nvSpPr>
        <p:spPr>
          <a:xfrm>
            <a:off x="7227720" y="152835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10x100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6A5CD68-99F7-0B4E-A562-3943E0106B51}"/>
                  </a:ext>
                </a:extLst>
              </p:cNvPr>
              <p:cNvSpPr txBox="1"/>
              <p:nvPr/>
            </p:nvSpPr>
            <p:spPr>
              <a:xfrm>
                <a:off x="113557" y="6506445"/>
                <a:ext cx="39676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Impact at high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low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Q</m:t>
                    </m:r>
                  </m:oMath>
                </a14:m>
                <a:r>
                  <a:rPr lang="en-US" dirty="0"/>
                  <a:t> (see backup)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6A5CD68-99F7-0B4E-A562-3943E0106B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57" y="6506445"/>
                <a:ext cx="3967689" cy="369332"/>
              </a:xfrm>
              <a:prstGeom prst="rect">
                <a:avLst/>
              </a:prstGeom>
              <a:blipFill>
                <a:blip r:embed="rId6"/>
                <a:stretch>
                  <a:fillRect l="-1597" t="-6667" r="-319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58279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63FAC-916A-9848-B4F0-5541B74AE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04986-A0DB-A34C-B602-8B13943FB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8744D-83F9-694A-9FB0-C6E1624EA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49959E-E8AC-E742-AAD8-F8E12E563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4259"/>
            <a:ext cx="9144000" cy="41873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24D9CF-97DA-C940-B14C-D69B1C4D7380}"/>
              </a:ext>
            </a:extLst>
          </p:cNvPr>
          <p:cNvSpPr txBox="1"/>
          <p:nvPr/>
        </p:nvSpPr>
        <p:spPr>
          <a:xfrm>
            <a:off x="6131859" y="5836985"/>
            <a:ext cx="2383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Alexey </a:t>
            </a:r>
            <a:r>
              <a:rPr lang="en-US" dirty="0" err="1"/>
              <a:t>Vladimirov</a:t>
            </a:r>
            <a:endParaRPr lang="en-US" dirty="0"/>
          </a:p>
          <a:p>
            <a:r>
              <a:rPr lang="en-US" dirty="0">
                <a:sym typeface="Wingdings" pitchFamily="2" charset="2"/>
              </a:rPr>
              <a:t>see parallel session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1986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B850E-B6BB-3944-97F3-295A7CB54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303503"/>
            <a:ext cx="8464378" cy="487490"/>
          </a:xfrm>
        </p:spPr>
        <p:txBody>
          <a:bodyPr/>
          <a:lstStyle/>
          <a:p>
            <a:r>
              <a:rPr lang="en-US" dirty="0"/>
              <a:t>Sensitivity of </a:t>
            </a:r>
            <a:r>
              <a:rPr lang="en-US" dirty="0" err="1"/>
              <a:t>transversity</a:t>
            </a:r>
            <a:r>
              <a:rPr lang="en-US" dirty="0"/>
              <a:t> extraction via di-hadrons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C5DC4-9B28-4C40-AE08-A92EDFE4E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9" y="5647765"/>
            <a:ext cx="8464378" cy="69998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91BC5C-7328-E345-9829-2ABECD2E5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9D3BA3-2062-164B-8136-7188A5555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729" y="1544721"/>
            <a:ext cx="4027568" cy="29711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5D5706-8993-5047-9F77-CB8F41C9A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35" y="1611956"/>
            <a:ext cx="4125165" cy="29711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415807-EBED-AB48-AA2C-8417DC65DFB9}"/>
              </a:ext>
            </a:extLst>
          </p:cNvPr>
          <p:cNvSpPr txBox="1"/>
          <p:nvPr/>
        </p:nvSpPr>
        <p:spPr>
          <a:xfrm>
            <a:off x="7024744" y="4921992"/>
            <a:ext cx="1960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Marco </a:t>
            </a:r>
            <a:r>
              <a:rPr lang="en-US" dirty="0" err="1"/>
              <a:t>Radici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8353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30434-A8EA-4249-B43C-379619393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E7F23-670D-8D48-972D-9C5268202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697" y="5913174"/>
            <a:ext cx="8464378" cy="4993659"/>
          </a:xfrm>
        </p:spPr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IR data will be in transition</a:t>
            </a:r>
            <a:br>
              <a:rPr lang="en-US" dirty="0"/>
            </a:br>
            <a:r>
              <a:rPr lang="en-US" dirty="0"/>
              <a:t>region collinear/TMD, target/current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81FAA-04E8-5A41-8508-F7584229D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40C72187-CC7B-E346-A794-5D0E0448F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290" y="688689"/>
            <a:ext cx="4149093" cy="23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7AD7DBF0-DFE3-D34D-A4B5-A4039E95D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19" y="2858153"/>
            <a:ext cx="4363772" cy="256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92719D9D-1EA7-A345-9F52-3DE256A71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891" y="3782380"/>
            <a:ext cx="3795892" cy="238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FCCD60-DAE9-6242-BA45-85F871D15640}"/>
              </a:ext>
            </a:extLst>
          </p:cNvPr>
          <p:cNvSpPr txBox="1"/>
          <p:nvPr/>
        </p:nvSpPr>
        <p:spPr>
          <a:xfrm>
            <a:off x="5553273" y="6357408"/>
            <a:ext cx="35907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1400" dirty="0" err="1"/>
              <a:t>Prokudin</a:t>
            </a:r>
            <a:r>
              <a:rPr lang="en-US" sz="1400" dirty="0"/>
              <a:t> et al. (YR SIDIS meeting)</a:t>
            </a:r>
          </a:p>
          <a:p>
            <a:r>
              <a:rPr lang="en-US" sz="1400" dirty="0"/>
              <a:t>See also J</a:t>
            </a:r>
            <a:r>
              <a:rPr lang="en-US" sz="1400" i="1" dirty="0"/>
              <a:t>HEP</a:t>
            </a:r>
            <a:r>
              <a:rPr lang="en-US" sz="1400" dirty="0"/>
              <a:t> 10 (2019) 122, JHEP10(2019)122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0A2298-7961-594E-8ACD-CC7ABF5A7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3432" y="950750"/>
            <a:ext cx="2388568" cy="182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72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FFB7103-0C7B-A94A-9310-F237ABCB6CE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Acceptance I  (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𝟎𝟏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FFB7103-0C7B-A94A-9310-F237ABCB6C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49" t="-41026" b="-5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24C90C-9965-FF4C-BA0F-25E45B91C7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61851" y="5814394"/>
                <a:ext cx="8111446" cy="533354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At full energy Acceptance at high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might also be impacted by PID capabilities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24C90C-9965-FF4C-BA0F-25E45B91C7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1851" y="5814394"/>
                <a:ext cx="8111446" cy="533354"/>
              </a:xfrm>
              <a:blipFill>
                <a:blip r:embed="rId3"/>
                <a:stretch>
                  <a:fillRect l="-626" t="-18605"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76A52-F339-3446-9CD8-B07FCE1FC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3660C65C-53EB-4A42-8314-3D344F30B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477" y="-2148553"/>
            <a:ext cx="14973300" cy="849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3344D1D8-9E0F-1E42-955A-7582654F9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3800" y="-4144963"/>
            <a:ext cx="14338300" cy="864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F1FA73D7-8F3C-8745-A173-C69B96E45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19" y="3258803"/>
            <a:ext cx="3930954" cy="234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>
            <a:extLst>
              <a:ext uri="{FF2B5EF4-FFF2-40B4-BE49-F238E27FC236}">
                <a16:creationId xmlns:a16="http://schemas.microsoft.com/office/drawing/2014/main" id="{CFE9328A-AA43-9F41-8C1F-CFE832A62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8900" y="-3992563"/>
            <a:ext cx="14973300" cy="849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1EA80168-65D5-114F-9852-48185D821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6200" y="-3992563"/>
            <a:ext cx="14338300" cy="864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F250EF-95B7-394C-99BD-F8FE9EB2A82A}"/>
              </a:ext>
            </a:extLst>
          </p:cNvPr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298D9F-6EFB-D648-90C2-8D5B10A30EFB}"/>
              </a:ext>
            </a:extLst>
          </p:cNvPr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7180" name="Picture 12">
            <a:extLst>
              <a:ext uri="{FF2B5EF4-FFF2-40B4-BE49-F238E27FC236}">
                <a16:creationId xmlns:a16="http://schemas.microsoft.com/office/drawing/2014/main" id="{E81866AE-9B81-EF4B-8D3E-05635F86F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51" y="1014506"/>
            <a:ext cx="3534386" cy="217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>
            <a:extLst>
              <a:ext uri="{FF2B5EF4-FFF2-40B4-BE49-F238E27FC236}">
                <a16:creationId xmlns:a16="http://schemas.microsoft.com/office/drawing/2014/main" id="{68C3E0F8-65BE-C549-AD3A-F9904C2E7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879" y="3520646"/>
            <a:ext cx="3677937" cy="208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3" name="Picture 15">
            <a:extLst>
              <a:ext uri="{FF2B5EF4-FFF2-40B4-BE49-F238E27FC236}">
                <a16:creationId xmlns:a16="http://schemas.microsoft.com/office/drawing/2014/main" id="{02D9D0D7-6386-8940-9519-C0B03DB35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122" y="996066"/>
            <a:ext cx="3659375" cy="220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976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372C2-63BB-3941-803D-1FC0203E1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EDF60B-2258-994C-BB68-861F3637EB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8919" y="1354089"/>
                <a:ext cx="5012018" cy="511324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TMD through jets</a:t>
                </a:r>
              </a:p>
              <a:p>
                <a:pPr marL="457200" lvl="1" indent="0">
                  <a:buNone/>
                </a:pPr>
                <a:r>
                  <a:rPr lang="en-US" dirty="0">
                    <a:sym typeface="Wingdings" pitchFamily="2" charset="2"/>
                  </a:rPr>
                  <a:t></a:t>
                </a:r>
                <a:r>
                  <a:rPr lang="en-US" dirty="0">
                    <a:solidFill>
                      <a:srgbClr val="0432FF"/>
                    </a:solidFill>
                    <a:sym typeface="Wingdings" pitchFamily="2" charset="2"/>
                  </a:rPr>
                  <a:t>similar motivation as single/di-hadron SIDIS: TMD effects largest at high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𝑥</m:t>
                    </m:r>
                    <m:r>
                      <a:rPr lang="en-US" b="0" i="0" smtClean="0">
                        <a:latin typeface="Cambria Math" panose="02040503050406030204" pitchFamily="18" charset="0"/>
                        <a:sym typeface="Wingdings" pitchFamily="2" charset="2"/>
                      </a:rPr>
                      <m:t>, 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  <a:sym typeface="Wingdings" pitchFamily="2" charset="2"/>
                  </a:rPr>
                  <a:t>explore full phase space</a:t>
                </a:r>
              </a:p>
              <a:p>
                <a:pPr marL="457200" lvl="1" indent="0">
                  <a:buNone/>
                </a:pPr>
                <a:r>
                  <a:rPr lang="en-US" dirty="0">
                    <a:sym typeface="Wingdings" pitchFamily="2" charset="2"/>
                  </a:rPr>
                  <a:t>Statistics Hungry: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	higher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𝑊</m:t>
                    </m:r>
                  </m:oMath>
                </a14:m>
                <a:endParaRPr lang="en-US" dirty="0">
                  <a:sym typeface="Wingdings" pitchFamily="2" charset="2"/>
                </a:endParaRPr>
              </a:p>
              <a:p>
                <a:pPr lvl="1"/>
                <a:r>
                  <a:rPr lang="en-US" dirty="0">
                    <a:sym typeface="Wingdings" pitchFamily="2" charset="2"/>
                  </a:rPr>
                  <a:t>More differential observables </a:t>
                </a:r>
              </a:p>
              <a:p>
                <a:pPr lvl="2"/>
                <a:r>
                  <a:rPr lang="en-US" dirty="0">
                    <a:sym typeface="Wingdings" pitchFamily="2" charset="2"/>
                  </a:rPr>
                  <a:t>e.g.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𝑄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𝑗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h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𝑆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  <a:p>
                <a:pPr marL="457200" lvl="1" indent="0">
                  <a:buNone/>
                </a:pPr>
                <a:r>
                  <a:rPr lang="en-US" dirty="0">
                    <a:sym typeface="Wingdings" pitchFamily="2" charset="2"/>
                  </a:rPr>
                  <a:t>Statistics famished channels</a:t>
                </a:r>
              </a:p>
              <a:p>
                <a:pPr lvl="2"/>
                <a:r>
                  <a:rPr lang="en-US" dirty="0">
                    <a:sym typeface="Wingdings" pitchFamily="2" charset="2"/>
                  </a:rPr>
                  <a:t>Exclusive di-jets to access GTMDs</a:t>
                </a:r>
              </a:p>
              <a:p>
                <a:pPr lvl="2"/>
                <a:r>
                  <a:rPr lang="en-US" dirty="0">
                    <a:sym typeface="Wingdings" pitchFamily="2" charset="2"/>
                  </a:rPr>
                  <a:t>…</a:t>
                </a:r>
              </a:p>
              <a:p>
                <a:r>
                  <a:rPr lang="en-US" dirty="0">
                    <a:sym typeface="Wingdings" pitchFamily="2" charset="2"/>
                  </a:rPr>
                  <a:t>Exploring transition region for jets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Study role of hadronization corrections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…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5EDF60B-2258-994C-BB68-861F3637EB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8919" y="1354089"/>
                <a:ext cx="5012018" cy="5113247"/>
              </a:xfrm>
              <a:blipFill>
                <a:blip r:embed="rId2"/>
                <a:stretch>
                  <a:fillRect l="-1515" t="-1980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D960C-A0A5-9B49-8984-7F14B0877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0A4F93-56B7-E443-957C-6B17F2B8F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917" y="2682240"/>
            <a:ext cx="4043083" cy="2546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6488B4-BC6B-F243-BEC7-BAEAF54F367F}"/>
              </a:ext>
            </a:extLst>
          </p:cNvPr>
          <p:cNvSpPr txBox="1"/>
          <p:nvPr/>
        </p:nvSpPr>
        <p:spPr>
          <a:xfrm>
            <a:off x="6871063" y="5207726"/>
            <a:ext cx="790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M. Arratia</a:t>
            </a:r>
          </a:p>
        </p:txBody>
      </p:sp>
    </p:spTree>
    <p:extLst>
      <p:ext uri="{BB962C8B-B14F-4D97-AF65-F5344CB8AC3E}">
        <p14:creationId xmlns:p14="http://schemas.microsoft.com/office/powerpoint/2010/main" val="27328779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96AD7-B52D-A198-EE8D-A37CBE4F8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5C9042C-8B51-8908-CF50-750BE390F9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4162" y="1354138"/>
            <a:ext cx="3593764" cy="49942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DC824-6FA1-1AF8-077B-17DE99C3D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FE9096-D638-FE80-A9EF-6C9366D44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231571" y="0"/>
            <a:ext cx="4680857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217F5D-DCFF-83D1-A7E1-E4D13277BF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629097" y="-727112"/>
            <a:ext cx="4934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849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B2A63D3-5446-AC3E-7365-AC2B6658C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Outline/Overview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FCEDAFE-0B9C-11E0-828F-3FC1ABBB5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 picture </a:t>
            </a:r>
            <a:r>
              <a:rPr lang="en-US" dirty="0" err="1"/>
              <a:t>lumi</a:t>
            </a:r>
            <a:r>
              <a:rPr lang="en-US" dirty="0"/>
              <a:t>, x</a:t>
            </a:r>
          </a:p>
          <a:p>
            <a:r>
              <a:rPr lang="en-US" dirty="0"/>
              <a:t>Kinematic coverages (</a:t>
            </a:r>
            <a:r>
              <a:rPr lang="en-US" dirty="0" err="1"/>
              <a:t>e.g</a:t>
            </a:r>
            <a:r>
              <a:rPr lang="en-US" dirty="0"/>
              <a:t> the </a:t>
            </a:r>
            <a:r>
              <a:rPr lang="en-US" dirty="0" err="1"/>
              <a:t>transversity</a:t>
            </a:r>
            <a:r>
              <a:rPr lang="en-US" dirty="0"/>
              <a:t> paper has a nice plot)</a:t>
            </a:r>
          </a:p>
          <a:p>
            <a:endParaRPr lang="en-US" dirty="0"/>
          </a:p>
          <a:p>
            <a:r>
              <a:rPr lang="en-US" dirty="0"/>
              <a:t>Statistics to be collected at the EIC at different energies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7AC63DE-8763-029B-6E1B-35CE0822BC3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5611813"/>
            <a:ext cx="2057400" cy="365125"/>
          </a:xfrm>
        </p:spPr>
        <p:txBody>
          <a:bodyPr/>
          <a:lstStyle/>
          <a:p>
            <a:fld id="{0D0D1843-69F8-DC4F-9FCA-A8F3A1B0D57A}" type="datetime2">
              <a:rPr lang="en-US" smtClean="0"/>
              <a:t>Monday, September 26, 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0630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378CD-B2A4-468E-0FCB-4267FFBC9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slide on EIC, </a:t>
            </a:r>
            <a:r>
              <a:rPr lang="en-US" dirty="0" err="1"/>
              <a:t>ePIC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CA045-7336-7B10-89A9-C17BBD990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7088C-5960-7B5C-3BEF-3363D7688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5263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4215A-2E6F-5160-B992-79CEA06CB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Kinematics at the EIC (low 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DF613-1C10-F09C-E62F-23159E92B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1ED61-20B6-8C8D-AB0D-7CE6CA068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017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2498C-D50C-C443-9DA7-36E5BE4D5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 physics at an EIC: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60CB3-B28A-CD42-B464-50A6F99D6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811" y="1126966"/>
            <a:ext cx="8464378" cy="4993659"/>
          </a:xfrm>
        </p:spPr>
        <p:txBody>
          <a:bodyPr/>
          <a:lstStyle/>
          <a:p>
            <a:r>
              <a:rPr lang="en-US" dirty="0"/>
              <a:t>Common theme on EIC impact</a:t>
            </a:r>
          </a:p>
          <a:p>
            <a:pPr lvl="1"/>
            <a:r>
              <a:rPr lang="en-US" dirty="0"/>
              <a:t>Extended </a:t>
            </a:r>
            <a:r>
              <a:rPr lang="en-US" dirty="0">
                <a:solidFill>
                  <a:srgbClr val="C00000"/>
                </a:solidFill>
              </a:rPr>
              <a:t>kinematic coverage </a:t>
            </a:r>
            <a:r>
              <a:rPr lang="en-US" dirty="0"/>
              <a:t>and </a:t>
            </a:r>
            <a:r>
              <a:rPr lang="en-US" dirty="0">
                <a:solidFill>
                  <a:srgbClr val="C00000"/>
                </a:solidFill>
              </a:rPr>
              <a:t>precision</a:t>
            </a:r>
            <a:r>
              <a:rPr lang="en-US" dirty="0"/>
              <a:t>, along with polarization </a:t>
            </a:r>
            <a:br>
              <a:rPr lang="en-US" dirty="0"/>
            </a:br>
            <a:r>
              <a:rPr lang="en-US" dirty="0"/>
              <a:t>and possible beam charge degrees of freedom allow multi-pronged approach </a:t>
            </a:r>
            <a:r>
              <a:rPr lang="en-US">
                <a:sym typeface="Wingdings" pitchFamily="2" charset="2"/>
              </a:rPr>
              <a:t>needed </a:t>
            </a:r>
            <a:r>
              <a:rPr lang="en-US"/>
              <a:t>to </a:t>
            </a:r>
            <a:r>
              <a:rPr lang="en-US" dirty="0"/>
              <a:t>extract multidimensional objects</a:t>
            </a:r>
          </a:p>
          <a:p>
            <a:pPr lvl="1"/>
            <a:r>
              <a:rPr lang="en-US" dirty="0"/>
              <a:t>TMD factorization is valid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3390B-E61D-A94A-A7D1-0EBFBF3D5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CD9146-523E-3847-8F2B-EB7EE8C02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47" y="3053969"/>
            <a:ext cx="4171800" cy="2871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7E80B7-C3AE-0445-9E2C-3A8E95BF2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719" y="3037922"/>
            <a:ext cx="4460228" cy="288754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777284E-E295-2C4E-B306-4B7A8B4C8B0E}"/>
              </a:ext>
            </a:extLst>
          </p:cNvPr>
          <p:cNvCxnSpPr/>
          <p:nvPr/>
        </p:nvCxnSpPr>
        <p:spPr>
          <a:xfrm flipV="1">
            <a:off x="234161" y="2733535"/>
            <a:ext cx="0" cy="31919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4B1698D-6963-7144-A259-58F6337F20CE}"/>
              </a:ext>
            </a:extLst>
          </p:cNvPr>
          <p:cNvCxnSpPr>
            <a:cxnSpLocks/>
          </p:cNvCxnSpPr>
          <p:nvPr/>
        </p:nvCxnSpPr>
        <p:spPr>
          <a:xfrm flipH="1">
            <a:off x="555298" y="6021861"/>
            <a:ext cx="3439297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045324-18E5-A640-8861-9A87FB5EDFBE}"/>
                  </a:ext>
                </a:extLst>
              </p:cNvPr>
              <p:cNvSpPr txBox="1"/>
              <p:nvPr/>
            </p:nvSpPr>
            <p:spPr>
              <a:xfrm>
                <a:off x="567884" y="2743014"/>
                <a:ext cx="6471965" cy="369332"/>
              </a:xfrm>
              <a:prstGeom prst="rect">
                <a:avLst/>
              </a:prstGeom>
              <a:solidFill>
                <a:srgbClr val="92D050">
                  <a:alpha val="41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Large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lever arm: probe evolution, disentangle contributions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045324-18E5-A640-8861-9A87FB5EDF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884" y="2743014"/>
                <a:ext cx="6471965" cy="369332"/>
              </a:xfrm>
              <a:prstGeom prst="rect">
                <a:avLst/>
              </a:prstGeom>
              <a:blipFill>
                <a:blip r:embed="rId4"/>
                <a:stretch>
                  <a:fillRect l="-783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DB3629-943F-9244-944E-108D256688E2}"/>
                  </a:ext>
                </a:extLst>
              </p:cNvPr>
              <p:cNvSpPr txBox="1"/>
              <p:nvPr/>
            </p:nvSpPr>
            <p:spPr>
              <a:xfrm>
                <a:off x="189047" y="6118255"/>
                <a:ext cx="5212774" cy="369332"/>
              </a:xfrm>
              <a:prstGeom prst="rect">
                <a:avLst/>
              </a:prstGeom>
              <a:solidFill>
                <a:srgbClr val="92D050">
                  <a:alpha val="56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Coverage to low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/>
                  <a:t> access sea and gluon distributions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DB3629-943F-9244-944E-108D256688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47" y="6118255"/>
                <a:ext cx="5212774" cy="369332"/>
              </a:xfrm>
              <a:prstGeom prst="rect">
                <a:avLst/>
              </a:prstGeom>
              <a:blipFill>
                <a:blip r:embed="rId5"/>
                <a:stretch>
                  <a:fillRect l="-728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55051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436C2-4332-38BD-BC6B-BB63E2299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 </a:t>
            </a:r>
            <a:r>
              <a:rPr lang="en-US" dirty="0" err="1"/>
              <a:t>Corr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2AF09-1479-D784-32E3-CC8BFE6F63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--</a:t>
            </a:r>
            <a:r>
              <a:rPr lang="en-US" dirty="0" err="1"/>
              <a:t>ralf</a:t>
            </a:r>
            <a:r>
              <a:rPr lang="en-US" dirty="0"/>
              <a:t> Plot</a:t>
            </a:r>
          </a:p>
          <a:p>
            <a:r>
              <a:rPr lang="en-US" dirty="0" err="1"/>
              <a:t>Qiu</a:t>
            </a:r>
            <a:r>
              <a:rPr lang="en-US" dirty="0"/>
              <a:t>?, Also Nobuo at CPHI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5EBD6-414D-CDF5-9F20-70A8FE49F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6131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E7ACB-7074-A09F-B82C-27091492D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 kernel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1BDC7-C4DE-EE4C-F974-10C56D818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Vladimirov</a:t>
            </a:r>
            <a:r>
              <a:rPr lang="en-US" dirty="0"/>
              <a:t> at CPHI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F7C332-F821-14BD-3CCF-6E6B211B1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2529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1AC04-9682-9DE0-843C-0328A05F4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Affinity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B8244-9C2B-DDFF-A9D4-191CC491E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Take Hermes as </a:t>
            </a:r>
            <a:r>
              <a:rPr lang="en-US" dirty="0" err="1"/>
              <a:t>standin</a:t>
            </a:r>
            <a:r>
              <a:rPr lang="en-US" dirty="0"/>
              <a:t> for JLab20 from </a:t>
            </a:r>
            <a:r>
              <a:rPr lang="en-US" dirty="0" err="1"/>
              <a:t>prokudin</a:t>
            </a:r>
            <a:r>
              <a:rPr lang="en-US" dirty="0"/>
              <a:t>, </a:t>
            </a:r>
            <a:r>
              <a:rPr lang="en-US" dirty="0" err="1"/>
              <a:t>boglione</a:t>
            </a:r>
            <a:r>
              <a:rPr lang="en-US" dirty="0"/>
              <a:t> paper, </a:t>
            </a:r>
            <a:r>
              <a:rPr lang="en-US" dirty="0" err="1"/>
              <a:t>eic</a:t>
            </a:r>
            <a:r>
              <a:rPr lang="en-US" dirty="0"/>
              <a:t> affinities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4987EC-7050-2D91-AD06-ECAFBEA2A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8706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E483D-7BFA-73D5-C931-F129F32A3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Depolarization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DBA98-3EDE-55D5-67B6-F9AF76616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51A90-ABE5-2534-9438-F28575C9D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6283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5A179-1D98-0DD5-25F0-C885BCCD7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FFD0D-973A-E3C5-D9DF-1F3B5EDCE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C600D3-97EC-D3D3-3893-E9A282FC0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7845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B68A8-2B94-9132-DD6F-A06DB3BA1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Opportunities at EIC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4EBFA-CB00-76C4-8046-F0C21F8FA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Jet Physics</a:t>
            </a:r>
          </a:p>
          <a:p>
            <a:endParaRPr lang="en-US" dirty="0"/>
          </a:p>
          <a:p>
            <a:r>
              <a:rPr lang="en-US" dirty="0"/>
              <a:t>Saturation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Gluon TMDs</a:t>
            </a:r>
          </a:p>
          <a:p>
            <a:endParaRPr lang="en-US" dirty="0"/>
          </a:p>
          <a:p>
            <a:r>
              <a:rPr lang="en-US" dirty="0"/>
              <a:t>He3</a:t>
            </a:r>
            <a:r>
              <a:rPr lang="en-US" dirty="0">
                <a:sym typeface="Wingdings" pitchFamily="2" charset="2"/>
              </a:rPr>
              <a:t>Dien at 2</a:t>
            </a:r>
            <a:r>
              <a:rPr lang="en-US" baseline="30000" dirty="0">
                <a:sym typeface="Wingdings" pitchFamily="2" charset="2"/>
              </a:rPr>
              <a:t>nd</a:t>
            </a:r>
            <a:r>
              <a:rPr lang="en-US" dirty="0">
                <a:sym typeface="Wingdings" pitchFamily="2" charset="2"/>
              </a:rPr>
              <a:t> Det workshop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5DDFD-5E2A-A510-2FCD-35C8110D6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6056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F265F-88C8-9059-49EA-3DEBB15FA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FD047-FDDC-BC04-E69A-1DA3D5AF1A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61AC31-8D0A-45CE-4791-2C3295A56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8844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2F263-724B-60D0-6B18-C9AF2BD08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AD638-438B-1130-28E0-8A747F9A4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Upol</a:t>
            </a:r>
            <a:endParaRPr lang="en-US" dirty="0"/>
          </a:p>
          <a:p>
            <a:r>
              <a:rPr lang="en-US" dirty="0"/>
              <a:t>Impact (see YR), low </a:t>
            </a:r>
            <a:r>
              <a:rPr lang="en-US" dirty="0" err="1"/>
              <a:t>sqrtS</a:t>
            </a:r>
            <a:r>
              <a:rPr lang="en-US" dirty="0"/>
              <a:t> paper</a:t>
            </a:r>
          </a:p>
          <a:p>
            <a:r>
              <a:rPr lang="en-US" dirty="0"/>
              <a:t>E(x)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Transversity</a:t>
            </a:r>
            <a:r>
              <a:rPr lang="en-US" dirty="0"/>
              <a:t> (paper)</a:t>
            </a:r>
          </a:p>
          <a:p>
            <a:endParaRPr lang="en-US" dirty="0"/>
          </a:p>
          <a:p>
            <a:r>
              <a:rPr lang="en-US" dirty="0"/>
              <a:t>Di-hadrons</a:t>
            </a:r>
          </a:p>
          <a:p>
            <a:endParaRPr lang="en-US" dirty="0"/>
          </a:p>
          <a:p>
            <a:r>
              <a:rPr lang="en-US" dirty="0"/>
              <a:t>General questions how low in x one should go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A4B258-F8D6-B14A-DF88-0ACB24FA2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1570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EF8FA-08A5-2A52-8087-0EB6DF963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9C96C-76E6-A7D3-F6EA-C8E6B6BA1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D4060-BE0D-C41E-C98A-6BED390B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4299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632E2-F876-2EF1-D12A-E1F05CE84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EIC vs </a:t>
            </a:r>
            <a:r>
              <a:rPr lang="en-US" dirty="0" err="1"/>
              <a:t>Jlab</a:t>
            </a:r>
            <a:r>
              <a:rPr lang="en-US" dirty="0"/>
              <a:t> (solid, upgrade..?)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76CD0-0FF3-5187-9C86-CC150ACCD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E8DD7-4B62-7E2F-7859-637EA5C2C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831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2CC9C-766F-AD46-B5EA-D0BD6BF47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picture: Kinematics low/high </a:t>
            </a:r>
            <a:r>
              <a:rPr lang="en-US" dirty="0" err="1"/>
              <a:t>sqrtS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8CB3F-B8F3-F04D-83A3-87EC6EE5F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0C86FD-D4E6-9C47-BDDF-85F14671A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7AFF5FB-6F2B-0343-B6D7-0FD6F496D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"/>
          <a:stretch/>
        </p:blipFill>
        <p:spPr bwMode="auto">
          <a:xfrm>
            <a:off x="0" y="706180"/>
            <a:ext cx="9144000" cy="544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A9DA10-8FF5-3D4E-9521-5D48DEA22C4E}"/>
              </a:ext>
            </a:extLst>
          </p:cNvPr>
          <p:cNvSpPr txBox="1"/>
          <p:nvPr/>
        </p:nvSpPr>
        <p:spPr>
          <a:xfrm>
            <a:off x="7008070" y="6380533"/>
            <a:ext cx="176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H. Avakian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300DA5-BDD0-B247-8923-774EDB50CECB}"/>
              </a:ext>
            </a:extLst>
          </p:cNvPr>
          <p:cNvSpPr txBox="1"/>
          <p:nvPr/>
        </p:nvSpPr>
        <p:spPr>
          <a:xfrm>
            <a:off x="160256" y="5439266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y&gt;0.025</a:t>
            </a:r>
          </a:p>
        </p:txBody>
      </p:sp>
    </p:spTree>
    <p:extLst>
      <p:ext uri="{BB962C8B-B14F-4D97-AF65-F5344CB8AC3E}">
        <p14:creationId xmlns:p14="http://schemas.microsoft.com/office/powerpoint/2010/main" val="21965172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D8F8C-51C5-E0FA-6A69-151AAFE25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A080B-ED68-D171-071D-9B4F3E669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F1420-5EFE-AB5B-166C-D1FDD3DB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8063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0A473-51CC-482D-B643-3A0CB7118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E0947-AA06-3105-C1B9-188FEF43C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B061DE-7F15-B878-B56B-67CAA0397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117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2D11C9-98B5-D4E9-4986-5FB8BB0B2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882" y="1234707"/>
            <a:ext cx="3214866" cy="4303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DE7159-9023-88FA-A378-A4EBBAB6C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73" y="1320223"/>
            <a:ext cx="4837555" cy="29902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9BD049-A4C4-FFC3-95E9-2EC4DFE7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70" y="87300"/>
            <a:ext cx="8464378" cy="487490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Applicability of TMD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39F96-42FD-155B-7B8C-D822AC18B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6" y="5537777"/>
            <a:ext cx="8434602" cy="118863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EIC also larger, overlapping phase space for colinear and matching region</a:t>
            </a:r>
          </a:p>
          <a:p>
            <a:r>
              <a:rPr lang="en-US" dirty="0"/>
              <a:t>Less correction from TMD expectations framework</a:t>
            </a:r>
          </a:p>
          <a:p>
            <a:pPr marL="457200" lvl="1" indent="0">
              <a:buNone/>
            </a:pPr>
            <a:r>
              <a:rPr lang="en-US" dirty="0">
                <a:sym typeface="Wingdings" pitchFamily="2" charset="2"/>
              </a:rPr>
              <a:t>Challenges and opportunities at </a:t>
            </a:r>
            <a:r>
              <a:rPr lang="en-US" dirty="0" err="1">
                <a:sym typeface="Wingdings" pitchFamily="2" charset="2"/>
              </a:rPr>
              <a:t>JLab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D511D9-4A78-5D17-5B23-D38D744CA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DCC57C-16DF-C1D5-CBE5-3DB50509C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5682" y="-16225"/>
            <a:ext cx="1918318" cy="1465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983F97-CA12-2E55-8122-24DEE40CC647}"/>
              </a:ext>
            </a:extLst>
          </p:cNvPr>
          <p:cNvSpPr txBox="1"/>
          <p:nvPr/>
        </p:nvSpPr>
        <p:spPr>
          <a:xfrm>
            <a:off x="292473" y="4534151"/>
            <a:ext cx="1986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JHEP</a:t>
            </a:r>
            <a:r>
              <a:rPr lang="en-US" dirty="0"/>
              <a:t> 04 (2022) 084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229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65228CC9-C6B9-3B4B-B586-51EA8A1A71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43"/>
          <a:stretch/>
        </p:blipFill>
        <p:spPr bwMode="auto">
          <a:xfrm>
            <a:off x="1632749" y="1165292"/>
            <a:ext cx="5635064" cy="352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7E0D17E-03F2-7B4D-8268-8677992B56C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08918" y="408633"/>
                <a:ext cx="8835081" cy="487490"/>
              </a:xfrm>
            </p:spPr>
            <p:txBody>
              <a:bodyPr/>
              <a:lstStyle/>
              <a:p>
                <a:r>
                  <a:rPr lang="en-US" dirty="0"/>
                  <a:t>Expected TMD signal </a:t>
                </a:r>
                <a:r>
                  <a:rPr lang="en-US" dirty="0">
                    <a:sym typeface="Wingdings" pitchFamily="2" charset="2"/>
                  </a:rPr>
                  <a:t>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𝑸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𝟐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</m:oMath>
                </a14:m>
                <a:r>
                  <a:rPr lang="en-US" dirty="0"/>
                  <a:t>dependence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7E0D17E-03F2-7B4D-8268-8677992B56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8918" y="408633"/>
                <a:ext cx="8835081" cy="487490"/>
              </a:xfrm>
              <a:blipFill>
                <a:blip r:embed="rId3"/>
                <a:stretch>
                  <a:fillRect l="-2155" t="-38462" r="-287" b="-58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13F4C7-0BDD-2043-A3F5-D9DB3F08D5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2178" y="5199108"/>
                <a:ext cx="9099090" cy="392549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Evolution doesn’t quite cancel.</a:t>
                </a:r>
              </a:p>
              <a:p>
                <a:r>
                  <a:rPr lang="en-US" dirty="0"/>
                  <a:t>Also confirmed by STAR W results</a:t>
                </a:r>
              </a:p>
              <a:p>
                <a:pPr marL="0" indent="0">
                  <a:buNone/>
                </a:pPr>
                <a:r>
                  <a:rPr lang="en-US" dirty="0">
                    <a:sym typeface="Wingdings" pitchFamily="2" charset="2"/>
                  </a:rPr>
                  <a:t>TMDs might give largest signal at low y</a:t>
                </a:r>
              </a:p>
              <a:p>
                <a:pPr marL="0" indent="0">
                  <a:buNone/>
                </a:pPr>
                <a:r>
                  <a:rPr lang="en-US" dirty="0">
                    <a:sym typeface="Wingdings" pitchFamily="2" charset="2"/>
                  </a:rPr>
                  <a:t>Evolution effects best measured at large x, low y, wide range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sym typeface="Wingdings" pitchFamily="2" charset="2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13F4C7-0BDD-2043-A3F5-D9DB3F08D5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2178" y="5199108"/>
                <a:ext cx="9099090" cy="3925494"/>
              </a:xfrm>
              <a:blipFill>
                <a:blip r:embed="rId4"/>
                <a:stretch>
                  <a:fillRect l="-837" t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38675B-F6F9-CB48-AD15-34246819E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245621-123B-4648-9D3C-3263F15751B3}"/>
              </a:ext>
            </a:extLst>
          </p:cNvPr>
          <p:cNvSpPr txBox="1"/>
          <p:nvPr/>
        </p:nvSpPr>
        <p:spPr>
          <a:xfrm>
            <a:off x="5960116" y="5199108"/>
            <a:ext cx="3183884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From A Signori by way of </a:t>
            </a:r>
            <a:r>
              <a:rPr lang="en-US" dirty="0" err="1"/>
              <a:t>Harut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421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810CB-64E9-CC96-786A-99F66E7B4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in kinematic reconstruction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EB8F3-F2A3-0C03-F4BB-A472B9948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BB09C9C-D297-C41C-D4B6-3F43D49EFA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705592" y="942280"/>
            <a:ext cx="2532111" cy="3096411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ECC1B5-F8A1-54EF-BA57-9DBBA1FA6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63335" y="880949"/>
            <a:ext cx="2532111" cy="32190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2ADCC3-3BCD-6DAA-75FA-49B1DA2EC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283" y="4184328"/>
            <a:ext cx="4274090" cy="31481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0B506D-05CB-6D65-3495-8D6454EF327E}"/>
                  </a:ext>
                </a:extLst>
              </p:cNvPr>
              <p:cNvSpPr txBox="1"/>
              <p:nvPr/>
            </p:nvSpPr>
            <p:spPr>
              <a:xfrm>
                <a:off x="557561" y="6266985"/>
                <a:ext cx="22254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effectLst/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b="0" i="1" smtClean="0">
                              <a:effectLst/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effectLst/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effectLst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</m:sSub>
                          <m:r>
                            <a:rPr lang="en-US" b="0" i="1" smtClean="0">
                              <a:effectLst/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b="0" i="1" smtClean="0">
                              <a:effectLst/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0B506D-05CB-6D65-3495-8D6454EF3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61" y="6266985"/>
                <a:ext cx="2225417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A44ADFAF-5CF8-4C14-486E-1D830A1DE174}"/>
              </a:ext>
            </a:extLst>
          </p:cNvPr>
          <p:cNvSpPr txBox="1"/>
          <p:nvPr/>
        </p:nvSpPr>
        <p:spPr>
          <a:xfrm>
            <a:off x="308919" y="4810527"/>
            <a:ext cx="41606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Reconstruction of relevant TMD quantities</a:t>
            </a:r>
            <a:br>
              <a:rPr lang="en-US" dirty="0"/>
            </a:br>
            <a:r>
              <a:rPr lang="en-US" dirty="0"/>
              <a:t>in the lab frame</a:t>
            </a:r>
          </a:p>
          <a:p>
            <a:r>
              <a:rPr lang="en-US" dirty="0"/>
              <a:t>Gao, Michel, Stewart, Sun </a:t>
            </a:r>
            <a:r>
              <a:rPr lang="en-US" dirty="0">
                <a:effectLst/>
                <a:latin typeface="Arial" panose="020B0604020202020204" pitchFamily="34" charset="0"/>
              </a:rPr>
              <a:t>[2209.1121]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273F89-7588-4AAF-4E7D-B498B807CF51}"/>
              </a:ext>
            </a:extLst>
          </p:cNvPr>
          <p:cNvSpPr/>
          <p:nvPr/>
        </p:nvSpPr>
        <p:spPr>
          <a:xfrm>
            <a:off x="133815" y="1059366"/>
            <a:ext cx="8731405" cy="2959515"/>
          </a:xfrm>
          <a:prstGeom prst="rect">
            <a:avLst/>
          </a:prstGeom>
          <a:noFill/>
          <a:ln w="476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CAD3E8-954B-A5AB-B6D9-3270FCC8B424}"/>
              </a:ext>
            </a:extLst>
          </p:cNvPr>
          <p:cNvSpPr txBox="1"/>
          <p:nvPr/>
        </p:nvSpPr>
        <p:spPr>
          <a:xfrm>
            <a:off x="308919" y="1678141"/>
            <a:ext cx="20880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ML Method using </a:t>
            </a:r>
            <a:br>
              <a:rPr lang="en-US" sz="1600" dirty="0"/>
            </a:br>
            <a:r>
              <a:rPr lang="en-US" sz="1600" dirty="0"/>
              <a:t>full hadronic final state</a:t>
            </a:r>
            <a:br>
              <a:rPr lang="en-US" sz="1600" dirty="0"/>
            </a:br>
            <a:r>
              <a:rPr lang="en-US" sz="1600" dirty="0"/>
              <a:t>Connor </a:t>
            </a:r>
            <a:r>
              <a:rPr lang="en-US" sz="1600" dirty="0" err="1"/>
              <a:t>Pecar</a:t>
            </a:r>
            <a:r>
              <a:rPr lang="en-US" sz="1600" dirty="0"/>
              <a:t>, Duke</a:t>
            </a:r>
          </a:p>
          <a:p>
            <a:r>
              <a:rPr lang="en-US" sz="1600" dirty="0"/>
              <a:t>arXiv:2209.14489 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59438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83614</TotalTime>
  <Words>1469</Words>
  <Application>Microsoft Macintosh PowerPoint</Application>
  <PresentationFormat>On-screen Show (4:3)</PresentationFormat>
  <Paragraphs>331</Paragraphs>
  <Slides>61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9" baseType="lpstr">
      <vt:lpstr>PingFangSC-Regular</vt:lpstr>
      <vt:lpstr>.PingFangSC-Regular</vt:lpstr>
      <vt:lpstr>Arial</vt:lpstr>
      <vt:lpstr>Calibri</vt:lpstr>
      <vt:lpstr>Calibri Light</vt:lpstr>
      <vt:lpstr>Cambria Math</vt:lpstr>
      <vt:lpstr>Liberation Sans</vt:lpstr>
      <vt:lpstr>Office Theme</vt:lpstr>
      <vt:lpstr>TMDs.      From Jlab to the EIC </vt:lpstr>
      <vt:lpstr>From Jlab to the EIC</vt:lpstr>
      <vt:lpstr>Order of magnitude in luminosity depending on √s (beware of projections with fixed ∫L)</vt:lpstr>
      <vt:lpstr>EIC Project Detector</vt:lpstr>
      <vt:lpstr>TMD physics at an EIC: Coverage</vt:lpstr>
      <vt:lpstr>Big picture: Kinematics low/high sqrtS</vt:lpstr>
      <vt:lpstr> Applicability of TMD Framework</vt:lpstr>
      <vt:lpstr>Expected TMD signal Q^2  dependence</vt:lpstr>
      <vt:lpstr>Progress in kinematic reconstruction</vt:lpstr>
      <vt:lpstr>Depolarization Factors </vt:lpstr>
      <vt:lpstr>Depolarization factors for some TMDs are suppressed at EIC kinematics</vt:lpstr>
      <vt:lpstr>Depolarization Factors </vt:lpstr>
      <vt:lpstr>Exemplary A_UT measurement: transversity</vt:lpstr>
      <vt:lpstr>Example: transversity extraction from Jlab and the EIC</vt:lpstr>
      <vt:lpstr>Access to twist3 g_T</vt:lpstr>
      <vt:lpstr>CS Kernel extraction</vt:lpstr>
      <vt:lpstr>Precision Λ physics at the EIC</vt:lpstr>
      <vt:lpstr>Lambda feed-down composition vs JLab20</vt:lpstr>
      <vt:lpstr>He^3  Double Tagging at the EIC allows clean neutron measurement</vt:lpstr>
      <vt:lpstr>Projections for A_1</vt:lpstr>
      <vt:lpstr>Accessing TMD PDFs and FFs with Jets</vt:lpstr>
      <vt:lpstr>Gluon TMDs from J/Ψ and di-jets</vt:lpstr>
      <vt:lpstr>Energy-Energy Correlations</vt:lpstr>
      <vt:lpstr>Appearance of perturbative asymmetries</vt:lpstr>
      <vt:lpstr>First glance at radiative effects</vt:lpstr>
      <vt:lpstr>Summary and Conclusions</vt:lpstr>
      <vt:lpstr>PowerPoint Presentation</vt:lpstr>
      <vt:lpstr>PowerPoint Presentation</vt:lpstr>
      <vt:lpstr>PowerPoint Presentation</vt:lpstr>
      <vt:lpstr>Impact from di-hadron measurements</vt:lpstr>
      <vt:lpstr>PowerPoint Presentation</vt:lpstr>
      <vt:lpstr>Evolution of TMDs</vt:lpstr>
      <vt:lpstr>Acceptance I  (y&gt;0.01)</vt:lpstr>
      <vt:lpstr>TMDs</vt:lpstr>
      <vt:lpstr>PowerPoint Presentation</vt:lpstr>
      <vt:lpstr>PowerPoint Presentation</vt:lpstr>
      <vt:lpstr>PowerPoint Presentation</vt:lpstr>
      <vt:lpstr>PowerPoint Presentation</vt:lpstr>
      <vt:lpstr>Also shown in Λ^↑ projections</vt:lpstr>
      <vt:lpstr>Sensitivity coefficients for PV17</vt:lpstr>
      <vt:lpstr>PowerPoint Presentation</vt:lpstr>
      <vt:lpstr>Sensitivity of transversity extraction via di-hadrons</vt:lpstr>
      <vt:lpstr>PowerPoint Presentation</vt:lpstr>
      <vt:lpstr>Acceptance I  (y&gt;0.01)</vt:lpstr>
      <vt:lpstr>Jets</vt:lpstr>
      <vt:lpstr>PowerPoint Presentation</vt:lpstr>
      <vt:lpstr>Outline/Overview</vt:lpstr>
      <vt:lpstr>1 slide on EIC, ePIC</vt:lpstr>
      <vt:lpstr>Kinematics at the EIC (low y)</vt:lpstr>
      <vt:lpstr>Rad Corr </vt:lpstr>
      <vt:lpstr>CS kernel</vt:lpstr>
      <vt:lpstr>Affinity </vt:lpstr>
      <vt:lpstr>Depolarization Factors</vt:lpstr>
      <vt:lpstr>General Considerations</vt:lpstr>
      <vt:lpstr>New Opportunities at EIC</vt:lpstr>
      <vt:lpstr>PowerPoint Presentation</vt:lpstr>
      <vt:lpstr>Specific Studies</vt:lpstr>
      <vt:lpstr>PowerPoint Presentation</vt:lpstr>
      <vt:lpstr>Status EIC vs Jlab (solid, upgrade..?)</vt:lpstr>
      <vt:lpstr>PowerPoint Presentation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Anselm Vossen, Ph.D.</cp:lastModifiedBy>
  <cp:revision>1064</cp:revision>
  <cp:lastPrinted>2018-10-15T14:48:16Z</cp:lastPrinted>
  <dcterms:created xsi:type="dcterms:W3CDTF">2017-10-25T13:41:42Z</dcterms:created>
  <dcterms:modified xsi:type="dcterms:W3CDTF">2022-09-30T11:42:28Z</dcterms:modified>
</cp:coreProperties>
</file>