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89" r:id="rId2"/>
    <p:sldId id="291" r:id="rId3"/>
    <p:sldId id="309" r:id="rId4"/>
    <p:sldId id="292" r:id="rId5"/>
    <p:sldId id="310" r:id="rId6"/>
    <p:sldId id="326" r:id="rId7"/>
    <p:sldId id="272" r:id="rId8"/>
    <p:sldId id="273" r:id="rId9"/>
    <p:sldId id="323" r:id="rId10"/>
    <p:sldId id="260" r:id="rId11"/>
    <p:sldId id="351" r:id="rId12"/>
    <p:sldId id="324" r:id="rId13"/>
    <p:sldId id="337" r:id="rId14"/>
    <p:sldId id="340" r:id="rId15"/>
    <p:sldId id="343" r:id="rId16"/>
    <p:sldId id="344" r:id="rId17"/>
    <p:sldId id="345" r:id="rId18"/>
    <p:sldId id="346" r:id="rId19"/>
    <p:sldId id="347" r:id="rId20"/>
    <p:sldId id="348" r:id="rId21"/>
    <p:sldId id="350" r:id="rId22"/>
    <p:sldId id="349" r:id="rId23"/>
    <p:sldId id="354" r:id="rId24"/>
    <p:sldId id="352" r:id="rId25"/>
    <p:sldId id="355" r:id="rId26"/>
    <p:sldId id="356" r:id="rId27"/>
    <p:sldId id="35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27BED-F500-4081-BB9E-DE8FE25BFC2F}" v="2" dt="2022-09-28T11:44:26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81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Camsonne" userId="ad0b151b-13b3-479d-930c-ff36b9ac7846" providerId="ADAL" clId="{0F427BED-F500-4081-BB9E-DE8FE25BFC2F}"/>
    <pc:docChg chg="custSel addSld modSld">
      <pc:chgData name="Alexandre Camsonne" userId="ad0b151b-13b3-479d-930c-ff36b9ac7846" providerId="ADAL" clId="{0F427BED-F500-4081-BB9E-DE8FE25BFC2F}" dt="2022-09-28T11:51:17.173" v="638" actId="255"/>
      <pc:docMkLst>
        <pc:docMk/>
      </pc:docMkLst>
      <pc:sldChg chg="modSp add mod">
        <pc:chgData name="Alexandre Camsonne" userId="ad0b151b-13b3-479d-930c-ff36b9ac7846" providerId="ADAL" clId="{0F427BED-F500-4081-BB9E-DE8FE25BFC2F}" dt="2022-09-28T11:51:17.173" v="638" actId="255"/>
        <pc:sldMkLst>
          <pc:docMk/>
          <pc:sldMk cId="2417861581" sldId="260"/>
        </pc:sldMkLst>
        <pc:spChg chg="mod">
          <ac:chgData name="Alexandre Camsonne" userId="ad0b151b-13b3-479d-930c-ff36b9ac7846" providerId="ADAL" clId="{0F427BED-F500-4081-BB9E-DE8FE25BFC2F}" dt="2022-09-28T11:51:17.173" v="638" actId="255"/>
          <ac:spMkLst>
            <pc:docMk/>
            <pc:sldMk cId="2417861581" sldId="260"/>
            <ac:spMk id="17" creationId="{505B651D-BF3A-7CDD-16F4-FF6449BC475F}"/>
          </ac:spMkLst>
        </pc:spChg>
      </pc:sldChg>
      <pc:sldChg chg="modSp mod">
        <pc:chgData name="Alexandre Camsonne" userId="ad0b151b-13b3-479d-930c-ff36b9ac7846" providerId="ADAL" clId="{0F427BED-F500-4081-BB9E-DE8FE25BFC2F}" dt="2022-09-28T11:34:50.732" v="540" actId="20577"/>
        <pc:sldMkLst>
          <pc:docMk/>
          <pc:sldMk cId="3281354108" sldId="353"/>
        </pc:sldMkLst>
        <pc:spChg chg="mod">
          <ac:chgData name="Alexandre Camsonne" userId="ad0b151b-13b3-479d-930c-ff36b9ac7846" providerId="ADAL" clId="{0F427BED-F500-4081-BB9E-DE8FE25BFC2F}" dt="2022-09-28T11:34:50.732" v="540" actId="20577"/>
          <ac:spMkLst>
            <pc:docMk/>
            <pc:sldMk cId="3281354108" sldId="353"/>
            <ac:spMk id="3" creationId="{E35E4264-EF16-C3BA-A1CA-87C20AA71EE8}"/>
          </ac:spMkLst>
        </pc:spChg>
      </pc:sldChg>
      <pc:sldChg chg="modSp mod">
        <pc:chgData name="Alexandre Camsonne" userId="ad0b151b-13b3-479d-930c-ff36b9ac7846" providerId="ADAL" clId="{0F427BED-F500-4081-BB9E-DE8FE25BFC2F}" dt="2022-09-28T11:36:39.779" v="636" actId="20577"/>
        <pc:sldMkLst>
          <pc:docMk/>
          <pc:sldMk cId="2405607741" sldId="356"/>
        </pc:sldMkLst>
        <pc:spChg chg="mod">
          <ac:chgData name="Alexandre Camsonne" userId="ad0b151b-13b3-479d-930c-ff36b9ac7846" providerId="ADAL" clId="{0F427BED-F500-4081-BB9E-DE8FE25BFC2F}" dt="2022-09-28T11:36:39.779" v="636" actId="20577"/>
          <ac:spMkLst>
            <pc:docMk/>
            <pc:sldMk cId="2405607741" sldId="356"/>
            <ac:spMk id="3" creationId="{B8B604B8-71D8-E3A1-856B-ADCEBBD600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21D52-7FFC-40F8-8F80-D54C8A11A94C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349EF-788E-4433-8057-6BF9F3092C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9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4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5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i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PN_L600p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384609" cy="812304"/>
          </a:xfrm>
          <a:prstGeom prst="rect">
            <a:avLst/>
          </a:prstGeom>
        </p:spPr>
      </p:pic>
      <p:cxnSp>
        <p:nvCxnSpPr>
          <p:cNvPr id="7" name="Connecteur droit 6"/>
          <p:cNvCxnSpPr/>
          <p:nvPr userDrawn="1"/>
        </p:nvCxnSpPr>
        <p:spPr>
          <a:xfrm>
            <a:off x="2492041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719137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BCF3CA-4C2A-4046-AACF-5E8E41188EA9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fr-FR" sz="1000" dirty="0">
                <a:solidFill>
                  <a:srgbClr val="7030A0"/>
                </a:solidFill>
                <a:latin typeface="+mn-lt"/>
              </a:rPr>
              <a:t>/ 5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0" y="6611938"/>
            <a:ext cx="3179075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7030A0"/>
                </a:solidFill>
              </a:rPr>
              <a:t>LE</a:t>
            </a:r>
            <a:r>
              <a:rPr lang="fr-FR" sz="1000" baseline="0" dirty="0">
                <a:solidFill>
                  <a:srgbClr val="7030A0"/>
                </a:solidFill>
              </a:rPr>
              <a:t> GALLIARD Ch. </a:t>
            </a:r>
            <a:r>
              <a:rPr lang="fr-FR" sz="1000" dirty="0">
                <a:solidFill>
                  <a:srgbClr val="7030A0"/>
                </a:solidFill>
              </a:rPr>
              <a:t>– IPNO –</a:t>
            </a:r>
            <a:r>
              <a:rPr lang="fr-FR" sz="1000" baseline="0" dirty="0">
                <a:solidFill>
                  <a:srgbClr val="7030A0"/>
                </a:solidFill>
              </a:rPr>
              <a:t>R&amp;D Détecteurs</a:t>
            </a:r>
            <a:r>
              <a:rPr lang="fr-FR" sz="1000" dirty="0">
                <a:solidFill>
                  <a:srgbClr val="7030A0"/>
                </a:solidFill>
              </a:rPr>
              <a:t>  Department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7884368" y="6597352"/>
            <a:ext cx="12596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00" noProof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06</a:t>
            </a:r>
            <a:r>
              <a:rPr lang="en-US" sz="1000" baseline="0" noProof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April </a:t>
            </a:r>
            <a:r>
              <a:rPr lang="fr-FR" sz="1000" noProof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fr-FR" sz="1000" noProof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2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5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8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4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2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0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8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9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8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Double Deeply Virtual Compton with </a:t>
            </a:r>
            <a:r>
              <a:rPr lang="en-US" dirty="0" err="1"/>
              <a:t>SoLID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Alexandre Camsonne</a:t>
            </a:r>
          </a:p>
          <a:p>
            <a:r>
              <a:rPr lang="en-US" dirty="0"/>
              <a:t>Jefferson Laboratory Hall A</a:t>
            </a:r>
          </a:p>
          <a:p>
            <a:r>
              <a:rPr lang="en-US" dirty="0"/>
              <a:t>September 28</a:t>
            </a:r>
            <a:r>
              <a:rPr lang="en-US" baseline="30000" dirty="0"/>
              <a:t>th</a:t>
            </a:r>
            <a:r>
              <a:rPr lang="en-US" dirty="0"/>
              <a:t> 2022</a:t>
            </a:r>
          </a:p>
          <a:p>
            <a:r>
              <a:rPr lang="en-US" dirty="0"/>
              <a:t>ECT</a:t>
            </a:r>
          </a:p>
          <a:p>
            <a:r>
              <a:rPr lang="en-US" dirty="0"/>
              <a:t>Opportunities with Jefferson Laboratory luminosity and energy upgrades</a:t>
            </a:r>
          </a:p>
        </p:txBody>
      </p:sp>
      <p:pic>
        <p:nvPicPr>
          <p:cNvPr id="2052" name="Picture 4" descr="https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22" y="5791198"/>
            <a:ext cx="39433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cience.energy.gov/~/media/_/images/about/resources/logos/png/low-res/RGB_Color-Seal_Green-Mark_SC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34074"/>
            <a:ext cx="3333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jsallc.org/images/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7" t="1" r="78340" b="4000"/>
          <a:stretch/>
        </p:blipFill>
        <p:spPr bwMode="auto">
          <a:xfrm>
            <a:off x="7955280" y="5956935"/>
            <a:ext cx="10058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B045ED-D08A-0E1F-7E34-E466BD1B7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8" y="2804092"/>
            <a:ext cx="4081529" cy="3051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C79AE6-247C-7D13-1B5E-73A4CAB0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" y="756796"/>
            <a:ext cx="6123326" cy="994172"/>
          </a:xfrm>
        </p:spPr>
        <p:txBody>
          <a:bodyPr>
            <a:normAutofit/>
          </a:bodyPr>
          <a:lstStyle/>
          <a:p>
            <a:r>
              <a:rPr lang="en-US" sz="2625" dirty="0">
                <a:solidFill>
                  <a:srgbClr val="7030A0"/>
                </a:solidFill>
              </a:rPr>
              <a:t>Double Deeply Virtual Compton Scattering</a:t>
            </a:r>
            <a:r>
              <a:rPr lang="en-US" sz="2625" dirty="0"/>
              <a:t> </a:t>
            </a:r>
            <a:br>
              <a:rPr lang="en-US" sz="2625" dirty="0"/>
            </a:br>
            <a:r>
              <a:rPr lang="en-US" sz="2625" dirty="0"/>
              <a:t>with </a:t>
            </a:r>
            <a:r>
              <a:rPr lang="en-US" sz="2625" dirty="0" err="1">
                <a:solidFill>
                  <a:srgbClr val="C00000"/>
                </a:solidFill>
              </a:rPr>
              <a:t>SoLID</a:t>
            </a:r>
            <a:r>
              <a:rPr lang="en-US" sz="2625" dirty="0"/>
              <a:t> at </a:t>
            </a:r>
            <a:r>
              <a:rPr lang="en-US" sz="2625" dirty="0" err="1"/>
              <a:t>JLab</a:t>
            </a:r>
            <a:r>
              <a:rPr lang="en-US" sz="2625" dirty="0"/>
              <a:t> 12GeV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0FBF6-F5A2-CFAB-A079-AE0F02444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526760" y="912358"/>
            <a:ext cx="1069886" cy="517568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18B331-370A-B2DC-4C48-9DB3E516D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62" y="1702104"/>
            <a:ext cx="6868841" cy="2427323"/>
          </a:xfrm>
        </p:spPr>
        <p:txBody>
          <a:bodyPr/>
          <a:lstStyle/>
          <a:p>
            <a:r>
              <a:rPr lang="en-US" sz="1350" dirty="0">
                <a:solidFill>
                  <a:srgbClr val="000000"/>
                </a:solidFill>
              </a:rPr>
              <a:t>DDVCS explores </a:t>
            </a:r>
            <a:r>
              <a:rPr lang="en-US" sz="1350" dirty="0">
                <a:solidFill>
                  <a:schemeClr val="accent1"/>
                </a:solidFill>
              </a:rPr>
              <a:t>wide off-axis kinematic region of GPDs</a:t>
            </a:r>
            <a:r>
              <a:rPr lang="en-US" sz="1350" dirty="0">
                <a:solidFill>
                  <a:srgbClr val="000000"/>
                </a:solidFill>
              </a:rPr>
              <a:t>, beyond DVCS and TCS.  The exclusive reaction has about 100 times smaller </a:t>
            </a:r>
            <a:r>
              <a:rPr lang="en-US" sz="1350" dirty="0" err="1">
                <a:solidFill>
                  <a:srgbClr val="000000"/>
                </a:solidFill>
              </a:rPr>
              <a:t>crosssection</a:t>
            </a:r>
            <a:r>
              <a:rPr lang="en-US" sz="1350" dirty="0">
                <a:solidFill>
                  <a:srgbClr val="000000"/>
                </a:solidFill>
              </a:rPr>
              <a:t> than DVCS and thus needs </a:t>
            </a:r>
            <a:r>
              <a:rPr lang="en-US" sz="1350" dirty="0">
                <a:solidFill>
                  <a:schemeClr val="accent6"/>
                </a:solidFill>
              </a:rPr>
              <a:t>high luminosity and large acceptance.</a:t>
            </a:r>
          </a:p>
          <a:p>
            <a:r>
              <a:rPr lang="en-US" sz="1350" dirty="0">
                <a:solidFill>
                  <a:srgbClr val="000000"/>
                </a:solidFill>
              </a:rPr>
              <a:t>The </a:t>
            </a:r>
            <a:r>
              <a:rPr lang="en-US" sz="1350" dirty="0" err="1">
                <a:solidFill>
                  <a:srgbClr val="C00000"/>
                </a:solidFill>
              </a:rPr>
              <a:t>SoLID</a:t>
            </a:r>
            <a:r>
              <a:rPr lang="en-US" sz="1350" dirty="0">
                <a:solidFill>
                  <a:srgbClr val="000000"/>
                </a:solidFill>
              </a:rPr>
              <a:t> apparatus completed with </a:t>
            </a:r>
            <a:r>
              <a:rPr lang="en-US" sz="1350" dirty="0">
                <a:solidFill>
                  <a:schemeClr val="accent2"/>
                </a:solidFill>
              </a:rPr>
              <a:t>muon detectors</a:t>
            </a:r>
            <a:r>
              <a:rPr lang="en-US" sz="1350" dirty="0">
                <a:solidFill>
                  <a:srgbClr val="000000"/>
                </a:solidFill>
              </a:rPr>
              <a:t> at large and forward angles, enables DDVCS measurements with both polarized electron and positron beams at 11GeV.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B2F327-97BC-56CF-12E7-5C04ED67E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317" y="2785078"/>
            <a:ext cx="1662626" cy="13026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5A3C984-42B7-58DC-2761-91A015DAF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84" y="870830"/>
            <a:ext cx="1004455" cy="313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DC8890-7D50-6679-C266-7F26249B7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512" y="4219037"/>
            <a:ext cx="1929488" cy="1317135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6B09334B-FCD9-6EB8-B092-E4C3CF205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51" y="1499622"/>
            <a:ext cx="1803980" cy="12134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5B651D-BF3A-7CDD-16F4-FF6449BC475F}"/>
              </a:ext>
            </a:extLst>
          </p:cNvPr>
          <p:cNvSpPr txBox="1"/>
          <p:nvPr/>
        </p:nvSpPr>
        <p:spPr>
          <a:xfrm>
            <a:off x="7912646" y="1583341"/>
            <a:ext cx="645821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DDVCS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D176F1-CBBE-E2E7-F0FB-66004D9AABDA}"/>
              </a:ext>
            </a:extLst>
          </p:cNvPr>
          <p:cNvSpPr txBox="1"/>
          <p:nvPr/>
        </p:nvSpPr>
        <p:spPr>
          <a:xfrm>
            <a:off x="64677" y="5663380"/>
            <a:ext cx="4140178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75" i="1" dirty="0">
                <a:solidFill>
                  <a:srgbClr val="000000"/>
                </a:solidFill>
                <a:latin typeface="+mj-lt"/>
              </a:rPr>
              <a:t>S. Zhao et al. EPJ A 57 (2021) 240</a:t>
            </a:r>
          </a:p>
          <a:p>
            <a:r>
              <a:rPr lang="en-US" sz="975" i="1" dirty="0" err="1">
                <a:solidFill>
                  <a:srgbClr val="000000"/>
                </a:solidFill>
                <a:latin typeface="+mj-lt"/>
              </a:rPr>
              <a:t>JLab</a:t>
            </a:r>
            <a:r>
              <a:rPr lang="en-US" sz="975" i="1" dirty="0">
                <a:solidFill>
                  <a:srgbClr val="000000"/>
                </a:solidFill>
                <a:latin typeface="+mj-lt"/>
              </a:rPr>
              <a:t> LOI12-15-005 (</a:t>
            </a:r>
            <a:r>
              <a:rPr lang="fr-FR" sz="975" b="1" dirty="0">
                <a:solidFill>
                  <a:srgbClr val="000000"/>
                </a:solidFill>
                <a:latin typeface="+mj-lt"/>
              </a:rPr>
              <a:t>M. </a:t>
            </a:r>
            <a:r>
              <a:rPr lang="fr-FR" sz="975" b="1" dirty="0" err="1">
                <a:solidFill>
                  <a:srgbClr val="000000"/>
                </a:solidFill>
                <a:latin typeface="+mj-lt"/>
              </a:rPr>
              <a:t>Boer,A</a:t>
            </a:r>
            <a:r>
              <a:rPr lang="fr-FR" sz="975" b="1" dirty="0">
                <a:solidFill>
                  <a:srgbClr val="000000"/>
                </a:solidFill>
                <a:latin typeface="+mj-lt"/>
              </a:rPr>
              <a:t>. </a:t>
            </a:r>
            <a:r>
              <a:rPr lang="fr-FR" sz="975" b="1" dirty="0" err="1">
                <a:solidFill>
                  <a:srgbClr val="000000"/>
                </a:solidFill>
                <a:latin typeface="+mj-lt"/>
              </a:rPr>
              <a:t>Camsonne,K</a:t>
            </a:r>
            <a:r>
              <a:rPr lang="fr-FR" sz="975" b="1" dirty="0">
                <a:solidFill>
                  <a:srgbClr val="000000"/>
                </a:solidFill>
                <a:latin typeface="+mj-lt"/>
              </a:rPr>
              <a:t>. </a:t>
            </a:r>
            <a:r>
              <a:rPr lang="fr-FR" sz="975" b="1" dirty="0" err="1">
                <a:solidFill>
                  <a:srgbClr val="000000"/>
                </a:solidFill>
                <a:latin typeface="+mj-lt"/>
              </a:rPr>
              <a:t>Gnanvo</a:t>
            </a:r>
            <a:r>
              <a:rPr lang="fr-FR" sz="975" b="1" dirty="0">
                <a:solidFill>
                  <a:srgbClr val="000000"/>
                </a:solidFill>
                <a:latin typeface="+mj-lt"/>
              </a:rPr>
              <a:t>, E. </a:t>
            </a:r>
            <a:r>
              <a:rPr lang="fr-FR" sz="975" b="1" dirty="0" err="1">
                <a:solidFill>
                  <a:srgbClr val="000000"/>
                </a:solidFill>
                <a:latin typeface="+mj-lt"/>
              </a:rPr>
              <a:t>Voutier</a:t>
            </a:r>
            <a:r>
              <a:rPr lang="fr-FR" sz="975" b="1" dirty="0">
                <a:solidFill>
                  <a:srgbClr val="000000"/>
                </a:solidFill>
                <a:latin typeface="+mj-lt"/>
              </a:rPr>
              <a:t>, Z.W. Zhao et al.</a:t>
            </a:r>
            <a:r>
              <a:rPr lang="fr-FR" sz="975" dirty="0">
                <a:solidFill>
                  <a:srgbClr val="000000"/>
                </a:solidFill>
                <a:latin typeface="+mj-lt"/>
              </a:rPr>
              <a:t>)</a:t>
            </a:r>
            <a:endParaRPr lang="en-US" sz="975" i="1" dirty="0"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936BAC-F21A-A7D6-AB74-89FEAD99FE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536" y="2594724"/>
            <a:ext cx="2743200" cy="1718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0A7B8B-53CF-222C-8124-F4DEBAD741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4874" y="4280530"/>
            <a:ext cx="2743200" cy="17182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64E4930-7F30-1EA3-2BA4-3573D569458C}"/>
              </a:ext>
            </a:extLst>
          </p:cNvPr>
          <p:cNvSpPr txBox="1"/>
          <p:nvPr/>
        </p:nvSpPr>
        <p:spPr>
          <a:xfrm>
            <a:off x="346502" y="2865233"/>
            <a:ext cx="1351023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25" dirty="0" err="1">
                <a:solidFill>
                  <a:srgbClr val="000000"/>
                </a:solidFill>
              </a:rPr>
              <a:t>Lumi</a:t>
            </a:r>
            <a:r>
              <a:rPr lang="en-US" sz="1125" dirty="0">
                <a:solidFill>
                  <a:srgbClr val="000000"/>
                </a:solidFill>
              </a:rPr>
              <a:t> = 1e37/cm</a:t>
            </a:r>
            <a:r>
              <a:rPr lang="en-US" sz="1125" baseline="30000" dirty="0">
                <a:solidFill>
                  <a:srgbClr val="000000"/>
                </a:solidFill>
              </a:rPr>
              <a:t>2</a:t>
            </a:r>
            <a:r>
              <a:rPr lang="en-US" sz="1125" dirty="0">
                <a:solidFill>
                  <a:srgbClr val="000000"/>
                </a:solidFill>
              </a:rPr>
              <a:t>/s</a:t>
            </a:r>
          </a:p>
          <a:p>
            <a:r>
              <a:rPr lang="en-US" sz="1125" dirty="0">
                <a:solidFill>
                  <a:srgbClr val="000000"/>
                </a:solidFill>
              </a:rPr>
              <a:t>8-28 deg polar angle </a:t>
            </a:r>
          </a:p>
          <a:p>
            <a:r>
              <a:rPr lang="en-US" sz="1125" dirty="0">
                <a:solidFill>
                  <a:srgbClr val="000000"/>
                </a:solidFill>
              </a:rPr>
              <a:t>full azimuthal</a:t>
            </a:r>
            <a:endParaRPr lang="en-US" sz="1125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490763-2EAD-8211-E307-1E7C59FE833B}"/>
              </a:ext>
            </a:extLst>
          </p:cNvPr>
          <p:cNvSpPr txBox="1"/>
          <p:nvPr/>
        </p:nvSpPr>
        <p:spPr>
          <a:xfrm>
            <a:off x="6311276" y="3211483"/>
            <a:ext cx="108227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  <a:latin typeface="+mj-lt"/>
              </a:rPr>
              <a:t>50 days of electron BSA </a:t>
            </a:r>
            <a:endParaRPr lang="en-US" sz="1350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FEEB29-8B48-59E6-85E9-96CB77922917}"/>
              </a:ext>
            </a:extLst>
          </p:cNvPr>
          <p:cNvSpPr txBox="1"/>
          <p:nvPr/>
        </p:nvSpPr>
        <p:spPr>
          <a:xfrm>
            <a:off x="6311276" y="4643959"/>
            <a:ext cx="108227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  <a:latin typeface="+mj-lt"/>
              </a:rPr>
              <a:t>plus 50 days of positron BCA </a:t>
            </a:r>
            <a:endParaRPr lang="en-US" sz="1350" dirty="0">
              <a:latin typeface="+mj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D173A40-5971-F99C-F754-B2B0BC866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3161" y="5471234"/>
            <a:ext cx="821848" cy="3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6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F59B-49DC-E8E4-5D6D-B5DA2D49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Higher luminosity J/Psi setup tracking study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65829B-9F96-3EDF-6B9D-C034D2C83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445" y="1557456"/>
            <a:ext cx="6371171" cy="465907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B90CA-5A59-68AF-7F56-6D312AD9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08C05-3197-C04F-A362-E42F5D90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5B2C8-4016-0A72-3361-EB3F7D7C1C65}"/>
              </a:ext>
            </a:extLst>
          </p:cNvPr>
          <p:cNvSpPr txBox="1"/>
          <p:nvPr/>
        </p:nvSpPr>
        <p:spPr>
          <a:xfrm>
            <a:off x="7086600" y="26670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Weizhi</a:t>
            </a:r>
            <a:r>
              <a:rPr lang="en-US" dirty="0"/>
              <a:t> </a:t>
            </a:r>
            <a:r>
              <a:rPr lang="en-US" dirty="0" err="1"/>
              <a:t>Xiong</a:t>
            </a:r>
            <a:endParaRPr lang="en-US" dirty="0"/>
          </a:p>
          <a:p>
            <a:endParaRPr lang="en-US" dirty="0"/>
          </a:p>
          <a:p>
            <a:r>
              <a:rPr lang="en-US" dirty="0"/>
              <a:t>Simple Kalman filter tracking</a:t>
            </a:r>
          </a:p>
        </p:txBody>
      </p:sp>
    </p:spTree>
    <p:extLst>
      <p:ext uri="{BB962C8B-B14F-4D97-AF65-F5344CB8AC3E}">
        <p14:creationId xmlns:p14="http://schemas.microsoft.com/office/powerpoint/2010/main" val="322985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2"/>
            <a:ext cx="8229600" cy="1143000"/>
          </a:xfrm>
        </p:spPr>
        <p:txBody>
          <a:bodyPr/>
          <a:lstStyle/>
          <a:p>
            <a:r>
              <a:rPr lang="en-US" dirty="0"/>
              <a:t>Dedicated setup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43911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2667000"/>
            <a:ext cx="15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73843" y="4191000"/>
            <a:ext cx="15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1843220"/>
            <a:ext cx="117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Iron plates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13304" y="2233147"/>
            <a:ext cx="0" cy="814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6200" y="2233147"/>
            <a:ext cx="228600" cy="780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52900" y="2233146"/>
            <a:ext cx="228600" cy="780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52600" y="2819400"/>
            <a:ext cx="1676400" cy="7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52600" y="4724400"/>
            <a:ext cx="1828800" cy="7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3758514" y="3009899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3762633" y="4533900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3924300" y="3009900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3928419" y="4533901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07005" y="1047025"/>
            <a:ext cx="34193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moved 2m from </a:t>
            </a:r>
            <a:r>
              <a:rPr lang="en-US" dirty="0" err="1"/>
              <a:t>Jpsi</a:t>
            </a:r>
            <a:r>
              <a:rPr lang="en-US" dirty="0"/>
              <a:t> position inside and switch to 45 cm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Iron plate from 3</a:t>
            </a:r>
            <a:r>
              <a:rPr lang="en-US" baseline="30000" dirty="0"/>
              <a:t>rd</a:t>
            </a:r>
            <a:r>
              <a:rPr lang="en-US" dirty="0"/>
              <a:t> layer yoke in front and behind calorimeter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Gas Cerenkov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to reach 10</a:t>
            </a:r>
            <a:r>
              <a:rPr lang="en-US" baseline="30000" dirty="0"/>
              <a:t>38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 </a:t>
            </a:r>
            <a:r>
              <a:rPr lang="en-US" dirty="0" err="1"/>
              <a:t>uA</a:t>
            </a:r>
            <a:r>
              <a:rPr lang="en-US" dirty="0"/>
              <a:t> on 15 cm target ( typical run in Hall A no beam dump upgrade required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Additionnal</a:t>
            </a:r>
            <a:r>
              <a:rPr lang="en-US" dirty="0"/>
              <a:t> trackers planes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Pixellized</a:t>
            </a:r>
            <a:r>
              <a:rPr lang="en-US" dirty="0"/>
              <a:t> (MAPS or GEMs  or superconducting nanowire ) planes to reduce combinatorial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superconducting vertex tracker for vertex cut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4D08F6-9508-FCA0-B740-598815F73683}"/>
              </a:ext>
            </a:extLst>
          </p:cNvPr>
          <p:cNvSpPr/>
          <p:nvPr/>
        </p:nvSpPr>
        <p:spPr>
          <a:xfrm>
            <a:off x="2057400" y="3733800"/>
            <a:ext cx="3810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D9125B-1C9A-5DDE-07AE-004C781B742F}"/>
              </a:ext>
            </a:extLst>
          </p:cNvPr>
          <p:cNvSpPr/>
          <p:nvPr/>
        </p:nvSpPr>
        <p:spPr>
          <a:xfrm>
            <a:off x="2098412" y="3772693"/>
            <a:ext cx="263788" cy="746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A4C732-5F9A-49F4-587C-8E09EC27845E}"/>
              </a:ext>
            </a:extLst>
          </p:cNvPr>
          <p:cNvCxnSpPr/>
          <p:nvPr/>
        </p:nvCxnSpPr>
        <p:spPr>
          <a:xfrm flipH="1">
            <a:off x="2577413" y="3200400"/>
            <a:ext cx="13386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B08835-8D24-6183-D70B-685F252FB176}"/>
              </a:ext>
            </a:extLst>
          </p:cNvPr>
          <p:cNvCxnSpPr/>
          <p:nvPr/>
        </p:nvCxnSpPr>
        <p:spPr>
          <a:xfrm flipH="1">
            <a:off x="3269471" y="3215481"/>
            <a:ext cx="13386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645B5F-4D04-13D4-06AD-87CF12A45ACD}"/>
              </a:ext>
            </a:extLst>
          </p:cNvPr>
          <p:cNvCxnSpPr>
            <a:cxnSpLocks/>
          </p:cNvCxnSpPr>
          <p:nvPr/>
        </p:nvCxnSpPr>
        <p:spPr>
          <a:xfrm flipH="1" flipV="1">
            <a:off x="2438400" y="3962400"/>
            <a:ext cx="3348803" cy="187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3AC8F3-0C4F-A130-5DC4-8A6A25D5F971}"/>
              </a:ext>
            </a:extLst>
          </p:cNvPr>
          <p:cNvCxnSpPr>
            <a:cxnSpLocks/>
          </p:cNvCxnSpPr>
          <p:nvPr/>
        </p:nvCxnSpPr>
        <p:spPr>
          <a:xfrm flipH="1" flipV="1">
            <a:off x="2667000" y="3844318"/>
            <a:ext cx="3120203" cy="174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5DA764-2823-56BF-AA59-1D4DF3B09538}"/>
              </a:ext>
            </a:extLst>
          </p:cNvPr>
          <p:cNvCxnSpPr>
            <a:cxnSpLocks/>
          </p:cNvCxnSpPr>
          <p:nvPr/>
        </p:nvCxnSpPr>
        <p:spPr>
          <a:xfrm flipH="1" flipV="1">
            <a:off x="3338555" y="3878636"/>
            <a:ext cx="2528845" cy="1729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36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78" y="4038600"/>
            <a:ext cx="7649810" cy="2628900"/>
          </a:xfrm>
          <a:prstGeom prst="rect">
            <a:avLst/>
          </a:prstGeom>
        </p:spPr>
      </p:pic>
      <p:pic>
        <p:nvPicPr>
          <p:cNvPr id="7" name="Picture 2" descr="W:\figs\ddvcs\HighQHigh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50938"/>
            <a:ext cx="4595166" cy="311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Expected accuracy dedicated setup </a:t>
            </a:r>
            <a:br>
              <a:rPr lang="en-US" dirty="0"/>
            </a:br>
            <a:r>
              <a:rPr lang="en-US" dirty="0"/>
              <a:t>90 days at 10</a:t>
            </a:r>
            <a:r>
              <a:rPr lang="en-US" baseline="30000" dirty="0"/>
              <a:t>38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0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luminosity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" y="1417638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Current could go up to 80 </a:t>
            </a:r>
            <a:r>
              <a:rPr lang="en-US" dirty="0" err="1"/>
              <a:t>uA</a:t>
            </a:r>
            <a:endParaRPr lang="en-US" dirty="0"/>
          </a:p>
          <a:p>
            <a:r>
              <a:rPr lang="en-US" dirty="0"/>
              <a:t>Target length up to 1 meter ( ~1.8 10^39 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 </a:t>
            </a:r>
            <a:r>
              <a:rPr lang="en-US" dirty="0"/>
              <a:t>)</a:t>
            </a:r>
          </a:p>
          <a:p>
            <a:r>
              <a:rPr lang="en-US" dirty="0"/>
              <a:t>Tracker occupancy and photon background</a:t>
            </a:r>
          </a:p>
          <a:p>
            <a:pPr lvl="1"/>
            <a:r>
              <a:rPr lang="en-US" dirty="0"/>
              <a:t>Reduce amount of Copper in GEM</a:t>
            </a:r>
          </a:p>
          <a:p>
            <a:pPr lvl="1"/>
            <a:r>
              <a:rPr lang="en-US" dirty="0" err="1"/>
              <a:t>Micromegas</a:t>
            </a:r>
            <a:r>
              <a:rPr lang="en-US" dirty="0"/>
              <a:t> option</a:t>
            </a:r>
          </a:p>
          <a:p>
            <a:pPr lvl="1"/>
            <a:r>
              <a:rPr lang="en-US" dirty="0"/>
              <a:t>Build smaller chambers and add more channels</a:t>
            </a:r>
          </a:p>
          <a:p>
            <a:pPr lvl="1"/>
            <a:r>
              <a:rPr lang="en-US" dirty="0"/>
              <a:t>Study complement with 2D pad readout </a:t>
            </a:r>
          </a:p>
          <a:p>
            <a:pPr lvl="1"/>
            <a:r>
              <a:rPr lang="en-US" dirty="0"/>
              <a:t>Superconducting tracker option</a:t>
            </a:r>
          </a:p>
          <a:p>
            <a:pPr lvl="1"/>
            <a:r>
              <a:rPr lang="en-US" dirty="0"/>
              <a:t>Radiation hardened silicon and MAPS</a:t>
            </a:r>
          </a:p>
          <a:p>
            <a:r>
              <a:rPr lang="en-US" dirty="0"/>
              <a:t>Calorimetry</a:t>
            </a:r>
          </a:p>
          <a:p>
            <a:pPr lvl="1"/>
            <a:r>
              <a:rPr lang="en-US" dirty="0"/>
              <a:t>Study liquid scintillator and cryogenics calorimeter option</a:t>
            </a:r>
          </a:p>
          <a:p>
            <a:pPr lvl="1"/>
            <a:r>
              <a:rPr lang="en-US" dirty="0"/>
              <a:t>Superconducting detector to replace PMT ( 1 ns width pulse to increase rate capability )</a:t>
            </a:r>
          </a:p>
          <a:p>
            <a:r>
              <a:rPr lang="en-US" dirty="0"/>
              <a:t>Cerenkov</a:t>
            </a:r>
          </a:p>
          <a:p>
            <a:pPr lvl="1"/>
            <a:r>
              <a:rPr lang="en-US" dirty="0"/>
              <a:t>Superconducting detector to replace PMT ( 1 ns width pulse to increase rate capability )</a:t>
            </a:r>
          </a:p>
          <a:p>
            <a:pPr lvl="1"/>
            <a:r>
              <a:rPr lang="en-US" dirty="0"/>
              <a:t>HBD type Cerenkov for Large Angle calorimeter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966462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6. 10^38 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endParaRPr lang="en-US" dirty="0"/>
          </a:p>
          <a:p>
            <a:pPr algn="ctr"/>
            <a:r>
              <a:rPr lang="en-US" dirty="0"/>
              <a:t>Technically doable mostly matter of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6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99107-510D-61BF-F88A-B4281CCE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Kinematical coverage 11 GeV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D7A53-13A2-4798-DC7E-4C19D176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79353-EA33-D357-62AF-07C88E24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Graphical user interface, chart, surface chart&#10;&#10;Description automatically generated">
            <a:extLst>
              <a:ext uri="{FF2B5EF4-FFF2-40B4-BE49-F238E27FC236}">
                <a16:creationId xmlns:a16="http://schemas.microsoft.com/office/drawing/2014/main" id="{D66125ED-DC1E-4501-7BB7-891AE82E6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" y="1343744"/>
            <a:ext cx="9144000" cy="50126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EAD79E-2598-A5DA-6003-845DCA4D3977}"/>
              </a:ext>
            </a:extLst>
          </p:cNvPr>
          <p:cNvSpPr txBox="1"/>
          <p:nvPr/>
        </p:nvSpPr>
        <p:spPr>
          <a:xfrm>
            <a:off x="5681932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Zhiwen Zhao (GRAPE)</a:t>
            </a:r>
          </a:p>
        </p:txBody>
      </p:sp>
    </p:spTree>
    <p:extLst>
      <p:ext uri="{BB962C8B-B14F-4D97-AF65-F5344CB8AC3E}">
        <p14:creationId xmlns:p14="http://schemas.microsoft.com/office/powerpoint/2010/main" val="183810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7A73B6B5-79C1-ADF0-BA34-77152BAF6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92" y="1600200"/>
            <a:ext cx="6189616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E0EF6-91CE-41A5-CDB4-DD352670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1781D-00E4-E7A1-C6BE-432CEF10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FDF2EB-B6CD-1777-933C-22ECF29C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Kinematical coverage 11 GeV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84649-6537-514F-0028-36ADE54D001C}"/>
              </a:ext>
            </a:extLst>
          </p:cNvPr>
          <p:cNvSpPr txBox="1"/>
          <p:nvPr/>
        </p:nvSpPr>
        <p:spPr>
          <a:xfrm>
            <a:off x="5681932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Zhiwen Zhao (GRAPE)</a:t>
            </a:r>
          </a:p>
        </p:txBody>
      </p:sp>
    </p:spTree>
    <p:extLst>
      <p:ext uri="{BB962C8B-B14F-4D97-AF65-F5344CB8AC3E}">
        <p14:creationId xmlns:p14="http://schemas.microsoft.com/office/powerpoint/2010/main" val="2119988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5D71-0C06-E984-4A79-12AE6AFA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Kinematical coverage 22 GeV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60EEC-51C1-48EC-18B1-0902E03D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90199-5B58-6D0F-572B-642E9D27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Chart, surface chart&#10;&#10;Description automatically generated">
            <a:extLst>
              <a:ext uri="{FF2B5EF4-FFF2-40B4-BE49-F238E27FC236}">
                <a16:creationId xmlns:a16="http://schemas.microsoft.com/office/drawing/2014/main" id="{1611FD15-62C5-D2DA-29D9-FB84BEFAF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744"/>
            <a:ext cx="9144000" cy="50126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B8CFB8-3262-5907-E4BC-02A2C7ADA5CC}"/>
              </a:ext>
            </a:extLst>
          </p:cNvPr>
          <p:cNvSpPr txBox="1"/>
          <p:nvPr/>
        </p:nvSpPr>
        <p:spPr>
          <a:xfrm>
            <a:off x="5681932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Zhiwen Zhao (GRAPE)</a:t>
            </a:r>
          </a:p>
        </p:txBody>
      </p:sp>
    </p:spTree>
    <p:extLst>
      <p:ext uri="{BB962C8B-B14F-4D97-AF65-F5344CB8AC3E}">
        <p14:creationId xmlns:p14="http://schemas.microsoft.com/office/powerpoint/2010/main" val="210629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7B63FDDA-6E01-44AC-CF9A-7B35E843C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92" y="1600200"/>
            <a:ext cx="6189616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58E76-3321-6958-E22A-18285F13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0387A-8FF8-DDC7-4981-4B887538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D79DBA-F911-BB1A-8F31-A301CEE3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1143000"/>
          </a:xfrm>
        </p:spPr>
        <p:txBody>
          <a:bodyPr/>
          <a:lstStyle/>
          <a:p>
            <a:r>
              <a:rPr lang="en-US" dirty="0"/>
              <a:t>Kinematical coverage 22 GeV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FC518-C1AD-3537-ED0A-9FF5E71A7E3B}"/>
              </a:ext>
            </a:extLst>
          </p:cNvPr>
          <p:cNvSpPr txBox="1"/>
          <p:nvPr/>
        </p:nvSpPr>
        <p:spPr>
          <a:xfrm>
            <a:off x="5681932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Zhiwen Zhao (GRAPE)</a:t>
            </a:r>
          </a:p>
        </p:txBody>
      </p:sp>
    </p:spTree>
    <p:extLst>
      <p:ext uri="{BB962C8B-B14F-4D97-AF65-F5344CB8AC3E}">
        <p14:creationId xmlns:p14="http://schemas.microsoft.com/office/powerpoint/2010/main" val="583359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A1D5-53A2-8914-5C6D-5B8DFFFF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GeV vs 22 GeV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479E-EE18-B554-E668-C44C52DF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23420-0979-02A9-2E00-A835ECE7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ontent Placeholder 7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F89D106A-BDC1-9BE5-BE80-D7637F60F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731" r="50474" b="731"/>
          <a:stretch/>
        </p:blipFill>
        <p:spPr>
          <a:xfrm>
            <a:off x="4572000" y="1331343"/>
            <a:ext cx="3468284" cy="5077910"/>
          </a:xfrm>
        </p:spPr>
      </p:pic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24EF106F-CFBB-7DEF-D66D-B46E9EB5C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5"/>
          <a:stretch/>
        </p:blipFill>
        <p:spPr>
          <a:xfrm>
            <a:off x="762000" y="1295400"/>
            <a:ext cx="3505200" cy="5077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BACFA4-2831-C2CE-1A51-AA20189CB786}"/>
              </a:ext>
            </a:extLst>
          </p:cNvPr>
          <p:cNvSpPr txBox="1"/>
          <p:nvPr/>
        </p:nvSpPr>
        <p:spPr>
          <a:xfrm>
            <a:off x="5681932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Zhiwen Zhao (GRAPE)</a:t>
            </a:r>
          </a:p>
        </p:txBody>
      </p:sp>
    </p:spTree>
    <p:extLst>
      <p:ext uri="{BB962C8B-B14F-4D97-AF65-F5344CB8AC3E}">
        <p14:creationId xmlns:p14="http://schemas.microsoft.com/office/powerpoint/2010/main" val="71300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DVCS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Double DVCS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Symbol" pitchFamily="18" charset="2"/>
              </a:rPr>
              <a:t>g</a:t>
            </a:r>
            <a:r>
              <a:rPr lang="en-US" altLang="ko-KR" sz="4000" baseline="30000" dirty="0">
                <a:latin typeface="Symbol" pitchFamily="18" charset="2"/>
              </a:rPr>
              <a:t>* </a:t>
            </a:r>
            <a:r>
              <a:rPr lang="en-US" altLang="ko-KR" sz="4000" dirty="0">
                <a:latin typeface="Symbol" pitchFamily="18" charset="2"/>
              </a:rPr>
              <a:t>+ </a:t>
            </a:r>
            <a:r>
              <a:rPr lang="en-US" altLang="ko-KR" sz="3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</a:t>
            </a:r>
            <a:endParaRPr lang="ko-KR" altLang="en-US" sz="3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362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Symbol" pitchFamily="18" charset="2"/>
              </a:rPr>
              <a:t>g</a:t>
            </a:r>
            <a:r>
              <a:rPr lang="en-US" altLang="ko-KR" sz="4000" dirty="0">
                <a:latin typeface="+mj-lt"/>
              </a:rPr>
              <a:t>‘(</a:t>
            </a:r>
            <a:r>
              <a:rPr lang="en-US" altLang="ko-KR" sz="4000" dirty="0">
                <a:latin typeface="Symbol" pitchFamily="18" charset="2"/>
              </a:rPr>
              <a:t>*) + </a:t>
            </a:r>
            <a:r>
              <a:rPr lang="en-US" altLang="ko-KR" sz="3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p’</a:t>
            </a:r>
            <a:endParaRPr lang="ko-KR" altLang="en-US" sz="3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2971800" y="2743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5105400" y="39624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105400" y="31242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8400" y="3581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j-lt"/>
              </a:rPr>
              <a:t>l</a:t>
            </a:r>
            <a:r>
              <a:rPr lang="en-US" altLang="ko-KR" sz="4000" baseline="30000" dirty="0">
                <a:latin typeface="+mj-lt"/>
              </a:rPr>
              <a:t>+ </a:t>
            </a:r>
            <a:r>
              <a:rPr lang="en-US" altLang="ko-KR" sz="4000" dirty="0">
                <a:latin typeface="+mj-lt"/>
              </a:rPr>
              <a:t>+</a:t>
            </a:r>
            <a:r>
              <a:rPr lang="en-US" altLang="ko-KR" sz="4000" baseline="30000" dirty="0">
                <a:latin typeface="+mj-lt"/>
              </a:rPr>
              <a:t> </a:t>
            </a:r>
            <a:r>
              <a:rPr lang="en-US" altLang="ko-KR" sz="4000" dirty="0">
                <a:latin typeface="+mj-lt"/>
              </a:rPr>
              <a:t>l</a:t>
            </a:r>
            <a:r>
              <a:rPr lang="en-US" altLang="ko-KR" sz="4000" baseline="30000" dirty="0">
                <a:latin typeface="+mj-lt"/>
              </a:rPr>
              <a:t>-</a:t>
            </a:r>
            <a:endParaRPr lang="ko-KR" altLang="en-US" sz="3600" baseline="30000" dirty="0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4876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Guidal and Vanderhaegen  : Double deeply virtual Compton scattering off the nucleon (arXiv:hep-ph/0208275v1 30 Aug 2002)</a:t>
            </a:r>
          </a:p>
          <a:p>
            <a:r>
              <a:rPr lang="en-US" dirty="0"/>
              <a:t>Belitsky Radyushkin  : Unraveling hadron structure with generalized parton distributions (arXiv:hep-ph/0504030v3 27 Jun 2005)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479E-EE18-B554-E668-C44C52DF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23420-0979-02A9-2E00-A835ECE7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24EF106F-CFBB-7DEF-D66D-B46E9EB5C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5" b="50883"/>
          <a:stretch/>
        </p:blipFill>
        <p:spPr>
          <a:xfrm>
            <a:off x="43852" y="1549825"/>
            <a:ext cx="6965830" cy="4956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BACFA4-2831-C2CE-1A51-AA20189CB786}"/>
              </a:ext>
            </a:extLst>
          </p:cNvPr>
          <p:cNvSpPr txBox="1"/>
          <p:nvPr/>
        </p:nvSpPr>
        <p:spPr>
          <a:xfrm>
            <a:off x="5681932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Zhiwen Zhao (GRAPE)</a:t>
            </a:r>
          </a:p>
        </p:txBody>
      </p:sp>
      <p:pic>
        <p:nvPicPr>
          <p:cNvPr id="6" name="Content Placeholder 7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F89D106A-BDC1-9BE5-BE80-D7637F60F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731" r="50474" b="51918"/>
          <a:stretch/>
        </p:blipFill>
        <p:spPr>
          <a:xfrm>
            <a:off x="0" y="-457200"/>
            <a:ext cx="6918385" cy="4947526"/>
          </a:xfrm>
        </p:spPr>
      </p:pic>
    </p:spTree>
    <p:extLst>
      <p:ext uri="{BB962C8B-B14F-4D97-AF65-F5344CB8AC3E}">
        <p14:creationId xmlns:p14="http://schemas.microsoft.com/office/powerpoint/2010/main" val="1743269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A1D5-53A2-8914-5C6D-5B8DFFFF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GeV vs 22 GeV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479E-EE18-B554-E668-C44C52DF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23420-0979-02A9-2E00-A835ECE7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24EF106F-CFBB-7DEF-D66D-B46E9EB5C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5" b="50883"/>
          <a:stretch/>
        </p:blipFill>
        <p:spPr>
          <a:xfrm>
            <a:off x="44570" y="1219200"/>
            <a:ext cx="6965830" cy="4956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BACFA4-2831-C2CE-1A51-AA20189CB786}"/>
              </a:ext>
            </a:extLst>
          </p:cNvPr>
          <p:cNvSpPr txBox="1"/>
          <p:nvPr/>
        </p:nvSpPr>
        <p:spPr>
          <a:xfrm>
            <a:off x="5681932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Zhiwen Zhao (GRAPE)</a:t>
            </a:r>
          </a:p>
        </p:txBody>
      </p:sp>
      <p:pic>
        <p:nvPicPr>
          <p:cNvPr id="6" name="Content Placeholder 7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F89D106A-BDC1-9BE5-BE80-D7637F60F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731" r="50474" b="51918"/>
          <a:stretch/>
        </p:blipFill>
        <p:spPr>
          <a:xfrm>
            <a:off x="-12941" y="1134146"/>
            <a:ext cx="6918385" cy="4947526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5821D50-9B15-7D8F-F334-D4A2FFDCF68C}"/>
              </a:ext>
            </a:extLst>
          </p:cNvPr>
          <p:cNvSpPr/>
          <p:nvPr/>
        </p:nvSpPr>
        <p:spPr>
          <a:xfrm rot="20021155">
            <a:off x="807568" y="3882326"/>
            <a:ext cx="2930353" cy="10175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1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A1D5-53A2-8914-5C6D-5B8DFFFF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GeV vs 22 GeV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479E-EE18-B554-E668-C44C52DF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23420-0979-02A9-2E00-A835ECE7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Content Placeholder 7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F89D106A-BDC1-9BE5-BE80-D7637F60F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49582" r="50474" b="731"/>
          <a:stretch/>
        </p:blipFill>
        <p:spPr>
          <a:xfrm>
            <a:off x="-40257" y="1128539"/>
            <a:ext cx="6324600" cy="4600921"/>
          </a:xfrm>
        </p:spPr>
      </p:pic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24EF106F-CFBB-7DEF-D66D-B46E9EB5C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0" r="49525"/>
          <a:stretch/>
        </p:blipFill>
        <p:spPr>
          <a:xfrm>
            <a:off x="20127" y="1131498"/>
            <a:ext cx="6380673" cy="46545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BACFA4-2831-C2CE-1A51-AA20189CB786}"/>
              </a:ext>
            </a:extLst>
          </p:cNvPr>
          <p:cNvSpPr txBox="1"/>
          <p:nvPr/>
        </p:nvSpPr>
        <p:spPr>
          <a:xfrm>
            <a:off x="5681932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Zhiwen Zhao (GRAPE)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E277-8167-63A7-43B3-7F857D3EF8D5}"/>
              </a:ext>
            </a:extLst>
          </p:cNvPr>
          <p:cNvSpPr txBox="1"/>
          <p:nvPr/>
        </p:nvSpPr>
        <p:spPr>
          <a:xfrm>
            <a:off x="6456871" y="2270019"/>
            <a:ext cx="2333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Much better Q2 Q’2 coverage</a:t>
            </a:r>
          </a:p>
          <a:p>
            <a:endParaRPr lang="en-US" dirty="0"/>
          </a:p>
          <a:p>
            <a:r>
              <a:rPr lang="en-US" dirty="0"/>
              <a:t>Want Q2 and Q’2 large enough for factorization</a:t>
            </a:r>
          </a:p>
        </p:txBody>
      </p:sp>
    </p:spTree>
    <p:extLst>
      <p:ext uri="{BB962C8B-B14F-4D97-AF65-F5344CB8AC3E}">
        <p14:creationId xmlns:p14="http://schemas.microsoft.com/office/powerpoint/2010/main" val="786890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A384-ED08-2CFE-153D-B8844105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numbers for J/Psi settings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FF6FA-F338-B1EE-A765-1317CBB0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AE4A4-C02A-4DED-D641-7640249C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EA64D80-BE00-A7D5-8829-356C50270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19431"/>
              </p:ext>
            </p:extLst>
          </p:nvPr>
        </p:nvGraphicFramePr>
        <p:xfrm>
          <a:off x="1545771" y="2590800"/>
          <a:ext cx="6324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3766804798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89734463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1569451376"/>
                    </a:ext>
                  </a:extLst>
                </a:gridCol>
              </a:tblGrid>
              <a:tr h="34530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 energy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           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e-mu-mu+       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pmu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-mu+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166587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11  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1.37175e+06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232888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2.75867e+06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136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AAAB66F-8E35-9D6D-DEE9-2975927D0007}"/>
              </a:ext>
            </a:extLst>
          </p:cNvPr>
          <p:cNvSpPr txBox="1"/>
          <p:nvPr/>
        </p:nvSpPr>
        <p:spPr>
          <a:xfrm>
            <a:off x="2133600" y="149742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days at 10^37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A5469-C1FA-D69C-E91E-2B4836CDBD3F}"/>
              </a:ext>
            </a:extLst>
          </p:cNvPr>
          <p:cNvSpPr txBox="1"/>
          <p:nvPr/>
        </p:nvSpPr>
        <p:spPr>
          <a:xfrm>
            <a:off x="1295400" y="502920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section about 3 times lower : could run at 10 </a:t>
            </a:r>
            <a:r>
              <a:rPr lang="en-US" dirty="0" err="1"/>
              <a:t>uA</a:t>
            </a:r>
            <a:r>
              <a:rPr lang="en-US" dirty="0"/>
              <a:t> or with 45 cm target</a:t>
            </a:r>
          </a:p>
          <a:p>
            <a:endParaRPr lang="en-US" dirty="0"/>
          </a:p>
          <a:p>
            <a:r>
              <a:rPr lang="en-US" dirty="0"/>
              <a:t>Acceptance better when detecting proton but dominated by low Q2/Q’2</a:t>
            </a:r>
          </a:p>
        </p:txBody>
      </p:sp>
    </p:spTree>
    <p:extLst>
      <p:ext uri="{BB962C8B-B14F-4D97-AF65-F5344CB8AC3E}">
        <p14:creationId xmlns:p14="http://schemas.microsoft.com/office/powerpoint/2010/main" val="1220844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5A422C-307A-A5A8-AB5C-33D18F42F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46125"/>
            <a:ext cx="8783652" cy="4953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E3EBC-B4BA-A849-09B0-EF2B11C7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C8383-BEC8-2DA3-E930-260B3742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19B22-463C-6613-50AF-B054CDB5F1EF}"/>
              </a:ext>
            </a:extLst>
          </p:cNvPr>
          <p:cNvSpPr txBox="1"/>
          <p:nvPr/>
        </p:nvSpPr>
        <p:spPr>
          <a:xfrm>
            <a:off x="5105400" y="5867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Yulia Furletova and Sonny </a:t>
            </a:r>
            <a:r>
              <a:rPr lang="en-US" dirty="0" err="1"/>
              <a:t>Mantry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24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AB77D-307D-F6FE-8F60-65A882E6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FF1E5-686F-11BB-95AE-7D248DCC5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94A63-726E-D727-FCD0-4B865CCC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6E16-C009-58CF-9EF6-BB849776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35D08-D825-5344-ACE6-F69AA1D8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" y="609600"/>
            <a:ext cx="9109276" cy="5050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CBD0B0-1E71-8D03-EA7D-3850D7CFBCE0}"/>
              </a:ext>
            </a:extLst>
          </p:cNvPr>
          <p:cNvSpPr txBox="1"/>
          <p:nvPr/>
        </p:nvSpPr>
        <p:spPr>
          <a:xfrm>
            <a:off x="5791200" y="589258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Yulia Furletova and Sonny </a:t>
            </a:r>
            <a:r>
              <a:rPr lang="en-US" dirty="0" err="1"/>
              <a:t>Mantry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99E4D-CDAB-4BE3-FAF3-E6D304F63B32}"/>
              </a:ext>
            </a:extLst>
          </p:cNvPr>
          <p:cNvSpPr txBox="1"/>
          <p:nvPr/>
        </p:nvSpPr>
        <p:spPr>
          <a:xfrm>
            <a:off x="1005841" y="5658395"/>
            <a:ext cx="469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Crossection</a:t>
            </a:r>
            <a:r>
              <a:rPr lang="en-US" dirty="0"/>
              <a:t> proportional to center of mass energy ~ factor 2 at 22 GeV</a:t>
            </a:r>
          </a:p>
        </p:txBody>
      </p:sp>
    </p:spTree>
    <p:extLst>
      <p:ext uri="{BB962C8B-B14F-4D97-AF65-F5344CB8AC3E}">
        <p14:creationId xmlns:p14="http://schemas.microsoft.com/office/powerpoint/2010/main" val="292640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B4CD-19AC-03CF-42BE-B3E6082A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/ To 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604B8-71D8-E3A1-856B-ADCEBBD60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Full analysis with tracking</a:t>
            </a:r>
          </a:p>
          <a:p>
            <a:r>
              <a:rPr lang="en-US" dirty="0"/>
              <a:t>Dust off generator and complete physics simulation</a:t>
            </a:r>
          </a:p>
          <a:p>
            <a:r>
              <a:rPr lang="en-US" dirty="0"/>
              <a:t>Muon detector simulation and design</a:t>
            </a:r>
          </a:p>
          <a:p>
            <a:r>
              <a:rPr lang="en-US" dirty="0"/>
              <a:t>12 GeV Proposal DDVCS J/Psi setup with muon detector</a:t>
            </a:r>
          </a:p>
          <a:p>
            <a:r>
              <a:rPr lang="en-US" dirty="0"/>
              <a:t>Study impact of DDVCS on GPDs and D-term extraction</a:t>
            </a:r>
          </a:p>
          <a:p>
            <a:r>
              <a:rPr lang="en-US" dirty="0"/>
              <a:t>Study of maximum luminosity achievable with dedicated setup</a:t>
            </a:r>
          </a:p>
          <a:p>
            <a:r>
              <a:rPr lang="en-US" dirty="0"/>
              <a:t>Proposal for dedicated setup at 12 GeV ?</a:t>
            </a:r>
          </a:p>
          <a:p>
            <a:r>
              <a:rPr lang="en-US" dirty="0"/>
              <a:t>Proposal for 22 GeV running with J/</a:t>
            </a:r>
            <a:r>
              <a:rPr lang="en-US"/>
              <a:t>Psi setup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EFAB2-4A4E-C0E9-6351-4A1133B7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6C2F0-5766-BB39-DBE2-AEE67C7A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07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2095-E74B-18AA-385D-218BF3A4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4264-EF16-C3BA-A1CA-87C20AA71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DDVCS measurement can be do concurrently with J/psi experiment at 10^37 cm</a:t>
            </a:r>
            <a:r>
              <a:rPr lang="en-US" baseline="30000" dirty="0"/>
              <a:t>-2</a:t>
            </a:r>
            <a:r>
              <a:rPr lang="en-US" dirty="0"/>
              <a:t>.s</a:t>
            </a:r>
            <a:r>
              <a:rPr lang="en-US" baseline="30000" dirty="0"/>
              <a:t>-1</a:t>
            </a:r>
            <a:r>
              <a:rPr lang="en-US" dirty="0"/>
              <a:t> with additional muon detectors outside of </a:t>
            </a:r>
            <a:r>
              <a:rPr lang="en-US" dirty="0" err="1"/>
              <a:t>SoLID</a:t>
            </a:r>
            <a:r>
              <a:rPr lang="en-US" dirty="0"/>
              <a:t> ( doubles J/Psi statistics )</a:t>
            </a:r>
          </a:p>
          <a:p>
            <a:r>
              <a:rPr lang="en-US" dirty="0"/>
              <a:t>Studying improved setup for 10^38 cm</a:t>
            </a:r>
            <a:r>
              <a:rPr lang="en-US" baseline="30000" dirty="0"/>
              <a:t>-2</a:t>
            </a:r>
            <a:r>
              <a:rPr lang="en-US" dirty="0"/>
              <a:t>.s</a:t>
            </a:r>
            <a:r>
              <a:rPr lang="en-US" baseline="30000" dirty="0"/>
              <a:t>-1</a:t>
            </a:r>
            <a:r>
              <a:rPr lang="en-US" dirty="0"/>
              <a:t> </a:t>
            </a:r>
          </a:p>
          <a:p>
            <a:r>
              <a:rPr lang="en-US" dirty="0"/>
              <a:t>22 GeV greatly enhance the kinematical reach, rates down by about factor of 3</a:t>
            </a:r>
          </a:p>
          <a:p>
            <a:r>
              <a:rPr lang="en-US" dirty="0"/>
              <a:t>CLFV experiment can also run concurrently with DDVCS setup</a:t>
            </a:r>
          </a:p>
          <a:p>
            <a:r>
              <a:rPr lang="en-US" dirty="0"/>
              <a:t>First step propose muons detector for J/Psi setup and study higher luminosity dedicated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17544-C4D5-5856-2AE3-CC6F8D41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6BA2F-8DF6-1297-986E-C7C5BF58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5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DDVCS cross section</a:t>
            </a:r>
            <a:endParaRPr lang="ko-KR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5811106" cy="528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267200" y="4038600"/>
            <a:ext cx="1447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447800"/>
            <a:ext cx="2971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VGG model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Order of  </a:t>
            </a:r>
          </a:p>
          <a:p>
            <a:r>
              <a:rPr lang="en-US" sz="2000" dirty="0"/>
              <a:t>~0.1 pb = 10</a:t>
            </a:r>
            <a:r>
              <a:rPr lang="en-US" sz="2000" baseline="30000" dirty="0"/>
              <a:t>-36</a:t>
            </a:r>
            <a:r>
              <a:rPr lang="en-US" sz="2000" dirty="0"/>
              <a:t>cm</a:t>
            </a:r>
            <a:r>
              <a:rPr lang="en-US" sz="2000" baseline="30000" dirty="0"/>
              <a:t>2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About 100 to 1000 smaller than DVCS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Virtual Beth and Heitler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Interference term enhanced by BH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Contributions from mesons small when far from meson mass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52600" y="2209800"/>
            <a:ext cx="1447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1237"/>
            <a:ext cx="7947409" cy="13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K:\EarlyCarreer\DDVCS\unraveling\kinematicspai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87" y="732772"/>
            <a:ext cx="4951489" cy="46228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208653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Double Deeply Virtual Compton Scattering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052" y="3098774"/>
            <a:ext cx="111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scattered electron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2898" y="2690567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scattered proton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2354" y="3751876"/>
            <a:ext cx="1160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outgoing virtual photon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8815" y="4446786"/>
            <a:ext cx="1630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lepton pair from virtual photon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7793" y="153505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= p1-p2 = q2-q1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6465" y="1362022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 = p1+p2</a:t>
            </a:r>
          </a:p>
          <a:p>
            <a:pPr algn="ctr"/>
            <a:r>
              <a:rPr lang="en-US" dirty="0"/>
              <a:t>q = ½ (q1+q2)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257430" y="2170998"/>
            <a:ext cx="1094366" cy="738664"/>
            <a:chOff x="6698197" y="4265876"/>
            <a:chExt cx="1094366" cy="738664"/>
          </a:xfrm>
        </p:grpSpPr>
        <p:sp>
          <p:nvSpPr>
            <p:cNvPr id="11" name="TextBox 10"/>
            <p:cNvSpPr txBox="1"/>
            <p:nvPr/>
          </p:nvSpPr>
          <p:spPr>
            <a:xfrm>
              <a:off x="6698197" y="4380614"/>
              <a:ext cx="50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h</a:t>
              </a:r>
              <a:r>
                <a:rPr lang="en-US" dirty="0"/>
                <a:t> =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61085" y="4265876"/>
              <a:ext cx="50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D.</a:t>
              </a:r>
              <a:r>
                <a:rPr lang="en-US" dirty="0"/>
                <a:t>q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7261085" y="4631530"/>
              <a:ext cx="505031" cy="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87532" y="4635208"/>
              <a:ext cx="50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>
                  <a:latin typeface="Symbol" pitchFamily="18" charset="2"/>
                </a:rPr>
                <a:t>.</a:t>
              </a:r>
              <a:r>
                <a:rPr lang="en-US" dirty="0"/>
                <a:t>q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75608" y="3002819"/>
            <a:ext cx="1247343" cy="739833"/>
            <a:chOff x="7577192" y="5256521"/>
            <a:chExt cx="1247343" cy="739833"/>
          </a:xfrm>
        </p:grpSpPr>
        <p:sp>
          <p:nvSpPr>
            <p:cNvPr id="12" name="TextBox 11"/>
            <p:cNvSpPr txBox="1"/>
            <p:nvPr/>
          </p:nvSpPr>
          <p:spPr>
            <a:xfrm>
              <a:off x="7577192" y="5306310"/>
              <a:ext cx="607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bj</a:t>
              </a:r>
              <a:r>
                <a:rPr lang="en-US" dirty="0"/>
                <a:t>=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11204" y="5256521"/>
              <a:ext cx="50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ndalus" pitchFamily="18" charset="-78"/>
                  <a:cs typeface="Andalus" pitchFamily="18" charset="-78"/>
                </a:rPr>
                <a:t>Q</a:t>
              </a:r>
              <a:r>
                <a:rPr lang="en-US" baseline="30000" dirty="0">
                  <a:latin typeface="Symbol" pitchFamily="18" charset="2"/>
                </a:rPr>
                <a:t>2</a:t>
              </a:r>
              <a:endParaRPr lang="en-US" baseline="300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8100453" y="5622175"/>
              <a:ext cx="505031" cy="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050008" y="5627022"/>
              <a:ext cx="774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2p</a:t>
              </a:r>
              <a:r>
                <a:rPr lang="en-US" baseline="-25000" dirty="0"/>
                <a:t>1</a:t>
              </a:r>
              <a:r>
                <a:rPr lang="en-US" dirty="0"/>
                <a:t>q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5188" y="2157666"/>
            <a:ext cx="1336034" cy="738664"/>
            <a:chOff x="6691742" y="3243672"/>
            <a:chExt cx="1336034" cy="738664"/>
          </a:xfrm>
        </p:grpSpPr>
        <p:sp>
          <p:nvSpPr>
            <p:cNvPr id="21" name="TextBox 20"/>
            <p:cNvSpPr txBox="1"/>
            <p:nvPr/>
          </p:nvSpPr>
          <p:spPr>
            <a:xfrm>
              <a:off x="6691742" y="3358410"/>
              <a:ext cx="50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x</a:t>
              </a:r>
              <a:r>
                <a:rPr lang="en-US" dirty="0"/>
                <a:t> 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54630" y="3243672"/>
              <a:ext cx="50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30000" dirty="0">
                  <a:latin typeface="Symbol" pitchFamily="18" charset="2"/>
                </a:rPr>
                <a:t>2</a:t>
              </a:r>
              <a:endParaRPr lang="en-US" baseline="300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7254630" y="3609326"/>
              <a:ext cx="505031" cy="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55453" y="3613004"/>
              <a:ext cx="872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2p</a:t>
              </a:r>
              <a:r>
                <a:rPr lang="en-US" dirty="0">
                  <a:latin typeface="Symbol" pitchFamily="18" charset="2"/>
                </a:rPr>
                <a:t>.</a:t>
              </a:r>
              <a:r>
                <a:rPr lang="en-US" dirty="0"/>
                <a:t>q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50359" y="1867734"/>
            <a:ext cx="161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>
                <a:latin typeface="Symbol" pitchFamily="18" charset="2"/>
              </a:rPr>
              <a:t>2</a:t>
            </a:r>
            <a:r>
              <a:rPr lang="en-US" dirty="0">
                <a:latin typeface="Symbol" pitchFamily="18" charset="2"/>
              </a:rPr>
              <a:t>= - </a:t>
            </a:r>
            <a:r>
              <a:rPr lang="en-US" dirty="0"/>
              <a:t>q</a:t>
            </a:r>
            <a:r>
              <a:rPr lang="en-US" baseline="30000" dirty="0"/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9227" y="2994764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Q</a:t>
            </a:r>
            <a:r>
              <a:rPr lang="en-US" baseline="30000" dirty="0">
                <a:latin typeface="Symbol" pitchFamily="18" charset="2"/>
              </a:rPr>
              <a:t>2</a:t>
            </a:r>
            <a:r>
              <a:rPr lang="en-US" dirty="0">
                <a:latin typeface="Symbol" pitchFamily="18" charset="2"/>
              </a:rPr>
              <a:t>= </a:t>
            </a:r>
            <a:r>
              <a:rPr lang="en-US" dirty="0"/>
              <a:t>-(k-k’)</a:t>
            </a:r>
            <a:r>
              <a:rPr lang="en-US" baseline="300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6355" y="4074790"/>
            <a:ext cx="338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Belitsky</a:t>
            </a:r>
            <a:r>
              <a:rPr lang="en-US" sz="1200" dirty="0"/>
              <a:t> Radyushkin  : Unraveling hadron structure with generalized parton distributions (arXiv:hep-ph/0504030v3 27 Jun 2005)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K:\EarlyCarreer\DDVCS\unraveling\surfac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074" y="1946604"/>
            <a:ext cx="4114800" cy="432054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757074" y="4689804"/>
            <a:ext cx="9906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662074" y="5680404"/>
            <a:ext cx="2438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20283" y="608247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598" y="548880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h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1864" y="152400"/>
            <a:ext cx="8229600" cy="1143000"/>
          </a:xfrm>
        </p:spPr>
        <p:txBody>
          <a:bodyPr/>
          <a:lstStyle/>
          <a:p>
            <a:r>
              <a:rPr lang="en-US" dirty="0"/>
              <a:t>Kinematical coverage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2357274" y="2243784"/>
            <a:ext cx="324000" cy="13030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5691" y="1911324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DVCS</a:t>
            </a:r>
          </a:p>
          <a:p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x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14474" y="1746525"/>
            <a:ext cx="1894500" cy="7334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08974" y="137719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JLab 11 GeV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0946" y="1700358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GeV </a:t>
            </a:r>
          </a:p>
          <a:p>
            <a:r>
              <a:rPr lang="en-US" dirty="0"/>
              <a:t>40 GeV </a:t>
            </a:r>
          </a:p>
        </p:txBody>
      </p:sp>
      <p:sp>
        <p:nvSpPr>
          <p:cNvPr id="15" name="Freeform 14"/>
          <p:cNvSpPr/>
          <p:nvPr/>
        </p:nvSpPr>
        <p:spPr>
          <a:xfrm>
            <a:off x="2357273" y="3546804"/>
            <a:ext cx="390525" cy="2505075"/>
          </a:xfrm>
          <a:custGeom>
            <a:avLst/>
            <a:gdLst>
              <a:gd name="connsiteX0" fmla="*/ 314325 w 352057"/>
              <a:gd name="connsiteY0" fmla="*/ 0 h 3752850"/>
              <a:gd name="connsiteX1" fmla="*/ 323850 w 352057"/>
              <a:gd name="connsiteY1" fmla="*/ 1647825 h 3752850"/>
              <a:gd name="connsiteX2" fmla="*/ 0 w 352057"/>
              <a:gd name="connsiteY2" fmla="*/ 3752850 h 3752850"/>
              <a:gd name="connsiteX3" fmla="*/ 0 w 352057"/>
              <a:gd name="connsiteY3" fmla="*/ 3752850 h 3752850"/>
              <a:gd name="connsiteX0" fmla="*/ 361950 w 379408"/>
              <a:gd name="connsiteY0" fmla="*/ 0 h 3771900"/>
              <a:gd name="connsiteX1" fmla="*/ 323850 w 379408"/>
              <a:gd name="connsiteY1" fmla="*/ 1666875 h 3771900"/>
              <a:gd name="connsiteX2" fmla="*/ 0 w 379408"/>
              <a:gd name="connsiteY2" fmla="*/ 3771900 h 3771900"/>
              <a:gd name="connsiteX3" fmla="*/ 0 w 379408"/>
              <a:gd name="connsiteY3" fmla="*/ 3771900 h 3771900"/>
              <a:gd name="connsiteX0" fmla="*/ 361950 w 379408"/>
              <a:gd name="connsiteY0" fmla="*/ 0 h 2514600"/>
              <a:gd name="connsiteX1" fmla="*/ 323850 w 379408"/>
              <a:gd name="connsiteY1" fmla="*/ 409575 h 2514600"/>
              <a:gd name="connsiteX2" fmla="*/ 0 w 379408"/>
              <a:gd name="connsiteY2" fmla="*/ 2514600 h 2514600"/>
              <a:gd name="connsiteX3" fmla="*/ 0 w 379408"/>
              <a:gd name="connsiteY3" fmla="*/ 2514600 h 2514600"/>
              <a:gd name="connsiteX0" fmla="*/ 361950 w 371771"/>
              <a:gd name="connsiteY0" fmla="*/ 0 h 2514600"/>
              <a:gd name="connsiteX1" fmla="*/ 285750 w 371771"/>
              <a:gd name="connsiteY1" fmla="*/ 876300 h 2514600"/>
              <a:gd name="connsiteX2" fmla="*/ 0 w 371771"/>
              <a:gd name="connsiteY2" fmla="*/ 2514600 h 2514600"/>
              <a:gd name="connsiteX3" fmla="*/ 0 w 371771"/>
              <a:gd name="connsiteY3" fmla="*/ 2514600 h 2514600"/>
              <a:gd name="connsiteX0" fmla="*/ 361950 w 369854"/>
              <a:gd name="connsiteY0" fmla="*/ 0 h 2514600"/>
              <a:gd name="connsiteX1" fmla="*/ 266700 w 369854"/>
              <a:gd name="connsiteY1" fmla="*/ 1181100 h 2514600"/>
              <a:gd name="connsiteX2" fmla="*/ 0 w 369854"/>
              <a:gd name="connsiteY2" fmla="*/ 2514600 h 2514600"/>
              <a:gd name="connsiteX3" fmla="*/ 0 w 369854"/>
              <a:gd name="connsiteY3" fmla="*/ 2514600 h 2514600"/>
              <a:gd name="connsiteX0" fmla="*/ 390525 w 396830"/>
              <a:gd name="connsiteY0" fmla="*/ 0 h 2505075"/>
              <a:gd name="connsiteX1" fmla="*/ 266700 w 396830"/>
              <a:gd name="connsiteY1" fmla="*/ 1171575 h 2505075"/>
              <a:gd name="connsiteX2" fmla="*/ 0 w 396830"/>
              <a:gd name="connsiteY2" fmla="*/ 2505075 h 2505075"/>
              <a:gd name="connsiteX3" fmla="*/ 0 w 396830"/>
              <a:gd name="connsiteY3" fmla="*/ 2505075 h 2505075"/>
              <a:gd name="connsiteX0" fmla="*/ 390525 w 390525"/>
              <a:gd name="connsiteY0" fmla="*/ 0 h 2505075"/>
              <a:gd name="connsiteX1" fmla="*/ 266700 w 390525"/>
              <a:gd name="connsiteY1" fmla="*/ 1171575 h 2505075"/>
              <a:gd name="connsiteX2" fmla="*/ 0 w 390525"/>
              <a:gd name="connsiteY2" fmla="*/ 2505075 h 2505075"/>
              <a:gd name="connsiteX3" fmla="*/ 0 w 390525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2505075">
                <a:moveTo>
                  <a:pt x="390525" y="0"/>
                </a:moveTo>
                <a:cubicBezTo>
                  <a:pt x="373856" y="520700"/>
                  <a:pt x="331787" y="754063"/>
                  <a:pt x="266700" y="1171575"/>
                </a:cubicBezTo>
                <a:cubicBezTo>
                  <a:pt x="201613" y="1589087"/>
                  <a:pt x="44450" y="2282825"/>
                  <a:pt x="0" y="2505075"/>
                </a:cubicBezTo>
                <a:lnTo>
                  <a:pt x="0" y="25050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 flipH="1">
            <a:off x="2357273" y="5680404"/>
            <a:ext cx="76201" cy="371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2719224" y="2260929"/>
            <a:ext cx="23755" cy="1350244"/>
          </a:xfrm>
          <a:custGeom>
            <a:avLst/>
            <a:gdLst>
              <a:gd name="connsiteX0" fmla="*/ 0 w 19050"/>
              <a:gd name="connsiteY0" fmla="*/ 0 h 1276350"/>
              <a:gd name="connsiteX1" fmla="*/ 19050 w 19050"/>
              <a:gd name="connsiteY1" fmla="*/ 1276350 h 1276350"/>
              <a:gd name="connsiteX2" fmla="*/ 19050 w 19050"/>
              <a:gd name="connsiteY2" fmla="*/ 1276350 h 1276350"/>
              <a:gd name="connsiteX0" fmla="*/ 0 w 31744"/>
              <a:gd name="connsiteY0" fmla="*/ 0 h 1276350"/>
              <a:gd name="connsiteX1" fmla="*/ 31744 w 31744"/>
              <a:gd name="connsiteY1" fmla="*/ 686393 h 1276350"/>
              <a:gd name="connsiteX2" fmla="*/ 19050 w 31744"/>
              <a:gd name="connsiteY2" fmla="*/ 1276350 h 1276350"/>
              <a:gd name="connsiteX3" fmla="*/ 19050 w 31744"/>
              <a:gd name="connsiteY3" fmla="*/ 1276350 h 1276350"/>
              <a:gd name="connsiteX0" fmla="*/ 0 w 31744"/>
              <a:gd name="connsiteY0" fmla="*/ 0 h 1317673"/>
              <a:gd name="connsiteX1" fmla="*/ 31744 w 31744"/>
              <a:gd name="connsiteY1" fmla="*/ 686393 h 1317673"/>
              <a:gd name="connsiteX2" fmla="*/ 19050 w 31744"/>
              <a:gd name="connsiteY2" fmla="*/ 1276350 h 1317673"/>
              <a:gd name="connsiteX3" fmla="*/ 19050 w 31744"/>
              <a:gd name="connsiteY3" fmla="*/ 1266896 h 1317673"/>
              <a:gd name="connsiteX0" fmla="*/ 0 w 20314"/>
              <a:gd name="connsiteY0" fmla="*/ 0 h 1317672"/>
              <a:gd name="connsiteX1" fmla="*/ 20314 w 20314"/>
              <a:gd name="connsiteY1" fmla="*/ 686393 h 1317672"/>
              <a:gd name="connsiteX2" fmla="*/ 19050 w 20314"/>
              <a:gd name="connsiteY2" fmla="*/ 1276350 h 1317672"/>
              <a:gd name="connsiteX3" fmla="*/ 19050 w 20314"/>
              <a:gd name="connsiteY3" fmla="*/ 1266896 h 1317672"/>
              <a:gd name="connsiteX0" fmla="*/ 11859 w 32776"/>
              <a:gd name="connsiteY0" fmla="*/ 0 h 1331427"/>
              <a:gd name="connsiteX1" fmla="*/ 32173 w 32776"/>
              <a:gd name="connsiteY1" fmla="*/ 686393 h 1331427"/>
              <a:gd name="connsiteX2" fmla="*/ 30909 w 32776"/>
              <a:gd name="connsiteY2" fmla="*/ 1276350 h 1331427"/>
              <a:gd name="connsiteX3" fmla="*/ 0 w 32776"/>
              <a:gd name="connsiteY3" fmla="*/ 1303848 h 1331427"/>
              <a:gd name="connsiteX0" fmla="*/ 12889 w 33879"/>
              <a:gd name="connsiteY0" fmla="*/ 0 h 1331427"/>
              <a:gd name="connsiteX1" fmla="*/ 33203 w 33879"/>
              <a:gd name="connsiteY1" fmla="*/ 686393 h 1331427"/>
              <a:gd name="connsiteX2" fmla="*/ 31939 w 33879"/>
              <a:gd name="connsiteY2" fmla="*/ 1276350 h 1331427"/>
              <a:gd name="connsiteX3" fmla="*/ 0 w 33879"/>
              <a:gd name="connsiteY3" fmla="*/ 1303849 h 1331427"/>
              <a:gd name="connsiteX0" fmla="*/ 12889 w 33879"/>
              <a:gd name="connsiteY0" fmla="*/ 0 h 1331428"/>
              <a:gd name="connsiteX1" fmla="*/ 33203 w 33879"/>
              <a:gd name="connsiteY1" fmla="*/ 686393 h 1331428"/>
              <a:gd name="connsiteX2" fmla="*/ 31939 w 33879"/>
              <a:gd name="connsiteY2" fmla="*/ 1276350 h 1331428"/>
              <a:gd name="connsiteX3" fmla="*/ 0 w 33879"/>
              <a:gd name="connsiteY3" fmla="*/ 1303850 h 1331428"/>
              <a:gd name="connsiteX0" fmla="*/ 12889 w 33879"/>
              <a:gd name="connsiteY0" fmla="*/ 0 h 1331428"/>
              <a:gd name="connsiteX1" fmla="*/ 33203 w 33879"/>
              <a:gd name="connsiteY1" fmla="*/ 686393 h 1331428"/>
              <a:gd name="connsiteX2" fmla="*/ 31939 w 33879"/>
              <a:gd name="connsiteY2" fmla="*/ 1276350 h 1331428"/>
              <a:gd name="connsiteX3" fmla="*/ 0 w 33879"/>
              <a:gd name="connsiteY3" fmla="*/ 1303850 h 1331428"/>
              <a:gd name="connsiteX0" fmla="*/ 12889 w 33203"/>
              <a:gd name="connsiteY0" fmla="*/ 0 h 1303883"/>
              <a:gd name="connsiteX1" fmla="*/ 33203 w 33203"/>
              <a:gd name="connsiteY1" fmla="*/ 686393 h 1303883"/>
              <a:gd name="connsiteX2" fmla="*/ 30909 w 33203"/>
              <a:gd name="connsiteY2" fmla="*/ 983369 h 1303883"/>
              <a:gd name="connsiteX3" fmla="*/ 0 w 33203"/>
              <a:gd name="connsiteY3" fmla="*/ 1303850 h 1303883"/>
              <a:gd name="connsiteX0" fmla="*/ 0 w 20314"/>
              <a:gd name="connsiteY0" fmla="*/ 0 h 1343472"/>
              <a:gd name="connsiteX1" fmla="*/ 20314 w 20314"/>
              <a:gd name="connsiteY1" fmla="*/ 686393 h 1343472"/>
              <a:gd name="connsiteX2" fmla="*/ 18020 w 20314"/>
              <a:gd name="connsiteY2" fmla="*/ 983369 h 1343472"/>
              <a:gd name="connsiteX3" fmla="*/ 10808 w 20314"/>
              <a:gd name="connsiteY3" fmla="*/ 1343443 h 1343472"/>
              <a:gd name="connsiteX0" fmla="*/ 0 w 18029"/>
              <a:gd name="connsiteY0" fmla="*/ 0 h 1343472"/>
              <a:gd name="connsiteX1" fmla="*/ 8884 w 18029"/>
              <a:gd name="connsiteY1" fmla="*/ 686393 h 1343472"/>
              <a:gd name="connsiteX2" fmla="*/ 18020 w 18029"/>
              <a:gd name="connsiteY2" fmla="*/ 983369 h 1343472"/>
              <a:gd name="connsiteX3" fmla="*/ 10808 w 18029"/>
              <a:gd name="connsiteY3" fmla="*/ 1343443 h 1343472"/>
              <a:gd name="connsiteX0" fmla="*/ 0 w 10808"/>
              <a:gd name="connsiteY0" fmla="*/ 0 h 1343478"/>
              <a:gd name="connsiteX1" fmla="*/ 8884 w 10808"/>
              <a:gd name="connsiteY1" fmla="*/ 686393 h 1343478"/>
              <a:gd name="connsiteX2" fmla="*/ 6590 w 10808"/>
              <a:gd name="connsiteY2" fmla="*/ 1032171 h 1343478"/>
              <a:gd name="connsiteX3" fmla="*/ 10808 w 10808"/>
              <a:gd name="connsiteY3" fmla="*/ 1343443 h 1343478"/>
              <a:gd name="connsiteX0" fmla="*/ 0 w 12114"/>
              <a:gd name="connsiteY0" fmla="*/ 0 h 1407054"/>
              <a:gd name="connsiteX1" fmla="*/ 8884 w 12114"/>
              <a:gd name="connsiteY1" fmla="*/ 686393 h 1407054"/>
              <a:gd name="connsiteX2" fmla="*/ 6590 w 12114"/>
              <a:gd name="connsiteY2" fmla="*/ 1032171 h 1407054"/>
              <a:gd name="connsiteX3" fmla="*/ 12114 w 12114"/>
              <a:gd name="connsiteY3" fmla="*/ 1407026 h 1407054"/>
              <a:gd name="connsiteX0" fmla="*/ 0 w 9502"/>
              <a:gd name="connsiteY0" fmla="*/ 0 h 1383631"/>
              <a:gd name="connsiteX1" fmla="*/ 8884 w 9502"/>
              <a:gd name="connsiteY1" fmla="*/ 686393 h 1383631"/>
              <a:gd name="connsiteX2" fmla="*/ 6590 w 9502"/>
              <a:gd name="connsiteY2" fmla="*/ 1032171 h 1383631"/>
              <a:gd name="connsiteX3" fmla="*/ 9502 w 9502"/>
              <a:gd name="connsiteY3" fmla="*/ 1383601 h 138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2" h="1383631">
                <a:moveTo>
                  <a:pt x="0" y="0"/>
                </a:moveTo>
                <a:cubicBezTo>
                  <a:pt x="2961" y="216192"/>
                  <a:pt x="5923" y="470201"/>
                  <a:pt x="8884" y="686393"/>
                </a:cubicBezTo>
                <a:cubicBezTo>
                  <a:pt x="4653" y="883045"/>
                  <a:pt x="6487" y="915970"/>
                  <a:pt x="6590" y="1032171"/>
                </a:cubicBezTo>
                <a:cubicBezTo>
                  <a:pt x="6693" y="1148372"/>
                  <a:pt x="9502" y="1386752"/>
                  <a:pt x="9502" y="1383601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278955" y="2480004"/>
            <a:ext cx="1240319" cy="415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66874" y="1946604"/>
            <a:ext cx="2133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19274" y="2289504"/>
            <a:ext cx="1981200" cy="605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434" y="302861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u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 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 x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23208" y="3104532"/>
                <a:ext cx="1334262" cy="29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  <m:sup/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208" y="3104532"/>
                <a:ext cx="1334262" cy="2934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87349" y="2957825"/>
                <a:ext cx="1334262" cy="29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&lt;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  <m:sup/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349" y="2957825"/>
                <a:ext cx="1334262" cy="29341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063867" y="30286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44423" y="28901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28190" y="3305613"/>
            <a:ext cx="2858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DVCS only probes 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x</a:t>
            </a:r>
            <a:endParaRPr lang="en-US" dirty="0"/>
          </a:p>
          <a:p>
            <a:r>
              <a:rPr lang="en-US" dirty="0"/>
              <a:t>      line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Example with  model of GPD H for up quark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Jlab  : Q</a:t>
            </a:r>
            <a:r>
              <a:rPr lang="en-US" baseline="30000" dirty="0"/>
              <a:t>2</a:t>
            </a:r>
            <a:r>
              <a:rPr lang="en-US" dirty="0"/>
              <a:t>&gt;0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Kinematical range increases with beam energy ( larger dilepton mass 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Dropbox\DDVCS\proposal_SoLID\solid_DDVCS_JPsi_LH2_ful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E5FA"/>
              </a:clrFrom>
              <a:clrTo>
                <a:srgbClr val="CCE5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457200"/>
            <a:ext cx="8686800" cy="868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SoLID</a:t>
            </a:r>
            <a:r>
              <a:rPr lang="en-US" dirty="0"/>
              <a:t> </a:t>
            </a:r>
            <a:r>
              <a:rPr lang="en-US" dirty="0" err="1"/>
              <a:t>JPsi</a:t>
            </a:r>
            <a:r>
              <a:rPr lang="en-US" dirty="0"/>
              <a:t> Setup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2013466" y="37015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Angle Calorimeter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4843144" y="3897514"/>
            <a:ext cx="424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                                    Calorimeter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6680" y="1105825"/>
            <a:ext cx="171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Muon chambers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7968212" y="3714607"/>
            <a:ext cx="108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Iron plate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7456779" y="3701534"/>
            <a:ext cx="108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Iron plate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9624" y="1261732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Cernkov</a:t>
            </a:r>
            <a:r>
              <a:rPr lang="en-US" dirty="0"/>
              <a:t> detectors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5659" y="6019800"/>
            <a:ext cx="143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GEM trackers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057400" y="4638953"/>
            <a:ext cx="457200" cy="1457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14600" y="4345821"/>
            <a:ext cx="1436133" cy="1750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91000" y="1596432"/>
            <a:ext cx="1676400" cy="384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91000" y="1596432"/>
            <a:ext cx="1066800" cy="765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5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Mur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04" t="14478" r="8021" b="11214"/>
          <a:stretch>
            <a:fillRect/>
          </a:stretch>
        </p:blipFill>
        <p:spPr>
          <a:xfrm>
            <a:off x="0" y="1285876"/>
            <a:ext cx="3286125" cy="190950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948264" y="332656"/>
            <a:ext cx="2195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7030A0"/>
                </a:solidFill>
              </a:rPr>
              <a:t>Coordinates Layer 1</a:t>
            </a:r>
          </a:p>
        </p:txBody>
      </p:sp>
      <p:grpSp>
        <p:nvGrpSpPr>
          <p:cNvPr id="3" name="Groupe 40"/>
          <p:cNvGrpSpPr/>
          <p:nvPr/>
        </p:nvGrpSpPr>
        <p:grpSpPr>
          <a:xfrm>
            <a:off x="257176" y="4867275"/>
            <a:ext cx="1590674" cy="1505377"/>
            <a:chOff x="7410451" y="1000125"/>
            <a:chExt cx="1590674" cy="1505377"/>
          </a:xfrm>
        </p:grpSpPr>
        <p:cxnSp>
          <p:nvCxnSpPr>
            <p:cNvPr id="27" name="Connecteur droit avec flèche 26"/>
            <p:cNvCxnSpPr/>
            <p:nvPr/>
          </p:nvCxnSpPr>
          <p:spPr>
            <a:xfrm flipH="1" flipV="1">
              <a:off x="7896225" y="1000125"/>
              <a:ext cx="0" cy="8650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7882797" y="1861280"/>
              <a:ext cx="994503" cy="2532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V="1">
              <a:off x="7896225" y="1285875"/>
              <a:ext cx="695325" cy="5793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7410451" y="1019175"/>
              <a:ext cx="333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Y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8667751" y="1095028"/>
              <a:ext cx="333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X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8591551" y="2228503"/>
              <a:ext cx="333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Z</a:t>
              </a:r>
              <a:endParaRPr lang="en-US" sz="1200" b="1" baseline="30000" dirty="0"/>
            </a:p>
          </p:txBody>
        </p:sp>
      </p:grpSp>
      <p:cxnSp>
        <p:nvCxnSpPr>
          <p:cNvPr id="20" name="Connecteur droit avec flèche 19"/>
          <p:cNvCxnSpPr>
            <a:stCxn id="25" idx="2"/>
          </p:cNvCxnSpPr>
          <p:nvPr/>
        </p:nvCxnSpPr>
        <p:spPr>
          <a:xfrm flipH="1">
            <a:off x="2057400" y="1172002"/>
            <a:ext cx="200025" cy="523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752600" y="895003"/>
            <a:ext cx="100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Iron wall 1</a:t>
            </a:r>
            <a:endParaRPr lang="en-US" sz="1200" b="1" baseline="30000" dirty="0"/>
          </a:p>
        </p:txBody>
      </p:sp>
      <p:pic>
        <p:nvPicPr>
          <p:cNvPr id="16" name="Image 15" descr="Ch 1-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t="12750" r="9063" b="11213"/>
          <a:stretch>
            <a:fillRect/>
          </a:stretch>
        </p:blipFill>
        <p:spPr>
          <a:xfrm>
            <a:off x="5983432" y="1638301"/>
            <a:ext cx="3160568" cy="1905000"/>
          </a:xfrm>
          <a:prstGeom prst="rect">
            <a:avLst/>
          </a:prstGeom>
        </p:spPr>
      </p:pic>
      <p:pic>
        <p:nvPicPr>
          <p:cNvPr id="17" name="Image 16" descr="Ch 1+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35" t="11838" r="9453" b="11549"/>
          <a:stretch>
            <a:fillRect/>
          </a:stretch>
        </p:blipFill>
        <p:spPr>
          <a:xfrm>
            <a:off x="2936708" y="1444420"/>
            <a:ext cx="3206917" cy="1965530"/>
          </a:xfrm>
          <a:prstGeom prst="rect">
            <a:avLst/>
          </a:prstGeom>
        </p:spPr>
      </p:pic>
      <p:cxnSp>
        <p:nvCxnSpPr>
          <p:cNvPr id="18" name="Connecteur droit avec flèche 17"/>
          <p:cNvCxnSpPr>
            <a:stCxn id="21" idx="2"/>
          </p:cNvCxnSpPr>
          <p:nvPr/>
        </p:nvCxnSpPr>
        <p:spPr>
          <a:xfrm flipH="1">
            <a:off x="7764605" y="1572052"/>
            <a:ext cx="200025" cy="523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459805" y="1295053"/>
            <a:ext cx="100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 1 -</a:t>
            </a:r>
            <a:endParaRPr lang="en-US" sz="1200" b="1" baseline="30000" dirty="0"/>
          </a:p>
        </p:txBody>
      </p:sp>
      <p:cxnSp>
        <p:nvCxnSpPr>
          <p:cNvPr id="22" name="Connecteur droit avec flèche 21"/>
          <p:cNvCxnSpPr>
            <a:stCxn id="24" idx="2"/>
          </p:cNvCxnSpPr>
          <p:nvPr/>
        </p:nvCxnSpPr>
        <p:spPr>
          <a:xfrm flipH="1">
            <a:off x="5295900" y="1257727"/>
            <a:ext cx="200025" cy="523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991100" y="980728"/>
            <a:ext cx="100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 1 +</a:t>
            </a:r>
            <a:endParaRPr lang="en-US" sz="1200" b="1" baseline="30000" dirty="0"/>
          </a:p>
        </p:txBody>
      </p:sp>
      <p:pic>
        <p:nvPicPr>
          <p:cNvPr id="26" name="Image 25" descr="Ch 2-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50" t="12682" r="8813"/>
          <a:stretch>
            <a:fillRect/>
          </a:stretch>
        </p:blipFill>
        <p:spPr>
          <a:xfrm>
            <a:off x="5534025" y="3943351"/>
            <a:ext cx="3438525" cy="2415320"/>
          </a:xfrm>
          <a:prstGeom prst="rect">
            <a:avLst/>
          </a:prstGeom>
        </p:spPr>
      </p:pic>
      <p:pic>
        <p:nvPicPr>
          <p:cNvPr id="28" name="Image 27" descr="Ch 2+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85" t="15678" r="8099" b="10013"/>
          <a:stretch>
            <a:fillRect/>
          </a:stretch>
        </p:blipFill>
        <p:spPr>
          <a:xfrm>
            <a:off x="2285999" y="3686176"/>
            <a:ext cx="3405077" cy="2021112"/>
          </a:xfrm>
          <a:prstGeom prst="rect">
            <a:avLst/>
          </a:prstGeom>
        </p:spPr>
      </p:pic>
      <p:cxnSp>
        <p:nvCxnSpPr>
          <p:cNvPr id="30" name="Connecteur droit avec flèche 29"/>
          <p:cNvCxnSpPr>
            <a:stCxn id="31" idx="0"/>
          </p:cNvCxnSpPr>
          <p:nvPr/>
        </p:nvCxnSpPr>
        <p:spPr>
          <a:xfrm flipV="1">
            <a:off x="7686675" y="5400675"/>
            <a:ext cx="19050" cy="7997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181850" y="6200428"/>
            <a:ext cx="100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 2 -</a:t>
            </a:r>
            <a:endParaRPr lang="en-US" sz="1200" b="1" baseline="30000" dirty="0"/>
          </a:p>
        </p:txBody>
      </p:sp>
      <p:cxnSp>
        <p:nvCxnSpPr>
          <p:cNvPr id="33" name="Connecteur droit avec flèche 32"/>
          <p:cNvCxnSpPr>
            <a:stCxn id="34" idx="2"/>
          </p:cNvCxnSpPr>
          <p:nvPr/>
        </p:nvCxnSpPr>
        <p:spPr>
          <a:xfrm>
            <a:off x="4210050" y="3629452"/>
            <a:ext cx="285750" cy="5710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05225" y="3352453"/>
            <a:ext cx="100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 2 +</a:t>
            </a:r>
            <a:endParaRPr lang="en-US" sz="1200" b="1" baseline="30000" dirty="0"/>
          </a:p>
        </p:txBody>
      </p:sp>
      <p:cxnSp>
        <p:nvCxnSpPr>
          <p:cNvPr id="42" name="Connecteur droit avec flèche 41"/>
          <p:cNvCxnSpPr/>
          <p:nvPr/>
        </p:nvCxnSpPr>
        <p:spPr>
          <a:xfrm flipH="1" flipV="1">
            <a:off x="1409700" y="2390775"/>
            <a:ext cx="0" cy="10093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952500" y="3409603"/>
            <a:ext cx="100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Reference = Magnet</a:t>
            </a:r>
            <a:endParaRPr lang="en-US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30674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 descr="Mur 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54" t="14862" r="8646" b="8525"/>
          <a:stretch>
            <a:fillRect/>
          </a:stretch>
        </p:blipFill>
        <p:spPr>
          <a:xfrm>
            <a:off x="114300" y="1390650"/>
            <a:ext cx="3248526" cy="2000250"/>
          </a:xfrm>
          <a:prstGeom prst="rect">
            <a:avLst/>
          </a:prstGeom>
        </p:spPr>
      </p:pic>
      <p:pic>
        <p:nvPicPr>
          <p:cNvPr id="43" name="Image 42" descr="Ch 4+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64" t="14910" r="8411" b="9245"/>
          <a:stretch>
            <a:fillRect/>
          </a:stretch>
        </p:blipFill>
        <p:spPr>
          <a:xfrm>
            <a:off x="1996512" y="3655851"/>
            <a:ext cx="3708963" cy="2240123"/>
          </a:xfrm>
          <a:prstGeom prst="rect">
            <a:avLst/>
          </a:prstGeom>
        </p:spPr>
      </p:pic>
      <p:pic>
        <p:nvPicPr>
          <p:cNvPr id="42" name="Image 41" descr="Ch 4-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67" t="14862" r="8438" b="8717"/>
          <a:stretch>
            <a:fillRect/>
          </a:stretch>
        </p:blipFill>
        <p:spPr>
          <a:xfrm>
            <a:off x="5613625" y="3933825"/>
            <a:ext cx="3530375" cy="2171699"/>
          </a:xfrm>
          <a:prstGeom prst="rect">
            <a:avLst/>
          </a:prstGeom>
        </p:spPr>
      </p:pic>
      <p:pic>
        <p:nvPicPr>
          <p:cNvPr id="35" name="Image 34" descr="Ch 3-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46" t="14862" r="8750" b="9293"/>
          <a:stretch>
            <a:fillRect/>
          </a:stretch>
        </p:blipFill>
        <p:spPr>
          <a:xfrm>
            <a:off x="2958538" y="1276350"/>
            <a:ext cx="3051737" cy="1857375"/>
          </a:xfrm>
          <a:prstGeom prst="rect">
            <a:avLst/>
          </a:prstGeom>
        </p:spPr>
      </p:pic>
      <p:pic>
        <p:nvPicPr>
          <p:cNvPr id="36" name="Image 35" descr="Ch 3+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5" t="15870" r="8620" b="9245"/>
          <a:stretch>
            <a:fillRect/>
          </a:stretch>
        </p:blipFill>
        <p:spPr>
          <a:xfrm>
            <a:off x="5921473" y="1343025"/>
            <a:ext cx="3098702" cy="18478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948264" y="332656"/>
            <a:ext cx="2195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7030A0"/>
                </a:solidFill>
              </a:rPr>
              <a:t>Coordinates Layer 2</a:t>
            </a:r>
          </a:p>
        </p:txBody>
      </p:sp>
      <p:grpSp>
        <p:nvGrpSpPr>
          <p:cNvPr id="3" name="Groupe 40"/>
          <p:cNvGrpSpPr/>
          <p:nvPr/>
        </p:nvGrpSpPr>
        <p:grpSpPr>
          <a:xfrm>
            <a:off x="257176" y="4867275"/>
            <a:ext cx="1590674" cy="1505377"/>
            <a:chOff x="7410451" y="1000125"/>
            <a:chExt cx="1590674" cy="1505377"/>
          </a:xfrm>
        </p:grpSpPr>
        <p:cxnSp>
          <p:nvCxnSpPr>
            <p:cNvPr id="27" name="Connecteur droit avec flèche 26"/>
            <p:cNvCxnSpPr/>
            <p:nvPr/>
          </p:nvCxnSpPr>
          <p:spPr>
            <a:xfrm flipH="1" flipV="1">
              <a:off x="7896225" y="1000125"/>
              <a:ext cx="0" cy="8650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7882797" y="1861280"/>
              <a:ext cx="994503" cy="2532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V="1">
              <a:off x="7896225" y="1285875"/>
              <a:ext cx="695325" cy="5793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7410451" y="1019175"/>
              <a:ext cx="333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Y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8667751" y="1095028"/>
              <a:ext cx="333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X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8591551" y="2228503"/>
              <a:ext cx="333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Z</a:t>
              </a:r>
              <a:endParaRPr lang="en-US" sz="1200" b="1" baseline="30000" dirty="0"/>
            </a:p>
          </p:txBody>
        </p:sp>
      </p:grpSp>
      <p:cxnSp>
        <p:nvCxnSpPr>
          <p:cNvPr id="20" name="Connecteur droit avec flèche 19"/>
          <p:cNvCxnSpPr>
            <a:stCxn id="25" idx="2"/>
          </p:cNvCxnSpPr>
          <p:nvPr/>
        </p:nvCxnSpPr>
        <p:spPr>
          <a:xfrm>
            <a:off x="2257425" y="1172002"/>
            <a:ext cx="76200" cy="8187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752600" y="895003"/>
            <a:ext cx="100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Iron wall 2</a:t>
            </a:r>
            <a:endParaRPr lang="en-US" sz="1200" b="1" baseline="30000" dirty="0"/>
          </a:p>
        </p:txBody>
      </p:sp>
      <p:cxnSp>
        <p:nvCxnSpPr>
          <p:cNvPr id="18" name="Connecteur droit avec flèche 17"/>
          <p:cNvCxnSpPr>
            <a:stCxn id="21" idx="2"/>
          </p:cNvCxnSpPr>
          <p:nvPr/>
        </p:nvCxnSpPr>
        <p:spPr>
          <a:xfrm flipH="1">
            <a:off x="4914900" y="1324402"/>
            <a:ext cx="200025" cy="523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610100" y="1047403"/>
            <a:ext cx="100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 3 -</a:t>
            </a:r>
            <a:endParaRPr lang="en-US" sz="1200" b="1" baseline="30000" dirty="0"/>
          </a:p>
        </p:txBody>
      </p:sp>
      <p:cxnSp>
        <p:nvCxnSpPr>
          <p:cNvPr id="22" name="Connecteur droit avec flèche 21"/>
          <p:cNvCxnSpPr>
            <a:stCxn id="24" idx="2"/>
          </p:cNvCxnSpPr>
          <p:nvPr/>
        </p:nvCxnSpPr>
        <p:spPr>
          <a:xfrm flipH="1">
            <a:off x="8296275" y="1381552"/>
            <a:ext cx="200025" cy="523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991475" y="1104553"/>
            <a:ext cx="100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 3 +</a:t>
            </a:r>
            <a:endParaRPr lang="en-US" sz="1200" b="1" baseline="30000" dirty="0"/>
          </a:p>
        </p:txBody>
      </p:sp>
      <p:cxnSp>
        <p:nvCxnSpPr>
          <p:cNvPr id="30" name="Connecteur droit avec flèche 29"/>
          <p:cNvCxnSpPr>
            <a:stCxn id="31" idx="0"/>
          </p:cNvCxnSpPr>
          <p:nvPr/>
        </p:nvCxnSpPr>
        <p:spPr>
          <a:xfrm flipV="1">
            <a:off x="7686675" y="5410200"/>
            <a:ext cx="209550" cy="7902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181850" y="6200428"/>
            <a:ext cx="100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 4 -</a:t>
            </a:r>
            <a:endParaRPr lang="en-US" sz="1200" b="1" baseline="30000" dirty="0"/>
          </a:p>
        </p:txBody>
      </p:sp>
      <p:cxnSp>
        <p:nvCxnSpPr>
          <p:cNvPr id="33" name="Connecteur droit avec flèche 32"/>
          <p:cNvCxnSpPr>
            <a:stCxn id="34" idx="2"/>
          </p:cNvCxnSpPr>
          <p:nvPr/>
        </p:nvCxnSpPr>
        <p:spPr>
          <a:xfrm>
            <a:off x="4210050" y="3629452"/>
            <a:ext cx="285750" cy="57107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05225" y="3352453"/>
            <a:ext cx="100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 4 +</a:t>
            </a:r>
            <a:endParaRPr lang="en-US" sz="1200" b="1" baseline="30000" dirty="0"/>
          </a:p>
        </p:txBody>
      </p:sp>
      <p:cxnSp>
        <p:nvCxnSpPr>
          <p:cNvPr id="45" name="Connecteur droit avec flèche 44"/>
          <p:cNvCxnSpPr/>
          <p:nvPr/>
        </p:nvCxnSpPr>
        <p:spPr>
          <a:xfrm flipH="1" flipV="1">
            <a:off x="1476375" y="2581275"/>
            <a:ext cx="0" cy="10093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1019175" y="3600103"/>
            <a:ext cx="100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Reference = Magnet</a:t>
            </a:r>
            <a:endParaRPr lang="en-US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201572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3556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Counts J/psi setup 60 days at 10^37 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9" y="3850668"/>
            <a:ext cx="8945401" cy="2988282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0396"/>
            <a:ext cx="5022960" cy="339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9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1050</Words>
  <Application>Microsoft Office PowerPoint</Application>
  <PresentationFormat>On-screen Show (4:3)</PresentationFormat>
  <Paragraphs>240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Andalus</vt:lpstr>
      <vt:lpstr>Arial Unicode MS</vt:lpstr>
      <vt:lpstr>Arial</vt:lpstr>
      <vt:lpstr>Calibri</vt:lpstr>
      <vt:lpstr>Cambria Math</vt:lpstr>
      <vt:lpstr>Symbol</vt:lpstr>
      <vt:lpstr>Office Theme</vt:lpstr>
      <vt:lpstr>Double Deeply Virtual Compton with SoLID</vt:lpstr>
      <vt:lpstr>PowerPoint Presentation</vt:lpstr>
      <vt:lpstr>DDVCS cross section</vt:lpstr>
      <vt:lpstr>Double Deeply Virtual Compton Scattering</vt:lpstr>
      <vt:lpstr>Kinematical coverage</vt:lpstr>
      <vt:lpstr>SoLID JPsi Setup</vt:lpstr>
      <vt:lpstr>PowerPoint Presentation</vt:lpstr>
      <vt:lpstr>PowerPoint Presentation</vt:lpstr>
      <vt:lpstr>Counts J/psi setup 60 days at 10^37 cm-2s-1 </vt:lpstr>
      <vt:lpstr>Double Deeply Virtual Compton Scattering  with SoLID at JLab 12GeV</vt:lpstr>
      <vt:lpstr>Higher luminosity J/Psi setup tracking study</vt:lpstr>
      <vt:lpstr>Dedicated setup</vt:lpstr>
      <vt:lpstr>Expected accuracy dedicated setup  90 days at 1038 cm-2s-1 </vt:lpstr>
      <vt:lpstr>Higher luminosity ?</vt:lpstr>
      <vt:lpstr>Kinematical coverage 11 GeV</vt:lpstr>
      <vt:lpstr>Kinematical coverage 11 GeV</vt:lpstr>
      <vt:lpstr>Kinematical coverage 22 GeV</vt:lpstr>
      <vt:lpstr>Kinematical coverage 22 GeV</vt:lpstr>
      <vt:lpstr>11 GeV vs 22 GeV</vt:lpstr>
      <vt:lpstr>PowerPoint Presentation</vt:lpstr>
      <vt:lpstr>11 GeV vs 22 GeV</vt:lpstr>
      <vt:lpstr>11 GeV vs 22 GeV</vt:lpstr>
      <vt:lpstr>Quick numbers for J/Psi settings</vt:lpstr>
      <vt:lpstr>PowerPoint Presentation</vt:lpstr>
      <vt:lpstr>PowerPoint Presentation</vt:lpstr>
      <vt:lpstr>Timeline / To do list</vt:lpstr>
      <vt:lpstr>Conclusion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camsonne</dc:creator>
  <cp:lastModifiedBy>Alexandre Camsonne</cp:lastModifiedBy>
  <cp:revision>101</cp:revision>
  <dcterms:created xsi:type="dcterms:W3CDTF">2014-09-23T14:55:00Z</dcterms:created>
  <dcterms:modified xsi:type="dcterms:W3CDTF">2022-09-28T11:51:27Z</dcterms:modified>
</cp:coreProperties>
</file>