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306" r:id="rId3"/>
    <p:sldId id="328" r:id="rId4"/>
    <p:sldId id="307" r:id="rId5"/>
    <p:sldId id="329" r:id="rId6"/>
    <p:sldId id="345" r:id="rId7"/>
    <p:sldId id="346" r:id="rId8"/>
    <p:sldId id="318" r:id="rId9"/>
    <p:sldId id="321" r:id="rId10"/>
    <p:sldId id="322" r:id="rId11"/>
    <p:sldId id="319" r:id="rId12"/>
    <p:sldId id="348" r:id="rId13"/>
    <p:sldId id="340" r:id="rId14"/>
    <p:sldId id="343" r:id="rId15"/>
    <p:sldId id="341" r:id="rId16"/>
    <p:sldId id="349" r:id="rId17"/>
    <p:sldId id="317" r:id="rId18"/>
    <p:sldId id="326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29" autoAdjust="0"/>
    <p:restoredTop sz="94699"/>
  </p:normalViewPr>
  <p:slideViewPr>
    <p:cSldViewPr snapToGrid="0">
      <p:cViewPr varScale="1">
        <p:scale>
          <a:sx n="101" d="100"/>
          <a:sy n="101" d="100"/>
        </p:scale>
        <p:origin x="1724" y="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8100" cy="3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E706E5-7BD7-4AD7-8A7A-861C59904345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897577-AE86-4703-B915-2BD86A597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8651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897577-AE86-4703-B915-2BD86A59716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3815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897577-AE86-4703-B915-2BD86A59716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3884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897577-AE86-4703-B915-2BD86A59716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9038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897577-AE86-4703-B915-2BD86A59716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46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B6311-D758-46D9-9C51-6C0BE92F14C1}" type="datetime1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764E7-5D71-4F81-BBA5-FEA4C3F6D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388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9AEC5-0DDA-4912-96E7-520C032F2C0C}" type="datetime1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764E7-5D71-4F81-BBA5-FEA4C3F6D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650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DB0EC-5131-4FC7-82D1-371D755E1AFD}" type="datetime1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764E7-5D71-4F81-BBA5-FEA4C3F6D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222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A2F3-7C2F-47D5-B22A-952B2314B8D2}" type="datetime1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764E7-5D71-4F81-BBA5-FEA4C3F6D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366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4E73F-0E34-41A1-ABC3-44C9F3172A8E}" type="datetime1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764E7-5D71-4F81-BBA5-FEA4C3F6D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623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4A01B-9887-4DD2-89F9-97449746C322}" type="datetime1">
              <a:rPr lang="en-US" smtClean="0"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764E7-5D71-4F81-BBA5-FEA4C3F6D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175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A7031-78D0-447D-978D-CA43A1F41F73}" type="datetime1">
              <a:rPr lang="en-US" smtClean="0"/>
              <a:t>9/28/2022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764E7-5D71-4F81-BBA5-FEA4C3F6D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750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A1E63-A6D2-4EFB-8F83-0EEBB5B78692}" type="datetime1">
              <a:rPr lang="en-US" smtClean="0"/>
              <a:t>9/28/2022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764E7-5D71-4F81-BBA5-FEA4C3F6D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75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6419B-51B4-4A98-AFA7-CCB2FB4EF055}" type="datetime1">
              <a:rPr lang="en-US" smtClean="0"/>
              <a:t>9/28/2022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764E7-5D71-4F81-BBA5-FEA4C3F6D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619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92EE0-385D-4C58-B566-7EFFC6CC56A8}" type="datetime1">
              <a:rPr lang="en-US" smtClean="0"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764E7-5D71-4F81-BBA5-FEA4C3F6D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094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7A294-C06F-443E-9ABF-74541EA96BD3}" type="datetime1">
              <a:rPr lang="en-US" smtClean="0"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764E7-5D71-4F81-BBA5-FEA4C3F6D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381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A2A8A2-170A-4927-9677-7C345779BE21}" type="datetime1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1764E7-5D71-4F81-BBA5-FEA4C3F6D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638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tags" Target="../tags/tag16.xml"/><Relationship Id="rId7" Type="http://schemas.openxmlformats.org/officeDocument/2006/relationships/image" Target="../media/image37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36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7.xml"/><Relationship Id="rId9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tags" Target="../tags/tag5.xml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6.png"/><Relationship Id="rId5" Type="http://schemas.openxmlformats.org/officeDocument/2006/relationships/tags" Target="../tags/tag7.xml"/><Relationship Id="rId10" Type="http://schemas.openxmlformats.org/officeDocument/2006/relationships/image" Target="../media/image15.png"/><Relationship Id="rId4" Type="http://schemas.openxmlformats.org/officeDocument/2006/relationships/tags" Target="../tags/tag6.xml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image" Target="../media/image18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322B8CC1-0D31-1222-0C54-4AB012B844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543" y="5599388"/>
            <a:ext cx="4609065" cy="1263777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053A6118-D128-48CD-99CF-3489CE77F9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976" y="2143657"/>
            <a:ext cx="8960046" cy="1562283"/>
          </a:xfrm>
        </p:spPr>
        <p:txBody>
          <a:bodyPr>
            <a:noAutofit/>
          </a:bodyPr>
          <a:lstStyle/>
          <a:p>
            <a:r>
              <a:rPr lang="en-US" sz="4800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GPDs through Universal Moment Parameterization (GUMP)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9960F0F2-1B70-4194-87B0-7BE0C1DEBB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8218" y="3702631"/>
            <a:ext cx="7427562" cy="931722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Corbel" panose="020B0503020204020204" pitchFamily="34" charset="0"/>
                <a:ea typeface="Verdana" panose="020B0604030504040204" pitchFamily="34" charset="0"/>
                <a:cs typeface="Microsoft Sans Serif" panose="020B0604020202020204" pitchFamily="34" charset="0"/>
              </a:rPr>
              <a:t>Yuxun Guo</a:t>
            </a:r>
          </a:p>
          <a:p>
            <a:r>
              <a:rPr lang="en-US" sz="2000" dirty="0">
                <a:latin typeface="Corbel" panose="020B0503020204020204" pitchFamily="34" charset="0"/>
                <a:ea typeface="Verdana" panose="020B0604030504040204" pitchFamily="34" charset="0"/>
                <a:cs typeface="Microsoft Sans Serif" panose="020B0604020202020204" pitchFamily="34" charset="0"/>
              </a:rPr>
              <a:t>University of Maryland, College Park</a:t>
            </a:r>
          </a:p>
        </p:txBody>
      </p:sp>
      <p:pic>
        <p:nvPicPr>
          <p:cNvPr id="1026" name="Picture 2" descr="Logo and Brand Standards: Office of Trademarks and Licensing Branding  Guidelines">
            <a:extLst>
              <a:ext uri="{FF2B5EF4-FFF2-40B4-BE49-F238E27FC236}">
                <a16:creationId xmlns:a16="http://schemas.microsoft.com/office/drawing/2014/main" id="{6CE87A12-09B0-4785-801D-2370028D7F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648215" cy="1648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ome | femtocenter">
            <a:extLst>
              <a:ext uri="{FF2B5EF4-FFF2-40B4-BE49-F238E27FC236}">
                <a16:creationId xmlns:a16="http://schemas.microsoft.com/office/drawing/2014/main" id="{F862125E-6B1F-4373-BA93-ED7EDA7FCC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855" y="349953"/>
            <a:ext cx="3783145" cy="948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灯片编号占位符 16">
            <a:extLst>
              <a:ext uri="{FF2B5EF4-FFF2-40B4-BE49-F238E27FC236}">
                <a16:creationId xmlns:a16="http://schemas.microsoft.com/office/drawing/2014/main" id="{9AD84256-560C-45B2-BE0F-7151D8386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764E7-5D71-4F81-BBA5-FEA4C3F6D90E}" type="slidenum">
              <a:rPr lang="en-US" smtClean="0"/>
              <a:t>1</a:t>
            </a:fld>
            <a:endParaRPr 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E8BDAEB2-DA54-056B-39C5-B8976E4FD7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06685" y="5599389"/>
            <a:ext cx="4737315" cy="1263597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41BAC114-0E4B-D49D-C86A-4DDA84CA04EF}"/>
              </a:ext>
            </a:extLst>
          </p:cNvPr>
          <p:cNvSpPr txBox="1"/>
          <p:nvPr/>
        </p:nvSpPr>
        <p:spPr>
          <a:xfrm>
            <a:off x="3834259" y="4932204"/>
            <a:ext cx="52177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>
                <a:latin typeface="Georgia" panose="02040502050405020303" pitchFamily="18" charset="0"/>
              </a:rPr>
              <a:t>YG, X. Ji and K. </a:t>
            </a:r>
            <a:r>
              <a:rPr lang="en-US" dirty="0" err="1">
                <a:latin typeface="Georgia" panose="02040502050405020303" pitchFamily="18" charset="0"/>
              </a:rPr>
              <a:t>Shiells</a:t>
            </a:r>
            <a:r>
              <a:rPr lang="en-US" dirty="0">
                <a:latin typeface="Georgia" panose="02040502050405020303" pitchFamily="18" charset="0"/>
              </a:rPr>
              <a:t> [2207.05768]</a:t>
            </a:r>
          </a:p>
        </p:txBody>
      </p:sp>
    </p:spTree>
    <p:extLst>
      <p:ext uri="{BB962C8B-B14F-4D97-AF65-F5344CB8AC3E}">
        <p14:creationId xmlns:p14="http://schemas.microsoft.com/office/powerpoint/2010/main" val="28479713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A245BDD-B1A4-E168-319F-5DEF9137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764E7-5D71-4F81-BBA5-FEA4C3F6D90E}" type="slidenum">
              <a:rPr lang="en-US" smtClean="0"/>
              <a:t>10</a:t>
            </a:fld>
            <a:endParaRPr lang="en-US"/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id="{1AF5EB41-79EB-E95D-4FC3-069D346B0CB4}"/>
              </a:ext>
            </a:extLst>
          </p:cNvPr>
          <p:cNvSpPr txBox="1">
            <a:spLocks/>
          </p:cNvSpPr>
          <p:nvPr/>
        </p:nvSpPr>
        <p:spPr>
          <a:xfrm>
            <a:off x="0" y="188317"/>
            <a:ext cx="9143999" cy="79679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outerShdw blurRad="203200" dist="38100" sx="101000" sy="101000" algn="bl" rotWithShape="0">
              <a:prstClr val="black">
                <a:alpha val="76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rgbClr val="002060"/>
                </a:solidFill>
                <a:latin typeface="Corbel" panose="020B0503020204020204" pitchFamily="34" charset="0"/>
                <a:ea typeface="Verdana" panose="020B0604030504040204" pitchFamily="34" charset="0"/>
              </a:rPr>
              <a:t>Example – quark trans. AM densities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6C609D7-EE55-B006-5A44-48FC4EB9C9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707" y="2161880"/>
            <a:ext cx="5466581" cy="4089962"/>
          </a:xfrm>
          <a:prstGeom prst="rect">
            <a:avLst/>
          </a:prstGeom>
        </p:spPr>
      </p:pic>
      <p:pic>
        <p:nvPicPr>
          <p:cNvPr id="12" name="图片 11" descr="\documentclass{article}&#10;\usepackage{amsmath,mathrsfs,xcolor,amssymb,slashed}&#10;\pagestyle{empty}&#10;\begin{document}&#10;\begin{align*}&#10;\begin{split}&#10;J_q^{X}(x)  = \int \text{d}^2\boldsymbol b ( b^y \times  x P^+)\rho_{q,\rm{In}}^{X}(x,\boldsymbol b)\to\frac{1}{2}x\left(H_{u/d}(x)+E_{u/d}(x)\right)\ .&#10;\end{split}&#10;\end{align*}&#10;\end{document}" title="IguanaTex Bitmap Display">
            <a:extLst>
              <a:ext uri="{FF2B5EF4-FFF2-40B4-BE49-F238E27FC236}">
                <a16:creationId xmlns:a16="http://schemas.microsoft.com/office/drawing/2014/main" id="{5F80E153-540C-8896-AE08-07A4132EF52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46" y="1452031"/>
            <a:ext cx="7820203" cy="60534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A30145D1-73B9-76AD-9C75-5C23D2170355}"/>
              </a:ext>
            </a:extLst>
          </p:cNvPr>
          <p:cNvSpPr txBox="1"/>
          <p:nvPr/>
        </p:nvSpPr>
        <p:spPr>
          <a:xfrm>
            <a:off x="5411260" y="1069414"/>
            <a:ext cx="27333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rbel" panose="020B0503020204020204" pitchFamily="34" charset="0"/>
              </a:rPr>
              <a:t>Ji sum rule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488D981A-0797-9B62-6418-41E2A110157E}"/>
              </a:ext>
            </a:extLst>
          </p:cNvPr>
          <p:cNvSpPr txBox="1"/>
          <p:nvPr/>
        </p:nvSpPr>
        <p:spPr>
          <a:xfrm>
            <a:off x="7486650" y="1144255"/>
            <a:ext cx="106842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 Light" panose="020F0302020204030204" pitchFamily="34" charset="0"/>
              </a:rPr>
              <a:t>Ji:1996ek</a:t>
            </a:r>
          </a:p>
        </p:txBody>
      </p:sp>
    </p:spTree>
    <p:extLst>
      <p:ext uri="{BB962C8B-B14F-4D97-AF65-F5344CB8AC3E}">
        <p14:creationId xmlns:p14="http://schemas.microsoft.com/office/powerpoint/2010/main" val="36236360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A245BDD-B1A4-E168-319F-5DEF9137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764E7-5D71-4F81-BBA5-FEA4C3F6D90E}" type="slidenum">
              <a:rPr lang="en-US" smtClean="0"/>
              <a:t>11</a:t>
            </a:fld>
            <a:endParaRPr lang="en-US"/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id="{1AF5EB41-79EB-E95D-4FC3-069D346B0CB4}"/>
              </a:ext>
            </a:extLst>
          </p:cNvPr>
          <p:cNvSpPr txBox="1">
            <a:spLocks/>
          </p:cNvSpPr>
          <p:nvPr/>
        </p:nvSpPr>
        <p:spPr>
          <a:xfrm>
            <a:off x="0" y="188317"/>
            <a:ext cx="9143999" cy="79679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outerShdw blurRad="203200" dist="38100" sx="101000" sy="101000" algn="bl" rotWithShape="0">
              <a:prstClr val="black">
                <a:alpha val="76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rgbClr val="002060"/>
                </a:solidFill>
                <a:latin typeface="Corbel" panose="020B0503020204020204" pitchFamily="34" charset="0"/>
                <a:ea typeface="Verdana" panose="020B0604030504040204" pitchFamily="34" charset="0"/>
              </a:rPr>
              <a:t>Next Step: Exp. Observables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95F05B4E-DF06-791E-C347-3AB1ACE826BC}"/>
              </a:ext>
            </a:extLst>
          </p:cNvPr>
          <p:cNvSpPr txBox="1"/>
          <p:nvPr/>
        </p:nvSpPr>
        <p:spPr>
          <a:xfrm>
            <a:off x="448518" y="1113050"/>
            <a:ext cx="82469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orbel" panose="020B0503020204020204" pitchFamily="34" charset="0"/>
              </a:rPr>
              <a:t>Lots of DVCS measurement/analysis are done recently!</a:t>
            </a:r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0E9C6450-E287-82D3-CCFF-54E9224030CE}"/>
              </a:ext>
            </a:extLst>
          </p:cNvPr>
          <p:cNvGrpSpPr/>
          <p:nvPr/>
        </p:nvGrpSpPr>
        <p:grpSpPr>
          <a:xfrm>
            <a:off x="628650" y="1626070"/>
            <a:ext cx="7240092" cy="2191798"/>
            <a:chOff x="124365" y="1765521"/>
            <a:chExt cx="7240092" cy="2191798"/>
          </a:xfrm>
        </p:grpSpPr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320E46EA-5AF7-CF9B-4AD8-F973167EF90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238" y="1765521"/>
              <a:ext cx="7182219" cy="1028753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DFF36C0E-8758-1207-BC8B-A888ED4DE7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4365" y="2922216"/>
              <a:ext cx="7112366" cy="1035103"/>
            </a:xfrm>
            <a:prstGeom prst="rect">
              <a:avLst/>
            </a:prstGeom>
          </p:spPr>
        </p:pic>
      </p:grpSp>
      <p:pic>
        <p:nvPicPr>
          <p:cNvPr id="26" name="图片 25">
            <a:extLst>
              <a:ext uri="{FF2B5EF4-FFF2-40B4-BE49-F238E27FC236}">
                <a16:creationId xmlns:a16="http://schemas.microsoft.com/office/drawing/2014/main" id="{86A52A55-5EE7-E0E6-ED5E-66DDBCDFB8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523" y="3998496"/>
            <a:ext cx="6979009" cy="2311519"/>
          </a:xfrm>
          <a:prstGeom prst="rect">
            <a:avLst/>
          </a:prstGeom>
        </p:spPr>
      </p:pic>
      <p:sp>
        <p:nvSpPr>
          <p:cNvPr id="27" name="文本框 26">
            <a:extLst>
              <a:ext uri="{FF2B5EF4-FFF2-40B4-BE49-F238E27FC236}">
                <a16:creationId xmlns:a16="http://schemas.microsoft.com/office/drawing/2014/main" id="{50CB5FB2-AB32-C7D5-C50D-83410DE07843}"/>
              </a:ext>
            </a:extLst>
          </p:cNvPr>
          <p:cNvSpPr txBox="1"/>
          <p:nvPr/>
        </p:nvSpPr>
        <p:spPr>
          <a:xfrm>
            <a:off x="628650" y="6259810"/>
            <a:ext cx="82469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rbel" panose="020B0503020204020204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8729700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A245BDD-B1A4-E168-319F-5DEF9137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764E7-5D71-4F81-BBA5-FEA4C3F6D90E}" type="slidenum">
              <a:rPr lang="en-US" smtClean="0"/>
              <a:t>12</a:t>
            </a:fld>
            <a:endParaRPr lang="en-US"/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id="{1AF5EB41-79EB-E95D-4FC3-069D346B0CB4}"/>
              </a:ext>
            </a:extLst>
          </p:cNvPr>
          <p:cNvSpPr txBox="1">
            <a:spLocks/>
          </p:cNvSpPr>
          <p:nvPr/>
        </p:nvSpPr>
        <p:spPr>
          <a:xfrm>
            <a:off x="1" y="3030604"/>
            <a:ext cx="9143999" cy="79679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outerShdw blurRad="203200" dist="38100" sx="101000" sy="101000" algn="bl" rotWithShape="0">
              <a:prstClr val="black">
                <a:alpha val="76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rgbClr val="002060"/>
                </a:solidFill>
                <a:latin typeface="Corbel" panose="020B0503020204020204" pitchFamily="34" charset="0"/>
                <a:ea typeface="Verdana" panose="020B0604030504040204" pitchFamily="34" charset="0"/>
              </a:rPr>
              <a:t>How does energy upgrade  benefit DVCS?</a:t>
            </a:r>
          </a:p>
        </p:txBody>
      </p:sp>
    </p:spTree>
    <p:extLst>
      <p:ext uri="{BB962C8B-B14F-4D97-AF65-F5344CB8AC3E}">
        <p14:creationId xmlns:p14="http://schemas.microsoft.com/office/powerpoint/2010/main" val="38198312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A245BDD-B1A4-E168-319F-5DEF9137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764E7-5D71-4F81-BBA5-FEA4C3F6D90E}" type="slidenum">
              <a:rPr lang="en-US" smtClean="0"/>
              <a:t>13</a:t>
            </a:fld>
            <a:endParaRPr lang="en-US"/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id="{1AF5EB41-79EB-E95D-4FC3-069D346B0CB4}"/>
              </a:ext>
            </a:extLst>
          </p:cNvPr>
          <p:cNvSpPr txBox="1">
            <a:spLocks/>
          </p:cNvSpPr>
          <p:nvPr/>
        </p:nvSpPr>
        <p:spPr>
          <a:xfrm>
            <a:off x="0" y="188317"/>
            <a:ext cx="9143999" cy="79679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outerShdw blurRad="203200" dist="38100" sx="101000" sy="101000" algn="bl" rotWithShape="0">
              <a:prstClr val="black">
                <a:alpha val="76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rgbClr val="002060"/>
                </a:solidFill>
                <a:latin typeface="Corbel" panose="020B0503020204020204" pitchFamily="34" charset="0"/>
                <a:ea typeface="Verdana" panose="020B0604030504040204" pitchFamily="34" charset="0"/>
              </a:rPr>
              <a:t>Higher twist effects and scaling 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7D563B40-5103-EE08-36BC-D89BC1A14338}"/>
              </a:ext>
            </a:extLst>
          </p:cNvPr>
          <p:cNvSpPr txBox="1"/>
          <p:nvPr/>
        </p:nvSpPr>
        <p:spPr>
          <a:xfrm>
            <a:off x="978491" y="1266832"/>
            <a:ext cx="7187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rbel" panose="020B0503020204020204" pitchFamily="34" charset="0"/>
              </a:rPr>
              <a:t>Current JLab DVCS data cover limited region of large </a:t>
            </a:r>
            <a:r>
              <a:rPr lang="en-US" sz="2400" i="1" dirty="0">
                <a:latin typeface="Corbel" panose="020B0503020204020204" pitchFamily="34" charset="0"/>
              </a:rPr>
              <a:t>Q</a:t>
            </a:r>
            <a:endParaRPr lang="en-US" sz="2400" dirty="0">
              <a:latin typeface="Corbel" panose="020B0503020204020204" pitchFamily="34" charset="0"/>
            </a:endParaRP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E0A60671-D4CC-7DB8-31B2-1B1276EAD2DE}"/>
              </a:ext>
            </a:extLst>
          </p:cNvPr>
          <p:cNvGrpSpPr/>
          <p:nvPr/>
        </p:nvGrpSpPr>
        <p:grpSpPr>
          <a:xfrm>
            <a:off x="1663041" y="4442807"/>
            <a:ext cx="6228112" cy="2248547"/>
            <a:chOff x="876179" y="2073763"/>
            <a:chExt cx="7602350" cy="2833122"/>
          </a:xfrm>
        </p:grpSpPr>
        <p:pic>
          <p:nvPicPr>
            <p:cNvPr id="9" name="图片 8" descr="图表, 表面图&#10;&#10;描述已自动生成">
              <a:extLst>
                <a:ext uri="{FF2B5EF4-FFF2-40B4-BE49-F238E27FC236}">
                  <a16:creationId xmlns:a16="http://schemas.microsoft.com/office/drawing/2014/main" id="{8B48C4F4-B2AA-C57F-2747-7E3B23A421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6179" y="2543202"/>
              <a:ext cx="7347512" cy="2363683"/>
            </a:xfrm>
            <a:prstGeom prst="rect">
              <a:avLst/>
            </a:prstGeom>
          </p:spPr>
        </p:pic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8E51B39D-093A-BD5F-FEE1-FFF3AD4C1C52}"/>
                </a:ext>
              </a:extLst>
            </p:cNvPr>
            <p:cNvSpPr txBox="1"/>
            <p:nvPr/>
          </p:nvSpPr>
          <p:spPr>
            <a:xfrm>
              <a:off x="6827211" y="2564907"/>
              <a:ext cx="1651318" cy="41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 Light" panose="020F0302020204030204" pitchFamily="34" charset="0"/>
                </a:rPr>
                <a:t>Guo:2022cgq</a:t>
              </a:r>
            </a:p>
          </p:txBody>
        </p:sp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FAE30F86-ABA2-2EFD-FAC5-8575C206C3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68003" y="2073763"/>
              <a:ext cx="4106418" cy="346219"/>
            </a:xfrm>
            <a:prstGeom prst="rect">
              <a:avLst/>
            </a:prstGeom>
          </p:spPr>
        </p:pic>
      </p:grpSp>
      <p:sp>
        <p:nvSpPr>
          <p:cNvPr id="2" name="文本框 1">
            <a:extLst>
              <a:ext uri="{FF2B5EF4-FFF2-40B4-BE49-F238E27FC236}">
                <a16:creationId xmlns:a16="http://schemas.microsoft.com/office/drawing/2014/main" id="{C94A5C0B-F380-B1E2-7933-01F346A513E7}"/>
              </a:ext>
            </a:extLst>
          </p:cNvPr>
          <p:cNvSpPr txBox="1"/>
          <p:nvPr/>
        </p:nvSpPr>
        <p:spPr>
          <a:xfrm>
            <a:off x="2566940" y="2393322"/>
            <a:ext cx="40101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orbel" panose="020B0503020204020204" pitchFamily="34" charset="0"/>
              </a:rPr>
              <a:t>Collinear factorization for leading-twist GPD extraction </a:t>
            </a:r>
          </a:p>
        </p:txBody>
      </p:sp>
      <p:sp>
        <p:nvSpPr>
          <p:cNvPr id="3" name="箭头: 上下 2">
            <a:extLst>
              <a:ext uri="{FF2B5EF4-FFF2-40B4-BE49-F238E27FC236}">
                <a16:creationId xmlns:a16="http://schemas.microsoft.com/office/drawing/2014/main" id="{A7D03BB3-CF44-30BB-577F-41C7CB71C1B5}"/>
              </a:ext>
            </a:extLst>
          </p:cNvPr>
          <p:cNvSpPr/>
          <p:nvPr/>
        </p:nvSpPr>
        <p:spPr>
          <a:xfrm>
            <a:off x="4486541" y="1774735"/>
            <a:ext cx="170914" cy="576571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箭头: 右 11">
            <a:extLst>
              <a:ext uri="{FF2B5EF4-FFF2-40B4-BE49-F238E27FC236}">
                <a16:creationId xmlns:a16="http://schemas.microsoft.com/office/drawing/2014/main" id="{4F56D91F-9598-EF8F-B112-5142FF6F91A7}"/>
              </a:ext>
            </a:extLst>
          </p:cNvPr>
          <p:cNvSpPr/>
          <p:nvPr/>
        </p:nvSpPr>
        <p:spPr>
          <a:xfrm rot="19047010">
            <a:off x="1949592" y="3218637"/>
            <a:ext cx="397380" cy="1607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74B0E42B-3EC5-F22D-8207-B355F26F9708}"/>
              </a:ext>
            </a:extLst>
          </p:cNvPr>
          <p:cNvSpPr txBox="1"/>
          <p:nvPr/>
        </p:nvSpPr>
        <p:spPr>
          <a:xfrm>
            <a:off x="517021" y="3520919"/>
            <a:ext cx="2726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rbel" panose="020B0503020204020204" pitchFamily="34" charset="0"/>
              </a:rPr>
              <a:t>Higher twist correction needed to be studied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19BB34DC-5211-57B6-8BD0-D8EDCE1A7D55}"/>
              </a:ext>
            </a:extLst>
          </p:cNvPr>
          <p:cNvSpPr txBox="1"/>
          <p:nvPr/>
        </p:nvSpPr>
        <p:spPr>
          <a:xfrm>
            <a:off x="5767523" y="3520919"/>
            <a:ext cx="29717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rbel" panose="020B0503020204020204" pitchFamily="34" charset="0"/>
              </a:rPr>
              <a:t>Test of scaling and universality (factorization)</a:t>
            </a:r>
          </a:p>
        </p:txBody>
      </p:sp>
      <p:sp>
        <p:nvSpPr>
          <p:cNvPr id="17" name="箭头: 右 16">
            <a:extLst>
              <a:ext uri="{FF2B5EF4-FFF2-40B4-BE49-F238E27FC236}">
                <a16:creationId xmlns:a16="http://schemas.microsoft.com/office/drawing/2014/main" id="{E360EDD4-2CB8-AAFC-F5AB-A2EF118812E0}"/>
              </a:ext>
            </a:extLst>
          </p:cNvPr>
          <p:cNvSpPr/>
          <p:nvPr/>
        </p:nvSpPr>
        <p:spPr>
          <a:xfrm rot="13216504">
            <a:off x="6851147" y="3214833"/>
            <a:ext cx="397380" cy="1607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80F28CAC-3A9E-A8B6-0FC9-551A0F6EB285}"/>
              </a:ext>
            </a:extLst>
          </p:cNvPr>
          <p:cNvSpPr txBox="1"/>
          <p:nvPr/>
        </p:nvSpPr>
        <p:spPr>
          <a:xfrm>
            <a:off x="728797" y="4257099"/>
            <a:ext cx="7840765" cy="25545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US" sz="2000" dirty="0">
              <a:latin typeface="Corbel" panose="020B0503020204020204" pitchFamily="34" charset="0"/>
            </a:endParaRPr>
          </a:p>
          <a:p>
            <a:pPr algn="ctr"/>
            <a:endParaRPr lang="en-US" sz="2000" dirty="0">
              <a:latin typeface="Corbel" panose="020B0503020204020204" pitchFamily="34" charset="0"/>
            </a:endParaRPr>
          </a:p>
          <a:p>
            <a:pPr algn="ctr"/>
            <a:endParaRPr lang="en-US" sz="2000" dirty="0">
              <a:latin typeface="Corbel" panose="020B0503020204020204" pitchFamily="34" charset="0"/>
            </a:endParaRPr>
          </a:p>
          <a:p>
            <a:pPr algn="ctr"/>
            <a:r>
              <a:rPr lang="en-US" sz="2000" dirty="0">
                <a:latin typeface="Corbel" panose="020B0503020204020204" pitchFamily="34" charset="0"/>
              </a:rPr>
              <a:t>Leverage in large Q is in needed to resolve them with larger beam energy</a:t>
            </a:r>
          </a:p>
          <a:p>
            <a:pPr algn="ctr"/>
            <a:endParaRPr lang="en-US" sz="2000" dirty="0">
              <a:latin typeface="Corbel" panose="020B0503020204020204" pitchFamily="34" charset="0"/>
            </a:endParaRPr>
          </a:p>
          <a:p>
            <a:pPr algn="ctr"/>
            <a:endParaRPr lang="en-US" sz="2000" dirty="0">
              <a:latin typeface="Corbel" panose="020B0503020204020204" pitchFamily="34" charset="0"/>
            </a:endParaRPr>
          </a:p>
          <a:p>
            <a:pPr algn="ctr"/>
            <a:endParaRPr lang="en-US" sz="2000" dirty="0">
              <a:latin typeface="Corbel" panose="020B0503020204020204" pitchFamily="34" charset="0"/>
            </a:endParaRPr>
          </a:p>
          <a:p>
            <a:pPr algn="ctr"/>
            <a:endParaRPr lang="en-US" sz="200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8143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6" grpId="0"/>
      <p:bldP spid="17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A245BDD-B1A4-E168-319F-5DEF9137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764E7-5D71-4F81-BBA5-FEA4C3F6D90E}" type="slidenum">
              <a:rPr lang="en-US" smtClean="0"/>
              <a:t>14</a:t>
            </a:fld>
            <a:endParaRPr lang="en-US"/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id="{1AF5EB41-79EB-E95D-4FC3-069D346B0CB4}"/>
              </a:ext>
            </a:extLst>
          </p:cNvPr>
          <p:cNvSpPr txBox="1">
            <a:spLocks/>
          </p:cNvSpPr>
          <p:nvPr/>
        </p:nvSpPr>
        <p:spPr>
          <a:xfrm>
            <a:off x="0" y="188317"/>
            <a:ext cx="9143999" cy="79679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outerShdw blurRad="203200" dist="38100" sx="101000" sy="101000" algn="bl" rotWithShape="0">
              <a:prstClr val="black">
                <a:alpha val="76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>
                <a:solidFill>
                  <a:srgbClr val="002060"/>
                </a:solidFill>
                <a:latin typeface="Corbel" panose="020B0503020204020204" pitchFamily="34" charset="0"/>
                <a:ea typeface="Verdana" panose="020B0604030504040204" pitchFamily="34" charset="0"/>
              </a:rPr>
              <a:t>Reduced </a:t>
            </a:r>
            <a:r>
              <a:rPr lang="en-US" sz="4000" dirty="0">
                <a:solidFill>
                  <a:srgbClr val="002060"/>
                </a:solidFill>
                <a:latin typeface="Corbel" panose="020B0503020204020204" pitchFamily="34" charset="0"/>
                <a:ea typeface="Verdana" panose="020B0604030504040204" pitchFamily="34" charset="0"/>
              </a:rPr>
              <a:t>BH background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7D563B40-5103-EE08-36BC-D89BC1A14338}"/>
              </a:ext>
            </a:extLst>
          </p:cNvPr>
          <p:cNvSpPr txBox="1"/>
          <p:nvPr/>
        </p:nvSpPr>
        <p:spPr>
          <a:xfrm>
            <a:off x="329391" y="1186384"/>
            <a:ext cx="88611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rbel" panose="020B0503020204020204" pitchFamily="34" charset="0"/>
              </a:rPr>
              <a:t>High energy with small </a:t>
            </a:r>
            <a:r>
              <a:rPr lang="en-US" sz="2400" i="1" dirty="0">
                <a:latin typeface="Corbel" panose="020B0503020204020204" pitchFamily="34" charset="0"/>
              </a:rPr>
              <a:t>y</a:t>
            </a:r>
            <a:r>
              <a:rPr lang="en-US" sz="2400" dirty="0">
                <a:latin typeface="Corbel" panose="020B0503020204020204" pitchFamily="34" charset="0"/>
              </a:rPr>
              <a:t> suppresses the Bethe-</a:t>
            </a:r>
            <a:r>
              <a:rPr lang="en-US" sz="2400" dirty="0" err="1">
                <a:latin typeface="Corbel" panose="020B0503020204020204" pitchFamily="34" charset="0"/>
              </a:rPr>
              <a:t>Heitler</a:t>
            </a:r>
            <a:r>
              <a:rPr lang="en-US" sz="2400" dirty="0">
                <a:latin typeface="Corbel" panose="020B0503020204020204" pitchFamily="34" charset="0"/>
              </a:rPr>
              <a:t> background.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FD6B7FDE-82CE-862E-E44F-917FE663A43F}"/>
              </a:ext>
            </a:extLst>
          </p:cNvPr>
          <p:cNvGrpSpPr/>
          <p:nvPr/>
        </p:nvGrpSpPr>
        <p:grpSpPr>
          <a:xfrm>
            <a:off x="4571999" y="2142106"/>
            <a:ext cx="4372204" cy="3628411"/>
            <a:chOff x="1203928" y="2748858"/>
            <a:chExt cx="4372204" cy="3628411"/>
          </a:xfrm>
        </p:grpSpPr>
        <p:pic>
          <p:nvPicPr>
            <p:cNvPr id="11" name="图片 10" descr="IguanaTex Bitmap Display&#10;&#10;\documentclass{article}&#10;\usepackage{amsmath,mathrsfs,xcolor,amssymb,slashed}&#10;\pagestyle{empty}&#10;\begin{document}&#10;\begin{align*}&#10;\begin{split}&#10; R_i^{\rm{UU}}(x_B,Q^2,t)=\frac{\text{d}^3 \sigma^{\rm{UU}}_i}{\text{d}x_B\text{d}Q^2\text{d}|t| } \left(\frac{\text{d}^3 \sigma^{\rm{UU}}_{\text{BH}}}{\text{d}x_B\text{d}Q^2\text{d}|t| }\right)^{-1}&#10;\end{split}&#10;\end{align*}&#10;\end{document}">
              <a:extLst>
                <a:ext uri="{FF2B5EF4-FFF2-40B4-BE49-F238E27FC236}">
                  <a16:creationId xmlns:a16="http://schemas.microsoft.com/office/drawing/2014/main" id="{9C84634C-C6F5-42ED-F968-7771C910D51D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3182" y="5870977"/>
              <a:ext cx="3881575" cy="506292"/>
            </a:xfrm>
            <a:prstGeom prst="rect">
              <a:avLst/>
            </a:prstGeom>
          </p:spPr>
        </p:pic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E4BE8DE8-CD4D-40E7-8C6D-185E64B7C88A}"/>
                </a:ext>
              </a:extLst>
            </p:cNvPr>
            <p:cNvGrpSpPr/>
            <p:nvPr/>
          </p:nvGrpSpPr>
          <p:grpSpPr>
            <a:xfrm>
              <a:off x="1203928" y="2748858"/>
              <a:ext cx="4372204" cy="2967842"/>
              <a:chOff x="480349" y="3492510"/>
              <a:chExt cx="4372204" cy="2967842"/>
            </a:xfrm>
          </p:grpSpPr>
          <p:pic>
            <p:nvPicPr>
              <p:cNvPr id="3" name="图片 2">
                <a:extLst>
                  <a:ext uri="{FF2B5EF4-FFF2-40B4-BE49-F238E27FC236}">
                    <a16:creationId xmlns:a16="http://schemas.microsoft.com/office/drawing/2014/main" id="{17E7F745-45D2-B335-A500-80E896751D5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0349" y="3492510"/>
                <a:ext cx="4372204" cy="2967842"/>
              </a:xfrm>
              <a:prstGeom prst="rect">
                <a:avLst/>
              </a:prstGeom>
            </p:spPr>
          </p:pic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6B8F1C69-B8C5-1651-C0E9-FED8BDD06F93}"/>
                  </a:ext>
                </a:extLst>
              </p:cNvPr>
              <p:cNvSpPr txBox="1"/>
              <p:nvPr/>
            </p:nvSpPr>
            <p:spPr>
              <a:xfrm>
                <a:off x="3536489" y="5710975"/>
                <a:ext cx="1316064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400" dirty="0">
                    <a:solidFill>
                      <a:schemeClr val="bg1">
                        <a:lumMod val="65000"/>
                      </a:schemeClr>
                    </a:solidFill>
                    <a:latin typeface="Comic Sans MS" panose="030F0902030302020204" pitchFamily="66" charset="0"/>
                    <a:cs typeface="Calibri Light" panose="020F0302020204030204" pitchFamily="34" charset="0"/>
                  </a:rPr>
                  <a:t>Guo:2022cgq</a:t>
                </a:r>
              </a:p>
            </p:txBody>
          </p:sp>
        </p:grpSp>
      </p:grpSp>
      <p:pic>
        <p:nvPicPr>
          <p:cNvPr id="13" name="图片 12">
            <a:extLst>
              <a:ext uri="{FF2B5EF4-FFF2-40B4-BE49-F238E27FC236}">
                <a16:creationId xmlns:a16="http://schemas.microsoft.com/office/drawing/2014/main" id="{CC77145A-C3D7-71B1-012C-CE3D54BEF2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64" y="2362266"/>
            <a:ext cx="3409610" cy="2527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190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A245BDD-B1A4-E168-319F-5DEF9137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764E7-5D71-4F81-BBA5-FEA4C3F6D90E}" type="slidenum">
              <a:rPr lang="en-US" smtClean="0"/>
              <a:t>15</a:t>
            </a:fld>
            <a:endParaRPr lang="en-US"/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id="{1AF5EB41-79EB-E95D-4FC3-069D346B0CB4}"/>
              </a:ext>
            </a:extLst>
          </p:cNvPr>
          <p:cNvSpPr txBox="1">
            <a:spLocks/>
          </p:cNvSpPr>
          <p:nvPr/>
        </p:nvSpPr>
        <p:spPr>
          <a:xfrm>
            <a:off x="0" y="188317"/>
            <a:ext cx="9143999" cy="79679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outerShdw blurRad="203200" dist="38100" sx="101000" sy="101000" algn="bl" rotWithShape="0">
              <a:prstClr val="black">
                <a:alpha val="76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rgbClr val="002060"/>
                </a:solidFill>
                <a:latin typeface="Corbel" panose="020B0503020204020204" pitchFamily="34" charset="0"/>
                <a:ea typeface="Verdana" panose="020B0604030504040204" pitchFamily="34" charset="0"/>
              </a:rPr>
              <a:t>Kinematic access for DVCS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B9ED03FE-8590-E0D2-0C9F-84057AB70D0C}"/>
              </a:ext>
            </a:extLst>
          </p:cNvPr>
          <p:cNvSpPr txBox="1"/>
          <p:nvPr/>
        </p:nvSpPr>
        <p:spPr>
          <a:xfrm>
            <a:off x="658912" y="1140400"/>
            <a:ext cx="7826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rbel" panose="020B0503020204020204" pitchFamily="34" charset="0"/>
              </a:rPr>
              <a:t>In short, we practically want 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D12193C2-1BF6-CF07-8445-87FE6C304F36}"/>
              </a:ext>
            </a:extLst>
          </p:cNvPr>
          <p:cNvSpPr txBox="1"/>
          <p:nvPr/>
        </p:nvSpPr>
        <p:spPr>
          <a:xfrm>
            <a:off x="658913" y="1491621"/>
            <a:ext cx="5408602" cy="967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latin typeface="Corbel" panose="020B0503020204020204" pitchFamily="34" charset="0"/>
              </a:rPr>
              <a:t>large </a:t>
            </a:r>
            <a:r>
              <a:rPr lang="en-US" sz="2000" i="1" dirty="0">
                <a:latin typeface="Corbel" panose="020B0503020204020204" pitchFamily="34" charset="0"/>
              </a:rPr>
              <a:t>Q</a:t>
            </a:r>
            <a:r>
              <a:rPr lang="en-US" sz="2000" dirty="0">
                <a:latin typeface="Corbel" panose="020B0503020204020204" pitchFamily="34" charset="0"/>
              </a:rPr>
              <a:t> and coverage of small and large </a:t>
            </a:r>
            <a:r>
              <a:rPr lang="en-US" sz="2000" i="1" dirty="0" err="1">
                <a:latin typeface="Corbel" panose="020B0503020204020204" pitchFamily="34" charset="0"/>
              </a:rPr>
              <a:t>x</a:t>
            </a:r>
            <a:r>
              <a:rPr lang="en-US" sz="2000" i="1" baseline="-25000" dirty="0" err="1">
                <a:latin typeface="Corbel" panose="020B0503020204020204" pitchFamily="34" charset="0"/>
              </a:rPr>
              <a:t>B</a:t>
            </a:r>
            <a:endParaRPr lang="en-US" sz="2000" dirty="0">
              <a:latin typeface="Corbel" panose="020B0503020204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latin typeface="Corbel" panose="020B0503020204020204" pitchFamily="34" charset="0"/>
              </a:rPr>
              <a:t>small </a:t>
            </a:r>
            <a:r>
              <a:rPr lang="en-US" sz="2000" i="1" dirty="0">
                <a:latin typeface="Corbel" panose="020B0503020204020204" pitchFamily="34" charset="0"/>
              </a:rPr>
              <a:t>y</a:t>
            </a:r>
            <a:endParaRPr lang="en-US" sz="2000" dirty="0">
              <a:latin typeface="Corbel" panose="020B0503020204020204" pitchFamily="34" charset="0"/>
            </a:endParaRPr>
          </a:p>
        </p:txBody>
      </p:sp>
      <p:graphicFrame>
        <p:nvGraphicFramePr>
          <p:cNvPr id="17" name="表格 17">
            <a:extLst>
              <a:ext uri="{FF2B5EF4-FFF2-40B4-BE49-F238E27FC236}">
                <a16:creationId xmlns:a16="http://schemas.microsoft.com/office/drawing/2014/main" id="{1BFEC7AB-56AF-FC19-D650-8FE39CA9AC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2689055"/>
              </p:ext>
            </p:extLst>
          </p:nvPr>
        </p:nvGraphicFramePr>
        <p:xfrm>
          <a:off x="1216220" y="3086382"/>
          <a:ext cx="4027991" cy="28858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5275">
                  <a:extLst>
                    <a:ext uri="{9D8B030D-6E8A-4147-A177-3AD203B41FA5}">
                      <a16:colId xmlns:a16="http://schemas.microsoft.com/office/drawing/2014/main" val="505055588"/>
                    </a:ext>
                  </a:extLst>
                </a:gridCol>
                <a:gridCol w="685679">
                  <a:extLst>
                    <a:ext uri="{9D8B030D-6E8A-4147-A177-3AD203B41FA5}">
                      <a16:colId xmlns:a16="http://schemas.microsoft.com/office/drawing/2014/main" val="2010547370"/>
                    </a:ext>
                  </a:extLst>
                </a:gridCol>
                <a:gridCol w="685679">
                  <a:extLst>
                    <a:ext uri="{9D8B030D-6E8A-4147-A177-3AD203B41FA5}">
                      <a16:colId xmlns:a16="http://schemas.microsoft.com/office/drawing/2014/main" val="3633813435"/>
                    </a:ext>
                  </a:extLst>
                </a:gridCol>
                <a:gridCol w="685679">
                  <a:extLst>
                    <a:ext uri="{9D8B030D-6E8A-4147-A177-3AD203B41FA5}">
                      <a16:colId xmlns:a16="http://schemas.microsoft.com/office/drawing/2014/main" val="3192079121"/>
                    </a:ext>
                  </a:extLst>
                </a:gridCol>
                <a:gridCol w="685679">
                  <a:extLst>
                    <a:ext uri="{9D8B030D-6E8A-4147-A177-3AD203B41FA5}">
                      <a16:colId xmlns:a16="http://schemas.microsoft.com/office/drawing/2014/main" val="3686957769"/>
                    </a:ext>
                  </a:extLst>
                </a:gridCol>
              </a:tblGrid>
              <a:tr h="825670">
                <a:tc>
                  <a:txBody>
                    <a:bodyPr/>
                    <a:lstStyle/>
                    <a:p>
                      <a:pPr algn="ctr"/>
                      <a:endParaRPr lang="en-US" sz="2000" b="0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/>
                        <a:t>0.2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0.3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0.4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0.5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45394207"/>
                  </a:ext>
                </a:extLst>
              </a:tr>
              <a:tr h="51504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53.3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35.5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26.7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21.3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24263455"/>
                  </a:ext>
                </a:extLst>
              </a:tr>
              <a:tr h="51504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0.3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35.5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23.7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17.8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14.2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11602179"/>
                  </a:ext>
                </a:extLst>
              </a:tr>
              <a:tr h="51504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0.4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26.7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17.8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13.3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10.7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35378816"/>
                  </a:ext>
                </a:extLst>
              </a:tr>
              <a:tr h="51504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21.3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10.7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8.53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06349274"/>
                  </a:ext>
                </a:extLst>
              </a:tr>
            </a:tbl>
          </a:graphicData>
        </a:graphic>
      </p:graphicFrame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7DC5BA28-A277-6DA4-3C68-2637B073F522}"/>
              </a:ext>
            </a:extLst>
          </p:cNvPr>
          <p:cNvCxnSpPr>
            <a:cxnSpLocks/>
          </p:cNvCxnSpPr>
          <p:nvPr/>
        </p:nvCxnSpPr>
        <p:spPr>
          <a:xfrm>
            <a:off x="1718421" y="3082232"/>
            <a:ext cx="799951" cy="81398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4938D4D7-D671-8213-B4B7-07B47D39D92E}"/>
              </a:ext>
            </a:extLst>
          </p:cNvPr>
          <p:cNvCxnSpPr>
            <a:cxnSpLocks/>
          </p:cNvCxnSpPr>
          <p:nvPr/>
        </p:nvCxnSpPr>
        <p:spPr>
          <a:xfrm>
            <a:off x="1216220" y="3519423"/>
            <a:ext cx="1302152" cy="37678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5" name="图片 24" descr="IguanaTex Bitmap Display&#10;&#10;\documentclass{article}&#10;\usepackage{amsmath,mathrsfs,xcolor,amssymb,slashed}&#10;\pagestyle{empty}&#10;\begin{document}&#10;\begin{align*}&#10;\begin{split}&#10;E_b&#10;\end{split}&#10;\end{align*}&#10;\end{document}">
            <a:extLst>
              <a:ext uri="{FF2B5EF4-FFF2-40B4-BE49-F238E27FC236}">
                <a16:creationId xmlns:a16="http://schemas.microsoft.com/office/drawing/2014/main" id="{1460F4A6-0EDD-C6C9-7FD4-93345AD274A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202" y="3254241"/>
            <a:ext cx="262095" cy="211810"/>
          </a:xfrm>
          <a:prstGeom prst="rect">
            <a:avLst/>
          </a:prstGeom>
        </p:spPr>
      </p:pic>
      <p:pic>
        <p:nvPicPr>
          <p:cNvPr id="35" name="图片 34" descr="IguanaTex Bitmap Display&#10;&#10;\documentclass{article}&#10;\usepackage{amsmath,mathrsfs,xcolor,amssymb,slashed}&#10;\pagestyle{empty}&#10;\begin{document}&#10;\begin{align*}&#10;\begin{split}&#10;x_B&#10;\end{split}&#10;\end{align*}&#10;\end{document}">
            <a:extLst>
              <a:ext uri="{FF2B5EF4-FFF2-40B4-BE49-F238E27FC236}">
                <a16:creationId xmlns:a16="http://schemas.microsoft.com/office/drawing/2014/main" id="{34D29BC7-DBDD-C98F-0F1D-FD8E76483AB1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671" y="3214351"/>
            <a:ext cx="310851" cy="161182"/>
          </a:xfrm>
          <a:prstGeom prst="rect">
            <a:avLst/>
          </a:prstGeom>
        </p:spPr>
      </p:pic>
      <p:pic>
        <p:nvPicPr>
          <p:cNvPr id="30" name="图片 29" descr="IguanaTex Bitmap Display&#10;&#10;\documentclass{article}&#10;\usepackage{amsmath,mathrsfs,xcolor,amssymb,slashed}&#10;\pagestyle{empty}&#10;\begin{document}&#10;\begin{align*}&#10;\begin{split}&#10;y&#10;\end{split}&#10;\end{align*}&#10;\end{document}">
            <a:extLst>
              <a:ext uri="{FF2B5EF4-FFF2-40B4-BE49-F238E27FC236}">
                <a16:creationId xmlns:a16="http://schemas.microsoft.com/office/drawing/2014/main" id="{A4905AE5-4793-3A32-F83B-FA8AF1879DB5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007" y="3633910"/>
            <a:ext cx="134692" cy="184769"/>
          </a:xfrm>
          <a:prstGeom prst="rect">
            <a:avLst/>
          </a:prstGeom>
        </p:spPr>
      </p:pic>
      <p:sp>
        <p:nvSpPr>
          <p:cNvPr id="45" name="文本框 44">
            <a:extLst>
              <a:ext uri="{FF2B5EF4-FFF2-40B4-BE49-F238E27FC236}">
                <a16:creationId xmlns:a16="http://schemas.microsoft.com/office/drawing/2014/main" id="{3E9E7C3B-1B7B-3C9A-67DD-3220CE79BB3A}"/>
              </a:ext>
            </a:extLst>
          </p:cNvPr>
          <p:cNvSpPr txBox="1"/>
          <p:nvPr/>
        </p:nvSpPr>
        <p:spPr>
          <a:xfrm>
            <a:off x="1126916" y="6092971"/>
            <a:ext cx="41773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rbel" panose="020B0503020204020204" pitchFamily="34" charset="0"/>
              </a:rPr>
              <a:t>With </a:t>
            </a:r>
            <a:r>
              <a:rPr lang="en-US" sz="2000" i="1" dirty="0">
                <a:latin typeface="Corbel" panose="020B0503020204020204" pitchFamily="34" charset="0"/>
              </a:rPr>
              <a:t>Q</a:t>
            </a:r>
            <a:r>
              <a:rPr lang="en-US" sz="2000" i="1" baseline="30000" dirty="0">
                <a:latin typeface="Corbel" panose="020B0503020204020204" pitchFamily="34" charset="0"/>
              </a:rPr>
              <a:t>2</a:t>
            </a:r>
            <a:r>
              <a:rPr lang="en-US" sz="2000" dirty="0">
                <a:latin typeface="Corbel" panose="020B0503020204020204" pitchFamily="34" charset="0"/>
              </a:rPr>
              <a:t>= 4 GeV</a:t>
            </a:r>
            <a:r>
              <a:rPr lang="en-US" sz="2000" baseline="30000" dirty="0">
                <a:latin typeface="Corbel" panose="020B0503020204020204" pitchFamily="34" charset="0"/>
              </a:rPr>
              <a:t>2 </a:t>
            </a:r>
            <a:r>
              <a:rPr lang="en-US" sz="2000" dirty="0">
                <a:latin typeface="Corbel" panose="020B0503020204020204" pitchFamily="34" charset="0"/>
              </a:rPr>
              <a:t>and </a:t>
            </a:r>
            <a:r>
              <a:rPr lang="en-US" sz="2000" i="1" dirty="0">
                <a:latin typeface="Corbel" panose="020B0503020204020204" pitchFamily="34" charset="0"/>
              </a:rPr>
              <a:t>E</a:t>
            </a:r>
            <a:r>
              <a:rPr lang="en-US" sz="2000" i="1" baseline="-25000" dirty="0">
                <a:latin typeface="Corbel" panose="020B0503020204020204" pitchFamily="34" charset="0"/>
              </a:rPr>
              <a:t>b</a:t>
            </a:r>
            <a:r>
              <a:rPr lang="en-US" sz="2000" dirty="0">
                <a:latin typeface="Corbel" panose="020B0503020204020204" pitchFamily="34" charset="0"/>
              </a:rPr>
              <a:t> in GeV</a:t>
            </a:r>
          </a:p>
        </p:txBody>
      </p:sp>
      <p:cxnSp>
        <p:nvCxnSpPr>
          <p:cNvPr id="47" name="直接连接符 46">
            <a:extLst>
              <a:ext uri="{FF2B5EF4-FFF2-40B4-BE49-F238E27FC236}">
                <a16:creationId xmlns:a16="http://schemas.microsoft.com/office/drawing/2014/main" id="{0519E9BE-B35F-A642-CDD1-8B3736399F5F}"/>
              </a:ext>
            </a:extLst>
          </p:cNvPr>
          <p:cNvCxnSpPr>
            <a:cxnSpLocks/>
          </p:cNvCxnSpPr>
          <p:nvPr/>
        </p:nvCxnSpPr>
        <p:spPr>
          <a:xfrm flipV="1">
            <a:off x="3430390" y="4420126"/>
            <a:ext cx="2088689" cy="1767938"/>
          </a:xfrm>
          <a:prstGeom prst="line">
            <a:avLst/>
          </a:prstGeom>
          <a:ln w="57150" cap="flat" cmpd="sng" algn="ctr">
            <a:solidFill>
              <a:srgbClr val="00206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2" name="直接连接符 51">
            <a:extLst>
              <a:ext uri="{FF2B5EF4-FFF2-40B4-BE49-F238E27FC236}">
                <a16:creationId xmlns:a16="http://schemas.microsoft.com/office/drawing/2014/main" id="{8E7F80D0-A955-BE39-F5EE-19D3C129AA92}"/>
              </a:ext>
            </a:extLst>
          </p:cNvPr>
          <p:cNvCxnSpPr>
            <a:cxnSpLocks/>
            <a:endCxn id="62" idx="1"/>
          </p:cNvCxnSpPr>
          <p:nvPr/>
        </p:nvCxnSpPr>
        <p:spPr>
          <a:xfrm flipV="1">
            <a:off x="1981950" y="3323846"/>
            <a:ext cx="3463243" cy="2659151"/>
          </a:xfrm>
          <a:prstGeom prst="line">
            <a:avLst/>
          </a:prstGeom>
          <a:ln w="57150" cap="flat" cmpd="sng" algn="ctr">
            <a:solidFill>
              <a:srgbClr val="FFC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0" name="文本框 59">
            <a:extLst>
              <a:ext uri="{FF2B5EF4-FFF2-40B4-BE49-F238E27FC236}">
                <a16:creationId xmlns:a16="http://schemas.microsoft.com/office/drawing/2014/main" id="{1B8B583E-46ED-C524-8CB2-6C7F563D5124}"/>
              </a:ext>
            </a:extLst>
          </p:cNvPr>
          <p:cNvSpPr txBox="1"/>
          <p:nvPr/>
        </p:nvSpPr>
        <p:spPr>
          <a:xfrm>
            <a:off x="5428560" y="4257138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Corbel" panose="020B0503020204020204" pitchFamily="34" charset="0"/>
              </a:rPr>
              <a:t>JLab 12 GeV</a:t>
            </a:r>
          </a:p>
        </p:txBody>
      </p:sp>
      <p:sp>
        <p:nvSpPr>
          <p:cNvPr id="62" name="文本框 61">
            <a:extLst>
              <a:ext uri="{FF2B5EF4-FFF2-40B4-BE49-F238E27FC236}">
                <a16:creationId xmlns:a16="http://schemas.microsoft.com/office/drawing/2014/main" id="{656D4654-25E8-3B98-7C59-DB108A9BF13C}"/>
              </a:ext>
            </a:extLst>
          </p:cNvPr>
          <p:cNvSpPr txBox="1"/>
          <p:nvPr/>
        </p:nvSpPr>
        <p:spPr>
          <a:xfrm>
            <a:off x="5445193" y="3093013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C000"/>
                </a:solidFill>
                <a:latin typeface="Corbel" panose="020B0503020204020204" pitchFamily="34" charset="0"/>
              </a:rPr>
              <a:t>JLab</a:t>
            </a:r>
            <a:r>
              <a:rPr lang="en-US" sz="2400" dirty="0">
                <a:solidFill>
                  <a:srgbClr val="FFC000"/>
                </a:solidFill>
                <a:latin typeface="Corbel" panose="020B0503020204020204" pitchFamily="34" charset="0"/>
              </a:rPr>
              <a:t> 20+ GeV</a:t>
            </a:r>
          </a:p>
        </p:txBody>
      </p:sp>
      <p:pic>
        <p:nvPicPr>
          <p:cNvPr id="64" name="图片 63" descr="IguanaTex Bitmap Display&#10;&#10;\documentclass{article}&#10;\usepackage{amsmath,mathrsfs,xcolor,amssymb,slashed}&#10;\pagestyle{empty}&#10;\begin{document}&#10;\begin{align*}&#10;\begin{split}&#10;E_b=\frac{Q^2}{2 M x_B y  }&#10;\end{split}&#10;\end{align*}&#10;\end{document}">
            <a:extLst>
              <a:ext uri="{FF2B5EF4-FFF2-40B4-BE49-F238E27FC236}">
                <a16:creationId xmlns:a16="http://schemas.microsoft.com/office/drawing/2014/main" id="{E24E2EBB-F6A2-C369-5F78-EFD46356E073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079" y="5383485"/>
            <a:ext cx="1626457" cy="657856"/>
          </a:xfrm>
          <a:prstGeom prst="rect">
            <a:avLst/>
          </a:prstGeom>
        </p:spPr>
      </p:pic>
      <p:sp>
        <p:nvSpPr>
          <p:cNvPr id="2" name="右箭头 1">
            <a:extLst>
              <a:ext uri="{FF2B5EF4-FFF2-40B4-BE49-F238E27FC236}">
                <a16:creationId xmlns:a16="http://schemas.microsoft.com/office/drawing/2014/main" id="{B1D062DB-7B3B-2D86-A351-B49AF3D73A10}"/>
              </a:ext>
            </a:extLst>
          </p:cNvPr>
          <p:cNvSpPr/>
          <p:nvPr/>
        </p:nvSpPr>
        <p:spPr>
          <a:xfrm rot="10800000">
            <a:off x="2741660" y="2814048"/>
            <a:ext cx="2269830" cy="1758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0" name="右箭头 19">
            <a:extLst>
              <a:ext uri="{FF2B5EF4-FFF2-40B4-BE49-F238E27FC236}">
                <a16:creationId xmlns:a16="http://schemas.microsoft.com/office/drawing/2014/main" id="{08DC2ED1-4578-6E70-84EC-8406168BBDE8}"/>
              </a:ext>
            </a:extLst>
          </p:cNvPr>
          <p:cNvSpPr/>
          <p:nvPr/>
        </p:nvSpPr>
        <p:spPr>
          <a:xfrm rot="16200000">
            <a:off x="51687" y="4848297"/>
            <a:ext cx="1880887" cy="2053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20F1D023-82DF-A761-3196-3C897E5C1EA3}"/>
              </a:ext>
            </a:extLst>
          </p:cNvPr>
          <p:cNvSpPr txBox="1"/>
          <p:nvPr/>
        </p:nvSpPr>
        <p:spPr>
          <a:xfrm>
            <a:off x="2753350" y="2459578"/>
            <a:ext cx="25509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latin typeface="Corbel" panose="020B0503020204020204" pitchFamily="34" charset="0"/>
              </a:rPr>
              <a:t>Suppressed higher-twist</a:t>
            </a:r>
            <a:endParaRPr lang="zh-CN" altLang="en-US" dirty="0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81F0CCA9-D497-22FD-ADAD-C6A69E5B2393}"/>
              </a:ext>
            </a:extLst>
          </p:cNvPr>
          <p:cNvSpPr txBox="1"/>
          <p:nvPr/>
        </p:nvSpPr>
        <p:spPr>
          <a:xfrm rot="16200000">
            <a:off x="-335129" y="4836822"/>
            <a:ext cx="20397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800" dirty="0">
                <a:latin typeface="Corbel" panose="020B0503020204020204" pitchFamily="34" charset="0"/>
              </a:rPr>
              <a:t>Suppressed BH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826656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A245BDD-B1A4-E168-319F-5DEF9137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764E7-5D71-4F81-BBA5-FEA4C3F6D90E}" type="slidenum">
              <a:rPr lang="en-US" smtClean="0"/>
              <a:t>16</a:t>
            </a:fld>
            <a:endParaRPr lang="en-US"/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id="{1AF5EB41-79EB-E95D-4FC3-069D346B0CB4}"/>
              </a:ext>
            </a:extLst>
          </p:cNvPr>
          <p:cNvSpPr txBox="1">
            <a:spLocks/>
          </p:cNvSpPr>
          <p:nvPr/>
        </p:nvSpPr>
        <p:spPr>
          <a:xfrm>
            <a:off x="0" y="188317"/>
            <a:ext cx="9143999" cy="79679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outerShdw blurRad="203200" dist="38100" sx="101000" sy="101000" algn="bl" rotWithShape="0">
              <a:prstClr val="black">
                <a:alpha val="76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rgbClr val="002060"/>
                </a:solidFill>
                <a:latin typeface="Corbel" panose="020B0503020204020204" pitchFamily="34" charset="0"/>
                <a:ea typeface="Verdana" panose="020B0604030504040204" pitchFamily="34" charset="0"/>
              </a:rPr>
              <a:t>Summary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0AFA7E6D-68D8-A782-BCA9-3C8A6B0FB0EB}"/>
              </a:ext>
            </a:extLst>
          </p:cNvPr>
          <p:cNvSpPr txBox="1"/>
          <p:nvPr/>
        </p:nvSpPr>
        <p:spPr>
          <a:xfrm>
            <a:off x="572809" y="1911722"/>
            <a:ext cx="8365850" cy="3518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5000"/>
              </a:lnSpc>
              <a:buFont typeface="Wingdings" panose="05000000000000000000" pitchFamily="2" charset="2"/>
              <a:buChar char="q"/>
            </a:pPr>
            <a:r>
              <a:rPr lang="en-US" sz="2000" dirty="0">
                <a:latin typeface="Georgia" panose="02040502050405020303" pitchFamily="18" charset="0"/>
              </a:rPr>
              <a:t>GUMP: Global GPD analysis combing Lat. and Exp.</a:t>
            </a:r>
          </a:p>
          <a:p>
            <a:pPr marL="342900" indent="-342900">
              <a:lnSpc>
                <a:spcPct val="125000"/>
              </a:lnSpc>
              <a:buFont typeface="Wingdings" panose="05000000000000000000" pitchFamily="2" charset="2"/>
              <a:buChar char="q"/>
            </a:pPr>
            <a:endParaRPr lang="en-US" sz="2000" dirty="0">
              <a:latin typeface="Georgia" panose="02040502050405020303" pitchFamily="18" charset="0"/>
            </a:endParaRPr>
          </a:p>
          <a:p>
            <a:pPr marL="342900" indent="-342900">
              <a:lnSpc>
                <a:spcPct val="125000"/>
              </a:lnSpc>
              <a:buFont typeface="Wingdings" panose="05000000000000000000" pitchFamily="2" charset="2"/>
              <a:buChar char="q"/>
            </a:pPr>
            <a:r>
              <a:rPr lang="en-US" sz="2000" dirty="0">
                <a:latin typeface="Georgia" panose="02040502050405020303" pitchFamily="18" charset="0"/>
              </a:rPr>
              <a:t>JLab data with high precision and different polarizations are extremely important for off-forward constraints.</a:t>
            </a:r>
          </a:p>
          <a:p>
            <a:pPr marL="342900" indent="-342900">
              <a:lnSpc>
                <a:spcPct val="125000"/>
              </a:lnSpc>
              <a:buFont typeface="Wingdings" panose="05000000000000000000" pitchFamily="2" charset="2"/>
              <a:buChar char="q"/>
            </a:pPr>
            <a:endParaRPr lang="en-US" sz="2000" dirty="0">
              <a:latin typeface="Georgia" panose="02040502050405020303" pitchFamily="18" charset="0"/>
            </a:endParaRPr>
          </a:p>
          <a:p>
            <a:pPr marL="342900" indent="-342900">
              <a:lnSpc>
                <a:spcPct val="125000"/>
              </a:lnSpc>
              <a:buFont typeface="Wingdings" panose="05000000000000000000" pitchFamily="2" charset="2"/>
              <a:buChar char="q"/>
            </a:pPr>
            <a:r>
              <a:rPr lang="en-US" sz="2000" dirty="0">
                <a:latin typeface="Georgia" panose="02040502050405020303" pitchFamily="18" charset="0"/>
              </a:rPr>
              <a:t>More kinematic coverage is crucial for both theory &amp; practice</a:t>
            </a:r>
          </a:p>
          <a:p>
            <a:pPr marL="342900" indent="-342900">
              <a:lnSpc>
                <a:spcPct val="125000"/>
              </a:lnSpc>
              <a:buFont typeface="Wingdings" panose="05000000000000000000" pitchFamily="2" charset="2"/>
              <a:buChar char="q"/>
            </a:pPr>
            <a:endParaRPr lang="en-US" sz="2000" dirty="0">
              <a:latin typeface="Georgia" panose="02040502050405020303" pitchFamily="18" charset="0"/>
            </a:endParaRPr>
          </a:p>
          <a:p>
            <a:pPr marL="342900" indent="-342900">
              <a:lnSpc>
                <a:spcPct val="125000"/>
              </a:lnSpc>
              <a:buFont typeface="Wingdings" panose="05000000000000000000" pitchFamily="2" charset="2"/>
              <a:buChar char="q"/>
            </a:pPr>
            <a:r>
              <a:rPr lang="en-US" sz="2000" dirty="0">
                <a:latin typeface="Georgia" panose="02040502050405020303" pitchFamily="18" charset="0"/>
              </a:rPr>
              <a:t>Also true for the meson production (Gluonic constraint not directly accessible from DVCS)</a:t>
            </a:r>
          </a:p>
        </p:txBody>
      </p:sp>
    </p:spTree>
    <p:extLst>
      <p:ext uri="{BB962C8B-B14F-4D97-AF65-F5344CB8AC3E}">
        <p14:creationId xmlns:p14="http://schemas.microsoft.com/office/powerpoint/2010/main" val="5478138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A6106B2-7965-FB76-2001-F2BE8C51F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66218"/>
            <a:ext cx="7886700" cy="1325563"/>
          </a:xfrm>
        </p:spPr>
        <p:txBody>
          <a:bodyPr/>
          <a:lstStyle/>
          <a:p>
            <a:pPr algn="ctr"/>
            <a:r>
              <a:rPr lang="en-US" dirty="0"/>
              <a:t>Thank you!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FBC237C-D194-A024-E195-34540EB0C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764E7-5D71-4F81-BBA5-FEA4C3F6D90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0320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图表&#10;&#10;描述已自动生成">
            <a:extLst>
              <a:ext uri="{FF2B5EF4-FFF2-40B4-BE49-F238E27FC236}">
                <a16:creationId xmlns:a16="http://schemas.microsoft.com/office/drawing/2014/main" id="{BFEFD3DF-D3D3-DD2F-4A97-F8F6B1D62F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525" y="1681538"/>
            <a:ext cx="5603592" cy="2422038"/>
          </a:xfrm>
          <a:prstGeom prst="rect">
            <a:avLst/>
          </a:prstGeom>
        </p:spPr>
      </p:pic>
      <p:pic>
        <p:nvPicPr>
          <p:cNvPr id="9" name="图片 8" descr="图表&#10;&#10;描述已自动生成">
            <a:extLst>
              <a:ext uri="{FF2B5EF4-FFF2-40B4-BE49-F238E27FC236}">
                <a16:creationId xmlns:a16="http://schemas.microsoft.com/office/drawing/2014/main" id="{18CF803C-54D9-9543-2E43-588DB6062A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82" y="3965443"/>
            <a:ext cx="8243343" cy="2422038"/>
          </a:xfrm>
          <a:prstGeom prst="rect">
            <a:avLst/>
          </a:prstGeom>
        </p:spPr>
      </p:pic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A245BDD-B1A4-E168-319F-5DEF9137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764E7-5D71-4F81-BBA5-FEA4C3F6D90E}" type="slidenum">
              <a:rPr lang="en-US" smtClean="0"/>
              <a:t>18</a:t>
            </a:fld>
            <a:endParaRPr lang="en-US"/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id="{1AF5EB41-79EB-E95D-4FC3-069D346B0CB4}"/>
              </a:ext>
            </a:extLst>
          </p:cNvPr>
          <p:cNvSpPr txBox="1">
            <a:spLocks/>
          </p:cNvSpPr>
          <p:nvPr/>
        </p:nvSpPr>
        <p:spPr>
          <a:xfrm>
            <a:off x="0" y="188317"/>
            <a:ext cx="9143999" cy="79679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outerShdw blurRad="203200" dist="38100" sx="101000" sy="101000" algn="bl" rotWithShape="0">
              <a:prstClr val="black">
                <a:alpha val="76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rgbClr val="002060"/>
                </a:solidFill>
                <a:latin typeface="Corbel" panose="020B0503020204020204" pitchFamily="34" charset="0"/>
                <a:ea typeface="Verdana" panose="020B0604030504040204" pitchFamily="34" charset="0"/>
              </a:rPr>
              <a:t>Fitting t-dependent PDF </a:t>
            </a:r>
            <a:r>
              <a:rPr lang="en-US" sz="4000" dirty="0" err="1">
                <a:solidFill>
                  <a:srgbClr val="002060"/>
                </a:solidFill>
                <a:latin typeface="Corbel" panose="020B0503020204020204" pitchFamily="34" charset="0"/>
                <a:ea typeface="Verdana" panose="020B0604030504040204" pitchFamily="34" charset="0"/>
              </a:rPr>
              <a:t>Hq</a:t>
            </a:r>
            <a:r>
              <a:rPr lang="en-US" sz="4000" dirty="0">
                <a:solidFill>
                  <a:srgbClr val="002060"/>
                </a:solidFill>
                <a:latin typeface="Corbel" panose="020B0503020204020204" pitchFamily="34" charset="0"/>
                <a:ea typeface="Verdana" panose="020B0604030504040204" pitchFamily="34" charset="0"/>
              </a:rPr>
              <a:t>/Eq(</a:t>
            </a:r>
            <a:r>
              <a:rPr lang="en-US" sz="4000" dirty="0" err="1">
                <a:solidFill>
                  <a:srgbClr val="002060"/>
                </a:solidFill>
                <a:latin typeface="Corbel" panose="020B0503020204020204" pitchFamily="34" charset="0"/>
                <a:ea typeface="Verdana" panose="020B0604030504040204" pitchFamily="34" charset="0"/>
              </a:rPr>
              <a:t>x,t</a:t>
            </a:r>
            <a:r>
              <a:rPr lang="en-US" sz="4000" dirty="0">
                <a:solidFill>
                  <a:srgbClr val="002060"/>
                </a:solidFill>
                <a:latin typeface="Corbel" panose="020B0503020204020204" pitchFamily="34" charset="0"/>
                <a:ea typeface="Verdana" panose="020B0604030504040204" pitchFamily="34" charset="0"/>
              </a:rPr>
              <a:t>)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DD22CD23-1B7A-808D-3C85-6C0785D7B13B}"/>
              </a:ext>
            </a:extLst>
          </p:cNvPr>
          <p:cNvSpPr txBox="1"/>
          <p:nvPr/>
        </p:nvSpPr>
        <p:spPr>
          <a:xfrm>
            <a:off x="251025" y="1373763"/>
            <a:ext cx="88430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rbel" panose="020B0503020204020204" pitchFamily="34" charset="0"/>
              </a:rPr>
              <a:t>GPDs are fitted to forward PDFs, lattice t-dependent PDFs and lattice form factors.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E2F832AC-635E-DC34-29B2-7DBACB5F6781}"/>
              </a:ext>
            </a:extLst>
          </p:cNvPr>
          <p:cNvSpPr txBox="1"/>
          <p:nvPr/>
        </p:nvSpPr>
        <p:spPr>
          <a:xfrm>
            <a:off x="2342427" y="1143530"/>
            <a:ext cx="137883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 Light" panose="020F0302020204030204" pitchFamily="34" charset="0"/>
              </a:rPr>
              <a:t>Xie:2021equ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1D8F510E-C050-0201-3066-5B9216EC5A96}"/>
              </a:ext>
            </a:extLst>
          </p:cNvPr>
          <p:cNvSpPr txBox="1"/>
          <p:nvPr/>
        </p:nvSpPr>
        <p:spPr>
          <a:xfrm>
            <a:off x="4433829" y="1143528"/>
            <a:ext cx="137883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 Light" panose="020F0302020204030204" pitchFamily="34" charset="0"/>
              </a:rPr>
              <a:t>Lin:2020rxa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19D345C1-E219-9684-7A7F-9CDC91080278}"/>
              </a:ext>
            </a:extLst>
          </p:cNvPr>
          <p:cNvSpPr txBox="1"/>
          <p:nvPr/>
        </p:nvSpPr>
        <p:spPr>
          <a:xfrm>
            <a:off x="7288676" y="1143529"/>
            <a:ext cx="137883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 Light" panose="020F0302020204030204" pitchFamily="34" charset="0"/>
              </a:rPr>
              <a:t>LHPC:2007blg</a:t>
            </a:r>
          </a:p>
        </p:txBody>
      </p:sp>
    </p:spTree>
    <p:extLst>
      <p:ext uri="{BB962C8B-B14F-4D97-AF65-F5344CB8AC3E}">
        <p14:creationId xmlns:p14="http://schemas.microsoft.com/office/powerpoint/2010/main" val="97908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标题 1">
            <a:extLst>
              <a:ext uri="{FF2B5EF4-FFF2-40B4-BE49-F238E27FC236}">
                <a16:creationId xmlns:a16="http://schemas.microsoft.com/office/drawing/2014/main" id="{7AB87F22-2C96-4EA1-87A4-F3A1EF336037}"/>
              </a:ext>
            </a:extLst>
          </p:cNvPr>
          <p:cNvSpPr txBox="1">
            <a:spLocks/>
          </p:cNvSpPr>
          <p:nvPr/>
        </p:nvSpPr>
        <p:spPr>
          <a:xfrm>
            <a:off x="0" y="188317"/>
            <a:ext cx="9143999" cy="79679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outerShdw blurRad="203200" dist="38100" sx="101000" sy="101000" algn="bl" rotWithShape="0">
              <a:prstClr val="black">
                <a:alpha val="76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rgbClr val="002060"/>
                </a:solidFill>
                <a:latin typeface="Corbel" panose="020B0503020204020204" pitchFamily="34" charset="0"/>
                <a:ea typeface="Verdana" panose="020B0604030504040204" pitchFamily="34" charset="0"/>
              </a:rPr>
              <a:t>Outline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329F3C4-3BDE-4B7E-9182-099616ED3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764E7-5D71-4F81-BBA5-FEA4C3F6D90E}" type="slidenum">
              <a:rPr lang="en-US" smtClean="0"/>
              <a:t>2</a:t>
            </a:fld>
            <a:endParaRPr lang="en-US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118848DE-340C-2261-1658-4AFAB13EA11A}"/>
              </a:ext>
            </a:extLst>
          </p:cNvPr>
          <p:cNvSpPr txBox="1"/>
          <p:nvPr/>
        </p:nvSpPr>
        <p:spPr>
          <a:xfrm>
            <a:off x="739693" y="1858543"/>
            <a:ext cx="7415765" cy="3279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5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Georgia" panose="02040502050405020303" pitchFamily="18" charset="0"/>
              </a:rPr>
              <a:t>Introduction – GPDs</a:t>
            </a:r>
          </a:p>
          <a:p>
            <a:pPr marL="285750" indent="-285750">
              <a:lnSpc>
                <a:spcPct val="125000"/>
              </a:lnSpc>
              <a:buFont typeface="Wingdings" panose="05000000000000000000" pitchFamily="2" charset="2"/>
              <a:buChar char="Ø"/>
            </a:pPr>
            <a:endParaRPr lang="en-US" sz="2400" dirty="0">
              <a:latin typeface="Georgia" panose="02040502050405020303" pitchFamily="18" charset="0"/>
            </a:endParaRPr>
          </a:p>
          <a:p>
            <a:pPr marL="285750" indent="-285750">
              <a:lnSpc>
                <a:spcPct val="125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Georgia" panose="02040502050405020303" pitchFamily="18" charset="0"/>
              </a:rPr>
              <a:t>GUMP for GPD analysis</a:t>
            </a:r>
          </a:p>
          <a:p>
            <a:pPr marL="285750" indent="-285750">
              <a:lnSpc>
                <a:spcPct val="125000"/>
              </a:lnSpc>
              <a:buFont typeface="Wingdings" panose="05000000000000000000" pitchFamily="2" charset="2"/>
              <a:buChar char="Ø"/>
            </a:pPr>
            <a:endParaRPr lang="en-US" sz="2400" dirty="0">
              <a:latin typeface="Georgia" panose="02040502050405020303" pitchFamily="18" charset="0"/>
            </a:endParaRPr>
          </a:p>
          <a:p>
            <a:pPr marL="285750" indent="-285750">
              <a:lnSpc>
                <a:spcPct val="125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Georgia" panose="02040502050405020303" pitchFamily="18" charset="0"/>
              </a:rPr>
              <a:t>+ Experiment obs. (in progress)</a:t>
            </a:r>
          </a:p>
          <a:p>
            <a:pPr marL="285750" indent="-285750">
              <a:lnSpc>
                <a:spcPct val="125000"/>
              </a:lnSpc>
              <a:buFont typeface="Wingdings" panose="05000000000000000000" pitchFamily="2" charset="2"/>
              <a:buChar char="Ø"/>
            </a:pPr>
            <a:endParaRPr lang="en-US" sz="2400" dirty="0">
              <a:latin typeface="Georgia" panose="02040502050405020303" pitchFamily="18" charset="0"/>
            </a:endParaRPr>
          </a:p>
          <a:p>
            <a:pPr marL="285750" indent="-285750">
              <a:lnSpc>
                <a:spcPct val="125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Georgia" panose="02040502050405020303" pitchFamily="18" charset="0"/>
              </a:rPr>
              <a:t>JLab 20+ GeV upgrade.</a:t>
            </a:r>
          </a:p>
        </p:txBody>
      </p:sp>
    </p:spTree>
    <p:extLst>
      <p:ext uri="{BB962C8B-B14F-4D97-AF65-F5344CB8AC3E}">
        <p14:creationId xmlns:p14="http://schemas.microsoft.com/office/powerpoint/2010/main" val="297035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标题 1">
            <a:extLst>
              <a:ext uri="{FF2B5EF4-FFF2-40B4-BE49-F238E27FC236}">
                <a16:creationId xmlns:a16="http://schemas.microsoft.com/office/drawing/2014/main" id="{7AB87F22-2C96-4EA1-87A4-F3A1EF336037}"/>
              </a:ext>
            </a:extLst>
          </p:cNvPr>
          <p:cNvSpPr txBox="1">
            <a:spLocks/>
          </p:cNvSpPr>
          <p:nvPr/>
        </p:nvSpPr>
        <p:spPr>
          <a:xfrm>
            <a:off x="0" y="188317"/>
            <a:ext cx="9143999" cy="79679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outerShdw blurRad="203200" dist="38100" sx="101000" sy="101000" algn="bl" rotWithShape="0">
              <a:prstClr val="black">
                <a:alpha val="76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rgbClr val="002060"/>
                </a:solidFill>
                <a:latin typeface="Corbel" panose="020B0503020204020204" pitchFamily="34" charset="0"/>
                <a:ea typeface="Verdana" panose="020B0604030504040204" pitchFamily="34" charset="0"/>
              </a:rPr>
              <a:t>GPDs, nucleon spin and 3D imaging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329F3C4-3BDE-4B7E-9182-099616ED3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764E7-5D71-4F81-BBA5-FEA4C3F6D90E}" type="slidenum">
              <a:rPr lang="en-US" smtClean="0"/>
              <a:t>3</a:t>
            </a:fld>
            <a:endParaRPr lang="en-US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3F96F4C8-5FBF-AA48-C2C0-CD30CEAB865D}"/>
              </a:ext>
            </a:extLst>
          </p:cNvPr>
          <p:cNvSpPr txBox="1"/>
          <p:nvPr/>
        </p:nvSpPr>
        <p:spPr>
          <a:xfrm>
            <a:off x="749325" y="1145744"/>
            <a:ext cx="7645347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Corbel" panose="020B0503020204020204" pitchFamily="34" charset="0"/>
              </a:rPr>
              <a:t>Simple parton picture is </a:t>
            </a:r>
            <a:r>
              <a:rPr lang="en-US" sz="2400" b="1" dirty="0">
                <a:latin typeface="Corbel" panose="020B0503020204020204" pitchFamily="34" charset="0"/>
              </a:rPr>
              <a:t>not</a:t>
            </a:r>
            <a:r>
              <a:rPr lang="en-US" sz="2400" dirty="0">
                <a:latin typeface="Corbel" panose="020B0503020204020204" pitchFamily="34" charset="0"/>
              </a:rPr>
              <a:t> enough for the nucleon spin!</a:t>
            </a:r>
          </a:p>
        </p:txBody>
      </p: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6FF19812-3B13-2490-C4FB-13736C93E756}"/>
              </a:ext>
            </a:extLst>
          </p:cNvPr>
          <p:cNvGrpSpPr/>
          <p:nvPr/>
        </p:nvGrpSpPr>
        <p:grpSpPr>
          <a:xfrm>
            <a:off x="870003" y="1930022"/>
            <a:ext cx="3335103" cy="1928404"/>
            <a:chOff x="1595112" y="2442478"/>
            <a:chExt cx="3335103" cy="1928404"/>
          </a:xfrm>
        </p:grpSpPr>
        <p:pic>
          <p:nvPicPr>
            <p:cNvPr id="27" name="Picture 2 1">
              <a:extLst>
                <a:ext uri="{FF2B5EF4-FFF2-40B4-BE49-F238E27FC236}">
                  <a16:creationId xmlns:a16="http://schemas.microsoft.com/office/drawing/2014/main" id="{9611A528-9E8D-D37B-58C0-1863AE872D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" r="52174" b="1722"/>
            <a:stretch/>
          </p:blipFill>
          <p:spPr bwMode="auto">
            <a:xfrm>
              <a:off x="1595112" y="2907162"/>
              <a:ext cx="3237805" cy="1463720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3A7AF6DC-C6FF-701F-F095-9B3AC22FA4A6}"/>
                </a:ext>
              </a:extLst>
            </p:cNvPr>
            <p:cNvSpPr txBox="1"/>
            <p:nvPr/>
          </p:nvSpPr>
          <p:spPr>
            <a:xfrm>
              <a:off x="1662080" y="2442478"/>
              <a:ext cx="32681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orbel" panose="020B0503020204020204" pitchFamily="34" charset="0"/>
                </a:rPr>
                <a:t>Without transverse dimension</a:t>
              </a: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80B618C5-8E76-B129-E5D9-3E0644CF9EF5}"/>
              </a:ext>
            </a:extLst>
          </p:cNvPr>
          <p:cNvGrpSpPr/>
          <p:nvPr/>
        </p:nvGrpSpPr>
        <p:grpSpPr>
          <a:xfrm>
            <a:off x="4804131" y="1930022"/>
            <a:ext cx="3469866" cy="1928404"/>
            <a:chOff x="5596534" y="2442478"/>
            <a:chExt cx="3469866" cy="1928404"/>
          </a:xfrm>
        </p:grpSpPr>
        <p:pic>
          <p:nvPicPr>
            <p:cNvPr id="24" name="Picture 2 2">
              <a:extLst>
                <a:ext uri="{FF2B5EF4-FFF2-40B4-BE49-F238E27FC236}">
                  <a16:creationId xmlns:a16="http://schemas.microsoft.com/office/drawing/2014/main" id="{A955FB7F-33D2-2F12-D50D-3CA07EA5F4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807" r="2079" b="5683"/>
            <a:stretch/>
          </p:blipFill>
          <p:spPr bwMode="auto">
            <a:xfrm>
              <a:off x="5596534" y="2907162"/>
              <a:ext cx="3469866" cy="1463720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482A52F3-8A55-64B6-C889-0E8A8167E12C}"/>
                </a:ext>
              </a:extLst>
            </p:cNvPr>
            <p:cNvSpPr txBox="1"/>
            <p:nvPr/>
          </p:nvSpPr>
          <p:spPr>
            <a:xfrm>
              <a:off x="5969202" y="2442478"/>
              <a:ext cx="27333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orbel" panose="020B0503020204020204" pitchFamily="34" charset="0"/>
                </a:rPr>
                <a:t>With transverse dimension</a:t>
              </a:r>
            </a:p>
          </p:txBody>
        </p:sp>
      </p:grpSp>
      <p:pic>
        <p:nvPicPr>
          <p:cNvPr id="19" name="图片 18">
            <a:extLst>
              <a:ext uri="{FF2B5EF4-FFF2-40B4-BE49-F238E27FC236}">
                <a16:creationId xmlns:a16="http://schemas.microsoft.com/office/drawing/2014/main" id="{DE8E8950-FAFE-2F0A-B9CA-E54D093E50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030" t="5677" r="36366" b="48776"/>
          <a:stretch/>
        </p:blipFill>
        <p:spPr>
          <a:xfrm>
            <a:off x="1389818" y="4031264"/>
            <a:ext cx="2198174" cy="163693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61CDE09B-D193-1C7E-5B2A-5A8BBD2AFD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9734" t="5494" r="249" b="47224"/>
          <a:stretch/>
        </p:blipFill>
        <p:spPr>
          <a:xfrm>
            <a:off x="5427987" y="4031264"/>
            <a:ext cx="2222153" cy="1636930"/>
          </a:xfrm>
          <a:prstGeom prst="rect">
            <a:avLst/>
          </a:prstGeom>
        </p:spPr>
      </p:pic>
      <p:sp>
        <p:nvSpPr>
          <p:cNvPr id="29" name="文本框 28">
            <a:extLst>
              <a:ext uri="{FF2B5EF4-FFF2-40B4-BE49-F238E27FC236}">
                <a16:creationId xmlns:a16="http://schemas.microsoft.com/office/drawing/2014/main" id="{E3D14C3E-A287-BEDC-09C5-CA23BCDA86FB}"/>
              </a:ext>
            </a:extLst>
          </p:cNvPr>
          <p:cNvSpPr txBox="1"/>
          <p:nvPr/>
        </p:nvSpPr>
        <p:spPr>
          <a:xfrm>
            <a:off x="659743" y="5767279"/>
            <a:ext cx="8065866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Corbel" panose="020B0503020204020204" pitchFamily="34" charset="0"/>
              </a:rPr>
              <a:t>AM are related to </a:t>
            </a:r>
            <a:r>
              <a:rPr lang="en-US" sz="2400" dirty="0" err="1">
                <a:latin typeface="Corbel" panose="020B0503020204020204" pitchFamily="34" charset="0"/>
              </a:rPr>
              <a:t>partons</a:t>
            </a:r>
            <a:r>
              <a:rPr lang="en-US" sz="2400" dirty="0">
                <a:latin typeface="Corbel" panose="020B0503020204020204" pitchFamily="34" charset="0"/>
              </a:rPr>
              <a:t> with trans. displacement – GPDs.</a:t>
            </a:r>
          </a:p>
        </p:txBody>
      </p:sp>
    </p:spTree>
    <p:extLst>
      <p:ext uri="{BB962C8B-B14F-4D97-AF65-F5344CB8AC3E}">
        <p14:creationId xmlns:p14="http://schemas.microsoft.com/office/powerpoint/2010/main" val="1731143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椭圆 15">
            <a:extLst>
              <a:ext uri="{FF2B5EF4-FFF2-40B4-BE49-F238E27FC236}">
                <a16:creationId xmlns:a16="http://schemas.microsoft.com/office/drawing/2014/main" id="{DA8D636E-C3AF-3A15-F496-8A848294FC83}"/>
              </a:ext>
            </a:extLst>
          </p:cNvPr>
          <p:cNvSpPr/>
          <p:nvPr/>
        </p:nvSpPr>
        <p:spPr>
          <a:xfrm>
            <a:off x="6116917" y="2201239"/>
            <a:ext cx="2894623" cy="32851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A245BDD-B1A4-E168-319F-5DEF9137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764E7-5D71-4F81-BBA5-FEA4C3F6D90E}" type="slidenum">
              <a:rPr lang="en-US" smtClean="0"/>
              <a:t>4</a:t>
            </a:fld>
            <a:endParaRPr lang="en-US"/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id="{1AF5EB41-79EB-E95D-4FC3-069D346B0CB4}"/>
              </a:ext>
            </a:extLst>
          </p:cNvPr>
          <p:cNvSpPr txBox="1">
            <a:spLocks/>
          </p:cNvSpPr>
          <p:nvPr/>
        </p:nvSpPr>
        <p:spPr>
          <a:xfrm>
            <a:off x="0" y="188317"/>
            <a:ext cx="9143999" cy="79679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outerShdw blurRad="203200" dist="38100" sx="101000" sy="101000" algn="bl" rotWithShape="0">
              <a:prstClr val="black">
                <a:alpha val="76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rgbClr val="002060"/>
                </a:solidFill>
                <a:latin typeface="Corbel" panose="020B0503020204020204" pitchFamily="34" charset="0"/>
                <a:ea typeface="Verdana" panose="020B0604030504040204" pitchFamily="34" charset="0"/>
              </a:rPr>
              <a:t>Motivation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9493D77A-22BC-6BC8-D239-AAF495D2F590}"/>
              </a:ext>
            </a:extLst>
          </p:cNvPr>
          <p:cNvSpPr txBox="1"/>
          <p:nvPr/>
        </p:nvSpPr>
        <p:spPr>
          <a:xfrm>
            <a:off x="711842" y="1245089"/>
            <a:ext cx="77203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rbel" panose="020B0503020204020204" pitchFamily="34" charset="0"/>
              </a:rPr>
              <a:t>At this point, not much information is known about GPDs.</a:t>
            </a:r>
          </a:p>
        </p:txBody>
      </p: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3136C95A-1E24-F5A4-D017-621F358934D7}"/>
              </a:ext>
            </a:extLst>
          </p:cNvPr>
          <p:cNvGrpSpPr/>
          <p:nvPr/>
        </p:nvGrpSpPr>
        <p:grpSpPr>
          <a:xfrm>
            <a:off x="3350585" y="2542028"/>
            <a:ext cx="2606150" cy="3187783"/>
            <a:chOff x="5489786" y="2464114"/>
            <a:chExt cx="2606150" cy="3187783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93BA887A-0F11-D096-7742-133838FD48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7423" t="7802"/>
            <a:stretch/>
          </p:blipFill>
          <p:spPr>
            <a:xfrm>
              <a:off x="5489786" y="2464114"/>
              <a:ext cx="2606150" cy="2717075"/>
            </a:xfrm>
            <a:prstGeom prst="rect">
              <a:avLst/>
            </a:prstGeom>
          </p:spPr>
        </p:pic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7D99CB12-C4A3-84F2-61F0-0D9D20C3C742}"/>
                </a:ext>
              </a:extLst>
            </p:cNvPr>
            <p:cNvSpPr txBox="1"/>
            <p:nvPr/>
          </p:nvSpPr>
          <p:spPr>
            <a:xfrm>
              <a:off x="5928436" y="5344120"/>
              <a:ext cx="1728849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 Light" panose="020F0302020204030204" pitchFamily="34" charset="0"/>
                </a:rPr>
                <a:t>Scimemi:2019cmh</a:t>
              </a:r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8C07EEE1-2EB3-81A1-A327-3A7BADEECFA3}"/>
              </a:ext>
            </a:extLst>
          </p:cNvPr>
          <p:cNvGrpSpPr/>
          <p:nvPr/>
        </p:nvGrpSpPr>
        <p:grpSpPr>
          <a:xfrm>
            <a:off x="205977" y="2560866"/>
            <a:ext cx="2608474" cy="3183766"/>
            <a:chOff x="886928" y="2409354"/>
            <a:chExt cx="2946032" cy="3280549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C63758FE-0E26-1315-D5CD-B75881514E2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86928" y="2409354"/>
              <a:ext cx="2946032" cy="2963417"/>
            </a:xfrm>
            <a:prstGeom prst="rect">
              <a:avLst/>
            </a:prstGeom>
          </p:spPr>
        </p:pic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30046FA8-FF7A-E50B-D48A-D9834FA42848}"/>
                </a:ext>
              </a:extLst>
            </p:cNvPr>
            <p:cNvSpPr txBox="1"/>
            <p:nvPr/>
          </p:nvSpPr>
          <p:spPr>
            <a:xfrm>
              <a:off x="1595695" y="5372770"/>
              <a:ext cx="1952576" cy="31713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 Light" panose="020F0302020204030204" pitchFamily="34" charset="0"/>
                </a:rPr>
                <a:t>NNPDF:2017mvq</a:t>
              </a:r>
            </a:p>
          </p:txBody>
        </p:sp>
      </p:grpSp>
      <p:sp>
        <p:nvSpPr>
          <p:cNvPr id="28" name="文本框 27">
            <a:extLst>
              <a:ext uri="{FF2B5EF4-FFF2-40B4-BE49-F238E27FC236}">
                <a16:creationId xmlns:a16="http://schemas.microsoft.com/office/drawing/2014/main" id="{124B6AD5-61E8-44E2-EBBB-DF05CA0BBD0A}"/>
              </a:ext>
            </a:extLst>
          </p:cNvPr>
          <p:cNvSpPr txBox="1"/>
          <p:nvPr/>
        </p:nvSpPr>
        <p:spPr>
          <a:xfrm>
            <a:off x="1125957" y="1856807"/>
            <a:ext cx="9516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rbel" panose="020B0503020204020204" pitchFamily="34" charset="0"/>
              </a:rPr>
              <a:t>PDFs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DA373C86-DB84-B271-5578-862CCD337247}"/>
              </a:ext>
            </a:extLst>
          </p:cNvPr>
          <p:cNvSpPr txBox="1"/>
          <p:nvPr/>
        </p:nvSpPr>
        <p:spPr>
          <a:xfrm>
            <a:off x="3782180" y="1856806"/>
            <a:ext cx="15717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rbel" panose="020B0503020204020204" pitchFamily="34" charset="0"/>
              </a:rPr>
              <a:t>TMDPDFs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8DB503B0-D942-5B01-C644-BD5C0982CC30}"/>
              </a:ext>
            </a:extLst>
          </p:cNvPr>
          <p:cNvSpPr txBox="1"/>
          <p:nvPr/>
        </p:nvSpPr>
        <p:spPr>
          <a:xfrm>
            <a:off x="6778570" y="1856805"/>
            <a:ext cx="15717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orbel" panose="020B0503020204020204" pitchFamily="34" charset="0"/>
              </a:rPr>
              <a:t>GPDs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B3650110-4588-6C15-BC71-562E798BC7BE}"/>
              </a:ext>
            </a:extLst>
          </p:cNvPr>
          <p:cNvSpPr txBox="1"/>
          <p:nvPr/>
        </p:nvSpPr>
        <p:spPr>
          <a:xfrm>
            <a:off x="6329551" y="2369529"/>
            <a:ext cx="2509611" cy="2957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/>
              <a:t>Inclusive DIS (PDFs)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DVCS (CFFs)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DVMP (TFFs)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Lattice moments (GFFs)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Lattice x-dependence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…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TCS, DDVCS</a:t>
            </a: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0952BA36-3C2B-3FEE-7230-900CC233D8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869" y="2688542"/>
            <a:ext cx="2156213" cy="232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0908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A245BDD-B1A4-E168-319F-5DEF9137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764E7-5D71-4F81-BBA5-FEA4C3F6D90E}" type="slidenum">
              <a:rPr lang="en-US" smtClean="0"/>
              <a:t>5</a:t>
            </a:fld>
            <a:endParaRPr lang="en-US"/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id="{1AF5EB41-79EB-E95D-4FC3-069D346B0CB4}"/>
              </a:ext>
            </a:extLst>
          </p:cNvPr>
          <p:cNvSpPr txBox="1">
            <a:spLocks/>
          </p:cNvSpPr>
          <p:nvPr/>
        </p:nvSpPr>
        <p:spPr>
          <a:xfrm>
            <a:off x="0" y="188317"/>
            <a:ext cx="9143999" cy="79679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outerShdw blurRad="203200" dist="38100" sx="101000" sy="101000" algn="bl" rotWithShape="0">
              <a:prstClr val="black">
                <a:alpha val="76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rgbClr val="002060"/>
                </a:solidFill>
                <a:latin typeface="Corbel" panose="020B0503020204020204" pitchFamily="34" charset="0"/>
                <a:ea typeface="Verdana" panose="020B0604030504040204" pitchFamily="34" charset="0"/>
              </a:rPr>
              <a:t>Conf. moment param. of GPD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09C9F3FE-D8BF-C73B-819E-5325EA1CEA4E}"/>
              </a:ext>
            </a:extLst>
          </p:cNvPr>
          <p:cNvSpPr txBox="1"/>
          <p:nvPr/>
        </p:nvSpPr>
        <p:spPr>
          <a:xfrm>
            <a:off x="7417521" y="1728997"/>
            <a:ext cx="172647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2">
                    <a:lumMod val="75000"/>
                  </a:schemeClr>
                </a:solidFill>
                <a:latin typeface="Comic Sans MS" panose="030F0902030302020204" pitchFamily="66" charset="0"/>
                <a:cs typeface="Calibri Light" panose="020F0302020204030204" pitchFamily="34" charset="0"/>
              </a:rPr>
              <a:t>Mueller:2005ed 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16E09FEC-D65D-74C0-E9A1-E7C0A4BE4E9E}"/>
              </a:ext>
            </a:extLst>
          </p:cNvPr>
          <p:cNvSpPr txBox="1"/>
          <p:nvPr/>
        </p:nvSpPr>
        <p:spPr>
          <a:xfrm>
            <a:off x="448518" y="1296227"/>
            <a:ext cx="82469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rbel" panose="020B0503020204020204" pitchFamily="34" charset="0"/>
              </a:rPr>
              <a:t>The conformal moment parameterization of GPD is very helpful</a:t>
            </a:r>
          </a:p>
        </p:txBody>
      </p:sp>
      <p:pic>
        <p:nvPicPr>
          <p:cNvPr id="6" name="图片 5" descr="\documentclass{article}&#10;\usepackage{amsmath,mathrsfs,xcolor,amssymb,slashed}&#10;\pagestyle{empty}&#10;\begin{document}&#10;\begin{align*}&#10;\begin{split}&#10;F(x,\xi,t) = \sum_{j=0}^{\infty} (-1)^j p_j(x,\xi) \mathcal {F}_{j}(\xi,t) &#10;\end{split}&#10;\end{align*}&#10;\end{document}" title="IguanaTex Bitmap Display">
            <a:extLst>
              <a:ext uri="{FF2B5EF4-FFF2-40B4-BE49-F238E27FC236}">
                <a16:creationId xmlns:a16="http://schemas.microsoft.com/office/drawing/2014/main" id="{F6FF2BCA-EFA1-785B-AE44-ABCBBD0DF1B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4300" y="1914372"/>
            <a:ext cx="4433747" cy="831219"/>
          </a:xfrm>
          <a:prstGeom prst="rect">
            <a:avLst/>
          </a:prstGeom>
        </p:spPr>
      </p:pic>
      <p:sp>
        <p:nvSpPr>
          <p:cNvPr id="26" name="文本框 25">
            <a:extLst>
              <a:ext uri="{FF2B5EF4-FFF2-40B4-BE49-F238E27FC236}">
                <a16:creationId xmlns:a16="http://schemas.microsoft.com/office/drawing/2014/main" id="{CF40297D-C822-69FA-9374-3307E7BA7916}"/>
              </a:ext>
            </a:extLst>
          </p:cNvPr>
          <p:cNvSpPr txBox="1"/>
          <p:nvPr/>
        </p:nvSpPr>
        <p:spPr>
          <a:xfrm>
            <a:off x="448518" y="3373329"/>
            <a:ext cx="8388752" cy="2714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latin typeface="Corbel" panose="020B0503020204020204" pitchFamily="34" charset="0"/>
              </a:rPr>
              <a:t>Polynomiality condition:</a:t>
            </a:r>
          </a:p>
          <a:p>
            <a:pPr lvl="1">
              <a:lnSpc>
                <a:spcPct val="200000"/>
              </a:lnSpc>
            </a:pPr>
            <a:r>
              <a:rPr lang="en-US" sz="2000" dirty="0">
                <a:latin typeface="Corbel" panose="020B0503020204020204" pitchFamily="34" charset="0"/>
              </a:rPr>
              <a:t>- In moment space, you get this almost for free.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latin typeface="Corbel" panose="020B0503020204020204" pitchFamily="34" charset="0"/>
              </a:rPr>
              <a:t>Conformal moments are (LO) </a:t>
            </a:r>
            <a:r>
              <a:rPr lang="en-US" sz="2400" b="1" dirty="0">
                <a:latin typeface="Corbel" panose="020B0503020204020204" pitchFamily="34" charset="0"/>
              </a:rPr>
              <a:t>multiplicatively renormalizable</a:t>
            </a:r>
          </a:p>
          <a:p>
            <a:pPr lvl="1">
              <a:lnSpc>
                <a:spcPct val="200000"/>
              </a:lnSpc>
            </a:pPr>
            <a:r>
              <a:rPr lang="en-US" sz="2000" dirty="0">
                <a:latin typeface="Corbel" panose="020B0503020204020204" pitchFamily="34" charset="0"/>
              </a:rPr>
              <a:t>- Solve evolution equation in </a:t>
            </a:r>
            <a:r>
              <a:rPr lang="en-US" sz="2000" i="1" dirty="0">
                <a:latin typeface="Corbel" panose="020B0503020204020204" pitchFamily="34" charset="0"/>
              </a:rPr>
              <a:t>x</a:t>
            </a:r>
            <a:r>
              <a:rPr lang="en-US" sz="2000" dirty="0">
                <a:latin typeface="Corbel" panose="020B0503020204020204" pitchFamily="34" charset="0"/>
              </a:rPr>
              <a:t> space is much slower.</a:t>
            </a:r>
            <a:endParaRPr lang="en-US" sz="2400" b="1" dirty="0">
              <a:latin typeface="Corbel" panose="020B0503020204020204" pitchFamily="34" charset="0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21665A41-1FD8-F9F8-D2A0-2DA923F03CC4}"/>
              </a:ext>
            </a:extLst>
          </p:cNvPr>
          <p:cNvSpPr txBox="1"/>
          <p:nvPr/>
        </p:nvSpPr>
        <p:spPr>
          <a:xfrm>
            <a:off x="448518" y="2855225"/>
            <a:ext cx="1906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orbel" panose="020B0503020204020204" pitchFamily="34" charset="0"/>
              </a:rPr>
              <a:t>Advantages:</a:t>
            </a:r>
          </a:p>
        </p:txBody>
      </p:sp>
      <p:pic>
        <p:nvPicPr>
          <p:cNvPr id="20" name="图片 19" descr="\documentclass{article}&#10;\usepackage{amsmath,mathrsfs,xcolor,amssymb,slashed}&#10;\pagestyle{empty}&#10;\begin{document}&#10;\begin{align*}&#10;\begin{split}&#10;\int_{-1}^{1} \text{d}x x^{n-1} F(x,\xi,t)=\sum_{k=0,{\rm{even}}}^{n} \xi^{k} F_{n,k}(t)&#10;\end{split}&#10;\end{align*}&#10;\end{document}" title="IguanaTex Bitmap Display">
            <a:extLst>
              <a:ext uri="{FF2B5EF4-FFF2-40B4-BE49-F238E27FC236}">
                <a16:creationId xmlns:a16="http://schemas.microsoft.com/office/drawing/2014/main" id="{139355AC-3C08-D5AF-F959-C7CE805A4B98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5632" y="3581888"/>
            <a:ext cx="4000909" cy="666590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0D1F18FA-D5F6-8F48-943C-203287EA9B01}"/>
              </a:ext>
            </a:extLst>
          </p:cNvPr>
          <p:cNvSpPr txBox="1"/>
          <p:nvPr/>
        </p:nvSpPr>
        <p:spPr>
          <a:xfrm>
            <a:off x="7376567" y="5455117"/>
            <a:ext cx="176743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bg2">
                    <a:lumMod val="75000"/>
                  </a:schemeClr>
                </a:solidFill>
                <a:latin typeface="Comic Sans MS" panose="030F0902030302020204" pitchFamily="66" charset="0"/>
                <a:cs typeface="Calibri Light" panose="020F0302020204030204" pitchFamily="34" charset="0"/>
              </a:rPr>
              <a:t>Balitsky:1987bk</a:t>
            </a:r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534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A245BDD-B1A4-E168-319F-5DEF9137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764E7-5D71-4F81-BBA5-FEA4C3F6D90E}" type="slidenum">
              <a:rPr lang="en-US" smtClean="0"/>
              <a:t>6</a:t>
            </a:fld>
            <a:endParaRPr lang="en-US"/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id="{1AF5EB41-79EB-E95D-4FC3-069D346B0CB4}"/>
              </a:ext>
            </a:extLst>
          </p:cNvPr>
          <p:cNvSpPr txBox="1">
            <a:spLocks/>
          </p:cNvSpPr>
          <p:nvPr/>
        </p:nvSpPr>
        <p:spPr>
          <a:xfrm>
            <a:off x="0" y="188317"/>
            <a:ext cx="9143999" cy="79679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outerShdw blurRad="203200" dist="38100" sx="101000" sy="101000" algn="bl" rotWithShape="0">
              <a:prstClr val="black">
                <a:alpha val="76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rgbClr val="002060"/>
                </a:solidFill>
                <a:latin typeface="Corbel" panose="020B0503020204020204" pitchFamily="34" charset="0"/>
                <a:ea typeface="Verdana" panose="020B0604030504040204" pitchFamily="34" charset="0"/>
              </a:rPr>
              <a:t>Fitting strategy 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80738468-9480-7B53-049B-7E32CA8377C6}"/>
              </a:ext>
            </a:extLst>
          </p:cNvPr>
          <p:cNvSpPr txBox="1"/>
          <p:nvPr/>
        </p:nvSpPr>
        <p:spPr>
          <a:xfrm>
            <a:off x="1876396" y="1342025"/>
            <a:ext cx="951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rbel" panose="020B0503020204020204" pitchFamily="34" charset="0"/>
              </a:rPr>
              <a:t>PDFs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E78C3D66-6491-8A76-5666-9DD9DB078FD4}"/>
              </a:ext>
            </a:extLst>
          </p:cNvPr>
          <p:cNvSpPr txBox="1"/>
          <p:nvPr/>
        </p:nvSpPr>
        <p:spPr>
          <a:xfrm>
            <a:off x="6105459" y="1342025"/>
            <a:ext cx="11621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rbel" panose="020B0503020204020204" pitchFamily="34" charset="0"/>
              </a:rPr>
              <a:t>GPDs</a:t>
            </a:r>
          </a:p>
        </p:txBody>
      </p:sp>
      <p:pic>
        <p:nvPicPr>
          <p:cNvPr id="5" name="图片 4" descr="IguanaTex Bitmap Display&#10;&#10;\documentclass{article}&#10;\usepackage{amsmath,mathrsfs,xcolor,amssymb,slashed}&#10;\pagestyle{empty}&#10;\begin{document}&#10;\begin{align*}&#10;\begin{split}&#10;f_q(x)= f_{\hat q}(x) - f_{\bar q}(-x)&#10;\end{split}&#10;\end{align*}&#10;\end{document}">
            <a:extLst>
              <a:ext uri="{FF2B5EF4-FFF2-40B4-BE49-F238E27FC236}">
                <a16:creationId xmlns:a16="http://schemas.microsoft.com/office/drawing/2014/main" id="{E0A9EF34-262A-0BF6-B0A3-3B92423B4CC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381" y="2021316"/>
            <a:ext cx="2867674" cy="297963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F384349F-F410-3E9F-F676-AC35D28FEC4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0036" y="2360981"/>
            <a:ext cx="3964364" cy="1172994"/>
          </a:xfrm>
          <a:prstGeom prst="rect">
            <a:avLst/>
          </a:prstGeom>
        </p:spPr>
      </p:pic>
      <p:grpSp>
        <p:nvGrpSpPr>
          <p:cNvPr id="37" name="组合 36">
            <a:extLst>
              <a:ext uri="{FF2B5EF4-FFF2-40B4-BE49-F238E27FC236}">
                <a16:creationId xmlns:a16="http://schemas.microsoft.com/office/drawing/2014/main" id="{13A7AB2E-80E5-A7DF-0E16-4E3335357EF0}"/>
              </a:ext>
            </a:extLst>
          </p:cNvPr>
          <p:cNvGrpSpPr/>
          <p:nvPr/>
        </p:nvGrpSpPr>
        <p:grpSpPr>
          <a:xfrm>
            <a:off x="4500056" y="2030493"/>
            <a:ext cx="4541393" cy="1499907"/>
            <a:chOff x="4500056" y="2030493"/>
            <a:chExt cx="4541393" cy="1499907"/>
          </a:xfrm>
        </p:grpSpPr>
        <p:pic>
          <p:nvPicPr>
            <p:cNvPr id="17" name="图片 16" descr="IguanaTex Bitmap Display&#10;&#10;\documentclass{article}&#10;\usepackage{amsmath,mathrsfs,xcolor,amssymb,slashed}&#10;\pagestyle{empty}&#10;\begin{document}&#10;\begin{align*}&#10;\begin{split}&#10;F_q(x,\xi,t)= F_{\hat q}(x,\xi,t) - F_{\bar q}(-x,\xi,t)&#10;\end{split}&#10;\end{align*}&#10;\end{document}">
              <a:extLst>
                <a:ext uri="{FF2B5EF4-FFF2-40B4-BE49-F238E27FC236}">
                  <a16:creationId xmlns:a16="http://schemas.microsoft.com/office/drawing/2014/main" id="{E680ED5E-42EA-2997-49EB-EC686E01F7F1}"/>
                </a:ext>
              </a:extLst>
            </p:cNvPr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2607" y="2030493"/>
              <a:ext cx="4097993" cy="271943"/>
            </a:xfrm>
            <a:prstGeom prst="rect">
              <a:avLst/>
            </a:prstGeom>
          </p:spPr>
        </p:pic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id="{16F5B98B-590C-8D34-892D-63442CCC02F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500056" y="2427299"/>
              <a:ext cx="4541393" cy="1103101"/>
            </a:xfrm>
            <a:prstGeom prst="rect">
              <a:avLst/>
            </a:prstGeom>
          </p:spPr>
        </p:pic>
      </p:grpSp>
      <p:sp>
        <p:nvSpPr>
          <p:cNvPr id="24" name="箭头: 下 23">
            <a:extLst>
              <a:ext uri="{FF2B5EF4-FFF2-40B4-BE49-F238E27FC236}">
                <a16:creationId xmlns:a16="http://schemas.microsoft.com/office/drawing/2014/main" id="{941A8AF3-32F9-980D-9067-77276F1E3810}"/>
              </a:ext>
            </a:extLst>
          </p:cNvPr>
          <p:cNvSpPr/>
          <p:nvPr/>
        </p:nvSpPr>
        <p:spPr>
          <a:xfrm>
            <a:off x="2306668" y="3530400"/>
            <a:ext cx="175189" cy="3546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BB1C8543-95EF-008B-3480-8294E95C24F1}"/>
              </a:ext>
            </a:extLst>
          </p:cNvPr>
          <p:cNvSpPr txBox="1"/>
          <p:nvPr/>
        </p:nvSpPr>
        <p:spPr>
          <a:xfrm>
            <a:off x="370036" y="3930319"/>
            <a:ext cx="4486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Parameterize the PDF basis:</a:t>
            </a:r>
          </a:p>
        </p:txBody>
      </p:sp>
      <p:pic>
        <p:nvPicPr>
          <p:cNvPr id="31" name="图片 30" descr="IguanaTex Bitmap Display&#10;&#10;\documentclass{article}&#10;\usepackage{amsmath,mathrsfs,xcolor,amssymb,slashed}&#10;\pagestyle{empty}&#10;\begin{document}&#10;\begin{align*}&#10;\begin{split}&#10;f_{q_V}(x)(\equiv f_{\hat q}(x) - f_{\bar q}(x)), f_{\bar q}(x), f_g(x)&#10;\end{split}&#10;\end{align*}&#10;\end{document}">
            <a:extLst>
              <a:ext uri="{FF2B5EF4-FFF2-40B4-BE49-F238E27FC236}">
                <a16:creationId xmlns:a16="http://schemas.microsoft.com/office/drawing/2014/main" id="{71031858-00DF-54FE-54EC-D1D844978AE0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29" y="4448586"/>
            <a:ext cx="3597256" cy="238628"/>
          </a:xfrm>
          <a:prstGeom prst="rect">
            <a:avLst/>
          </a:prstGeom>
        </p:spPr>
      </p:pic>
      <p:pic>
        <p:nvPicPr>
          <p:cNvPr id="33" name="图片 32" descr="IguanaTex Bitmap Display&#10;&#10;\documentclass{article}&#10;\usepackage{amsmath,mathrsfs,xcolor,amssymb,slashed}&#10;\pagestyle{empty}&#10;\begin{document}&#10;\begin{align*}&#10;\begin{split}&#10;f_i(x) = N_i x^{-\alpha_i} (1-x)^{\beta_i}&#10;\end{split}&#10;\end{align*}&#10;\end{document}">
            <a:extLst>
              <a:ext uri="{FF2B5EF4-FFF2-40B4-BE49-F238E27FC236}">
                <a16:creationId xmlns:a16="http://schemas.microsoft.com/office/drawing/2014/main" id="{E36DF978-91DB-494D-F723-7C9F0308F029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335" y="5224653"/>
            <a:ext cx="2373943" cy="264686"/>
          </a:xfrm>
          <a:prstGeom prst="rect">
            <a:avLst/>
          </a:prstGeom>
        </p:spPr>
      </p:pic>
      <p:sp>
        <p:nvSpPr>
          <p:cNvPr id="34" name="文本框 33">
            <a:extLst>
              <a:ext uri="{FF2B5EF4-FFF2-40B4-BE49-F238E27FC236}">
                <a16:creationId xmlns:a16="http://schemas.microsoft.com/office/drawing/2014/main" id="{54E4C4D9-D395-818D-74B7-65D3321AB967}"/>
              </a:ext>
            </a:extLst>
          </p:cNvPr>
          <p:cNvSpPr txBox="1"/>
          <p:nvPr/>
        </p:nvSpPr>
        <p:spPr>
          <a:xfrm>
            <a:off x="370036" y="4817252"/>
            <a:ext cx="4486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simplest ansatz:</a:t>
            </a: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6D79208C-E7CF-DBC1-A7B5-89C102512AE4}"/>
              </a:ext>
            </a:extLst>
          </p:cNvPr>
          <p:cNvSpPr txBox="1"/>
          <p:nvPr/>
        </p:nvSpPr>
        <p:spPr>
          <a:xfrm>
            <a:off x="166377" y="6109854"/>
            <a:ext cx="4486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Evolve and global fitting </a:t>
            </a:r>
          </a:p>
        </p:txBody>
      </p:sp>
      <p:sp>
        <p:nvSpPr>
          <p:cNvPr id="36" name="箭头: 下 35">
            <a:extLst>
              <a:ext uri="{FF2B5EF4-FFF2-40B4-BE49-F238E27FC236}">
                <a16:creationId xmlns:a16="http://schemas.microsoft.com/office/drawing/2014/main" id="{E61B9E5C-0C18-C4EF-B241-721FF362DF3B}"/>
              </a:ext>
            </a:extLst>
          </p:cNvPr>
          <p:cNvSpPr/>
          <p:nvPr/>
        </p:nvSpPr>
        <p:spPr>
          <a:xfrm>
            <a:off x="2306668" y="5642946"/>
            <a:ext cx="175189" cy="3546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箭头: 下 37">
            <a:extLst>
              <a:ext uri="{FF2B5EF4-FFF2-40B4-BE49-F238E27FC236}">
                <a16:creationId xmlns:a16="http://schemas.microsoft.com/office/drawing/2014/main" id="{EFFAC688-EA99-9A5E-20B9-AA49BBB78887}"/>
              </a:ext>
            </a:extLst>
          </p:cNvPr>
          <p:cNvSpPr/>
          <p:nvPr/>
        </p:nvSpPr>
        <p:spPr>
          <a:xfrm>
            <a:off x="6574550" y="3575669"/>
            <a:ext cx="175189" cy="3546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B87BBDB3-12A9-1587-EA3A-D3B1392E66B8}"/>
              </a:ext>
            </a:extLst>
          </p:cNvPr>
          <p:cNvSpPr txBox="1"/>
          <p:nvPr/>
        </p:nvSpPr>
        <p:spPr>
          <a:xfrm>
            <a:off x="4571999" y="4459202"/>
            <a:ext cx="4486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Same basis and equivalent parameterization </a:t>
            </a:r>
          </a:p>
        </p:txBody>
      </p:sp>
      <p:sp>
        <p:nvSpPr>
          <p:cNvPr id="42" name="箭头: 下 41">
            <a:extLst>
              <a:ext uri="{FF2B5EF4-FFF2-40B4-BE49-F238E27FC236}">
                <a16:creationId xmlns:a16="http://schemas.microsoft.com/office/drawing/2014/main" id="{475F7C70-2040-003A-6D29-94647C722429}"/>
              </a:ext>
            </a:extLst>
          </p:cNvPr>
          <p:cNvSpPr/>
          <p:nvPr/>
        </p:nvSpPr>
        <p:spPr>
          <a:xfrm>
            <a:off x="6662144" y="5642946"/>
            <a:ext cx="175189" cy="3546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0F3E167C-7164-1B59-926A-DE13EE226368}"/>
              </a:ext>
            </a:extLst>
          </p:cNvPr>
          <p:cNvSpPr txBox="1"/>
          <p:nvPr/>
        </p:nvSpPr>
        <p:spPr>
          <a:xfrm>
            <a:off x="4374913" y="6093769"/>
            <a:ext cx="4486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Evolve and global fitting </a:t>
            </a:r>
          </a:p>
        </p:txBody>
      </p:sp>
      <p:grpSp>
        <p:nvGrpSpPr>
          <p:cNvPr id="46" name="组合 45">
            <a:extLst>
              <a:ext uri="{FF2B5EF4-FFF2-40B4-BE49-F238E27FC236}">
                <a16:creationId xmlns:a16="http://schemas.microsoft.com/office/drawing/2014/main" id="{C0F5484A-B0BE-3786-4D6F-B6ED72E40D02}"/>
              </a:ext>
            </a:extLst>
          </p:cNvPr>
          <p:cNvGrpSpPr/>
          <p:nvPr/>
        </p:nvGrpSpPr>
        <p:grpSpPr>
          <a:xfrm>
            <a:off x="417304" y="5213890"/>
            <a:ext cx="8370606" cy="1429622"/>
            <a:chOff x="417304" y="5213890"/>
            <a:chExt cx="8370606" cy="1429622"/>
          </a:xfrm>
        </p:grpSpPr>
        <p:sp>
          <p:nvSpPr>
            <p:cNvPr id="44" name="文本框 43">
              <a:extLst>
                <a:ext uri="{FF2B5EF4-FFF2-40B4-BE49-F238E27FC236}">
                  <a16:creationId xmlns:a16="http://schemas.microsoft.com/office/drawing/2014/main" id="{B669A8E4-B823-EEF7-2B54-08239247731E}"/>
                </a:ext>
              </a:extLst>
            </p:cNvPr>
            <p:cNvSpPr txBox="1"/>
            <p:nvPr/>
          </p:nvSpPr>
          <p:spPr>
            <a:xfrm>
              <a:off x="417304" y="5213890"/>
              <a:ext cx="8370606" cy="142962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000" dirty="0"/>
                <a:t>Caveats: </a:t>
              </a:r>
            </a:p>
            <a:p>
              <a:pPr algn="ctr">
                <a:lnSpc>
                  <a:spcPct val="150000"/>
                </a:lnSpc>
              </a:pPr>
              <a:r>
                <a:rPr lang="en-US" sz="2000" dirty="0"/>
                <a:t>GPDs have more species (H, E, </a:t>
              </a:r>
              <a:r>
                <a:rPr lang="en-US" sz="2000" dirty="0" err="1"/>
                <a:t>Ht</a:t>
              </a:r>
              <a:r>
                <a:rPr lang="en-US" sz="2000" dirty="0"/>
                <a:t>, Et) and higher dimension (   , </a:t>
              </a:r>
              <a:r>
                <a:rPr lang="en-US" sz="2000" i="1" dirty="0"/>
                <a:t>t</a:t>
              </a:r>
              <a:r>
                <a:rPr lang="en-US" sz="2000" dirty="0"/>
                <a:t>).</a:t>
              </a:r>
            </a:p>
            <a:p>
              <a:pPr algn="ctr">
                <a:lnSpc>
                  <a:spcPct val="150000"/>
                </a:lnSpc>
              </a:pPr>
              <a:r>
                <a:rPr lang="en-US" sz="2000" dirty="0"/>
                <a:t>Certain choice of ansatz for all these GPDs needed.</a:t>
              </a:r>
            </a:p>
          </p:txBody>
        </p:sp>
        <p:pic>
          <p:nvPicPr>
            <p:cNvPr id="45" name="图片 44" descr="\documentclass{article}&#10;\usepackage{amsmath,mathrsfs,xcolor,amssymb,slashed}&#10;\pagestyle{empty}&#10;\begin{document}&#10;\begin{align*}&#10;\begin{split}&#10;\xi&#10;\end{split}&#10;\end{align*}&#10;\end{document}" title="IguanaTex Bitmap Display">
              <a:extLst>
                <a:ext uri="{FF2B5EF4-FFF2-40B4-BE49-F238E27FC236}">
                  <a16:creationId xmlns:a16="http://schemas.microsoft.com/office/drawing/2014/main" id="{F10D74E4-743C-D3E0-2CE7-2C5EAEEAE0DC}"/>
                </a:ext>
              </a:extLst>
            </p:cNvPr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6650" y="5860453"/>
              <a:ext cx="129828" cy="2742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92956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24" grpId="0" animBg="1"/>
      <p:bldP spid="25" grpId="0"/>
      <p:bldP spid="34" grpId="0"/>
      <p:bldP spid="35" grpId="0"/>
      <p:bldP spid="36" grpId="0" animBg="1"/>
      <p:bldP spid="38" grpId="0" animBg="1"/>
      <p:bldP spid="41" grpId="0"/>
      <p:bldP spid="42" grpId="0" animBg="1"/>
      <p:bldP spid="4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A245BDD-B1A4-E168-319F-5DEF9137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764E7-5D71-4F81-BBA5-FEA4C3F6D90E}" type="slidenum">
              <a:rPr lang="en-US" smtClean="0"/>
              <a:t>7</a:t>
            </a:fld>
            <a:endParaRPr lang="en-US"/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id="{1AF5EB41-79EB-E95D-4FC3-069D346B0CB4}"/>
              </a:ext>
            </a:extLst>
          </p:cNvPr>
          <p:cNvSpPr txBox="1">
            <a:spLocks/>
          </p:cNvSpPr>
          <p:nvPr/>
        </p:nvSpPr>
        <p:spPr>
          <a:xfrm>
            <a:off x="0" y="188317"/>
            <a:ext cx="9143999" cy="79679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outerShdw blurRad="203200" dist="38100" sx="101000" sy="101000" algn="bl" rotWithShape="0">
              <a:prstClr val="black">
                <a:alpha val="76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rgbClr val="002060"/>
                </a:solidFill>
                <a:latin typeface="Corbel" panose="020B0503020204020204" pitchFamily="34" charset="0"/>
                <a:ea typeface="Verdana" panose="020B0604030504040204" pitchFamily="34" charset="0"/>
              </a:rPr>
              <a:t>Small </a:t>
            </a:r>
            <a:r>
              <a:rPr lang="en-US" sz="4000" i="1" dirty="0" err="1">
                <a:solidFill>
                  <a:srgbClr val="002060"/>
                </a:solidFill>
                <a:latin typeface="Corbel" panose="020B0503020204020204" pitchFamily="34" charset="0"/>
                <a:ea typeface="Verdana" panose="020B0604030504040204" pitchFamily="34" charset="0"/>
              </a:rPr>
              <a:t>x</a:t>
            </a:r>
            <a:r>
              <a:rPr lang="en-US" sz="4000" i="1" baseline="-25000" dirty="0" err="1">
                <a:solidFill>
                  <a:srgbClr val="002060"/>
                </a:solidFill>
                <a:latin typeface="Corbel" panose="020B0503020204020204" pitchFamily="34" charset="0"/>
                <a:ea typeface="Verdana" panose="020B0604030504040204" pitchFamily="34" charset="0"/>
              </a:rPr>
              <a:t>B</a:t>
            </a:r>
            <a:r>
              <a:rPr lang="en-US" sz="4000" dirty="0">
                <a:solidFill>
                  <a:srgbClr val="002060"/>
                </a:solidFill>
                <a:latin typeface="Corbel" panose="020B0503020204020204" pitchFamily="34" charset="0"/>
                <a:ea typeface="Verdana" panose="020B0604030504040204" pitchFamily="34" charset="0"/>
              </a:rPr>
              <a:t> region and two-step fitting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9C634A28-131F-2001-D3BB-A3A0639BE023}"/>
              </a:ext>
            </a:extLst>
          </p:cNvPr>
          <p:cNvSpPr txBox="1"/>
          <p:nvPr/>
        </p:nvSpPr>
        <p:spPr>
          <a:xfrm>
            <a:off x="448518" y="1193344"/>
            <a:ext cx="82469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rbel" panose="020B0503020204020204" pitchFamily="34" charset="0"/>
              </a:rPr>
              <a:t>4 species * 5 flavor (with just u and  quark) = basis with 20 GPDs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3D6BD32A-DEFB-E21B-E27C-A9D46F1CA00E}"/>
              </a:ext>
            </a:extLst>
          </p:cNvPr>
          <p:cNvSpPr txBox="1"/>
          <p:nvPr/>
        </p:nvSpPr>
        <p:spPr>
          <a:xfrm>
            <a:off x="7486113" y="3011883"/>
            <a:ext cx="15220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Corbel" panose="020B0503020204020204" pitchFamily="34" charset="0"/>
                <a:ea typeface="Verdana" panose="020B0604030504040204" pitchFamily="34" charset="0"/>
              </a:rPr>
              <a:t>KM model </a:t>
            </a:r>
            <a:endParaRPr lang="en-US" sz="2400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DB56AD3E-BEBB-AC01-2AF4-8C05A65E5E5D}"/>
              </a:ext>
            </a:extLst>
          </p:cNvPr>
          <p:cNvSpPr txBox="1"/>
          <p:nvPr/>
        </p:nvSpPr>
        <p:spPr>
          <a:xfrm>
            <a:off x="7402197" y="3421075"/>
            <a:ext cx="168990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2">
                    <a:lumMod val="75000"/>
                  </a:schemeClr>
                </a:solidFill>
                <a:latin typeface="Comic Sans MS" panose="030F0902030302020204" pitchFamily="66" charset="0"/>
                <a:cs typeface="Calibri Light" panose="020F0302020204030204" pitchFamily="34" charset="0"/>
              </a:rPr>
              <a:t>Kumericki:2009uq</a:t>
            </a:r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1" name="箭头: 右 10">
            <a:extLst>
              <a:ext uri="{FF2B5EF4-FFF2-40B4-BE49-F238E27FC236}">
                <a16:creationId xmlns:a16="http://schemas.microsoft.com/office/drawing/2014/main" id="{A95D063B-4F7D-7755-9111-7AC8484B5A01}"/>
              </a:ext>
            </a:extLst>
          </p:cNvPr>
          <p:cNvSpPr/>
          <p:nvPr/>
        </p:nvSpPr>
        <p:spPr>
          <a:xfrm>
            <a:off x="542521" y="1915332"/>
            <a:ext cx="435835" cy="2702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5E6C2C61-D04A-C781-9CDB-57C87292C2E6}"/>
              </a:ext>
            </a:extLst>
          </p:cNvPr>
          <p:cNvSpPr/>
          <p:nvPr/>
        </p:nvSpPr>
        <p:spPr>
          <a:xfrm>
            <a:off x="1657882" y="1843340"/>
            <a:ext cx="5828231" cy="4142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orbel" panose="020B0503020204020204" pitchFamily="34" charset="0"/>
              </a:rPr>
              <a:t>Extremely large system with hundreds of parameters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3C3D36D8-830E-FB1F-7020-71F07F021D71}"/>
              </a:ext>
            </a:extLst>
          </p:cNvPr>
          <p:cNvSpPr txBox="1"/>
          <p:nvPr/>
        </p:nvSpPr>
        <p:spPr>
          <a:xfrm>
            <a:off x="448516" y="2572814"/>
            <a:ext cx="44439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rbel" panose="020B0503020204020204" pitchFamily="34" charset="0"/>
              </a:rPr>
              <a:t>Consider the small </a:t>
            </a:r>
            <a:r>
              <a:rPr lang="en-US" sz="2400" i="1" dirty="0" err="1">
                <a:latin typeface="Corbel" panose="020B0503020204020204" pitchFamily="34" charset="0"/>
                <a:ea typeface="Verdana" panose="020B0604030504040204" pitchFamily="34" charset="0"/>
              </a:rPr>
              <a:t>x</a:t>
            </a:r>
            <a:r>
              <a:rPr lang="en-US" sz="2400" i="1" baseline="-25000" dirty="0" err="1">
                <a:latin typeface="Corbel" panose="020B0503020204020204" pitchFamily="34" charset="0"/>
                <a:ea typeface="Verdana" panose="020B0604030504040204" pitchFamily="34" charset="0"/>
              </a:rPr>
              <a:t>B</a:t>
            </a:r>
            <a:r>
              <a:rPr lang="en-US" sz="2400" dirty="0">
                <a:latin typeface="Corbel" panose="020B0503020204020204" pitchFamily="34" charset="0"/>
                <a:ea typeface="Verdana" panose="020B0604030504040204" pitchFamily="34" charset="0"/>
              </a:rPr>
              <a:t> (   ) region:</a:t>
            </a:r>
            <a:endParaRPr lang="en-US" sz="2400" dirty="0">
              <a:latin typeface="Corbel" panose="020B0503020204020204" pitchFamily="34" charset="0"/>
            </a:endParaRPr>
          </a:p>
        </p:txBody>
      </p:sp>
      <p:pic>
        <p:nvPicPr>
          <p:cNvPr id="20" name="图片 19" descr="\documentclass{article}&#10;\usepackage{amsmath,mathrsfs,xcolor,amssymb,slashed}&#10;\pagestyle{empty}&#10;\begin{document}&#10;\begin{align*}&#10;\begin{split}&#10; \mathcal {F}_{j}(\xi,t) = \mathcal {F}_{j0}(t) + \xi^2\mathcal {F}_{j2}(t) + \mathcal{O}(\xi^4)&#10;\end{split}&#10;\end{align*}&#10;\end{document}" title="IguanaTex Bitmap Display">
            <a:extLst>
              <a:ext uri="{FF2B5EF4-FFF2-40B4-BE49-F238E27FC236}">
                <a16:creationId xmlns:a16="http://schemas.microsoft.com/office/drawing/2014/main" id="{9C62990E-26C2-BE63-8982-254B8313665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942" y="3259806"/>
            <a:ext cx="4520514" cy="338387"/>
          </a:xfrm>
          <a:prstGeom prst="rect">
            <a:avLst/>
          </a:prstGeom>
        </p:spPr>
      </p:pic>
      <p:sp>
        <p:nvSpPr>
          <p:cNvPr id="21" name="箭头: 下 20">
            <a:extLst>
              <a:ext uri="{FF2B5EF4-FFF2-40B4-BE49-F238E27FC236}">
                <a16:creationId xmlns:a16="http://schemas.microsoft.com/office/drawing/2014/main" id="{DE2C8D13-845F-8F35-356E-3EC9B0D4C9BC}"/>
              </a:ext>
            </a:extLst>
          </p:cNvPr>
          <p:cNvSpPr/>
          <p:nvPr/>
        </p:nvSpPr>
        <p:spPr>
          <a:xfrm rot="2191093">
            <a:off x="3174763" y="3609203"/>
            <a:ext cx="175189" cy="4616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箭头: 下 21">
            <a:extLst>
              <a:ext uri="{FF2B5EF4-FFF2-40B4-BE49-F238E27FC236}">
                <a16:creationId xmlns:a16="http://schemas.microsoft.com/office/drawing/2014/main" id="{0E7A2F88-297E-A45E-5DD8-133228759CAD}"/>
              </a:ext>
            </a:extLst>
          </p:cNvPr>
          <p:cNvSpPr/>
          <p:nvPr/>
        </p:nvSpPr>
        <p:spPr>
          <a:xfrm rot="19360944">
            <a:off x="4929359" y="3609202"/>
            <a:ext cx="175189" cy="4616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B9DCB599-DAC9-EDA1-5B9A-0A52BEFC965A}"/>
              </a:ext>
            </a:extLst>
          </p:cNvPr>
          <p:cNvSpPr txBox="1"/>
          <p:nvPr/>
        </p:nvSpPr>
        <p:spPr>
          <a:xfrm>
            <a:off x="1150468" y="4734612"/>
            <a:ext cx="2509611" cy="1295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/>
              <a:t>Inclusive DIS (PDFs)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Lattice moments (GFFs)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Lattice x-dependence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FB33B014-C0E0-83EE-A1E3-6ABADE56B153}"/>
              </a:ext>
            </a:extLst>
          </p:cNvPr>
          <p:cNvSpPr txBox="1"/>
          <p:nvPr/>
        </p:nvSpPr>
        <p:spPr>
          <a:xfrm>
            <a:off x="4998457" y="4525896"/>
            <a:ext cx="2501596" cy="1713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/>
              <a:t>DVCS (CFFs)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DVMP (TFFs)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TCS, DDVCS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Lattice constraints</a:t>
            </a: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CA09B47C-DA09-71B0-C604-FB32773BF32E}"/>
              </a:ext>
            </a:extLst>
          </p:cNvPr>
          <p:cNvSpPr/>
          <p:nvPr/>
        </p:nvSpPr>
        <p:spPr>
          <a:xfrm>
            <a:off x="1344173" y="4111628"/>
            <a:ext cx="2122202" cy="4142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orbel" panose="020B0503020204020204" pitchFamily="34" charset="0"/>
              </a:rPr>
              <a:t>Semi-forward fitting </a:t>
            </a: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A1DC3B4A-0C69-AF30-053D-CD4166CD2E8D}"/>
              </a:ext>
            </a:extLst>
          </p:cNvPr>
          <p:cNvSpPr/>
          <p:nvPr/>
        </p:nvSpPr>
        <p:spPr>
          <a:xfrm>
            <a:off x="5188154" y="4111628"/>
            <a:ext cx="2122202" cy="4142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orbel" panose="020B0503020204020204" pitchFamily="34" charset="0"/>
              </a:rPr>
              <a:t>Off-forward fitting </a:t>
            </a:r>
          </a:p>
        </p:txBody>
      </p:sp>
      <p:pic>
        <p:nvPicPr>
          <p:cNvPr id="28" name="图片 27" descr="\documentclass{article}&#10;\usepackage{amsmath,mathrsfs,xcolor,amssymb,slashed}&#10;\pagestyle{empty}&#10;\begin{document}&#10;\begin{align*}&#10;\begin{split}&#10;\xi&#10;\end{split}&#10;\end{align*}&#10;\end{document}" title="IguanaTex Bitmap Display">
            <a:extLst>
              <a:ext uri="{FF2B5EF4-FFF2-40B4-BE49-F238E27FC236}">
                <a16:creationId xmlns:a16="http://schemas.microsoft.com/office/drawing/2014/main" id="{26289261-0A31-DF47-7A6E-D352E9DCF1E8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118" y="2684052"/>
            <a:ext cx="129828" cy="27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7906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A245BDD-B1A4-E168-319F-5DEF9137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764E7-5D71-4F81-BBA5-FEA4C3F6D90E}" type="slidenum">
              <a:rPr lang="en-US" smtClean="0"/>
              <a:t>8</a:t>
            </a:fld>
            <a:endParaRPr lang="en-US"/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id="{1AF5EB41-79EB-E95D-4FC3-069D346B0CB4}"/>
              </a:ext>
            </a:extLst>
          </p:cNvPr>
          <p:cNvSpPr txBox="1">
            <a:spLocks/>
          </p:cNvSpPr>
          <p:nvPr/>
        </p:nvSpPr>
        <p:spPr>
          <a:xfrm>
            <a:off x="0" y="188317"/>
            <a:ext cx="9143999" cy="79679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outerShdw blurRad="203200" dist="38100" sx="101000" sy="101000" algn="bl" rotWithShape="0">
              <a:prstClr val="black">
                <a:alpha val="76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rgbClr val="002060"/>
                </a:solidFill>
                <a:latin typeface="Corbel" panose="020B0503020204020204" pitchFamily="34" charset="0"/>
                <a:ea typeface="Verdana" panose="020B0604030504040204" pitchFamily="34" charset="0"/>
              </a:rPr>
              <a:t>Example – quark densities (unp.)</a:t>
            </a:r>
          </a:p>
        </p:txBody>
      </p:sp>
      <p:pic>
        <p:nvPicPr>
          <p:cNvPr id="3" name="图片 2" descr="IguanaTex Bitmap Display&#10;&#10;\documentclass{article}&#10;\usepackage{amsmath,mathrsfs,xcolor,amssymb,slashed}&#10;\pagestyle{empty}&#10;\begin{document}&#10;\begin{align*}&#10;\begin{split}&#10;\rho_{q}(x,\boldsymbol b) = \int \frac{\text{d}^2\boldsymbol \Delta}{(2\pi)^2} e^{-i \boldsymbol{\Delta}\cdot \boldsymbol b}H_q(x,-\boldsymbol \Delta^2)    =\mathscr H_{q}(x,\boldsymbol b)\ ,&#10;\end{split}&#10;\end{align*}&#10;\end{document}">
            <a:extLst>
              <a:ext uri="{FF2B5EF4-FFF2-40B4-BE49-F238E27FC236}">
                <a16:creationId xmlns:a16="http://schemas.microsoft.com/office/drawing/2014/main" id="{0D596B60-0BE7-162B-078C-B682E3A6BAE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188" y="1190282"/>
            <a:ext cx="5439621" cy="625757"/>
          </a:xfrm>
          <a:prstGeom prst="rect">
            <a:avLst/>
          </a:prstGeom>
        </p:spPr>
      </p:pic>
      <p:pic>
        <p:nvPicPr>
          <p:cNvPr id="6" name="图片 5" descr="图表, 气泡图&#10;&#10;描述已自动生成">
            <a:extLst>
              <a:ext uri="{FF2B5EF4-FFF2-40B4-BE49-F238E27FC236}">
                <a16:creationId xmlns:a16="http://schemas.microsoft.com/office/drawing/2014/main" id="{99735726-7ABB-02D2-72B0-30B019FECA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07" y="1825675"/>
            <a:ext cx="6998739" cy="2629094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54851622-2B14-8AA9-E948-395DD29B9647}"/>
              </a:ext>
            </a:extLst>
          </p:cNvPr>
          <p:cNvSpPr txBox="1"/>
          <p:nvPr/>
        </p:nvSpPr>
        <p:spPr>
          <a:xfrm>
            <a:off x="7161054" y="1582054"/>
            <a:ext cx="181707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 Light" panose="020F0302020204030204" pitchFamily="34" charset="0"/>
              </a:rPr>
              <a:t>Burkardt:2002hr</a:t>
            </a:r>
            <a:endParaRPr lang="zh-CN" altLang="en-US" sz="1400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612C440A-A4DF-2B73-72AB-3AB715BA164C}"/>
              </a:ext>
            </a:extLst>
          </p:cNvPr>
          <p:cNvSpPr txBox="1"/>
          <p:nvPr/>
        </p:nvSpPr>
        <p:spPr>
          <a:xfrm>
            <a:off x="325464" y="2891670"/>
            <a:ext cx="5734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rbel" panose="020B0503020204020204" pitchFamily="34" charset="0"/>
              </a:rPr>
              <a:t>up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7ED3B6D9-F9DB-971B-F078-2EE1BE9A990B}"/>
              </a:ext>
            </a:extLst>
          </p:cNvPr>
          <p:cNvSpPr txBox="1"/>
          <p:nvPr/>
        </p:nvSpPr>
        <p:spPr>
          <a:xfrm>
            <a:off x="191003" y="5211930"/>
            <a:ext cx="8522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rbel" panose="020B0503020204020204" pitchFamily="34" charset="0"/>
              </a:rPr>
              <a:t>down</a:t>
            </a:r>
          </a:p>
        </p:txBody>
      </p:sp>
      <p:pic>
        <p:nvPicPr>
          <p:cNvPr id="9" name="图片 8" descr="图表, 气泡图&#10;&#10;描述已自动生成">
            <a:extLst>
              <a:ext uri="{FF2B5EF4-FFF2-40B4-BE49-F238E27FC236}">
                <a16:creationId xmlns:a16="http://schemas.microsoft.com/office/drawing/2014/main" id="{0CA70AA2-E0EF-D348-BB66-C5F8C97A90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08" y="4199011"/>
            <a:ext cx="7052588" cy="2629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6197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A245BDD-B1A4-E168-319F-5DEF9137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764E7-5D71-4F81-BBA5-FEA4C3F6D90E}" type="slidenum">
              <a:rPr lang="en-US" smtClean="0"/>
              <a:t>9</a:t>
            </a:fld>
            <a:endParaRPr lang="en-US"/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id="{1AF5EB41-79EB-E95D-4FC3-069D346B0CB4}"/>
              </a:ext>
            </a:extLst>
          </p:cNvPr>
          <p:cNvSpPr txBox="1">
            <a:spLocks/>
          </p:cNvSpPr>
          <p:nvPr/>
        </p:nvSpPr>
        <p:spPr>
          <a:xfrm>
            <a:off x="0" y="188317"/>
            <a:ext cx="9143999" cy="79679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outerShdw blurRad="203200" dist="38100" sx="101000" sy="101000" algn="bl" rotWithShape="0">
              <a:prstClr val="black">
                <a:alpha val="76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rgbClr val="002060"/>
                </a:solidFill>
                <a:latin typeface="Corbel" panose="020B0503020204020204" pitchFamily="34" charset="0"/>
                <a:ea typeface="Verdana" panose="020B0604030504040204" pitchFamily="34" charset="0"/>
              </a:rPr>
              <a:t>Example – quark densities (trans. pol.)</a:t>
            </a:r>
          </a:p>
        </p:txBody>
      </p:sp>
      <p:pic>
        <p:nvPicPr>
          <p:cNvPr id="11" name="图片 10" descr="IguanaTex Bitmap Display&#10;&#10;\documentclass{article}&#10;\usepackage{amsmath,mathrsfs,xcolor,amssymb,slashed}&#10;\pagestyle{empty}&#10;\begin{document}&#10;\begin{align*}&#10;\begin{split}&#10;\rho_{q,\rm{In}}^{X}(x,\boldsymbol b)=&amp;\int \frac{\text{d}^2\boldsymbol \Delta}{(2\pi)^2} e^{-i \boldsymbol{\Delta}\cdot \boldsymbol b} \left[H_q(x,-\boldsymbol \Delta^2)+\frac{i\Delta_y}{2M}\left(H_q(x,-\boldsymbol \Delta^2)+E_q(x,-\boldsymbol \Delta^2)\right)\right]&#10;\end{split}&#10;\end{align*}&#10;\end{document}">
            <a:extLst>
              <a:ext uri="{FF2B5EF4-FFF2-40B4-BE49-F238E27FC236}">
                <a16:creationId xmlns:a16="http://schemas.microsoft.com/office/drawing/2014/main" id="{1B95050B-1F6E-5401-5EB3-3577C622550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26" y="1201488"/>
            <a:ext cx="7819341" cy="582232"/>
          </a:xfrm>
          <a:prstGeom prst="rect">
            <a:avLst/>
          </a:prstGeom>
        </p:spPr>
      </p:pic>
      <p:pic>
        <p:nvPicPr>
          <p:cNvPr id="9" name="图片 8" descr="图表, 气泡图&#10;&#10;描述已自动生成">
            <a:extLst>
              <a:ext uri="{FF2B5EF4-FFF2-40B4-BE49-F238E27FC236}">
                <a16:creationId xmlns:a16="http://schemas.microsoft.com/office/drawing/2014/main" id="{3F9AFA07-2F7C-2B6D-8466-3A6CDD1D25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530" y="1755942"/>
            <a:ext cx="6886936" cy="2630836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F4CF7A00-BDD2-403D-3392-3DC9AD610BEB}"/>
              </a:ext>
            </a:extLst>
          </p:cNvPr>
          <p:cNvSpPr txBox="1"/>
          <p:nvPr/>
        </p:nvSpPr>
        <p:spPr>
          <a:xfrm>
            <a:off x="7915136" y="1816006"/>
            <a:ext cx="122886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 Light" panose="020F0302020204030204" pitchFamily="34" charset="0"/>
              </a:rPr>
              <a:t>Guo:2021aik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85ACEA19-EC1F-0FB6-13E6-F3AC2EA9FB39}"/>
              </a:ext>
            </a:extLst>
          </p:cNvPr>
          <p:cNvSpPr txBox="1"/>
          <p:nvPr/>
        </p:nvSpPr>
        <p:spPr>
          <a:xfrm>
            <a:off x="325464" y="2891670"/>
            <a:ext cx="5734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rbel" panose="020B0503020204020204" pitchFamily="34" charset="0"/>
              </a:rPr>
              <a:t>up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7786A0B0-7B76-E8BC-AF6D-F47C428EFF67}"/>
              </a:ext>
            </a:extLst>
          </p:cNvPr>
          <p:cNvSpPr txBox="1"/>
          <p:nvPr/>
        </p:nvSpPr>
        <p:spPr>
          <a:xfrm>
            <a:off x="191003" y="5211930"/>
            <a:ext cx="8522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rbel" panose="020B0503020204020204" pitchFamily="34" charset="0"/>
              </a:rPr>
              <a:t>down</a:t>
            </a:r>
          </a:p>
        </p:txBody>
      </p:sp>
      <p:pic>
        <p:nvPicPr>
          <p:cNvPr id="13" name="图片 12" descr="图表, 气泡图&#10;&#10;描述已自动生成">
            <a:extLst>
              <a:ext uri="{FF2B5EF4-FFF2-40B4-BE49-F238E27FC236}">
                <a16:creationId xmlns:a16="http://schemas.microsoft.com/office/drawing/2014/main" id="{52989940-6D2B-B9AB-C486-E99A7D5676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705" y="4104149"/>
            <a:ext cx="7140585" cy="270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32002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59.2051"/>
  <p:tag name="ORIGINALWIDTH" val="1916.01"/>
  <p:tag name="OUTPUTTYPE" val="PNG"/>
  <p:tag name="IGUANATEXVERSION" val="159"/>
  <p:tag name="LATEXADDIN" val="\documentclass{article}&#10;\usepackage{amsmath,mathrsfs,xcolor,amssymb,slashed}&#10;\pagestyle{empty}&#10;\begin{document}&#10;\begin{align*}&#10;\begin{split}&#10;F(x,\xi,t) = \sum_{j=0}^{\infty} (-1)^j p_j(x,\xi) \mathcal {F}_{j}(\xi,t) &#10;\end{split}&#10;\end{align*}&#10;\end{document}"/>
  <p:tag name="IGUANATEXSIZE" val="28"/>
  <p:tag name="IGUANATEXCURSOR" val="19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14.9606"/>
  <p:tag name="ORIGINALWIDTH" val="2737.908"/>
  <p:tag name="OUTPUTTYPE" val="PNG"/>
  <p:tag name="IGUANATEXVERSION" val="159"/>
  <p:tag name="LATEXADDIN" val="\documentclass{article}&#10;\usepackage{amsmath,mathrsfs,xcolor,amssymb,slashed}&#10;\pagestyle{empty}&#10;\begin{document}&#10;\begin{align*}&#10;\begin{split}&#10;\rho_{q}(x,\boldsymbol b) = \int \frac{\text{d}^2\boldsymbol \Delta}{(2\pi)^2} e^{-i \boldsymbol{\Delta}\cdot \boldsymbol b}H_q(x,-\boldsymbol \Delta^2)    =\mathscr H_{q}(x,\boldsymbol b)\ ,&#10;\end{split}&#10;\end{align*}&#10;\end{document}"/>
  <p:tag name="IGUANATEXSIZE" val="28"/>
  <p:tag name="IGUANATEXCURSOR" val="33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15.7105"/>
  <p:tag name="ORIGINALWIDTH" val="4239.97"/>
  <p:tag name="OUTPUTTYPE" val="PNG"/>
  <p:tag name="IGUANATEXVERSION" val="159"/>
  <p:tag name="LATEXADDIN" val="\documentclass{article}&#10;\usepackage{amsmath,mathrsfs,xcolor,amssymb,slashed}&#10;\pagestyle{empty}&#10;\begin{document}&#10;\begin{align*}&#10;\begin{split}&#10;\rho_{q,\rm{In}}^{X}(x,\boldsymbol b)=&amp;\int \frac{\text{d}^2\boldsymbol \Delta}{(2\pi)^2} e^{-i \boldsymbol{\Delta}\cdot \boldsymbol b} \left[H_q(x,-\boldsymbol \Delta^2)+\frac{i\Delta_y}{2M}\left(H_q(x,-\boldsymbol \Delta^2)+E_q(x,-\boldsymbol \Delta^2)\right)\right]&#10;\end{split}&#10;\end{align*}&#10;\end{document}"/>
  <p:tag name="IGUANATEXSIZE" val="28"/>
  <p:tag name="IGUANATEXCURSOR" val="40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6.7154"/>
  <p:tag name="ORIGINALWIDTH" val="3574.803"/>
  <p:tag name="OUTPUTTYPE" val="PNG"/>
  <p:tag name="IGUANATEXVERSION" val="159"/>
  <p:tag name="LATEXADDIN" val="\documentclass{article}&#10;\usepackage{amsmath,mathrsfs,xcolor,amssymb,slashed}&#10;\pagestyle{empty}&#10;\begin{document}&#10;\begin{align*}&#10;\begin{split}&#10;J_q^{X}(x)  = \int \text{d}^2\boldsymbol b ( b^y \times  x P^+)\rho_{q,\rm{In}}^{X}(x,\boldsymbol b)\to\frac{1}{2}x\left(H_{u/d}(x)+E_{u/d}(x)\right)\ .&#10;\end{split}&#10;\end{align*}&#10;\end{document}"/>
  <p:tag name="IGUANATEXSIZE" val="28"/>
  <p:tag name="IGUANATEXCURSOR" val="24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41.9572"/>
  <p:tag name="ORIGINALWIDTH" val="2621.672"/>
  <p:tag name="OUTPUTTYPE" val="PNG"/>
  <p:tag name="IGUANATEXVERSION" val="159"/>
  <p:tag name="LATEXADDIN" val="\documentclass{article}&#10;\usepackage{amsmath,mathrsfs,xcolor,amssymb,slashed}&#10;\pagestyle{empty}&#10;\begin{document}&#10;\begin{align*}&#10;\begin{split}&#10; R_i^{\rm{UU}}(x_B,Q^2,t)=\frac{\text{d}^3 \sigma^{\rm{UU}}_i}{\text{d}x_B\text{d}Q^2\text{d}|t| } \left(\frac{\text{d}^3 \sigma^{\rm{UU}}_{\text{BH}}}{\text{d}x_B\text{d}Q^2\text{d}|t| }\right)^{-1}&#10;\end{split}&#10;\end{align*}&#10;\end{document}"/>
  <p:tag name="IGUANATEXSIZE" val="28"/>
  <p:tag name="IGUANATEXCURSOR" val="34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.237"/>
  <p:tag name="ORIGINALWIDTH" val="128.9839"/>
  <p:tag name="OUTPUTTYPE" val="PNG"/>
  <p:tag name="IGUANATEXVERSION" val="159"/>
  <p:tag name="LATEXADDIN" val="\documentclass{article}&#10;\usepackage{amsmath,mathrsfs,xcolor,amssymb,slashed}&#10;\pagestyle{empty}&#10;\begin{document}&#10;\begin{align*}&#10;\begin{split}&#10;E_b&#10;\end{split}&#10;\end{align*}&#10;\end{document}"/>
  <p:tag name="IGUANATEXSIZE" val="20"/>
  <p:tag name="IGUANATEXCURSOR" val="14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3.49078"/>
  <p:tag name="ORIGINALWIDTH" val="141.7323"/>
  <p:tag name="OUTPUTTYPE" val="PNG"/>
  <p:tag name="IGUANATEXVERSION" val="159"/>
  <p:tag name="LATEXADDIN" val="\documentclass{article}&#10;\usepackage{amsmath,mathrsfs,xcolor,amssymb,slashed}&#10;\pagestyle{empty}&#10;\begin{document}&#10;\begin{align*}&#10;\begin{split}&#10;x_B&#10;\end{split}&#10;\end{align*}&#10;\end{document}"/>
  <p:tag name="IGUANATEXSIZE" val="28"/>
  <p:tag name="IGUANATEXCURSOR" val="14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0.24"/>
  <p:tag name="ORIGINALWIDTH" val="58.49268"/>
  <p:tag name="OUTPUTTYPE" val="PNG"/>
  <p:tag name="IGUANATEXVERSION" val="159"/>
  <p:tag name="LATEXADDIN" val="\documentclass{article}&#10;\usepackage{amsmath,mathrsfs,xcolor,amssymb,slashed}&#10;\pagestyle{empty}&#10;\begin{document}&#10;\begin{align*}&#10;\begin{split}&#10;y&#10;\end{split}&#10;\end{align*}&#10;\end{document}"/>
  <p:tag name="IGUANATEXSIZE" val="28"/>
  <p:tag name="IGUANATEXCURSOR" val="14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8.4627"/>
  <p:tag name="ORIGINALWIDTH" val="737.9077"/>
  <p:tag name="OUTPUTTYPE" val="PNG"/>
  <p:tag name="IGUANATEXVERSION" val="159"/>
  <p:tag name="LATEXADDIN" val="\documentclass{article}&#10;\usepackage{amsmath,mathrsfs,xcolor,amssymb,slashed}&#10;\pagestyle{empty}&#10;\begin{document}&#10;\begin{align*}&#10;\begin{split}&#10;E_b=\frac{Q^2}{2 M x_B y  }&#10;\end{split}&#10;\end{align*}&#10;\end{document}"/>
  <p:tag name="IGUANATEXSIZE" val="28"/>
  <p:tag name="IGUANATEXCURSOR" val="16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62.9547"/>
  <p:tag name="ORIGINALWIDTH" val="2178.478"/>
  <p:tag name="OUTPUTTYPE" val="PNG"/>
  <p:tag name="IGUANATEXVERSION" val="159"/>
  <p:tag name="LATEXADDIN" val="\documentclass{article}&#10;\usepackage{amsmath,mathrsfs,xcolor,amssymb,slashed}&#10;\pagestyle{empty}&#10;\begin{document}&#10;\begin{align*}&#10;\begin{split}&#10;\int_{-1}^{1} \text{d}x x^{n-1} F(x,\xi,t)=\sum_{k=0,{\rm{even}}}^{n} \xi^{k} F_{n,k}(t)&#10;\end{split}&#10;\end{align*}&#10;\end{document}"/>
  <p:tag name="IGUANATEXSIZE" val="28"/>
  <p:tag name="IGUANATEXCURSOR" val="22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9.7338"/>
  <p:tag name="ORIGINALWIDTH" val="1248.594"/>
  <p:tag name="OUTPUTTYPE" val="PNG"/>
  <p:tag name="IGUANATEXVERSION" val="159"/>
  <p:tag name="LATEXADDIN" val="\documentclass{article}&#10;\usepackage{amsmath,mathrsfs,xcolor,amssymb,slashed}&#10;\pagestyle{empty}&#10;\begin{document}&#10;\begin{align*}&#10;\begin{split}&#10;f_q(x)= f_{\hat q}(x) - f_{\bar q}(-x)&#10;\end{split}&#10;\end{align*}&#10;\end{document}"/>
  <p:tag name="IGUANATEXSIZE" val="28"/>
  <p:tag name="IGUANATEXCURSOR" val="17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0.4837"/>
  <p:tag name="ORIGINALWIDTH" val="1967.004"/>
  <p:tag name="OUTPUTTYPE" val="PNG"/>
  <p:tag name="IGUANATEXVERSION" val="159"/>
  <p:tag name="LATEXADDIN" val="\documentclass{article}&#10;\usepackage{amsmath,mathrsfs,xcolor,amssymb,slashed}&#10;\pagestyle{empty}&#10;\begin{document}&#10;\begin{align*}&#10;\begin{split}&#10;f_{q_V}(x)(\equiv f_{\hat q}(x) - f_{\bar q}(x)), f_{\bar q}(x), f_g(x)&#10;\end{split}&#10;\end{align*}&#10;\end{document}"/>
  <p:tag name="IGUANATEXSIZE" val="18"/>
  <p:tag name="IGUANATEXCURSOR" val="18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4.7319"/>
  <p:tag name="ORIGINALWIDTH" val="1298.088"/>
  <p:tag name="OUTPUTTYPE" val="PNG"/>
  <p:tag name="IGUANATEXVERSION" val="159"/>
  <p:tag name="LATEXADDIN" val="\documentclass{article}&#10;\usepackage{amsmath,mathrsfs,xcolor,amssymb,slashed}&#10;\pagestyle{empty}&#10;\begin{document}&#10;\begin{align*}&#10;\begin{split}&#10;f_i(x) = N_i x^{-\alpha_i} (1-x)^{\beta_i}&#10;\end{split}&#10;\end{align*}&#10;\end{document}"/>
  <p:tag name="IGUANATEXSIZE" val="18"/>
  <p:tag name="IGUANATEXCURSOR" val="18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2.4859"/>
  <p:tag name="ORIGINALWIDTH" val="53.24331"/>
  <p:tag name="OUTPUTTYPE" val="PNG"/>
  <p:tag name="IGUANATEXVERSION" val="159"/>
  <p:tag name="LATEXADDIN" val="\documentclass{article}&#10;\usepackage{amsmath,mathrsfs,xcolor,amssymb,slashed}&#10;\pagestyle{empty}&#10;\begin{document}&#10;\begin{align*}&#10;\begin{split}&#10;\xi&#10;\end{split}&#10;\end{align*}&#10;\end{document}"/>
  <p:tag name="IGUANATEXSIZE" val="24"/>
  <p:tag name="IGUANATEXCURSOR" val="14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9.7338"/>
  <p:tag name="ORIGINALWIDTH" val="1955.006"/>
  <p:tag name="OUTPUTTYPE" val="PNG"/>
  <p:tag name="IGUANATEXVERSION" val="159"/>
  <p:tag name="LATEXADDIN" val="\documentclass{article}&#10;\usepackage{amsmath,mathrsfs,xcolor,amssymb,slashed}&#10;\pagestyle{empty}&#10;\begin{document}&#10;\begin{align*}&#10;\begin{split}&#10;F_q(x,\xi,t)= F_{\hat q}(x,\xi,t) - F_{\bar q}(-x,\xi,t)&#10;\end{split}&#10;\end{align*}&#10;\end{document}"/>
  <p:tag name="IGUANATEXSIZE" val="28"/>
  <p:tag name="IGUANATEXCURSOR" val="19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6.2317"/>
  <p:tag name="ORIGINALWIDTH" val="1953.506"/>
  <p:tag name="OUTPUTTYPE" val="PNG"/>
  <p:tag name="IGUANATEXVERSION" val="159"/>
  <p:tag name="LATEXADDIN" val="\documentclass{article}&#10;\usepackage{amsmath,mathrsfs,xcolor,amssymb,slashed}&#10;\pagestyle{empty}&#10;\begin{document}&#10;\begin{align*}&#10;\begin{split}&#10; \mathcal {F}_{j}(\xi,t) = \mathcal {F}_{j0}(t) + \xi^2\mathcal {F}_{j2}(t) + \mathcal{O}(\xi^4)&#10;\end{split}&#10;\end{align*}&#10;\end{document}"/>
  <p:tag name="IGUANATEXSIZE" val="28"/>
  <p:tag name="IGUANATEXCURSOR" val="23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2.4859"/>
  <p:tag name="ORIGINALWIDTH" val="53.24331"/>
  <p:tag name="OUTPUTTYPE" val="PNG"/>
  <p:tag name="IGUANATEXVERSION" val="159"/>
  <p:tag name="LATEXADDIN" val="\documentclass{article}&#10;\usepackage{amsmath,mathrsfs,xcolor,amssymb,slashed}&#10;\pagestyle{empty}&#10;\begin{document}&#10;\begin{align*}&#10;\begin{split}&#10;\xi&#10;\end{split}&#10;\end{align*}&#10;\end{document}"/>
  <p:tag name="IGUANATEXSIZE" val="24"/>
  <p:tag name="IGUANATEXCURSOR" val="14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19626</TotalTime>
  <Words>629</Words>
  <Application>Microsoft Office PowerPoint</Application>
  <PresentationFormat>全屏显示(4:3)</PresentationFormat>
  <Paragraphs>165</Paragraphs>
  <Slides>18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7" baseType="lpstr">
      <vt:lpstr>Arial</vt:lpstr>
      <vt:lpstr>Calibri</vt:lpstr>
      <vt:lpstr>Calibri Light</vt:lpstr>
      <vt:lpstr>Comic Sans MS</vt:lpstr>
      <vt:lpstr>Corbel</vt:lpstr>
      <vt:lpstr>Georgia</vt:lpstr>
      <vt:lpstr>Microsoft Himalaya</vt:lpstr>
      <vt:lpstr>Wingdings</vt:lpstr>
      <vt:lpstr>Office 主题​​</vt:lpstr>
      <vt:lpstr>GPDs through Universal Moment Parameterization (GUMP)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Thank you!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Higher-order effects in deeply virtual Compton Scattering</dc:title>
  <dc:creator>Yuxun Guo</dc:creator>
  <cp:lastModifiedBy>Yuxun Guo</cp:lastModifiedBy>
  <cp:revision>283</cp:revision>
  <cp:lastPrinted>2022-04-22T17:47:58Z</cp:lastPrinted>
  <dcterms:created xsi:type="dcterms:W3CDTF">2022-03-04T17:41:11Z</dcterms:created>
  <dcterms:modified xsi:type="dcterms:W3CDTF">2022-09-28T14:19:42Z</dcterms:modified>
</cp:coreProperties>
</file>