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91373" r:id="rId2"/>
    <p:sldMasterId id="2147491390" r:id="rId3"/>
  </p:sldMasterIdLst>
  <p:notesMasterIdLst>
    <p:notesMasterId r:id="rId28"/>
  </p:notesMasterIdLst>
  <p:handoutMasterIdLst>
    <p:handoutMasterId r:id="rId29"/>
  </p:handoutMasterIdLst>
  <p:sldIdLst>
    <p:sldId id="911" r:id="rId4"/>
    <p:sldId id="579" r:id="rId5"/>
    <p:sldId id="411" r:id="rId6"/>
    <p:sldId id="678" r:id="rId7"/>
    <p:sldId id="941" r:id="rId8"/>
    <p:sldId id="935" r:id="rId9"/>
    <p:sldId id="942" r:id="rId10"/>
    <p:sldId id="943" r:id="rId11"/>
    <p:sldId id="944" r:id="rId12"/>
    <p:sldId id="793" r:id="rId13"/>
    <p:sldId id="922" r:id="rId14"/>
    <p:sldId id="698" r:id="rId15"/>
    <p:sldId id="787" r:id="rId16"/>
    <p:sldId id="976" r:id="rId17"/>
    <p:sldId id="968" r:id="rId18"/>
    <p:sldId id="423" r:id="rId19"/>
    <p:sldId id="984" r:id="rId20"/>
    <p:sldId id="983" r:id="rId21"/>
    <p:sldId id="951" r:id="rId22"/>
    <p:sldId id="954" r:id="rId23"/>
    <p:sldId id="981" r:id="rId24"/>
    <p:sldId id="886" r:id="rId25"/>
    <p:sldId id="967" r:id="rId26"/>
    <p:sldId id="588" r:id="rId27"/>
  </p:sldIdLst>
  <p:sldSz cx="9144000" cy="6858000" type="screen4x3"/>
  <p:notesSz cx="6881813" cy="9167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8000"/>
    <a:srgbClr val="9966FF"/>
    <a:srgbClr val="FF00FF"/>
    <a:srgbClr val="9966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1DD4F-B6C0-BE42-B177-65DE0A679CA4}" v="16" dt="2022-09-22T14:52:17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57"/>
    <p:restoredTop sz="94504"/>
  </p:normalViewPr>
  <p:slideViewPr>
    <p:cSldViewPr>
      <p:cViewPr varScale="1">
        <p:scale>
          <a:sx n="79" d="100"/>
          <a:sy n="79" d="100"/>
        </p:scale>
        <p:origin x="216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, Liping" userId="3f81b5cf-df0f-4c22-961a-c54819b92c5e" providerId="ADAL" clId="{C741DD4F-B6C0-BE42-B177-65DE0A679CA4}"/>
    <pc:docChg chg="modSld">
      <pc:chgData name="Gan, Liping" userId="3f81b5cf-df0f-4c22-961a-c54819b92c5e" providerId="ADAL" clId="{C741DD4F-B6C0-BE42-B177-65DE0A679CA4}" dt="2022-09-22T16:14:56.588" v="35" actId="20577"/>
      <pc:docMkLst>
        <pc:docMk/>
      </pc:docMkLst>
      <pc:sldChg chg="modSp mod">
        <pc:chgData name="Gan, Liping" userId="3f81b5cf-df0f-4c22-961a-c54819b92c5e" providerId="ADAL" clId="{C741DD4F-B6C0-BE42-B177-65DE0A679CA4}" dt="2022-09-22T16:14:56.588" v="35" actId="20577"/>
        <pc:sldMkLst>
          <pc:docMk/>
          <pc:sldMk cId="0" sldId="423"/>
        </pc:sldMkLst>
        <pc:spChg chg="mod">
          <ac:chgData name="Gan, Liping" userId="3f81b5cf-df0f-4c22-961a-c54819b92c5e" providerId="ADAL" clId="{C741DD4F-B6C0-BE42-B177-65DE0A679CA4}" dt="2022-09-22T16:14:56.588" v="35" actId="20577"/>
          <ac:spMkLst>
            <pc:docMk/>
            <pc:sldMk cId="0" sldId="423"/>
            <ac:spMk id="13" creationId="{7C44806F-8C4B-4CE9-B922-F67BFC6B5157}"/>
          </ac:spMkLst>
        </pc:spChg>
        <pc:spChg chg="mod">
          <ac:chgData name="Gan, Liping" userId="3f81b5cf-df0f-4c22-961a-c54819b92c5e" providerId="ADAL" clId="{C741DD4F-B6C0-BE42-B177-65DE0A679CA4}" dt="2022-09-22T16:14:34.179" v="21" actId="20577"/>
          <ac:spMkLst>
            <pc:docMk/>
            <pc:sldMk cId="0" sldId="423"/>
            <ac:spMk id="819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85CD9F-29EA-44EC-B5F7-A935F6927D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D27DD-EAF0-4BBA-BEE9-258FDE1F9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95D0A37-C53B-4F33-BDAD-B44C045DBC00}" type="datetimeFigureOut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975E5-F1B4-4464-B2D2-BCF6841A1C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07438"/>
            <a:ext cx="29829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C6B27-6AB5-425B-851F-C00B76AA8C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707438"/>
            <a:ext cx="2982912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D1338A-6251-4EC6-A332-CC01FC50A2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947F0F-7DF9-4C61-B403-FA24556DE8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7F8FA87-F355-429E-AF91-2A8E4FC056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4C4FC81-DB10-4A16-A22B-674112E47E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A89D3AC-9823-43FF-BD24-1D2B361C97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54513"/>
            <a:ext cx="550545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BDA3594-E4C2-47D6-AF54-D47D33490E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438"/>
            <a:ext cx="29829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06A6DA7-EBAF-478A-9B5B-480694626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F38226-FB32-4DFB-91D7-72539348ED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981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C5B55F5-E969-464E-87E5-8E6410CE2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21430EC-2A01-4187-9C05-6951BA066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87BB10B-7666-4D45-B451-9B7A628D6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BD5A98-4582-4A57-92DA-FFEF5AFAAC53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38226-FB32-4DFB-91D7-72539348ED9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962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0025C28D-E37F-CFF0-A78F-030EF5EBA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15A049CE-04EF-5AFE-DD2E-95B97046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CF1518C-BB79-3E66-BCEC-0709287B0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AD333-8B84-3348-B437-378121E4F6F2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9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097192BA-70D7-4651-A5B6-15F018FE0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E91ADDE7-B52E-475A-A832-04FF6916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FB3CEDFA-C964-4FAB-9E3F-D702AAB4F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84C92FB-83E4-47B5-ADD9-36EF43BFA5AB}" type="slidenum">
              <a:rPr lang="en-US" altLang="en-US" sz="1300">
                <a:latin typeface="Arial" panose="020B0604020202020204" pitchFamily="34" charset="0"/>
              </a:rPr>
              <a:pPr/>
              <a:t>9</a:t>
            </a:fld>
            <a:endParaRPr lang="en-US" altLang="en-US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3D23732B-3E1F-419A-AAA5-DDCD66810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32C898FF-F7A3-401F-BF54-906B5CFCB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D7EEA193-E674-4693-A599-D47FA5885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A84B2E-794B-478A-A8B9-EE74C4A2EFFF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7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3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C11C819-4A31-4CAB-B5C2-1B16FDD06860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D2DF8-73DA-4546-A29F-C8EFEDF675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D3B7CD-2B75-4DD9-B05F-20B7E0EAB6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4DC90-111A-4343-A5B1-65B07CE00C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DAD3F6C-5C39-418D-857B-5FDEEF9D574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84209C-8DA0-4735-9C18-2B54F7D6BF8F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29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3E936-30CF-438E-8A88-FA1F1A699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7045-5AEE-4E76-91D1-517347522D11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163D1-F98F-4E0F-9634-84F952D7C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8A4BA-0ACA-4FC7-A92D-39647BC1A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09B2-451B-4455-9EDA-773ED8C5DB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0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D5945A-8C91-4519-BB16-F685A732C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F837-3F2B-4F0B-BBD5-7B9E9DFA79A5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FE349-3273-4CAE-9E2F-D2DCBA625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19B76-69DC-4C4B-AB6D-DB9D2234A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A5BD-5403-4AAC-AA50-07F18FEFA5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72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578A6B-5AB9-41C3-9EA7-DE6E3DB8B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2062-219C-4C6C-A7F5-D45A82822726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085422-D40D-4E2D-BF77-81E56542B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C3DCE4-B813-4037-A665-063B3F55A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5D19-0ED3-40CC-AB46-E1EF00DFDB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32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DE944-0B37-4988-8A39-35610D282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7A29-89C4-424F-AB19-DECCF04133D5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CDEAE-85D8-420D-BC7D-8EBA23ACD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E451B-A968-4909-97D4-82774204E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A2F0-FC72-4E73-B482-11D9708C7B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07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BBB2775-1C3F-4C7C-AB29-9B7294B35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7C30-8563-4E9B-BD85-C593A2154EF9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CCA7F0-75E8-4699-9AF7-D94CEDC33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F18BD3-173C-41CF-A7C9-CEC195A72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24002-19BE-4C1F-9FB3-50C285C1E8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22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D52F24-D741-47E8-86AF-C2E08BC8F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B2B0-13B1-4E9B-98EB-80A6AEFEC351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A4BFFD-81F9-4A67-BA2D-4A435167E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086580-4EB6-471B-9A43-939C4722F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1B22-68A7-4188-ADEF-BFA01F4BD5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37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EEDD7D-DFEC-47CB-BA1A-7C527C222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FEB-AFA0-4DEA-93B6-707E5014D8A4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341FCD-7595-42C1-99D9-0EFA2CDB7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DC1AC4-658C-4D39-B407-B11C51528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299C-7964-44CF-ADE0-26273B75A0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55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B71ED66-FA1B-4424-90BD-8AD886B7401E}"/>
              </a:ext>
            </a:extLst>
          </p:cNvPr>
          <p:cNvSpPr>
            <a:spLocks/>
          </p:cNvSpPr>
          <p:nvPr/>
        </p:nvSpPr>
        <p:spPr bwMode="auto">
          <a:xfrm>
            <a:off x="285750" y="2804160"/>
            <a:ext cx="1588" cy="3034666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17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AE2B0F-2D0C-4255-BB62-BCEFCA0AB0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428A2B-6EDD-46B0-B376-FC4FCB5CBE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DBB9D-4C9A-47ED-A9DC-B2BDF9A8499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8F5DB5D-C1F5-45B1-A8BC-8D6BF035B58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998E1-0CB8-45F4-8669-39E727BE2033}" type="datetime1">
              <a:rPr lang="en-US" altLang="en-US"/>
              <a:pPr/>
              <a:t>9/26/22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76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078BC-1E47-48ED-9E02-4E1B663DC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00C7F-88AF-4AD0-BEA9-F5AD448D90F3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734CF-80AB-425A-9221-7E9E18DCC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AAC6A-5465-487B-9087-4350C8E00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B140D-F0AC-4F70-81AD-B41ECEA3AF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58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1E9077-F275-4347-910B-F2B4517B1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8AD1D-42AF-41CF-85D3-A7B854D84962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4B3EAE-287D-4001-BDF4-E7FBBF0C4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1C185-669A-4060-B938-FB007C0F9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67ED0-193B-491E-8EB7-6198575AF0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3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9B3673-F01A-46CC-8B6A-37DCEED46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5B7B-3109-4193-805D-47C5BF43A8E4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100CA-0DFC-4C46-AC80-72B3FD788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AE42AC-3F7C-4870-A20D-6652345A4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4460-99FE-49BD-BEED-26E4A50E38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2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F2EB8-F71F-443D-8C4F-74B48354C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6B89C-7B61-437F-B2F7-72CE7D26D728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DE1F8-B727-4A9B-922C-ACC28A120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3ABAB-7500-471E-9FA7-EBA3FC73D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AF641-5965-41E8-8D43-BBC1385232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601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339F61-85DC-40BF-B895-E72601B7B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B57A9-5A9C-4095-B29A-3FD6629BC076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2B7EBC-5E10-4A5A-9558-80DFC2098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C7BB0A-46B7-4482-9AD2-C5399F612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A3347-90A5-41D1-A0CD-6BDE241F9B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625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B12DC1-AAAA-496C-9DA6-440E6FF6E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DB7F7-4A7E-4305-B390-A850F24BBD85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6D8C76-7055-4212-BCCA-BEF81FFBF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EE2CAF-C4A4-4755-9CB5-2D4F71939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CB0B5-9978-4DB1-B9AA-82163A186D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278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4368C6-5557-4661-A413-544D76130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56BB7-48CA-4147-B53A-6E8ABC19A1AB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A43341-44BF-4973-9483-4AF02BEA9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40E9C9-6D43-4F2A-BBC5-41F056A6B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1CE2B-1AAB-40BB-8242-E769212B1B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CEA3B-EC2B-4889-B240-2E5D6C836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5CE09-93A3-4EA9-964D-BD9923877D15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2A150-DAEF-49BA-8A32-153445B49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F368D-2F28-43E3-B170-5DD13C37B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8A8CF-128B-4D23-B54D-E04597803C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011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E2729-09B2-4B8E-8D1E-D5C4DE2C1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AA92F-58B8-43EA-8B92-C2907B61A430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AB818-B400-4BDF-8E1C-03FCAA06F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15BAE-DD25-479D-B52A-4CAC6DC79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3F6A7-12AA-4FFC-9DEE-E7D5156A01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555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C15EE-4F1F-45AF-A69F-E6655852C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1495A-B3C3-4460-8465-EC6AD1E7B0D4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FCAAF4-A01F-4E83-88AA-B1C3D8235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AA2F02-2A81-460D-AD49-F762ABCA0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3FB78-162B-4644-833D-A3503C65E2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90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3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3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0D88A-C27D-4F7C-B9A9-8E36D3766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85DC9-64BC-4758-BB08-3936B2E7021F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91788-1B67-491C-8C02-721431A56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895040-FA74-46AB-BE70-A7FBA1644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92822-0FF4-4DF0-95AC-601F80B314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22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5571D3-00FF-4B37-9CAE-578D59D42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C272-BECA-4694-B1EA-D1948955EB00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AACD32-8AEB-48C4-BD85-CB440F82A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0420BA0-C5B3-4072-93F6-600B7AD21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955-A10D-4669-9017-CFDE030B81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592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D55FC-1C8F-43F0-9182-1BA306F9E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F8C08-7404-4FAB-A371-BD41B49CEEC6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09F8A-9878-4210-9310-B3DC58054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77A27-8448-441F-B8CB-D0A0E6E79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0B2B6-B288-4963-AE79-5915EC789C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30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1C4A6-6443-4FB4-9468-E49339614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AEC0-2F2D-4137-9F2C-5C8FDE092F38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E7973-C2D7-400A-A973-81CA8E983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6FD83-1A35-4CF8-BAF8-EBC8FE2CC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01DE-A19A-45C5-84F7-0009CBFE9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1749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B592F9-3DD5-429F-A5C6-7D2A88352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9EEA1-B7AB-459C-BE09-C30770E634B9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A85C38B-EBD7-42E7-B9FC-9311E3B87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948BE28-BC3C-428F-A924-0A90CEEBA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9AE2-D739-453D-9666-65F0972CB8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451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3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42B2B9-A1F0-4479-90CA-C5FE77BC7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8FC57-4BB5-42D5-850D-8AFBDB73CC65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ED10B7-E5BE-4576-B9B3-D3771B24D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7770A7-5F9D-43A7-A2C3-55E8777CA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8454D-11AF-47FC-B923-B0DA46099A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881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2D4D98-4132-4C3F-A305-E52BB2575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71E35-FBBF-43CE-8D5E-6B6D82111F71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91B482-B2D9-4A5E-86E4-D7350DD63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A3D585-9253-4200-9364-C919C5030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9643F-C09F-4E04-B150-8DD3CCF672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434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ABD6-FFB8-4FB8-A280-2F276759B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551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2747-247B-4DCC-9521-B6E56017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05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F6D6-E8F3-4981-BA0E-25DCCAD77C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5164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8472-6F34-4004-961F-D143F93DC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836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D375-A4D5-4700-A1BF-435DDDC99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4694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89D8-C0DF-4D91-814B-652B6D637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1202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0B850-C077-4143-8194-5A339F5C4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515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D6D7D-18B3-4064-877E-4592439B3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2EDA-A158-45BA-A03E-CEAE5110CF48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59C22-3973-44D8-A2FC-8D5437DE7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2179A-F8EE-4B0A-B631-32273C894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6C30-7049-4908-B292-DF2FB41689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424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511A-2638-4FA2-8BF0-9ED22613E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584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C0F4-5634-4D30-9516-E9CF8DEEC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1895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C86A-37F0-4560-92F1-259141E3F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79062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5AC9-AE79-469A-B803-05EDD8BE4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0792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03E9-C4C2-4EF3-80A3-68DFDB8D3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4637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69EC-A6C6-4DD7-9815-8F740B707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230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7A30-665A-4882-B67E-F6D99C3C8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9095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6537-2CA0-436F-9F34-DBE1AB048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2613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187-6F64-45D7-BF70-90F7E63C3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694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C10C8A-E6A6-438D-B8F9-FE2129ABE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168A1-5241-40B8-96BE-4A28016D63C3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ADC20-CB37-4278-A0C3-CA2B00058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071F3C-653C-4D58-B920-6EE8796E6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2E5A-22B7-435D-965D-1C2E86D642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97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5ABCC5-1392-4931-9E99-DDA9AE661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6DCC-0328-4C84-82A7-1BC960042293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DA8955-15C1-4782-BB57-3EE92EA9E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ECF747-1950-4AF2-B98E-BF00D38E3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C848-3065-448F-87DC-E8286F0F09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87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A73AEC-A118-4132-808A-BEF3036DC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512F-EA7B-4DCE-8A68-87FC3EA221DB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54A6B8-87C0-4C48-B267-D6AD68521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1302A8-8680-49F0-99D5-915FA53D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9AC4-40C2-4F3D-95B0-9CE9E42DB0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49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45CAF-1610-4150-8AC9-543216DAE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C92C-38EF-494D-9D0D-A1E56C75CBF0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07952-C127-4644-ADC4-1EC786E2F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758139-A074-4A2D-8972-B5F4445B8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8B04-F1D8-448F-9FCF-6095D5AC01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170DC-0526-418A-9B7C-7EDC38193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2255-24D6-4AEC-978B-C91677BD3A08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CC21A-F510-43A5-B756-01E8D8A94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983AD-1979-4CB0-B2F6-B9E4C1949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7AB9-B03B-44E5-BDEF-9AA42A6280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B1A17A1-5DCE-46EC-ADF0-5A2D342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9ECD07B-A428-4845-9C21-19C1C826E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70C7112-5DE4-4B19-83A5-F2532BC794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47E1B-0C52-4208-A60C-5BBF2943F02B}" type="datetime1">
              <a:rPr lang="en-US" altLang="en-US"/>
              <a:pPr>
                <a:defRPr/>
              </a:pPr>
              <a:t>9/26/22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067CD6E1-E368-4AD7-A636-D8F5FF9F3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5654C7A3-C394-45E4-BAE5-18866A9134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9A7AE0-72DF-464A-BCE0-B925DF59E8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55" r:id="rId1"/>
    <p:sldLayoutId id="2147491340" r:id="rId2"/>
    <p:sldLayoutId id="2147491341" r:id="rId3"/>
    <p:sldLayoutId id="2147491342" r:id="rId4"/>
    <p:sldLayoutId id="2147491343" r:id="rId5"/>
    <p:sldLayoutId id="2147491344" r:id="rId6"/>
    <p:sldLayoutId id="2147491345" r:id="rId7"/>
    <p:sldLayoutId id="2147491346" r:id="rId8"/>
    <p:sldLayoutId id="2147491347" r:id="rId9"/>
    <p:sldLayoutId id="2147491348" r:id="rId10"/>
    <p:sldLayoutId id="2147491349" r:id="rId11"/>
    <p:sldLayoutId id="2147491350" r:id="rId12"/>
    <p:sldLayoutId id="2147491351" r:id="rId13"/>
    <p:sldLayoutId id="2147491352" r:id="rId14"/>
    <p:sldLayoutId id="2147491353" r:id="rId15"/>
    <p:sldLayoutId id="214749135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D893572-3E88-43D5-9FDE-505EF66D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1466"/>
            <a:ext cx="8229600" cy="13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41B280-6E02-4107-B6C4-55ABFE1D2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F9B02BC-E8BB-40CD-9F6C-007D40BDB9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7FDA11F-B7C3-45E2-81DC-F1672467EAC6}" type="datetime1">
              <a:rPr lang="en-US" altLang="en-US"/>
              <a:pPr/>
              <a:t>9/26/22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3808CD5-75D8-41A9-8F95-1AD5E8E736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CE9936E8-6F07-42EF-A7AA-B946860AC0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6AC0051-B7BE-45A0-B796-10442A1F4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156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1374" r:id="rId1"/>
    <p:sldLayoutId id="2147491375" r:id="rId2"/>
    <p:sldLayoutId id="2147491376" r:id="rId3"/>
    <p:sldLayoutId id="2147491377" r:id="rId4"/>
    <p:sldLayoutId id="2147491378" r:id="rId5"/>
    <p:sldLayoutId id="2147491379" r:id="rId6"/>
    <p:sldLayoutId id="2147491380" r:id="rId7"/>
    <p:sldLayoutId id="2147491381" r:id="rId8"/>
    <p:sldLayoutId id="2147491382" r:id="rId9"/>
    <p:sldLayoutId id="2147491383" r:id="rId10"/>
    <p:sldLayoutId id="2147491384" r:id="rId11"/>
    <p:sldLayoutId id="2147491385" r:id="rId12"/>
    <p:sldLayoutId id="2147491386" r:id="rId13"/>
    <p:sldLayoutId id="2147491387" r:id="rId14"/>
    <p:sldLayoutId id="2147491388" r:id="rId15"/>
    <p:sldLayoutId id="2147491389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9D02E642-C736-474B-A7C4-1F1E946FA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3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91" r:id="rId1"/>
    <p:sldLayoutId id="2147491392" r:id="rId2"/>
    <p:sldLayoutId id="2147491393" r:id="rId3"/>
    <p:sldLayoutId id="2147491394" r:id="rId4"/>
    <p:sldLayoutId id="2147491395" r:id="rId5"/>
    <p:sldLayoutId id="2147491396" r:id="rId6"/>
    <p:sldLayoutId id="2147491397" r:id="rId7"/>
    <p:sldLayoutId id="2147491398" r:id="rId8"/>
    <p:sldLayoutId id="2147491399" r:id="rId9"/>
    <p:sldLayoutId id="2147491400" r:id="rId10"/>
    <p:sldLayoutId id="2147491401" r:id="rId11"/>
    <p:sldLayoutId id="2147491402" r:id="rId12"/>
    <p:sldLayoutId id="2147491403" r:id="rId13"/>
    <p:sldLayoutId id="2147491404" r:id="rId14"/>
    <p:sldLayoutId id="2147491405" r:id="rId15"/>
    <p:sldLayoutId id="2147491406" r:id="rId16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8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3.emf"/><Relationship Id="rId7" Type="http://schemas.openxmlformats.org/officeDocument/2006/relationships/image" Target="../media/image35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1.png"/><Relationship Id="rId10" Type="http://schemas.openxmlformats.org/officeDocument/2006/relationships/image" Target="../media/image360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e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40.png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1.emf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0.png"/><Relationship Id="rId11" Type="http://schemas.openxmlformats.org/officeDocument/2006/relationships/image" Target="../media/image52.png"/><Relationship Id="rId5" Type="http://schemas.openxmlformats.org/officeDocument/2006/relationships/image" Target="../media/image53.png"/><Relationship Id="rId10" Type="http://schemas.openxmlformats.org/officeDocument/2006/relationships/image" Target="../media/image4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74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2.emf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8FF8-957F-4BD6-B0E8-54582845ABC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6200" y="533400"/>
            <a:ext cx="8991600" cy="609600"/>
          </a:xfrm>
        </p:spPr>
        <p:txBody>
          <a:bodyPr/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Probe Fundamental Symmetries and BSM Physics via the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Primakoff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Effect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43D6F-75ED-48B8-82E8-8B2BECF4076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1295400"/>
            <a:ext cx="6400800" cy="1752600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Liping Gan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University of North Carolina Wilmington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18B0C-25EC-4B14-B1B7-6BB4374BB289}"/>
              </a:ext>
            </a:extLst>
          </p:cNvPr>
          <p:cNvSpPr txBox="1"/>
          <p:nvPr/>
        </p:nvSpPr>
        <p:spPr>
          <a:xfrm>
            <a:off x="1047750" y="2667000"/>
            <a:ext cx="7277100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  <a:p>
            <a:pPr algn="ctr"/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JLab Primakoff program at 6 &amp; 12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opportunities with </a:t>
            </a:r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future 20-24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GeV upgrade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9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7"/>
    </mc:Choice>
    <mc:Fallback xmlns="">
      <p:transition spd="slow" advTm="202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861448"/>
              </p:ext>
            </p:extLst>
          </p:nvPr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C490E-72A7-1BA7-455E-1ED7A4E2A318}"/>
              </a:ext>
            </a:extLst>
          </p:cNvPr>
          <p:cNvSpPr txBox="1"/>
          <p:nvPr/>
        </p:nvSpPr>
        <p:spPr>
          <a:xfrm>
            <a:off x="1166356" y="5988050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83"/>
    </mc:Choice>
    <mc:Fallback xmlns="">
      <p:transition spd="slow" advTm="1317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BEC2FC-2E3F-42A2-A331-5C5BD1E9B7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0" y="3352800"/>
            <a:ext cx="3779838" cy="2590800"/>
          </a:xfrm>
          <a:prstGeom prst="rect">
            <a:avLst/>
          </a:prstGeom>
          <a:blipFill>
            <a:blip r:embed="rId9"/>
            <a:stretch>
              <a:fillRect l="-1447" t="-937"/>
            </a:stretch>
          </a:blip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aphicFrame>
        <p:nvGraphicFramePr>
          <p:cNvPr id="91144" name="Object 6">
            <a:extLst>
              <a:ext uri="{FF2B5EF4-FFF2-40B4-BE49-F238E27FC236}">
                <a16:creationId xmlns:a16="http://schemas.microsoft.com/office/drawing/2014/main" id="{1B7A9B40-E2FC-44D0-B4FE-1B27C3A65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3733800"/>
          <a:ext cx="1570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2000" imgH="215900" progId="Equation.3">
                  <p:embed/>
                </p:oleObj>
              </mc:Choice>
              <mc:Fallback>
                <p:oleObj name="Equation" r:id="rId10" imgW="762000" imgH="215900" progId="Equation.3">
                  <p:embed/>
                  <p:pic>
                    <p:nvPicPr>
                      <p:cNvPr id="91144" name="Object 6">
                        <a:extLst>
                          <a:ext uri="{FF2B5EF4-FFF2-40B4-BE49-F238E27FC236}">
                            <a16:creationId xmlns:a16="http://schemas.microsoft.com/office/drawing/2014/main" id="{1B7A9B40-E2FC-44D0-B4FE-1B27C3A65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1570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7">
            <a:extLst>
              <a:ext uri="{FF2B5EF4-FFF2-40B4-BE49-F238E27FC236}">
                <a16:creationId xmlns:a16="http://schemas.microsoft.com/office/drawing/2014/main" id="{9386C56E-A144-4C96-81CB-5C241A9BD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8814" y="5334000"/>
          <a:ext cx="24145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900" imgH="279400" progId="Equation.3">
                  <p:embed/>
                </p:oleObj>
              </mc:Choice>
              <mc:Fallback>
                <p:oleObj name="Equation" r:id="rId12" imgW="1358900" imgH="279400" progId="Equation.3">
                  <p:embed/>
                  <p:pic>
                    <p:nvPicPr>
                      <p:cNvPr id="91145" name="Object 7">
                        <a:extLst>
                          <a:ext uri="{FF2B5EF4-FFF2-40B4-BE49-F238E27FC236}">
                            <a16:creationId xmlns:a16="http://schemas.microsoft.com/office/drawing/2014/main" id="{9386C56E-A144-4C96-81CB-5C241A9BD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5334000"/>
                        <a:ext cx="24145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6" name="Right Arrow 5">
            <a:extLst>
              <a:ext uri="{FF2B5EF4-FFF2-40B4-BE49-F238E27FC236}">
                <a16:creationId xmlns:a16="http://schemas.microsoft.com/office/drawing/2014/main" id="{CDDDA94F-07BD-4E7F-8158-974770ED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932" y="4273550"/>
            <a:ext cx="762000" cy="1460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3B7DB-496C-E09B-BFD0-62694BBCAACD}"/>
              </a:ext>
            </a:extLst>
          </p:cNvPr>
          <p:cNvSpPr txBox="1"/>
          <p:nvPr/>
        </p:nvSpPr>
        <p:spPr>
          <a:xfrm>
            <a:off x="1104314" y="6245423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3"/>
    </mc:Choice>
    <mc:Fallback xmlns="">
      <p:transition spd="slow" advTm="304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7">
            <a:extLst>
              <a:ext uri="{FF2B5EF4-FFF2-40B4-BE49-F238E27FC236}">
                <a16:creationId xmlns:a16="http://schemas.microsoft.com/office/drawing/2014/main" id="{9439A126-277D-440C-B801-1FCF61711703}"/>
              </a:ext>
            </a:extLst>
          </p:cNvPr>
          <p:cNvSpPr txBox="1">
            <a:spLocks noGrp="1"/>
          </p:cNvSpPr>
          <p:nvPr/>
        </p:nvSpPr>
        <p:spPr bwMode="auto">
          <a:xfrm>
            <a:off x="6629400" y="63246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49C99BC-104E-4817-9E03-E9861071594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12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CF5E939A-C969-4353-8EBA-D0B7C5382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0391"/>
            <a:ext cx="83058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PrimEx-eta Experiment on Γ(→)  in Hall D  </a:t>
            </a:r>
            <a:endParaRPr lang="en-US" altLang="en-US" sz="3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08" name="AutoShape 8">
            <a:extLst>
              <a:ext uri="{FF2B5EF4-FFF2-40B4-BE49-F238E27FC236}">
                <a16:creationId xmlns:a16="http://schemas.microsoft.com/office/drawing/2014/main" id="{80D370AE-0094-4783-BE03-02C74827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6" y="4884739"/>
            <a:ext cx="246063" cy="795337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8309" name="TextBox 86">
            <a:extLst>
              <a:ext uri="{FF2B5EF4-FFF2-40B4-BE49-F238E27FC236}">
                <a16:creationId xmlns:a16="http://schemas.microsoft.com/office/drawing/2014/main" id="{E0F43DD9-963D-4325-8C04-66EC30AB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449762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Tagged photon beam (~8.0-11.7 GeV).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Pair spectrometer  and a TAC detector for the photon flux control.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Liquid Hydrogen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(3.5% R.L.) and </a:t>
            </a:r>
            <a:r>
              <a:rPr lang="en-US" altLang="en-US" sz="1600" baseline="30000" dirty="0">
                <a:solidFill>
                  <a:srgbClr val="FF0000"/>
                </a:solidFill>
                <a:latin typeface="Helvetica" panose="020B0604020202020204" pitchFamily="34" charset="0"/>
              </a:rPr>
              <a:t>4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He targets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(~4% R.L.)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The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decay photons are detected by Forward Calorimeter (FCAL); the charged decay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particles of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are detected by the GlueX spectrometer.</a:t>
            </a:r>
            <a:endParaRPr lang="en-US" alt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CompCal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and FCAL to measure Compton scattering off atomic electron for control  of overall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systematics.</a:t>
            </a:r>
          </a:p>
        </p:txBody>
      </p:sp>
      <p:sp>
        <p:nvSpPr>
          <p:cNvPr id="98314" name="Rectangle 1">
            <a:extLst>
              <a:ext uri="{FF2B5EF4-FFF2-40B4-BE49-F238E27FC236}">
                <a16:creationId xmlns:a16="http://schemas.microsoft.com/office/drawing/2014/main" id="{95337D8E-0DCB-46BB-81DE-C672D809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71575"/>
            <a:ext cx="2971800" cy="668338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9BA81-5BC4-4739-9EC4-924B11E8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27838"/>
            <a:ext cx="7781742" cy="3252197"/>
          </a:xfrm>
          <a:prstGeom prst="rect">
            <a:avLst/>
          </a:prstGeom>
        </p:spPr>
      </p:pic>
      <p:cxnSp>
        <p:nvCxnSpPr>
          <p:cNvPr id="18" name="Straight Arrow Connector 4">
            <a:extLst>
              <a:ext uri="{FF2B5EF4-FFF2-40B4-BE49-F238E27FC236}">
                <a16:creationId xmlns:a16="http://schemas.microsoft.com/office/drawing/2014/main" id="{E56C99F3-FF0E-4E6F-9D40-1BD085D745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1917700"/>
            <a:ext cx="304800" cy="53340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2621-082D-49F9-A7A0-C1ACD483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82313"/>
            <a:ext cx="8496300" cy="251087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2B2B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Control Systematics with Compton Scattering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338B9-3105-4F91-9479-7F662B1B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1003FE-BE0D-407B-8046-D0E25264D5FE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15AE876F-15EE-4C23-AF40-B767CA8E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58" y="968412"/>
            <a:ext cx="6553200" cy="2592836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065774E0-7548-4196-834F-03A6C643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2" y="1413533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</a:rPr>
              <a:t>Be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0AFE26-CC6C-4511-AAA7-3ED913E5DD91}"/>
                  </a:ext>
                </a:extLst>
              </p:cNvPr>
              <p:cNvSpPr txBox="1"/>
              <p:nvPr/>
            </p:nvSpPr>
            <p:spPr>
              <a:xfrm>
                <a:off x="5652017" y="1340791"/>
                <a:ext cx="213359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sz="16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0AFE26-CC6C-4511-AAA7-3ED913E5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17" y="1340791"/>
                <a:ext cx="2133599" cy="24622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C3C12D1F-5D72-4F85-830E-D055C5F3180B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3036437" y="2032398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53A2EA-1E6C-46EE-8AC3-812A42FBDE8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0600" y="2986621"/>
            <a:ext cx="533400" cy="1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1A12A5-E7EE-40E4-80F1-C64D8603F044}"/>
              </a:ext>
            </a:extLst>
          </p:cNvPr>
          <p:cNvSpPr txBox="1"/>
          <p:nvPr/>
        </p:nvSpPr>
        <p:spPr>
          <a:xfrm>
            <a:off x="5398637" y="281501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NLO QED prediction</a:t>
            </a:r>
          </a:p>
        </p:txBody>
      </p:sp>
      <p:pic>
        <p:nvPicPr>
          <p:cNvPr id="20" name="Picture 19" descr="A picture containing chart&#10;&#10;Description automatically generated">
            <a:extLst>
              <a:ext uri="{FF2B5EF4-FFF2-40B4-BE49-F238E27FC236}">
                <a16:creationId xmlns:a16="http://schemas.microsoft.com/office/drawing/2014/main" id="{21B8734E-613A-4FE2-B9C4-03793235A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58" y="3660182"/>
            <a:ext cx="6563463" cy="2596896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8DC8B295-06F8-46A8-8380-30A7497F6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045" y="4159942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aseline="30000" dirty="0">
                <a:solidFill>
                  <a:srgbClr val="FF0000"/>
                </a:solidFill>
              </a:rPr>
              <a:t>4</a:t>
            </a:r>
            <a:r>
              <a:rPr lang="en-US" altLang="en-US" dirty="0">
                <a:solidFill>
                  <a:srgbClr val="FF0000"/>
                </a:solidFill>
              </a:rPr>
              <a:t>He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82EC-295D-483F-81C1-104764DF5E51}"/>
                  </a:ext>
                </a:extLst>
              </p:cNvPr>
              <p:cNvSpPr txBox="1"/>
              <p:nvPr/>
            </p:nvSpPr>
            <p:spPr>
              <a:xfrm>
                <a:off x="5334000" y="4117465"/>
                <a:ext cx="213359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sz="16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82EC-295D-483F-81C1-104764DF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17465"/>
                <a:ext cx="2133599" cy="246221"/>
              </a:xfrm>
              <a:prstGeom prst="rect">
                <a:avLst/>
              </a:prstGeom>
              <a:blipFill>
                <a:blip r:embed="rId7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4E00E3-C8FA-4922-9F35-CB0CF72E89CC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5717" y="5715000"/>
            <a:ext cx="533400" cy="1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C6B744-53A2-44D3-A75B-56FD6D892D7A}"/>
              </a:ext>
            </a:extLst>
          </p:cNvPr>
          <p:cNvSpPr txBox="1"/>
          <p:nvPr/>
        </p:nvSpPr>
        <p:spPr>
          <a:xfrm>
            <a:off x="5473361" y="555076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NLO QED prediction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AA9A24F-62BC-45EF-98D7-F81515DC1545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2720953" y="4659731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EC34-B10E-419F-A944-F4228ADF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3"/>
            <a:ext cx="8458200" cy="54609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Results on the </a:t>
            </a:r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 Yield</a:t>
            </a:r>
            <a:b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</a:br>
            <a:endParaRPr lang="en-US" sz="24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E3C5-77CC-429B-9A91-2710539B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9AE2-D739-453D-9666-65F0972CB870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A3118-1B13-478C-9963-64C5FB66E7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79012" y="3937636"/>
            <a:ext cx="3474720" cy="2560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F0863D-1404-45E7-BFE4-1326006B7C56}"/>
              </a:ext>
            </a:extLst>
          </p:cNvPr>
          <p:cNvSpPr txBox="1"/>
          <p:nvPr/>
        </p:nvSpPr>
        <p:spPr>
          <a:xfrm>
            <a:off x="838200" y="967105"/>
            <a:ext cx="335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 Yield from phase I data: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0BA2D-FC4A-4A37-99C9-625FB1A4B4AC}"/>
              </a:ext>
            </a:extLst>
          </p:cNvPr>
          <p:cNvSpPr txBox="1"/>
          <p:nvPr/>
        </p:nvSpPr>
        <p:spPr>
          <a:xfrm>
            <a:off x="5943600" y="895758"/>
            <a:ext cx="2438399" cy="41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imulations: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287A91-3147-48AC-974E-55748168AC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96132" y="1355188"/>
            <a:ext cx="3657600" cy="256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434CF-7886-439E-9FAC-B1DA365FA1DD}"/>
                  </a:ext>
                </a:extLst>
              </p:cNvPr>
              <p:cNvSpPr txBox="1"/>
              <p:nvPr/>
            </p:nvSpPr>
            <p:spPr>
              <a:xfrm>
                <a:off x="5867400" y="1452957"/>
                <a:ext cx="1143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l-G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𝛾𝛾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434CF-7886-439E-9FAC-B1DA365FA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452957"/>
                <a:ext cx="1143000" cy="276999"/>
              </a:xfrm>
              <a:prstGeom prst="rect">
                <a:avLst/>
              </a:prstGeom>
              <a:blipFill>
                <a:blip r:embed="rId6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0E22C3-AE28-42A6-AA1E-06293ED36930}"/>
                  </a:ext>
                </a:extLst>
              </p:cNvPr>
              <p:cNvSpPr txBox="1"/>
              <p:nvPr/>
            </p:nvSpPr>
            <p:spPr>
              <a:xfrm>
                <a:off x="6096000" y="4309385"/>
                <a:ext cx="12954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l-G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l-G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l-GR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0E22C3-AE28-42A6-AA1E-06293ED3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09385"/>
                <a:ext cx="1295401" cy="246221"/>
              </a:xfrm>
              <a:prstGeom prst="rect">
                <a:avLst/>
              </a:prstGeom>
              <a:blipFill>
                <a:blip r:embed="rId7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F907596-7A95-464B-B173-02467BAF2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467356"/>
            <a:ext cx="4572845" cy="4435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C6872A-0C7B-48EE-BF43-FF1AF9D0C372}"/>
                  </a:ext>
                </a:extLst>
              </p:cNvPr>
              <p:cNvSpPr txBox="1"/>
              <p:nvPr/>
            </p:nvSpPr>
            <p:spPr>
              <a:xfrm>
                <a:off x="1781790" y="4593821"/>
                <a:ext cx="2072875" cy="270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e>
                          </m:sPr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C6872A-0C7B-48EE-BF43-FF1AF9D0C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90" y="4593821"/>
                <a:ext cx="2072875" cy="270330"/>
              </a:xfrm>
              <a:prstGeom prst="rect">
                <a:avLst/>
              </a:prstGeom>
              <a:blipFill>
                <a:blip r:embed="rId9"/>
                <a:stretch>
                  <a:fillRect l="-1176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E01D93-28CC-4F94-961C-1D0B72B779A1}"/>
                  </a:ext>
                </a:extLst>
              </p:cNvPr>
              <p:cNvSpPr txBox="1"/>
              <p:nvPr/>
            </p:nvSpPr>
            <p:spPr>
              <a:xfrm>
                <a:off x="1676400" y="4955886"/>
                <a:ext cx="1904999" cy="23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8−11 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14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E01D93-28CC-4F94-961C-1D0B72B77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955886"/>
                <a:ext cx="1904999" cy="236860"/>
              </a:xfrm>
              <a:prstGeom prst="rect">
                <a:avLst/>
              </a:prstGeom>
              <a:blipFill>
                <a:blip r:embed="rId10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488CCB94-6690-4A00-B326-2E3E0024B853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899902" y="2663022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</p:spTree>
    <p:extLst>
      <p:ext uri="{BB962C8B-B14F-4D97-AF65-F5344CB8AC3E}">
        <p14:creationId xmlns:p14="http://schemas.microsoft.com/office/powerpoint/2010/main" val="66694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32D84FEA-5E02-520E-099F-190EB965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152400"/>
            <a:ext cx="8153400" cy="6985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Space-Like Transition Form Factors </a:t>
            </a:r>
            <a:b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(Q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: 0.001-0.3 GeV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/c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Direct measurement of slopes</a:t>
                </a:r>
                <a:b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endParaRPr lang="en-US" altLang="en-US" sz="2000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Interaction radii:</a:t>
                </a:r>
                <a:b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F</a:t>
                </a:r>
                <a:r>
                  <a:rPr lang="el-GR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γγ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*P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≈1-1/6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&lt;r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&gt;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 </a:t>
                </a: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ChPT for large N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 predicts relation between the three slopes. Extraction of </a:t>
                </a:r>
                <a:r>
                  <a:rPr lang="el-GR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Ο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(p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 low-energy constant in the chiral Lagrangian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Input for hadronic light-by-light calculations in muon (g-2) </a:t>
                </a:r>
              </a:p>
            </p:txBody>
          </p:sp>
        </mc:Choice>
        <mc:Fallback xmlns="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  <a:blipFill>
                <a:blip r:embed="rId2"/>
                <a:stretch>
                  <a:fillRect l="-978" t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AC64A-B1A5-3480-88B8-2217B93E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821273-F711-B74F-8CC5-96E9EC19ECA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1925" name="Picture 1">
            <a:extLst>
              <a:ext uri="{FF2B5EF4-FFF2-40B4-BE49-F238E27FC236}">
                <a16:creationId xmlns:a16="http://schemas.microsoft.com/office/drawing/2014/main" id="{B7645056-CAFF-6681-4E98-CF4033B4391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206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2">
            <a:extLst>
              <a:ext uri="{FF2B5EF4-FFF2-40B4-BE49-F238E27FC236}">
                <a16:creationId xmlns:a16="http://schemas.microsoft.com/office/drawing/2014/main" id="{9005B96C-A795-9F18-5BAB-82F3751D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172200"/>
            <a:ext cx="207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en-US" sz="14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Phys.Rev.D65,073034</a:t>
            </a:r>
          </a:p>
        </p:txBody>
      </p:sp>
      <p:pic>
        <p:nvPicPr>
          <p:cNvPr id="81929" name="Picture 4" descr="prim_plot">
            <a:extLst>
              <a:ext uri="{FF2B5EF4-FFF2-40B4-BE49-F238E27FC236}">
                <a16:creationId xmlns:a16="http://schemas.microsoft.com/office/drawing/2014/main" id="{FB612839-3466-4CD7-7E4F-FBFFF98931C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925"/>
            <a:ext cx="1981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4BBE30-7708-A9A6-5902-15132C9A7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75" y="3962400"/>
            <a:ext cx="3794125" cy="24576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0A831-E9BF-DEE2-520D-2D5EC9A38E08}"/>
              </a:ext>
            </a:extLst>
          </p:cNvPr>
          <p:cNvSpPr/>
          <p:nvPr/>
        </p:nvSpPr>
        <p:spPr>
          <a:xfrm>
            <a:off x="5867400" y="5486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Projected E12-22-003</a:t>
            </a:r>
          </a:p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on  F(</a:t>
            </a:r>
            <a:r>
              <a:rPr lang="el-GR" alt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*</a:t>
            </a:r>
            <a:r>
              <a:rPr lang="el-GR" alt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→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</a:t>
            </a:r>
            <a:r>
              <a:rPr lang="en-US" altLang="en-US" sz="1400" b="1" baseline="30000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0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</a:t>
            </a:r>
            <a:endParaRPr lang="en-US" altLang="en-US" sz="1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AF1DB3-6694-A43C-D8F8-8E74A4E076EB}"/>
              </a:ext>
            </a:extLst>
          </p:cNvPr>
          <p:cNvCxnSpPr/>
          <p:nvPr/>
        </p:nvCxnSpPr>
        <p:spPr bwMode="auto">
          <a:xfrm flipV="1">
            <a:off x="6553200" y="4648200"/>
            <a:ext cx="3048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">
            <a:extLst>
              <a:ext uri="{FF2B5EF4-FFF2-40B4-BE49-F238E27FC236}">
                <a16:creationId xmlns:a16="http://schemas.microsoft.com/office/drawing/2014/main" id="{C2F79C5A-E8C7-446C-9C69-390ECAAD50B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383716"/>
            <a:ext cx="3908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56D39F6F-C2BE-4C11-8E2D-8164EA5D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37854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No data</a:t>
            </a:r>
          </a:p>
        </p:txBody>
      </p:sp>
      <p:cxnSp>
        <p:nvCxnSpPr>
          <p:cNvPr id="16" name="Straight Arrow Connector 3">
            <a:extLst>
              <a:ext uri="{FF2B5EF4-FFF2-40B4-BE49-F238E27FC236}">
                <a16:creationId xmlns:a16="http://schemas.microsoft.com/office/drawing/2014/main" id="{A475ABAC-EAC2-4A1B-A0C6-A95E28F5998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91200" y="2661654"/>
            <a:ext cx="381000" cy="152400"/>
          </a:xfrm>
          <a:prstGeom prst="straightConnector1">
            <a:avLst/>
          </a:prstGeom>
          <a:noFill/>
          <a:ln w="952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B5C940-DE2C-4F00-8F76-D9F217DFA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574162"/>
            <a:ext cx="841328" cy="79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/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blipFill>
                <a:blip r:embed="rId8"/>
                <a:stretch>
                  <a:fillRect l="-1695" t="-5000" r="-678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7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7924800" cy="1969770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Primakoff cross section: 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Better separation of Primakoff from nuclear processes:</a:t>
            </a:r>
          </a:p>
          <a:p>
            <a:pPr marL="342900" indent="-342900" eaLnBrk="0" hangingPunct="0">
              <a:spcBef>
                <a:spcPct val="5000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3200" dirty="0">
                <a:solidFill>
                  <a:srgbClr val="0000FF"/>
                </a:solidFill>
              </a:rPr>
              <a:t>Enhancement with a 24 GeV Beam </a:t>
            </a:r>
          </a:p>
        </p:txBody>
      </p:sp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50B0686C-638F-4F4E-ABD4-D0430AA93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123562"/>
              </p:ext>
            </p:extLst>
          </p:nvPr>
        </p:nvGraphicFramePr>
        <p:xfrm>
          <a:off x="862806" y="2133600"/>
          <a:ext cx="345598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4280" imgH="457200" progId="Equation.DSMT4">
                  <p:embed/>
                </p:oleObj>
              </mc:Choice>
              <mc:Fallback>
                <p:oleObj name="Equation" r:id="rId3" imgW="2654280" imgH="457200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50B0686C-638F-4F4E-ABD4-D0430AA93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06" y="2133600"/>
                        <a:ext cx="3455987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E97D6F6C-5BE1-414C-ABBB-00E60FBB4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31243"/>
              </p:ext>
            </p:extLst>
          </p:nvPr>
        </p:nvGraphicFramePr>
        <p:xfrm>
          <a:off x="4236193" y="838200"/>
          <a:ext cx="3567214" cy="58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4720" imgH="469800" progId="Equation.DSMT4">
                  <p:embed/>
                </p:oleObj>
              </mc:Choice>
              <mc:Fallback>
                <p:oleObj name="Equation" r:id="rId5" imgW="2844720" imgH="469800" progId="Equation.DSMT4">
                  <p:embed/>
                  <p:pic>
                    <p:nvPicPr>
                      <p:cNvPr id="18" name="Object 3">
                        <a:extLst>
                          <a:ext uri="{FF2B5EF4-FFF2-40B4-BE49-F238E27FC236}">
                            <a16:creationId xmlns:a16="http://schemas.microsoft.com/office/drawing/2014/main" id="{E97D6F6C-5BE1-414C-ABBB-00E60FBB47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193" y="838200"/>
                        <a:ext cx="3567214" cy="588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EF04693-FCBF-4106-8010-136B63C6E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06" y="2924699"/>
            <a:ext cx="2958037" cy="2800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4C26B-EF01-448C-87FE-364207EC85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2965716"/>
            <a:ext cx="2971800" cy="28009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44806F-8C4B-4CE9-B922-F67BFC6B5157}"/>
              </a:ext>
            </a:extLst>
          </p:cNvPr>
          <p:cNvSpPr txBox="1"/>
          <p:nvPr/>
        </p:nvSpPr>
        <p:spPr>
          <a:xfrm>
            <a:off x="152400" y="5918567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24 GeV beam will </a:t>
            </a:r>
            <a:r>
              <a:rPr lang="en-US" sz="180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significantly enhance 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measurements of decay width 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Γ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ꞌ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), the transition form factors F(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*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and F(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ꞌ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*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9E7002-6895-404B-88B1-3315F0F20B39}"/>
                  </a:ext>
                </a:extLst>
              </p:cNvPr>
              <p:cNvSpPr txBox="1"/>
              <p:nvPr/>
            </p:nvSpPr>
            <p:spPr>
              <a:xfrm>
                <a:off x="6173387" y="4140588"/>
                <a:ext cx="1446613" cy="202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e>
                          </m:sPre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9E7002-6895-404B-88B1-3315F0F20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387" y="4140588"/>
                <a:ext cx="1446613" cy="202812"/>
              </a:xfrm>
              <a:prstGeom prst="rect">
                <a:avLst/>
              </a:prstGeom>
              <a:blipFill>
                <a:blip r:embed="rId10"/>
                <a:stretch>
                  <a:fillRect l="-1688" r="-126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8A3D6D-AA10-4284-9A4D-E2A7679C6323}"/>
                  </a:ext>
                </a:extLst>
              </p:cNvPr>
              <p:cNvSpPr txBox="1"/>
              <p:nvPr/>
            </p:nvSpPr>
            <p:spPr>
              <a:xfrm>
                <a:off x="1905000" y="4724400"/>
                <a:ext cx="1446613" cy="202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e>
                          </m:sPre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8A3D6D-AA10-4284-9A4D-E2A7679C6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724400"/>
                <a:ext cx="1446613" cy="202812"/>
              </a:xfrm>
              <a:prstGeom prst="rect">
                <a:avLst/>
              </a:prstGeom>
              <a:blipFill>
                <a:blip r:embed="rId11"/>
                <a:stretch>
                  <a:fillRect l="-1688" r="-844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Text Box 4"/>
              <p:cNvSpPr txBox="1">
                <a:spLocks noChangeArrowheads="1"/>
              </p:cNvSpPr>
              <p:nvPr/>
            </p:nvSpPr>
            <p:spPr bwMode="auto">
              <a:xfrm>
                <a:off x="190500" y="1517719"/>
                <a:ext cx="8763000" cy="4284378"/>
              </a:xfrm>
              <a:prstGeom prst="rect">
                <a:avLst/>
              </a:prstGeom>
              <a:noFill/>
              <a:ln w="9525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Precision measurement of decay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and transition form factor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via the Primakoff effect off an atomic electron target.</a:t>
                </a:r>
              </a:p>
              <a:p>
                <a:pPr marL="457200" indent="-45720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/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indent="-457200" eaLnBrk="0" hangingPunct="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 startAt="2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 new sub-GeV gauge bosons (scalars and pseudoscalars) via the Primakoff production: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Strong CP and Hierarchy problems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−2)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and puzzle of proton charge radius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Portals coupling SM to the dark sector: 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19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" y="1517719"/>
                <a:ext cx="8763000" cy="4284378"/>
              </a:xfrm>
              <a:prstGeom prst="rect">
                <a:avLst/>
              </a:prstGeom>
              <a:blipFill>
                <a:blip r:embed="rId3"/>
                <a:stretch>
                  <a:fillRect l="-556" t="-567" r="-1042"/>
                </a:stretch>
              </a:blipFill>
              <a:ln w="9525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419100" y="6858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New opportunities with JLab 24 GeV Upgrade  </a:t>
            </a:r>
          </a:p>
        </p:txBody>
      </p:sp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E24F620C-1417-459D-96EB-8B2A4546D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081643"/>
              </p:ext>
            </p:extLst>
          </p:nvPr>
        </p:nvGraphicFramePr>
        <p:xfrm>
          <a:off x="1676400" y="5243925"/>
          <a:ext cx="14811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E24F620C-1417-459D-96EB-8B2A4546D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43925"/>
                        <a:ext cx="14811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46444A-AA3A-4732-920B-24DCFFD5D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181600"/>
            <a:ext cx="3005628" cy="4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036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2"/>
              <p:cNvSpPr>
                <a:spLocks noChangeArrowheads="1"/>
              </p:cNvSpPr>
              <p:nvPr/>
            </p:nvSpPr>
            <p:spPr bwMode="auto">
              <a:xfrm>
                <a:off x="343486" y="483737"/>
                <a:ext cx="8648114" cy="303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</a:rPr>
                  <a:t>Advantages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Primakoff</a:t>
                </a:r>
                <a:r>
                  <a:rPr lang="en-US" sz="2400" dirty="0">
                    <a:solidFill>
                      <a:srgbClr val="0000FF"/>
                    </a:solidFill>
                  </a:rPr>
                  <a:t> Production off an Electron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1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486" y="483737"/>
                <a:ext cx="8648114" cy="303539"/>
              </a:xfrm>
              <a:prstGeom prst="rect">
                <a:avLst/>
              </a:prstGeom>
              <a:blipFill>
                <a:blip r:embed="rId3"/>
                <a:stretch>
                  <a:fillRect t="-1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3A896C-955C-45E2-BDD3-D87C1A91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45" y="2202131"/>
            <a:ext cx="2839248" cy="2839248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524F2B4E-7CB7-4D55-AEA4-98518C2F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10844"/>
            <a:ext cx="12868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/>
              <p:nvPr/>
            </p:nvSpPr>
            <p:spPr>
              <a:xfrm>
                <a:off x="185504" y="902000"/>
                <a:ext cx="3151312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PrimEx-II: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28</m:t>
                            </m:r>
                          </m:sup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sPr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</m:t>
                        </m:r>
                      </m:e>
                    </m:sPre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04" y="902000"/>
                <a:ext cx="3151312" cy="307072"/>
              </a:xfrm>
              <a:prstGeom prst="rect">
                <a:avLst/>
              </a:prstGeom>
              <a:blipFill>
                <a:blip r:embed="rId5"/>
                <a:stretch>
                  <a:fillRect l="-4449" t="-20000" r="-1741" b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137188F-21F8-4903-8207-331754253E74}"/>
              </a:ext>
            </a:extLst>
          </p:cNvPr>
          <p:cNvSpPr txBox="1"/>
          <p:nvPr/>
        </p:nvSpPr>
        <p:spPr>
          <a:xfrm>
            <a:off x="76140" y="5153759"/>
            <a:ext cx="3581459" cy="1631216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challenges for  nuclear targets: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effects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recoil detection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1BCBA-E84D-4C32-BCDB-1A3F350E1F4D}"/>
              </a:ext>
            </a:extLst>
          </p:cNvPr>
          <p:cNvSpPr txBox="1"/>
          <p:nvPr/>
        </p:nvSpPr>
        <p:spPr>
          <a:xfrm>
            <a:off x="4660798" y="656245"/>
            <a:ext cx="4463502" cy="1631216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Advantages of an electron target: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Eliminate all nuclear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point-like electron to eliminate nuclear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Recoiled electron detection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375326"/>
                  </p:ext>
                </p:extLst>
              </p:nvPr>
            </p:nvGraphicFramePr>
            <p:xfrm>
              <a:off x="3945046" y="4839739"/>
              <a:ext cx="518159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7391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102678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01530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62195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𝒕𝒉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(GeV)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219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Γ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219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375326"/>
                  </p:ext>
                </p:extLst>
              </p:nvPr>
            </p:nvGraphicFramePr>
            <p:xfrm>
              <a:off x="3945046" y="4839739"/>
              <a:ext cx="518159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7391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102678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01530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32487" t="-4762" r="-2030" b="-20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5" t="-103774" r="-177597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306" t="-103774" r="-58092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5" t="-205714" r="-177597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306" t="-205714" r="-58092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28E88BF-0CE9-4F05-8C4A-C44242EF9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246" y="2320843"/>
            <a:ext cx="2574389" cy="2464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342C11-35C0-446E-B0B4-9CE3A9C4476A}"/>
                  </a:ext>
                </a:extLst>
              </p:cNvPr>
              <p:cNvSpPr txBox="1"/>
              <p:nvPr/>
            </p:nvSpPr>
            <p:spPr>
              <a:xfrm>
                <a:off x="5029200" y="3309223"/>
                <a:ext cx="198448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342C11-35C0-446E-B0B4-9CE3A9C44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309223"/>
                <a:ext cx="1984484" cy="307777"/>
              </a:xfrm>
              <a:prstGeom prst="rect">
                <a:avLst/>
              </a:prstGeom>
              <a:blipFill>
                <a:blip r:embed="rId8"/>
                <a:stretch>
                  <a:fillRect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4AB900D-798C-4570-9175-786A7BD45A08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8477391"/>
              </p:ext>
            </p:extLst>
          </p:nvPr>
        </p:nvGraphicFramePr>
        <p:xfrm>
          <a:off x="1676400" y="1524000"/>
          <a:ext cx="2725846" cy="50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76500" imgH="457200" progId="Equation.DSMT4">
                  <p:embed/>
                </p:oleObj>
              </mc:Choice>
              <mc:Fallback>
                <p:oleObj name="Equation" r:id="rId9" imgW="2476500" imgH="4572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4AB900D-798C-4570-9175-786A7BD45A0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2725846" cy="50329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6CA6194-9530-405C-B7AB-BD9CD440C1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066800"/>
            <a:ext cx="1625340" cy="1353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D2407923-3410-48C3-8426-053C5E3FAA3A}"/>
                  </a:ext>
                </a:extLst>
              </p:cNvPr>
              <p:cNvSpPr txBox="1"/>
              <p:nvPr/>
            </p:nvSpPr>
            <p:spPr bwMode="auto">
              <a:xfrm>
                <a:off x="7143208" y="2910654"/>
                <a:ext cx="1981092" cy="49028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D2407923-3410-48C3-8426-053C5E3FA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3208" y="2910654"/>
                <a:ext cx="1981092" cy="4902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69FE55-8A8C-4192-B5E7-E04A3BCDF1DA}"/>
              </a:ext>
            </a:extLst>
          </p:cNvPr>
          <p:cNvSpPr/>
          <p:nvPr/>
        </p:nvSpPr>
        <p:spPr bwMode="auto">
          <a:xfrm>
            <a:off x="2209800" y="1676401"/>
            <a:ext cx="2286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8046A6-0F86-4A5B-B81B-9CB964BFBD1D}"/>
                  </a:ext>
                </a:extLst>
              </p:cNvPr>
              <p:cNvSpPr txBox="1"/>
              <p:nvPr/>
            </p:nvSpPr>
            <p:spPr>
              <a:xfrm>
                <a:off x="1405263" y="2269688"/>
                <a:ext cx="1260986" cy="19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4.45-5.30 GeV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8046A6-0F86-4A5B-B81B-9CB964BF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63" y="2269688"/>
                <a:ext cx="1260986" cy="199478"/>
              </a:xfrm>
              <a:prstGeom prst="rect">
                <a:avLst/>
              </a:prstGeom>
              <a:blipFill>
                <a:blip r:embed="rId13"/>
                <a:stretch>
                  <a:fillRect l="-4000" t="-29412" r="-700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A3685C-B8E1-45ED-A924-5490FF99E1F3}"/>
                  </a:ext>
                </a:extLst>
              </p:cNvPr>
              <p:cNvSpPr txBox="1"/>
              <p:nvPr/>
            </p:nvSpPr>
            <p:spPr>
              <a:xfrm>
                <a:off x="5064021" y="2924722"/>
                <a:ext cx="1030154" cy="19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20-23 GeV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A3685C-B8E1-45ED-A924-5490FF99E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021" y="2924722"/>
                <a:ext cx="1030154" cy="199478"/>
              </a:xfrm>
              <a:prstGeom prst="rect">
                <a:avLst/>
              </a:prstGeom>
              <a:blipFill>
                <a:blip r:embed="rId14"/>
                <a:stretch>
                  <a:fillRect l="-5325" t="-24242" r="-769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619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15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B0A6-2667-312F-B07A-B240F0DE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B2B6-B288-4963-AE79-5915EC789C6F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Billion Tiny Pendulums Could Detect the Universe's Missing Mass | NIST">
            <a:extLst>
              <a:ext uri="{FF2B5EF4-FFF2-40B4-BE49-F238E27FC236}">
                <a16:creationId xmlns:a16="http://schemas.microsoft.com/office/drawing/2014/main" id="{22DF10B5-8B18-C56E-C9B6-D81F136E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733800" cy="27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5BC87E-BDF5-42A7-7721-ACDF584C91AA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62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BSM Physics in Dark Sector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128FC-CFD2-4B5E-A44D-3E382FF8157C}"/>
              </a:ext>
            </a:extLst>
          </p:cNvPr>
          <p:cNvSpPr txBox="1"/>
          <p:nvPr/>
        </p:nvSpPr>
        <p:spPr>
          <a:xfrm>
            <a:off x="3926026" y="4076416"/>
            <a:ext cx="4786565" cy="23698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Dark Sector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New gauge forces, bosons and fermions beyond 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The stability of dark matter can be explained by the dark charge conservation.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99BD4-F5A0-459A-90B1-CA6F4DBE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2590800" cy="32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6345-C784-90E4-7BB5-D2A311F2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444500"/>
          </a:xfrm>
        </p:spPr>
        <p:txBody>
          <a:bodyPr/>
          <a:lstStyle/>
          <a:p>
            <a:pPr marL="342900" indent="-342900" algn="ctr"/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Challenges in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6FEF-4D8F-E7FB-9B2C-FB83A798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46499"/>
            <a:ext cx="4648200" cy="17779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Helvetica"/>
                <a:cs typeface="Helvetica"/>
              </a:rPr>
              <a:t>Confinement QCD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Nature of QCD confinement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Its relationship to the dynamical </a:t>
            </a:r>
            <a:r>
              <a:rPr lang="en-US" sz="2000" dirty="0">
                <a:latin typeface="Helvetica"/>
                <a:cs typeface="Helvetica"/>
                <a:sym typeface="Symbol" charset="0"/>
              </a:rPr>
              <a:t>c</a:t>
            </a:r>
            <a:r>
              <a:rPr lang="en-US" sz="2000" dirty="0">
                <a:latin typeface="Helvetica"/>
                <a:cs typeface="Helvetica"/>
              </a:rPr>
              <a:t>hiral  symmetry breaking </a:t>
            </a:r>
          </a:p>
          <a:p>
            <a:pPr marL="457200" lvl="1" indent="0">
              <a:buNone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1A49D-D2CF-3EE1-2D55-DAC14347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C826E34-1DCC-8B43-BA98-FB94DC49F42C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05BCC-DF7D-F9BB-CA36-AC74C2F03792}"/>
              </a:ext>
            </a:extLst>
          </p:cNvPr>
          <p:cNvSpPr/>
          <p:nvPr/>
        </p:nvSpPr>
        <p:spPr>
          <a:xfrm>
            <a:off x="5257800" y="3683000"/>
            <a:ext cx="4343400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000000"/>
              </a:buClr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New physics beyond the Standard Model (SM)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</a:t>
            </a:r>
          </a:p>
          <a:p>
            <a:pPr algn="l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New sources of CP violation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matter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energy</a:t>
            </a:r>
          </a:p>
        </p:txBody>
      </p:sp>
      <p:sp>
        <p:nvSpPr>
          <p:cNvPr id="55301" name="TextBox 5">
            <a:extLst>
              <a:ext uri="{FF2B5EF4-FFF2-40B4-BE49-F238E27FC236}">
                <a16:creationId xmlns:a16="http://schemas.microsoft.com/office/drawing/2014/main" id="{7424C338-0B12-12B2-E48D-27376473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943600"/>
            <a:ext cx="8305800" cy="7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Helvetica" pitchFamily="2" charset="0"/>
              </a:rPr>
              <a:t>The Primakoff effect provides a great experimental tool to explore both </a:t>
            </a:r>
          </a:p>
          <a:p>
            <a:r>
              <a:rPr lang="en-US" altLang="en-US" dirty="0">
                <a:solidFill>
                  <a:srgbClr val="FF0000"/>
                </a:solidFill>
                <a:latin typeface="Helvetica" pitchFamily="2" charset="0"/>
              </a:rPr>
              <a:t>fundamental issues.</a:t>
            </a:r>
            <a:endParaRPr lang="el-GR" alt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55302" name="Picture 5" descr="size_scale.gif">
            <a:extLst>
              <a:ext uri="{FF2B5EF4-FFF2-40B4-BE49-F238E27FC236}">
                <a16:creationId xmlns:a16="http://schemas.microsoft.com/office/drawing/2014/main" id="{3CF85E6D-2B97-944E-8FA9-2FD19740DF9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33501"/>
            <a:ext cx="80740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6938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B2CA-7C90-9845-1975-6A0DE2B0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49303"/>
            <a:ext cx="8229600" cy="62229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Where to Search for Dark Matter?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B0A6-2667-312F-B07A-B240F0DE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B2B6-B288-4963-AE79-5915EC789C6F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953A5-698F-81DE-53C2-871CB113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00200"/>
            <a:ext cx="8801100" cy="3550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FEBBBA-B5FC-2AF1-19D0-B7FB7EBF4A38}"/>
              </a:ext>
            </a:extLst>
          </p:cNvPr>
          <p:cNvSpPr txBox="1"/>
          <p:nvPr/>
        </p:nvSpPr>
        <p:spPr>
          <a:xfrm>
            <a:off x="1219200" y="5791200"/>
            <a:ext cx="68961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Sub-GeV region represents a good discovery opportunity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63EEAA36-4623-F345-A6A6-9E87EA696131}"/>
              </a:ext>
            </a:extLst>
          </p:cNvPr>
          <p:cNvSpPr/>
          <p:nvPr/>
        </p:nvSpPr>
        <p:spPr bwMode="auto">
          <a:xfrm>
            <a:off x="4114800" y="4114800"/>
            <a:ext cx="304800" cy="1676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B2CA-7C90-9845-1975-6A0DE2B0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2229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Motivation for sub-GeV New Physics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B0A6-2667-312F-B07A-B240F0DE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B2B6-B288-4963-AE79-5915EC789C6F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20A71-C59C-0A07-7498-C925A909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609600"/>
            <a:ext cx="4464050" cy="2422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8140CF-5072-F9EF-D579-9C30B0AF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161" y="3091488"/>
            <a:ext cx="1997911" cy="77470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6BDD7AF-91EB-78D9-0C32-466DF5515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564074"/>
            <a:ext cx="3023153" cy="32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3D6F06CE-C0C2-C0D7-B184-546AE4BEF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11" y="3628333"/>
            <a:ext cx="2042789" cy="12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FA84631-4E98-D686-6599-1CC340172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08" y="3124200"/>
            <a:ext cx="2523192" cy="207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76B01D-EECC-1B2D-1BCA-3066D7E3D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756" y="1081416"/>
            <a:ext cx="1781810" cy="774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B76070-8B1D-A308-FA96-546397D37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0931" y="762000"/>
            <a:ext cx="1684269" cy="1252405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94608874-C0A9-744C-A8EA-2B08557BAB6E}"/>
              </a:ext>
            </a:extLst>
          </p:cNvPr>
          <p:cNvSpPr/>
          <p:nvPr/>
        </p:nvSpPr>
        <p:spPr bwMode="auto">
          <a:xfrm>
            <a:off x="5829863" y="4133551"/>
            <a:ext cx="647137" cy="2114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82A01-DA19-B193-688D-61DA8DFB5B66}"/>
              </a:ext>
            </a:extLst>
          </p:cNvPr>
          <p:cNvSpPr txBox="1"/>
          <p:nvPr/>
        </p:nvSpPr>
        <p:spPr>
          <a:xfrm>
            <a:off x="3208993" y="5410201"/>
            <a:ext cx="5858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If these anomalies are interpreted in terms of new physics, all point to new forces with mediator particles in the MeV–GeV mass range!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544CA-7A79-46D2-8489-9C21870D3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703" y="1828800"/>
            <a:ext cx="2324100" cy="162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AEE90-2E26-B89F-5776-1AF2E0DE1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3929" y="2279650"/>
            <a:ext cx="1104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0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5D8D-CD5A-F6B8-5E42-6406CF01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4760"/>
            <a:ext cx="8305800" cy="6223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latin typeface="Helvetica"/>
                <a:ea typeface="MS Mincho" charset="0"/>
                <a:cs typeface="Helvetica"/>
                <a:sym typeface="Symbol" charset="0"/>
              </a:rPr>
              <a:t>Search for New Scalar and Pseudoscalar via Primakoff Effect </a:t>
            </a:r>
            <a:b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</a:b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0C542-D977-33D9-F65C-2C0DEA76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FD2ED-3137-2149-9E3B-9712CFC439E8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6E206-52C1-4DAA-8683-98C98518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0698"/>
            <a:ext cx="3522998" cy="1583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/>
              <p:nvPr/>
            </p:nvSpPr>
            <p:spPr>
              <a:xfrm>
                <a:off x="-76200" y="3863775"/>
                <a:ext cx="4403513" cy="604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863775"/>
                <a:ext cx="4403513" cy="6048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C7E7FACC-54FE-492C-94E0-57E974FA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78771"/>
            <a:ext cx="2467844" cy="9254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E2CF4-DFD7-43F6-BC2A-0B7DF480A980}"/>
              </a:ext>
            </a:extLst>
          </p:cNvPr>
          <p:cNvSpPr txBox="1"/>
          <p:nvPr/>
        </p:nvSpPr>
        <p:spPr>
          <a:xfrm>
            <a:off x="4114800" y="2972972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AE737F-CF34-45E9-A9CB-0D0C61502943}"/>
              </a:ext>
            </a:extLst>
          </p:cNvPr>
          <p:cNvSpPr txBox="1"/>
          <p:nvPr/>
        </p:nvSpPr>
        <p:spPr>
          <a:xfrm>
            <a:off x="4365674" y="1873460"/>
            <a:ext cx="4511040" cy="1323439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Favorable experimental condition: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energy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Z nuclear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8C7D6B-BCDA-45B7-AD3E-315126655207}"/>
                  </a:ext>
                </a:extLst>
              </p:cNvPr>
              <p:cNvSpPr txBox="1"/>
              <p:nvPr/>
            </p:nvSpPr>
            <p:spPr>
              <a:xfrm>
                <a:off x="152400" y="5153561"/>
                <a:ext cx="398441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 resonant peaks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𝜋𝜋𝜋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in the forward angles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Helvetica" pitchFamily="2" charset="0"/>
                  </a:rPr>
                  <a:t>where </a:t>
                </a: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the</a:t>
                </a: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Primakoff</a:t>
                </a: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effect dominates </a:t>
                </a: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8C7D6B-BCDA-45B7-AD3E-315126655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53561"/>
                <a:ext cx="3984413" cy="1323439"/>
              </a:xfrm>
              <a:prstGeom prst="rect">
                <a:avLst/>
              </a:prstGeom>
              <a:blipFill>
                <a:blip r:embed="rId5"/>
                <a:stretch>
                  <a:fillRect l="-1592" t="-1887" r="-2548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8" descr="figure3.png">
            <a:extLst>
              <a:ext uri="{FF2B5EF4-FFF2-40B4-BE49-F238E27FC236}">
                <a16:creationId xmlns:a16="http://schemas.microsoft.com/office/drawing/2014/main" id="{35369994-9619-41E2-A7DC-58675BE2D5A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5029"/>
            <a:ext cx="2286000" cy="185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figure4.png">
            <a:extLst>
              <a:ext uri="{FF2B5EF4-FFF2-40B4-BE49-F238E27FC236}">
                <a16:creationId xmlns:a16="http://schemas.microsoft.com/office/drawing/2014/main" id="{C3BDCF4C-9AD9-484C-8046-B8EFA78F406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94" y="3962400"/>
            <a:ext cx="2446606" cy="17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CDFCDF-6B4B-4932-8F31-CAC5930085D8}"/>
              </a:ext>
            </a:extLst>
          </p:cNvPr>
          <p:cNvSpPr txBox="1"/>
          <p:nvPr/>
        </p:nvSpPr>
        <p:spPr>
          <a:xfrm>
            <a:off x="4800600" y="4953000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12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7FEB0-C179-4068-89A1-D90FEEB918C7}"/>
              </a:ext>
            </a:extLst>
          </p:cNvPr>
          <p:cNvSpPr txBox="1"/>
          <p:nvPr/>
        </p:nvSpPr>
        <p:spPr>
          <a:xfrm>
            <a:off x="7351542" y="5029476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208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Pb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846AB-4F58-4090-81A4-8C6C549CF224}"/>
              </a:ext>
            </a:extLst>
          </p:cNvPr>
          <p:cNvSpPr txBox="1"/>
          <p:nvPr/>
        </p:nvSpPr>
        <p:spPr>
          <a:xfrm>
            <a:off x="6248400" y="5951735"/>
            <a:ext cx="2083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PrimEx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3E6F6-AE34-A7F6-A678-3FC7AD3D6BE7}"/>
              </a:ext>
            </a:extLst>
          </p:cNvPr>
          <p:cNvSpPr txBox="1"/>
          <p:nvPr/>
        </p:nvSpPr>
        <p:spPr>
          <a:xfrm>
            <a:off x="5638800" y="3377625"/>
            <a:ext cx="35052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Improve by more than two-orders of magnitudes with a 20+ GeV beam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B9A114-EDA8-A89D-ED13-BF7149C361D5}"/>
              </a:ext>
            </a:extLst>
          </p:cNvPr>
          <p:cNvCxnSpPr/>
          <p:nvPr/>
        </p:nvCxnSpPr>
        <p:spPr bwMode="auto">
          <a:xfrm>
            <a:off x="7010400" y="3782562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5A14A3-2F93-B053-98A7-EB0363E57DCF}"/>
              </a:ext>
            </a:extLst>
          </p:cNvPr>
          <p:cNvCxnSpPr/>
          <p:nvPr/>
        </p:nvCxnSpPr>
        <p:spPr bwMode="auto">
          <a:xfrm flipH="1">
            <a:off x="7162800" y="3962400"/>
            <a:ext cx="304800" cy="882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/>
      <p:bldP spid="22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ABA583A1-D7E2-452B-88E6-A8EE80D60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ClrTx/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</a:rPr>
                  <a:t>The distinguishable features of Primakoff effect make it a great experimental tool for SM tests and BSM physics searches. </a:t>
                </a: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dirty="0">
                  <a:effectLst/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The current JLab Primakoff program at 6&amp;12 GeV has been in progress.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The published PrimEx result on the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lifetime provides a stringent  test of low-energy QCD. 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Data collection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kern="1200">
                        <a:effectLst/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1200" smtClean="0">
                            <a:effectLst/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is nearly completed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highlight>
                      <a:srgbClr val="FFFF00"/>
                    </a:highlight>
                    <a:latin typeface="Helvetica" panose="020B0604020202020204" pitchFamily="34" charset="0"/>
                  </a:rPr>
                  <a:t>The future 24 GeV beam will greatly enhance measurements of more massive particles, such as </a:t>
                </a:r>
                <a:r>
                  <a:rPr lang="el-GR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highlight>
                      <a:srgbClr val="FFFF00"/>
                    </a:highlight>
                    <a:latin typeface="Helvetica" panose="020B0604020202020204" pitchFamily="34" charset="0"/>
                  </a:rPr>
                  <a:t>η</a:t>
                </a:r>
                <a:r>
                  <a:rPr lang="el-GR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ꞌ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highlight>
                    <a:srgbClr val="FFFF00"/>
                  </a:highlight>
                  <a:latin typeface="Helvetica" panose="020B0604020202020204" pitchFamily="34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A 24 GeV beam will offer new opportunities for the Primakoff physics: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New generation of Primakoff experiments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𝛾𝛾</m:t>
                        </m:r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ahoma" panose="020B0604030504040204" pitchFamily="34" charset="0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off an atomic electron target.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sz="1600" kern="1200" dirty="0">
                    <a:effectLst/>
                    <a:highlight>
                      <a:srgbClr val="FFFF00"/>
                    </a:highlight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new sub-GeV gauge bosons (scalars and pseudoscalars).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Clr>
                    <a:srgbClr val="008600"/>
                  </a:buClr>
                  <a:buFontTx/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MS Mincho" panose="02020609040205080304" pitchFamily="49" charset="-128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  <a:blipFill>
                <a:blip r:embed="rId3"/>
                <a:stretch>
                  <a:fillRect l="-287" t="-13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20C7B-C4A5-4931-B47C-CA57C6D4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13AEA697-DE90-4F48-B13E-2608ADA9D901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23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E245B-737F-4F02-8F3F-3FF41359773C}"/>
              </a:ext>
            </a:extLst>
          </p:cNvPr>
          <p:cNvSpPr txBox="1"/>
          <p:nvPr/>
        </p:nvSpPr>
        <p:spPr>
          <a:xfrm>
            <a:off x="838200" y="6175573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Thanks for support by NSF PHY-1812396 and PHY-2111181.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advTm="13947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10FB2C-BB50-48CC-A073-66090A0C7A8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81921" name="Picture 8">
            <a:extLst>
              <a:ext uri="{FF2B5EF4-FFF2-40B4-BE49-F238E27FC236}">
                <a16:creationId xmlns:a16="http://schemas.microsoft.com/office/drawing/2014/main" id="{ED6E99DD-8758-4C09-A594-3EF44E22A7A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3200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9">
            <a:extLst>
              <a:ext uri="{FF2B5EF4-FFF2-40B4-BE49-F238E27FC236}">
                <a16:creationId xmlns:a16="http://schemas.microsoft.com/office/drawing/2014/main" id="{9D1AFB29-FBF0-46A4-B5EA-5948A9F2CD7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16000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F74857-6AF2-403A-B2B8-E8C487FA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9BEB0E-6D8F-4303-A3A3-88748B8616E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1924" name="Picture 3">
            <a:extLst>
              <a:ext uri="{FF2B5EF4-FFF2-40B4-BE49-F238E27FC236}">
                <a16:creationId xmlns:a16="http://schemas.microsoft.com/office/drawing/2014/main" id="{F2E46BD1-B5CF-456D-8DDD-CE31478ED51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92450"/>
            <a:ext cx="3581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4">
            <a:extLst>
              <a:ext uri="{FF2B5EF4-FFF2-40B4-BE49-F238E27FC236}">
                <a16:creationId xmlns:a16="http://schemas.microsoft.com/office/drawing/2014/main" id="{EFF57041-E090-40E5-8314-AF6852F43BB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505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Box 1">
            <a:extLst>
              <a:ext uri="{FF2B5EF4-FFF2-40B4-BE49-F238E27FC236}">
                <a16:creationId xmlns:a16="http://schemas.microsoft.com/office/drawing/2014/main" id="{6C3AB834-27CA-466C-896A-49FD5CBAF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80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latin typeface="Helvetica" panose="020B0604020202020204" pitchFamily="34" charset="0"/>
              </a:rPr>
              <a:t>PrimEx I:</a:t>
            </a:r>
          </a:p>
        </p:txBody>
      </p:sp>
      <p:sp>
        <p:nvSpPr>
          <p:cNvPr id="81927" name="TextBox 9">
            <a:extLst>
              <a:ext uri="{FF2B5EF4-FFF2-40B4-BE49-F238E27FC236}">
                <a16:creationId xmlns:a16="http://schemas.microsoft.com/office/drawing/2014/main" id="{BB2334E4-B0BF-4CC9-AB88-4AB4D4542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640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latin typeface="Helvetica" panose="020B0604020202020204" pitchFamily="34" charset="0"/>
              </a:rPr>
              <a:t>PrimEx II: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135B1-2FB6-4DC2-97CD-FCD0DA28B869}"/>
              </a:ext>
            </a:extLst>
          </p:cNvPr>
          <p:cNvSpPr txBox="1"/>
          <p:nvPr/>
        </p:nvSpPr>
        <p:spPr>
          <a:xfrm>
            <a:off x="3276600" y="2438400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12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3C2EE9-45E4-4047-8AD9-E1A377686F85}"/>
              </a:ext>
            </a:extLst>
          </p:cNvPr>
          <p:cNvSpPr txBox="1"/>
          <p:nvPr/>
        </p:nvSpPr>
        <p:spPr>
          <a:xfrm>
            <a:off x="3276600" y="4343400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12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BB951-9F7F-4DA7-975E-91A5018DF5C7}"/>
              </a:ext>
            </a:extLst>
          </p:cNvPr>
          <p:cNvSpPr txBox="1"/>
          <p:nvPr/>
        </p:nvSpPr>
        <p:spPr>
          <a:xfrm>
            <a:off x="6629400" y="2286000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208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Pb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6DD8F-FEA9-4C22-9488-EC6D18E263BF}"/>
              </a:ext>
            </a:extLst>
          </p:cNvPr>
          <p:cNvSpPr txBox="1"/>
          <p:nvPr/>
        </p:nvSpPr>
        <p:spPr>
          <a:xfrm>
            <a:off x="6705600" y="4267200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28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32" name="Rectangle 1">
                <a:extLst>
                  <a:ext uri="{FF2B5EF4-FFF2-40B4-BE49-F238E27FC236}">
                    <a16:creationId xmlns:a16="http://schemas.microsoft.com/office/drawing/2014/main" id="{2EA11915-CC4D-473B-B970-F7313C177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" y="5410200"/>
                <a:ext cx="86106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25000"/>
                  </a:spcBef>
                  <a:buClr>
                    <a:srgbClr val="CC3300"/>
                  </a:buClr>
                </a:pPr>
                <a:r>
                  <a:rPr lang="en-US" altLang="en-US" b="1" dirty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Fitting data with new theoretical calculations to extract </a:t>
                </a:r>
                <a:r>
                  <a:rPr lang="el-GR" altLang="en-US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Γ(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20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en-US" sz="20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l-GR" altLang="en-US" sz="2000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altLang="en-US" sz="2000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l-GR" altLang="en-US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)</a:t>
                </a:r>
                <a:r>
                  <a:rPr lang="el-GR" altLang="en-US" b="1" dirty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 b="1" dirty="0">
                  <a:solidFill>
                    <a:srgbClr val="000000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1932" name="Rectangle 1">
                <a:extLst>
                  <a:ext uri="{FF2B5EF4-FFF2-40B4-BE49-F238E27FC236}">
                    <a16:creationId xmlns:a16="http://schemas.microsoft.com/office/drawing/2014/main" id="{2EA11915-CC4D-473B-B970-F7313C177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410200"/>
                <a:ext cx="8610600" cy="400050"/>
              </a:xfrm>
              <a:prstGeom prst="rect">
                <a:avLst/>
              </a:prstGeom>
              <a:blipFill>
                <a:blip r:embed="rId7"/>
                <a:stretch>
                  <a:fillRect l="-708" t="-9231" b="-3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>
            <a:extLst>
              <a:ext uri="{FF2B5EF4-FFF2-40B4-BE49-F238E27FC236}">
                <a16:creationId xmlns:a16="http://schemas.microsoft.com/office/drawing/2014/main" id="{03A8F73D-E518-4CEF-9EE9-DE8EF146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5450"/>
            <a:ext cx="8839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ea typeface="ＭＳ Ｐゴシック" charset="0"/>
                <a:cs typeface="Helvetica"/>
                <a:sym typeface="Symbol" charset="0"/>
              </a:rPr>
              <a:t>Differential Cross Sections </a:t>
            </a:r>
            <a:endParaRPr lang="en-US" sz="2400" dirty="0">
              <a:latin typeface="Helvetica"/>
              <a:ea typeface="ＭＳ Ｐゴシック" charset="0"/>
              <a:cs typeface="Helvetica"/>
              <a:sym typeface="Symbol" charset="0"/>
            </a:endParaRPr>
          </a:p>
        </p:txBody>
      </p:sp>
      <p:sp>
        <p:nvSpPr>
          <p:cNvPr id="81934" name="Rectangle 3">
            <a:extLst>
              <a:ext uri="{FF2B5EF4-FFF2-40B4-BE49-F238E27FC236}">
                <a16:creationId xmlns:a16="http://schemas.microsoft.com/office/drawing/2014/main" id="{1C91FCDC-2398-4AF6-8CEC-BB0197B7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91200"/>
            <a:ext cx="5907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/>
            <a:r>
              <a:rPr lang="en-US" altLang="en-US" sz="1600" dirty="0" err="1">
                <a:solidFill>
                  <a:srgbClr val="008000"/>
                </a:solidFill>
                <a:latin typeface="Helvetica" panose="020B0604020202020204" pitchFamily="34" charset="0"/>
              </a:rPr>
              <a:t>Phys.Rev</a:t>
            </a:r>
            <a:r>
              <a:rPr lang="en-US" altLang="en-US" sz="1600" dirty="0">
                <a:solidFill>
                  <a:srgbClr val="008000"/>
                </a:solidFill>
                <a:latin typeface="Helvetica" panose="020B0604020202020204" pitchFamily="34" charset="0"/>
              </a:rPr>
              <a:t>. C80, 055201 (2009); Phys.Part.Nucl.Lett.,9,3 (2012)</a:t>
            </a:r>
          </a:p>
          <a:p>
            <a:endParaRPr lang="en-US" altLang="en-US" sz="1600" dirty="0"/>
          </a:p>
        </p:txBody>
      </p:sp>
      <p:sp>
        <p:nvSpPr>
          <p:cNvPr id="81935" name="Rectangle 4">
            <a:extLst>
              <a:ext uri="{FF2B5EF4-FFF2-40B4-BE49-F238E27FC236}">
                <a16:creationId xmlns:a16="http://schemas.microsoft.com/office/drawing/2014/main" id="{627B175F-246F-4555-98D8-340F39F7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5791200"/>
            <a:ext cx="877163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</a:pPr>
            <a:r>
              <a:rPr lang="en-US" altLang="en-US" sz="1600">
                <a:solidFill>
                  <a:srgbClr val="008000"/>
                </a:solidFill>
                <a:latin typeface="Helvetica" panose="020B0604020202020204" pitchFamily="34" charset="0"/>
              </a:rPr>
              <a:t>  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b="1" dirty="0">
                <a:solidFill>
                  <a:srgbClr val="333399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What is the Primakoff Effect? </a:t>
            </a:r>
            <a:br>
              <a:rPr lang="en-US" sz="3200" b="1" dirty="0">
                <a:sym typeface="Symbol" pitchFamily="18" charset="2"/>
              </a:rPr>
            </a:b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39926-34A7-4736-BEE5-6DB98B67C2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36159"/>
            <a:ext cx="4376737" cy="3733800"/>
          </a:xfrm>
          <a:noFill/>
        </p:spPr>
      </p:pic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35361"/>
            <a:ext cx="32766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876300" y="5075549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H. Primakoff, Phys. Rev. 81, 899 (1951)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7">
            <a:extLst>
              <a:ext uri="{FF2B5EF4-FFF2-40B4-BE49-F238E27FC236}">
                <a16:creationId xmlns:a16="http://schemas.microsoft.com/office/drawing/2014/main" id="{B8C7720C-4794-4FCA-8A3F-170D4E2D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4B52C2-88E3-4203-A4B8-8E3D14D0A4D6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7F909CA3-1830-47CB-8382-B46777A63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381000"/>
          </a:xfrm>
        </p:spPr>
        <p:txBody>
          <a:bodyPr/>
          <a:lstStyle/>
          <a:p>
            <a:pPr eaLnBrk="1" hangingPunct="1"/>
            <a:r>
              <a:rPr lang="en-US" sz="2800" b="1" kern="1200" dirty="0">
                <a:solidFill>
                  <a:srgbClr val="0000FF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Distinguishable Features of Primakoff Effect</a:t>
            </a:r>
            <a:endParaRPr lang="en-US" altLang="en-US" sz="2800" dirty="0">
              <a:solidFill>
                <a:srgbClr val="0000FF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216067" name="Object 2">
            <a:extLst>
              <a:ext uri="{FF2B5EF4-FFF2-40B4-BE49-F238E27FC236}">
                <a16:creationId xmlns:a16="http://schemas.microsoft.com/office/drawing/2014/main" id="{CD720A54-EE66-4C12-AD47-3B91B35FA77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5738" y="2895600"/>
          <a:ext cx="4505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500" imgH="457200" progId="Equation.DSMT4">
                  <p:embed/>
                </p:oleObj>
              </mc:Choice>
              <mc:Fallback>
                <p:oleObj name="Equation" r:id="rId3" imgW="2476500" imgH="457200" progId="Equation.DSMT4">
                  <p:embed/>
                  <p:pic>
                    <p:nvPicPr>
                      <p:cNvPr id="216067" name="Object 2">
                        <a:extLst>
                          <a:ext uri="{FF2B5EF4-FFF2-40B4-BE49-F238E27FC236}">
                            <a16:creationId xmlns:a16="http://schemas.microsoft.com/office/drawing/2014/main" id="{CD720A54-EE66-4C12-AD47-3B91B35FA77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2895600"/>
                        <a:ext cx="4505325" cy="831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68" name="Picture 4" descr="primakoff_effect_large">
            <a:extLst>
              <a:ext uri="{FF2B5EF4-FFF2-40B4-BE49-F238E27FC236}">
                <a16:creationId xmlns:a16="http://schemas.microsoft.com/office/drawing/2014/main" id="{2C076EEC-F243-451A-9E5D-683B855B66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2514600" cy="2514600"/>
          </a:xfrm>
        </p:spPr>
      </p:pic>
      <p:sp>
        <p:nvSpPr>
          <p:cNvPr id="216069" name="Rectangle 5">
            <a:extLst>
              <a:ext uri="{FF2B5EF4-FFF2-40B4-BE49-F238E27FC236}">
                <a16:creationId xmlns:a16="http://schemas.microsoft.com/office/drawing/2014/main" id="{CBD1D648-21B7-4817-8552-229882BF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71800"/>
            <a:ext cx="457200" cy="609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A3B72668-1C95-454F-9036-896AFAFA0A1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47800"/>
            <a:ext cx="914400" cy="593725"/>
            <a:chOff x="480" y="2352"/>
            <a:chExt cx="816" cy="480"/>
          </a:xfrm>
        </p:grpSpPr>
        <p:sp>
          <p:nvSpPr>
            <p:cNvPr id="61463" name="Text Box 7">
              <a:extLst>
                <a:ext uri="{FF2B5EF4-FFF2-40B4-BE49-F238E27FC236}">
                  <a16:creationId xmlns:a16="http://schemas.microsoft.com/office/drawing/2014/main" id="{517EA80B-9137-412C-AFAE-EF0E1439C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96"/>
              <a:ext cx="67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ρ</a:t>
              </a:r>
              <a:r>
                <a:rPr lang="en-US" altLang="en-US" sz="1600" b="1" i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,</a:t>
              </a: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ω</a:t>
              </a:r>
            </a:p>
          </p:txBody>
        </p:sp>
        <p:sp>
          <p:nvSpPr>
            <p:cNvPr id="61464" name="Line 8">
              <a:extLst>
                <a:ext uri="{FF2B5EF4-FFF2-40B4-BE49-F238E27FC236}">
                  <a16:creationId xmlns:a16="http://schemas.microsoft.com/office/drawing/2014/main" id="{DDD826F3-ADC5-4731-A539-D83CF9296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352"/>
              <a:ext cx="0" cy="480"/>
            </a:xfrm>
            <a:prstGeom prst="line">
              <a:avLst/>
            </a:prstGeom>
            <a:noFill/>
            <a:ln w="4762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pic>
        <p:nvPicPr>
          <p:cNvPr id="216078" name="Picture 14" descr="coul1">
            <a:extLst>
              <a:ext uri="{FF2B5EF4-FFF2-40B4-BE49-F238E27FC236}">
                <a16:creationId xmlns:a16="http://schemas.microsoft.com/office/drawing/2014/main" id="{69306EEE-61DC-4102-B952-EF55F824D18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81000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9" name="Picture 15" descr="cohe1">
            <a:extLst>
              <a:ext uri="{FF2B5EF4-FFF2-40B4-BE49-F238E27FC236}">
                <a16:creationId xmlns:a16="http://schemas.microsoft.com/office/drawing/2014/main" id="{F4408D4F-CF7B-4199-81E8-8384240BCA2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0" name="Picture 16" descr="inte1">
            <a:extLst>
              <a:ext uri="{FF2B5EF4-FFF2-40B4-BE49-F238E27FC236}">
                <a16:creationId xmlns:a16="http://schemas.microsoft.com/office/drawing/2014/main" id="{8FEB02ED-567F-4D9A-8E82-2275074C991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1" name="Picture 17" descr="inco1">
            <a:extLst>
              <a:ext uri="{FF2B5EF4-FFF2-40B4-BE49-F238E27FC236}">
                <a16:creationId xmlns:a16="http://schemas.microsoft.com/office/drawing/2014/main" id="{9B46BB62-3CB2-4AEC-98A3-3E0C5DF30B1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83" name="Text Box 19">
            <a:extLst>
              <a:ext uri="{FF2B5EF4-FFF2-40B4-BE49-F238E27FC236}">
                <a16:creationId xmlns:a16="http://schemas.microsoft.com/office/drawing/2014/main" id="{EE133DC0-4CEC-4E34-BABF-7182290C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125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8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12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C target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6084" name="Text Box 20">
            <a:extLst>
              <a:ext uri="{FF2B5EF4-FFF2-40B4-BE49-F238E27FC236}">
                <a16:creationId xmlns:a16="http://schemas.microsoft.com/office/drawing/2014/main" id="{956DF929-F75A-4920-AA07-B8EEA589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0"/>
            <a:ext cx="101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Primakoff</a:t>
            </a:r>
            <a:r>
              <a:rPr lang="en-US" altLang="en-US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6085" name="Text Box 21">
            <a:extLst>
              <a:ext uri="{FF2B5EF4-FFF2-40B4-BE49-F238E27FC236}">
                <a16:creationId xmlns:a16="http://schemas.microsoft.com/office/drawing/2014/main" id="{11F2B038-4BB7-43CD-A47B-5B9D5888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Nucl. Coherent</a:t>
            </a:r>
          </a:p>
        </p:txBody>
      </p:sp>
      <p:sp>
        <p:nvSpPr>
          <p:cNvPr id="216086" name="Text Box 22">
            <a:extLst>
              <a:ext uri="{FF2B5EF4-FFF2-40B4-BE49-F238E27FC236}">
                <a16:creationId xmlns:a16="http://schemas.microsoft.com/office/drawing/2014/main" id="{DD8B2252-DCB0-4DF7-A2F6-7AD0EAF4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83000"/>
            <a:ext cx="1304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990099"/>
                </a:solidFill>
                <a:latin typeface="Comic Sans MS" panose="030F0702030302020204" pitchFamily="66" charset="0"/>
              </a:rPr>
              <a:t>Interference </a:t>
            </a:r>
          </a:p>
        </p:txBody>
      </p:sp>
      <p:sp>
        <p:nvSpPr>
          <p:cNvPr id="216087" name="Text Box 23">
            <a:extLst>
              <a:ext uri="{FF2B5EF4-FFF2-40B4-BE49-F238E27FC236}">
                <a16:creationId xmlns:a16="http://schemas.microsoft.com/office/drawing/2014/main" id="{2F59DF88-E802-4C90-9A07-775C1209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29000"/>
            <a:ext cx="125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8000"/>
                </a:solidFill>
                <a:latin typeface="Comic Sans MS" panose="030F0702030302020204" pitchFamily="66" charset="0"/>
              </a:rPr>
              <a:t>Nucl. Incoh.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6088" name="Picture 24" descr="suma0">
            <a:extLst>
              <a:ext uri="{FF2B5EF4-FFF2-40B4-BE49-F238E27FC236}">
                <a16:creationId xmlns:a16="http://schemas.microsoft.com/office/drawing/2014/main" id="{A2FE2E38-019D-4F78-B998-FA9A06F81BD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Peaked at very small forward angle: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Beam energy sensitive: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60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𝑃𝑟</m:t>
                            </m:r>
                          </m:sub>
                        </m:sSub>
                      </m:e>
                    </m:nary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600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func>
                  </m:oMath>
                </a14:m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Coherent process</a:t>
                </a:r>
              </a:p>
            </p:txBody>
          </p:sp>
        </mc:Choice>
        <mc:Fallback xmlns="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blipFill>
                <a:blip r:embed="rId12"/>
                <a:stretch>
                  <a:fillRect l="-625" t="-840" b="-392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95A7226-6CF3-4577-883E-574D283D5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30069"/>
              </p:ext>
            </p:extLst>
          </p:nvPr>
        </p:nvGraphicFramePr>
        <p:xfrm>
          <a:off x="3657600" y="4378450"/>
          <a:ext cx="1219200" cy="5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77900" imgH="419100" progId="Equation.3">
                  <p:embed/>
                </p:oleObj>
              </mc:Choice>
              <mc:Fallback>
                <p:oleObj name="Equation" r:id="rId13" imgW="977900" imgH="419100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95A7226-6CF3-4577-883E-574D283D5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78450"/>
                        <a:ext cx="1219200" cy="5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17DE7075-BD1C-48C7-AB59-701ECF00B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38507"/>
              </p:ext>
            </p:extLst>
          </p:nvPr>
        </p:nvGraphicFramePr>
        <p:xfrm>
          <a:off x="457200" y="5798219"/>
          <a:ext cx="2936016" cy="44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35200" imgH="406400" progId="Equation.3">
                  <p:embed/>
                </p:oleObj>
              </mc:Choice>
              <mc:Fallback>
                <p:oleObj name="Equation" r:id="rId15" imgW="2235200" imgH="406400" progId="Equation.3">
                  <p:embed/>
                  <p:pic>
                    <p:nvPicPr>
                      <p:cNvPr id="25" name="Object 7">
                        <a:extLst>
                          <a:ext uri="{FF2B5EF4-FFF2-40B4-BE49-F238E27FC236}">
                            <a16:creationId xmlns:a16="http://schemas.microsoft.com/office/drawing/2014/main" id="{17DE7075-BD1C-48C7-AB59-701ECF00B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8219"/>
                        <a:ext cx="2936016" cy="4438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8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7064D5-1B58-4EFA-B399-58A068C13FC5}"/>
              </a:ext>
            </a:extLst>
          </p:cNvPr>
          <p:cNvSpPr txBox="1"/>
          <p:nvPr/>
        </p:nvSpPr>
        <p:spPr>
          <a:xfrm>
            <a:off x="4953000" y="46482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higher beam energy is, the higher Primakoff cross and the better separation of Primakoff from the nuclear backgrounds.</a:t>
            </a:r>
          </a:p>
          <a:p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higher beam energy is more important for more massive particle </a:t>
            </a:r>
          </a:p>
        </p:txBody>
      </p:sp>
    </p:spTree>
    <p:custDataLst>
      <p:tags r:id="rId1"/>
    </p:custDataLst>
  </p:cSld>
  <p:clrMapOvr>
    <a:masterClrMapping/>
  </p:clrMapOvr>
  <p:transition spd="slow" advTm="177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69" grpId="0" animBg="1"/>
      <p:bldP spid="216083" grpId="0"/>
      <p:bldP spid="216084" grpId="0"/>
      <p:bldP spid="216085" grpId="0"/>
      <p:bldP spid="216086" grpId="0"/>
      <p:bldP spid="21608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Primakoff Program at JLab 6 &amp; 12 GeV            with Nuclear Targets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pic>
        <p:nvPicPr>
          <p:cNvPr id="61442" name="Picture 4" descr="prim_plot">
            <a:extLst>
              <a:ext uri="{FF2B5EF4-FFF2-40B4-BE49-F238E27FC236}">
                <a16:creationId xmlns:a16="http://schemas.microsoft.com/office/drawing/2014/main" id="{D617D72C-C6AF-459B-91B2-ED4BB9F8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3691"/>
            <a:ext cx="30686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0.001-0.3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7B920-82D2-4721-9E22-55A6323A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283B0-AE56-5645-94DD-8FE4950437D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9CC7D0BB-6D45-27AC-507A-98D34BAE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17500"/>
            <a:ext cx="82296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Low-Energy QCD Symmetries and Light Mesons</a:t>
            </a:r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289B95F1-84C8-446D-DB97-D8D21D26C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514" y="1558926"/>
          <a:ext cx="3824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643800" imgH="4978400" progId="Equation.3">
                  <p:embed/>
                </p:oleObj>
              </mc:Choice>
              <mc:Fallback>
                <p:oleObj name="Equation" r:id="rId4" imgW="45643800" imgH="4978400" progId="Equation.3">
                  <p:embed/>
                  <p:pic>
                    <p:nvPicPr>
                      <p:cNvPr id="59395" name="Object 2">
                        <a:extLst>
                          <a:ext uri="{FF2B5EF4-FFF2-40B4-BE49-F238E27FC236}">
                            <a16:creationId xmlns:a16="http://schemas.microsoft.com/office/drawing/2014/main" id="{289B95F1-84C8-446D-DB97-D8D21D26C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" y="1558926"/>
                        <a:ext cx="3824287" cy="346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3">
            <a:extLst>
              <a:ext uri="{FF2B5EF4-FFF2-40B4-BE49-F238E27FC236}">
                <a16:creationId xmlns:a16="http://schemas.microsoft.com/office/drawing/2014/main" id="{62E33401-DF23-6BB2-BDF0-C61FAC87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7772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QCD Lagrangian in Chiral limit (m</a:t>
            </a:r>
            <a:r>
              <a:rPr lang="en-US" altLang="en-US" sz="1800" b="1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→0) is invariant under: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pic>
        <p:nvPicPr>
          <p:cNvPr id="59397" name="Picture 4" descr="liping_physics_nov30_3">
            <a:extLst>
              <a:ext uri="{FF2B5EF4-FFF2-40B4-BE49-F238E27FC236}">
                <a16:creationId xmlns:a16="http://schemas.microsoft.com/office/drawing/2014/main" id="{909ACEFF-E695-322F-4729-3454254C743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0500"/>
            <a:ext cx="4724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3">
            <a:extLst>
              <a:ext uri="{FF2B5EF4-FFF2-40B4-BE49-F238E27FC236}">
                <a16:creationId xmlns:a16="http://schemas.microsoft.com/office/drawing/2014/main" id="{457581CA-090E-0D89-615B-B6C61133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08300"/>
            <a:ext cx="4114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A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(1)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is explicitly broken: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    (Chiral anomalies)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</a:rPr>
              <a:t>0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</a:t>
            </a:r>
            <a:r>
              <a:rPr lang="el-GR" altLang="ja-JP" sz="180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ja-JP" sz="180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ja-JP" sz="18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Non-zero mass of 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399" name="Rectangle 3">
            <a:extLst>
              <a:ext uri="{FF2B5EF4-FFF2-40B4-BE49-F238E27FC236}">
                <a16:creationId xmlns:a16="http://schemas.microsoft.com/office/drawing/2014/main" id="{27FCEE61-487E-065C-8154-DC5C3807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32000"/>
            <a:ext cx="4114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Chiral symmetry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spontaneously breaks to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8 Goldstone Bosons (GB)</a:t>
            </a: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400" name="Rectangle 3">
            <a:extLst>
              <a:ext uri="{FF2B5EF4-FFF2-40B4-BE49-F238E27FC236}">
                <a16:creationId xmlns:a16="http://schemas.microsoft.com/office/drawing/2014/main" id="{AA2602BB-4FB4-964E-FE18-B69E47AE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16400"/>
            <a:ext cx="449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and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are explicitly broken: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GB are massive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Mixing of 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, , 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</a:t>
            </a: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F4D6C2A-ABF9-448B-AEA4-5F102A7B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07576"/>
            <a:ext cx="807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buClr>
                <a:srgbClr val="0000FF"/>
              </a:buClr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</a:rPr>
              <a:t>The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 </a:t>
            </a:r>
            <a:r>
              <a:rPr lang="en-US" altLang="ja-JP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  <a:latin typeface="Helvetica" pitchFamily="2" charset="0"/>
              </a:rPr>
              <a:t>system provides a rich laboratory to study the  symmetry structure of QCD at low energies.</a:t>
            </a:r>
            <a:endParaRPr lang="en-US" altLang="en-US" sz="1800" b="1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057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D674-E8B9-4F0D-9851-B87C83ED1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21" y="3246216"/>
            <a:ext cx="3972180" cy="3299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C2A7F2-2E29-48A2-959A-ED85A331992E}"/>
              </a:ext>
            </a:extLst>
          </p:cNvPr>
          <p:cNvSpPr txBox="1"/>
          <p:nvPr/>
        </p:nvSpPr>
        <p:spPr>
          <a:xfrm>
            <a:off x="8181722" y="5257800"/>
            <a:ext cx="9905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1.50% accuracy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59F9B7-8D8B-47CD-8E0F-DAEBB7842C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15422" y="4961206"/>
            <a:ext cx="466579" cy="335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3736F8C-3A87-48F8-A59E-34E5202D7EBE}"/>
              </a:ext>
            </a:extLst>
          </p:cNvPr>
          <p:cNvSpPr/>
          <p:nvPr/>
        </p:nvSpPr>
        <p:spPr bwMode="auto">
          <a:xfrm rot="1552354" flipV="1">
            <a:off x="3237636" y="3326172"/>
            <a:ext cx="603311" cy="1169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815DC81-7CBF-4B4B-8B42-605FE5D4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218" y="3660251"/>
            <a:ext cx="294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(2020)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3DA84E0-CAEF-4418-B51B-72B6BAF6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867" y="1000074"/>
            <a:ext cx="386040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The chiral anomaly prediction </a:t>
            </a:r>
            <a:r>
              <a:rPr lang="en-US" altLang="en-US" sz="1800" dirty="0">
                <a:solidFill>
                  <a:srgbClr val="CC33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is exact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 for massless quarks: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Γ(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) is one of the few quantities in confinement region that QCD can calculate precisely at ~1% level to higher orders! </a:t>
            </a:r>
            <a:endParaRPr lang="el-GR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3FEAC-AD4B-42B3-9A2E-473AF443A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444" y="3219605"/>
            <a:ext cx="1561894" cy="1304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050D4-8DFF-41B3-A574-753605B77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271" y="1654927"/>
            <a:ext cx="2687440" cy="455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9992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(cont.)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442899-2FAF-4B46-845D-6D4E94A3039A}"/>
              </a:ext>
            </a:extLst>
          </p:cNvPr>
          <p:cNvSpPr txBox="1">
            <a:spLocks/>
          </p:cNvSpPr>
          <p:nvPr/>
        </p:nvSpPr>
        <p:spPr bwMode="auto">
          <a:xfrm>
            <a:off x="4419600" y="3547967"/>
            <a:ext cx="4038600" cy="299792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On-Going PrimEx-eta experiment</a:t>
            </a:r>
          </a:p>
          <a:p>
            <a:pPr marL="0" indent="0" algn="ctr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Two data sets were collected in 2019 and in 2021.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The third run started on Aug 18 until Dec 19,  in 2022.</a:t>
            </a:r>
          </a:p>
          <a:p>
            <a:pPr marL="0" indent="0">
              <a:buSzPct val="120000"/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</a:t>
            </a:r>
          </a:p>
          <a:p>
            <a:pPr marL="0" indent="0"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0" indent="0">
              <a:buSzPct val="120000"/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E36657B-8286-42CB-8338-E2DBC2C9DBC6}"/>
              </a:ext>
            </a:extLst>
          </p:cNvPr>
          <p:cNvSpPr/>
          <p:nvPr/>
        </p:nvSpPr>
        <p:spPr bwMode="auto">
          <a:xfrm rot="1382830">
            <a:off x="2323323" y="3871571"/>
            <a:ext cx="1620091" cy="206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176142-9B9A-D02E-B72D-7106957E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18632"/>
            <a:ext cx="4648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kern="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Font typeface="Tahoma" panose="020B0604030504040204" pitchFamily="34" charset="0"/>
              <a:buNone/>
            </a:pPr>
            <a:endParaRPr lang="en-US" altLang="en-US" sz="18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0FB5E-009C-4229-A8CC-FAFA6D41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9" y="711530"/>
            <a:ext cx="2615805" cy="2184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4C85A-3AB4-48F0-9A6A-B2075B68EECA}"/>
                  </a:ext>
                </a:extLst>
              </p:cNvPr>
              <p:cNvSpPr txBox="1"/>
              <p:nvPr/>
            </p:nvSpPr>
            <p:spPr>
              <a:xfrm>
                <a:off x="7010400" y="1384756"/>
                <a:ext cx="319190" cy="2154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4C85A-3AB4-48F0-9A6A-B2075B68E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384756"/>
                <a:ext cx="319190" cy="215444"/>
              </a:xfrm>
              <a:prstGeom prst="rect">
                <a:avLst/>
              </a:prstGeom>
              <a:blipFill>
                <a:blip r:embed="rId5"/>
                <a:stretch>
                  <a:fillRect l="-11538" r="-5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A2E1DE-B32D-4A46-8889-C19A63F350BA}"/>
                  </a:ext>
                </a:extLst>
              </p:cNvPr>
              <p:cNvSpPr txBox="1"/>
              <p:nvPr/>
            </p:nvSpPr>
            <p:spPr>
              <a:xfrm>
                <a:off x="4572000" y="2852624"/>
                <a:ext cx="4811797" cy="576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A2E1DE-B32D-4A46-8889-C19A63F35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52624"/>
                <a:ext cx="4811797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96027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7BA98279-4C7F-4EFE-8DCA-41B6EF40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5080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Physics for 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Γ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(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→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) Measurement </a:t>
            </a:r>
            <a:endParaRPr lang="en-US" altLang="en-US" sz="3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34" name="Text Box 12">
            <a:extLst>
              <a:ext uri="{FF2B5EF4-FFF2-40B4-BE49-F238E27FC236}">
                <a16:creationId xmlns:a16="http://schemas.microsoft.com/office/drawing/2014/main" id="{C679C278-FE77-4AEE-B556-08F02F48B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823815"/>
            <a:ext cx="318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2. Extract -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ja-JP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mixing angle:</a:t>
            </a:r>
            <a:endParaRPr lang="en-US" altLang="en-US" sz="1800" b="1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42" name="Text Box 12">
            <a:extLst>
              <a:ext uri="{FF2B5EF4-FFF2-40B4-BE49-F238E27FC236}">
                <a16:creationId xmlns:a16="http://schemas.microsoft.com/office/drawing/2014/main" id="{ECF11A70-739F-41BF-94A1-210711A8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823815"/>
            <a:ext cx="449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Tahoma" panose="020B0604030504040204" pitchFamily="34" charset="0"/>
              <a:buAutoNum type="arabicPeriod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Resolve long standing discrepancy between previous collider and Primakoff measurements:</a:t>
            </a:r>
          </a:p>
        </p:txBody>
      </p:sp>
      <p:pic>
        <p:nvPicPr>
          <p:cNvPr id="23" name="Picture 11" descr="eta-etap-mixing">
            <a:extLst>
              <a:ext uri="{FF2B5EF4-FFF2-40B4-BE49-F238E27FC236}">
                <a16:creationId xmlns:a16="http://schemas.microsoft.com/office/drawing/2014/main" id="{255BEA28-E105-4528-BADC-4348DB83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94" y="1498855"/>
            <a:ext cx="3508178" cy="324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FA5F95E-36D8-4422-AE9F-4B39A4E7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853114"/>
            <a:ext cx="2133600" cy="3968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099E7E-29E4-43FA-95CA-2348C72FE0FD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8070" name="Picture 2" descr="eta_world_data_2015.eps">
            <a:extLst>
              <a:ext uri="{FF2B5EF4-FFF2-40B4-BE49-F238E27FC236}">
                <a16:creationId xmlns:a16="http://schemas.microsoft.com/office/drawing/2014/main" id="{9475D7EF-0601-47BD-AA94-8649E05D8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5794"/>
            <a:ext cx="3505201" cy="32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55DCE606-9C60-429E-A729-4EEB2D1E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5181600"/>
            <a:ext cx="4370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4. 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all partial decay widths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 the -sector 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FF65E57-F9FA-4B31-AFF3-A2100D4D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4" y="5152072"/>
            <a:ext cx="49799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3. 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calculation of the -pole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contribution to Hadronic 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Light-by-Light (HLbL) scattering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 (g-2)</a:t>
            </a:r>
            <a:r>
              <a:rPr lang="en-US" altLang="en-US" sz="1800" b="1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B8D3B-EF9C-492A-A832-3539FFB79F23}"/>
              </a:ext>
            </a:extLst>
          </p:cNvPr>
          <p:cNvSpPr txBox="1"/>
          <p:nvPr/>
        </p:nvSpPr>
        <p:spPr>
          <a:xfrm>
            <a:off x="7467600" y="3124200"/>
            <a:ext cx="381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PDG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8" grpId="0"/>
      <p:bldP spid="9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3.9|5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23.6|7.2|3.8|11.6|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41.7|13.7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13553</TotalTime>
  <Words>1888</Words>
  <Application>Microsoft Macintosh PowerPoint</Application>
  <PresentationFormat>On-screen Show (4:3)</PresentationFormat>
  <Paragraphs>320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Cambria Math</vt:lpstr>
      <vt:lpstr>Comic Sans MS</vt:lpstr>
      <vt:lpstr>Helvetica</vt:lpstr>
      <vt:lpstr>Tahoma</vt:lpstr>
      <vt:lpstr>Times New Roman</vt:lpstr>
      <vt:lpstr>Wingdings</vt:lpstr>
      <vt:lpstr>Ocean</vt:lpstr>
      <vt:lpstr>2_Ocean</vt:lpstr>
      <vt:lpstr>Default Design</vt:lpstr>
      <vt:lpstr>Equation</vt:lpstr>
      <vt:lpstr>Probe Fundamental Symmetries and BSM Physics via the Primakoff Effect  </vt:lpstr>
      <vt:lpstr>Challenges in Physics</vt:lpstr>
      <vt:lpstr>What is the Primakoff Effect?  </vt:lpstr>
      <vt:lpstr>Distinguishable Features of Primakoff Effect</vt:lpstr>
      <vt:lpstr> Primakoff Program at JLab 6 &amp; 12 GeV            with Nuclear Targets</vt:lpstr>
      <vt:lpstr> Low-Energy QCD Symmetries and Light Mesons</vt:lpstr>
      <vt:lpstr>Status of Primakoff Program at JLab 6 &amp; 12 GeV </vt:lpstr>
      <vt:lpstr> Status of Primakoff Program at JLab 6 &amp; 12 GeV (cont.)</vt:lpstr>
      <vt:lpstr>Physics for Γ(→) Measurement </vt:lpstr>
      <vt:lpstr>PowerPoint Presentation</vt:lpstr>
      <vt:lpstr>PowerPoint Presentation</vt:lpstr>
      <vt:lpstr>PrimEx-eta Experiment on Γ(→)  in Hall D  </vt:lpstr>
      <vt:lpstr>Control Systematics with Compton Scattering</vt:lpstr>
      <vt:lpstr>Preliminary Results on the  Yield </vt:lpstr>
      <vt:lpstr>Space-Like Transition Form Factors  (Q2 : 0.001-0.3 GeV2/c2)</vt:lpstr>
      <vt:lpstr>PowerPoint Presentation</vt:lpstr>
      <vt:lpstr>PowerPoint Presentation</vt:lpstr>
      <vt:lpstr>PowerPoint Presentation</vt:lpstr>
      <vt:lpstr>PowerPoint Presentation</vt:lpstr>
      <vt:lpstr>Where to Search for Dark Matter?</vt:lpstr>
      <vt:lpstr>Motivation for sub-GeV New Physics</vt:lpstr>
      <vt:lpstr>Search for New Scalar and Pseudoscalar via Primakoff Effect  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and Outlook for Eta Rare Decays at Jlab</dc:title>
  <dc:creator>Lgan</dc:creator>
  <cp:lastModifiedBy>Gan, Liping</cp:lastModifiedBy>
  <cp:revision>1039</cp:revision>
  <cp:lastPrinted>2014-07-15T17:55:20Z</cp:lastPrinted>
  <dcterms:modified xsi:type="dcterms:W3CDTF">2022-09-26T09:07:03Z</dcterms:modified>
</cp:coreProperties>
</file>