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3900" r:id="rId2"/>
    <p:sldId id="4001" r:id="rId3"/>
    <p:sldId id="4012" r:id="rId4"/>
    <p:sldId id="3981" r:id="rId5"/>
    <p:sldId id="4006" r:id="rId6"/>
    <p:sldId id="4004" r:id="rId7"/>
    <p:sldId id="4003" r:id="rId8"/>
    <p:sldId id="3989" r:id="rId9"/>
    <p:sldId id="3990" r:id="rId10"/>
    <p:sldId id="3982" r:id="rId11"/>
    <p:sldId id="3993" r:id="rId12"/>
    <p:sldId id="3995" r:id="rId13"/>
    <p:sldId id="3994" r:id="rId14"/>
    <p:sldId id="3997" r:id="rId15"/>
    <p:sldId id="3992" r:id="rId16"/>
    <p:sldId id="3966" r:id="rId17"/>
    <p:sldId id="4014" r:id="rId18"/>
    <p:sldId id="4019" r:id="rId19"/>
    <p:sldId id="4015" r:id="rId20"/>
    <p:sldId id="4000" r:id="rId21"/>
    <p:sldId id="4021" r:id="rId22"/>
    <p:sldId id="4022" r:id="rId23"/>
    <p:sldId id="4024" r:id="rId24"/>
    <p:sldId id="4010" r:id="rId25"/>
    <p:sldId id="4013" r:id="rId26"/>
    <p:sldId id="4020" r:id="rId27"/>
    <p:sldId id="4025" r:id="rId28"/>
    <p:sldId id="4016" r:id="rId29"/>
    <p:sldId id="4018" r:id="rId30"/>
    <p:sldId id="402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6B6"/>
    <a:srgbClr val="C00500"/>
    <a:srgbClr val="FFFC98"/>
    <a:srgbClr val="C5ADD5"/>
    <a:srgbClr val="E2C5F4"/>
    <a:srgbClr val="376E94"/>
    <a:srgbClr val="AEB7CF"/>
    <a:srgbClr val="000000"/>
    <a:srgbClr val="FFADBC"/>
    <a:srgbClr val="E6E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93" autoAdjust="0"/>
    <p:restoredTop sz="91727" autoAdjust="0"/>
  </p:normalViewPr>
  <p:slideViewPr>
    <p:cSldViewPr snapToGrid="0" snapToObjects="1">
      <p:cViewPr varScale="1">
        <p:scale>
          <a:sx n="99" d="100"/>
          <a:sy n="99" d="100"/>
        </p:scale>
        <p:origin x="176" y="30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48" d="100"/>
          <a:sy n="48" d="100"/>
        </p:scale>
        <p:origin x="2664"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9/24/22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a:t>
            </a:fld>
            <a:endParaRPr lang="en-US"/>
          </a:p>
        </p:txBody>
      </p:sp>
    </p:spTree>
    <p:extLst>
      <p:ext uri="{BB962C8B-B14F-4D97-AF65-F5344CB8AC3E}">
        <p14:creationId xmlns:p14="http://schemas.microsoft.com/office/powerpoint/2010/main" val="129777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11</a:t>
            </a:fld>
            <a:endParaRPr lang="en-US"/>
          </a:p>
        </p:txBody>
      </p:sp>
    </p:spTree>
    <p:extLst>
      <p:ext uri="{BB962C8B-B14F-4D97-AF65-F5344CB8AC3E}">
        <p14:creationId xmlns:p14="http://schemas.microsoft.com/office/powerpoint/2010/main" val="1075454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12</a:t>
            </a:fld>
            <a:endParaRPr lang="en-US"/>
          </a:p>
        </p:txBody>
      </p:sp>
    </p:spTree>
    <p:extLst>
      <p:ext uri="{BB962C8B-B14F-4D97-AF65-F5344CB8AC3E}">
        <p14:creationId xmlns:p14="http://schemas.microsoft.com/office/powerpoint/2010/main" val="1028708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13</a:t>
            </a:fld>
            <a:endParaRPr lang="en-US"/>
          </a:p>
        </p:txBody>
      </p:sp>
    </p:spTree>
    <p:extLst>
      <p:ext uri="{BB962C8B-B14F-4D97-AF65-F5344CB8AC3E}">
        <p14:creationId xmlns:p14="http://schemas.microsoft.com/office/powerpoint/2010/main" val="3627776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14</a:t>
            </a:fld>
            <a:endParaRPr lang="en-US"/>
          </a:p>
        </p:txBody>
      </p:sp>
    </p:spTree>
    <p:extLst>
      <p:ext uri="{BB962C8B-B14F-4D97-AF65-F5344CB8AC3E}">
        <p14:creationId xmlns:p14="http://schemas.microsoft.com/office/powerpoint/2010/main" val="1242910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15</a:t>
            </a:fld>
            <a:endParaRPr lang="en-US"/>
          </a:p>
        </p:txBody>
      </p:sp>
    </p:spTree>
    <p:extLst>
      <p:ext uri="{BB962C8B-B14F-4D97-AF65-F5344CB8AC3E}">
        <p14:creationId xmlns:p14="http://schemas.microsoft.com/office/powerpoint/2010/main" val="1368204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16</a:t>
            </a:fld>
            <a:endParaRPr lang="en-US"/>
          </a:p>
        </p:txBody>
      </p:sp>
    </p:spTree>
    <p:extLst>
      <p:ext uri="{BB962C8B-B14F-4D97-AF65-F5344CB8AC3E}">
        <p14:creationId xmlns:p14="http://schemas.microsoft.com/office/powerpoint/2010/main" val="1114016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17</a:t>
            </a:fld>
            <a:endParaRPr lang="en-US"/>
          </a:p>
        </p:txBody>
      </p:sp>
    </p:spTree>
    <p:extLst>
      <p:ext uri="{BB962C8B-B14F-4D97-AF65-F5344CB8AC3E}">
        <p14:creationId xmlns:p14="http://schemas.microsoft.com/office/powerpoint/2010/main" val="3825293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18</a:t>
            </a:fld>
            <a:endParaRPr lang="en-US"/>
          </a:p>
        </p:txBody>
      </p:sp>
    </p:spTree>
    <p:extLst>
      <p:ext uri="{BB962C8B-B14F-4D97-AF65-F5344CB8AC3E}">
        <p14:creationId xmlns:p14="http://schemas.microsoft.com/office/powerpoint/2010/main" val="1194476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19</a:t>
            </a:fld>
            <a:endParaRPr lang="en-US"/>
          </a:p>
        </p:txBody>
      </p:sp>
    </p:spTree>
    <p:extLst>
      <p:ext uri="{BB962C8B-B14F-4D97-AF65-F5344CB8AC3E}">
        <p14:creationId xmlns:p14="http://schemas.microsoft.com/office/powerpoint/2010/main" val="1358764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20</a:t>
            </a:fld>
            <a:endParaRPr lang="en-US"/>
          </a:p>
        </p:txBody>
      </p:sp>
    </p:spTree>
    <p:extLst>
      <p:ext uri="{BB962C8B-B14F-4D97-AF65-F5344CB8AC3E}">
        <p14:creationId xmlns:p14="http://schemas.microsoft.com/office/powerpoint/2010/main" val="3283691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a:t>
            </a:fld>
            <a:endParaRPr lang="en-US"/>
          </a:p>
        </p:txBody>
      </p:sp>
    </p:spTree>
    <p:extLst>
      <p:ext uri="{BB962C8B-B14F-4D97-AF65-F5344CB8AC3E}">
        <p14:creationId xmlns:p14="http://schemas.microsoft.com/office/powerpoint/2010/main" val="731994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21</a:t>
            </a:fld>
            <a:endParaRPr lang="en-US"/>
          </a:p>
        </p:txBody>
      </p:sp>
    </p:spTree>
    <p:extLst>
      <p:ext uri="{BB962C8B-B14F-4D97-AF65-F5344CB8AC3E}">
        <p14:creationId xmlns:p14="http://schemas.microsoft.com/office/powerpoint/2010/main" val="2476022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22</a:t>
            </a:fld>
            <a:endParaRPr lang="en-US"/>
          </a:p>
        </p:txBody>
      </p:sp>
    </p:spTree>
    <p:extLst>
      <p:ext uri="{BB962C8B-B14F-4D97-AF65-F5344CB8AC3E}">
        <p14:creationId xmlns:p14="http://schemas.microsoft.com/office/powerpoint/2010/main" val="4094344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23</a:t>
            </a:fld>
            <a:endParaRPr lang="en-US"/>
          </a:p>
        </p:txBody>
      </p:sp>
    </p:spTree>
    <p:extLst>
      <p:ext uri="{BB962C8B-B14F-4D97-AF65-F5344CB8AC3E}">
        <p14:creationId xmlns:p14="http://schemas.microsoft.com/office/powerpoint/2010/main" val="1031633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24</a:t>
            </a:fld>
            <a:endParaRPr lang="en-US"/>
          </a:p>
        </p:txBody>
      </p:sp>
    </p:spTree>
    <p:extLst>
      <p:ext uri="{BB962C8B-B14F-4D97-AF65-F5344CB8AC3E}">
        <p14:creationId xmlns:p14="http://schemas.microsoft.com/office/powerpoint/2010/main" val="551325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25</a:t>
            </a:fld>
            <a:endParaRPr lang="en-US"/>
          </a:p>
        </p:txBody>
      </p:sp>
    </p:spTree>
    <p:extLst>
      <p:ext uri="{BB962C8B-B14F-4D97-AF65-F5344CB8AC3E}">
        <p14:creationId xmlns:p14="http://schemas.microsoft.com/office/powerpoint/2010/main" val="3387499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26</a:t>
            </a:fld>
            <a:endParaRPr lang="en-US"/>
          </a:p>
        </p:txBody>
      </p:sp>
    </p:spTree>
    <p:extLst>
      <p:ext uri="{BB962C8B-B14F-4D97-AF65-F5344CB8AC3E}">
        <p14:creationId xmlns:p14="http://schemas.microsoft.com/office/powerpoint/2010/main" val="1276316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27</a:t>
            </a:fld>
            <a:endParaRPr lang="en-US"/>
          </a:p>
        </p:txBody>
      </p:sp>
    </p:spTree>
    <p:extLst>
      <p:ext uri="{BB962C8B-B14F-4D97-AF65-F5344CB8AC3E}">
        <p14:creationId xmlns:p14="http://schemas.microsoft.com/office/powerpoint/2010/main" val="2324939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29</a:t>
            </a:fld>
            <a:endParaRPr lang="en-US"/>
          </a:p>
        </p:txBody>
      </p:sp>
    </p:spTree>
    <p:extLst>
      <p:ext uri="{BB962C8B-B14F-4D97-AF65-F5344CB8AC3E}">
        <p14:creationId xmlns:p14="http://schemas.microsoft.com/office/powerpoint/2010/main" val="1173680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30</a:t>
            </a:fld>
            <a:endParaRPr lang="en-US"/>
          </a:p>
        </p:txBody>
      </p:sp>
    </p:spTree>
    <p:extLst>
      <p:ext uri="{BB962C8B-B14F-4D97-AF65-F5344CB8AC3E}">
        <p14:creationId xmlns:p14="http://schemas.microsoft.com/office/powerpoint/2010/main" val="504790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3</a:t>
            </a:fld>
            <a:endParaRPr lang="en-US"/>
          </a:p>
        </p:txBody>
      </p:sp>
    </p:spTree>
    <p:extLst>
      <p:ext uri="{BB962C8B-B14F-4D97-AF65-F5344CB8AC3E}">
        <p14:creationId xmlns:p14="http://schemas.microsoft.com/office/powerpoint/2010/main" val="3492379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5</a:t>
            </a:fld>
            <a:endParaRPr lang="en-US"/>
          </a:p>
        </p:txBody>
      </p:sp>
    </p:spTree>
    <p:extLst>
      <p:ext uri="{BB962C8B-B14F-4D97-AF65-F5344CB8AC3E}">
        <p14:creationId xmlns:p14="http://schemas.microsoft.com/office/powerpoint/2010/main" val="3411909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6</a:t>
            </a:fld>
            <a:endParaRPr lang="en-US"/>
          </a:p>
        </p:txBody>
      </p:sp>
    </p:spTree>
    <p:extLst>
      <p:ext uri="{BB962C8B-B14F-4D97-AF65-F5344CB8AC3E}">
        <p14:creationId xmlns:p14="http://schemas.microsoft.com/office/powerpoint/2010/main" val="682299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7</a:t>
            </a:fld>
            <a:endParaRPr lang="en-US"/>
          </a:p>
        </p:txBody>
      </p:sp>
    </p:spTree>
    <p:extLst>
      <p:ext uri="{BB962C8B-B14F-4D97-AF65-F5344CB8AC3E}">
        <p14:creationId xmlns:p14="http://schemas.microsoft.com/office/powerpoint/2010/main" val="4026278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8</a:t>
            </a:fld>
            <a:endParaRPr lang="en-US"/>
          </a:p>
        </p:txBody>
      </p:sp>
    </p:spTree>
    <p:extLst>
      <p:ext uri="{BB962C8B-B14F-4D97-AF65-F5344CB8AC3E}">
        <p14:creationId xmlns:p14="http://schemas.microsoft.com/office/powerpoint/2010/main" val="2412291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9</a:t>
            </a:fld>
            <a:endParaRPr lang="en-US"/>
          </a:p>
        </p:txBody>
      </p:sp>
    </p:spTree>
    <p:extLst>
      <p:ext uri="{BB962C8B-B14F-4D97-AF65-F5344CB8AC3E}">
        <p14:creationId xmlns:p14="http://schemas.microsoft.com/office/powerpoint/2010/main" val="2816085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10</a:t>
            </a:fld>
            <a:endParaRPr lang="en-US"/>
          </a:p>
        </p:txBody>
      </p:sp>
    </p:spTree>
    <p:extLst>
      <p:ext uri="{BB962C8B-B14F-4D97-AF65-F5344CB8AC3E}">
        <p14:creationId xmlns:p14="http://schemas.microsoft.com/office/powerpoint/2010/main" val="3711100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Saturday, September 24, 2022</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pPr/>
              <a:t>Saturday, September 24, 2022</a:t>
            </a:fld>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Saturday, September 24, 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Jefferson Lab: Present and Future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8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17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png"/><Relationship Id="rId7" Type="http://schemas.openxmlformats.org/officeDocument/2006/relationships/image" Target="../media/image46.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tmp"/><Relationship Id="rId4" Type="http://schemas.openxmlformats.org/officeDocument/2006/relationships/image" Target="../media/image49.pn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8.pn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7.png"/><Relationship Id="rId7" Type="http://schemas.microsoft.com/office/2007/relationships/hdphoto" Target="../media/hdphoto1.wdp"/><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t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6.xml.rels><?xml version="1.0" encoding="UTF-8" standalone="yes"?>
<Relationships xmlns="http://schemas.openxmlformats.org/package/2006/relationships"><Relationship Id="rId8" Type="http://schemas.openxmlformats.org/officeDocument/2006/relationships/hyperlink" Target="https://inspirehep.net/literature/1981751" TargetMode="External"/><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hyperlink" Target="https://arxiv.org/abs/2112.0006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F873D2-A0D9-374A-BC26-4051383CB78E}"/>
              </a:ext>
            </a:extLst>
          </p:cNvPr>
          <p:cNvPicPr>
            <a:picLocks noChangeAspect="1"/>
          </p:cNvPicPr>
          <p:nvPr/>
        </p:nvPicPr>
        <p:blipFill rotWithShape="1">
          <a:blip r:embed="rId3">
            <a:alphaModFix amt="35000"/>
          </a:blip>
          <a:srcRect t="15026" b="3450"/>
          <a:stretch/>
        </p:blipFill>
        <p:spPr>
          <a:xfrm>
            <a:off x="0" y="1308972"/>
            <a:ext cx="9144000" cy="4952128"/>
          </a:xfrm>
          <a:prstGeom prst="rect">
            <a:avLst/>
          </a:prstGeom>
          <a:gradFill>
            <a:gsLst>
              <a:gs pos="0">
                <a:schemeClr val="bg1">
                  <a:lumMod val="85000"/>
                </a:schemeClr>
              </a:gs>
              <a:gs pos="74000">
                <a:schemeClr val="bg1">
                  <a:lumMod val="95000"/>
                </a:schemeClr>
              </a:gs>
              <a:gs pos="90000">
                <a:schemeClr val="bg1">
                  <a:lumMod val="85000"/>
                  <a:alpha val="40582"/>
                </a:schemeClr>
              </a:gs>
              <a:gs pos="100000">
                <a:schemeClr val="bg1">
                  <a:lumMod val="85000"/>
                </a:schemeClr>
              </a:gs>
            </a:gsLst>
            <a:lin ang="5400000" scaled="1"/>
          </a:gradFill>
          <a:effectLst>
            <a:outerShdw blurRad="50800" dist="50800" dir="5400000" algn="ctr" rotWithShape="0">
              <a:srgbClr val="000000">
                <a:alpha val="35395"/>
              </a:srgbClr>
            </a:outerShdw>
          </a:effectLst>
        </p:spPr>
      </p:pic>
      <p:sp>
        <p:nvSpPr>
          <p:cNvPr id="6" name="TextBox 5">
            <a:extLst>
              <a:ext uri="{FF2B5EF4-FFF2-40B4-BE49-F238E27FC236}">
                <a16:creationId xmlns:a16="http://schemas.microsoft.com/office/drawing/2014/main" id="{2D1A5BBD-8653-734C-8CC2-6CCFB767EFB6}"/>
              </a:ext>
            </a:extLst>
          </p:cNvPr>
          <p:cNvSpPr txBox="1"/>
          <p:nvPr/>
        </p:nvSpPr>
        <p:spPr>
          <a:xfrm>
            <a:off x="-1" y="102245"/>
            <a:ext cx="9143999" cy="910634"/>
          </a:xfrm>
          <a:prstGeom prst="rect">
            <a:avLst/>
          </a:prstGeom>
          <a:noFill/>
          <a:ln>
            <a:noFill/>
          </a:ln>
          <a:effectLst>
            <a:outerShdw blurRad="50800" dist="50800" dir="5400000" algn="ctr" rotWithShape="0">
              <a:schemeClr val="accent2">
                <a:alpha val="17000"/>
              </a:schemeClr>
            </a:outerShdw>
          </a:effectLst>
        </p:spPr>
        <p:txBody>
          <a:bodyPr wrap="square" rtlCol="0">
            <a:spAutoFit/>
          </a:bodyPr>
          <a:lstStyle/>
          <a:p>
            <a:pPr algn="ctr">
              <a:lnSpc>
                <a:spcPct val="90000"/>
              </a:lnSpc>
              <a:spcBef>
                <a:spcPct val="0"/>
              </a:spcBef>
            </a:pPr>
            <a:endParaRPr lang="it-IT" sz="1000" b="1" dirty="0">
              <a:solidFill>
                <a:schemeClr val="bg1"/>
              </a:solidFill>
              <a:latin typeface="Avenir" panose="02000503020000020003" pitchFamily="2" charset="0"/>
            </a:endParaRPr>
          </a:p>
          <a:p>
            <a:pPr algn="ctr">
              <a:lnSpc>
                <a:spcPct val="90000"/>
              </a:lnSpc>
              <a:spcBef>
                <a:spcPct val="0"/>
              </a:spcBef>
            </a:pPr>
            <a:r>
              <a:rPr lang="it-IT" sz="4800" b="1" dirty="0">
                <a:solidFill>
                  <a:schemeClr val="accent1"/>
                </a:solidFill>
                <a:latin typeface="Avenir" panose="02000503020000020003" pitchFamily="2" charset="0"/>
              </a:rPr>
              <a:t>JLAB 20+ Upgrade: </a:t>
            </a:r>
            <a:r>
              <a:rPr lang="it-IT" sz="4800" b="1" dirty="0" err="1">
                <a:solidFill>
                  <a:schemeClr val="accent1"/>
                </a:solidFill>
                <a:latin typeface="Avenir" panose="02000503020000020003" pitchFamily="2" charset="0"/>
              </a:rPr>
              <a:t>Main</a:t>
            </a:r>
            <a:r>
              <a:rPr lang="it-IT" sz="4800" b="1" dirty="0">
                <a:solidFill>
                  <a:schemeClr val="accent1"/>
                </a:solidFill>
                <a:latin typeface="Avenir" panose="02000503020000020003" pitchFamily="2" charset="0"/>
              </a:rPr>
              <a:t> Goals</a:t>
            </a:r>
          </a:p>
        </p:txBody>
      </p:sp>
      <p:sp>
        <p:nvSpPr>
          <p:cNvPr id="8" name="Text Placeholder 4">
            <a:extLst>
              <a:ext uri="{FF2B5EF4-FFF2-40B4-BE49-F238E27FC236}">
                <a16:creationId xmlns:a16="http://schemas.microsoft.com/office/drawing/2014/main" id="{67F29690-236C-4E73-2952-2B1FD86DA6A5}"/>
              </a:ext>
            </a:extLst>
          </p:cNvPr>
          <p:cNvSpPr txBox="1">
            <a:spLocks/>
          </p:cNvSpPr>
          <p:nvPr/>
        </p:nvSpPr>
        <p:spPr>
          <a:xfrm>
            <a:off x="109726" y="4561466"/>
            <a:ext cx="3694176" cy="4219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err="1">
                <a:solidFill>
                  <a:schemeClr val="tx1"/>
                </a:solidFill>
                <a:latin typeface="Century Gothic" panose="020B0502020202020204" pitchFamily="34" charset="0"/>
                <a:ea typeface="+mj-ea"/>
                <a:cs typeface="+mn-cs"/>
              </a:rPr>
              <a:t>Patrizia</a:t>
            </a:r>
            <a:r>
              <a:rPr lang="en-US" sz="3200" dirty="0">
                <a:solidFill>
                  <a:schemeClr val="tx1"/>
                </a:solidFill>
                <a:latin typeface="Century Gothic" panose="020B0502020202020204" pitchFamily="34" charset="0"/>
                <a:ea typeface="+mj-ea"/>
                <a:cs typeface="+mn-cs"/>
              </a:rPr>
              <a:t> Rossi</a:t>
            </a:r>
          </a:p>
        </p:txBody>
      </p:sp>
      <p:sp>
        <p:nvSpPr>
          <p:cNvPr id="12" name="Text Placeholder 4">
            <a:extLst>
              <a:ext uri="{FF2B5EF4-FFF2-40B4-BE49-F238E27FC236}">
                <a16:creationId xmlns:a16="http://schemas.microsoft.com/office/drawing/2014/main" id="{3B6C329F-9EA5-FE40-B5B6-B7F84F7DD955}"/>
              </a:ext>
            </a:extLst>
          </p:cNvPr>
          <p:cNvSpPr>
            <a:spLocks noGrp="1"/>
          </p:cNvSpPr>
          <p:nvPr>
            <p:ph type="body" sz="quarter" idx="14"/>
          </p:nvPr>
        </p:nvSpPr>
        <p:spPr>
          <a:xfrm>
            <a:off x="109726" y="5131460"/>
            <a:ext cx="7644386" cy="835135"/>
          </a:xfrm>
        </p:spPr>
        <p:txBody>
          <a:bodyPr>
            <a:noAutofit/>
          </a:bodyPr>
          <a:lstStyle/>
          <a:p>
            <a:r>
              <a:rPr lang="en-US" sz="2000" dirty="0">
                <a:solidFill>
                  <a:schemeClr val="tx1"/>
                </a:solidFill>
                <a:latin typeface="Century Gothic" panose="020B0502020202020204" pitchFamily="34" charset="0"/>
                <a:ea typeface="+mj-ea"/>
                <a:cs typeface="+mn-cs"/>
              </a:rPr>
              <a:t>Opportunities with </a:t>
            </a:r>
            <a:r>
              <a:rPr lang="en-US" sz="2000" dirty="0" err="1">
                <a:solidFill>
                  <a:schemeClr val="tx1"/>
                </a:solidFill>
                <a:latin typeface="Century Gothic" panose="020B0502020202020204" pitchFamily="34" charset="0"/>
                <a:ea typeface="+mj-ea"/>
                <a:cs typeface="+mn-cs"/>
              </a:rPr>
              <a:t>Jlab</a:t>
            </a:r>
            <a:r>
              <a:rPr lang="en-US" sz="2000" dirty="0">
                <a:solidFill>
                  <a:schemeClr val="tx1"/>
                </a:solidFill>
                <a:latin typeface="Century Gothic" panose="020B0502020202020204" pitchFamily="34" charset="0"/>
                <a:ea typeface="+mj-ea"/>
                <a:cs typeface="+mn-cs"/>
              </a:rPr>
              <a:t> Energy and Luminosity Upgrade</a:t>
            </a:r>
          </a:p>
          <a:p>
            <a:r>
              <a:rPr lang="en-US" sz="1600" dirty="0">
                <a:solidFill>
                  <a:schemeClr val="tx1"/>
                </a:solidFill>
                <a:latin typeface="Century Gothic" panose="020B0502020202020204" pitchFamily="34" charset="0"/>
                <a:ea typeface="+mj-ea"/>
                <a:cs typeface="+mn-cs"/>
              </a:rPr>
              <a:t>ECT*- September 26-30, 2022</a:t>
            </a:r>
          </a:p>
        </p:txBody>
      </p:sp>
    </p:spTree>
    <p:extLst>
      <p:ext uri="{BB962C8B-B14F-4D97-AF65-F5344CB8AC3E}">
        <p14:creationId xmlns:p14="http://schemas.microsoft.com/office/powerpoint/2010/main" val="577433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a:xfrm>
            <a:off x="1" y="0"/>
            <a:ext cx="9143999" cy="740705"/>
          </a:xfrm>
        </p:spPr>
        <p:txBody>
          <a:bodyPr>
            <a:noAutofit/>
          </a:bodyPr>
          <a:lstStyle/>
          <a:p>
            <a:pPr algn="ctr"/>
            <a:r>
              <a:rPr lang="en-US" sz="3600" b="0" dirty="0">
                <a:solidFill>
                  <a:schemeClr val="accent1"/>
                </a:solidFill>
                <a:latin typeface="Century Gothic" panose="020B0502020202020204" pitchFamily="34" charset="0"/>
                <a:cs typeface="Avenir Black"/>
              </a:rPr>
              <a:t>Hadron Spectroscopy</a:t>
            </a:r>
            <a:endParaRPr lang="en-US" sz="3600" b="0" dirty="0">
              <a:solidFill>
                <a:srgbClr val="FFFFFF"/>
              </a:solidFill>
              <a:latin typeface="Century Gothic" panose="020B0502020202020204" pitchFamily="34"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4762965" y="6487087"/>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10</a:t>
            </a:fld>
            <a:endParaRPr lang="en-US" dirty="0">
              <a:solidFill>
                <a:srgbClr val="000000"/>
              </a:solidFill>
            </a:endParaRPr>
          </a:p>
        </p:txBody>
      </p:sp>
      <p:sp>
        <p:nvSpPr>
          <p:cNvPr id="8" name="TextBox 7">
            <a:extLst>
              <a:ext uri="{FF2B5EF4-FFF2-40B4-BE49-F238E27FC236}">
                <a16:creationId xmlns:a16="http://schemas.microsoft.com/office/drawing/2014/main" id="{2F7265BB-876F-C9A8-4E42-2474F72B45E0}"/>
              </a:ext>
            </a:extLst>
          </p:cNvPr>
          <p:cNvSpPr txBox="1"/>
          <p:nvPr/>
        </p:nvSpPr>
        <p:spPr>
          <a:xfrm>
            <a:off x="34453" y="4349853"/>
            <a:ext cx="4475294" cy="2308324"/>
          </a:xfrm>
          <a:prstGeom prst="rect">
            <a:avLst/>
          </a:prstGeom>
          <a:noFill/>
          <a:ln>
            <a:solidFill>
              <a:schemeClr val="accent1"/>
            </a:solidFill>
          </a:ln>
        </p:spPr>
        <p:txBody>
          <a:bodyPr wrap="square" rtlCol="0">
            <a:spAutoFit/>
          </a:bodyPr>
          <a:lstStyle/>
          <a:p>
            <a:pPr marL="285750" indent="-285750">
              <a:buFont typeface="System Font Regular"/>
              <a:buChar char="-"/>
            </a:pPr>
            <a:r>
              <a:rPr lang="en-US" b="1" dirty="0">
                <a:solidFill>
                  <a:schemeClr val="accent1"/>
                </a:solidFill>
                <a:latin typeface="Century Gothic" panose="020B0502020202020204" pitchFamily="34" charset="0"/>
              </a:rPr>
              <a:t>Photoproduction</a:t>
            </a:r>
            <a:r>
              <a:rPr lang="en-US" b="1" dirty="0">
                <a:solidFill>
                  <a:srgbClr val="0D36B6"/>
                </a:solidFill>
                <a:latin typeface="Century Gothic" panose="020B0502020202020204" pitchFamily="34" charset="0"/>
              </a:rPr>
              <a:t> provides an alternative mechanisms to study such states</a:t>
            </a:r>
          </a:p>
          <a:p>
            <a:pPr marL="285750" indent="-285750">
              <a:buFont typeface="System Font Regular"/>
              <a:buChar char="-"/>
            </a:pPr>
            <a:endParaRPr lang="en-US" b="1" dirty="0">
              <a:solidFill>
                <a:srgbClr val="0D36B6"/>
              </a:solidFill>
              <a:latin typeface="Century Gothic" panose="020B0502020202020204" pitchFamily="34" charset="0"/>
            </a:endParaRPr>
          </a:p>
          <a:p>
            <a:pPr marL="285750" indent="-285750">
              <a:buFont typeface="System Font Regular"/>
              <a:buChar char="-"/>
            </a:pPr>
            <a:r>
              <a:rPr lang="en-US" dirty="0">
                <a:solidFill>
                  <a:srgbClr val="0D36B6"/>
                </a:solidFill>
                <a:latin typeface="Century Gothic" panose="020B0502020202020204" pitchFamily="34" charset="0"/>
              </a:rPr>
              <a:t>Initial simulations from </a:t>
            </a:r>
            <a:r>
              <a:rPr lang="en-US" dirty="0" err="1">
                <a:solidFill>
                  <a:srgbClr val="0D36B6"/>
                </a:solidFill>
                <a:latin typeface="Century Gothic" panose="020B0502020202020204" pitchFamily="34" charset="0"/>
              </a:rPr>
              <a:t>GlueX</a:t>
            </a:r>
            <a:r>
              <a:rPr lang="en-US" dirty="0">
                <a:solidFill>
                  <a:srgbClr val="0D36B6"/>
                </a:solidFill>
                <a:latin typeface="Century Gothic" panose="020B0502020202020204" pitchFamily="34" charset="0"/>
              </a:rPr>
              <a:t> and CLAS12 demonstrate the </a:t>
            </a:r>
            <a:r>
              <a:rPr lang="en-US" b="1" dirty="0">
                <a:solidFill>
                  <a:srgbClr val="0D36B6"/>
                </a:solidFill>
                <a:latin typeface="Century Gothic" panose="020B0502020202020204" pitchFamily="34" charset="0"/>
              </a:rPr>
              <a:t>capabilities of the existing detectors to measure these reactions </a:t>
            </a:r>
          </a:p>
        </p:txBody>
      </p:sp>
      <p:sp>
        <p:nvSpPr>
          <p:cNvPr id="13" name="TextBox 12">
            <a:extLst>
              <a:ext uri="{FF2B5EF4-FFF2-40B4-BE49-F238E27FC236}">
                <a16:creationId xmlns:a16="http://schemas.microsoft.com/office/drawing/2014/main" id="{BCE19CB8-E16F-B0E8-8FC7-78B89BF3DB7F}"/>
              </a:ext>
            </a:extLst>
          </p:cNvPr>
          <p:cNvSpPr txBox="1"/>
          <p:nvPr/>
        </p:nvSpPr>
        <p:spPr>
          <a:xfrm>
            <a:off x="34793" y="891785"/>
            <a:ext cx="9143998" cy="400110"/>
          </a:xfrm>
          <a:prstGeom prst="rect">
            <a:avLst/>
          </a:prstGeom>
          <a:solidFill>
            <a:schemeClr val="accent6"/>
          </a:solidFill>
        </p:spPr>
        <p:txBody>
          <a:bodyPr wrap="square" rtlCol="0">
            <a:spAutoFit/>
          </a:bodyPr>
          <a:lstStyle/>
          <a:p>
            <a:r>
              <a:rPr lang="en-US" sz="2000" b="1" dirty="0">
                <a:solidFill>
                  <a:srgbClr val="FFFF00"/>
                </a:solidFill>
                <a:latin typeface="Century Gothic" panose="020B0502020202020204" pitchFamily="34" charset="0"/>
              </a:rPr>
              <a:t>CEBAF @ 20+ GeV : XYZ states  &amp; other </a:t>
            </a:r>
            <a:r>
              <a:rPr lang="en-US" sz="2000" b="1" dirty="0" err="1">
                <a:solidFill>
                  <a:srgbClr val="FFFF00"/>
                </a:solidFill>
                <a:latin typeface="Century Gothic" panose="020B0502020202020204" pitchFamily="34" charset="0"/>
              </a:rPr>
              <a:t>charmonia</a:t>
            </a:r>
            <a:r>
              <a:rPr lang="en-US" sz="2000" b="1" dirty="0">
                <a:solidFill>
                  <a:srgbClr val="FFFF00"/>
                </a:solidFill>
                <a:latin typeface="Century Gothic" panose="020B0502020202020204" pitchFamily="34" charset="0"/>
              </a:rPr>
              <a:t> can be studied</a:t>
            </a:r>
          </a:p>
        </p:txBody>
      </p:sp>
      <p:sp>
        <p:nvSpPr>
          <p:cNvPr id="14" name="TextBox 13">
            <a:extLst>
              <a:ext uri="{FF2B5EF4-FFF2-40B4-BE49-F238E27FC236}">
                <a16:creationId xmlns:a16="http://schemas.microsoft.com/office/drawing/2014/main" id="{C34ACFE4-45F4-DF26-6AAC-ED034A823255}"/>
              </a:ext>
            </a:extLst>
          </p:cNvPr>
          <p:cNvSpPr txBox="1"/>
          <p:nvPr/>
        </p:nvSpPr>
        <p:spPr>
          <a:xfrm>
            <a:off x="34453" y="1370036"/>
            <a:ext cx="4360942" cy="2277547"/>
          </a:xfrm>
          <a:prstGeom prst="rect">
            <a:avLst/>
          </a:prstGeom>
          <a:noFill/>
        </p:spPr>
        <p:txBody>
          <a:bodyPr wrap="square">
            <a:spAutoFit/>
          </a:bodyPr>
          <a:lstStyle/>
          <a:p>
            <a:pPr marL="285750" indent="-285750">
              <a:buFont typeface="System Font Regular"/>
              <a:buChar char="-"/>
            </a:pPr>
            <a:r>
              <a:rPr lang="en-US" dirty="0">
                <a:latin typeface="Century Gothic" panose="020B0502020202020204" pitchFamily="34" charset="0"/>
              </a:rPr>
              <a:t>Tetraquark candidates observed in B decays, </a:t>
            </a:r>
            <a:r>
              <a:rPr lang="en-US" dirty="0" err="1">
                <a:latin typeface="Century Gothic" panose="020B0502020202020204" pitchFamily="34" charset="0"/>
              </a:rPr>
              <a:t>e</a:t>
            </a:r>
            <a:r>
              <a:rPr lang="en-US" baseline="30000" dirty="0" err="1">
                <a:latin typeface="Century Gothic" panose="020B0502020202020204" pitchFamily="34" charset="0"/>
              </a:rPr>
              <a:t>+</a:t>
            </a:r>
            <a:r>
              <a:rPr lang="en-US" dirty="0" err="1">
                <a:latin typeface="Century Gothic" panose="020B0502020202020204" pitchFamily="34" charset="0"/>
              </a:rPr>
              <a:t>e</a:t>
            </a:r>
            <a:r>
              <a:rPr lang="en-US" baseline="30000" dirty="0">
                <a:latin typeface="Century Gothic" panose="020B0502020202020204" pitchFamily="34" charset="0"/>
              </a:rPr>
              <a:t>-</a:t>
            </a:r>
            <a:r>
              <a:rPr lang="en-US" dirty="0">
                <a:latin typeface="Century Gothic" panose="020B0502020202020204" pitchFamily="34" charset="0"/>
              </a:rPr>
              <a:t> colliders</a:t>
            </a:r>
          </a:p>
          <a:p>
            <a:pPr marL="171450" indent="-171450">
              <a:buFont typeface="System Font Regular"/>
              <a:buChar char="-"/>
            </a:pPr>
            <a:endParaRPr lang="en-US" sz="800" dirty="0">
              <a:latin typeface="Century Gothic" panose="020B0502020202020204" pitchFamily="34" charset="0"/>
            </a:endParaRPr>
          </a:p>
          <a:p>
            <a:pPr marL="285750" indent="-285750">
              <a:buFont typeface="System Font Regular"/>
              <a:buChar char="-"/>
            </a:pPr>
            <a:r>
              <a:rPr lang="en-US" dirty="0">
                <a:latin typeface="Century Gothic" panose="020B0502020202020204" pitchFamily="34" charset="0"/>
              </a:rPr>
              <a:t>Significant theoretical interest and progress, but internal structure not yet understood</a:t>
            </a:r>
          </a:p>
          <a:p>
            <a:pPr marL="171450" indent="-171450">
              <a:buFont typeface="System Font Regular"/>
              <a:buChar char="-"/>
            </a:pPr>
            <a:endParaRPr lang="en-US" sz="800" dirty="0">
              <a:solidFill>
                <a:srgbClr val="0D36B6"/>
              </a:solidFill>
              <a:latin typeface="Century Gothic" panose="020B0502020202020204" pitchFamily="34" charset="0"/>
            </a:endParaRPr>
          </a:p>
          <a:p>
            <a:pPr marL="285750" indent="-285750">
              <a:buFont typeface="System Font Regular"/>
              <a:buChar char="-"/>
            </a:pPr>
            <a:r>
              <a:rPr lang="en-US" b="1" dirty="0">
                <a:solidFill>
                  <a:srgbClr val="C00000"/>
                </a:solidFill>
                <a:latin typeface="Century Gothic" panose="020B0502020202020204" pitchFamily="34" charset="0"/>
              </a:rPr>
              <a:t>Never </a:t>
            </a:r>
            <a:r>
              <a:rPr lang="en-US" b="1" dirty="0" err="1">
                <a:solidFill>
                  <a:srgbClr val="C00000"/>
                </a:solidFill>
                <a:latin typeface="Century Gothic" panose="020B0502020202020204" pitchFamily="34" charset="0"/>
              </a:rPr>
              <a:t>direcly</a:t>
            </a:r>
            <a:r>
              <a:rPr lang="en-US" b="1" dirty="0">
                <a:solidFill>
                  <a:srgbClr val="C00000"/>
                </a:solidFill>
                <a:latin typeface="Century Gothic" panose="020B0502020202020204" pitchFamily="34" charset="0"/>
              </a:rPr>
              <a:t> produced </a:t>
            </a:r>
            <a:r>
              <a:rPr lang="en-US" dirty="0">
                <a:latin typeface="Century Gothic" panose="020B0502020202020204" pitchFamily="34" charset="0"/>
              </a:rPr>
              <a:t>using photon/lepton beams</a:t>
            </a:r>
          </a:p>
        </p:txBody>
      </p:sp>
      <p:sp>
        <p:nvSpPr>
          <p:cNvPr id="4" name="Left Arrow 3">
            <a:extLst>
              <a:ext uri="{FF2B5EF4-FFF2-40B4-BE49-F238E27FC236}">
                <a16:creationId xmlns:a16="http://schemas.microsoft.com/office/drawing/2014/main" id="{681A80AF-5423-FC92-C135-AB1C4A9C3D86}"/>
              </a:ext>
            </a:extLst>
          </p:cNvPr>
          <p:cNvSpPr/>
          <p:nvPr/>
        </p:nvSpPr>
        <p:spPr>
          <a:xfrm rot="16200000">
            <a:off x="2018118" y="3599471"/>
            <a:ext cx="632471" cy="79849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094F80E-DB47-C2EC-350D-D5E324BFEC1A}"/>
              </a:ext>
            </a:extLst>
          </p:cNvPr>
          <p:cNvPicPr>
            <a:picLocks noChangeAspect="1"/>
          </p:cNvPicPr>
          <p:nvPr/>
        </p:nvPicPr>
        <p:blipFill>
          <a:blip r:embed="rId3"/>
          <a:stretch>
            <a:fillRect/>
          </a:stretch>
        </p:blipFill>
        <p:spPr>
          <a:xfrm>
            <a:off x="8164287" y="-8033"/>
            <a:ext cx="979713" cy="732655"/>
          </a:xfrm>
          <a:prstGeom prst="rect">
            <a:avLst/>
          </a:prstGeom>
        </p:spPr>
      </p:pic>
      <p:pic>
        <p:nvPicPr>
          <p:cNvPr id="16" name="Picture 15">
            <a:extLst>
              <a:ext uri="{FF2B5EF4-FFF2-40B4-BE49-F238E27FC236}">
                <a16:creationId xmlns:a16="http://schemas.microsoft.com/office/drawing/2014/main" id="{670D45A0-17F6-336C-F3DD-6BDB4F2695EA}"/>
              </a:ext>
            </a:extLst>
          </p:cNvPr>
          <p:cNvPicPr>
            <a:picLocks noChangeAspect="1"/>
          </p:cNvPicPr>
          <p:nvPr/>
        </p:nvPicPr>
        <p:blipFill>
          <a:blip r:embed="rId4"/>
          <a:stretch>
            <a:fillRect/>
          </a:stretch>
        </p:blipFill>
        <p:spPr>
          <a:xfrm>
            <a:off x="5414867" y="3961332"/>
            <a:ext cx="1550629" cy="658091"/>
          </a:xfrm>
          <a:prstGeom prst="rect">
            <a:avLst/>
          </a:prstGeom>
        </p:spPr>
      </p:pic>
      <p:grpSp>
        <p:nvGrpSpPr>
          <p:cNvPr id="17" name="Group 16">
            <a:extLst>
              <a:ext uri="{FF2B5EF4-FFF2-40B4-BE49-F238E27FC236}">
                <a16:creationId xmlns:a16="http://schemas.microsoft.com/office/drawing/2014/main" id="{44B031BB-6DA9-B96A-2930-70A3171C1D94}"/>
              </a:ext>
            </a:extLst>
          </p:cNvPr>
          <p:cNvGrpSpPr/>
          <p:nvPr/>
        </p:nvGrpSpPr>
        <p:grpSpPr>
          <a:xfrm>
            <a:off x="5414867" y="4596146"/>
            <a:ext cx="3390683" cy="2176828"/>
            <a:chOff x="3349697" y="3675169"/>
            <a:chExt cx="4534863" cy="2820339"/>
          </a:xfrm>
        </p:grpSpPr>
        <p:pic>
          <p:nvPicPr>
            <p:cNvPr id="20" name="Picture 19">
              <a:extLst>
                <a:ext uri="{FF2B5EF4-FFF2-40B4-BE49-F238E27FC236}">
                  <a16:creationId xmlns:a16="http://schemas.microsoft.com/office/drawing/2014/main" id="{4A24E37C-9895-015E-22C9-7BC922A9B603}"/>
                </a:ext>
              </a:extLst>
            </p:cNvPr>
            <p:cNvPicPr>
              <a:picLocks noChangeAspect="1"/>
            </p:cNvPicPr>
            <p:nvPr/>
          </p:nvPicPr>
          <p:blipFill>
            <a:blip r:embed="rId5"/>
            <a:stretch>
              <a:fillRect/>
            </a:stretch>
          </p:blipFill>
          <p:spPr>
            <a:xfrm>
              <a:off x="3349697" y="3675169"/>
              <a:ext cx="4534863" cy="2820339"/>
            </a:xfrm>
            <a:prstGeom prst="rect">
              <a:avLst/>
            </a:prstGeom>
          </p:spPr>
        </p:pic>
        <p:pic>
          <p:nvPicPr>
            <p:cNvPr id="21" name="Picture 20">
              <a:extLst>
                <a:ext uri="{FF2B5EF4-FFF2-40B4-BE49-F238E27FC236}">
                  <a16:creationId xmlns:a16="http://schemas.microsoft.com/office/drawing/2014/main" id="{39FDA086-4A68-9108-489F-83E15FC2C198}"/>
                </a:ext>
              </a:extLst>
            </p:cNvPr>
            <p:cNvPicPr>
              <a:picLocks noChangeAspect="1"/>
            </p:cNvPicPr>
            <p:nvPr/>
          </p:nvPicPr>
          <p:blipFill rotWithShape="1">
            <a:blip r:embed="rId6"/>
            <a:srcRect l="51522" t="6406" r="7531" b="84744"/>
            <a:stretch/>
          </p:blipFill>
          <p:spPr>
            <a:xfrm>
              <a:off x="5976619" y="3927783"/>
              <a:ext cx="1514475" cy="241882"/>
            </a:xfrm>
            <a:prstGeom prst="rect">
              <a:avLst/>
            </a:prstGeom>
          </p:spPr>
        </p:pic>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3BA119B-9DC6-8BD6-1542-9067D445936B}"/>
                  </a:ext>
                </a:extLst>
              </p:cNvPr>
              <p:cNvSpPr txBox="1"/>
              <p:nvPr/>
            </p:nvSpPr>
            <p:spPr>
              <a:xfrm>
                <a:off x="7172246" y="4096867"/>
                <a:ext cx="1367413" cy="27699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b="1" i="1" smtClean="0">
                          <a:latin typeface="Cambria Math" panose="02040503050406030204" pitchFamily="18" charset="0"/>
                        </a:rPr>
                        <m:t>𝜸</m:t>
                      </m:r>
                      <m:r>
                        <a:rPr lang="en-US" b="1" i="1" smtClean="0">
                          <a:latin typeface="Cambria Math" panose="02040503050406030204" pitchFamily="18" charset="0"/>
                        </a:rPr>
                        <m:t>𝒑</m:t>
                      </m:r>
                      <m:r>
                        <a:rPr lang="en-US" b="1" i="1" smtClean="0">
                          <a:latin typeface="Cambria Math" panose="02040503050406030204" pitchFamily="18" charset="0"/>
                        </a:rPr>
                        <m:t>→</m:t>
                      </m:r>
                      <m:r>
                        <a:rPr lang="en-US" b="1" i="1" smtClean="0">
                          <a:latin typeface="Cambria Math" panose="02040503050406030204" pitchFamily="18" charset="0"/>
                        </a:rPr>
                        <m:t>𝑱</m:t>
                      </m:r>
                      <m:r>
                        <a:rPr lang="en-US" b="1" i="1" smtClean="0">
                          <a:latin typeface="Cambria Math" panose="02040503050406030204" pitchFamily="18" charset="0"/>
                        </a:rPr>
                        <m:t>𝝍</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𝝅</m:t>
                          </m:r>
                        </m:e>
                        <m:sup>
                          <m:r>
                            <a:rPr lang="en-US" b="1" i="1" smtClean="0">
                              <a:latin typeface="Cambria Math" panose="02040503050406030204" pitchFamily="18" charset="0"/>
                            </a:rPr>
                            <m:t>+</m:t>
                          </m:r>
                        </m:sup>
                      </m:sSup>
                      <m:r>
                        <a:rPr lang="en-US" b="1" i="1" smtClean="0">
                          <a:latin typeface="Cambria Math" panose="02040503050406030204" pitchFamily="18" charset="0"/>
                        </a:rPr>
                        <m:t>𝒏</m:t>
                      </m:r>
                    </m:oMath>
                  </m:oMathPara>
                </a14:m>
                <a:endParaRPr lang="en-US" b="1" dirty="0"/>
              </a:p>
            </p:txBody>
          </p:sp>
        </mc:Choice>
        <mc:Fallback xmlns="">
          <p:sp>
            <p:nvSpPr>
              <p:cNvPr id="22" name="TextBox 21">
                <a:extLst>
                  <a:ext uri="{FF2B5EF4-FFF2-40B4-BE49-F238E27FC236}">
                    <a16:creationId xmlns:a16="http://schemas.microsoft.com/office/drawing/2014/main" id="{F3BA119B-9DC6-8BD6-1542-9067D445936B}"/>
                  </a:ext>
                </a:extLst>
              </p:cNvPr>
              <p:cNvSpPr txBox="1">
                <a:spLocks noRot="1" noChangeAspect="1" noMove="1" noResize="1" noEditPoints="1" noAdjustHandles="1" noChangeArrowheads="1" noChangeShapeType="1" noTextEdit="1"/>
              </p:cNvSpPr>
              <p:nvPr/>
            </p:nvSpPr>
            <p:spPr>
              <a:xfrm>
                <a:off x="7172246" y="4096867"/>
                <a:ext cx="1367413" cy="276999"/>
              </a:xfrm>
              <a:prstGeom prst="rect">
                <a:avLst/>
              </a:prstGeom>
              <a:blipFill>
                <a:blip r:embed="rId7"/>
                <a:stretch>
                  <a:fillRect l="-5505" b="-30435"/>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688A86BF-D077-FDD3-CE1D-60FE94FFD340}"/>
              </a:ext>
            </a:extLst>
          </p:cNvPr>
          <p:cNvSpPr txBox="1"/>
          <p:nvPr/>
        </p:nvSpPr>
        <p:spPr>
          <a:xfrm>
            <a:off x="7208894" y="5535328"/>
            <a:ext cx="1596470" cy="430887"/>
          </a:xfrm>
          <a:prstGeom prst="rect">
            <a:avLst/>
          </a:prstGeom>
          <a:noFill/>
        </p:spPr>
        <p:txBody>
          <a:bodyPr wrap="square">
            <a:spAutoFit/>
          </a:bodyPr>
          <a:lstStyle/>
          <a:p>
            <a:r>
              <a:rPr lang="en-US" sz="1100" dirty="0">
                <a:solidFill>
                  <a:srgbClr val="FF8100"/>
                </a:solidFill>
                <a:effectLst/>
                <a:latin typeface="Century Gothic" panose="020B0502020202020204" pitchFamily="34" charset="0"/>
              </a:rPr>
              <a:t>Full CLAS12 signal MC simulation</a:t>
            </a:r>
          </a:p>
        </p:txBody>
      </p:sp>
      <p:sp>
        <p:nvSpPr>
          <p:cNvPr id="24" name="TextBox 23">
            <a:extLst>
              <a:ext uri="{FF2B5EF4-FFF2-40B4-BE49-F238E27FC236}">
                <a16:creationId xmlns:a16="http://schemas.microsoft.com/office/drawing/2014/main" id="{C23AC487-CA22-B66E-48AF-C1038EBCBACC}"/>
              </a:ext>
            </a:extLst>
          </p:cNvPr>
          <p:cNvSpPr txBox="1"/>
          <p:nvPr/>
        </p:nvSpPr>
        <p:spPr>
          <a:xfrm>
            <a:off x="5335797" y="6566652"/>
            <a:ext cx="1034268" cy="276999"/>
          </a:xfrm>
          <a:prstGeom prst="rect">
            <a:avLst/>
          </a:prstGeom>
          <a:noFill/>
        </p:spPr>
        <p:txBody>
          <a:bodyPr wrap="square">
            <a:spAutoFit/>
          </a:bodyPr>
          <a:lstStyle/>
          <a:p>
            <a:r>
              <a:rPr lang="en-US" sz="1200" dirty="0">
                <a:effectLst/>
                <a:latin typeface="Century Gothic" panose="020B0502020202020204" pitchFamily="34" charset="0"/>
              </a:rPr>
              <a:t>D. Glazier</a:t>
            </a:r>
          </a:p>
        </p:txBody>
      </p:sp>
      <p:pic>
        <p:nvPicPr>
          <p:cNvPr id="6" name="Picture 5">
            <a:extLst>
              <a:ext uri="{FF2B5EF4-FFF2-40B4-BE49-F238E27FC236}">
                <a16:creationId xmlns:a16="http://schemas.microsoft.com/office/drawing/2014/main" id="{AD20BC03-C219-E2A7-82BA-F0C4E9E6CAEA}"/>
              </a:ext>
            </a:extLst>
          </p:cNvPr>
          <p:cNvPicPr>
            <a:picLocks noChangeAspect="1"/>
          </p:cNvPicPr>
          <p:nvPr/>
        </p:nvPicPr>
        <p:blipFill>
          <a:blip r:embed="rId8"/>
          <a:stretch>
            <a:fillRect/>
          </a:stretch>
        </p:blipFill>
        <p:spPr>
          <a:xfrm>
            <a:off x="5414866" y="1367988"/>
            <a:ext cx="3331543" cy="2588621"/>
          </a:xfrm>
          <a:prstGeom prst="rect">
            <a:avLst/>
          </a:prstGeom>
        </p:spPr>
      </p:pic>
    </p:spTree>
    <p:extLst>
      <p:ext uri="{BB962C8B-B14F-4D97-AF65-F5344CB8AC3E}">
        <p14:creationId xmlns:p14="http://schemas.microsoft.com/office/powerpoint/2010/main" val="546504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sp>
        <p:nvSpPr>
          <p:cNvPr id="18" name="Title 1"/>
          <p:cNvSpPr>
            <a:spLocks noGrp="1"/>
          </p:cNvSpPr>
          <p:nvPr>
            <p:ph type="title"/>
          </p:nvPr>
        </p:nvSpPr>
        <p:spPr>
          <a:xfrm>
            <a:off x="1" y="0"/>
            <a:ext cx="9144000" cy="740705"/>
          </a:xfrm>
        </p:spPr>
        <p:txBody>
          <a:bodyPr>
            <a:noAutofit/>
          </a:bodyPr>
          <a:lstStyle/>
          <a:p>
            <a:pPr algn="ctr"/>
            <a:r>
              <a:rPr lang="en-US" sz="3600" b="0" dirty="0">
                <a:solidFill>
                  <a:schemeClr val="accent1"/>
                </a:solidFill>
                <a:latin typeface="Century Gothic" panose="020B0502020202020204" pitchFamily="34" charset="0"/>
                <a:cs typeface="Avenir Black"/>
              </a:rPr>
              <a:t>J/</a:t>
            </a:r>
            <a:r>
              <a:rPr lang="en-US" sz="3600" b="0" dirty="0">
                <a:solidFill>
                  <a:schemeClr val="accent1"/>
                </a:solidFill>
                <a:latin typeface="Symbol" pitchFamily="2" charset="2"/>
                <a:cs typeface="Avenir Black"/>
              </a:rPr>
              <a:t>y</a:t>
            </a:r>
            <a:r>
              <a:rPr lang="en-US" sz="3600" b="0" dirty="0">
                <a:solidFill>
                  <a:schemeClr val="accent1"/>
                </a:solidFill>
                <a:latin typeface="Avenir" panose="02000503020000020003" pitchFamily="2" charset="0"/>
                <a:cs typeface="Avenir Black"/>
              </a:rPr>
              <a:t> and </a:t>
            </a:r>
            <a:r>
              <a:rPr lang="en-US" sz="3600" b="0" dirty="0">
                <a:solidFill>
                  <a:schemeClr val="accent1"/>
                </a:solidFill>
                <a:latin typeface="Symbol" pitchFamily="2" charset="2"/>
                <a:cs typeface="Avenir Black"/>
              </a:rPr>
              <a:t>y’ </a:t>
            </a:r>
            <a:r>
              <a:rPr lang="en-US" sz="3600" b="0" dirty="0">
                <a:solidFill>
                  <a:schemeClr val="accent1"/>
                </a:solidFill>
                <a:latin typeface="Century Gothic" panose="020B0502020202020204" pitchFamily="34" charset="0"/>
                <a:cs typeface="Avenir Black"/>
              </a:rPr>
              <a:t>photoproduction</a:t>
            </a:r>
            <a:endParaRPr lang="en-US" sz="3600" b="0" dirty="0">
              <a:solidFill>
                <a:srgbClr val="FFFFFF"/>
              </a:solidFill>
              <a:latin typeface="Century Gothic" panose="020B0502020202020204" pitchFamily="34"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11</a:t>
            </a:fld>
            <a:endParaRPr lang="en-US" dirty="0">
              <a:solidFill>
                <a:srgbClr val="000000"/>
              </a:solidFill>
            </a:endParaRPr>
          </a:p>
        </p:txBody>
      </p:sp>
      <p:pic>
        <p:nvPicPr>
          <p:cNvPr id="13" name="Picture 12">
            <a:extLst>
              <a:ext uri="{FF2B5EF4-FFF2-40B4-BE49-F238E27FC236}">
                <a16:creationId xmlns:a16="http://schemas.microsoft.com/office/drawing/2014/main" id="{7ECBF2D3-9165-2ECF-2A44-5A23F6073BBC}"/>
              </a:ext>
            </a:extLst>
          </p:cNvPr>
          <p:cNvPicPr>
            <a:picLocks noChangeAspect="1"/>
          </p:cNvPicPr>
          <p:nvPr/>
        </p:nvPicPr>
        <p:blipFill>
          <a:blip r:embed="rId3"/>
          <a:stretch>
            <a:fillRect/>
          </a:stretch>
        </p:blipFill>
        <p:spPr>
          <a:xfrm>
            <a:off x="8093008" y="-20252"/>
            <a:ext cx="1050991" cy="784860"/>
          </a:xfrm>
          <a:prstGeom prst="rect">
            <a:avLst/>
          </a:prstGeom>
        </p:spPr>
      </p:pic>
      <p:sp>
        <p:nvSpPr>
          <p:cNvPr id="15" name="TextBox 14">
            <a:extLst>
              <a:ext uri="{FF2B5EF4-FFF2-40B4-BE49-F238E27FC236}">
                <a16:creationId xmlns:a16="http://schemas.microsoft.com/office/drawing/2014/main" id="{9FA597CF-7D24-0FD2-CD03-282B5EB17B3D}"/>
              </a:ext>
            </a:extLst>
          </p:cNvPr>
          <p:cNvSpPr txBox="1"/>
          <p:nvPr/>
        </p:nvSpPr>
        <p:spPr>
          <a:xfrm>
            <a:off x="65232" y="6493701"/>
            <a:ext cx="1058303" cy="276999"/>
          </a:xfrm>
          <a:prstGeom prst="rect">
            <a:avLst/>
          </a:prstGeom>
          <a:noFill/>
        </p:spPr>
        <p:txBody>
          <a:bodyPr wrap="none" rtlCol="0">
            <a:spAutoFit/>
          </a:bodyPr>
          <a:lstStyle/>
          <a:p>
            <a:r>
              <a:rPr lang="en-US" sz="1200" dirty="0">
                <a:latin typeface="Century Gothic" panose="020B0502020202020204" pitchFamily="34" charset="0"/>
              </a:rPr>
              <a:t>L. </a:t>
            </a:r>
            <a:r>
              <a:rPr lang="en-US" sz="1200" dirty="0" err="1">
                <a:latin typeface="Century Gothic" panose="020B0502020202020204" pitchFamily="34" charset="0"/>
              </a:rPr>
              <a:t>Pentchev</a:t>
            </a:r>
            <a:endParaRPr lang="en-US" sz="1200" dirty="0">
              <a:latin typeface="Century Gothic" panose="020B0502020202020204" pitchFamily="34" charset="0"/>
            </a:endParaRPr>
          </a:p>
        </p:txBody>
      </p:sp>
      <p:pic>
        <p:nvPicPr>
          <p:cNvPr id="14" name="Picture 13">
            <a:extLst>
              <a:ext uri="{FF2B5EF4-FFF2-40B4-BE49-F238E27FC236}">
                <a16:creationId xmlns:a16="http://schemas.microsoft.com/office/drawing/2014/main" id="{E5106DDA-82DE-361B-96CB-1CD887241C99}"/>
              </a:ext>
            </a:extLst>
          </p:cNvPr>
          <p:cNvPicPr>
            <a:picLocks noChangeAspect="1"/>
          </p:cNvPicPr>
          <p:nvPr/>
        </p:nvPicPr>
        <p:blipFill>
          <a:blip r:embed="rId4"/>
          <a:stretch>
            <a:fillRect/>
          </a:stretch>
        </p:blipFill>
        <p:spPr>
          <a:xfrm>
            <a:off x="6138393" y="1874296"/>
            <a:ext cx="2916776" cy="1990356"/>
          </a:xfrm>
          <a:prstGeom prst="rect">
            <a:avLst/>
          </a:prstGeom>
        </p:spPr>
      </p:pic>
      <p:sp>
        <p:nvSpPr>
          <p:cNvPr id="21" name="TextBox 20">
            <a:extLst>
              <a:ext uri="{FF2B5EF4-FFF2-40B4-BE49-F238E27FC236}">
                <a16:creationId xmlns:a16="http://schemas.microsoft.com/office/drawing/2014/main" id="{B4C0BEC5-8D2B-A0DA-98A2-E87F02E7253C}"/>
              </a:ext>
            </a:extLst>
          </p:cNvPr>
          <p:cNvSpPr txBox="1"/>
          <p:nvPr/>
        </p:nvSpPr>
        <p:spPr>
          <a:xfrm>
            <a:off x="65232" y="772913"/>
            <a:ext cx="9078767" cy="1015663"/>
          </a:xfrm>
          <a:prstGeom prst="rect">
            <a:avLst/>
          </a:prstGeom>
          <a:solidFill>
            <a:schemeClr val="accent6"/>
          </a:solidFill>
        </p:spPr>
        <p:txBody>
          <a:bodyPr wrap="square" rtlCol="0">
            <a:spAutoFit/>
          </a:bodyPr>
          <a:lstStyle/>
          <a:p>
            <a:r>
              <a:rPr lang="en-US" sz="2000" dirty="0">
                <a:solidFill>
                  <a:srgbClr val="FFFF00"/>
                </a:solidFill>
                <a:latin typeface="Century Gothic" panose="020B0502020202020204" pitchFamily="34" charset="0"/>
              </a:rPr>
              <a:t>Golden processes to pin down: </a:t>
            </a:r>
          </a:p>
          <a:p>
            <a:pPr marL="457200" indent="-457200">
              <a:buAutoNum type="alphaLcParenR"/>
            </a:pPr>
            <a:r>
              <a:rPr lang="en-US" sz="2000" b="1" dirty="0">
                <a:solidFill>
                  <a:srgbClr val="FFFF00"/>
                </a:solidFill>
                <a:latin typeface="Century Gothic" panose="020B0502020202020204" pitchFamily="34" charset="0"/>
              </a:rPr>
              <a:t>existence/confirmation of pentaquark resonances </a:t>
            </a:r>
          </a:p>
          <a:p>
            <a:pPr marL="457200" indent="-457200">
              <a:buAutoNum type="alphaLcParenR"/>
            </a:pPr>
            <a:r>
              <a:rPr lang="en-US" sz="2000" b="1" dirty="0">
                <a:solidFill>
                  <a:srgbClr val="FFFF00"/>
                </a:solidFill>
                <a:latin typeface="Century Gothic" panose="020B0502020202020204" pitchFamily="34" charset="0"/>
              </a:rPr>
              <a:t>nucleon structure (mass, gluon distribution…)</a:t>
            </a:r>
          </a:p>
        </p:txBody>
      </p:sp>
      <p:pic>
        <p:nvPicPr>
          <p:cNvPr id="31" name="Picture 30">
            <a:extLst>
              <a:ext uri="{FF2B5EF4-FFF2-40B4-BE49-F238E27FC236}">
                <a16:creationId xmlns:a16="http://schemas.microsoft.com/office/drawing/2014/main" id="{A9864F19-80D7-786F-3516-B55E82618235}"/>
              </a:ext>
            </a:extLst>
          </p:cNvPr>
          <p:cNvPicPr>
            <a:picLocks noChangeAspect="1"/>
          </p:cNvPicPr>
          <p:nvPr/>
        </p:nvPicPr>
        <p:blipFill rotWithShape="1">
          <a:blip r:embed="rId5"/>
          <a:srcRect l="50787" t="11556" b="44224"/>
          <a:stretch/>
        </p:blipFill>
        <p:spPr>
          <a:xfrm>
            <a:off x="3122511" y="4371575"/>
            <a:ext cx="3001756" cy="2122126"/>
          </a:xfrm>
          <a:prstGeom prst="rect">
            <a:avLst/>
          </a:prstGeom>
        </p:spPr>
      </p:pic>
      <p:pic>
        <p:nvPicPr>
          <p:cNvPr id="32" name="Picture 31">
            <a:extLst>
              <a:ext uri="{FF2B5EF4-FFF2-40B4-BE49-F238E27FC236}">
                <a16:creationId xmlns:a16="http://schemas.microsoft.com/office/drawing/2014/main" id="{6E4DD004-66A6-7597-D3F1-E9863B60CBE3}"/>
              </a:ext>
            </a:extLst>
          </p:cNvPr>
          <p:cNvPicPr>
            <a:picLocks noChangeAspect="1"/>
          </p:cNvPicPr>
          <p:nvPr/>
        </p:nvPicPr>
        <p:blipFill rotWithShape="1">
          <a:blip r:embed="rId5"/>
          <a:srcRect l="50787" t="55779"/>
          <a:stretch/>
        </p:blipFill>
        <p:spPr>
          <a:xfrm>
            <a:off x="6207379" y="4391259"/>
            <a:ext cx="2936621" cy="2076077"/>
          </a:xfrm>
          <a:prstGeom prst="rect">
            <a:avLst/>
          </a:prstGeom>
        </p:spPr>
      </p:pic>
      <p:pic>
        <p:nvPicPr>
          <p:cNvPr id="33" name="Picture 32">
            <a:extLst>
              <a:ext uri="{FF2B5EF4-FFF2-40B4-BE49-F238E27FC236}">
                <a16:creationId xmlns:a16="http://schemas.microsoft.com/office/drawing/2014/main" id="{AF226BC2-0B71-7DEB-5CA3-16BB4897A76C}"/>
              </a:ext>
            </a:extLst>
          </p:cNvPr>
          <p:cNvPicPr>
            <a:picLocks noChangeAspect="1"/>
          </p:cNvPicPr>
          <p:nvPr/>
        </p:nvPicPr>
        <p:blipFill rotWithShape="1">
          <a:blip r:embed="rId5"/>
          <a:srcRect t="11555" r="51989" b="44115"/>
          <a:stretch/>
        </p:blipFill>
        <p:spPr>
          <a:xfrm>
            <a:off x="108148" y="4364317"/>
            <a:ext cx="2931251" cy="2129384"/>
          </a:xfrm>
          <a:prstGeom prst="rect">
            <a:avLst/>
          </a:prstGeom>
        </p:spPr>
      </p:pic>
      <p:sp>
        <p:nvSpPr>
          <p:cNvPr id="34" name="TextBox 33">
            <a:extLst>
              <a:ext uri="{FF2B5EF4-FFF2-40B4-BE49-F238E27FC236}">
                <a16:creationId xmlns:a16="http://schemas.microsoft.com/office/drawing/2014/main" id="{DC71804C-F3B8-05CB-6C03-5AEB1D8D0741}"/>
              </a:ext>
            </a:extLst>
          </p:cNvPr>
          <p:cNvSpPr txBox="1"/>
          <p:nvPr/>
        </p:nvSpPr>
        <p:spPr>
          <a:xfrm>
            <a:off x="5998463" y="3692773"/>
            <a:ext cx="930063" cy="276999"/>
          </a:xfrm>
          <a:prstGeom prst="rect">
            <a:avLst/>
          </a:prstGeom>
          <a:noFill/>
        </p:spPr>
        <p:txBody>
          <a:bodyPr wrap="none" rtlCol="0">
            <a:spAutoFit/>
          </a:bodyPr>
          <a:lstStyle/>
          <a:p>
            <a:r>
              <a:rPr lang="en-US" sz="1200" dirty="0">
                <a:latin typeface="Century Gothic" panose="020B0502020202020204" pitchFamily="34" charset="0"/>
              </a:rPr>
              <a:t>S. Joosten</a:t>
            </a:r>
          </a:p>
        </p:txBody>
      </p:sp>
      <p:grpSp>
        <p:nvGrpSpPr>
          <p:cNvPr id="35" name="Group 34">
            <a:extLst>
              <a:ext uri="{FF2B5EF4-FFF2-40B4-BE49-F238E27FC236}">
                <a16:creationId xmlns:a16="http://schemas.microsoft.com/office/drawing/2014/main" id="{8183C5A1-FB2F-8903-DFC0-8E9D490D0EA6}"/>
              </a:ext>
            </a:extLst>
          </p:cNvPr>
          <p:cNvGrpSpPr/>
          <p:nvPr/>
        </p:nvGrpSpPr>
        <p:grpSpPr>
          <a:xfrm>
            <a:off x="3156508" y="1874296"/>
            <a:ext cx="2841955" cy="1990356"/>
            <a:chOff x="2612253" y="4341648"/>
            <a:chExt cx="3190945" cy="2177947"/>
          </a:xfrm>
        </p:grpSpPr>
        <p:pic>
          <p:nvPicPr>
            <p:cNvPr id="36" name="Picture 35">
              <a:extLst>
                <a:ext uri="{FF2B5EF4-FFF2-40B4-BE49-F238E27FC236}">
                  <a16:creationId xmlns:a16="http://schemas.microsoft.com/office/drawing/2014/main" id="{73EF101A-3DD9-7761-0C3D-998179AC1852}"/>
                </a:ext>
              </a:extLst>
            </p:cNvPr>
            <p:cNvPicPr>
              <a:picLocks noChangeAspect="1"/>
            </p:cNvPicPr>
            <p:nvPr/>
          </p:nvPicPr>
          <p:blipFill>
            <a:blip r:embed="rId6"/>
            <a:stretch>
              <a:fillRect/>
            </a:stretch>
          </p:blipFill>
          <p:spPr>
            <a:xfrm>
              <a:off x="2612253" y="4341648"/>
              <a:ext cx="3190945" cy="2177947"/>
            </a:xfrm>
            <a:prstGeom prst="rect">
              <a:avLst/>
            </a:prstGeom>
          </p:spPr>
        </p:pic>
        <p:pic>
          <p:nvPicPr>
            <p:cNvPr id="37" name="Picture 36">
              <a:extLst>
                <a:ext uri="{FF2B5EF4-FFF2-40B4-BE49-F238E27FC236}">
                  <a16:creationId xmlns:a16="http://schemas.microsoft.com/office/drawing/2014/main" id="{E457A005-1B7B-E0B8-F0C3-5317E73A5D98}"/>
                </a:ext>
              </a:extLst>
            </p:cNvPr>
            <p:cNvPicPr>
              <a:picLocks noChangeAspect="1"/>
            </p:cNvPicPr>
            <p:nvPr/>
          </p:nvPicPr>
          <p:blipFill>
            <a:blip r:embed="rId7"/>
            <a:stretch>
              <a:fillRect/>
            </a:stretch>
          </p:blipFill>
          <p:spPr>
            <a:xfrm>
              <a:off x="4029925" y="5502078"/>
              <a:ext cx="177800" cy="152400"/>
            </a:xfrm>
            <a:prstGeom prst="rect">
              <a:avLst/>
            </a:prstGeom>
          </p:spPr>
        </p:pic>
      </p:grpSp>
      <p:pic>
        <p:nvPicPr>
          <p:cNvPr id="38" name="Picture 37">
            <a:extLst>
              <a:ext uri="{FF2B5EF4-FFF2-40B4-BE49-F238E27FC236}">
                <a16:creationId xmlns:a16="http://schemas.microsoft.com/office/drawing/2014/main" id="{C58DB4F6-E421-61C3-5584-C3EEC52E87DC}"/>
              </a:ext>
            </a:extLst>
          </p:cNvPr>
          <p:cNvPicPr>
            <a:picLocks noChangeAspect="1"/>
          </p:cNvPicPr>
          <p:nvPr/>
        </p:nvPicPr>
        <p:blipFill>
          <a:blip r:embed="rId8"/>
          <a:stretch>
            <a:fillRect/>
          </a:stretch>
        </p:blipFill>
        <p:spPr>
          <a:xfrm rot="5400000">
            <a:off x="544806" y="1381167"/>
            <a:ext cx="1990355" cy="2931250"/>
          </a:xfrm>
          <a:prstGeom prst="rect">
            <a:avLst/>
          </a:prstGeom>
        </p:spPr>
      </p:pic>
      <p:sp>
        <p:nvSpPr>
          <p:cNvPr id="39" name="TextBox 38">
            <a:extLst>
              <a:ext uri="{FF2B5EF4-FFF2-40B4-BE49-F238E27FC236}">
                <a16:creationId xmlns:a16="http://schemas.microsoft.com/office/drawing/2014/main" id="{BB904C56-57A0-0562-D047-8B0F8A9F0B8A}"/>
              </a:ext>
            </a:extLst>
          </p:cNvPr>
          <p:cNvSpPr txBox="1"/>
          <p:nvPr/>
        </p:nvSpPr>
        <p:spPr>
          <a:xfrm>
            <a:off x="410675" y="2047176"/>
            <a:ext cx="1683170" cy="276999"/>
          </a:xfrm>
          <a:prstGeom prst="rect">
            <a:avLst/>
          </a:prstGeom>
          <a:noFill/>
        </p:spPr>
        <p:txBody>
          <a:bodyPr wrap="square" rtlCol="0">
            <a:spAutoFit/>
          </a:bodyPr>
          <a:lstStyle/>
          <a:p>
            <a:r>
              <a:rPr lang="en-US" sz="1200" dirty="0">
                <a:solidFill>
                  <a:srgbClr val="0D36B6"/>
                </a:solidFill>
              </a:rPr>
              <a:t>Initial pentaquark limits</a:t>
            </a:r>
          </a:p>
        </p:txBody>
      </p:sp>
      <p:sp>
        <p:nvSpPr>
          <p:cNvPr id="40" name="TextBox 39">
            <a:extLst>
              <a:ext uri="{FF2B5EF4-FFF2-40B4-BE49-F238E27FC236}">
                <a16:creationId xmlns:a16="http://schemas.microsoft.com/office/drawing/2014/main" id="{366940B2-DFF8-A0DA-AA3A-F82A5A5F908A}"/>
              </a:ext>
            </a:extLst>
          </p:cNvPr>
          <p:cNvSpPr txBox="1"/>
          <p:nvPr/>
        </p:nvSpPr>
        <p:spPr>
          <a:xfrm>
            <a:off x="3440973" y="2064971"/>
            <a:ext cx="1651179" cy="276999"/>
          </a:xfrm>
          <a:prstGeom prst="rect">
            <a:avLst/>
          </a:prstGeom>
          <a:noFill/>
        </p:spPr>
        <p:txBody>
          <a:bodyPr wrap="square" rtlCol="0">
            <a:spAutoFit/>
          </a:bodyPr>
          <a:lstStyle/>
          <a:p>
            <a:r>
              <a:rPr lang="en-US" sz="1200" dirty="0" err="1"/>
              <a:t>GlueX</a:t>
            </a:r>
            <a:r>
              <a:rPr lang="en-US" sz="1200" dirty="0"/>
              <a:t> 20+ Projection</a:t>
            </a:r>
          </a:p>
        </p:txBody>
      </p:sp>
    </p:spTree>
    <p:extLst>
      <p:ext uri="{BB962C8B-B14F-4D97-AF65-F5344CB8AC3E}">
        <p14:creationId xmlns:p14="http://schemas.microsoft.com/office/powerpoint/2010/main" val="2565677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sp>
        <p:nvSpPr>
          <p:cNvPr id="18" name="Title 1"/>
          <p:cNvSpPr>
            <a:spLocks noGrp="1"/>
          </p:cNvSpPr>
          <p:nvPr>
            <p:ph type="title"/>
          </p:nvPr>
        </p:nvSpPr>
        <p:spPr>
          <a:xfrm>
            <a:off x="1" y="0"/>
            <a:ext cx="9144000" cy="740705"/>
          </a:xfrm>
        </p:spPr>
        <p:txBody>
          <a:bodyPr>
            <a:noAutofit/>
          </a:bodyPr>
          <a:lstStyle/>
          <a:p>
            <a:r>
              <a:rPr lang="en-US" sz="3000" b="0" dirty="0">
                <a:solidFill>
                  <a:schemeClr val="accent1"/>
                </a:solidFill>
                <a:latin typeface="Avenir" panose="02000503020000020003" pitchFamily="2" charset="0"/>
                <a:cs typeface="Avenir Black"/>
              </a:rPr>
              <a:t>3D Imaging: </a:t>
            </a:r>
            <a:r>
              <a:rPr lang="en-US" sz="3200" b="0" dirty="0">
                <a:solidFill>
                  <a:schemeClr val="accent1"/>
                </a:solidFill>
                <a:latin typeface="Avenir" panose="02000503020000020003" pitchFamily="2" charset="0"/>
                <a:cs typeface="Avenir Black"/>
              </a:rPr>
              <a:t>Enhancement of Q</a:t>
            </a:r>
            <a:r>
              <a:rPr lang="en-US" sz="3200" b="0" baseline="30000" dirty="0">
                <a:solidFill>
                  <a:schemeClr val="accent1"/>
                </a:solidFill>
                <a:latin typeface="Avenir" panose="02000503020000020003" pitchFamily="2" charset="0"/>
                <a:cs typeface="Avenir Black"/>
              </a:rPr>
              <a:t>2</a:t>
            </a:r>
            <a:r>
              <a:rPr lang="en-US" sz="3200" b="0" dirty="0">
                <a:solidFill>
                  <a:schemeClr val="accent1"/>
                </a:solidFill>
                <a:latin typeface="Avenir" panose="02000503020000020003" pitchFamily="2" charset="0"/>
                <a:cs typeface="Avenir Black"/>
              </a:rPr>
              <a:t> &amp; P</a:t>
            </a:r>
            <a:r>
              <a:rPr lang="en-US" sz="3200" b="0" baseline="-25000" dirty="0">
                <a:solidFill>
                  <a:schemeClr val="accent1"/>
                </a:solidFill>
                <a:latin typeface="Avenir" panose="02000503020000020003" pitchFamily="2" charset="0"/>
                <a:cs typeface="Avenir Black"/>
              </a:rPr>
              <a:t>T </a:t>
            </a:r>
            <a:r>
              <a:rPr lang="en-US" sz="3200" b="0" dirty="0">
                <a:solidFill>
                  <a:schemeClr val="accent1"/>
                </a:solidFill>
                <a:latin typeface="Avenir" panose="02000503020000020003" pitchFamily="2" charset="0"/>
                <a:cs typeface="Avenir Black"/>
              </a:rPr>
              <a:t>range</a:t>
            </a:r>
            <a:endParaRPr lang="en-US" sz="3000" b="0" dirty="0">
              <a:solidFill>
                <a:schemeClr val="accent1"/>
              </a:solidFill>
              <a:latin typeface="Avenir" panose="02000503020000020003" pitchFamily="2"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12</a:t>
            </a:fld>
            <a:endParaRPr lang="en-US" dirty="0">
              <a:solidFill>
                <a:srgbClr val="000000"/>
              </a:solidFill>
            </a:endParaRPr>
          </a:p>
        </p:txBody>
      </p:sp>
      <p:pic>
        <p:nvPicPr>
          <p:cNvPr id="4" name="Picture 3">
            <a:extLst>
              <a:ext uri="{FF2B5EF4-FFF2-40B4-BE49-F238E27FC236}">
                <a16:creationId xmlns:a16="http://schemas.microsoft.com/office/drawing/2014/main" id="{48FD7BD6-495D-0355-649D-56CD5F276FDB}"/>
              </a:ext>
            </a:extLst>
          </p:cNvPr>
          <p:cNvPicPr>
            <a:picLocks noChangeAspect="1"/>
          </p:cNvPicPr>
          <p:nvPr/>
        </p:nvPicPr>
        <p:blipFill>
          <a:blip r:embed="rId3"/>
          <a:stretch>
            <a:fillRect/>
          </a:stretch>
        </p:blipFill>
        <p:spPr>
          <a:xfrm>
            <a:off x="8117697" y="-4577"/>
            <a:ext cx="1026302" cy="733697"/>
          </a:xfrm>
          <a:prstGeom prst="rect">
            <a:avLst/>
          </a:prstGeom>
        </p:spPr>
      </p:pic>
      <p:grpSp>
        <p:nvGrpSpPr>
          <p:cNvPr id="19" name="Group 18">
            <a:extLst>
              <a:ext uri="{FF2B5EF4-FFF2-40B4-BE49-F238E27FC236}">
                <a16:creationId xmlns:a16="http://schemas.microsoft.com/office/drawing/2014/main" id="{B4B9DEE0-759E-E76D-CDF3-36370BB22A39}"/>
              </a:ext>
            </a:extLst>
          </p:cNvPr>
          <p:cNvGrpSpPr/>
          <p:nvPr/>
        </p:nvGrpSpPr>
        <p:grpSpPr>
          <a:xfrm>
            <a:off x="198455" y="867717"/>
            <a:ext cx="2956453" cy="2011663"/>
            <a:chOff x="5022928" y="909688"/>
            <a:chExt cx="4019471" cy="2317602"/>
          </a:xfrm>
        </p:grpSpPr>
        <p:pic>
          <p:nvPicPr>
            <p:cNvPr id="23" name="Picture 22">
              <a:extLst>
                <a:ext uri="{FF2B5EF4-FFF2-40B4-BE49-F238E27FC236}">
                  <a16:creationId xmlns:a16="http://schemas.microsoft.com/office/drawing/2014/main" id="{F37A8F4C-0CF6-DF2E-EECE-B2EC4E20F1B1}"/>
                </a:ext>
              </a:extLst>
            </p:cNvPr>
            <p:cNvPicPr>
              <a:picLocks noChangeAspect="1"/>
            </p:cNvPicPr>
            <p:nvPr/>
          </p:nvPicPr>
          <p:blipFill>
            <a:blip r:embed="rId4"/>
            <a:stretch>
              <a:fillRect/>
            </a:stretch>
          </p:blipFill>
          <p:spPr>
            <a:xfrm>
              <a:off x="5022928" y="909688"/>
              <a:ext cx="4019471" cy="2317602"/>
            </a:xfrm>
            <a:prstGeom prst="rect">
              <a:avLst/>
            </a:prstGeom>
          </p:spPr>
        </p:pic>
        <p:sp>
          <p:nvSpPr>
            <p:cNvPr id="24" name="TextBox 23">
              <a:extLst>
                <a:ext uri="{FF2B5EF4-FFF2-40B4-BE49-F238E27FC236}">
                  <a16:creationId xmlns:a16="http://schemas.microsoft.com/office/drawing/2014/main" id="{DB9E651C-38EB-D511-E451-DA120B1F2A6D}"/>
                </a:ext>
              </a:extLst>
            </p:cNvPr>
            <p:cNvSpPr txBox="1"/>
            <p:nvPr/>
          </p:nvSpPr>
          <p:spPr>
            <a:xfrm>
              <a:off x="6118223" y="954902"/>
              <a:ext cx="1325326" cy="335233"/>
            </a:xfrm>
            <a:prstGeom prst="rect">
              <a:avLst/>
            </a:prstGeom>
            <a:noFill/>
          </p:spPr>
          <p:txBody>
            <a:bodyPr wrap="square">
              <a:spAutoFit/>
            </a:bodyPr>
            <a:lstStyle/>
            <a:p>
              <a:r>
                <a:rPr lang="en-US" sz="1600" b="1" dirty="0">
                  <a:solidFill>
                    <a:srgbClr val="FF0000"/>
                  </a:solidFill>
                  <a:effectLst/>
                  <a:latin typeface="Helvetica" pitchFamily="2" charset="0"/>
                </a:rPr>
                <a:t>CLAS12</a:t>
              </a:r>
            </a:p>
          </p:txBody>
        </p:sp>
        <p:sp>
          <p:nvSpPr>
            <p:cNvPr id="25" name="TextBox 24">
              <a:extLst>
                <a:ext uri="{FF2B5EF4-FFF2-40B4-BE49-F238E27FC236}">
                  <a16:creationId xmlns:a16="http://schemas.microsoft.com/office/drawing/2014/main" id="{3B94C712-55D8-A8CE-E58C-EC209698C3EC}"/>
                </a:ext>
              </a:extLst>
            </p:cNvPr>
            <p:cNvSpPr txBox="1"/>
            <p:nvPr/>
          </p:nvSpPr>
          <p:spPr>
            <a:xfrm>
              <a:off x="7566035" y="1412078"/>
              <a:ext cx="1325327" cy="390393"/>
            </a:xfrm>
            <a:prstGeom prst="rect">
              <a:avLst/>
            </a:prstGeom>
            <a:noFill/>
          </p:spPr>
          <p:txBody>
            <a:bodyPr wrap="square">
              <a:spAutoFit/>
            </a:bodyPr>
            <a:lstStyle/>
            <a:p>
              <a:r>
                <a:rPr lang="en-US" sz="1600" b="1" dirty="0">
                  <a:solidFill>
                    <a:srgbClr val="0D36B6"/>
                  </a:solidFill>
                  <a:effectLst/>
                  <a:latin typeface="Helvetica" pitchFamily="2" charset="0"/>
                </a:rPr>
                <a:t>CLAS22</a:t>
              </a:r>
            </a:p>
          </p:txBody>
        </p:sp>
      </p:grpSp>
      <p:pic>
        <p:nvPicPr>
          <p:cNvPr id="26" name="Picture 25">
            <a:extLst>
              <a:ext uri="{FF2B5EF4-FFF2-40B4-BE49-F238E27FC236}">
                <a16:creationId xmlns:a16="http://schemas.microsoft.com/office/drawing/2014/main" id="{98F03919-4B06-57FE-7DE5-BF613107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8682" y="844815"/>
            <a:ext cx="2553026" cy="2011663"/>
          </a:xfrm>
          <a:prstGeom prst="rect">
            <a:avLst/>
          </a:prstGeom>
        </p:spPr>
      </p:pic>
      <p:pic>
        <p:nvPicPr>
          <p:cNvPr id="27" name="Picture 26">
            <a:extLst>
              <a:ext uri="{FF2B5EF4-FFF2-40B4-BE49-F238E27FC236}">
                <a16:creationId xmlns:a16="http://schemas.microsoft.com/office/drawing/2014/main" id="{BA74CAC2-F292-6D16-A2FD-F9129ABC6FB9}"/>
              </a:ext>
            </a:extLst>
          </p:cNvPr>
          <p:cNvPicPr>
            <a:picLocks noChangeAspect="1"/>
          </p:cNvPicPr>
          <p:nvPr/>
        </p:nvPicPr>
        <p:blipFill rotWithShape="1">
          <a:blip r:embed="rId6"/>
          <a:srcRect l="11935" t="1" r="15060" b="43161"/>
          <a:stretch/>
        </p:blipFill>
        <p:spPr>
          <a:xfrm>
            <a:off x="6357661" y="845084"/>
            <a:ext cx="2273187" cy="2014451"/>
          </a:xfrm>
          <a:prstGeom prst="rect">
            <a:avLst/>
          </a:prstGeom>
        </p:spPr>
      </p:pic>
      <p:sp>
        <p:nvSpPr>
          <p:cNvPr id="28" name="TextBox 27">
            <a:extLst>
              <a:ext uri="{FF2B5EF4-FFF2-40B4-BE49-F238E27FC236}">
                <a16:creationId xmlns:a16="http://schemas.microsoft.com/office/drawing/2014/main" id="{C0372770-124F-E97D-02CC-67704A984F19}"/>
              </a:ext>
            </a:extLst>
          </p:cNvPr>
          <p:cNvSpPr txBox="1"/>
          <p:nvPr/>
        </p:nvSpPr>
        <p:spPr>
          <a:xfrm>
            <a:off x="0" y="2960588"/>
            <a:ext cx="9143999" cy="1077218"/>
          </a:xfrm>
          <a:prstGeom prst="rect">
            <a:avLst/>
          </a:prstGeom>
          <a:noFill/>
        </p:spPr>
        <p:txBody>
          <a:bodyPr wrap="square">
            <a:spAutoFit/>
          </a:bodyPr>
          <a:lstStyle/>
          <a:p>
            <a:pPr marL="298450" indent="-298450">
              <a:buFont typeface="Arial" panose="020B0604020202020204" pitchFamily="34" charset="0"/>
              <a:buChar char="•"/>
            </a:pPr>
            <a:r>
              <a:rPr lang="en-US" sz="1600" b="1" dirty="0">
                <a:solidFill>
                  <a:srgbClr val="0D36B6"/>
                </a:solidFill>
                <a:latin typeface="Century Gothic" panose="020B0502020202020204" pitchFamily="34" charset="0"/>
              </a:rPr>
              <a:t>Q</a:t>
            </a:r>
            <a:r>
              <a:rPr lang="en-US" sz="1600" b="1" baseline="30000" dirty="0">
                <a:solidFill>
                  <a:srgbClr val="0D36B6"/>
                </a:solidFill>
                <a:latin typeface="Century Gothic" panose="020B0502020202020204" pitchFamily="34" charset="0"/>
              </a:rPr>
              <a:t>2</a:t>
            </a:r>
            <a:r>
              <a:rPr lang="en-US" sz="1600" b="1" dirty="0">
                <a:solidFill>
                  <a:srgbClr val="0D36B6"/>
                </a:solidFill>
                <a:latin typeface="Century Gothic" panose="020B0502020202020204" pitchFamily="34" charset="0"/>
              </a:rPr>
              <a:t> evolution studies possible</a:t>
            </a:r>
          </a:p>
          <a:p>
            <a:pPr marL="298450" indent="-298450">
              <a:buFont typeface="Arial" panose="020B0604020202020204" pitchFamily="34" charset="0"/>
              <a:buChar char="•"/>
            </a:pPr>
            <a:r>
              <a:rPr lang="en-US" sz="1600" b="1" dirty="0">
                <a:solidFill>
                  <a:srgbClr val="0D36B6"/>
                </a:solidFill>
                <a:latin typeface="Century Gothic" panose="020B0502020202020204" pitchFamily="34" charset="0"/>
              </a:rPr>
              <a:t>More cleanly separate pure twist-2 CFFs</a:t>
            </a:r>
          </a:p>
          <a:p>
            <a:pPr marL="298450" indent="-298450">
              <a:buFont typeface="Arial" panose="020B0604020202020204" pitchFamily="34" charset="0"/>
              <a:buChar char="•"/>
            </a:pPr>
            <a:r>
              <a:rPr lang="en-US" sz="1600" b="1" dirty="0">
                <a:solidFill>
                  <a:srgbClr val="0D36B6"/>
                </a:solidFill>
                <a:latin typeface="Century Gothic" panose="020B0502020202020204" pitchFamily="34" charset="0"/>
              </a:rPr>
              <a:t>Significantly increase of the relevant Q</a:t>
            </a:r>
            <a:r>
              <a:rPr lang="en-US" sz="1600" b="1" baseline="30000" dirty="0">
                <a:solidFill>
                  <a:srgbClr val="0D36B6"/>
                </a:solidFill>
                <a:latin typeface="Century Gothic" panose="020B0502020202020204" pitchFamily="34" charset="0"/>
              </a:rPr>
              <a:t>2</a:t>
            </a:r>
            <a:r>
              <a:rPr lang="en-US" sz="1600" b="1" dirty="0">
                <a:solidFill>
                  <a:srgbClr val="0D36B6"/>
                </a:solidFill>
                <a:latin typeface="Century Gothic" panose="020B0502020202020204" pitchFamily="34" charset="0"/>
              </a:rPr>
              <a:t> range for the </a:t>
            </a:r>
            <a:r>
              <a:rPr lang="en-US" sz="1600" b="1" dirty="0" err="1">
                <a:solidFill>
                  <a:srgbClr val="0D36B6"/>
                </a:solidFill>
                <a:latin typeface="Century Gothic" panose="020B0502020202020204" pitchFamily="34" charset="0"/>
              </a:rPr>
              <a:t>Q</a:t>
            </a:r>
            <a:r>
              <a:rPr lang="en-US" sz="1600" b="1" baseline="30000" dirty="0" err="1">
                <a:solidFill>
                  <a:srgbClr val="0D36B6"/>
                </a:solidFill>
                <a:latin typeface="Century Gothic" panose="020B0502020202020204" pitchFamily="34" charset="0"/>
              </a:rPr>
              <a:t>n</a:t>
            </a:r>
            <a:r>
              <a:rPr lang="en-US" sz="1600" b="1" dirty="0">
                <a:solidFill>
                  <a:srgbClr val="0D36B6"/>
                </a:solidFill>
                <a:latin typeface="Century Gothic" panose="020B0502020202020204" pitchFamily="34" charset="0"/>
              </a:rPr>
              <a:t> scaling test – Not yet proven at 12 GeV </a:t>
            </a:r>
            <a:endParaRPr lang="en-US" sz="1600" dirty="0">
              <a:solidFill>
                <a:srgbClr val="0D36B6"/>
              </a:solidFill>
              <a:latin typeface="Century Gothic" panose="020B0502020202020204" pitchFamily="34" charset="0"/>
            </a:endParaRPr>
          </a:p>
        </p:txBody>
      </p:sp>
      <p:grpSp>
        <p:nvGrpSpPr>
          <p:cNvPr id="2" name="Group 1">
            <a:extLst>
              <a:ext uri="{FF2B5EF4-FFF2-40B4-BE49-F238E27FC236}">
                <a16:creationId xmlns:a16="http://schemas.microsoft.com/office/drawing/2014/main" id="{D90B2479-B9DE-9E90-C914-34384AFBD270}"/>
              </a:ext>
            </a:extLst>
          </p:cNvPr>
          <p:cNvGrpSpPr/>
          <p:nvPr/>
        </p:nvGrpSpPr>
        <p:grpSpPr>
          <a:xfrm>
            <a:off x="109728" y="4023940"/>
            <a:ext cx="9034271" cy="2834060"/>
            <a:chOff x="109728" y="4023940"/>
            <a:chExt cx="9034271" cy="2834060"/>
          </a:xfrm>
        </p:grpSpPr>
        <p:pic>
          <p:nvPicPr>
            <p:cNvPr id="29" name="Picture 28">
              <a:extLst>
                <a:ext uri="{FF2B5EF4-FFF2-40B4-BE49-F238E27FC236}">
                  <a16:creationId xmlns:a16="http://schemas.microsoft.com/office/drawing/2014/main" id="{3FB8D649-C267-3D8A-B84A-C4E1D269B1BC}"/>
                </a:ext>
              </a:extLst>
            </p:cNvPr>
            <p:cNvPicPr>
              <a:picLocks noChangeAspect="1"/>
            </p:cNvPicPr>
            <p:nvPr/>
          </p:nvPicPr>
          <p:blipFill>
            <a:blip r:embed="rId7"/>
            <a:stretch>
              <a:fillRect/>
            </a:stretch>
          </p:blipFill>
          <p:spPr>
            <a:xfrm>
              <a:off x="109728" y="4023940"/>
              <a:ext cx="2374322" cy="2140015"/>
            </a:xfrm>
            <a:prstGeom prst="rect">
              <a:avLst/>
            </a:prstGeom>
          </p:spPr>
        </p:pic>
        <p:pic>
          <p:nvPicPr>
            <p:cNvPr id="30" name="Picture 29">
              <a:extLst>
                <a:ext uri="{FF2B5EF4-FFF2-40B4-BE49-F238E27FC236}">
                  <a16:creationId xmlns:a16="http://schemas.microsoft.com/office/drawing/2014/main" id="{ECD21DB0-C3AF-BADE-9081-9FF31FD48169}"/>
                </a:ext>
              </a:extLst>
            </p:cNvPr>
            <p:cNvPicPr>
              <a:picLocks noChangeAspect="1"/>
            </p:cNvPicPr>
            <p:nvPr/>
          </p:nvPicPr>
          <p:blipFill>
            <a:blip r:embed="rId8"/>
            <a:stretch>
              <a:fillRect/>
            </a:stretch>
          </p:blipFill>
          <p:spPr>
            <a:xfrm>
              <a:off x="2577799" y="4027473"/>
              <a:ext cx="4046256" cy="2112785"/>
            </a:xfrm>
            <a:prstGeom prst="rect">
              <a:avLst/>
            </a:prstGeom>
          </p:spPr>
        </p:pic>
        <p:pic>
          <p:nvPicPr>
            <p:cNvPr id="31" name="Picture 30">
              <a:extLst>
                <a:ext uri="{FF2B5EF4-FFF2-40B4-BE49-F238E27FC236}">
                  <a16:creationId xmlns:a16="http://schemas.microsoft.com/office/drawing/2014/main" id="{06A661C3-6D99-EB8E-6F9C-8CD05ED0D995}"/>
                </a:ext>
              </a:extLst>
            </p:cNvPr>
            <p:cNvPicPr>
              <a:picLocks noChangeAspect="1"/>
            </p:cNvPicPr>
            <p:nvPr/>
          </p:nvPicPr>
          <p:blipFill>
            <a:blip r:embed="rId9"/>
            <a:stretch>
              <a:fillRect/>
            </a:stretch>
          </p:blipFill>
          <p:spPr>
            <a:xfrm>
              <a:off x="6712428" y="4717984"/>
              <a:ext cx="2431571" cy="2140016"/>
            </a:xfrm>
            <a:prstGeom prst="rect">
              <a:avLst/>
            </a:prstGeom>
          </p:spPr>
        </p:pic>
        <p:sp>
          <p:nvSpPr>
            <p:cNvPr id="32" name="TextBox 31">
              <a:extLst>
                <a:ext uri="{FF2B5EF4-FFF2-40B4-BE49-F238E27FC236}">
                  <a16:creationId xmlns:a16="http://schemas.microsoft.com/office/drawing/2014/main" id="{A81835AE-2E11-2DC3-D7CE-6A16768650C7}"/>
                </a:ext>
              </a:extLst>
            </p:cNvPr>
            <p:cNvSpPr txBox="1"/>
            <p:nvPr/>
          </p:nvSpPr>
          <p:spPr>
            <a:xfrm>
              <a:off x="550314" y="6185925"/>
              <a:ext cx="6361997" cy="584775"/>
            </a:xfrm>
            <a:prstGeom prst="rect">
              <a:avLst/>
            </a:prstGeom>
            <a:noFill/>
            <a:ln>
              <a:noFill/>
            </a:ln>
          </p:spPr>
          <p:txBody>
            <a:bodyPr wrap="square" rtlCol="0">
              <a:spAutoFit/>
            </a:bodyPr>
            <a:lstStyle/>
            <a:p>
              <a:pPr marL="285750" indent="-285750">
                <a:buFont typeface="Arial" panose="020B0604020202020204" pitchFamily="34" charset="0"/>
                <a:buChar char="•"/>
              </a:pPr>
              <a:r>
                <a:rPr lang="en-US" sz="1600" b="1" dirty="0">
                  <a:solidFill>
                    <a:srgbClr val="0D36B6"/>
                  </a:solidFill>
                  <a:latin typeface="Century Gothic" panose="020B0502020202020204" pitchFamily="34" charset="0"/>
                </a:rPr>
                <a:t>Larger P</a:t>
              </a:r>
              <a:r>
                <a:rPr lang="en-US" sz="1600" b="1" baseline="-25000" dirty="0">
                  <a:solidFill>
                    <a:srgbClr val="0D36B6"/>
                  </a:solidFill>
                  <a:latin typeface="Century Gothic" panose="020B0502020202020204" pitchFamily="34" charset="0"/>
                </a:rPr>
                <a:t>T</a:t>
              </a:r>
              <a:r>
                <a:rPr lang="en-US" sz="1600" b="1" dirty="0">
                  <a:solidFill>
                    <a:srgbClr val="0D36B6"/>
                  </a:solidFill>
                  <a:latin typeface="Century Gothic" panose="020B0502020202020204" pitchFamily="34" charset="0"/>
                </a:rPr>
                <a:t> range and high luminosity is the key for a better insight into the problem</a:t>
              </a:r>
            </a:p>
          </p:txBody>
        </p:sp>
      </p:grpSp>
    </p:spTree>
    <p:extLst>
      <p:ext uri="{BB962C8B-B14F-4D97-AF65-F5344CB8AC3E}">
        <p14:creationId xmlns:p14="http://schemas.microsoft.com/office/powerpoint/2010/main" val="106304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sp>
        <p:nvSpPr>
          <p:cNvPr id="18" name="Title 1"/>
          <p:cNvSpPr>
            <a:spLocks noGrp="1"/>
          </p:cNvSpPr>
          <p:nvPr>
            <p:ph type="title"/>
          </p:nvPr>
        </p:nvSpPr>
        <p:spPr>
          <a:xfrm>
            <a:off x="1" y="0"/>
            <a:ext cx="9998438" cy="740705"/>
          </a:xfrm>
        </p:spPr>
        <p:txBody>
          <a:bodyPr>
            <a:noAutofit/>
          </a:bodyPr>
          <a:lstStyle/>
          <a:p>
            <a:pPr algn="ctr"/>
            <a:r>
              <a:rPr lang="en-US" sz="4400" b="0" dirty="0">
                <a:solidFill>
                  <a:schemeClr val="accent1"/>
                </a:solidFill>
                <a:latin typeface="Avenir" panose="02000503020000020003" pitchFamily="2" charset="0"/>
                <a:cs typeface="Avenir Black"/>
              </a:rPr>
              <a:t>Gluon polarization</a:t>
            </a: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13</a:t>
            </a:fld>
            <a:endParaRPr lang="en-US" dirty="0">
              <a:solidFill>
                <a:srgbClr val="000000"/>
              </a:solidFill>
            </a:endParaRPr>
          </a:p>
        </p:txBody>
      </p:sp>
      <p:sp>
        <p:nvSpPr>
          <p:cNvPr id="10" name="TextBox 9">
            <a:extLst>
              <a:ext uri="{FF2B5EF4-FFF2-40B4-BE49-F238E27FC236}">
                <a16:creationId xmlns:a16="http://schemas.microsoft.com/office/drawing/2014/main" id="{0D025655-25B4-CAF6-67C6-5C1D88F79EB1}"/>
              </a:ext>
            </a:extLst>
          </p:cNvPr>
          <p:cNvSpPr txBox="1"/>
          <p:nvPr/>
        </p:nvSpPr>
        <p:spPr>
          <a:xfrm>
            <a:off x="3259465" y="2235289"/>
            <a:ext cx="5884535" cy="307777"/>
          </a:xfrm>
          <a:prstGeom prst="rect">
            <a:avLst/>
          </a:prstGeom>
          <a:noFill/>
        </p:spPr>
        <p:txBody>
          <a:bodyPr wrap="square">
            <a:spAutoFit/>
          </a:bodyPr>
          <a:lstStyle/>
          <a:p>
            <a:pPr marL="120650" indent="-120650">
              <a:buFont typeface="Arial" panose="020B0604020202020204" pitchFamily="34" charset="0"/>
              <a:buChar char="•"/>
            </a:pPr>
            <a:r>
              <a:rPr lang="en-US" sz="1400" b="1" dirty="0">
                <a:solidFill>
                  <a:srgbClr val="0D36B6"/>
                </a:solidFill>
                <a:effectLst/>
                <a:latin typeface="Century Gothic" panose="020B0502020202020204" pitchFamily="34" charset="0"/>
              </a:rPr>
              <a:t>Polarized jet data cannot discriminate between </a:t>
            </a:r>
            <a:r>
              <a:rPr lang="en-US" sz="1400" b="1" dirty="0">
                <a:solidFill>
                  <a:srgbClr val="0D36B6"/>
                </a:solidFill>
                <a:latin typeface="Century Gothic" panose="020B0502020202020204" pitchFamily="34" charset="0"/>
              </a:rPr>
              <a:t>&gt;0</a:t>
            </a:r>
            <a:r>
              <a:rPr lang="en-US" sz="1400" b="1" dirty="0">
                <a:solidFill>
                  <a:srgbClr val="0D36B6"/>
                </a:solidFill>
                <a:effectLst/>
                <a:latin typeface="Century Gothic" panose="020B0502020202020204" pitchFamily="34" charset="0"/>
              </a:rPr>
              <a:t> &amp; &lt;0 solutions</a:t>
            </a:r>
          </a:p>
        </p:txBody>
      </p:sp>
      <p:sp>
        <p:nvSpPr>
          <p:cNvPr id="11" name="TextBox 10">
            <a:extLst>
              <a:ext uri="{FF2B5EF4-FFF2-40B4-BE49-F238E27FC236}">
                <a16:creationId xmlns:a16="http://schemas.microsoft.com/office/drawing/2014/main" id="{707CF158-3A22-B0B2-D9AB-C2C369C1041A}"/>
              </a:ext>
            </a:extLst>
          </p:cNvPr>
          <p:cNvSpPr txBox="1"/>
          <p:nvPr/>
        </p:nvSpPr>
        <p:spPr>
          <a:xfrm>
            <a:off x="4705760" y="750331"/>
            <a:ext cx="4376457" cy="584775"/>
          </a:xfrm>
          <a:prstGeom prst="rect">
            <a:avLst/>
          </a:prstGeom>
          <a:noFill/>
        </p:spPr>
        <p:txBody>
          <a:bodyPr wrap="square">
            <a:spAutoFit/>
          </a:bodyPr>
          <a:lstStyle/>
          <a:p>
            <a:r>
              <a:rPr lang="en-US" sz="1600" b="1" dirty="0">
                <a:solidFill>
                  <a:srgbClr val="0D36B6"/>
                </a:solidFill>
                <a:latin typeface="Century Gothic" panose="020B0502020202020204" pitchFamily="34" charset="0"/>
              </a:rPr>
              <a:t>Gluon polarization still elusive in the valence region</a:t>
            </a:r>
          </a:p>
        </p:txBody>
      </p:sp>
      <p:sp>
        <p:nvSpPr>
          <p:cNvPr id="20" name="TextBox 19">
            <a:extLst>
              <a:ext uri="{FF2B5EF4-FFF2-40B4-BE49-F238E27FC236}">
                <a16:creationId xmlns:a16="http://schemas.microsoft.com/office/drawing/2014/main" id="{B653A58F-AE21-4543-4643-745A65C84B42}"/>
              </a:ext>
            </a:extLst>
          </p:cNvPr>
          <p:cNvSpPr txBox="1"/>
          <p:nvPr/>
        </p:nvSpPr>
        <p:spPr>
          <a:xfrm>
            <a:off x="3259464" y="1349498"/>
            <a:ext cx="5884536" cy="584775"/>
          </a:xfrm>
          <a:prstGeom prst="rect">
            <a:avLst/>
          </a:prstGeom>
          <a:noFill/>
        </p:spPr>
        <p:txBody>
          <a:bodyPr wrap="square">
            <a:spAutoFit/>
          </a:bodyPr>
          <a:lstStyle/>
          <a:p>
            <a:pPr marL="120650" indent="-120650">
              <a:buFont typeface="Arial" panose="020B0604020202020204" pitchFamily="34" charset="0"/>
              <a:buChar char="•"/>
            </a:pPr>
            <a:r>
              <a:rPr lang="en-US" sz="1600" b="1" dirty="0"/>
              <a:t>First simultaneous global QCD analysis (JAM Coll.), including data from unpolarized and polarized hadron collisions (STAR&amp;PHENIX)</a:t>
            </a:r>
          </a:p>
        </p:txBody>
      </p:sp>
      <p:sp>
        <p:nvSpPr>
          <p:cNvPr id="21" name="TextBox 20">
            <a:extLst>
              <a:ext uri="{FF2B5EF4-FFF2-40B4-BE49-F238E27FC236}">
                <a16:creationId xmlns:a16="http://schemas.microsoft.com/office/drawing/2014/main" id="{ACD4CCDB-BCB7-1E76-8597-10B097AF5B9E}"/>
              </a:ext>
            </a:extLst>
          </p:cNvPr>
          <p:cNvSpPr txBox="1"/>
          <p:nvPr/>
        </p:nvSpPr>
        <p:spPr>
          <a:xfrm>
            <a:off x="3259464" y="2946160"/>
            <a:ext cx="5884536" cy="584775"/>
          </a:xfrm>
          <a:prstGeom prst="rect">
            <a:avLst/>
          </a:prstGeom>
          <a:noFill/>
        </p:spPr>
        <p:txBody>
          <a:bodyPr wrap="square">
            <a:spAutoFit/>
          </a:bodyPr>
          <a:lstStyle/>
          <a:p>
            <a:pPr marL="120650" indent="-120650">
              <a:buFont typeface="Arial" panose="020B0604020202020204" pitchFamily="34" charset="0"/>
              <a:buChar char="•"/>
            </a:pPr>
            <a:r>
              <a:rPr lang="en-US" sz="1600" b="1" dirty="0">
                <a:solidFill>
                  <a:srgbClr val="0D36B6"/>
                </a:solidFill>
              </a:rPr>
              <a:t>In the large P</a:t>
            </a:r>
            <a:r>
              <a:rPr lang="en-US" sz="1600" b="1" baseline="-25000" dirty="0">
                <a:solidFill>
                  <a:srgbClr val="0D36B6"/>
                </a:solidFill>
              </a:rPr>
              <a:t>T</a:t>
            </a:r>
            <a:r>
              <a:rPr lang="en-US" sz="1600" b="1" dirty="0">
                <a:solidFill>
                  <a:srgbClr val="0D36B6"/>
                </a:solidFill>
              </a:rPr>
              <a:t> region</a:t>
            </a:r>
            <a:r>
              <a:rPr lang="en-US" sz="1600" b="1" dirty="0"/>
              <a:t>: solid theoretical framework based on the collinear factorization </a:t>
            </a:r>
            <a:r>
              <a:rPr lang="en-US" sz="1600" dirty="0"/>
              <a:t>(For 0.1&lt;x&lt;0.3 phase space with large P</a:t>
            </a:r>
            <a:r>
              <a:rPr lang="en-US" sz="1600" baseline="-25000" dirty="0"/>
              <a:t>T</a:t>
            </a:r>
            <a:r>
              <a:rPr lang="en-US" sz="1600" dirty="0"/>
              <a:t> )</a:t>
            </a:r>
            <a:endParaRPr lang="en-US" sz="1600" baseline="-25000" dirty="0"/>
          </a:p>
        </p:txBody>
      </p:sp>
      <p:pic>
        <p:nvPicPr>
          <p:cNvPr id="26" name="Picture 25">
            <a:extLst>
              <a:ext uri="{FF2B5EF4-FFF2-40B4-BE49-F238E27FC236}">
                <a16:creationId xmlns:a16="http://schemas.microsoft.com/office/drawing/2014/main" id="{2B6B3FF9-0313-AD20-CFEC-D13375172551}"/>
              </a:ext>
            </a:extLst>
          </p:cNvPr>
          <p:cNvPicPr>
            <a:picLocks noChangeAspect="1"/>
          </p:cNvPicPr>
          <p:nvPr/>
        </p:nvPicPr>
        <p:blipFill>
          <a:blip r:embed="rId3"/>
          <a:stretch>
            <a:fillRect/>
          </a:stretch>
        </p:blipFill>
        <p:spPr>
          <a:xfrm>
            <a:off x="8117698" y="-34227"/>
            <a:ext cx="1026302" cy="733697"/>
          </a:xfrm>
          <a:prstGeom prst="rect">
            <a:avLst/>
          </a:prstGeom>
        </p:spPr>
      </p:pic>
      <p:sp>
        <p:nvSpPr>
          <p:cNvPr id="27" name="TextBox 26">
            <a:extLst>
              <a:ext uri="{FF2B5EF4-FFF2-40B4-BE49-F238E27FC236}">
                <a16:creationId xmlns:a16="http://schemas.microsoft.com/office/drawing/2014/main" id="{B37E0B9D-CE5A-EC66-9898-1CD845305227}"/>
              </a:ext>
            </a:extLst>
          </p:cNvPr>
          <p:cNvSpPr txBox="1"/>
          <p:nvPr/>
        </p:nvSpPr>
        <p:spPr>
          <a:xfrm>
            <a:off x="35810" y="818303"/>
            <a:ext cx="4536190" cy="400110"/>
          </a:xfrm>
          <a:prstGeom prst="rect">
            <a:avLst/>
          </a:prstGeom>
          <a:solidFill>
            <a:schemeClr val="accent6"/>
          </a:solidFill>
        </p:spPr>
        <p:txBody>
          <a:bodyPr wrap="square" rtlCol="0">
            <a:spAutoFit/>
          </a:bodyPr>
          <a:lstStyle/>
          <a:p>
            <a:r>
              <a:rPr lang="en-US" sz="2000" b="1" dirty="0">
                <a:solidFill>
                  <a:srgbClr val="FFFF00"/>
                </a:solidFill>
                <a:latin typeface="Century Gothic" panose="020B0502020202020204" pitchFamily="34" charset="0"/>
              </a:rPr>
              <a:t>Accessing Gluon Polarization </a:t>
            </a:r>
          </a:p>
        </p:txBody>
      </p:sp>
      <p:grpSp>
        <p:nvGrpSpPr>
          <p:cNvPr id="7" name="Group 6">
            <a:extLst>
              <a:ext uri="{FF2B5EF4-FFF2-40B4-BE49-F238E27FC236}">
                <a16:creationId xmlns:a16="http://schemas.microsoft.com/office/drawing/2014/main" id="{0107CFE6-814E-2BC0-EB33-DA5534A95C4B}"/>
              </a:ext>
            </a:extLst>
          </p:cNvPr>
          <p:cNvGrpSpPr/>
          <p:nvPr/>
        </p:nvGrpSpPr>
        <p:grpSpPr>
          <a:xfrm>
            <a:off x="413514" y="1253576"/>
            <a:ext cx="2813228" cy="2364301"/>
            <a:chOff x="244548" y="1290267"/>
            <a:chExt cx="2813228" cy="2364301"/>
          </a:xfrm>
        </p:grpSpPr>
        <p:grpSp>
          <p:nvGrpSpPr>
            <p:cNvPr id="4" name="Group 3">
              <a:extLst>
                <a:ext uri="{FF2B5EF4-FFF2-40B4-BE49-F238E27FC236}">
                  <a16:creationId xmlns:a16="http://schemas.microsoft.com/office/drawing/2014/main" id="{EC280F22-8E30-DAB4-DF94-C19002A13EFD}"/>
                </a:ext>
              </a:extLst>
            </p:cNvPr>
            <p:cNvGrpSpPr/>
            <p:nvPr/>
          </p:nvGrpSpPr>
          <p:grpSpPr>
            <a:xfrm>
              <a:off x="244548" y="1290267"/>
              <a:ext cx="2813228" cy="2350636"/>
              <a:chOff x="331405" y="1815659"/>
              <a:chExt cx="2813228" cy="2350636"/>
            </a:xfrm>
          </p:grpSpPr>
          <p:pic>
            <p:nvPicPr>
              <p:cNvPr id="3" name="Picture 2">
                <a:extLst>
                  <a:ext uri="{FF2B5EF4-FFF2-40B4-BE49-F238E27FC236}">
                    <a16:creationId xmlns:a16="http://schemas.microsoft.com/office/drawing/2014/main" id="{A9E25F94-D653-415C-EB8D-7442C7B7B388}"/>
                  </a:ext>
                </a:extLst>
              </p:cNvPr>
              <p:cNvPicPr>
                <a:picLocks noChangeAspect="1"/>
              </p:cNvPicPr>
              <p:nvPr/>
            </p:nvPicPr>
            <p:blipFill rotWithShape="1">
              <a:blip r:embed="rId4"/>
              <a:srcRect l="1974"/>
              <a:stretch/>
            </p:blipFill>
            <p:spPr>
              <a:xfrm>
                <a:off x="331405" y="2141848"/>
                <a:ext cx="2813228" cy="2024447"/>
              </a:xfrm>
              <a:prstGeom prst="rect">
                <a:avLst/>
              </a:prstGeom>
            </p:spPr>
          </p:pic>
          <p:pic>
            <p:nvPicPr>
              <p:cNvPr id="6" name="Picture 5">
                <a:extLst>
                  <a:ext uri="{FF2B5EF4-FFF2-40B4-BE49-F238E27FC236}">
                    <a16:creationId xmlns:a16="http://schemas.microsoft.com/office/drawing/2014/main" id="{58293ED7-C805-FBA9-1810-E7F9165129EB}"/>
                  </a:ext>
                </a:extLst>
              </p:cNvPr>
              <p:cNvPicPr>
                <a:picLocks noChangeAspect="1"/>
              </p:cNvPicPr>
              <p:nvPr/>
            </p:nvPicPr>
            <p:blipFill>
              <a:blip r:embed="rId5"/>
              <a:stretch>
                <a:fillRect/>
              </a:stretch>
            </p:blipFill>
            <p:spPr>
              <a:xfrm>
                <a:off x="341971" y="1815659"/>
                <a:ext cx="2793511" cy="326189"/>
              </a:xfrm>
              <a:prstGeom prst="rect">
                <a:avLst/>
              </a:prstGeom>
            </p:spPr>
          </p:pic>
        </p:grpSp>
        <p:sp>
          <p:nvSpPr>
            <p:cNvPr id="13" name="TextBox 12">
              <a:extLst>
                <a:ext uri="{FF2B5EF4-FFF2-40B4-BE49-F238E27FC236}">
                  <a16:creationId xmlns:a16="http://schemas.microsoft.com/office/drawing/2014/main" id="{01960EB1-D7D2-4B6E-D427-710B0E13F28F}"/>
                </a:ext>
              </a:extLst>
            </p:cNvPr>
            <p:cNvSpPr txBox="1"/>
            <p:nvPr/>
          </p:nvSpPr>
          <p:spPr>
            <a:xfrm>
              <a:off x="244548" y="3392958"/>
              <a:ext cx="1697277" cy="261610"/>
            </a:xfrm>
            <a:prstGeom prst="rect">
              <a:avLst/>
            </a:prstGeom>
            <a:noFill/>
          </p:spPr>
          <p:txBody>
            <a:bodyPr wrap="square">
              <a:spAutoFit/>
            </a:bodyPr>
            <a:lstStyle/>
            <a:p>
              <a:r>
                <a:rPr lang="en-US" sz="1100" dirty="0">
                  <a:effectLst/>
                  <a:latin typeface="Century Gothic" panose="020B0502020202020204" pitchFamily="34" charset="0"/>
                </a:rPr>
                <a:t>arXiv:2201.02075v2</a:t>
              </a:r>
            </a:p>
          </p:txBody>
        </p:sp>
      </p:grpSp>
      <p:pic>
        <p:nvPicPr>
          <p:cNvPr id="14" name="Picture 13">
            <a:extLst>
              <a:ext uri="{FF2B5EF4-FFF2-40B4-BE49-F238E27FC236}">
                <a16:creationId xmlns:a16="http://schemas.microsoft.com/office/drawing/2014/main" id="{4E3D0C47-FF0B-FE99-D5F6-C45C93F533E8}"/>
              </a:ext>
            </a:extLst>
          </p:cNvPr>
          <p:cNvPicPr>
            <a:picLocks noChangeAspect="1"/>
          </p:cNvPicPr>
          <p:nvPr/>
        </p:nvPicPr>
        <p:blipFill>
          <a:blip r:embed="rId6"/>
          <a:stretch>
            <a:fillRect/>
          </a:stretch>
        </p:blipFill>
        <p:spPr>
          <a:xfrm>
            <a:off x="73615" y="3662020"/>
            <a:ext cx="3493026" cy="3149016"/>
          </a:xfrm>
          <a:prstGeom prst="rect">
            <a:avLst/>
          </a:prstGeom>
        </p:spPr>
      </p:pic>
      <p:pic>
        <p:nvPicPr>
          <p:cNvPr id="31" name="Picture 30">
            <a:extLst>
              <a:ext uri="{FF2B5EF4-FFF2-40B4-BE49-F238E27FC236}">
                <a16:creationId xmlns:a16="http://schemas.microsoft.com/office/drawing/2014/main" id="{94C5AC32-4216-F759-5297-A503AD36A035}"/>
              </a:ext>
            </a:extLst>
          </p:cNvPr>
          <p:cNvPicPr>
            <a:picLocks noChangeAspect="1"/>
          </p:cNvPicPr>
          <p:nvPr/>
        </p:nvPicPr>
        <p:blipFill rotWithShape="1">
          <a:blip r:embed="rId7"/>
          <a:srcRect l="48814" t="48402" b="2831"/>
          <a:stretch/>
        </p:blipFill>
        <p:spPr>
          <a:xfrm>
            <a:off x="6287091" y="4072348"/>
            <a:ext cx="2795126" cy="2161627"/>
          </a:xfrm>
          <a:prstGeom prst="rect">
            <a:avLst/>
          </a:prstGeom>
        </p:spPr>
      </p:pic>
      <p:sp>
        <p:nvSpPr>
          <p:cNvPr id="32" name="TextBox 31">
            <a:extLst>
              <a:ext uri="{FF2B5EF4-FFF2-40B4-BE49-F238E27FC236}">
                <a16:creationId xmlns:a16="http://schemas.microsoft.com/office/drawing/2014/main" id="{039652A3-F33D-BB92-246E-52284A2FE190}"/>
              </a:ext>
            </a:extLst>
          </p:cNvPr>
          <p:cNvSpPr txBox="1"/>
          <p:nvPr/>
        </p:nvSpPr>
        <p:spPr>
          <a:xfrm>
            <a:off x="4643855" y="6248644"/>
            <a:ext cx="3374136" cy="338554"/>
          </a:xfrm>
          <a:prstGeom prst="rect">
            <a:avLst/>
          </a:prstGeom>
          <a:noFill/>
        </p:spPr>
        <p:txBody>
          <a:bodyPr wrap="square">
            <a:spAutoFit/>
          </a:bodyPr>
          <a:lstStyle/>
          <a:p>
            <a:r>
              <a:rPr lang="en-US" sz="1600" dirty="0">
                <a:latin typeface="Century Gothic" panose="020B0502020202020204" pitchFamily="34" charset="0"/>
              </a:rPr>
              <a:t>N. Sato, </a:t>
            </a:r>
            <a:r>
              <a:rPr lang="en-US" sz="1600" b="1" dirty="0">
                <a:latin typeface="Century Gothic" panose="020B0502020202020204" pitchFamily="34" charset="0"/>
              </a:rPr>
              <a:t>paper in preparation</a:t>
            </a:r>
          </a:p>
        </p:txBody>
      </p:sp>
      <p:pic>
        <p:nvPicPr>
          <p:cNvPr id="33" name="Picture 32">
            <a:extLst>
              <a:ext uri="{FF2B5EF4-FFF2-40B4-BE49-F238E27FC236}">
                <a16:creationId xmlns:a16="http://schemas.microsoft.com/office/drawing/2014/main" id="{0E49A1F1-1C6C-BBE5-6C9E-96AA519CF0E0}"/>
              </a:ext>
            </a:extLst>
          </p:cNvPr>
          <p:cNvPicPr>
            <a:picLocks noChangeAspect="1"/>
          </p:cNvPicPr>
          <p:nvPr/>
        </p:nvPicPr>
        <p:blipFill rotWithShape="1">
          <a:blip r:embed="rId8"/>
          <a:srcRect l="49757" t="46774"/>
          <a:stretch/>
        </p:blipFill>
        <p:spPr>
          <a:xfrm>
            <a:off x="3617154" y="4066494"/>
            <a:ext cx="2619424" cy="2182150"/>
          </a:xfrm>
          <a:prstGeom prst="rect">
            <a:avLst/>
          </a:prstGeom>
        </p:spPr>
      </p:pic>
      <p:sp>
        <p:nvSpPr>
          <p:cNvPr id="34" name="TextBox 33">
            <a:extLst>
              <a:ext uri="{FF2B5EF4-FFF2-40B4-BE49-F238E27FC236}">
                <a16:creationId xmlns:a16="http://schemas.microsoft.com/office/drawing/2014/main" id="{16826D41-97DC-D40F-722B-BE2DA9023EDD}"/>
              </a:ext>
            </a:extLst>
          </p:cNvPr>
          <p:cNvSpPr txBox="1"/>
          <p:nvPr/>
        </p:nvSpPr>
        <p:spPr>
          <a:xfrm rot="20635228">
            <a:off x="5379271" y="4696767"/>
            <a:ext cx="1923919" cy="338554"/>
          </a:xfrm>
          <a:prstGeom prst="rect">
            <a:avLst/>
          </a:prstGeom>
          <a:noFill/>
        </p:spPr>
        <p:txBody>
          <a:bodyPr wrap="square">
            <a:spAutoFit/>
          </a:bodyPr>
          <a:lstStyle/>
          <a:p>
            <a:r>
              <a:rPr lang="en-US" sz="1600" dirty="0">
                <a:solidFill>
                  <a:schemeClr val="bg2">
                    <a:lumMod val="90000"/>
                  </a:schemeClr>
                </a:solidFill>
                <a:latin typeface="Copperplate Gothic Bold" panose="020E0705020206020404" pitchFamily="34" charset="77"/>
              </a:rPr>
              <a:t>PRELIMINARY</a:t>
            </a:r>
          </a:p>
        </p:txBody>
      </p:sp>
      <p:sp>
        <p:nvSpPr>
          <p:cNvPr id="35" name="TextBox 34">
            <a:extLst>
              <a:ext uri="{FF2B5EF4-FFF2-40B4-BE49-F238E27FC236}">
                <a16:creationId xmlns:a16="http://schemas.microsoft.com/office/drawing/2014/main" id="{FED8A59B-CF1A-6AA1-C712-AA484715A00F}"/>
              </a:ext>
            </a:extLst>
          </p:cNvPr>
          <p:cNvSpPr txBox="1"/>
          <p:nvPr/>
        </p:nvSpPr>
        <p:spPr>
          <a:xfrm>
            <a:off x="3607223" y="4003072"/>
            <a:ext cx="647934" cy="338554"/>
          </a:xfrm>
          <a:prstGeom prst="rect">
            <a:avLst/>
          </a:prstGeom>
          <a:noFill/>
        </p:spPr>
        <p:txBody>
          <a:bodyPr wrap="none" rtlCol="0">
            <a:spAutoFit/>
          </a:bodyPr>
          <a:lstStyle/>
          <a:p>
            <a:r>
              <a:rPr lang="en-US" sz="1600" b="1" dirty="0"/>
              <a:t>Z=0.2</a:t>
            </a:r>
          </a:p>
        </p:txBody>
      </p:sp>
      <p:sp>
        <p:nvSpPr>
          <p:cNvPr id="36" name="TextBox 35">
            <a:extLst>
              <a:ext uri="{FF2B5EF4-FFF2-40B4-BE49-F238E27FC236}">
                <a16:creationId xmlns:a16="http://schemas.microsoft.com/office/drawing/2014/main" id="{4CC4B6CD-7D09-333E-5D76-AAAA5D589FEE}"/>
              </a:ext>
            </a:extLst>
          </p:cNvPr>
          <p:cNvSpPr txBox="1"/>
          <p:nvPr/>
        </p:nvSpPr>
        <p:spPr>
          <a:xfrm>
            <a:off x="6197808" y="4003072"/>
            <a:ext cx="647934" cy="338554"/>
          </a:xfrm>
          <a:prstGeom prst="rect">
            <a:avLst/>
          </a:prstGeom>
          <a:noFill/>
        </p:spPr>
        <p:txBody>
          <a:bodyPr wrap="none" rtlCol="0">
            <a:spAutoFit/>
          </a:bodyPr>
          <a:lstStyle/>
          <a:p>
            <a:r>
              <a:rPr lang="en-US" sz="1600" b="1" dirty="0"/>
              <a:t>Z=0.5</a:t>
            </a:r>
          </a:p>
        </p:txBody>
      </p:sp>
    </p:spTree>
    <p:extLst>
      <p:ext uri="{BB962C8B-B14F-4D97-AF65-F5344CB8AC3E}">
        <p14:creationId xmlns:p14="http://schemas.microsoft.com/office/powerpoint/2010/main" val="3731355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sp>
        <p:nvSpPr>
          <p:cNvPr id="18" name="Title 1"/>
          <p:cNvSpPr>
            <a:spLocks noGrp="1"/>
          </p:cNvSpPr>
          <p:nvPr>
            <p:ph type="title"/>
          </p:nvPr>
        </p:nvSpPr>
        <p:spPr>
          <a:xfrm>
            <a:off x="1" y="0"/>
            <a:ext cx="9144000" cy="740705"/>
          </a:xfrm>
        </p:spPr>
        <p:txBody>
          <a:bodyPr>
            <a:noAutofit/>
          </a:bodyPr>
          <a:lstStyle/>
          <a:p>
            <a:r>
              <a:rPr lang="en-US" sz="3600" b="0" dirty="0">
                <a:solidFill>
                  <a:schemeClr val="accent1"/>
                </a:solidFill>
                <a:latin typeface="Avenir" panose="02000503020000020003" pitchFamily="2" charset="0"/>
                <a:cs typeface="Avenir Black"/>
              </a:rPr>
              <a:t>SIDIS at Large x</a:t>
            </a: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14</a:t>
            </a:fld>
            <a:endParaRPr lang="en-US" dirty="0">
              <a:solidFill>
                <a:srgbClr val="000000"/>
              </a:solidFill>
            </a:endParaRPr>
          </a:p>
        </p:txBody>
      </p:sp>
      <p:pic>
        <p:nvPicPr>
          <p:cNvPr id="10" name="Picture 9">
            <a:extLst>
              <a:ext uri="{FF2B5EF4-FFF2-40B4-BE49-F238E27FC236}">
                <a16:creationId xmlns:a16="http://schemas.microsoft.com/office/drawing/2014/main" id="{7BBC0D96-AEF0-786B-83D1-F8D5BFFF17EE}"/>
              </a:ext>
            </a:extLst>
          </p:cNvPr>
          <p:cNvPicPr>
            <a:picLocks noChangeAspect="1"/>
          </p:cNvPicPr>
          <p:nvPr/>
        </p:nvPicPr>
        <p:blipFill>
          <a:blip r:embed="rId3"/>
          <a:stretch>
            <a:fillRect/>
          </a:stretch>
        </p:blipFill>
        <p:spPr>
          <a:xfrm>
            <a:off x="4819038" y="1517120"/>
            <a:ext cx="3611951" cy="2414620"/>
          </a:xfrm>
          <a:prstGeom prst="rect">
            <a:avLst/>
          </a:prstGeom>
        </p:spPr>
      </p:pic>
      <p:sp>
        <p:nvSpPr>
          <p:cNvPr id="13" name="TextBox 12">
            <a:extLst>
              <a:ext uri="{FF2B5EF4-FFF2-40B4-BE49-F238E27FC236}">
                <a16:creationId xmlns:a16="http://schemas.microsoft.com/office/drawing/2014/main" id="{85B5D6E9-6A54-275B-D199-14A2F11EEEDE}"/>
              </a:ext>
            </a:extLst>
          </p:cNvPr>
          <p:cNvSpPr txBox="1"/>
          <p:nvPr/>
        </p:nvSpPr>
        <p:spPr>
          <a:xfrm>
            <a:off x="5181025" y="6492769"/>
            <a:ext cx="2127592" cy="276999"/>
          </a:xfrm>
          <a:prstGeom prst="rect">
            <a:avLst/>
          </a:prstGeom>
          <a:noFill/>
        </p:spPr>
        <p:txBody>
          <a:bodyPr wrap="square">
            <a:spAutoFit/>
          </a:bodyPr>
          <a:lstStyle/>
          <a:p>
            <a:r>
              <a:rPr lang="en-US" sz="1200" dirty="0" err="1">
                <a:latin typeface="Century Gothic" panose="020B0502020202020204" pitchFamily="34" charset="0"/>
              </a:rPr>
              <a:t>H.Avakian</a:t>
            </a:r>
            <a:r>
              <a:rPr lang="en-US" sz="1200" dirty="0">
                <a:latin typeface="Century Gothic" panose="020B0502020202020204" pitchFamily="34" charset="0"/>
              </a:rPr>
              <a:t>/A. </a:t>
            </a:r>
            <a:r>
              <a:rPr lang="en-US" sz="1200" dirty="0" err="1">
                <a:latin typeface="Century Gothic" panose="020B0502020202020204" pitchFamily="34" charset="0"/>
              </a:rPr>
              <a:t>Bacchetta</a:t>
            </a:r>
            <a:endParaRPr lang="en-US" sz="1200" dirty="0">
              <a:latin typeface="Century Gothic" panose="020B0502020202020204" pitchFamily="34" charset="0"/>
            </a:endParaRPr>
          </a:p>
        </p:txBody>
      </p:sp>
      <p:grpSp>
        <p:nvGrpSpPr>
          <p:cNvPr id="15" name="Group 14">
            <a:extLst>
              <a:ext uri="{FF2B5EF4-FFF2-40B4-BE49-F238E27FC236}">
                <a16:creationId xmlns:a16="http://schemas.microsoft.com/office/drawing/2014/main" id="{0EA078FC-82A1-FF59-BA4A-90FB5E6CD460}"/>
              </a:ext>
            </a:extLst>
          </p:cNvPr>
          <p:cNvGrpSpPr/>
          <p:nvPr/>
        </p:nvGrpSpPr>
        <p:grpSpPr>
          <a:xfrm>
            <a:off x="5045190" y="4026699"/>
            <a:ext cx="3225207" cy="2371111"/>
            <a:chOff x="5131764" y="825609"/>
            <a:chExt cx="3120233" cy="2111966"/>
          </a:xfrm>
        </p:grpSpPr>
        <p:pic>
          <p:nvPicPr>
            <p:cNvPr id="19" name="Picture 18">
              <a:extLst>
                <a:ext uri="{FF2B5EF4-FFF2-40B4-BE49-F238E27FC236}">
                  <a16:creationId xmlns:a16="http://schemas.microsoft.com/office/drawing/2014/main" id="{9DB2A042-8E51-2ADA-DCC3-25706A25D962}"/>
                </a:ext>
              </a:extLst>
            </p:cNvPr>
            <p:cNvPicPr>
              <a:picLocks noChangeAspect="1"/>
            </p:cNvPicPr>
            <p:nvPr/>
          </p:nvPicPr>
          <p:blipFill>
            <a:blip r:embed="rId4"/>
            <a:stretch>
              <a:fillRect/>
            </a:stretch>
          </p:blipFill>
          <p:spPr>
            <a:xfrm>
              <a:off x="5131764" y="825609"/>
              <a:ext cx="3084022" cy="2111966"/>
            </a:xfrm>
            <a:prstGeom prst="rect">
              <a:avLst/>
            </a:prstGeom>
          </p:spPr>
        </p:pic>
        <p:sp>
          <p:nvSpPr>
            <p:cNvPr id="4" name="TextBox 3">
              <a:extLst>
                <a:ext uri="{FF2B5EF4-FFF2-40B4-BE49-F238E27FC236}">
                  <a16:creationId xmlns:a16="http://schemas.microsoft.com/office/drawing/2014/main" id="{086E7CF3-B3C2-BF4C-6CFA-B364A308C7E4}"/>
                </a:ext>
              </a:extLst>
            </p:cNvPr>
            <p:cNvSpPr txBox="1"/>
            <p:nvPr/>
          </p:nvSpPr>
          <p:spPr>
            <a:xfrm>
              <a:off x="7391782" y="944710"/>
              <a:ext cx="651140" cy="307777"/>
            </a:xfrm>
            <a:prstGeom prst="rect">
              <a:avLst/>
            </a:prstGeom>
            <a:noFill/>
          </p:spPr>
          <p:txBody>
            <a:bodyPr wrap="none" rtlCol="0">
              <a:spAutoFit/>
            </a:bodyPr>
            <a:lstStyle/>
            <a:p>
              <a:r>
                <a:rPr lang="en-US" sz="1400" dirty="0">
                  <a:latin typeface="Century Gothic" panose="020B0502020202020204" pitchFamily="34" charset="0"/>
                </a:rPr>
                <a:t>X=0.3</a:t>
              </a:r>
            </a:p>
          </p:txBody>
        </p:sp>
        <p:sp>
          <p:nvSpPr>
            <p:cNvPr id="24" name="TextBox 23">
              <a:extLst>
                <a:ext uri="{FF2B5EF4-FFF2-40B4-BE49-F238E27FC236}">
                  <a16:creationId xmlns:a16="http://schemas.microsoft.com/office/drawing/2014/main" id="{EE615033-31EC-11A3-CEAC-F2B7D470A754}"/>
                </a:ext>
              </a:extLst>
            </p:cNvPr>
            <p:cNvSpPr txBox="1"/>
            <p:nvPr/>
          </p:nvSpPr>
          <p:spPr>
            <a:xfrm>
              <a:off x="7285748" y="1731160"/>
              <a:ext cx="818433" cy="246221"/>
            </a:xfrm>
            <a:prstGeom prst="rect">
              <a:avLst/>
            </a:prstGeom>
            <a:noFill/>
          </p:spPr>
          <p:txBody>
            <a:bodyPr wrap="square">
              <a:spAutoFit/>
            </a:bodyPr>
            <a:lstStyle/>
            <a:p>
              <a:r>
                <a:rPr lang="en-US" sz="1000" b="1" dirty="0">
                  <a:effectLst/>
                  <a:latin typeface="Century Gothic" panose="020B0502020202020204" pitchFamily="34" charset="0"/>
                </a:rPr>
                <a:t>EIC 5x41</a:t>
              </a:r>
            </a:p>
          </p:txBody>
        </p:sp>
        <p:pic>
          <p:nvPicPr>
            <p:cNvPr id="8" name="Picture 7">
              <a:extLst>
                <a:ext uri="{FF2B5EF4-FFF2-40B4-BE49-F238E27FC236}">
                  <a16:creationId xmlns:a16="http://schemas.microsoft.com/office/drawing/2014/main" id="{5F6EC408-6AED-E523-1281-632816E11547}"/>
                </a:ext>
              </a:extLst>
            </p:cNvPr>
            <p:cNvPicPr>
              <a:picLocks noChangeAspect="1"/>
            </p:cNvPicPr>
            <p:nvPr/>
          </p:nvPicPr>
          <p:blipFill>
            <a:blip r:embed="rId5"/>
            <a:stretch>
              <a:fillRect/>
            </a:stretch>
          </p:blipFill>
          <p:spPr>
            <a:xfrm>
              <a:off x="6608190" y="1369434"/>
              <a:ext cx="1434732" cy="257121"/>
            </a:xfrm>
            <a:prstGeom prst="rect">
              <a:avLst/>
            </a:prstGeom>
          </p:spPr>
        </p:pic>
        <p:pic>
          <p:nvPicPr>
            <p:cNvPr id="11" name="Picture 10">
              <a:extLst>
                <a:ext uri="{FF2B5EF4-FFF2-40B4-BE49-F238E27FC236}">
                  <a16:creationId xmlns:a16="http://schemas.microsoft.com/office/drawing/2014/main" id="{5D80747D-E3B3-965A-9F9F-07532F91F869}"/>
                </a:ext>
              </a:extLst>
            </p:cNvPr>
            <p:cNvPicPr>
              <a:picLocks noChangeAspect="1"/>
            </p:cNvPicPr>
            <p:nvPr/>
          </p:nvPicPr>
          <p:blipFill>
            <a:blip r:embed="rId6"/>
            <a:stretch>
              <a:fillRect/>
            </a:stretch>
          </p:blipFill>
          <p:spPr>
            <a:xfrm>
              <a:off x="6608190" y="1109715"/>
              <a:ext cx="421660" cy="217858"/>
            </a:xfrm>
            <a:prstGeom prst="rect">
              <a:avLst/>
            </a:prstGeom>
          </p:spPr>
        </p:pic>
        <p:sp>
          <p:nvSpPr>
            <p:cNvPr id="26" name="TextBox 25">
              <a:extLst>
                <a:ext uri="{FF2B5EF4-FFF2-40B4-BE49-F238E27FC236}">
                  <a16:creationId xmlns:a16="http://schemas.microsoft.com/office/drawing/2014/main" id="{F6824D33-3F8F-C52B-9074-ACBE4FF82153}"/>
                </a:ext>
              </a:extLst>
            </p:cNvPr>
            <p:cNvSpPr txBox="1"/>
            <p:nvPr/>
          </p:nvSpPr>
          <p:spPr>
            <a:xfrm>
              <a:off x="7255001" y="2375234"/>
              <a:ext cx="996996" cy="246221"/>
            </a:xfrm>
            <a:prstGeom prst="rect">
              <a:avLst/>
            </a:prstGeom>
            <a:noFill/>
          </p:spPr>
          <p:txBody>
            <a:bodyPr wrap="square">
              <a:spAutoFit/>
            </a:bodyPr>
            <a:lstStyle/>
            <a:p>
              <a:r>
                <a:rPr lang="en-US" sz="1000" b="1" dirty="0">
                  <a:effectLst/>
                  <a:latin typeface="Century Gothic" panose="020B0502020202020204" pitchFamily="34" charset="0"/>
                </a:rPr>
                <a:t>EIC 18x275</a:t>
              </a:r>
            </a:p>
          </p:txBody>
        </p:sp>
        <p:sp>
          <p:nvSpPr>
            <p:cNvPr id="27" name="TextBox 26">
              <a:extLst>
                <a:ext uri="{FF2B5EF4-FFF2-40B4-BE49-F238E27FC236}">
                  <a16:creationId xmlns:a16="http://schemas.microsoft.com/office/drawing/2014/main" id="{ACA0A032-594F-29B9-C1B7-40F5A847B8CA}"/>
                </a:ext>
              </a:extLst>
            </p:cNvPr>
            <p:cNvSpPr txBox="1"/>
            <p:nvPr/>
          </p:nvSpPr>
          <p:spPr>
            <a:xfrm>
              <a:off x="5479212" y="873503"/>
              <a:ext cx="818433" cy="246221"/>
            </a:xfrm>
            <a:prstGeom prst="rect">
              <a:avLst/>
            </a:prstGeom>
            <a:noFill/>
          </p:spPr>
          <p:txBody>
            <a:bodyPr wrap="square">
              <a:spAutoFit/>
            </a:bodyPr>
            <a:lstStyle/>
            <a:p>
              <a:r>
                <a:rPr lang="en-US" sz="1000" b="1" dirty="0">
                  <a:effectLst/>
                  <a:latin typeface="Century Gothic" panose="020B0502020202020204" pitchFamily="34" charset="0"/>
                </a:rPr>
                <a:t>CLAS12</a:t>
              </a:r>
            </a:p>
          </p:txBody>
        </p:sp>
        <p:sp>
          <p:nvSpPr>
            <p:cNvPr id="28" name="TextBox 27">
              <a:extLst>
                <a:ext uri="{FF2B5EF4-FFF2-40B4-BE49-F238E27FC236}">
                  <a16:creationId xmlns:a16="http://schemas.microsoft.com/office/drawing/2014/main" id="{09671A45-46A4-D31D-50EA-3035A9344834}"/>
                </a:ext>
              </a:extLst>
            </p:cNvPr>
            <p:cNvSpPr txBox="1"/>
            <p:nvPr/>
          </p:nvSpPr>
          <p:spPr>
            <a:xfrm>
              <a:off x="5888428" y="1024810"/>
              <a:ext cx="818433" cy="246221"/>
            </a:xfrm>
            <a:prstGeom prst="rect">
              <a:avLst/>
            </a:prstGeom>
            <a:noFill/>
          </p:spPr>
          <p:txBody>
            <a:bodyPr wrap="square">
              <a:spAutoFit/>
            </a:bodyPr>
            <a:lstStyle/>
            <a:p>
              <a:r>
                <a:rPr lang="en-US" sz="1000" b="1" dirty="0">
                  <a:effectLst/>
                  <a:latin typeface="Century Gothic" panose="020B0502020202020204" pitchFamily="34" charset="0"/>
                </a:rPr>
                <a:t>CLAS24</a:t>
              </a:r>
            </a:p>
          </p:txBody>
        </p:sp>
      </p:grpSp>
      <p:sp>
        <p:nvSpPr>
          <p:cNvPr id="40" name="TextBox 39">
            <a:extLst>
              <a:ext uri="{FF2B5EF4-FFF2-40B4-BE49-F238E27FC236}">
                <a16:creationId xmlns:a16="http://schemas.microsoft.com/office/drawing/2014/main" id="{9E9BCB4E-2365-A53A-047E-B6F130F85F62}"/>
              </a:ext>
            </a:extLst>
          </p:cNvPr>
          <p:cNvSpPr txBox="1"/>
          <p:nvPr/>
        </p:nvSpPr>
        <p:spPr>
          <a:xfrm>
            <a:off x="35810" y="818303"/>
            <a:ext cx="5502172" cy="400110"/>
          </a:xfrm>
          <a:prstGeom prst="rect">
            <a:avLst/>
          </a:prstGeom>
          <a:solidFill>
            <a:schemeClr val="accent6"/>
          </a:solidFill>
        </p:spPr>
        <p:txBody>
          <a:bodyPr wrap="square" rtlCol="0">
            <a:spAutoFit/>
          </a:bodyPr>
          <a:lstStyle/>
          <a:p>
            <a:r>
              <a:rPr lang="en-US" sz="2000" b="1" dirty="0">
                <a:solidFill>
                  <a:srgbClr val="FFFF00"/>
                </a:solidFill>
                <a:latin typeface="Century Gothic" panose="020B0502020202020204" pitchFamily="34" charset="0"/>
              </a:rPr>
              <a:t>SIDIS at Large x : </a:t>
            </a:r>
            <a:r>
              <a:rPr lang="en-US" sz="2000" b="1" dirty="0" err="1">
                <a:solidFill>
                  <a:srgbClr val="FFFF00"/>
                </a:solidFill>
                <a:latin typeface="Century Gothic" panose="020B0502020202020204" pitchFamily="34" charset="0"/>
              </a:rPr>
              <a:t>JLab</a:t>
            </a:r>
            <a:r>
              <a:rPr lang="en-US" sz="2000" b="1" dirty="0">
                <a:solidFill>
                  <a:srgbClr val="FFFF00"/>
                </a:solidFill>
                <a:latin typeface="Century Gothic" panose="020B0502020202020204" pitchFamily="34" charset="0"/>
              </a:rPr>
              <a:t> domain! </a:t>
            </a:r>
          </a:p>
        </p:txBody>
      </p:sp>
      <p:pic>
        <p:nvPicPr>
          <p:cNvPr id="47" name="Picture 46">
            <a:extLst>
              <a:ext uri="{FF2B5EF4-FFF2-40B4-BE49-F238E27FC236}">
                <a16:creationId xmlns:a16="http://schemas.microsoft.com/office/drawing/2014/main" id="{413E430C-E239-C7E5-8B9E-2EBD11991A68}"/>
              </a:ext>
            </a:extLst>
          </p:cNvPr>
          <p:cNvPicPr>
            <a:picLocks noChangeAspect="1"/>
          </p:cNvPicPr>
          <p:nvPr/>
        </p:nvPicPr>
        <p:blipFill>
          <a:blip r:embed="rId7"/>
          <a:stretch>
            <a:fillRect/>
          </a:stretch>
        </p:blipFill>
        <p:spPr>
          <a:xfrm>
            <a:off x="8117697" y="-4577"/>
            <a:ext cx="1026302" cy="733697"/>
          </a:xfrm>
          <a:prstGeom prst="rect">
            <a:avLst/>
          </a:prstGeom>
        </p:spPr>
      </p:pic>
      <p:sp>
        <p:nvSpPr>
          <p:cNvPr id="49" name="TextBox 48">
            <a:extLst>
              <a:ext uri="{FF2B5EF4-FFF2-40B4-BE49-F238E27FC236}">
                <a16:creationId xmlns:a16="http://schemas.microsoft.com/office/drawing/2014/main" id="{49D209A0-BAA7-2881-4591-7830A1CB9002}"/>
              </a:ext>
            </a:extLst>
          </p:cNvPr>
          <p:cNvSpPr txBox="1"/>
          <p:nvPr/>
        </p:nvSpPr>
        <p:spPr>
          <a:xfrm>
            <a:off x="390784" y="6354269"/>
            <a:ext cx="3536129" cy="276999"/>
          </a:xfrm>
          <a:prstGeom prst="rect">
            <a:avLst/>
          </a:prstGeom>
          <a:noFill/>
        </p:spPr>
        <p:txBody>
          <a:bodyPr wrap="square">
            <a:spAutoFit/>
          </a:bodyPr>
          <a:lstStyle/>
          <a:p>
            <a:pPr algn="l"/>
            <a:r>
              <a:rPr lang="en-US" sz="1200" dirty="0">
                <a:latin typeface="Century Gothic" panose="020B0502020202020204" pitchFamily="34" charset="0"/>
              </a:rPr>
              <a:t>x-section from </a:t>
            </a:r>
            <a:r>
              <a:rPr lang="en-US" sz="1200" dirty="0" err="1">
                <a:latin typeface="Century Gothic" panose="020B0502020202020204" pitchFamily="34" charset="0"/>
              </a:rPr>
              <a:t>Bacchetta</a:t>
            </a:r>
            <a:r>
              <a:rPr lang="en-US" sz="1200" dirty="0">
                <a:latin typeface="Century Gothic" panose="020B0502020202020204" pitchFamily="34" charset="0"/>
              </a:rPr>
              <a:t> et al, 1703.10157</a:t>
            </a:r>
          </a:p>
        </p:txBody>
      </p:sp>
      <p:sp>
        <p:nvSpPr>
          <p:cNvPr id="48" name="TextBox 47">
            <a:extLst>
              <a:ext uri="{FF2B5EF4-FFF2-40B4-BE49-F238E27FC236}">
                <a16:creationId xmlns:a16="http://schemas.microsoft.com/office/drawing/2014/main" id="{B5356463-E0F2-6F68-C22E-6A2FF4D7C23A}"/>
              </a:ext>
            </a:extLst>
          </p:cNvPr>
          <p:cNvSpPr txBox="1"/>
          <p:nvPr/>
        </p:nvSpPr>
        <p:spPr>
          <a:xfrm>
            <a:off x="127733" y="1538107"/>
            <a:ext cx="4614479" cy="1092607"/>
          </a:xfrm>
          <a:prstGeom prst="rect">
            <a:avLst/>
          </a:prstGeom>
          <a:noFill/>
        </p:spPr>
        <p:txBody>
          <a:bodyPr wrap="square">
            <a:spAutoFit/>
          </a:bodyPr>
          <a:lstStyle/>
          <a:p>
            <a:pPr marL="173038" indent="-173038">
              <a:buFont typeface="Arial" panose="020B0604020202020204" pitchFamily="34" charset="0"/>
              <a:buChar char="•"/>
            </a:pPr>
            <a:r>
              <a:rPr lang="en-US" sz="1300" b="1" dirty="0">
                <a:solidFill>
                  <a:srgbClr val="0D36B6"/>
                </a:solidFill>
                <a:latin typeface="Century Gothic" panose="020B0502020202020204" pitchFamily="34" charset="0"/>
              </a:rPr>
              <a:t>At large x fixed target experiments are sensitive to ALL Structure Functions</a:t>
            </a:r>
          </a:p>
          <a:p>
            <a:pPr marL="173038" indent="-173038">
              <a:buFont typeface="Arial" panose="020B0604020202020204" pitchFamily="34" charset="0"/>
              <a:buChar char="•"/>
            </a:pPr>
            <a:endParaRPr lang="en-US" sz="1300" b="1" dirty="0">
              <a:solidFill>
                <a:srgbClr val="0D36B6"/>
              </a:solidFill>
              <a:latin typeface="Century Gothic" panose="020B0502020202020204" pitchFamily="34" charset="0"/>
            </a:endParaRPr>
          </a:p>
          <a:p>
            <a:pPr marL="173038" indent="-173038">
              <a:buFont typeface="Arial" panose="020B0604020202020204" pitchFamily="34" charset="0"/>
              <a:buChar char="•"/>
            </a:pPr>
            <a:r>
              <a:rPr lang="en-US" sz="1300" b="1" dirty="0">
                <a:solidFill>
                  <a:srgbClr val="0D36B6"/>
                </a:solidFill>
                <a:latin typeface="Century Gothic" panose="020B0502020202020204" pitchFamily="34" charset="0"/>
              </a:rPr>
              <a:t>For EIC, observables surviving the </a:t>
            </a:r>
            <a:r>
              <a:rPr lang="en-US" sz="1300" b="1" dirty="0">
                <a:solidFill>
                  <a:srgbClr val="0D36B6"/>
                </a:solidFill>
                <a:latin typeface="Symbol" pitchFamily="2" charset="2"/>
              </a:rPr>
              <a:t>e</a:t>
            </a:r>
            <a:r>
              <a:rPr lang="en-US" sz="1300" b="1" dirty="0">
                <a:solidFill>
                  <a:srgbClr val="0D36B6"/>
                </a:solidFill>
                <a:latin typeface="Century Gothic" panose="020B0502020202020204" pitchFamily="34" charset="0"/>
              </a:rPr>
              <a:t>→1 limit (F</a:t>
            </a:r>
            <a:r>
              <a:rPr lang="en-US" sz="1300" b="1" baseline="-25000" dirty="0">
                <a:solidFill>
                  <a:srgbClr val="0D36B6"/>
                </a:solidFill>
                <a:latin typeface="Century Gothic" panose="020B0502020202020204" pitchFamily="34" charset="0"/>
              </a:rPr>
              <a:t>UU</a:t>
            </a:r>
            <a:r>
              <a:rPr lang="en-US" sz="1300" b="1" dirty="0">
                <a:solidFill>
                  <a:srgbClr val="0D36B6"/>
                </a:solidFill>
                <a:latin typeface="Century Gothic" panose="020B0502020202020204" pitchFamily="34" charset="0"/>
              </a:rPr>
              <a:t>, F</a:t>
            </a:r>
            <a:r>
              <a:rPr lang="en-US" sz="1300" b="1" baseline="-25000" dirty="0">
                <a:solidFill>
                  <a:srgbClr val="0D36B6"/>
                </a:solidFill>
                <a:latin typeface="Century Gothic" panose="020B0502020202020204" pitchFamily="34" charset="0"/>
              </a:rPr>
              <a:t>UL</a:t>
            </a:r>
            <a:r>
              <a:rPr lang="en-US" sz="1300" b="1" dirty="0">
                <a:solidFill>
                  <a:srgbClr val="0D36B6"/>
                </a:solidFill>
                <a:latin typeface="Century Gothic" panose="020B0502020202020204" pitchFamily="34" charset="0"/>
              </a:rPr>
              <a:t>, Transversely pol. F</a:t>
            </a:r>
            <a:r>
              <a:rPr lang="en-US" sz="1300" b="1" baseline="-25000" dirty="0">
                <a:solidFill>
                  <a:srgbClr val="0D36B6"/>
                </a:solidFill>
                <a:latin typeface="Century Gothic" panose="020B0502020202020204" pitchFamily="34" charset="0"/>
              </a:rPr>
              <a:t>UT</a:t>
            </a:r>
            <a:r>
              <a:rPr lang="en-US" sz="1300" b="1" dirty="0">
                <a:solidFill>
                  <a:srgbClr val="0D36B6"/>
                </a:solidFill>
                <a:latin typeface="Century Gothic" panose="020B0502020202020204" pitchFamily="34" charset="0"/>
              </a:rPr>
              <a:t>)</a:t>
            </a:r>
          </a:p>
        </p:txBody>
      </p:sp>
      <p:sp>
        <p:nvSpPr>
          <p:cNvPr id="53" name="Rectangle 52">
            <a:extLst>
              <a:ext uri="{FF2B5EF4-FFF2-40B4-BE49-F238E27FC236}">
                <a16:creationId xmlns:a16="http://schemas.microsoft.com/office/drawing/2014/main" id="{FBF9ACED-2B35-B206-6432-9F1531BF16DA}"/>
              </a:ext>
            </a:extLst>
          </p:cNvPr>
          <p:cNvSpPr/>
          <p:nvPr/>
        </p:nvSpPr>
        <p:spPr>
          <a:xfrm>
            <a:off x="1472450" y="4151401"/>
            <a:ext cx="101991" cy="354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0583850-CE8D-D510-09C2-8BB1279A534E}"/>
              </a:ext>
            </a:extLst>
          </p:cNvPr>
          <p:cNvGrpSpPr/>
          <p:nvPr/>
        </p:nvGrpSpPr>
        <p:grpSpPr>
          <a:xfrm>
            <a:off x="323026" y="2908393"/>
            <a:ext cx="3536129" cy="3350154"/>
            <a:chOff x="323026" y="2908393"/>
            <a:chExt cx="3536129" cy="3350154"/>
          </a:xfrm>
        </p:grpSpPr>
        <p:grpSp>
          <p:nvGrpSpPr>
            <p:cNvPr id="7" name="Group 6">
              <a:extLst>
                <a:ext uri="{FF2B5EF4-FFF2-40B4-BE49-F238E27FC236}">
                  <a16:creationId xmlns:a16="http://schemas.microsoft.com/office/drawing/2014/main" id="{007D94DE-117D-BE74-8D98-BCC187101E0A}"/>
                </a:ext>
              </a:extLst>
            </p:cNvPr>
            <p:cNvGrpSpPr/>
            <p:nvPr/>
          </p:nvGrpSpPr>
          <p:grpSpPr>
            <a:xfrm>
              <a:off x="323026" y="2908393"/>
              <a:ext cx="3536129" cy="3350154"/>
              <a:chOff x="323026" y="2908393"/>
              <a:chExt cx="3536129" cy="3350154"/>
            </a:xfrm>
          </p:grpSpPr>
          <p:pic>
            <p:nvPicPr>
              <p:cNvPr id="50" name="Picture 49">
                <a:extLst>
                  <a:ext uri="{FF2B5EF4-FFF2-40B4-BE49-F238E27FC236}">
                    <a16:creationId xmlns:a16="http://schemas.microsoft.com/office/drawing/2014/main" id="{54FE1731-0843-E186-F6AD-A6C048694DA3}"/>
                  </a:ext>
                </a:extLst>
              </p:cNvPr>
              <p:cNvPicPr>
                <a:picLocks noChangeAspect="1"/>
              </p:cNvPicPr>
              <p:nvPr/>
            </p:nvPicPr>
            <p:blipFill rotWithShape="1">
              <a:blip r:embed="rId8"/>
              <a:srcRect l="51127" t="3835" r="3769" b="3497"/>
              <a:stretch/>
            </p:blipFill>
            <p:spPr>
              <a:xfrm>
                <a:off x="323026" y="2908393"/>
                <a:ext cx="3536129" cy="3350154"/>
              </a:xfrm>
              <a:prstGeom prst="rect">
                <a:avLst/>
              </a:prstGeom>
            </p:spPr>
          </p:pic>
          <p:sp>
            <p:nvSpPr>
              <p:cNvPr id="6" name="Rectangle 5">
                <a:extLst>
                  <a:ext uri="{FF2B5EF4-FFF2-40B4-BE49-F238E27FC236}">
                    <a16:creationId xmlns:a16="http://schemas.microsoft.com/office/drawing/2014/main" id="{64D588DC-40B0-A142-809F-54F320A14C9F}"/>
                  </a:ext>
                </a:extLst>
              </p:cNvPr>
              <p:cNvSpPr/>
              <p:nvPr/>
            </p:nvSpPr>
            <p:spPr>
              <a:xfrm>
                <a:off x="1121463" y="3763606"/>
                <a:ext cx="101991" cy="354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579E029-2498-CF95-F66F-0892BA20349C}"/>
                  </a:ext>
                </a:extLst>
              </p:cNvPr>
              <p:cNvSpPr/>
              <p:nvPr/>
            </p:nvSpPr>
            <p:spPr>
              <a:xfrm>
                <a:off x="902632" y="3430678"/>
                <a:ext cx="101991" cy="354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8AF9D68-0777-1174-F072-EEE2B11AAA90}"/>
                  </a:ext>
                </a:extLst>
              </p:cNvPr>
              <p:cNvSpPr/>
              <p:nvPr/>
            </p:nvSpPr>
            <p:spPr>
              <a:xfrm>
                <a:off x="1311954" y="3978630"/>
                <a:ext cx="101991" cy="354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6E569C0-A05C-00FE-93E6-536526227858}"/>
                  </a:ext>
                </a:extLst>
              </p:cNvPr>
              <p:cNvSpPr/>
              <p:nvPr/>
            </p:nvSpPr>
            <p:spPr>
              <a:xfrm>
                <a:off x="1608509" y="4282698"/>
                <a:ext cx="101991" cy="354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1EA7E33-3A13-7EFD-3D83-2A934EF7FF72}"/>
                  </a:ext>
                </a:extLst>
              </p:cNvPr>
              <p:cNvSpPr/>
              <p:nvPr/>
            </p:nvSpPr>
            <p:spPr>
              <a:xfrm>
                <a:off x="1464354" y="4131030"/>
                <a:ext cx="101991" cy="354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AF065F2C-5139-8140-A175-782FE235E9CD}"/>
                </a:ext>
              </a:extLst>
            </p:cNvPr>
            <p:cNvSpPr/>
            <p:nvPr/>
          </p:nvSpPr>
          <p:spPr>
            <a:xfrm>
              <a:off x="911032" y="4428907"/>
              <a:ext cx="799468" cy="2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3203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a:xfrm>
            <a:off x="1" y="0"/>
            <a:ext cx="9144000" cy="740705"/>
          </a:xfrm>
        </p:spPr>
        <p:txBody>
          <a:bodyPr>
            <a:noAutofit/>
          </a:bodyPr>
          <a:lstStyle/>
          <a:p>
            <a:pPr algn="ctr"/>
            <a:r>
              <a:rPr lang="en-US" sz="3600" b="0" dirty="0">
                <a:solidFill>
                  <a:schemeClr val="accent1"/>
                </a:solidFill>
                <a:latin typeface="Avenir" panose="02000503020000020003" pitchFamily="2" charset="0"/>
                <a:cs typeface="Avenir Black"/>
              </a:rPr>
              <a:t>Anti-Shadowing</a:t>
            </a:r>
            <a:endParaRPr lang="en-US" sz="3600" b="0" dirty="0">
              <a:solidFill>
                <a:srgbClr val="FFFFFF"/>
              </a:solidFill>
              <a:latin typeface="Avenir" panose="02000503020000020003" pitchFamily="2"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5790431" y="6552012"/>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15</a:t>
            </a:fld>
            <a:endParaRPr lang="en-US" dirty="0">
              <a:solidFill>
                <a:srgbClr val="000000"/>
              </a:solidFill>
            </a:endParaRPr>
          </a:p>
        </p:txBody>
      </p:sp>
      <p:pic>
        <p:nvPicPr>
          <p:cNvPr id="12" name="Picture 11">
            <a:extLst>
              <a:ext uri="{FF2B5EF4-FFF2-40B4-BE49-F238E27FC236}">
                <a16:creationId xmlns:a16="http://schemas.microsoft.com/office/drawing/2014/main" id="{EDC5090A-1008-395F-5094-18CB15CAD87D}"/>
              </a:ext>
            </a:extLst>
          </p:cNvPr>
          <p:cNvPicPr>
            <a:picLocks noChangeAspect="1"/>
          </p:cNvPicPr>
          <p:nvPr/>
        </p:nvPicPr>
        <p:blipFill>
          <a:blip r:embed="rId3"/>
          <a:stretch>
            <a:fillRect/>
          </a:stretch>
        </p:blipFill>
        <p:spPr>
          <a:xfrm>
            <a:off x="803201" y="1265416"/>
            <a:ext cx="2788315" cy="1864304"/>
          </a:xfrm>
          <a:prstGeom prst="rect">
            <a:avLst/>
          </a:prstGeom>
          <a:ln>
            <a:solidFill>
              <a:srgbClr val="00B050"/>
            </a:solidFill>
          </a:ln>
        </p:spPr>
      </p:pic>
      <p:sp>
        <p:nvSpPr>
          <p:cNvPr id="21" name="TextBox 20">
            <a:extLst>
              <a:ext uri="{FF2B5EF4-FFF2-40B4-BE49-F238E27FC236}">
                <a16:creationId xmlns:a16="http://schemas.microsoft.com/office/drawing/2014/main" id="{877655E4-1F45-B897-DA2A-37BCFAC9E338}"/>
              </a:ext>
            </a:extLst>
          </p:cNvPr>
          <p:cNvSpPr txBox="1"/>
          <p:nvPr/>
        </p:nvSpPr>
        <p:spPr>
          <a:xfrm>
            <a:off x="-32152" y="3442300"/>
            <a:ext cx="4430416" cy="738664"/>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Century Gothic" panose="020B0502020202020204" pitchFamily="34" charset="0"/>
              </a:rPr>
              <a:t>Region extremely interesting, near-equally dominated by valence quarks, sea-quarks, and gluons → many many models!!</a:t>
            </a:r>
          </a:p>
        </p:txBody>
      </p:sp>
      <p:sp>
        <p:nvSpPr>
          <p:cNvPr id="25" name="TextBox 24">
            <a:extLst>
              <a:ext uri="{FF2B5EF4-FFF2-40B4-BE49-F238E27FC236}">
                <a16:creationId xmlns:a16="http://schemas.microsoft.com/office/drawing/2014/main" id="{ACE51C80-9376-8FBF-BA4C-C04F27824D80}"/>
              </a:ext>
            </a:extLst>
          </p:cNvPr>
          <p:cNvSpPr txBox="1"/>
          <p:nvPr/>
        </p:nvSpPr>
        <p:spPr>
          <a:xfrm>
            <a:off x="1359464" y="3113996"/>
            <a:ext cx="1257075" cy="400110"/>
          </a:xfrm>
          <a:prstGeom prst="rect">
            <a:avLst/>
          </a:prstGeom>
          <a:noFill/>
        </p:spPr>
        <p:txBody>
          <a:bodyPr wrap="none" rtlCol="0">
            <a:spAutoFit/>
          </a:bodyPr>
          <a:lstStyle/>
          <a:p>
            <a:r>
              <a:rPr lang="en-US" sz="2000" b="1" dirty="0">
                <a:solidFill>
                  <a:srgbClr val="00B050"/>
                </a:solidFill>
                <a:latin typeface="Century Gothic" panose="020B0502020202020204" pitchFamily="34" charset="0"/>
              </a:rPr>
              <a:t>~22 GeV</a:t>
            </a:r>
          </a:p>
        </p:txBody>
      </p:sp>
      <p:sp>
        <p:nvSpPr>
          <p:cNvPr id="26" name="Rectangle 25">
            <a:extLst>
              <a:ext uri="{FF2B5EF4-FFF2-40B4-BE49-F238E27FC236}">
                <a16:creationId xmlns:a16="http://schemas.microsoft.com/office/drawing/2014/main" id="{8B8CFBCB-96B4-97DC-0467-CD5326C055DA}"/>
              </a:ext>
            </a:extLst>
          </p:cNvPr>
          <p:cNvSpPr/>
          <p:nvPr/>
        </p:nvSpPr>
        <p:spPr>
          <a:xfrm>
            <a:off x="1699891" y="1263309"/>
            <a:ext cx="576222" cy="1864304"/>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0A6BCD6-B22F-9493-A00E-39672E6447EB}"/>
              </a:ext>
            </a:extLst>
          </p:cNvPr>
          <p:cNvSpPr txBox="1"/>
          <p:nvPr/>
        </p:nvSpPr>
        <p:spPr>
          <a:xfrm>
            <a:off x="-7136" y="4201690"/>
            <a:ext cx="4216245" cy="954107"/>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Century Gothic" panose="020B0502020202020204" pitchFamily="34" charset="0"/>
              </a:rPr>
              <a:t>Anti-Shadowing is the least studied nuclear structure function effect exp.   </a:t>
            </a:r>
          </a:p>
          <a:p>
            <a:pPr marL="465138" lvl="1" indent="-173038">
              <a:buFont typeface="Arial" panose="020B0604020202020204" pitchFamily="34" charset="0"/>
              <a:buChar char="•"/>
            </a:pPr>
            <a:r>
              <a:rPr lang="en-US" sz="1400" dirty="0">
                <a:solidFill>
                  <a:srgbClr val="0D36B6"/>
                </a:solidFill>
                <a:latin typeface="+mj-lt"/>
              </a:rPr>
              <a:t>flavor and spin dependence essentially uncharted </a:t>
            </a:r>
          </a:p>
          <a:p>
            <a:pPr marL="465138" lvl="1" indent="-173038">
              <a:buFont typeface="Arial" panose="020B0604020202020204" pitchFamily="34" charset="0"/>
              <a:buChar char="•"/>
            </a:pPr>
            <a:r>
              <a:rPr lang="en-US" sz="1400" dirty="0">
                <a:solidFill>
                  <a:srgbClr val="0D36B6"/>
                </a:solidFill>
                <a:latin typeface="+mj-lt"/>
              </a:rPr>
              <a:t>no tagged measurements</a:t>
            </a:r>
          </a:p>
        </p:txBody>
      </p:sp>
      <p:sp>
        <p:nvSpPr>
          <p:cNvPr id="31" name="TextBox 30">
            <a:extLst>
              <a:ext uri="{FF2B5EF4-FFF2-40B4-BE49-F238E27FC236}">
                <a16:creationId xmlns:a16="http://schemas.microsoft.com/office/drawing/2014/main" id="{28FB21AD-337F-535A-6491-8A68527A5A5C}"/>
              </a:ext>
            </a:extLst>
          </p:cNvPr>
          <p:cNvSpPr txBox="1"/>
          <p:nvPr/>
        </p:nvSpPr>
        <p:spPr>
          <a:xfrm>
            <a:off x="-32152" y="5101050"/>
            <a:ext cx="4566497" cy="1754326"/>
          </a:xfrm>
          <a:prstGeom prst="rect">
            <a:avLst/>
          </a:prstGeom>
          <a:noFill/>
          <a:ln>
            <a:noFill/>
          </a:ln>
        </p:spPr>
        <p:txBody>
          <a:bodyPr wrap="square">
            <a:spAutoFit/>
          </a:bodyPr>
          <a:lstStyle/>
          <a:p>
            <a:pPr algn="ctr"/>
            <a:r>
              <a:rPr lang="en-US" sz="1600" b="1" dirty="0">
                <a:latin typeface="Century Gothic" panose="020B0502020202020204" pitchFamily="34" charset="0"/>
              </a:rPr>
              <a:t>What is needed</a:t>
            </a:r>
          </a:p>
          <a:p>
            <a:endParaRPr lang="en-US" sz="800" dirty="0">
              <a:latin typeface="Century Gothic" panose="020B0502020202020204" pitchFamily="34" charset="0"/>
            </a:endParaRPr>
          </a:p>
          <a:p>
            <a:pPr marL="285750" indent="-285750">
              <a:buFont typeface="Arial" panose="020B0604020202020204" pitchFamily="34" charset="0"/>
              <a:buChar char="•"/>
            </a:pPr>
            <a:r>
              <a:rPr lang="en-US" sz="1400" b="1" dirty="0">
                <a:solidFill>
                  <a:srgbClr val="0D36B6"/>
                </a:solidFill>
                <a:latin typeface="Century Gothic" panose="020B0502020202020204" pitchFamily="34" charset="0"/>
              </a:rPr>
              <a:t>High precision →  high luminosity</a:t>
            </a:r>
          </a:p>
          <a:p>
            <a:pPr marL="285750" indent="-285750">
              <a:buSzPct val="110000"/>
              <a:buFont typeface="Arial" panose="020B0604020202020204" pitchFamily="34" charset="0"/>
              <a:buChar char="•"/>
            </a:pPr>
            <a:r>
              <a:rPr lang="en-US" sz="1400" b="1" dirty="0">
                <a:solidFill>
                  <a:srgbClr val="0D36B6"/>
                </a:solidFill>
                <a:latin typeface="Century Gothic" panose="020B0502020202020204" pitchFamily="34" charset="0"/>
              </a:rPr>
              <a:t>e-A (x, Q</a:t>
            </a:r>
            <a:r>
              <a:rPr lang="en-US" sz="1400" b="1" baseline="30000" dirty="0">
                <a:solidFill>
                  <a:srgbClr val="0D36B6"/>
                </a:solidFill>
                <a:latin typeface="Century Gothic" panose="020B0502020202020204" pitchFamily="34" charset="0"/>
              </a:rPr>
              <a:t>2</a:t>
            </a:r>
            <a:r>
              <a:rPr lang="en-US" sz="1400" b="1" dirty="0">
                <a:solidFill>
                  <a:srgbClr val="0D36B6"/>
                </a:solidFill>
                <a:latin typeface="Century Gothic" panose="020B0502020202020204" pitchFamily="34" charset="0"/>
              </a:rPr>
              <a:t>) range accessible </a:t>
            </a:r>
          </a:p>
          <a:p>
            <a:pPr marL="285750" indent="-285750">
              <a:buSzPct val="110000"/>
              <a:buFont typeface="Arial" panose="020B0604020202020204" pitchFamily="34" charset="0"/>
              <a:buChar char="•"/>
            </a:pPr>
            <a:r>
              <a:rPr lang="en-US" sz="1400" b="1" dirty="0">
                <a:solidFill>
                  <a:srgbClr val="0D36B6"/>
                </a:solidFill>
                <a:latin typeface="Century Gothic" panose="020B0502020202020204" pitchFamily="34" charset="0"/>
              </a:rPr>
              <a:t>Ability to change targets quickly,…</a:t>
            </a:r>
          </a:p>
          <a:p>
            <a:pPr marL="285750" indent="-285750">
              <a:buFont typeface="Arial" panose="020B0604020202020204" pitchFamily="34" charset="0"/>
              <a:buChar char="•"/>
            </a:pPr>
            <a:r>
              <a:rPr lang="en-US" sz="1400" b="1" dirty="0">
                <a:solidFill>
                  <a:srgbClr val="0D36B6"/>
                </a:solidFill>
                <a:latin typeface="Century Gothic" panose="020B0502020202020204" pitchFamily="34" charset="0"/>
              </a:rPr>
              <a:t>Pol./</a:t>
            </a:r>
            <a:r>
              <a:rPr lang="en-US" sz="1400" b="1" dirty="0" err="1">
                <a:solidFill>
                  <a:srgbClr val="0D36B6"/>
                </a:solidFill>
                <a:latin typeface="Century Gothic" panose="020B0502020202020204" pitchFamily="34" charset="0"/>
              </a:rPr>
              <a:t>unpol</a:t>
            </a:r>
            <a:r>
              <a:rPr lang="en-US" sz="1400" b="1" dirty="0">
                <a:solidFill>
                  <a:srgbClr val="0D36B6"/>
                </a:solidFill>
                <a:latin typeface="Century Gothic" panose="020B0502020202020204" pitchFamily="34" charset="0"/>
              </a:rPr>
              <a:t>. mapping across A, N, Z, </a:t>
            </a:r>
          </a:p>
          <a:p>
            <a:pPr marL="285750" indent="-285750">
              <a:buFont typeface="Arial" panose="020B0604020202020204" pitchFamily="34" charset="0"/>
              <a:buChar char="•"/>
            </a:pPr>
            <a:r>
              <a:rPr lang="en-US" sz="1400" b="1" dirty="0">
                <a:solidFill>
                  <a:srgbClr val="0D36B6"/>
                </a:solidFill>
                <a:latin typeface="Century Gothic" panose="020B0502020202020204" pitchFamily="34" charset="0"/>
              </a:rPr>
              <a:t>Nuclear tagging → links between nuclear dynamic &amp; quark structure</a:t>
            </a:r>
          </a:p>
        </p:txBody>
      </p:sp>
      <p:sp>
        <p:nvSpPr>
          <p:cNvPr id="10" name="TextBox 9">
            <a:extLst>
              <a:ext uri="{FF2B5EF4-FFF2-40B4-BE49-F238E27FC236}">
                <a16:creationId xmlns:a16="http://schemas.microsoft.com/office/drawing/2014/main" id="{B1EA6ECE-BB32-70F2-6E6C-4E0DF925605B}"/>
              </a:ext>
            </a:extLst>
          </p:cNvPr>
          <p:cNvSpPr txBox="1"/>
          <p:nvPr/>
        </p:nvSpPr>
        <p:spPr>
          <a:xfrm rot="20420748">
            <a:off x="427129" y="5847944"/>
            <a:ext cx="2883376" cy="338554"/>
          </a:xfrm>
          <a:prstGeom prst="rect">
            <a:avLst/>
          </a:prstGeom>
          <a:solidFill>
            <a:schemeClr val="bg1"/>
          </a:solidFill>
        </p:spPr>
        <p:txBody>
          <a:bodyPr wrap="square" rtlCol="0">
            <a:spAutoFit/>
          </a:bodyPr>
          <a:lstStyle/>
          <a:p>
            <a:r>
              <a:rPr lang="en-US" sz="1600" b="1" dirty="0">
                <a:solidFill>
                  <a:schemeClr val="accent1"/>
                </a:solidFill>
                <a:latin typeface="Century Gothic" panose="020B0502020202020204" pitchFamily="34" charset="0"/>
              </a:rPr>
              <a:t>ALL Possible @ </a:t>
            </a:r>
            <a:r>
              <a:rPr lang="en-US" sz="1600" b="1" dirty="0" err="1">
                <a:solidFill>
                  <a:schemeClr val="accent1"/>
                </a:solidFill>
                <a:latin typeface="Century Gothic" panose="020B0502020202020204" pitchFamily="34" charset="0"/>
              </a:rPr>
              <a:t>Jlab</a:t>
            </a:r>
            <a:r>
              <a:rPr lang="en-US" sz="1600" b="1" dirty="0">
                <a:solidFill>
                  <a:schemeClr val="accent1"/>
                </a:solidFill>
                <a:latin typeface="Century Gothic" panose="020B0502020202020204" pitchFamily="34" charset="0"/>
              </a:rPr>
              <a:t> 22 GeV</a:t>
            </a:r>
          </a:p>
        </p:txBody>
      </p:sp>
      <p:pic>
        <p:nvPicPr>
          <p:cNvPr id="6" name="Picture 5">
            <a:extLst>
              <a:ext uri="{FF2B5EF4-FFF2-40B4-BE49-F238E27FC236}">
                <a16:creationId xmlns:a16="http://schemas.microsoft.com/office/drawing/2014/main" id="{BD9AEA23-40E1-29C0-C559-7A8468BF3D86}"/>
              </a:ext>
            </a:extLst>
          </p:cNvPr>
          <p:cNvPicPr>
            <a:picLocks noChangeAspect="1"/>
          </p:cNvPicPr>
          <p:nvPr/>
        </p:nvPicPr>
        <p:blipFill>
          <a:blip r:embed="rId4"/>
          <a:stretch>
            <a:fillRect/>
          </a:stretch>
        </p:blipFill>
        <p:spPr>
          <a:xfrm>
            <a:off x="8095333" y="-56622"/>
            <a:ext cx="1048666" cy="783181"/>
          </a:xfrm>
          <a:prstGeom prst="rect">
            <a:avLst/>
          </a:prstGeom>
        </p:spPr>
      </p:pic>
      <p:sp>
        <p:nvSpPr>
          <p:cNvPr id="24" name="TextBox 23">
            <a:extLst>
              <a:ext uri="{FF2B5EF4-FFF2-40B4-BE49-F238E27FC236}">
                <a16:creationId xmlns:a16="http://schemas.microsoft.com/office/drawing/2014/main" id="{3868CF04-9954-307C-BCA9-214E99AAFD78}"/>
              </a:ext>
            </a:extLst>
          </p:cNvPr>
          <p:cNvSpPr txBox="1"/>
          <p:nvPr/>
        </p:nvSpPr>
        <p:spPr>
          <a:xfrm>
            <a:off x="0" y="796898"/>
            <a:ext cx="9144000" cy="400110"/>
          </a:xfrm>
          <a:prstGeom prst="rect">
            <a:avLst/>
          </a:prstGeom>
          <a:solidFill>
            <a:schemeClr val="accent6"/>
          </a:solidFill>
        </p:spPr>
        <p:txBody>
          <a:bodyPr wrap="square" rtlCol="0">
            <a:spAutoFit/>
          </a:bodyPr>
          <a:lstStyle/>
          <a:p>
            <a:r>
              <a:rPr lang="en-US" sz="2000" b="1" dirty="0" err="1">
                <a:solidFill>
                  <a:srgbClr val="FFFF00"/>
                </a:solidFill>
                <a:latin typeface="Century Gothic" panose="020B0502020202020204" pitchFamily="34" charset="0"/>
              </a:rPr>
              <a:t>JLab</a:t>
            </a:r>
            <a:r>
              <a:rPr lang="en-US" sz="2000" b="1" dirty="0">
                <a:solidFill>
                  <a:srgbClr val="FFFF00"/>
                </a:solidFill>
                <a:latin typeface="Century Gothic" panose="020B0502020202020204" pitchFamily="34" charset="0"/>
              </a:rPr>
              <a:t> at ~22 GeV is an anti-shadowing regime machine !</a:t>
            </a:r>
          </a:p>
        </p:txBody>
      </p:sp>
      <p:cxnSp>
        <p:nvCxnSpPr>
          <p:cNvPr id="8" name="Straight Connector 7">
            <a:extLst>
              <a:ext uri="{FF2B5EF4-FFF2-40B4-BE49-F238E27FC236}">
                <a16:creationId xmlns:a16="http://schemas.microsoft.com/office/drawing/2014/main" id="{21B31358-2046-2A05-B0F9-06D650291495}"/>
              </a:ext>
            </a:extLst>
          </p:cNvPr>
          <p:cNvCxnSpPr/>
          <p:nvPr/>
        </p:nvCxnSpPr>
        <p:spPr>
          <a:xfrm>
            <a:off x="4609657" y="1253201"/>
            <a:ext cx="0" cy="5604799"/>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E149018-69D8-BC0B-C3A9-58D4224109D2}"/>
              </a:ext>
            </a:extLst>
          </p:cNvPr>
          <p:cNvGrpSpPr/>
          <p:nvPr/>
        </p:nvGrpSpPr>
        <p:grpSpPr>
          <a:xfrm>
            <a:off x="4572000" y="1246782"/>
            <a:ext cx="4666151" cy="5389736"/>
            <a:chOff x="4572000" y="1246782"/>
            <a:chExt cx="4666151" cy="5389736"/>
          </a:xfrm>
        </p:grpSpPr>
        <p:grpSp>
          <p:nvGrpSpPr>
            <p:cNvPr id="5" name="Group 4">
              <a:extLst>
                <a:ext uri="{FF2B5EF4-FFF2-40B4-BE49-F238E27FC236}">
                  <a16:creationId xmlns:a16="http://schemas.microsoft.com/office/drawing/2014/main" id="{27773FBD-3DF8-2C9D-2B18-633E2AFA02C3}"/>
                </a:ext>
              </a:extLst>
            </p:cNvPr>
            <p:cNvGrpSpPr/>
            <p:nvPr/>
          </p:nvGrpSpPr>
          <p:grpSpPr>
            <a:xfrm>
              <a:off x="4572000" y="1246782"/>
              <a:ext cx="4666151" cy="5389736"/>
              <a:chOff x="4572000" y="1246782"/>
              <a:chExt cx="4666151" cy="5389736"/>
            </a:xfrm>
          </p:grpSpPr>
          <p:pic>
            <p:nvPicPr>
              <p:cNvPr id="36" name="Google Shape;66;p14">
                <a:extLst>
                  <a:ext uri="{FF2B5EF4-FFF2-40B4-BE49-F238E27FC236}">
                    <a16:creationId xmlns:a16="http://schemas.microsoft.com/office/drawing/2014/main" id="{581683E3-D88F-155C-90B0-7120632CE44D}"/>
                  </a:ext>
                </a:extLst>
              </p:cNvPr>
              <p:cNvPicPr preferRelativeResize="0"/>
              <p:nvPr/>
            </p:nvPicPr>
            <p:blipFill>
              <a:blip r:embed="rId5">
                <a:alphaModFix/>
              </a:blip>
              <a:stretch>
                <a:fillRect/>
              </a:stretch>
            </p:blipFill>
            <p:spPr>
              <a:xfrm>
                <a:off x="6903068" y="4479252"/>
                <a:ext cx="2200798" cy="1566683"/>
              </a:xfrm>
              <a:prstGeom prst="rect">
                <a:avLst/>
              </a:prstGeom>
              <a:noFill/>
              <a:ln>
                <a:noFill/>
              </a:ln>
            </p:spPr>
          </p:pic>
          <p:grpSp>
            <p:nvGrpSpPr>
              <p:cNvPr id="4" name="Group 3">
                <a:extLst>
                  <a:ext uri="{FF2B5EF4-FFF2-40B4-BE49-F238E27FC236}">
                    <a16:creationId xmlns:a16="http://schemas.microsoft.com/office/drawing/2014/main" id="{92A632FA-520F-9A57-FD6F-DF26DB323E33}"/>
                  </a:ext>
                </a:extLst>
              </p:cNvPr>
              <p:cNvGrpSpPr/>
              <p:nvPr/>
            </p:nvGrpSpPr>
            <p:grpSpPr>
              <a:xfrm>
                <a:off x="4572000" y="1246782"/>
                <a:ext cx="4666151" cy="5389736"/>
                <a:chOff x="4572000" y="1246782"/>
                <a:chExt cx="4666151" cy="5389736"/>
              </a:xfrm>
            </p:grpSpPr>
            <p:pic>
              <p:nvPicPr>
                <p:cNvPr id="27" name="Picture 26" descr="Chart&#10;&#10;Description automatically generated">
                  <a:extLst>
                    <a:ext uri="{FF2B5EF4-FFF2-40B4-BE49-F238E27FC236}">
                      <a16:creationId xmlns:a16="http://schemas.microsoft.com/office/drawing/2014/main" id="{B3C1B787-8ECB-2663-B428-DE5D19A9D72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79557" y="4508404"/>
                  <a:ext cx="2193746" cy="1566682"/>
                </a:xfrm>
                <a:prstGeom prst="rect">
                  <a:avLst/>
                </a:prstGeom>
              </p:spPr>
            </p:pic>
            <p:pic>
              <p:nvPicPr>
                <p:cNvPr id="28" name="Google Shape;54;p13">
                  <a:extLst>
                    <a:ext uri="{FF2B5EF4-FFF2-40B4-BE49-F238E27FC236}">
                      <a16:creationId xmlns:a16="http://schemas.microsoft.com/office/drawing/2014/main" id="{82228B87-AAAA-669A-42E5-63949F65140D}"/>
                    </a:ext>
                  </a:extLst>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4658095" y="2737601"/>
                  <a:ext cx="4430416" cy="1445721"/>
                </a:xfrm>
                <a:prstGeom prst="rect">
                  <a:avLst/>
                </a:prstGeom>
                <a:noFill/>
                <a:ln>
                  <a:noFill/>
                </a:ln>
              </p:spPr>
            </p:pic>
            <p:sp>
              <p:nvSpPr>
                <p:cNvPr id="37" name="TextBox 36">
                  <a:extLst>
                    <a:ext uri="{FF2B5EF4-FFF2-40B4-BE49-F238E27FC236}">
                      <a16:creationId xmlns:a16="http://schemas.microsoft.com/office/drawing/2014/main" id="{AC5E9697-3EDA-FB92-C8A7-F79F31B925E9}"/>
                    </a:ext>
                  </a:extLst>
                </p:cNvPr>
                <p:cNvSpPr txBox="1"/>
                <p:nvPr/>
              </p:nvSpPr>
              <p:spPr>
                <a:xfrm>
                  <a:off x="4585199" y="4220488"/>
                  <a:ext cx="2587568" cy="286232"/>
                </a:xfrm>
                <a:prstGeom prst="rect">
                  <a:avLst/>
                </a:prstGeom>
                <a:noFill/>
              </p:spPr>
              <p:txBody>
                <a:bodyPr wrap="none" rtlCol="0">
                  <a:spAutoFit/>
                </a:bodyPr>
                <a:lstStyle/>
                <a:p>
                  <a:pPr marL="285750" indent="-285750">
                    <a:lnSpc>
                      <a:spcPct val="90000"/>
                    </a:lnSpc>
                    <a:buFont typeface="Arial" panose="020B0604020202020204" pitchFamily="34" charset="0"/>
                    <a:buChar char="•"/>
                  </a:pPr>
                  <a:r>
                    <a:rPr lang="en-US" sz="1400" b="1" dirty="0">
                      <a:solidFill>
                        <a:srgbClr val="0D36B6"/>
                      </a:solidFill>
                      <a:latin typeface="Century Gothic" panose="020B0502020202020204" pitchFamily="34" charset="0"/>
                    </a:rPr>
                    <a:t>Impact on A</a:t>
                  </a:r>
                  <a:r>
                    <a:rPr lang="en-US" sz="1400" b="1" baseline="-25000" dirty="0">
                      <a:solidFill>
                        <a:srgbClr val="0D36B6"/>
                      </a:solidFill>
                      <a:latin typeface="Century Gothic" panose="020B0502020202020204" pitchFamily="34" charset="0"/>
                    </a:rPr>
                    <a:t>PV</a:t>
                  </a:r>
                  <a:r>
                    <a:rPr lang="en-US" sz="1400" b="1" dirty="0">
                      <a:solidFill>
                        <a:srgbClr val="0D36B6"/>
                      </a:solidFill>
                      <a:latin typeface="Century Gothic" panose="020B0502020202020204" pitchFamily="34" charset="0"/>
                    </a:rPr>
                    <a:t> of PVDIS:</a:t>
                  </a:r>
                </a:p>
              </p:txBody>
            </p:sp>
            <p:sp>
              <p:nvSpPr>
                <p:cNvPr id="38" name="TextBox 37">
                  <a:extLst>
                    <a:ext uri="{FF2B5EF4-FFF2-40B4-BE49-F238E27FC236}">
                      <a16:creationId xmlns:a16="http://schemas.microsoft.com/office/drawing/2014/main" id="{01932360-8318-1028-E6E1-98A42F6124A0}"/>
                    </a:ext>
                  </a:extLst>
                </p:cNvPr>
                <p:cNvSpPr txBox="1"/>
                <p:nvPr/>
              </p:nvSpPr>
              <p:spPr>
                <a:xfrm>
                  <a:off x="4572000" y="6156387"/>
                  <a:ext cx="4666151" cy="480131"/>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1400" b="1" dirty="0">
                      <a:solidFill>
                        <a:srgbClr val="0D36B6"/>
                      </a:solidFill>
                      <a:latin typeface="Century Gothic" panose="020B0502020202020204" pitchFamily="34" charset="0"/>
                    </a:rPr>
                    <a:t>Projections with SoLID@22 GeV have significant impact as well</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777F564-1733-4EEA-8E76-40D376C56AEB}"/>
                        </a:ext>
                      </a:extLst>
                    </p:cNvPr>
                    <p:cNvSpPr txBox="1"/>
                    <p:nvPr/>
                  </p:nvSpPr>
                  <p:spPr>
                    <a:xfrm>
                      <a:off x="4609656" y="1627325"/>
                      <a:ext cx="4320984" cy="777649"/>
                    </a:xfrm>
                    <a:prstGeom prst="rect">
                      <a:avLst/>
                    </a:prstGeom>
                    <a:noFill/>
                  </p:spPr>
                  <p:txBody>
                    <a:bodyPr wrap="square">
                      <a:spAutoFit/>
                    </a:bodyPr>
                    <a:lstStyle/>
                    <a:p>
                      <a:pPr marL="285750" indent="-285750">
                        <a:buFont typeface="Arial" panose="020B0604020202020204" pitchFamily="34" charset="0"/>
                        <a:buChar char="•"/>
                      </a:pPr>
                      <a:r>
                        <a:rPr lang="en-US" sz="1400" b="1" dirty="0">
                          <a:solidFill>
                            <a:srgbClr val="0D36B6"/>
                          </a:solidFill>
                          <a:latin typeface="Century Gothic" panose="020B0502020202020204" pitchFamily="34" charset="0"/>
                        </a:rPr>
                        <a:t>Parity-violating DIS allows for a large contribution of the strange. </a:t>
                      </a:r>
                      <a14:m>
                        <m:oMath xmlns:m="http://schemas.openxmlformats.org/officeDocument/2006/math">
                          <m:sSubSup>
                            <m:sSubSupPr>
                              <m:ctrlPr>
                                <a:rPr lang="en-US" sz="1400" b="1" i="1">
                                  <a:solidFill>
                                    <a:srgbClr val="0D36B6"/>
                                  </a:solidFill>
                                  <a:latin typeface="Cambria Math" panose="02040503050406030204" pitchFamily="18" charset="0"/>
                                </a:rPr>
                              </m:ctrlPr>
                            </m:sSubSupPr>
                            <m:e>
                              <m:r>
                                <a:rPr lang="en-US" sz="1400" b="1">
                                  <a:solidFill>
                                    <a:srgbClr val="0D36B6"/>
                                  </a:solidFill>
                                  <a:latin typeface="Cambria Math" panose="02040503050406030204" pitchFamily="18" charset="0"/>
                                </a:rPr>
                                <m:t>𝐹</m:t>
                              </m:r>
                            </m:e>
                            <m:sub>
                              <m:r>
                                <a:rPr lang="en-US" sz="1400" b="1">
                                  <a:solidFill>
                                    <a:srgbClr val="0D36B6"/>
                                  </a:solidFill>
                                  <a:latin typeface="Cambria Math" panose="02040503050406030204" pitchFamily="18" charset="0"/>
                                </a:rPr>
                                <m:t>2</m:t>
                              </m:r>
                            </m:sub>
                            <m:sup>
                              <m:r>
                                <a:rPr lang="en-US" sz="1400" b="1">
                                  <a:solidFill>
                                    <a:srgbClr val="0D36B6"/>
                                  </a:solidFill>
                                  <a:latin typeface="Cambria Math" panose="02040503050406030204" pitchFamily="18" charset="0"/>
                                </a:rPr>
                                <m:t>𝛾</m:t>
                              </m:r>
                              <m:r>
                                <a:rPr lang="en-US" sz="1400" b="1">
                                  <a:solidFill>
                                    <a:srgbClr val="0D36B6"/>
                                  </a:solidFill>
                                  <a:latin typeface="Cambria Math" panose="02040503050406030204" pitchFamily="18" charset="0"/>
                                </a:rPr>
                                <m:t>𝑍</m:t>
                              </m:r>
                              <m:r>
                                <a:rPr lang="en-US" sz="1400" b="1">
                                  <a:solidFill>
                                    <a:srgbClr val="0D36B6"/>
                                  </a:solidFill>
                                  <a:latin typeface="Cambria Math" panose="02040503050406030204" pitchFamily="18" charset="0"/>
                                </a:rPr>
                                <m:t>,</m:t>
                              </m:r>
                              <m:r>
                                <a:rPr lang="en-US" sz="1400" b="1">
                                  <a:solidFill>
                                    <a:srgbClr val="0D36B6"/>
                                  </a:solidFill>
                                  <a:latin typeface="Cambria Math" panose="02040503050406030204" pitchFamily="18" charset="0"/>
                                </a:rPr>
                                <m:t>𝑝</m:t>
                              </m:r>
                            </m:sup>
                          </m:sSubSup>
                        </m:oMath>
                      </a14:m>
                      <a:r>
                        <a:rPr lang="en-US" sz="1400" b="1" dirty="0">
                          <a:solidFill>
                            <a:srgbClr val="0D36B6"/>
                          </a:solidFill>
                          <a:latin typeface="Century Gothic" panose="020B0502020202020204" pitchFamily="34" charset="0"/>
                        </a:rPr>
                        <a:t> is 5 times more sensitive to the strange </a:t>
                      </a:r>
                    </a:p>
                  </p:txBody>
                </p:sp>
              </mc:Choice>
              <mc:Fallback xmlns="">
                <p:sp>
                  <p:nvSpPr>
                    <p:cNvPr id="39" name="TextBox 38">
                      <a:extLst>
                        <a:ext uri="{FF2B5EF4-FFF2-40B4-BE49-F238E27FC236}">
                          <a16:creationId xmlns:a16="http://schemas.microsoft.com/office/drawing/2014/main" id="{6777F564-1733-4EEA-8E76-40D376C56AEB}"/>
                        </a:ext>
                      </a:extLst>
                    </p:cNvPr>
                    <p:cNvSpPr txBox="1">
                      <a:spLocks noRot="1" noChangeAspect="1" noMove="1" noResize="1" noEditPoints="1" noAdjustHandles="1" noChangeArrowheads="1" noChangeShapeType="1" noTextEdit="1"/>
                    </p:cNvSpPr>
                    <p:nvPr/>
                  </p:nvSpPr>
                  <p:spPr>
                    <a:xfrm>
                      <a:off x="4609656" y="1627325"/>
                      <a:ext cx="4320984" cy="777649"/>
                    </a:xfrm>
                    <a:prstGeom prst="rect">
                      <a:avLst/>
                    </a:prstGeom>
                    <a:blipFill>
                      <a:blip r:embed="rId8"/>
                      <a:stretch>
                        <a:fillRect l="-292" t="-1613" b="-6452"/>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57B040C5-E1AA-8EA9-451A-CC10D81EA51A}"/>
                    </a:ext>
                  </a:extLst>
                </p:cNvPr>
                <p:cNvSpPr txBox="1"/>
                <p:nvPr/>
              </p:nvSpPr>
              <p:spPr>
                <a:xfrm>
                  <a:off x="4609657" y="1246782"/>
                  <a:ext cx="4549139" cy="400110"/>
                </a:xfrm>
                <a:prstGeom prst="rect">
                  <a:avLst/>
                </a:prstGeom>
                <a:solidFill>
                  <a:schemeClr val="accent6"/>
                </a:solidFill>
              </p:spPr>
              <p:txBody>
                <a:bodyPr wrap="square" rtlCol="0">
                  <a:spAutoFit/>
                </a:bodyPr>
                <a:lstStyle/>
                <a:p>
                  <a:r>
                    <a:rPr lang="en-US" sz="2000" b="1" dirty="0">
                      <a:solidFill>
                        <a:srgbClr val="FFFF00"/>
                      </a:solidFill>
                      <a:latin typeface="Century Gothic" panose="020B0502020202020204" pitchFamily="34" charset="0"/>
                    </a:rPr>
                    <a:t>Impact on Strange Quark Puzzle </a:t>
                  </a:r>
                </a:p>
              </p:txBody>
            </p:sp>
            <p:sp>
              <p:nvSpPr>
                <p:cNvPr id="41" name="TextBox 40">
                  <a:extLst>
                    <a:ext uri="{FF2B5EF4-FFF2-40B4-BE49-F238E27FC236}">
                      <a16:creationId xmlns:a16="http://schemas.microsoft.com/office/drawing/2014/main" id="{AD8B3D93-B0DB-22D2-468E-0005BA769AAC}"/>
                    </a:ext>
                  </a:extLst>
                </p:cNvPr>
                <p:cNvSpPr txBox="1"/>
                <p:nvPr/>
              </p:nvSpPr>
              <p:spPr>
                <a:xfrm>
                  <a:off x="4575366" y="2241989"/>
                  <a:ext cx="4617720" cy="307777"/>
                </a:xfrm>
                <a:prstGeom prst="rect">
                  <a:avLst/>
                </a:prstGeom>
                <a:noFill/>
              </p:spPr>
              <p:txBody>
                <a:bodyPr wrap="square">
                  <a:spAutoFit/>
                </a:bodyPr>
                <a:lstStyle/>
                <a:p>
                  <a:endParaRPr lang="en-US" sz="1400" b="1" dirty="0">
                    <a:solidFill>
                      <a:srgbClr val="0D36B6"/>
                    </a:solidFill>
                    <a:latin typeface="Century Gothic" panose="020B0502020202020204" pitchFamily="34" charset="0"/>
                  </a:endParaRPr>
                </a:p>
              </p:txBody>
            </p:sp>
          </p:grpSp>
        </p:grpSp>
        <p:sp>
          <p:nvSpPr>
            <p:cNvPr id="42" name="TextBox 41">
              <a:extLst>
                <a:ext uri="{FF2B5EF4-FFF2-40B4-BE49-F238E27FC236}">
                  <a16:creationId xmlns:a16="http://schemas.microsoft.com/office/drawing/2014/main" id="{FB42D25C-1A77-EE4B-8777-203A7C66D6ED}"/>
                </a:ext>
              </a:extLst>
            </p:cNvPr>
            <p:cNvSpPr txBox="1"/>
            <p:nvPr/>
          </p:nvSpPr>
          <p:spPr>
            <a:xfrm>
              <a:off x="4769441" y="2411383"/>
              <a:ext cx="2912977" cy="286232"/>
            </a:xfrm>
            <a:prstGeom prst="rect">
              <a:avLst/>
            </a:prstGeom>
            <a:noFill/>
          </p:spPr>
          <p:txBody>
            <a:bodyPr wrap="none" rtlCol="0">
              <a:spAutoFit/>
            </a:bodyPr>
            <a:lstStyle/>
            <a:p>
              <a:pPr marL="174625" indent="-174625" algn="ctr">
                <a:lnSpc>
                  <a:spcPct val="90000"/>
                </a:lnSpc>
                <a:buFont typeface="Arial" panose="020B0604020202020204" pitchFamily="34" charset="0"/>
                <a:buChar char="•"/>
              </a:pPr>
              <a:r>
                <a:rPr lang="en-US" sz="1400" b="1" dirty="0">
                  <a:solidFill>
                    <a:srgbClr val="0D36B6"/>
                  </a:solidFill>
                  <a:latin typeface="Century Gothic" panose="020B0502020202020204" pitchFamily="34" charset="0"/>
                </a:rPr>
                <a:t>Precision extraction of sin</a:t>
              </a:r>
              <a:r>
                <a:rPr lang="en-US" sz="1400" b="1" baseline="30000" dirty="0">
                  <a:solidFill>
                    <a:srgbClr val="0D36B6"/>
                  </a:solidFill>
                  <a:latin typeface="Century Gothic" panose="020B0502020202020204" pitchFamily="34" charset="0"/>
                </a:rPr>
                <a:t>2</a:t>
              </a:r>
              <a:r>
                <a:rPr lang="en-US" sz="1400" b="1" dirty="0">
                  <a:solidFill>
                    <a:srgbClr val="0D36B6"/>
                  </a:solidFill>
                  <a:latin typeface="Symbol" pitchFamily="2" charset="2"/>
                </a:rPr>
                <a:t>q</a:t>
              </a:r>
              <a:r>
                <a:rPr lang="en-US" sz="1400" b="1" baseline="-25000" dirty="0">
                  <a:solidFill>
                    <a:srgbClr val="0D36B6"/>
                  </a:solidFill>
                  <a:latin typeface="Century Gothic" panose="020B0502020202020204" pitchFamily="34" charset="0"/>
                </a:rPr>
                <a:t>W</a:t>
              </a:r>
            </a:p>
          </p:txBody>
        </p:sp>
      </p:grpSp>
    </p:spTree>
    <p:extLst>
      <p:ext uri="{BB962C8B-B14F-4D97-AF65-F5344CB8AC3E}">
        <p14:creationId xmlns:p14="http://schemas.microsoft.com/office/powerpoint/2010/main" val="233142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sp>
        <p:nvSpPr>
          <p:cNvPr id="18" name="Title 1"/>
          <p:cNvSpPr>
            <a:spLocks noGrp="1"/>
          </p:cNvSpPr>
          <p:nvPr>
            <p:ph type="title"/>
          </p:nvPr>
        </p:nvSpPr>
        <p:spPr>
          <a:xfrm>
            <a:off x="1" y="0"/>
            <a:ext cx="9144000" cy="740705"/>
          </a:xfrm>
        </p:spPr>
        <p:txBody>
          <a:bodyPr>
            <a:noAutofit/>
          </a:bodyPr>
          <a:lstStyle/>
          <a:p>
            <a:r>
              <a:rPr lang="en-US" sz="3600" b="0" dirty="0">
                <a:solidFill>
                  <a:schemeClr val="accent1"/>
                </a:solidFill>
                <a:latin typeface="Avenir" panose="02000503020000020003" pitchFamily="2" charset="0"/>
                <a:cs typeface="Avenir Black"/>
              </a:rPr>
              <a:t>Physics Beyond the Standard Model</a:t>
            </a:r>
            <a:endParaRPr lang="en-US" sz="3600" b="0" dirty="0">
              <a:solidFill>
                <a:srgbClr val="FFFFFF"/>
              </a:solidFill>
              <a:latin typeface="Avenir" panose="02000503020000020003" pitchFamily="2"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16</a:t>
            </a:fld>
            <a:endParaRPr lang="en-US" dirty="0">
              <a:solidFill>
                <a:srgbClr val="000000"/>
              </a:solidFill>
            </a:endParaRPr>
          </a:p>
        </p:txBody>
      </p:sp>
      <p:pic>
        <p:nvPicPr>
          <p:cNvPr id="6" name="Picture 5">
            <a:extLst>
              <a:ext uri="{FF2B5EF4-FFF2-40B4-BE49-F238E27FC236}">
                <a16:creationId xmlns:a16="http://schemas.microsoft.com/office/drawing/2014/main" id="{E4A5AFA5-CFDC-DD34-4A0F-3CA7004AA6EF}"/>
              </a:ext>
            </a:extLst>
          </p:cNvPr>
          <p:cNvPicPr>
            <a:picLocks noChangeAspect="1"/>
          </p:cNvPicPr>
          <p:nvPr/>
        </p:nvPicPr>
        <p:blipFill rotWithShape="1">
          <a:blip r:embed="rId3"/>
          <a:srcRect l="-24394" t="-11790" r="4993" b="11790"/>
          <a:stretch/>
        </p:blipFill>
        <p:spPr>
          <a:xfrm>
            <a:off x="-1158420" y="604378"/>
            <a:ext cx="8982636" cy="1545581"/>
          </a:xfrm>
          <a:prstGeom prst="rect">
            <a:avLst/>
          </a:prstGeom>
        </p:spPr>
      </p:pic>
      <p:pic>
        <p:nvPicPr>
          <p:cNvPr id="14" name="Picture 13">
            <a:extLst>
              <a:ext uri="{FF2B5EF4-FFF2-40B4-BE49-F238E27FC236}">
                <a16:creationId xmlns:a16="http://schemas.microsoft.com/office/drawing/2014/main" id="{8B3E255E-5B09-8ED0-5F43-32D496E12918}"/>
              </a:ext>
            </a:extLst>
          </p:cNvPr>
          <p:cNvPicPr>
            <a:picLocks noChangeAspect="1"/>
          </p:cNvPicPr>
          <p:nvPr/>
        </p:nvPicPr>
        <p:blipFill>
          <a:blip r:embed="rId4"/>
          <a:stretch>
            <a:fillRect/>
          </a:stretch>
        </p:blipFill>
        <p:spPr>
          <a:xfrm>
            <a:off x="883322" y="2982959"/>
            <a:ext cx="2641600" cy="2838450"/>
          </a:xfrm>
          <a:prstGeom prst="rect">
            <a:avLst/>
          </a:prstGeom>
        </p:spPr>
      </p:pic>
      <p:pic>
        <p:nvPicPr>
          <p:cNvPr id="16" name="Picture 15">
            <a:extLst>
              <a:ext uri="{FF2B5EF4-FFF2-40B4-BE49-F238E27FC236}">
                <a16:creationId xmlns:a16="http://schemas.microsoft.com/office/drawing/2014/main" id="{A36FB60C-E06E-7451-A2F7-CB2D001AD7E7}"/>
              </a:ext>
            </a:extLst>
          </p:cNvPr>
          <p:cNvPicPr>
            <a:picLocks noChangeAspect="1"/>
          </p:cNvPicPr>
          <p:nvPr/>
        </p:nvPicPr>
        <p:blipFill rotWithShape="1">
          <a:blip r:embed="rId5"/>
          <a:srcRect l="3436" t="13903" r="836"/>
          <a:stretch/>
        </p:blipFill>
        <p:spPr>
          <a:xfrm>
            <a:off x="3993894" y="2883724"/>
            <a:ext cx="4001880" cy="3648635"/>
          </a:xfrm>
          <a:prstGeom prst="rect">
            <a:avLst/>
          </a:prstGeom>
        </p:spPr>
      </p:pic>
      <p:pic>
        <p:nvPicPr>
          <p:cNvPr id="3" name="Picture 2">
            <a:extLst>
              <a:ext uri="{FF2B5EF4-FFF2-40B4-BE49-F238E27FC236}">
                <a16:creationId xmlns:a16="http://schemas.microsoft.com/office/drawing/2014/main" id="{36AA5866-D72A-E01D-9C13-71DA8A1703D5}"/>
              </a:ext>
            </a:extLst>
          </p:cNvPr>
          <p:cNvPicPr>
            <a:picLocks noChangeAspect="1"/>
          </p:cNvPicPr>
          <p:nvPr/>
        </p:nvPicPr>
        <p:blipFill>
          <a:blip r:embed="rId6"/>
          <a:stretch>
            <a:fillRect/>
          </a:stretch>
        </p:blipFill>
        <p:spPr>
          <a:xfrm>
            <a:off x="8083871" y="-44412"/>
            <a:ext cx="1060129" cy="750176"/>
          </a:xfrm>
          <a:prstGeom prst="rect">
            <a:avLst/>
          </a:prstGeom>
        </p:spPr>
      </p:pic>
      <p:sp>
        <p:nvSpPr>
          <p:cNvPr id="4" name="TextBox 3">
            <a:extLst>
              <a:ext uri="{FF2B5EF4-FFF2-40B4-BE49-F238E27FC236}">
                <a16:creationId xmlns:a16="http://schemas.microsoft.com/office/drawing/2014/main" id="{F484A574-8301-B46A-6834-8B241BDBD277}"/>
              </a:ext>
            </a:extLst>
          </p:cNvPr>
          <p:cNvSpPr txBox="1"/>
          <p:nvPr/>
        </p:nvSpPr>
        <p:spPr>
          <a:xfrm>
            <a:off x="761085" y="4402184"/>
            <a:ext cx="676788" cy="276999"/>
          </a:xfrm>
          <a:prstGeom prst="rect">
            <a:avLst/>
          </a:prstGeom>
          <a:noFill/>
        </p:spPr>
        <p:txBody>
          <a:bodyPr wrap="none" rtlCol="0">
            <a:spAutoFit/>
          </a:bodyPr>
          <a:lstStyle/>
          <a:p>
            <a:r>
              <a:rPr lang="en-US" sz="1200" dirty="0">
                <a:latin typeface="Century Gothic" panose="020B0502020202020204" pitchFamily="34" charset="0"/>
              </a:rPr>
              <a:t>L. Gan</a:t>
            </a:r>
          </a:p>
        </p:txBody>
      </p:sp>
      <p:sp>
        <p:nvSpPr>
          <p:cNvPr id="11" name="TextBox 10">
            <a:extLst>
              <a:ext uri="{FF2B5EF4-FFF2-40B4-BE49-F238E27FC236}">
                <a16:creationId xmlns:a16="http://schemas.microsoft.com/office/drawing/2014/main" id="{C5BB62DE-EF13-F8B5-072A-714991C07637}"/>
              </a:ext>
            </a:extLst>
          </p:cNvPr>
          <p:cNvSpPr txBox="1"/>
          <p:nvPr/>
        </p:nvSpPr>
        <p:spPr>
          <a:xfrm>
            <a:off x="-24087" y="2267169"/>
            <a:ext cx="9143998" cy="400110"/>
          </a:xfrm>
          <a:prstGeom prst="rect">
            <a:avLst/>
          </a:prstGeom>
          <a:solidFill>
            <a:schemeClr val="accent6"/>
          </a:solidFill>
        </p:spPr>
        <p:txBody>
          <a:bodyPr wrap="square" rtlCol="0">
            <a:spAutoFit/>
          </a:bodyPr>
          <a:lstStyle/>
          <a:p>
            <a:r>
              <a:rPr lang="en-US" sz="2000" b="1" dirty="0">
                <a:solidFill>
                  <a:srgbClr val="FFFF00"/>
                </a:solidFill>
                <a:latin typeface="Symbol" pitchFamily="2" charset="2"/>
              </a:rPr>
              <a:t>p</a:t>
            </a:r>
            <a:r>
              <a:rPr lang="en-US" sz="2000" b="1" baseline="30000" dirty="0">
                <a:solidFill>
                  <a:srgbClr val="FFFF00"/>
                </a:solidFill>
                <a:latin typeface="Century Gothic" panose="020B0502020202020204" pitchFamily="34" charset="0"/>
              </a:rPr>
              <a:t>0</a:t>
            </a:r>
            <a:r>
              <a:rPr lang="en-US" sz="2000" b="1" baseline="30000" dirty="0">
                <a:solidFill>
                  <a:schemeClr val="bg1"/>
                </a:solidFill>
                <a:latin typeface="Century Gothic" panose="020B0502020202020204" pitchFamily="34" charset="0"/>
              </a:rPr>
              <a:t> </a:t>
            </a:r>
            <a:r>
              <a:rPr lang="en-US" sz="2000" b="1" dirty="0" err="1">
                <a:solidFill>
                  <a:srgbClr val="FFFF00"/>
                </a:solidFill>
                <a:latin typeface="Century Gothic" panose="020B0502020202020204" pitchFamily="34" charset="0"/>
              </a:rPr>
              <a:t>Primakoff</a:t>
            </a:r>
            <a:r>
              <a:rPr lang="en-US" sz="2000" b="1" dirty="0">
                <a:solidFill>
                  <a:srgbClr val="FFFF00"/>
                </a:solidFill>
                <a:latin typeface="Century Gothic" panose="020B0502020202020204" pitchFamily="34" charset="0"/>
              </a:rPr>
              <a:t> production off an electron target: eliminate nuclear </a:t>
            </a:r>
            <a:r>
              <a:rPr lang="en-US" sz="2000" b="1" dirty="0" err="1">
                <a:solidFill>
                  <a:srgbClr val="FFFF00"/>
                </a:solidFill>
                <a:latin typeface="Century Gothic" panose="020B0502020202020204" pitchFamily="34" charset="0"/>
              </a:rPr>
              <a:t>bkg</a:t>
            </a:r>
            <a:endParaRPr lang="en-US" sz="2000" b="1" dirty="0">
              <a:solidFill>
                <a:srgbClr val="FFFF00"/>
              </a:solidFill>
              <a:latin typeface="Century Gothic" panose="020B0502020202020204" pitchFamily="34" charset="0"/>
            </a:endParaRPr>
          </a:p>
        </p:txBody>
      </p:sp>
    </p:spTree>
    <p:extLst>
      <p:ext uri="{BB962C8B-B14F-4D97-AF65-F5344CB8AC3E}">
        <p14:creationId xmlns:p14="http://schemas.microsoft.com/office/powerpoint/2010/main" val="900978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FB8CCD-1D6A-FC47-8945-B6490EED99CB}"/>
              </a:ext>
            </a:extLst>
          </p:cNvPr>
          <p:cNvSpPr/>
          <p:nvPr/>
        </p:nvSpPr>
        <p:spPr>
          <a:xfrm>
            <a:off x="71695" y="793084"/>
            <a:ext cx="9006840" cy="2104662"/>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lide Number Placeholder 4">
            <a:extLst>
              <a:ext uri="{FF2B5EF4-FFF2-40B4-BE49-F238E27FC236}">
                <a16:creationId xmlns:a16="http://schemas.microsoft.com/office/drawing/2014/main" id="{7522C233-1E34-19A3-08A9-FF69A7D3AC4D}"/>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17</a:t>
            </a:fld>
            <a:endParaRPr lang="en-US" dirty="0"/>
          </a:p>
        </p:txBody>
      </p:sp>
      <p:sp>
        <p:nvSpPr>
          <p:cNvPr id="32" name="Slide Number Placeholder 4">
            <a:extLst>
              <a:ext uri="{FF2B5EF4-FFF2-40B4-BE49-F238E27FC236}">
                <a16:creationId xmlns:a16="http://schemas.microsoft.com/office/drawing/2014/main" id="{6D457C77-8D4B-1B1D-D004-D02D470D1EAC}"/>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17</a:t>
            </a:fld>
            <a:endParaRPr lang="en-US" dirty="0">
              <a:solidFill>
                <a:srgbClr val="000000"/>
              </a:solidFill>
            </a:endParaRPr>
          </a:p>
        </p:txBody>
      </p:sp>
      <p:sp>
        <p:nvSpPr>
          <p:cNvPr id="4" name="Title 1">
            <a:extLst>
              <a:ext uri="{FF2B5EF4-FFF2-40B4-BE49-F238E27FC236}">
                <a16:creationId xmlns:a16="http://schemas.microsoft.com/office/drawing/2014/main" id="{E3CC17AE-9901-5420-77E1-319F1B0913E7}"/>
              </a:ext>
            </a:extLst>
          </p:cNvPr>
          <p:cNvSpPr>
            <a:spLocks noGrp="1"/>
          </p:cNvSpPr>
          <p:nvPr>
            <p:ph type="title"/>
          </p:nvPr>
        </p:nvSpPr>
        <p:spPr>
          <a:xfrm>
            <a:off x="0" y="70830"/>
            <a:ext cx="9129712" cy="575264"/>
          </a:xfrm>
        </p:spPr>
        <p:txBody>
          <a:bodyPr>
            <a:noAutofit/>
          </a:bodyPr>
          <a:lstStyle/>
          <a:p>
            <a:r>
              <a:rPr lang="en-US" sz="3600" b="0" dirty="0">
                <a:solidFill>
                  <a:schemeClr val="accent1"/>
                </a:solidFill>
                <a:latin typeface="Avenir" panose="02000503020000020003" pitchFamily="2" charset="0"/>
              </a:rPr>
              <a:t>Long Range Planning</a:t>
            </a:r>
          </a:p>
        </p:txBody>
      </p:sp>
      <p:pic>
        <p:nvPicPr>
          <p:cNvPr id="8" name="Picture 7">
            <a:extLst>
              <a:ext uri="{FF2B5EF4-FFF2-40B4-BE49-F238E27FC236}">
                <a16:creationId xmlns:a16="http://schemas.microsoft.com/office/drawing/2014/main" id="{1A39777E-DB65-2DAA-4364-D6C93988B28E}"/>
              </a:ext>
            </a:extLst>
          </p:cNvPr>
          <p:cNvPicPr>
            <a:picLocks/>
          </p:cNvPicPr>
          <p:nvPr/>
        </p:nvPicPr>
        <p:blipFill>
          <a:blip r:embed="rId3"/>
          <a:stretch>
            <a:fillRect/>
          </a:stretch>
        </p:blipFill>
        <p:spPr>
          <a:xfrm>
            <a:off x="110332" y="1154540"/>
            <a:ext cx="1188720" cy="1554480"/>
          </a:xfrm>
          <a:prstGeom prst="rect">
            <a:avLst/>
          </a:prstGeom>
        </p:spPr>
      </p:pic>
      <p:pic>
        <p:nvPicPr>
          <p:cNvPr id="9" name="Picture 8">
            <a:extLst>
              <a:ext uri="{FF2B5EF4-FFF2-40B4-BE49-F238E27FC236}">
                <a16:creationId xmlns:a16="http://schemas.microsoft.com/office/drawing/2014/main" id="{10147664-7387-3227-A484-264670FD9D65}"/>
              </a:ext>
            </a:extLst>
          </p:cNvPr>
          <p:cNvPicPr>
            <a:picLocks/>
          </p:cNvPicPr>
          <p:nvPr/>
        </p:nvPicPr>
        <p:blipFill>
          <a:blip r:embed="rId4"/>
          <a:stretch>
            <a:fillRect/>
          </a:stretch>
        </p:blipFill>
        <p:spPr>
          <a:xfrm>
            <a:off x="1377771" y="1170204"/>
            <a:ext cx="1188720" cy="1554480"/>
          </a:xfrm>
          <a:prstGeom prst="rect">
            <a:avLst/>
          </a:prstGeom>
        </p:spPr>
      </p:pic>
      <p:pic>
        <p:nvPicPr>
          <p:cNvPr id="10" name="Picture 9">
            <a:extLst>
              <a:ext uri="{FF2B5EF4-FFF2-40B4-BE49-F238E27FC236}">
                <a16:creationId xmlns:a16="http://schemas.microsoft.com/office/drawing/2014/main" id="{BE1656E3-DD62-5D58-EC04-2C7BAFB036FF}"/>
              </a:ext>
            </a:extLst>
          </p:cNvPr>
          <p:cNvPicPr>
            <a:picLocks/>
          </p:cNvPicPr>
          <p:nvPr/>
        </p:nvPicPr>
        <p:blipFill>
          <a:blip r:embed="rId5"/>
          <a:stretch>
            <a:fillRect/>
          </a:stretch>
        </p:blipFill>
        <p:spPr>
          <a:xfrm>
            <a:off x="2650690" y="1167419"/>
            <a:ext cx="1188720" cy="1554480"/>
          </a:xfrm>
          <a:prstGeom prst="rect">
            <a:avLst/>
          </a:prstGeom>
        </p:spPr>
      </p:pic>
      <p:pic>
        <p:nvPicPr>
          <p:cNvPr id="11" name="Picture 10">
            <a:extLst>
              <a:ext uri="{FF2B5EF4-FFF2-40B4-BE49-F238E27FC236}">
                <a16:creationId xmlns:a16="http://schemas.microsoft.com/office/drawing/2014/main" id="{67DEB09C-D0BB-1751-AD36-7EDC1E5BD7B0}"/>
              </a:ext>
            </a:extLst>
          </p:cNvPr>
          <p:cNvPicPr>
            <a:picLocks/>
          </p:cNvPicPr>
          <p:nvPr/>
        </p:nvPicPr>
        <p:blipFill>
          <a:blip r:embed="rId6"/>
          <a:stretch>
            <a:fillRect/>
          </a:stretch>
        </p:blipFill>
        <p:spPr>
          <a:xfrm>
            <a:off x="3946585" y="1157325"/>
            <a:ext cx="1188720" cy="1554480"/>
          </a:xfrm>
          <a:prstGeom prst="rect">
            <a:avLst/>
          </a:prstGeom>
        </p:spPr>
      </p:pic>
      <p:pic>
        <p:nvPicPr>
          <p:cNvPr id="12" name="Picture 11">
            <a:extLst>
              <a:ext uri="{FF2B5EF4-FFF2-40B4-BE49-F238E27FC236}">
                <a16:creationId xmlns:a16="http://schemas.microsoft.com/office/drawing/2014/main" id="{F8AC7E50-58CE-0F36-207D-816BECE6F94A}"/>
              </a:ext>
            </a:extLst>
          </p:cNvPr>
          <p:cNvPicPr>
            <a:picLocks/>
          </p:cNvPicPr>
          <p:nvPr/>
        </p:nvPicPr>
        <p:blipFill>
          <a:blip r:embed="rId7"/>
          <a:stretch>
            <a:fillRect/>
          </a:stretch>
        </p:blipFill>
        <p:spPr>
          <a:xfrm>
            <a:off x="5234069" y="1172727"/>
            <a:ext cx="1188720" cy="1554480"/>
          </a:xfrm>
          <a:prstGeom prst="rect">
            <a:avLst/>
          </a:prstGeom>
        </p:spPr>
      </p:pic>
      <p:pic>
        <p:nvPicPr>
          <p:cNvPr id="13" name="Picture 12">
            <a:extLst>
              <a:ext uri="{FF2B5EF4-FFF2-40B4-BE49-F238E27FC236}">
                <a16:creationId xmlns:a16="http://schemas.microsoft.com/office/drawing/2014/main" id="{08638780-1DA8-D1A8-25BE-217313380CBD}"/>
              </a:ext>
            </a:extLst>
          </p:cNvPr>
          <p:cNvPicPr>
            <a:picLocks/>
          </p:cNvPicPr>
          <p:nvPr/>
        </p:nvPicPr>
        <p:blipFill>
          <a:blip r:embed="rId8"/>
          <a:stretch>
            <a:fillRect/>
          </a:stretch>
        </p:blipFill>
        <p:spPr>
          <a:xfrm>
            <a:off x="6539127" y="1174564"/>
            <a:ext cx="1188720" cy="1554480"/>
          </a:xfrm>
          <a:prstGeom prst="rect">
            <a:avLst/>
          </a:prstGeom>
        </p:spPr>
      </p:pic>
      <p:pic>
        <p:nvPicPr>
          <p:cNvPr id="14" name="Content Placeholder 6">
            <a:extLst>
              <a:ext uri="{FF2B5EF4-FFF2-40B4-BE49-F238E27FC236}">
                <a16:creationId xmlns:a16="http://schemas.microsoft.com/office/drawing/2014/main" id="{1DEB418E-FCC1-20EC-0D84-98FDFD436F72}"/>
              </a:ext>
            </a:extLst>
          </p:cNvPr>
          <p:cNvPicPr>
            <a:picLocks noGrp="1"/>
          </p:cNvPicPr>
          <p:nvPr>
            <p:ph idx="1"/>
          </p:nvPr>
        </p:nvPicPr>
        <p:blipFill>
          <a:blip r:embed="rId9"/>
          <a:stretch>
            <a:fillRect/>
          </a:stretch>
        </p:blipFill>
        <p:spPr>
          <a:xfrm>
            <a:off x="7832322" y="1146069"/>
            <a:ext cx="1188720" cy="1554480"/>
          </a:xfrm>
        </p:spPr>
      </p:pic>
      <p:sp>
        <p:nvSpPr>
          <p:cNvPr id="15" name="TextBox 14">
            <a:extLst>
              <a:ext uri="{FF2B5EF4-FFF2-40B4-BE49-F238E27FC236}">
                <a16:creationId xmlns:a16="http://schemas.microsoft.com/office/drawing/2014/main" id="{F30E32D0-9CDE-AAEA-FE31-056127FC6DEF}"/>
              </a:ext>
            </a:extLst>
          </p:cNvPr>
          <p:cNvSpPr txBox="1"/>
          <p:nvPr/>
        </p:nvSpPr>
        <p:spPr>
          <a:xfrm>
            <a:off x="1582674" y="843291"/>
            <a:ext cx="646331" cy="338554"/>
          </a:xfrm>
          <a:prstGeom prst="rect">
            <a:avLst/>
          </a:prstGeom>
          <a:noFill/>
        </p:spPr>
        <p:txBody>
          <a:bodyPr wrap="none" rtlCol="0">
            <a:spAutoFit/>
          </a:bodyPr>
          <a:lstStyle/>
          <a:p>
            <a:r>
              <a:rPr lang="en-US" sz="1600" b="1" dirty="0">
                <a:solidFill>
                  <a:srgbClr val="FFFF00"/>
                </a:solidFill>
                <a:latin typeface="Century Gothic" panose="020B0502020202020204" pitchFamily="34" charset="0"/>
              </a:rPr>
              <a:t>1983</a:t>
            </a:r>
          </a:p>
        </p:txBody>
      </p:sp>
      <p:sp>
        <p:nvSpPr>
          <p:cNvPr id="16" name="TextBox 15">
            <a:extLst>
              <a:ext uri="{FF2B5EF4-FFF2-40B4-BE49-F238E27FC236}">
                <a16:creationId xmlns:a16="http://schemas.microsoft.com/office/drawing/2014/main" id="{D32A28AD-4C2A-7EEA-058E-EC3FE8AA9532}"/>
              </a:ext>
            </a:extLst>
          </p:cNvPr>
          <p:cNvSpPr txBox="1"/>
          <p:nvPr/>
        </p:nvSpPr>
        <p:spPr>
          <a:xfrm>
            <a:off x="2834479" y="836724"/>
            <a:ext cx="646331" cy="338554"/>
          </a:xfrm>
          <a:prstGeom prst="rect">
            <a:avLst/>
          </a:prstGeom>
          <a:noFill/>
        </p:spPr>
        <p:txBody>
          <a:bodyPr wrap="none" rtlCol="0">
            <a:spAutoFit/>
          </a:bodyPr>
          <a:lstStyle/>
          <a:p>
            <a:r>
              <a:rPr lang="en-US" sz="1600" b="1" dirty="0">
                <a:solidFill>
                  <a:srgbClr val="FFFF00"/>
                </a:solidFill>
                <a:latin typeface="Century Gothic" panose="020B0502020202020204" pitchFamily="34" charset="0"/>
              </a:rPr>
              <a:t>1989</a:t>
            </a:r>
          </a:p>
        </p:txBody>
      </p:sp>
      <p:sp>
        <p:nvSpPr>
          <p:cNvPr id="17" name="TextBox 16">
            <a:extLst>
              <a:ext uri="{FF2B5EF4-FFF2-40B4-BE49-F238E27FC236}">
                <a16:creationId xmlns:a16="http://schemas.microsoft.com/office/drawing/2014/main" id="{9EED0AC1-BF3E-8F64-909C-42BE069071F9}"/>
              </a:ext>
            </a:extLst>
          </p:cNvPr>
          <p:cNvSpPr txBox="1"/>
          <p:nvPr/>
        </p:nvSpPr>
        <p:spPr>
          <a:xfrm>
            <a:off x="4123782" y="860974"/>
            <a:ext cx="646331" cy="338554"/>
          </a:xfrm>
          <a:prstGeom prst="rect">
            <a:avLst/>
          </a:prstGeom>
          <a:noFill/>
        </p:spPr>
        <p:txBody>
          <a:bodyPr wrap="none" rtlCol="0">
            <a:spAutoFit/>
          </a:bodyPr>
          <a:lstStyle/>
          <a:p>
            <a:r>
              <a:rPr lang="en-US" sz="1600" b="1" dirty="0">
                <a:solidFill>
                  <a:srgbClr val="FFFF00"/>
                </a:solidFill>
                <a:latin typeface="Century Gothic" panose="020B0502020202020204" pitchFamily="34" charset="0"/>
              </a:rPr>
              <a:t>1996</a:t>
            </a:r>
          </a:p>
        </p:txBody>
      </p:sp>
      <p:sp>
        <p:nvSpPr>
          <p:cNvPr id="18" name="TextBox 17">
            <a:extLst>
              <a:ext uri="{FF2B5EF4-FFF2-40B4-BE49-F238E27FC236}">
                <a16:creationId xmlns:a16="http://schemas.microsoft.com/office/drawing/2014/main" id="{90555F14-EA59-1912-26AB-B285D0CCBF76}"/>
              </a:ext>
            </a:extLst>
          </p:cNvPr>
          <p:cNvSpPr txBox="1"/>
          <p:nvPr/>
        </p:nvSpPr>
        <p:spPr>
          <a:xfrm>
            <a:off x="5470693" y="836010"/>
            <a:ext cx="646331" cy="338554"/>
          </a:xfrm>
          <a:prstGeom prst="rect">
            <a:avLst/>
          </a:prstGeom>
          <a:noFill/>
        </p:spPr>
        <p:txBody>
          <a:bodyPr wrap="none" rtlCol="0">
            <a:spAutoFit/>
          </a:bodyPr>
          <a:lstStyle/>
          <a:p>
            <a:r>
              <a:rPr lang="en-US" sz="1600" b="1" dirty="0">
                <a:solidFill>
                  <a:srgbClr val="FFFF00"/>
                </a:solidFill>
                <a:latin typeface="Century Gothic" panose="020B0502020202020204" pitchFamily="34" charset="0"/>
              </a:rPr>
              <a:t>2002</a:t>
            </a:r>
          </a:p>
        </p:txBody>
      </p:sp>
      <p:sp>
        <p:nvSpPr>
          <p:cNvPr id="19" name="TextBox 18">
            <a:extLst>
              <a:ext uri="{FF2B5EF4-FFF2-40B4-BE49-F238E27FC236}">
                <a16:creationId xmlns:a16="http://schemas.microsoft.com/office/drawing/2014/main" id="{32128175-F2A2-8916-02BF-AF65A02A7AAF}"/>
              </a:ext>
            </a:extLst>
          </p:cNvPr>
          <p:cNvSpPr txBox="1"/>
          <p:nvPr/>
        </p:nvSpPr>
        <p:spPr>
          <a:xfrm>
            <a:off x="6759996" y="822337"/>
            <a:ext cx="646331" cy="338554"/>
          </a:xfrm>
          <a:prstGeom prst="rect">
            <a:avLst/>
          </a:prstGeom>
          <a:noFill/>
        </p:spPr>
        <p:txBody>
          <a:bodyPr wrap="none" rtlCol="0">
            <a:spAutoFit/>
          </a:bodyPr>
          <a:lstStyle/>
          <a:p>
            <a:r>
              <a:rPr lang="en-US" sz="1600" b="1" dirty="0">
                <a:solidFill>
                  <a:srgbClr val="FFFF00"/>
                </a:solidFill>
                <a:latin typeface="Century Gothic" panose="020B0502020202020204" pitchFamily="34" charset="0"/>
              </a:rPr>
              <a:t>2007</a:t>
            </a:r>
          </a:p>
        </p:txBody>
      </p:sp>
      <p:sp>
        <p:nvSpPr>
          <p:cNvPr id="20" name="TextBox 19">
            <a:extLst>
              <a:ext uri="{FF2B5EF4-FFF2-40B4-BE49-F238E27FC236}">
                <a16:creationId xmlns:a16="http://schemas.microsoft.com/office/drawing/2014/main" id="{37019FA5-2ECB-5685-D271-9E572DA3BA62}"/>
              </a:ext>
            </a:extLst>
          </p:cNvPr>
          <p:cNvSpPr txBox="1"/>
          <p:nvPr/>
        </p:nvSpPr>
        <p:spPr>
          <a:xfrm>
            <a:off x="8100310" y="805232"/>
            <a:ext cx="646331" cy="338554"/>
          </a:xfrm>
          <a:prstGeom prst="rect">
            <a:avLst/>
          </a:prstGeom>
          <a:noFill/>
        </p:spPr>
        <p:txBody>
          <a:bodyPr wrap="none" rtlCol="0">
            <a:spAutoFit/>
          </a:bodyPr>
          <a:lstStyle/>
          <a:p>
            <a:r>
              <a:rPr lang="en-US" sz="1600" b="1" dirty="0">
                <a:solidFill>
                  <a:srgbClr val="FFFF00"/>
                </a:solidFill>
                <a:latin typeface="Century Gothic" panose="020B0502020202020204" pitchFamily="34" charset="0"/>
              </a:rPr>
              <a:t>2015</a:t>
            </a:r>
          </a:p>
        </p:txBody>
      </p:sp>
      <p:sp>
        <p:nvSpPr>
          <p:cNvPr id="21" name="TextBox 20">
            <a:extLst>
              <a:ext uri="{FF2B5EF4-FFF2-40B4-BE49-F238E27FC236}">
                <a16:creationId xmlns:a16="http://schemas.microsoft.com/office/drawing/2014/main" id="{53FEE6B8-4EE3-EA4F-98E3-CA290D94D778}"/>
              </a:ext>
            </a:extLst>
          </p:cNvPr>
          <p:cNvSpPr txBox="1"/>
          <p:nvPr/>
        </p:nvSpPr>
        <p:spPr>
          <a:xfrm>
            <a:off x="358302" y="828865"/>
            <a:ext cx="646331" cy="338554"/>
          </a:xfrm>
          <a:prstGeom prst="rect">
            <a:avLst/>
          </a:prstGeom>
          <a:noFill/>
        </p:spPr>
        <p:txBody>
          <a:bodyPr wrap="none" rtlCol="0">
            <a:spAutoFit/>
          </a:bodyPr>
          <a:lstStyle/>
          <a:p>
            <a:r>
              <a:rPr lang="en-US" sz="1600" b="1" dirty="0">
                <a:solidFill>
                  <a:srgbClr val="FFFF00"/>
                </a:solidFill>
                <a:latin typeface="Century Gothic" panose="020B0502020202020204" pitchFamily="34" charset="0"/>
              </a:rPr>
              <a:t>1979</a:t>
            </a:r>
          </a:p>
        </p:txBody>
      </p:sp>
      <p:sp>
        <p:nvSpPr>
          <p:cNvPr id="22" name="Content Placeholder 4">
            <a:extLst>
              <a:ext uri="{FF2B5EF4-FFF2-40B4-BE49-F238E27FC236}">
                <a16:creationId xmlns:a16="http://schemas.microsoft.com/office/drawing/2014/main" id="{71B95F52-677D-1AD5-23F7-79E10028D72D}"/>
              </a:ext>
            </a:extLst>
          </p:cNvPr>
          <p:cNvSpPr txBox="1">
            <a:spLocks/>
          </p:cNvSpPr>
          <p:nvPr/>
        </p:nvSpPr>
        <p:spPr>
          <a:xfrm>
            <a:off x="65465" y="3011199"/>
            <a:ext cx="9031091" cy="3618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Century Gothic" panose="020B0502020202020204" pitchFamily="34" charset="0"/>
              </a:rPr>
              <a:t>First Long Range Plan came in 1979 ➞ a 40+ year tradition</a:t>
            </a:r>
          </a:p>
          <a:p>
            <a:r>
              <a:rPr lang="en-US" sz="1600" dirty="0">
                <a:latin typeface="Century Gothic" panose="020B0502020202020204" pitchFamily="34" charset="0"/>
              </a:rPr>
              <a:t>Fairly consistent cadence: every 5-7 years</a:t>
            </a:r>
          </a:p>
          <a:p>
            <a:r>
              <a:rPr lang="en-US" sz="1600" dirty="0">
                <a:latin typeface="Century Gothic" panose="020B0502020202020204" pitchFamily="34" charset="0"/>
              </a:rPr>
              <a:t>They focus on the science, but do indicate budgetary constraints</a:t>
            </a:r>
          </a:p>
          <a:p>
            <a:r>
              <a:rPr lang="en-US" sz="1600" dirty="0">
                <a:latin typeface="Century Gothic" panose="020B0502020202020204" pitchFamily="34" charset="0"/>
              </a:rPr>
              <a:t>What do these plans have in common? </a:t>
            </a:r>
          </a:p>
          <a:p>
            <a:pPr marL="460375" lvl="1" indent="-166688"/>
            <a:r>
              <a:rPr lang="en-US" sz="1600" dirty="0">
                <a:latin typeface="Century Gothic" panose="020B0502020202020204" pitchFamily="34" charset="0"/>
              </a:rPr>
              <a:t>Their input is community driven (➞ involvement of DNP in administering Town Hall Meetings)</a:t>
            </a:r>
          </a:p>
          <a:p>
            <a:pPr marL="460375" lvl="1" indent="-166688"/>
            <a:r>
              <a:rPr lang="en-US" sz="1600" dirty="0">
                <a:latin typeface="Century Gothic" panose="020B0502020202020204" pitchFamily="34" charset="0"/>
              </a:rPr>
              <a:t>They should articulate the scientific case for the priorities laid out in the plan</a:t>
            </a:r>
          </a:p>
          <a:p>
            <a:pPr marL="460375" lvl="1" indent="-166688"/>
            <a:r>
              <a:rPr lang="en-US" sz="1600" dirty="0">
                <a:latin typeface="Century Gothic" panose="020B0502020202020204" pitchFamily="34" charset="0"/>
              </a:rPr>
              <a:t>They come with budgetary constraints</a:t>
            </a:r>
          </a:p>
          <a:p>
            <a:pPr marL="460375" lvl="1" indent="-166688"/>
            <a:r>
              <a:rPr lang="en-US" sz="1600" dirty="0">
                <a:latin typeface="Century Gothic" panose="020B0502020202020204" pitchFamily="34" charset="0"/>
              </a:rPr>
              <a:t>They indicate to DOE/NSF ‘what to do’, but not ‘how to do it’</a:t>
            </a:r>
          </a:p>
          <a:p>
            <a:pPr marL="460375" lvl="1" indent="-166688"/>
            <a:r>
              <a:rPr lang="en-US" sz="1600" dirty="0">
                <a:latin typeface="Century Gothic" panose="020B0502020202020204" pitchFamily="34" charset="0"/>
              </a:rPr>
              <a:t>There is a closed “Working Group” consisting of scientists and DOE/NSF that actually writes the plan and sets the priorities. </a:t>
            </a:r>
          </a:p>
          <a:p>
            <a:r>
              <a:rPr lang="en-US" sz="1600" dirty="0">
                <a:solidFill>
                  <a:srgbClr val="0D36B6"/>
                </a:solidFill>
                <a:latin typeface="Century Gothic" panose="020B0502020202020204" pitchFamily="34" charset="0"/>
              </a:rPr>
              <a:t>QCD Town Meeting at MIT, 23-25 September 2022 </a:t>
            </a:r>
            <a:r>
              <a:rPr lang="en-US" sz="1600" dirty="0">
                <a:solidFill>
                  <a:srgbClr val="00B050"/>
                </a:solidFill>
                <a:latin typeface="Century Gothic" panose="020B0502020202020204" pitchFamily="34" charset="0"/>
              </a:rPr>
              <a:t>https://</a:t>
            </a:r>
            <a:r>
              <a:rPr lang="en-US" sz="1600" dirty="0" err="1">
                <a:solidFill>
                  <a:srgbClr val="00B050"/>
                </a:solidFill>
                <a:latin typeface="Century Gothic" panose="020B0502020202020204" pitchFamily="34" charset="0"/>
              </a:rPr>
              <a:t>indico.mit.edu</a:t>
            </a:r>
            <a:r>
              <a:rPr lang="en-US" sz="1600" dirty="0">
                <a:solidFill>
                  <a:srgbClr val="00B050"/>
                </a:solidFill>
                <a:latin typeface="Century Gothic" panose="020B0502020202020204" pitchFamily="34" charset="0"/>
              </a:rPr>
              <a:t>/event/538/</a:t>
            </a:r>
          </a:p>
        </p:txBody>
      </p:sp>
    </p:spTree>
    <p:extLst>
      <p:ext uri="{BB962C8B-B14F-4D97-AF65-F5344CB8AC3E}">
        <p14:creationId xmlns:p14="http://schemas.microsoft.com/office/powerpoint/2010/main" val="2967447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30" name="Slide Number Placeholder 4">
            <a:extLst>
              <a:ext uri="{FF2B5EF4-FFF2-40B4-BE49-F238E27FC236}">
                <a16:creationId xmlns:a16="http://schemas.microsoft.com/office/drawing/2014/main" id="{7522C233-1E34-19A3-08A9-FF69A7D3AC4D}"/>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18</a:t>
            </a:fld>
            <a:endParaRPr lang="en-US" dirty="0"/>
          </a:p>
        </p:txBody>
      </p:sp>
      <p:sp>
        <p:nvSpPr>
          <p:cNvPr id="32" name="Slide Number Placeholder 4">
            <a:extLst>
              <a:ext uri="{FF2B5EF4-FFF2-40B4-BE49-F238E27FC236}">
                <a16:creationId xmlns:a16="http://schemas.microsoft.com/office/drawing/2014/main" id="{6D457C77-8D4B-1B1D-D004-D02D470D1EAC}"/>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18</a:t>
            </a:fld>
            <a:endParaRPr lang="en-US" dirty="0">
              <a:solidFill>
                <a:srgbClr val="000000"/>
              </a:solidFill>
            </a:endParaRPr>
          </a:p>
        </p:txBody>
      </p:sp>
      <p:pic>
        <p:nvPicPr>
          <p:cNvPr id="3" name="Picture 2">
            <a:extLst>
              <a:ext uri="{FF2B5EF4-FFF2-40B4-BE49-F238E27FC236}">
                <a16:creationId xmlns:a16="http://schemas.microsoft.com/office/drawing/2014/main" id="{627A2FE8-B4B7-6115-6D19-44A40A8CDDB8}"/>
              </a:ext>
            </a:extLst>
          </p:cNvPr>
          <p:cNvPicPr>
            <a:picLocks noChangeAspect="1"/>
          </p:cNvPicPr>
          <p:nvPr/>
        </p:nvPicPr>
        <p:blipFill>
          <a:blip r:embed="rId3"/>
          <a:stretch>
            <a:fillRect/>
          </a:stretch>
        </p:blipFill>
        <p:spPr>
          <a:xfrm>
            <a:off x="0" y="818898"/>
            <a:ext cx="9144000" cy="5220204"/>
          </a:xfrm>
          <a:prstGeom prst="rect">
            <a:avLst/>
          </a:prstGeom>
        </p:spPr>
      </p:pic>
    </p:spTree>
    <p:extLst>
      <p:ext uri="{BB962C8B-B14F-4D97-AF65-F5344CB8AC3E}">
        <p14:creationId xmlns:p14="http://schemas.microsoft.com/office/powerpoint/2010/main" val="3415909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a:xfrm>
            <a:off x="1" y="0"/>
            <a:ext cx="9144000" cy="740705"/>
          </a:xfrm>
        </p:spPr>
        <p:txBody>
          <a:bodyPr>
            <a:noAutofit/>
          </a:bodyPr>
          <a:lstStyle/>
          <a:p>
            <a:r>
              <a:rPr lang="en-US" sz="3600" b="0" dirty="0">
                <a:solidFill>
                  <a:schemeClr val="accent1"/>
                </a:solidFill>
                <a:latin typeface="Avenir" panose="02000503020000020003" pitchFamily="2" charset="0"/>
                <a:cs typeface="Avenir Black"/>
              </a:rPr>
              <a:t>QCD Town Hall Meeting</a:t>
            </a:r>
            <a:endParaRPr lang="en-US" sz="3600" b="0" dirty="0">
              <a:solidFill>
                <a:srgbClr val="FFFFFF"/>
              </a:solidFill>
              <a:latin typeface="Avenir" panose="02000503020000020003" pitchFamily="2"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7072644" y="6565188"/>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19</a:t>
            </a:fld>
            <a:endParaRPr lang="en-US" dirty="0">
              <a:solidFill>
                <a:srgbClr val="000000"/>
              </a:solidFill>
            </a:endParaRPr>
          </a:p>
        </p:txBody>
      </p:sp>
      <p:sp>
        <p:nvSpPr>
          <p:cNvPr id="6" name="TextBox 5">
            <a:extLst>
              <a:ext uri="{FF2B5EF4-FFF2-40B4-BE49-F238E27FC236}">
                <a16:creationId xmlns:a16="http://schemas.microsoft.com/office/drawing/2014/main" id="{29734A61-7496-C000-554B-A6D5104BC922}"/>
              </a:ext>
            </a:extLst>
          </p:cNvPr>
          <p:cNvSpPr txBox="1"/>
          <p:nvPr/>
        </p:nvSpPr>
        <p:spPr>
          <a:xfrm>
            <a:off x="0" y="889843"/>
            <a:ext cx="8783392" cy="5139869"/>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Century Gothic" panose="020B0502020202020204" pitchFamily="34" charset="0"/>
              </a:rPr>
              <a:t>422 participations: 182 In-person, 240 Remote </a:t>
            </a:r>
          </a:p>
          <a:p>
            <a:pPr marL="285750" indent="-285750">
              <a:buFont typeface="Arial" panose="020B0604020202020204" pitchFamily="34" charset="0"/>
              <a:buChar char="•"/>
            </a:pPr>
            <a:endParaRPr lang="en-US" sz="800" dirty="0">
              <a:latin typeface="Century Gothic" panose="020B0502020202020204" pitchFamily="34" charset="0"/>
            </a:endParaRPr>
          </a:p>
          <a:p>
            <a:pPr marL="285750" indent="-285750">
              <a:buFont typeface="Arial" panose="020B0604020202020204" pitchFamily="34" charset="0"/>
              <a:buChar char="•"/>
            </a:pPr>
            <a:r>
              <a:rPr lang="en-US" sz="1600" dirty="0">
                <a:latin typeface="Century Gothic" panose="020B0502020202020204" pitchFamily="34" charset="0"/>
              </a:rPr>
              <a:t>The meeting consisted of a set of invited plenary and parallel session talks, contributed flash talks (1 - 2 slides, &lt;4 minutes)</a:t>
            </a:r>
            <a:r>
              <a:rPr lang="en-US" sz="1600" dirty="0">
                <a:solidFill>
                  <a:srgbClr val="000000"/>
                </a:solidFill>
                <a:latin typeface="Century Gothic" panose="020B0502020202020204" pitchFamily="34" charset="0"/>
              </a:rPr>
              <a:t>, </a:t>
            </a:r>
            <a:r>
              <a:rPr lang="en-US" sz="1600" dirty="0">
                <a:latin typeface="Century Gothic" panose="020B0502020202020204" pitchFamily="34" charset="0"/>
              </a:rPr>
              <a:t>and open discussion time</a:t>
            </a:r>
          </a:p>
          <a:p>
            <a:pPr marL="285750" indent="-285750">
              <a:buFont typeface="Arial" panose="020B0604020202020204" pitchFamily="34" charset="0"/>
              <a:buChar char="•"/>
            </a:pPr>
            <a:endParaRPr lang="en-US" sz="800" b="0" i="0" u="none" strike="noStrike" dirty="0">
              <a:solidFill>
                <a:srgbClr val="000000"/>
              </a:solidFill>
              <a:effectLst/>
              <a:latin typeface="Century Gothic" panose="020B0502020202020204" pitchFamily="34" charset="0"/>
            </a:endParaRPr>
          </a:p>
          <a:p>
            <a:pPr marL="285750" indent="-285750">
              <a:buFont typeface="Arial" panose="020B0604020202020204" pitchFamily="34" charset="0"/>
              <a:buChar char="•"/>
            </a:pPr>
            <a:r>
              <a:rPr lang="en-US" sz="1600" b="0" i="0" u="none" strike="noStrike" dirty="0">
                <a:solidFill>
                  <a:srgbClr val="000000"/>
                </a:solidFill>
                <a:effectLst/>
                <a:latin typeface="Century Gothic" panose="020B0502020202020204" pitchFamily="34" charset="0"/>
              </a:rPr>
              <a:t>Following the meeting discussions on Friday and Saturday, a list of draft recommendations and initiatives </a:t>
            </a:r>
            <a:r>
              <a:rPr lang="en-US" sz="1600" dirty="0">
                <a:solidFill>
                  <a:srgbClr val="000000"/>
                </a:solidFill>
                <a:latin typeface="Century Gothic" panose="020B0502020202020204" pitchFamily="34" charset="0"/>
              </a:rPr>
              <a:t>was</a:t>
            </a:r>
            <a:r>
              <a:rPr lang="en-US" sz="1600" b="0" i="0" u="none" strike="noStrike" dirty="0">
                <a:solidFill>
                  <a:srgbClr val="000000"/>
                </a:solidFill>
                <a:effectLst/>
                <a:latin typeface="Century Gothic" panose="020B0502020202020204" pitchFamily="34" charset="0"/>
              </a:rPr>
              <a:t> sent to all participants on Saturday evening</a:t>
            </a:r>
            <a:r>
              <a:rPr lang="en-US" sz="1600" dirty="0">
                <a:solidFill>
                  <a:srgbClr val="000000"/>
                </a:solidFill>
                <a:latin typeface="Century Gothic" panose="020B0502020202020204" pitchFamily="34" charset="0"/>
              </a:rPr>
              <a:t> t</a:t>
            </a:r>
            <a:r>
              <a:rPr lang="en-US" sz="1600" b="0" i="0" u="none" strike="noStrike" dirty="0">
                <a:solidFill>
                  <a:srgbClr val="000000"/>
                </a:solidFill>
                <a:effectLst/>
                <a:latin typeface="Century Gothic" panose="020B0502020202020204" pitchFamily="34" charset="0"/>
              </a:rPr>
              <a:t>o conduct an online survey to collect everyone's thoughts.</a:t>
            </a:r>
          </a:p>
          <a:p>
            <a:pPr marL="285750" indent="-285750">
              <a:buFont typeface="Arial" panose="020B0604020202020204" pitchFamily="34" charset="0"/>
              <a:buChar char="•"/>
            </a:pPr>
            <a:endParaRPr lang="en-US" sz="800"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US" sz="1600" b="0" i="0" u="none" strike="noStrike" dirty="0">
                <a:solidFill>
                  <a:srgbClr val="000000"/>
                </a:solidFill>
                <a:effectLst/>
                <a:latin typeface="Century Gothic" panose="020B0502020202020204" pitchFamily="34" charset="0"/>
              </a:rPr>
              <a:t>4 Recommendations and 6 Initiatives </a:t>
            </a:r>
          </a:p>
          <a:p>
            <a:pPr marL="285750" indent="-285750">
              <a:buFont typeface="Arial" panose="020B0604020202020204" pitchFamily="34" charset="0"/>
              <a:buChar char="•"/>
            </a:pPr>
            <a:endParaRPr lang="en-US" sz="800"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US" sz="1600" dirty="0">
                <a:latin typeface="Century Gothic" panose="020B0502020202020204" pitchFamily="34" charset="0"/>
              </a:rPr>
              <a:t>255 responses received. The survey results was shown on Sunday, and served as a starting point for the discussion session. </a:t>
            </a:r>
          </a:p>
          <a:p>
            <a:pPr marL="285750" indent="-285750">
              <a:buFont typeface="Arial" panose="020B0604020202020204" pitchFamily="34" charset="0"/>
              <a:buChar char="•"/>
            </a:pPr>
            <a:endParaRPr lang="en-US" sz="800" dirty="0">
              <a:latin typeface="Century Gothic" panose="020B0502020202020204" pitchFamily="34" charset="0"/>
            </a:endParaRPr>
          </a:p>
          <a:p>
            <a:pPr marL="285750" indent="-285750">
              <a:buFont typeface="Arial" panose="020B0604020202020204" pitchFamily="34" charset="0"/>
              <a:buChar char="•"/>
            </a:pPr>
            <a:r>
              <a:rPr lang="en-US" sz="1600" dirty="0">
                <a:latin typeface="Century Gothic" panose="020B0502020202020204" pitchFamily="34" charset="0"/>
              </a:rPr>
              <a:t>A 2</a:t>
            </a:r>
            <a:r>
              <a:rPr lang="en-US" sz="1600" baseline="30000" dirty="0">
                <a:latin typeface="Century Gothic" panose="020B0502020202020204" pitchFamily="34" charset="0"/>
              </a:rPr>
              <a:t>nd</a:t>
            </a:r>
            <a:r>
              <a:rPr lang="en-US" sz="1600" dirty="0">
                <a:latin typeface="Century Gothic" panose="020B0502020202020204" pitchFamily="34" charset="0"/>
              </a:rPr>
              <a:t> and final survey will be sent on Monday (today) based on the results of the Sunday discussion</a:t>
            </a:r>
          </a:p>
          <a:p>
            <a:pPr marL="285750" indent="-285750">
              <a:buFont typeface="Arial" panose="020B0604020202020204" pitchFamily="34" charset="0"/>
              <a:buChar char="•"/>
            </a:pPr>
            <a:endParaRPr lang="en-US" sz="800"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US" sz="1600" dirty="0">
                <a:solidFill>
                  <a:srgbClr val="000000"/>
                </a:solidFill>
                <a:latin typeface="Century Gothic" panose="020B0502020202020204" pitchFamily="34" charset="0"/>
              </a:rPr>
              <a:t>The results of the town hall concluding survey will be presented in the QCD white paper and will serve as the basis for the recommendations and the initiatives included in it and that the QCD community will provide to the LRP process. </a:t>
            </a:r>
          </a:p>
          <a:p>
            <a:pPr marL="285750" indent="-285750">
              <a:buFont typeface="Arial" panose="020B0604020202020204" pitchFamily="34" charset="0"/>
              <a:buChar char="•"/>
            </a:pPr>
            <a:endParaRPr lang="en-US" sz="800"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US" sz="1600" dirty="0">
                <a:solidFill>
                  <a:srgbClr val="000000"/>
                </a:solidFill>
                <a:latin typeface="Century Gothic" panose="020B0502020202020204" pitchFamily="34" charset="0"/>
              </a:rPr>
              <a:t>Expect to present a draft of the white paper to the community, collect comments, and finalize by early February. All members of the QCD community will be able to endorse it and sign on its author list.</a:t>
            </a:r>
            <a:endParaRPr lang="en-US" sz="1600" dirty="0">
              <a:latin typeface="Century Gothic" panose="020B0502020202020204" pitchFamily="34" charset="0"/>
            </a:endParaRPr>
          </a:p>
        </p:txBody>
      </p:sp>
    </p:spTree>
    <p:extLst>
      <p:ext uri="{BB962C8B-B14F-4D97-AF65-F5344CB8AC3E}">
        <p14:creationId xmlns:p14="http://schemas.microsoft.com/office/powerpoint/2010/main" val="2935218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30" name="Slide Number Placeholder 4">
            <a:extLst>
              <a:ext uri="{FF2B5EF4-FFF2-40B4-BE49-F238E27FC236}">
                <a16:creationId xmlns:a16="http://schemas.microsoft.com/office/drawing/2014/main" id="{7522C233-1E34-19A3-08A9-FF69A7D3AC4D}"/>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2</a:t>
            </a:fld>
            <a:endParaRPr lang="en-US" dirty="0"/>
          </a:p>
        </p:txBody>
      </p:sp>
      <p:sp>
        <p:nvSpPr>
          <p:cNvPr id="32" name="Slide Number Placeholder 4">
            <a:extLst>
              <a:ext uri="{FF2B5EF4-FFF2-40B4-BE49-F238E27FC236}">
                <a16:creationId xmlns:a16="http://schemas.microsoft.com/office/drawing/2014/main" id="{6D457C77-8D4B-1B1D-D004-D02D470D1EAC}"/>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2</a:t>
            </a:fld>
            <a:endParaRPr lang="en-US" dirty="0">
              <a:solidFill>
                <a:srgbClr val="000000"/>
              </a:solidFill>
            </a:endParaRPr>
          </a:p>
        </p:txBody>
      </p:sp>
      <p:sp>
        <p:nvSpPr>
          <p:cNvPr id="9" name="Rectangle 8">
            <a:extLst>
              <a:ext uri="{FF2B5EF4-FFF2-40B4-BE49-F238E27FC236}">
                <a16:creationId xmlns:a16="http://schemas.microsoft.com/office/drawing/2014/main" id="{A086DBA4-2570-E667-289D-D65F6349110A}"/>
              </a:ext>
            </a:extLst>
          </p:cNvPr>
          <p:cNvSpPr/>
          <p:nvPr/>
        </p:nvSpPr>
        <p:spPr>
          <a:xfrm>
            <a:off x="6845029" y="788552"/>
            <a:ext cx="2236728" cy="190796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6D79BA8-C5FF-488A-7015-8A62F822EFF9}"/>
              </a:ext>
            </a:extLst>
          </p:cNvPr>
          <p:cNvSpPr/>
          <p:nvPr/>
        </p:nvSpPr>
        <p:spPr>
          <a:xfrm>
            <a:off x="4572000" y="780856"/>
            <a:ext cx="2236728" cy="190796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2B73086-252D-44F0-CEDD-977F5BB9366F}"/>
              </a:ext>
            </a:extLst>
          </p:cNvPr>
          <p:cNvSpPr/>
          <p:nvPr/>
        </p:nvSpPr>
        <p:spPr>
          <a:xfrm>
            <a:off x="2290807" y="788550"/>
            <a:ext cx="2236728" cy="19002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8DBF3D-9659-AC2B-BCC7-FFAEAA79B6A0}"/>
              </a:ext>
            </a:extLst>
          </p:cNvPr>
          <p:cNvSpPr/>
          <p:nvPr/>
        </p:nvSpPr>
        <p:spPr>
          <a:xfrm>
            <a:off x="24294" y="780855"/>
            <a:ext cx="2236728" cy="190797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DB7D1DB-1409-424D-B787-62746327E4CA}"/>
              </a:ext>
            </a:extLst>
          </p:cNvPr>
          <p:cNvSpPr/>
          <p:nvPr/>
        </p:nvSpPr>
        <p:spPr>
          <a:xfrm>
            <a:off x="32761" y="3429000"/>
            <a:ext cx="2236728" cy="2699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374DB68-CE1B-EE0E-CF1B-B58566BD532D}"/>
              </a:ext>
            </a:extLst>
          </p:cNvPr>
          <p:cNvSpPr/>
          <p:nvPr/>
        </p:nvSpPr>
        <p:spPr>
          <a:xfrm>
            <a:off x="2301405" y="3429000"/>
            <a:ext cx="2236728" cy="269988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C4A59C5-6FF5-99EE-4C8A-F300E8F9E606}"/>
              </a:ext>
            </a:extLst>
          </p:cNvPr>
          <p:cNvSpPr/>
          <p:nvPr/>
        </p:nvSpPr>
        <p:spPr>
          <a:xfrm>
            <a:off x="4578516" y="3429000"/>
            <a:ext cx="2236728" cy="270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66BC887-081A-A612-C867-B9795BC079C6}"/>
              </a:ext>
            </a:extLst>
          </p:cNvPr>
          <p:cNvSpPr/>
          <p:nvPr/>
        </p:nvSpPr>
        <p:spPr>
          <a:xfrm>
            <a:off x="6855627" y="3422519"/>
            <a:ext cx="2236728" cy="27159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38DA468D-2F93-CCE7-001D-D772D15E299D}"/>
              </a:ext>
            </a:extLst>
          </p:cNvPr>
          <p:cNvSpPr>
            <a:spLocks noGrp="1"/>
          </p:cNvSpPr>
          <p:nvPr>
            <p:ph type="title"/>
          </p:nvPr>
        </p:nvSpPr>
        <p:spPr>
          <a:xfrm>
            <a:off x="90634" y="87299"/>
            <a:ext cx="9053365" cy="654169"/>
          </a:xfrm>
        </p:spPr>
        <p:txBody>
          <a:bodyPr>
            <a:normAutofit/>
          </a:bodyPr>
          <a:lstStyle/>
          <a:p>
            <a:r>
              <a:rPr lang="en-US" sz="3600" b="0" dirty="0" err="1">
                <a:solidFill>
                  <a:schemeClr val="accent1"/>
                </a:solidFill>
                <a:latin typeface="Century Gothic" panose="020B0502020202020204" pitchFamily="34" charset="0"/>
              </a:rPr>
              <a:t>JLab</a:t>
            </a:r>
            <a:r>
              <a:rPr lang="en-US" sz="3600" b="0" dirty="0">
                <a:solidFill>
                  <a:schemeClr val="accent1"/>
                </a:solidFill>
                <a:latin typeface="Century Gothic" panose="020B0502020202020204" pitchFamily="34" charset="0"/>
              </a:rPr>
              <a:t> Today and Tomorrow</a:t>
            </a:r>
          </a:p>
        </p:txBody>
      </p:sp>
      <p:sp>
        <p:nvSpPr>
          <p:cNvPr id="18" name="Slide Number Placeholder 4">
            <a:extLst>
              <a:ext uri="{FF2B5EF4-FFF2-40B4-BE49-F238E27FC236}">
                <a16:creationId xmlns:a16="http://schemas.microsoft.com/office/drawing/2014/main" id="{3F3DFC0F-421B-D9CA-4D29-C6FA05943DDF}"/>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2</a:t>
            </a:fld>
            <a:endParaRPr lang="en-US" dirty="0"/>
          </a:p>
        </p:txBody>
      </p:sp>
      <p:pic>
        <p:nvPicPr>
          <p:cNvPr id="19" name="Picture 18">
            <a:extLst>
              <a:ext uri="{FF2B5EF4-FFF2-40B4-BE49-F238E27FC236}">
                <a16:creationId xmlns:a16="http://schemas.microsoft.com/office/drawing/2014/main" id="{38731E02-81D7-5416-7DC9-D81E497868EF}"/>
              </a:ext>
            </a:extLst>
          </p:cNvPr>
          <p:cNvPicPr>
            <a:picLocks noChangeAspect="1"/>
          </p:cNvPicPr>
          <p:nvPr/>
        </p:nvPicPr>
        <p:blipFill>
          <a:blip r:embed="rId3"/>
          <a:srcRect l="11764" b="65"/>
          <a:stretch>
            <a:fillRect/>
          </a:stretch>
        </p:blipFill>
        <p:spPr>
          <a:xfrm>
            <a:off x="2319241" y="826223"/>
            <a:ext cx="2179859" cy="1645920"/>
          </a:xfrm>
          <a:prstGeom prst="rect">
            <a:avLst/>
          </a:prstGeom>
          <a:ln>
            <a:noFill/>
          </a:ln>
          <a:effectLst>
            <a:outerShdw blurRad="292100" dist="139700" dir="2700000" algn="tl" rotWithShape="0">
              <a:srgbClr val="333333">
                <a:alpha val="65000"/>
              </a:srgbClr>
            </a:outerShdw>
          </a:effectLst>
        </p:spPr>
      </p:pic>
      <p:pic>
        <p:nvPicPr>
          <p:cNvPr id="20" name="Picture 3">
            <a:extLst>
              <a:ext uri="{FF2B5EF4-FFF2-40B4-BE49-F238E27FC236}">
                <a16:creationId xmlns:a16="http://schemas.microsoft.com/office/drawing/2014/main" id="{22DD1E26-A862-0629-C05D-C6E1EBC4BFE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96" r="3673"/>
          <a:stretch/>
        </p:blipFill>
        <p:spPr bwMode="auto">
          <a:xfrm>
            <a:off x="4651992" y="788551"/>
            <a:ext cx="2065826" cy="1645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20" descr="M:\PhyCoord\cameras\halldcam3\201404\halldcam3-20140425-140007.jpg">
            <a:extLst>
              <a:ext uri="{FF2B5EF4-FFF2-40B4-BE49-F238E27FC236}">
                <a16:creationId xmlns:a16="http://schemas.microsoft.com/office/drawing/2014/main" id="{89309BB2-3C62-4D86-ED5F-D24F8F9885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43"/>
          <a:stretch/>
        </p:blipFill>
        <p:spPr bwMode="auto">
          <a:xfrm>
            <a:off x="6957589" y="838493"/>
            <a:ext cx="2035819" cy="1645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EF06011E-2C30-CD05-6F20-99C4F4DDFA2E}"/>
              </a:ext>
            </a:extLst>
          </p:cNvPr>
          <p:cNvSpPr/>
          <p:nvPr/>
        </p:nvSpPr>
        <p:spPr>
          <a:xfrm>
            <a:off x="2561889" y="2424348"/>
            <a:ext cx="1592103" cy="338554"/>
          </a:xfrm>
          <a:prstGeom prst="rect">
            <a:avLst/>
          </a:prstGeom>
        </p:spPr>
        <p:txBody>
          <a:bodyPr wrap="none">
            <a:spAutoFit/>
          </a:bodyPr>
          <a:lstStyle/>
          <a:p>
            <a:r>
              <a:rPr lang="en-US" sz="1600" b="1" dirty="0">
                <a:solidFill>
                  <a:schemeClr val="bg1"/>
                </a:solidFill>
                <a:latin typeface="Century Gothic" panose="020B0502020202020204" pitchFamily="34" charset="0"/>
              </a:rPr>
              <a:t>Hall B: </a:t>
            </a:r>
            <a:r>
              <a:rPr lang="en-US" sz="1600" b="1" dirty="0">
                <a:solidFill>
                  <a:srgbClr val="FFFF00"/>
                </a:solidFill>
                <a:latin typeface="Century Gothic" panose="020B0502020202020204" pitchFamily="34" charset="0"/>
              </a:rPr>
              <a:t>CLAS12</a:t>
            </a:r>
            <a:endParaRPr lang="en-US" sz="1600" dirty="0">
              <a:solidFill>
                <a:srgbClr val="FFFF00"/>
              </a:solidFill>
              <a:latin typeface="Century Gothic" panose="020B0502020202020204" pitchFamily="34" charset="0"/>
            </a:endParaRPr>
          </a:p>
        </p:txBody>
      </p:sp>
      <p:sp>
        <p:nvSpPr>
          <p:cNvPr id="23" name="Rectangle 22">
            <a:extLst>
              <a:ext uri="{FF2B5EF4-FFF2-40B4-BE49-F238E27FC236}">
                <a16:creationId xmlns:a16="http://schemas.microsoft.com/office/drawing/2014/main" id="{8D56447C-D41C-92CC-CEFA-45C3C000043B}"/>
              </a:ext>
            </a:extLst>
          </p:cNvPr>
          <p:cNvSpPr/>
          <p:nvPr/>
        </p:nvSpPr>
        <p:spPr>
          <a:xfrm>
            <a:off x="0" y="2169289"/>
            <a:ext cx="1625766" cy="400110"/>
          </a:xfrm>
          <a:prstGeom prst="rect">
            <a:avLst/>
          </a:prstGeom>
        </p:spPr>
        <p:txBody>
          <a:bodyPr wrap="none">
            <a:spAutoFit/>
          </a:bodyPr>
          <a:lstStyle/>
          <a:p>
            <a:r>
              <a:rPr lang="en-US" sz="2000" b="1" dirty="0">
                <a:solidFill>
                  <a:schemeClr val="bg1"/>
                </a:solidFill>
                <a:latin typeface="Century Gothic" panose="020B0502020202020204" pitchFamily="34" charset="0"/>
              </a:rPr>
              <a:t>Hall A:</a:t>
            </a:r>
            <a:r>
              <a:rPr lang="en-US" sz="2000" b="1" dirty="0">
                <a:solidFill>
                  <a:srgbClr val="FFFF00"/>
                </a:solidFill>
                <a:latin typeface="Century Gothic" panose="020B0502020202020204" pitchFamily="34" charset="0"/>
              </a:rPr>
              <a:t> HRSs</a:t>
            </a:r>
            <a:endParaRPr lang="en-US" sz="2000" dirty="0">
              <a:solidFill>
                <a:srgbClr val="FFFF00"/>
              </a:solidFill>
              <a:latin typeface="Century Gothic" panose="020B0502020202020204" pitchFamily="34" charset="0"/>
            </a:endParaRPr>
          </a:p>
        </p:txBody>
      </p:sp>
      <p:sp>
        <p:nvSpPr>
          <p:cNvPr id="24" name="Rectangle 23">
            <a:extLst>
              <a:ext uri="{FF2B5EF4-FFF2-40B4-BE49-F238E27FC236}">
                <a16:creationId xmlns:a16="http://schemas.microsoft.com/office/drawing/2014/main" id="{99226F4E-C209-8475-B0F3-2422D9A39274}"/>
              </a:ext>
            </a:extLst>
          </p:cNvPr>
          <p:cNvSpPr/>
          <p:nvPr/>
        </p:nvSpPr>
        <p:spPr>
          <a:xfrm>
            <a:off x="4645761" y="2417601"/>
            <a:ext cx="1949573" cy="338554"/>
          </a:xfrm>
          <a:prstGeom prst="rect">
            <a:avLst/>
          </a:prstGeom>
        </p:spPr>
        <p:txBody>
          <a:bodyPr wrap="none">
            <a:spAutoFit/>
          </a:bodyPr>
          <a:lstStyle/>
          <a:p>
            <a:r>
              <a:rPr lang="en-US" sz="1600" b="1" dirty="0">
                <a:solidFill>
                  <a:schemeClr val="bg1"/>
                </a:solidFill>
                <a:latin typeface="Century Gothic" panose="020B0502020202020204" pitchFamily="34" charset="0"/>
              </a:rPr>
              <a:t>Hall C: </a:t>
            </a:r>
            <a:r>
              <a:rPr lang="en-US" sz="1600" b="1" dirty="0">
                <a:solidFill>
                  <a:srgbClr val="FFFF00"/>
                </a:solidFill>
                <a:latin typeface="Century Gothic" panose="020B0502020202020204" pitchFamily="34" charset="0"/>
              </a:rPr>
              <a:t>HMS-SHMS</a:t>
            </a:r>
            <a:endParaRPr lang="en-US" sz="1600" dirty="0">
              <a:solidFill>
                <a:srgbClr val="FFFF00"/>
              </a:solidFill>
              <a:latin typeface="Century Gothic" panose="020B0502020202020204" pitchFamily="34" charset="0"/>
            </a:endParaRPr>
          </a:p>
        </p:txBody>
      </p:sp>
      <p:sp>
        <p:nvSpPr>
          <p:cNvPr id="25" name="Rectangle 24">
            <a:extLst>
              <a:ext uri="{FF2B5EF4-FFF2-40B4-BE49-F238E27FC236}">
                <a16:creationId xmlns:a16="http://schemas.microsoft.com/office/drawing/2014/main" id="{5A632867-3875-D34E-3FBC-B2FE145BBCE5}"/>
              </a:ext>
            </a:extLst>
          </p:cNvPr>
          <p:cNvSpPr/>
          <p:nvPr/>
        </p:nvSpPr>
        <p:spPr>
          <a:xfrm>
            <a:off x="7172676" y="2433969"/>
            <a:ext cx="1494320" cy="338554"/>
          </a:xfrm>
          <a:prstGeom prst="rect">
            <a:avLst/>
          </a:prstGeom>
        </p:spPr>
        <p:txBody>
          <a:bodyPr wrap="none">
            <a:spAutoFit/>
          </a:bodyPr>
          <a:lstStyle/>
          <a:p>
            <a:r>
              <a:rPr lang="en-US" sz="1600" b="1" dirty="0">
                <a:solidFill>
                  <a:schemeClr val="bg1"/>
                </a:solidFill>
                <a:latin typeface="Century Gothic" panose="020B0502020202020204" pitchFamily="34" charset="0"/>
              </a:rPr>
              <a:t>Hall D:</a:t>
            </a:r>
            <a:r>
              <a:rPr lang="en-US" sz="1600" b="1" dirty="0">
                <a:solidFill>
                  <a:srgbClr val="FFFF00"/>
                </a:solidFill>
                <a:latin typeface="Century Gothic" panose="020B0502020202020204" pitchFamily="34" charset="0"/>
              </a:rPr>
              <a:t> </a:t>
            </a:r>
            <a:r>
              <a:rPr lang="en-US" sz="1600" b="1" dirty="0" err="1">
                <a:solidFill>
                  <a:srgbClr val="FFFF00"/>
                </a:solidFill>
                <a:latin typeface="Century Gothic" panose="020B0502020202020204" pitchFamily="34" charset="0"/>
              </a:rPr>
              <a:t>GlueX</a:t>
            </a:r>
            <a:endParaRPr lang="en-US" sz="1600" dirty="0">
              <a:solidFill>
                <a:srgbClr val="FFFF00"/>
              </a:solidFill>
              <a:latin typeface="Century Gothic" panose="020B0502020202020204" pitchFamily="34" charset="0"/>
            </a:endParaRPr>
          </a:p>
        </p:txBody>
      </p:sp>
      <p:sp>
        <p:nvSpPr>
          <p:cNvPr id="26" name="TextBox 25">
            <a:extLst>
              <a:ext uri="{FF2B5EF4-FFF2-40B4-BE49-F238E27FC236}">
                <a16:creationId xmlns:a16="http://schemas.microsoft.com/office/drawing/2014/main" id="{9A731134-15CD-5887-F387-BCFAEBAD10B6}"/>
              </a:ext>
            </a:extLst>
          </p:cNvPr>
          <p:cNvSpPr txBox="1"/>
          <p:nvPr/>
        </p:nvSpPr>
        <p:spPr>
          <a:xfrm>
            <a:off x="-26621" y="2675323"/>
            <a:ext cx="9043013" cy="461665"/>
          </a:xfrm>
          <a:prstGeom prst="rect">
            <a:avLst/>
          </a:prstGeom>
          <a:noFill/>
        </p:spPr>
        <p:txBody>
          <a:bodyPr wrap="square" rtlCol="0">
            <a:spAutoFit/>
          </a:bodyPr>
          <a:lstStyle/>
          <a:p>
            <a:pPr algn="ctr"/>
            <a:r>
              <a:rPr lang="en-US" sz="2400" b="1" dirty="0">
                <a:solidFill>
                  <a:srgbClr val="0070C0"/>
                </a:solidFill>
                <a:latin typeface="Century Gothic" panose="020B0502020202020204" pitchFamily="34" charset="0"/>
              </a:rPr>
              <a:t>The 12 GeV Experimental Program is in full swing</a:t>
            </a:r>
          </a:p>
        </p:txBody>
      </p:sp>
      <p:pic>
        <p:nvPicPr>
          <p:cNvPr id="27" name="Picture 26" descr="Untitled.png">
            <a:extLst>
              <a:ext uri="{FF2B5EF4-FFF2-40B4-BE49-F238E27FC236}">
                <a16:creationId xmlns:a16="http://schemas.microsoft.com/office/drawing/2014/main" id="{9217ED07-ADF2-EE63-D3BB-BF0EA46F7DB6}"/>
              </a:ext>
            </a:extLst>
          </p:cNvPr>
          <p:cNvPicPr>
            <a:picLocks/>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77684" y="3467117"/>
            <a:ext cx="1920240" cy="1280160"/>
          </a:xfrm>
          <a:prstGeom prst="rect">
            <a:avLst/>
          </a:prstGeom>
          <a:ln>
            <a:noFill/>
          </a:ln>
          <a:effectLst>
            <a:outerShdw blurRad="190500" algn="tl" rotWithShape="0">
              <a:srgbClr val="000000">
                <a:alpha val="70000"/>
              </a:srgbClr>
            </a:outerShdw>
          </a:effectLst>
        </p:spPr>
      </p:pic>
      <p:pic>
        <p:nvPicPr>
          <p:cNvPr id="28" name="Picture 27">
            <a:extLst>
              <a:ext uri="{FF2B5EF4-FFF2-40B4-BE49-F238E27FC236}">
                <a16:creationId xmlns:a16="http://schemas.microsoft.com/office/drawing/2014/main" id="{CFB18291-BD2E-3F0C-29D0-7E7A53A8AA38}"/>
              </a:ext>
            </a:extLst>
          </p:cNvPr>
          <p:cNvPicPr>
            <a:picLocks/>
          </p:cNvPicPr>
          <p:nvPr/>
        </p:nvPicPr>
        <p:blipFill rotWithShape="1">
          <a:blip r:embed="rId8"/>
          <a:srcRect l="11612" t="10811" r="6930" b="11828"/>
          <a:stretch/>
        </p:blipFill>
        <p:spPr>
          <a:xfrm>
            <a:off x="241323" y="4805428"/>
            <a:ext cx="1737360" cy="1280160"/>
          </a:xfrm>
          <a:prstGeom prst="rect">
            <a:avLst/>
          </a:prstGeom>
          <a:ln>
            <a:noFill/>
          </a:ln>
          <a:effectLst>
            <a:outerShdw blurRad="190500" algn="tl" rotWithShape="0">
              <a:srgbClr val="000000">
                <a:alpha val="70000"/>
              </a:srgbClr>
            </a:outerShdw>
          </a:effectLst>
        </p:spPr>
      </p:pic>
      <p:sp>
        <p:nvSpPr>
          <p:cNvPr id="29" name="TextBox 28">
            <a:extLst>
              <a:ext uri="{FF2B5EF4-FFF2-40B4-BE49-F238E27FC236}">
                <a16:creationId xmlns:a16="http://schemas.microsoft.com/office/drawing/2014/main" id="{7B09A9CE-A54F-D866-D574-26F421D4E236}"/>
              </a:ext>
            </a:extLst>
          </p:cNvPr>
          <p:cNvSpPr txBox="1"/>
          <p:nvPr/>
        </p:nvSpPr>
        <p:spPr>
          <a:xfrm>
            <a:off x="2382418" y="3742206"/>
            <a:ext cx="2432536" cy="1015663"/>
          </a:xfrm>
          <a:prstGeom prst="rect">
            <a:avLst/>
          </a:prstGeom>
          <a:noFill/>
          <a:ln>
            <a:noFill/>
          </a:ln>
        </p:spPr>
        <p:txBody>
          <a:bodyPr wrap="square" rtlCol="0">
            <a:spAutoFit/>
          </a:bodyPr>
          <a:lstStyle/>
          <a:p>
            <a:r>
              <a:rPr lang="en-US" sz="1200" dirty="0">
                <a:latin typeface="Century Gothic" panose="020B0502020202020204" pitchFamily="34" charset="0"/>
              </a:rPr>
              <a:t>Stage -1:  </a:t>
            </a:r>
            <a:r>
              <a:rPr lang="en-US" sz="1200" b="1" dirty="0">
                <a:latin typeface="Century Gothic" panose="020B0502020202020204" pitchFamily="34" charset="0"/>
              </a:rPr>
              <a:t>2x10</a:t>
            </a:r>
            <a:r>
              <a:rPr lang="en-US" sz="1200" b="1" baseline="30000" dirty="0">
                <a:latin typeface="Century Gothic" panose="020B0502020202020204" pitchFamily="34" charset="0"/>
              </a:rPr>
              <a:t>35</a:t>
            </a:r>
            <a:r>
              <a:rPr lang="en-US" sz="1200" b="1" dirty="0">
                <a:latin typeface="Century Gothic" panose="020B0502020202020204" pitchFamily="34" charset="0"/>
              </a:rPr>
              <a:t>cm</a:t>
            </a:r>
            <a:r>
              <a:rPr lang="en-US" sz="1200" b="1" baseline="30000" dirty="0">
                <a:latin typeface="Century Gothic" panose="020B0502020202020204" pitchFamily="34" charset="0"/>
              </a:rPr>
              <a:t>-2</a:t>
            </a:r>
            <a:r>
              <a:rPr lang="en-US" sz="1200" b="1" dirty="0">
                <a:latin typeface="Century Gothic" panose="020B0502020202020204" pitchFamily="34" charset="0"/>
              </a:rPr>
              <a:t> s</a:t>
            </a:r>
            <a:r>
              <a:rPr lang="en-US" sz="1200" b="1" baseline="30000" dirty="0">
                <a:latin typeface="Century Gothic" panose="020B0502020202020204" pitchFamily="34" charset="0"/>
              </a:rPr>
              <a:t>-1</a:t>
            </a:r>
            <a:r>
              <a:rPr lang="en-US" sz="1200" b="1" dirty="0">
                <a:latin typeface="Century Gothic" panose="020B0502020202020204" pitchFamily="34" charset="0"/>
              </a:rPr>
              <a:t> </a:t>
            </a:r>
          </a:p>
          <a:p>
            <a:r>
              <a:rPr lang="en-US" sz="1200" b="1" dirty="0">
                <a:solidFill>
                  <a:srgbClr val="C00000"/>
                </a:solidFill>
                <a:latin typeface="Century Gothic" panose="020B0502020202020204" pitchFamily="34" charset="0"/>
              </a:rPr>
              <a:t>3 years</a:t>
            </a:r>
          </a:p>
          <a:p>
            <a:r>
              <a:rPr lang="en-US" sz="1200" dirty="0">
                <a:latin typeface="Century Gothic" panose="020B0502020202020204" pitchFamily="34" charset="0"/>
              </a:rPr>
              <a:t>Stage -2: &gt; </a:t>
            </a:r>
            <a:r>
              <a:rPr lang="en-US" sz="1200" b="1" dirty="0">
                <a:latin typeface="Century Gothic" panose="020B0502020202020204" pitchFamily="34" charset="0"/>
              </a:rPr>
              <a:t>10</a:t>
            </a:r>
            <a:r>
              <a:rPr lang="en-US" sz="1200" b="1" baseline="30000" dirty="0">
                <a:latin typeface="Century Gothic" panose="020B0502020202020204" pitchFamily="34" charset="0"/>
              </a:rPr>
              <a:t>37</a:t>
            </a:r>
            <a:r>
              <a:rPr lang="en-US" sz="1200" b="1" dirty="0">
                <a:latin typeface="Century Gothic" panose="020B0502020202020204" pitchFamily="34" charset="0"/>
              </a:rPr>
              <a:t>cm</a:t>
            </a:r>
            <a:r>
              <a:rPr lang="en-US" sz="1200" b="1" baseline="30000" dirty="0">
                <a:latin typeface="Century Gothic" panose="020B0502020202020204" pitchFamily="34" charset="0"/>
              </a:rPr>
              <a:t>-2</a:t>
            </a:r>
            <a:r>
              <a:rPr lang="en-US" sz="1200" b="1" dirty="0">
                <a:latin typeface="Century Gothic" panose="020B0502020202020204" pitchFamily="34" charset="0"/>
              </a:rPr>
              <a:t> s-</a:t>
            </a:r>
            <a:r>
              <a:rPr lang="en-US" sz="1200" b="1" baseline="30000" dirty="0">
                <a:latin typeface="Century Gothic" panose="020B0502020202020204" pitchFamily="34" charset="0"/>
              </a:rPr>
              <a:t>1</a:t>
            </a:r>
          </a:p>
          <a:p>
            <a:r>
              <a:rPr lang="en-US" sz="1200" b="1" dirty="0">
                <a:solidFill>
                  <a:srgbClr val="C00000"/>
                </a:solidFill>
                <a:latin typeface="Century Gothic" panose="020B0502020202020204" pitchFamily="34" charset="0"/>
              </a:rPr>
              <a:t>7-10 years</a:t>
            </a:r>
          </a:p>
          <a:p>
            <a:r>
              <a:rPr lang="en-US" sz="1200" b="1" dirty="0">
                <a:solidFill>
                  <a:srgbClr val="C00000"/>
                </a:solidFill>
                <a:latin typeface="Century Gothic" panose="020B0502020202020204" pitchFamily="34" charset="0"/>
              </a:rPr>
              <a:t> </a:t>
            </a:r>
          </a:p>
        </p:txBody>
      </p:sp>
      <p:pic>
        <p:nvPicPr>
          <p:cNvPr id="37" name="Image" descr="Image">
            <a:extLst>
              <a:ext uri="{FF2B5EF4-FFF2-40B4-BE49-F238E27FC236}">
                <a16:creationId xmlns:a16="http://schemas.microsoft.com/office/drawing/2014/main" id="{BF1051A0-3E2B-D843-74F5-8EDDF935D04D}"/>
              </a:ext>
            </a:extLst>
          </p:cNvPr>
          <p:cNvPicPr>
            <a:picLocks noChangeAspect="1"/>
          </p:cNvPicPr>
          <p:nvPr/>
        </p:nvPicPr>
        <p:blipFill>
          <a:blip r:embed="rId9"/>
          <a:srcRect t="2369"/>
          <a:stretch>
            <a:fillRect/>
          </a:stretch>
        </p:blipFill>
        <p:spPr>
          <a:xfrm>
            <a:off x="2460432" y="4622680"/>
            <a:ext cx="1918675" cy="1180406"/>
          </a:xfrm>
          <a:prstGeom prst="rect">
            <a:avLst/>
          </a:prstGeom>
          <a:ln w="12700">
            <a:miter lim="400000"/>
          </a:ln>
          <a:effectLst>
            <a:outerShdw blurRad="190500" dist="8455" dir="5400000" rotWithShape="0">
              <a:srgbClr val="000000"/>
            </a:outerShdw>
          </a:effectLst>
        </p:spPr>
      </p:pic>
      <p:sp>
        <p:nvSpPr>
          <p:cNvPr id="38" name="TextBox 37">
            <a:extLst>
              <a:ext uri="{FF2B5EF4-FFF2-40B4-BE49-F238E27FC236}">
                <a16:creationId xmlns:a16="http://schemas.microsoft.com/office/drawing/2014/main" id="{F89B51AA-7783-8593-B039-C43B33351E4C}"/>
              </a:ext>
            </a:extLst>
          </p:cNvPr>
          <p:cNvSpPr txBox="1"/>
          <p:nvPr/>
        </p:nvSpPr>
        <p:spPr>
          <a:xfrm>
            <a:off x="1798051" y="3043851"/>
            <a:ext cx="5929828" cy="400110"/>
          </a:xfrm>
          <a:prstGeom prst="rect">
            <a:avLst/>
          </a:prstGeom>
          <a:noFill/>
        </p:spPr>
        <p:txBody>
          <a:bodyPr wrap="none" rtlCol="0">
            <a:spAutoFit/>
          </a:bodyPr>
          <a:lstStyle/>
          <a:p>
            <a:r>
              <a:rPr lang="en-US" sz="2000" b="1" dirty="0">
                <a:latin typeface="Century Gothic" panose="020B0502020202020204" pitchFamily="34" charset="0"/>
              </a:rPr>
              <a:t>33 Experiments completed out of 91 approved</a:t>
            </a:r>
          </a:p>
        </p:txBody>
      </p:sp>
      <p:sp>
        <p:nvSpPr>
          <p:cNvPr id="39" name="TextBox 38">
            <a:extLst>
              <a:ext uri="{FF2B5EF4-FFF2-40B4-BE49-F238E27FC236}">
                <a16:creationId xmlns:a16="http://schemas.microsoft.com/office/drawing/2014/main" id="{A65DAEE1-0E48-7058-3E2D-FD360956216C}"/>
              </a:ext>
            </a:extLst>
          </p:cNvPr>
          <p:cNvSpPr txBox="1"/>
          <p:nvPr/>
        </p:nvSpPr>
        <p:spPr>
          <a:xfrm>
            <a:off x="2403797" y="3477799"/>
            <a:ext cx="1895071" cy="307777"/>
          </a:xfrm>
          <a:prstGeom prst="rect">
            <a:avLst/>
          </a:prstGeom>
          <a:noFill/>
        </p:spPr>
        <p:txBody>
          <a:bodyPr wrap="none" rtlCol="0">
            <a:spAutoFit/>
          </a:bodyPr>
          <a:lstStyle/>
          <a:p>
            <a:r>
              <a:rPr lang="en-US" sz="1400" b="1" dirty="0">
                <a:solidFill>
                  <a:srgbClr val="C00000"/>
                </a:solidFill>
                <a:latin typeface="Century Gothic" panose="020B0502020202020204" pitchFamily="34" charset="0"/>
              </a:rPr>
              <a:t>Luminosity Upgrade</a:t>
            </a:r>
          </a:p>
        </p:txBody>
      </p:sp>
      <p:pic>
        <p:nvPicPr>
          <p:cNvPr id="40" name="Picture 39">
            <a:extLst>
              <a:ext uri="{FF2B5EF4-FFF2-40B4-BE49-F238E27FC236}">
                <a16:creationId xmlns:a16="http://schemas.microsoft.com/office/drawing/2014/main" id="{ABA15D29-5F69-C71F-A314-1E27D7809367}"/>
              </a:ext>
            </a:extLst>
          </p:cNvPr>
          <p:cNvPicPr>
            <a:picLocks noChangeAspect="1"/>
          </p:cNvPicPr>
          <p:nvPr/>
        </p:nvPicPr>
        <p:blipFill>
          <a:blip r:embed="rId10"/>
          <a:stretch>
            <a:fillRect/>
          </a:stretch>
        </p:blipFill>
        <p:spPr>
          <a:xfrm>
            <a:off x="15827" y="838493"/>
            <a:ext cx="2200589" cy="1645920"/>
          </a:xfrm>
          <a:prstGeom prst="rect">
            <a:avLst/>
          </a:prstGeom>
          <a:ln>
            <a:noFill/>
          </a:ln>
          <a:effectLst>
            <a:outerShdw blurRad="190500" algn="tl" rotWithShape="0">
              <a:srgbClr val="000000">
                <a:alpha val="70000"/>
              </a:srgbClr>
            </a:outerShdw>
          </a:effectLst>
        </p:spPr>
      </p:pic>
      <p:sp>
        <p:nvSpPr>
          <p:cNvPr id="41" name="Rectangle 40">
            <a:extLst>
              <a:ext uri="{FF2B5EF4-FFF2-40B4-BE49-F238E27FC236}">
                <a16:creationId xmlns:a16="http://schemas.microsoft.com/office/drawing/2014/main" id="{9656E090-7F29-83E5-091F-060CC5C73979}"/>
              </a:ext>
            </a:extLst>
          </p:cNvPr>
          <p:cNvSpPr/>
          <p:nvPr/>
        </p:nvSpPr>
        <p:spPr>
          <a:xfrm>
            <a:off x="237674" y="2424348"/>
            <a:ext cx="1710725" cy="338554"/>
          </a:xfrm>
          <a:prstGeom prst="rect">
            <a:avLst/>
          </a:prstGeom>
        </p:spPr>
        <p:txBody>
          <a:bodyPr wrap="none">
            <a:spAutoFit/>
          </a:bodyPr>
          <a:lstStyle/>
          <a:p>
            <a:r>
              <a:rPr lang="en-US" sz="1600" b="1" dirty="0">
                <a:solidFill>
                  <a:schemeClr val="bg1"/>
                </a:solidFill>
                <a:latin typeface="Century Gothic" panose="020B0502020202020204" pitchFamily="34" charset="0"/>
              </a:rPr>
              <a:t>Hall A: </a:t>
            </a:r>
            <a:r>
              <a:rPr lang="en-US" sz="1600" b="1" dirty="0">
                <a:solidFill>
                  <a:srgbClr val="FFFF00"/>
                </a:solidFill>
                <a:latin typeface="Century Gothic" panose="020B0502020202020204" pitchFamily="34" charset="0"/>
              </a:rPr>
              <a:t>SBS &amp; BB</a:t>
            </a:r>
            <a:endParaRPr lang="en-US" sz="1600" dirty="0">
              <a:solidFill>
                <a:srgbClr val="FFFF00"/>
              </a:solidFill>
              <a:latin typeface="Century Gothic" panose="020B0502020202020204" pitchFamily="34" charset="0"/>
            </a:endParaRPr>
          </a:p>
        </p:txBody>
      </p:sp>
      <p:sp>
        <p:nvSpPr>
          <p:cNvPr id="42" name="TextBox 41">
            <a:extLst>
              <a:ext uri="{FF2B5EF4-FFF2-40B4-BE49-F238E27FC236}">
                <a16:creationId xmlns:a16="http://schemas.microsoft.com/office/drawing/2014/main" id="{7879AE13-9CE4-0705-167A-9D31B1818287}"/>
              </a:ext>
            </a:extLst>
          </p:cNvPr>
          <p:cNvSpPr txBox="1"/>
          <p:nvPr/>
        </p:nvSpPr>
        <p:spPr>
          <a:xfrm>
            <a:off x="245507" y="4411704"/>
            <a:ext cx="851515" cy="307777"/>
          </a:xfrm>
          <a:prstGeom prst="rect">
            <a:avLst/>
          </a:prstGeom>
          <a:noFill/>
        </p:spPr>
        <p:txBody>
          <a:bodyPr wrap="none" rtlCol="0">
            <a:spAutoFit/>
          </a:bodyPr>
          <a:lstStyle/>
          <a:p>
            <a:r>
              <a:rPr lang="en-US" sz="1400" b="1" dirty="0">
                <a:solidFill>
                  <a:srgbClr val="C00000"/>
                </a:solidFill>
                <a:latin typeface="Century Gothic" panose="020B0502020202020204" pitchFamily="34" charset="0"/>
              </a:rPr>
              <a:t>MOLLER</a:t>
            </a:r>
          </a:p>
        </p:txBody>
      </p:sp>
      <p:sp>
        <p:nvSpPr>
          <p:cNvPr id="43" name="TextBox 42">
            <a:extLst>
              <a:ext uri="{FF2B5EF4-FFF2-40B4-BE49-F238E27FC236}">
                <a16:creationId xmlns:a16="http://schemas.microsoft.com/office/drawing/2014/main" id="{81B83BB4-17CC-1BEB-067C-85C9A4EFED7C}"/>
              </a:ext>
            </a:extLst>
          </p:cNvPr>
          <p:cNvSpPr txBox="1"/>
          <p:nvPr/>
        </p:nvSpPr>
        <p:spPr>
          <a:xfrm>
            <a:off x="237674" y="5827246"/>
            <a:ext cx="646331" cy="307777"/>
          </a:xfrm>
          <a:prstGeom prst="rect">
            <a:avLst/>
          </a:prstGeom>
          <a:noFill/>
        </p:spPr>
        <p:txBody>
          <a:bodyPr wrap="none" rtlCol="0">
            <a:spAutoFit/>
          </a:bodyPr>
          <a:lstStyle/>
          <a:p>
            <a:r>
              <a:rPr lang="en-US" sz="1400" b="1" dirty="0" err="1">
                <a:solidFill>
                  <a:srgbClr val="C00000"/>
                </a:solidFill>
                <a:latin typeface="Century Gothic" panose="020B0502020202020204" pitchFamily="34" charset="0"/>
              </a:rPr>
              <a:t>SoLID</a:t>
            </a:r>
            <a:endParaRPr lang="en-US" sz="1400" b="1" dirty="0">
              <a:solidFill>
                <a:srgbClr val="C00000"/>
              </a:solidFill>
              <a:latin typeface="Century Gothic" panose="020B0502020202020204" pitchFamily="34" charset="0"/>
            </a:endParaRPr>
          </a:p>
        </p:txBody>
      </p:sp>
      <p:grpSp>
        <p:nvGrpSpPr>
          <p:cNvPr id="44" name="Group 43">
            <a:extLst>
              <a:ext uri="{FF2B5EF4-FFF2-40B4-BE49-F238E27FC236}">
                <a16:creationId xmlns:a16="http://schemas.microsoft.com/office/drawing/2014/main" id="{109F6F38-55B9-5096-9F81-625D11BDAC8A}"/>
              </a:ext>
            </a:extLst>
          </p:cNvPr>
          <p:cNvGrpSpPr/>
          <p:nvPr/>
        </p:nvGrpSpPr>
        <p:grpSpPr>
          <a:xfrm>
            <a:off x="4766110" y="4986720"/>
            <a:ext cx="1501654" cy="1068090"/>
            <a:chOff x="236512" y="1572488"/>
            <a:chExt cx="4150136" cy="3032827"/>
          </a:xfrm>
        </p:grpSpPr>
        <p:pic>
          <p:nvPicPr>
            <p:cNvPr id="45" name="Picture 1" descr="page13image3013424528">
              <a:extLst>
                <a:ext uri="{FF2B5EF4-FFF2-40B4-BE49-F238E27FC236}">
                  <a16:creationId xmlns:a16="http://schemas.microsoft.com/office/drawing/2014/main" id="{3D676E84-C55E-B93B-FE7F-E68A81EAB64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994"/>
            <a:stretch/>
          </p:blipFill>
          <p:spPr bwMode="auto">
            <a:xfrm>
              <a:off x="377962" y="1572488"/>
              <a:ext cx="4008686" cy="3032827"/>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Arrow Connector 45">
              <a:extLst>
                <a:ext uri="{FF2B5EF4-FFF2-40B4-BE49-F238E27FC236}">
                  <a16:creationId xmlns:a16="http://schemas.microsoft.com/office/drawing/2014/main" id="{047E8E22-DF99-9B66-4737-85C6859CC4F5}"/>
                </a:ext>
              </a:extLst>
            </p:cNvPr>
            <p:cNvCxnSpPr>
              <a:cxnSpLocks/>
            </p:cNvCxnSpPr>
            <p:nvPr/>
          </p:nvCxnSpPr>
          <p:spPr>
            <a:xfrm rot="240000" flipV="1">
              <a:off x="236512" y="3407706"/>
              <a:ext cx="591335" cy="113909"/>
            </a:xfrm>
            <a:prstGeom prst="straightConnector1">
              <a:avLst/>
            </a:prstGeom>
            <a:ln w="57150">
              <a:solidFill>
                <a:srgbClr val="0A2BC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C5E8561-2A06-4F28-252A-E73928AF6F89}"/>
                </a:ext>
              </a:extLst>
            </p:cNvPr>
            <p:cNvCxnSpPr>
              <a:cxnSpLocks/>
            </p:cNvCxnSpPr>
            <p:nvPr/>
          </p:nvCxnSpPr>
          <p:spPr>
            <a:xfrm flipV="1">
              <a:off x="3747369" y="3025569"/>
              <a:ext cx="591816" cy="42873"/>
            </a:xfrm>
            <a:prstGeom prst="straightConnector1">
              <a:avLst/>
            </a:prstGeom>
            <a:ln w="57150">
              <a:solidFill>
                <a:schemeClr val="tx1">
                  <a:lumMod val="50000"/>
                  <a:lumOff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0C4B386-8696-CEF1-6BE5-E6ED9339B57B}"/>
                </a:ext>
              </a:extLst>
            </p:cNvPr>
            <p:cNvSpPr txBox="1"/>
            <p:nvPr/>
          </p:nvSpPr>
          <p:spPr>
            <a:xfrm>
              <a:off x="278870" y="3552034"/>
              <a:ext cx="425116" cy="461665"/>
            </a:xfrm>
            <a:prstGeom prst="rect">
              <a:avLst/>
            </a:prstGeom>
            <a:noFill/>
          </p:spPr>
          <p:txBody>
            <a:bodyPr wrap="none" rtlCol="0">
              <a:spAutoFit/>
            </a:bodyPr>
            <a:lstStyle/>
            <a:p>
              <a:r>
                <a:rPr lang="it-IT" sz="2400" b="1" dirty="0">
                  <a:latin typeface="Arial" panose="020B0604020202020204" pitchFamily="34" charset="0"/>
                  <a:cs typeface="Arial" panose="020B0604020202020204" pitchFamily="34" charset="0"/>
                </a:rPr>
                <a:t>e</a:t>
              </a:r>
              <a:r>
                <a:rPr lang="it-IT" sz="2400" b="1" baseline="30000" dirty="0">
                  <a:latin typeface="Arial" panose="020B0604020202020204" pitchFamily="34" charset="0"/>
                  <a:cs typeface="Arial" panose="020B0604020202020204" pitchFamily="34" charset="0"/>
                </a:rPr>
                <a:t>-</a:t>
              </a:r>
            </a:p>
          </p:txBody>
        </p:sp>
        <p:sp>
          <p:nvSpPr>
            <p:cNvPr id="49" name="TextBox 48">
              <a:extLst>
                <a:ext uri="{FF2B5EF4-FFF2-40B4-BE49-F238E27FC236}">
                  <a16:creationId xmlns:a16="http://schemas.microsoft.com/office/drawing/2014/main" id="{8844B440-E723-9DEA-70EF-A1407A15D2BD}"/>
                </a:ext>
              </a:extLst>
            </p:cNvPr>
            <p:cNvSpPr txBox="1"/>
            <p:nvPr/>
          </p:nvSpPr>
          <p:spPr>
            <a:xfrm>
              <a:off x="3854386" y="3017079"/>
              <a:ext cx="332142" cy="523220"/>
            </a:xfrm>
            <a:prstGeom prst="rect">
              <a:avLst/>
            </a:prstGeom>
            <a:noFill/>
          </p:spPr>
          <p:txBody>
            <a:bodyPr wrap="none" rtlCol="0">
              <a:spAutoFit/>
            </a:bodyPr>
            <a:lstStyle/>
            <a:p>
              <a:r>
                <a:rPr lang="it-IT" sz="2800" b="1" dirty="0">
                  <a:solidFill>
                    <a:schemeClr val="tx1">
                      <a:lumMod val="65000"/>
                      <a:lumOff val="35000"/>
                    </a:schemeClr>
                  </a:solidFill>
                  <a:latin typeface="Symbol" pitchFamily="2" charset="2"/>
                </a:rPr>
                <a:t>g</a:t>
              </a:r>
            </a:p>
          </p:txBody>
        </p:sp>
      </p:grpSp>
      <p:sp>
        <p:nvSpPr>
          <p:cNvPr id="50" name="TextBox 49">
            <a:extLst>
              <a:ext uri="{FF2B5EF4-FFF2-40B4-BE49-F238E27FC236}">
                <a16:creationId xmlns:a16="http://schemas.microsoft.com/office/drawing/2014/main" id="{FA227832-E628-FFA2-26C4-FDC9D02D04D8}"/>
              </a:ext>
            </a:extLst>
          </p:cNvPr>
          <p:cNvSpPr txBox="1"/>
          <p:nvPr/>
        </p:nvSpPr>
        <p:spPr>
          <a:xfrm>
            <a:off x="5991544" y="5058994"/>
            <a:ext cx="518091" cy="307777"/>
          </a:xfrm>
          <a:prstGeom prst="rect">
            <a:avLst/>
          </a:prstGeom>
          <a:noFill/>
        </p:spPr>
        <p:txBody>
          <a:bodyPr wrap="none" rtlCol="0">
            <a:spAutoFit/>
          </a:bodyPr>
          <a:lstStyle/>
          <a:p>
            <a:r>
              <a:rPr lang="en-US" sz="1400" b="1" dirty="0">
                <a:solidFill>
                  <a:srgbClr val="C00000"/>
                </a:solidFill>
                <a:latin typeface="Century Gothic" panose="020B0502020202020204" pitchFamily="34" charset="0"/>
              </a:rPr>
              <a:t>CPS</a:t>
            </a:r>
          </a:p>
        </p:txBody>
      </p:sp>
      <p:pic>
        <p:nvPicPr>
          <p:cNvPr id="51" name="Picture 50">
            <a:extLst>
              <a:ext uri="{FF2B5EF4-FFF2-40B4-BE49-F238E27FC236}">
                <a16:creationId xmlns:a16="http://schemas.microsoft.com/office/drawing/2014/main" id="{DD4728D6-7D56-E33F-75D7-A77CC47A9A0C}"/>
              </a:ext>
            </a:extLst>
          </p:cNvPr>
          <p:cNvPicPr>
            <a:picLocks noChangeAspect="1"/>
          </p:cNvPicPr>
          <p:nvPr/>
        </p:nvPicPr>
        <p:blipFill rotWithShape="1">
          <a:blip r:embed="rId12"/>
          <a:srcRect l="12871"/>
          <a:stretch/>
        </p:blipFill>
        <p:spPr>
          <a:xfrm>
            <a:off x="6907499" y="4015778"/>
            <a:ext cx="2093104" cy="1350993"/>
          </a:xfrm>
          <a:prstGeom prst="rect">
            <a:avLst/>
          </a:prstGeom>
        </p:spPr>
      </p:pic>
      <p:sp>
        <p:nvSpPr>
          <p:cNvPr id="52" name="TextBox 51">
            <a:extLst>
              <a:ext uri="{FF2B5EF4-FFF2-40B4-BE49-F238E27FC236}">
                <a16:creationId xmlns:a16="http://schemas.microsoft.com/office/drawing/2014/main" id="{7214FD28-D8D8-6676-0BEE-FEC4328D7D05}"/>
              </a:ext>
            </a:extLst>
          </p:cNvPr>
          <p:cNvSpPr txBox="1"/>
          <p:nvPr/>
        </p:nvSpPr>
        <p:spPr>
          <a:xfrm>
            <a:off x="6880907" y="3541232"/>
            <a:ext cx="460382" cy="307777"/>
          </a:xfrm>
          <a:prstGeom prst="rect">
            <a:avLst/>
          </a:prstGeom>
          <a:noFill/>
        </p:spPr>
        <p:txBody>
          <a:bodyPr wrap="none" rtlCol="0">
            <a:spAutoFit/>
          </a:bodyPr>
          <a:lstStyle/>
          <a:p>
            <a:r>
              <a:rPr lang="en-US" sz="1400" b="1" dirty="0">
                <a:solidFill>
                  <a:srgbClr val="C00000"/>
                </a:solidFill>
                <a:latin typeface="Century Gothic" panose="020B0502020202020204" pitchFamily="34" charset="0"/>
              </a:rPr>
              <a:t>KLF</a:t>
            </a:r>
          </a:p>
        </p:txBody>
      </p:sp>
      <p:pic>
        <p:nvPicPr>
          <p:cNvPr id="53" name="Picture 52">
            <a:extLst>
              <a:ext uri="{FF2B5EF4-FFF2-40B4-BE49-F238E27FC236}">
                <a16:creationId xmlns:a16="http://schemas.microsoft.com/office/drawing/2014/main" id="{48578582-1C6D-D0F5-DA12-1764AE74BFBC}"/>
              </a:ext>
            </a:extLst>
          </p:cNvPr>
          <p:cNvPicPr>
            <a:picLocks noChangeAspect="1"/>
          </p:cNvPicPr>
          <p:nvPr/>
        </p:nvPicPr>
        <p:blipFill>
          <a:blip r:embed="rId13"/>
          <a:stretch>
            <a:fillRect/>
          </a:stretch>
        </p:blipFill>
        <p:spPr>
          <a:xfrm>
            <a:off x="4671695" y="3527896"/>
            <a:ext cx="1897704" cy="1416512"/>
          </a:xfrm>
          <a:prstGeom prst="rect">
            <a:avLst/>
          </a:prstGeom>
        </p:spPr>
      </p:pic>
      <p:sp>
        <p:nvSpPr>
          <p:cNvPr id="54" name="TextBox 53">
            <a:extLst>
              <a:ext uri="{FF2B5EF4-FFF2-40B4-BE49-F238E27FC236}">
                <a16:creationId xmlns:a16="http://schemas.microsoft.com/office/drawing/2014/main" id="{9611F87D-533C-B511-EFE7-5875D6254D58}"/>
              </a:ext>
            </a:extLst>
          </p:cNvPr>
          <p:cNvSpPr txBox="1"/>
          <p:nvPr/>
        </p:nvSpPr>
        <p:spPr>
          <a:xfrm>
            <a:off x="4737358" y="3731049"/>
            <a:ext cx="511679" cy="307777"/>
          </a:xfrm>
          <a:prstGeom prst="rect">
            <a:avLst/>
          </a:prstGeom>
          <a:noFill/>
        </p:spPr>
        <p:txBody>
          <a:bodyPr wrap="none" rtlCol="0">
            <a:spAutoFit/>
          </a:bodyPr>
          <a:lstStyle/>
          <a:p>
            <a:r>
              <a:rPr lang="en-US" sz="1400" b="1" dirty="0">
                <a:solidFill>
                  <a:srgbClr val="C00000"/>
                </a:solidFill>
                <a:latin typeface="Century Gothic" panose="020B0502020202020204" pitchFamily="34" charset="0"/>
              </a:rPr>
              <a:t>NPS</a:t>
            </a:r>
          </a:p>
        </p:txBody>
      </p:sp>
      <p:sp>
        <p:nvSpPr>
          <p:cNvPr id="55" name="TextBox 54">
            <a:extLst>
              <a:ext uri="{FF2B5EF4-FFF2-40B4-BE49-F238E27FC236}">
                <a16:creationId xmlns:a16="http://schemas.microsoft.com/office/drawing/2014/main" id="{2921CB38-8940-36D7-A573-A20275369B47}"/>
              </a:ext>
            </a:extLst>
          </p:cNvPr>
          <p:cNvSpPr txBox="1"/>
          <p:nvPr/>
        </p:nvSpPr>
        <p:spPr>
          <a:xfrm>
            <a:off x="2224721" y="6318643"/>
            <a:ext cx="4584007" cy="424732"/>
          </a:xfrm>
          <a:prstGeom prst="rect">
            <a:avLst/>
          </a:prstGeom>
          <a:solidFill>
            <a:schemeClr val="bg1"/>
          </a:solidFill>
        </p:spPr>
        <p:txBody>
          <a:bodyPr wrap="square">
            <a:spAutoFit/>
          </a:bodyPr>
          <a:lstStyle/>
          <a:p>
            <a:pPr algn="ctr">
              <a:lnSpc>
                <a:spcPct val="90000"/>
              </a:lnSpc>
            </a:pPr>
            <a:r>
              <a:rPr lang="en-US" sz="2400" b="1" kern="0" dirty="0">
                <a:solidFill>
                  <a:srgbClr val="0D36B6"/>
                </a:solidFill>
                <a:latin typeface="Century Gothic" panose="020B0502020202020204" pitchFamily="34" charset="0"/>
                <a:cs typeface="Arial" pitchFamily="34" charset="0"/>
              </a:rPr>
              <a:t>~8 years at ~30 weeks/year</a:t>
            </a:r>
            <a:endParaRPr lang="en-US" sz="2400" b="1" dirty="0">
              <a:solidFill>
                <a:srgbClr val="0D36B6"/>
              </a:solidFill>
              <a:latin typeface="Century Gothic" panose="020B0502020202020204" pitchFamily="34" charset="0"/>
            </a:endParaRPr>
          </a:p>
        </p:txBody>
      </p:sp>
    </p:spTree>
    <p:extLst>
      <p:ext uri="{BB962C8B-B14F-4D97-AF65-F5344CB8AC3E}">
        <p14:creationId xmlns:p14="http://schemas.microsoft.com/office/powerpoint/2010/main" val="2155054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a:xfrm>
            <a:off x="1" y="0"/>
            <a:ext cx="9144000" cy="740705"/>
          </a:xfrm>
        </p:spPr>
        <p:txBody>
          <a:bodyPr>
            <a:noAutofit/>
          </a:bodyPr>
          <a:lstStyle/>
          <a:p>
            <a:r>
              <a:rPr lang="en-US" sz="3600" b="0" dirty="0">
                <a:solidFill>
                  <a:schemeClr val="accent1"/>
                </a:solidFill>
                <a:latin typeface="Avenir" panose="02000503020000020003" pitchFamily="2" charset="0"/>
                <a:cs typeface="Avenir Black"/>
              </a:rPr>
              <a:t>LRP: </a:t>
            </a:r>
            <a:r>
              <a:rPr lang="en-US" b="0" dirty="0">
                <a:solidFill>
                  <a:schemeClr val="accent1"/>
                </a:solidFill>
                <a:latin typeface="Avenir" panose="02000503020000020003" pitchFamily="2" charset="0"/>
                <a:cs typeface="Avenir Black"/>
              </a:rPr>
              <a:t>Text for a CEBAF Energy Upgrade Initiative Presented</a:t>
            </a:r>
            <a:endParaRPr lang="en-US" sz="3600" b="0" dirty="0">
              <a:solidFill>
                <a:srgbClr val="FFFFFF"/>
              </a:solidFill>
              <a:latin typeface="Avenir" panose="02000503020000020003" pitchFamily="2"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7072644" y="6565188"/>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20</a:t>
            </a:fld>
            <a:endParaRPr lang="en-US" dirty="0">
              <a:solidFill>
                <a:srgbClr val="000000"/>
              </a:solidFill>
            </a:endParaRPr>
          </a:p>
        </p:txBody>
      </p:sp>
      <p:sp>
        <p:nvSpPr>
          <p:cNvPr id="8" name="TextBox 7">
            <a:extLst>
              <a:ext uri="{FF2B5EF4-FFF2-40B4-BE49-F238E27FC236}">
                <a16:creationId xmlns:a16="http://schemas.microsoft.com/office/drawing/2014/main" id="{9A1AE0C3-ACDA-3C58-3BDC-5EF157DE96FB}"/>
              </a:ext>
            </a:extLst>
          </p:cNvPr>
          <p:cNvSpPr txBox="1"/>
          <p:nvPr/>
        </p:nvSpPr>
        <p:spPr>
          <a:xfrm>
            <a:off x="254122" y="806786"/>
            <a:ext cx="8481527" cy="5812232"/>
          </a:xfrm>
          <a:prstGeom prst="rect">
            <a:avLst/>
          </a:prstGeom>
          <a:noFill/>
        </p:spPr>
        <p:txBody>
          <a:bodyPr wrap="square">
            <a:spAutoFit/>
          </a:bodyPr>
          <a:lstStyle/>
          <a:p>
            <a:pPr>
              <a:lnSpc>
                <a:spcPct val="107000"/>
              </a:lnSpc>
              <a:spcAft>
                <a:spcPts val="800"/>
              </a:spcAft>
            </a:pPr>
            <a:r>
              <a:rPr lang="en-US" sz="1800" b="1" dirty="0">
                <a:solidFill>
                  <a:srgbClr val="0D36B6"/>
                </a:solidFill>
                <a:effectLst/>
                <a:latin typeface="Calibri" panose="020F0502020204030204" pitchFamily="34" charset="0"/>
                <a:ea typeface="Calibri" panose="020F0502020204030204" pitchFamily="34" charset="0"/>
                <a:cs typeface="Times New Roman" panose="02020603050405020304" pitchFamily="18" charset="0"/>
              </a:rPr>
              <a:t>Capitalizing on recent science insights and US-led accelerator science and technology innovations, we strongly recommend the allocation of resources to develop a cost-effective energy upgrade of CEBAF, and its construction in a timeframe compatible with the EIC construction. This will enable a worldwide unique nuclear science program at the luminosity frontier.</a:t>
            </a:r>
          </a:p>
          <a:p>
            <a:pPr>
              <a:lnSpc>
                <a:spcPct val="107000"/>
              </a:lnSpc>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last decade has provided multiple science surprises such as the discovery of </a:t>
            </a:r>
            <a:r>
              <a:rPr lang="en-US" i="1" dirty="0">
                <a:latin typeface="Calibri" panose="020F0502020204030204" pitchFamily="34" charset="0"/>
                <a:ea typeface="Calibri" panose="020F0502020204030204" pitchFamily="34" charset="0"/>
                <a:cs typeface="Times New Roman" panose="02020603050405020304" pitchFamily="18" charset="0"/>
              </a:rPr>
              <a:t>exotic states in the charmonium sector at facilities worldwide,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so-called “XYZ” states. Studies of the 3D structure of hadrons and hadronization provided deeper access to quark-gluon dynamics and opened new opportunities to understanding QCD in its full complexity. In addition, mysteries of the visible matter around us remain unsolved, such as a small enhancement of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partons</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found in nuclei at the interface of the quark- and gluon-dominated regions, the so-called “anti-shadowing” region, that to date lacks explanation and can only be further studied at the luminosity frontier.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i="1" dirty="0">
                <a:effectLst/>
                <a:latin typeface="Calibri" panose="020F0502020204030204" pitchFamily="34" charset="0"/>
                <a:ea typeface="Calibri" panose="020F0502020204030204" pitchFamily="34" charset="0"/>
                <a:cs typeface="Times New Roman" panose="02020603050405020304" pitchFamily="18" charset="0"/>
              </a:rPr>
              <a:t>Capitalizing on recent innovations enabled by accelerator science and technology, a cost-effective energy upgrade of the 12-GeV CEBAF at Jefferson Lab to a 20+ GeV facility has become feasible. Such an upgrade would permit a worldwide unique nuclear science program with fixed targets at the luminosity frontier, roughly five decades above that possible with a collider. Beyond its nuclear science opportunities, this will further steward best-in-class accelerator technology within the US.</a:t>
            </a:r>
            <a:r>
              <a:rPr lang="en-US" dirty="0">
                <a:effectLst/>
              </a:rPr>
              <a:t> </a:t>
            </a:r>
            <a:endParaRPr lang="en-US" dirty="0"/>
          </a:p>
        </p:txBody>
      </p:sp>
    </p:spTree>
    <p:extLst>
      <p:ext uri="{BB962C8B-B14F-4D97-AF65-F5344CB8AC3E}">
        <p14:creationId xmlns:p14="http://schemas.microsoft.com/office/powerpoint/2010/main" val="3452744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a:xfrm>
            <a:off x="1" y="0"/>
            <a:ext cx="9144000" cy="740705"/>
          </a:xfrm>
        </p:spPr>
        <p:txBody>
          <a:bodyPr>
            <a:noAutofit/>
          </a:bodyPr>
          <a:lstStyle/>
          <a:p>
            <a:r>
              <a:rPr lang="en-US" sz="3600" b="0" dirty="0">
                <a:solidFill>
                  <a:schemeClr val="accent1"/>
                </a:solidFill>
                <a:latin typeface="Avenir" panose="02000503020000020003" pitchFamily="2" charset="0"/>
                <a:cs typeface="Avenir Black"/>
              </a:rPr>
              <a:t>LRP: </a:t>
            </a:r>
            <a:r>
              <a:rPr lang="en-US" b="0" dirty="0">
                <a:solidFill>
                  <a:schemeClr val="accent1"/>
                </a:solidFill>
                <a:latin typeface="Avenir" panose="02000503020000020003" pitchFamily="2" charset="0"/>
                <a:cs typeface="Avenir Black"/>
              </a:rPr>
              <a:t>Text for a CEBAF Energy Upgrade Initiative Presented</a:t>
            </a:r>
            <a:endParaRPr lang="en-US" sz="3600" b="0" dirty="0">
              <a:solidFill>
                <a:srgbClr val="FFFFFF"/>
              </a:solidFill>
              <a:latin typeface="Avenir" panose="02000503020000020003" pitchFamily="2"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7072644" y="6565188"/>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21</a:t>
            </a:fld>
            <a:endParaRPr lang="en-US" dirty="0">
              <a:solidFill>
                <a:srgbClr val="000000"/>
              </a:solidFill>
            </a:endParaRPr>
          </a:p>
        </p:txBody>
      </p:sp>
      <p:sp>
        <p:nvSpPr>
          <p:cNvPr id="8" name="TextBox 7">
            <a:extLst>
              <a:ext uri="{FF2B5EF4-FFF2-40B4-BE49-F238E27FC236}">
                <a16:creationId xmlns:a16="http://schemas.microsoft.com/office/drawing/2014/main" id="{9A1AE0C3-ACDA-3C58-3BDC-5EF157DE96FB}"/>
              </a:ext>
            </a:extLst>
          </p:cNvPr>
          <p:cNvSpPr txBox="1"/>
          <p:nvPr/>
        </p:nvSpPr>
        <p:spPr>
          <a:xfrm>
            <a:off x="254122" y="806786"/>
            <a:ext cx="8481527" cy="2862322"/>
          </a:xfrm>
          <a:prstGeom prst="rect">
            <a:avLst/>
          </a:prstGeom>
          <a:noFill/>
        </p:spPr>
        <p:txBody>
          <a:bodyPr wrap="square">
            <a:spAutoFit/>
          </a:bodyPr>
          <a:lstStyle/>
          <a:p>
            <a:r>
              <a:rPr lang="en-US" b="1" dirty="0">
                <a:solidFill>
                  <a:srgbClr val="0D36B6"/>
                </a:solidFill>
                <a:latin typeface="Calibri" panose="020F0502020204030204" pitchFamily="34" charset="0"/>
                <a:cs typeface="Times New Roman" panose="02020603050405020304" pitchFamily="18" charset="0"/>
              </a:rPr>
              <a:t>We recommend the allocation of necessary resources to implement high duty-cycle polarized positron beams at CEBAF.</a:t>
            </a:r>
          </a:p>
          <a:p>
            <a:endParaRPr lang="en-US" dirty="0"/>
          </a:p>
          <a:p>
            <a:r>
              <a:rPr lang="en-US" dirty="0"/>
              <a:t>Using the 12 GeV CEBAF and capitalizing on positron source innovations at the Jefferson Lab, high duty cycle polarized electron and positron beams, together with the outstanding capabilities of Jefferson Lab detectors, will enable a unique science program at the luminosity and precision frontier. It will comprise the mapping of two-photon exchange effects as well as essential measurements of the 3D structure of hadrons. It will also offer new opportunities to investigate electroweak physics and the physics beyond the standard model.</a:t>
            </a:r>
          </a:p>
        </p:txBody>
      </p:sp>
    </p:spTree>
    <p:extLst>
      <p:ext uri="{BB962C8B-B14F-4D97-AF65-F5344CB8AC3E}">
        <p14:creationId xmlns:p14="http://schemas.microsoft.com/office/powerpoint/2010/main" val="2713571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30" name="Slide Number Placeholder 4">
            <a:extLst>
              <a:ext uri="{FF2B5EF4-FFF2-40B4-BE49-F238E27FC236}">
                <a16:creationId xmlns:a16="http://schemas.microsoft.com/office/drawing/2014/main" id="{7522C233-1E34-19A3-08A9-FF69A7D3AC4D}"/>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22</a:t>
            </a:fld>
            <a:endParaRPr lang="en-US" dirty="0"/>
          </a:p>
        </p:txBody>
      </p:sp>
      <p:sp>
        <p:nvSpPr>
          <p:cNvPr id="32" name="Slide Number Placeholder 4">
            <a:extLst>
              <a:ext uri="{FF2B5EF4-FFF2-40B4-BE49-F238E27FC236}">
                <a16:creationId xmlns:a16="http://schemas.microsoft.com/office/drawing/2014/main" id="{6D457C77-8D4B-1B1D-D004-D02D470D1EAC}"/>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22</a:t>
            </a:fld>
            <a:endParaRPr lang="en-US" dirty="0">
              <a:solidFill>
                <a:srgbClr val="000000"/>
              </a:solidFill>
            </a:endParaRPr>
          </a:p>
        </p:txBody>
      </p:sp>
      <p:sp>
        <p:nvSpPr>
          <p:cNvPr id="4" name="Title 1">
            <a:extLst>
              <a:ext uri="{FF2B5EF4-FFF2-40B4-BE49-F238E27FC236}">
                <a16:creationId xmlns:a16="http://schemas.microsoft.com/office/drawing/2014/main" id="{3BC088CA-484B-E682-944C-536351C5206B}"/>
              </a:ext>
            </a:extLst>
          </p:cNvPr>
          <p:cNvSpPr>
            <a:spLocks noGrp="1"/>
          </p:cNvSpPr>
          <p:nvPr>
            <p:ph type="title"/>
          </p:nvPr>
        </p:nvSpPr>
        <p:spPr>
          <a:xfrm>
            <a:off x="1" y="0"/>
            <a:ext cx="9144000" cy="740705"/>
          </a:xfrm>
        </p:spPr>
        <p:txBody>
          <a:bodyPr>
            <a:noAutofit/>
          </a:bodyPr>
          <a:lstStyle/>
          <a:p>
            <a:r>
              <a:rPr lang="en-US" sz="3600" b="0" dirty="0">
                <a:solidFill>
                  <a:schemeClr val="accent1"/>
                </a:solidFill>
                <a:latin typeface="Avenir" panose="02000503020000020003" pitchFamily="2" charset="0"/>
                <a:cs typeface="Avenir Black"/>
              </a:rPr>
              <a:t>Results of the two </a:t>
            </a:r>
            <a:r>
              <a:rPr lang="en-US" sz="3600" b="0" dirty="0" err="1">
                <a:solidFill>
                  <a:schemeClr val="accent1"/>
                </a:solidFill>
                <a:latin typeface="Avenir" panose="02000503020000020003" pitchFamily="2" charset="0"/>
                <a:cs typeface="Avenir Black"/>
              </a:rPr>
              <a:t>JLab’s</a:t>
            </a:r>
            <a:r>
              <a:rPr lang="en-US" sz="3600" b="0" dirty="0">
                <a:solidFill>
                  <a:schemeClr val="accent1"/>
                </a:solidFill>
                <a:latin typeface="Avenir" panose="02000503020000020003" pitchFamily="2" charset="0"/>
                <a:cs typeface="Avenir Black"/>
              </a:rPr>
              <a:t> Initiatives</a:t>
            </a:r>
            <a:endParaRPr lang="en-US" sz="3600" b="0" dirty="0">
              <a:solidFill>
                <a:srgbClr val="FFFFFF"/>
              </a:solidFill>
              <a:latin typeface="Avenir" panose="02000503020000020003" pitchFamily="2" charset="0"/>
              <a:cs typeface="Avenir Black"/>
            </a:endParaRPr>
          </a:p>
        </p:txBody>
      </p:sp>
      <p:pic>
        <p:nvPicPr>
          <p:cNvPr id="3" name="Picture 2">
            <a:extLst>
              <a:ext uri="{FF2B5EF4-FFF2-40B4-BE49-F238E27FC236}">
                <a16:creationId xmlns:a16="http://schemas.microsoft.com/office/drawing/2014/main" id="{CA48E456-4958-A325-0862-44B1E546680D}"/>
              </a:ext>
            </a:extLst>
          </p:cNvPr>
          <p:cNvPicPr>
            <a:picLocks noChangeAspect="1"/>
          </p:cNvPicPr>
          <p:nvPr/>
        </p:nvPicPr>
        <p:blipFill>
          <a:blip r:embed="rId3"/>
          <a:stretch>
            <a:fillRect/>
          </a:stretch>
        </p:blipFill>
        <p:spPr>
          <a:xfrm>
            <a:off x="0" y="986536"/>
            <a:ext cx="9144000" cy="4884928"/>
          </a:xfrm>
          <a:prstGeom prst="rect">
            <a:avLst/>
          </a:prstGeom>
        </p:spPr>
      </p:pic>
    </p:spTree>
    <p:extLst>
      <p:ext uri="{BB962C8B-B14F-4D97-AF65-F5344CB8AC3E}">
        <p14:creationId xmlns:p14="http://schemas.microsoft.com/office/powerpoint/2010/main" val="518071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30" name="Slide Number Placeholder 4">
            <a:extLst>
              <a:ext uri="{FF2B5EF4-FFF2-40B4-BE49-F238E27FC236}">
                <a16:creationId xmlns:a16="http://schemas.microsoft.com/office/drawing/2014/main" id="{7522C233-1E34-19A3-08A9-FF69A7D3AC4D}"/>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23</a:t>
            </a:fld>
            <a:endParaRPr lang="en-US" dirty="0"/>
          </a:p>
        </p:txBody>
      </p:sp>
      <p:sp>
        <p:nvSpPr>
          <p:cNvPr id="32" name="Slide Number Placeholder 4">
            <a:extLst>
              <a:ext uri="{FF2B5EF4-FFF2-40B4-BE49-F238E27FC236}">
                <a16:creationId xmlns:a16="http://schemas.microsoft.com/office/drawing/2014/main" id="{6D457C77-8D4B-1B1D-D004-D02D470D1EAC}"/>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23</a:t>
            </a:fld>
            <a:endParaRPr lang="en-US" dirty="0">
              <a:solidFill>
                <a:srgbClr val="000000"/>
              </a:solidFill>
            </a:endParaRPr>
          </a:p>
        </p:txBody>
      </p:sp>
      <p:sp>
        <p:nvSpPr>
          <p:cNvPr id="4" name="Title 1">
            <a:extLst>
              <a:ext uri="{FF2B5EF4-FFF2-40B4-BE49-F238E27FC236}">
                <a16:creationId xmlns:a16="http://schemas.microsoft.com/office/drawing/2014/main" id="{3BC088CA-484B-E682-944C-536351C5206B}"/>
              </a:ext>
            </a:extLst>
          </p:cNvPr>
          <p:cNvSpPr>
            <a:spLocks noGrp="1"/>
          </p:cNvSpPr>
          <p:nvPr>
            <p:ph type="title"/>
          </p:nvPr>
        </p:nvSpPr>
        <p:spPr>
          <a:xfrm>
            <a:off x="1" y="0"/>
            <a:ext cx="9144000" cy="740705"/>
          </a:xfrm>
        </p:spPr>
        <p:txBody>
          <a:bodyPr>
            <a:noAutofit/>
          </a:bodyPr>
          <a:lstStyle/>
          <a:p>
            <a:r>
              <a:rPr lang="en-US" sz="3600" b="0" dirty="0">
                <a:solidFill>
                  <a:schemeClr val="accent1"/>
                </a:solidFill>
                <a:latin typeface="Avenir" panose="02000503020000020003" pitchFamily="2" charset="0"/>
                <a:cs typeface="Avenir Black"/>
              </a:rPr>
              <a:t>Some Points from the Follow-up Discussion</a:t>
            </a:r>
            <a:endParaRPr lang="en-US" sz="3600" b="0" dirty="0">
              <a:solidFill>
                <a:srgbClr val="FFFFFF"/>
              </a:solidFill>
              <a:latin typeface="Avenir" panose="02000503020000020003" pitchFamily="2" charset="0"/>
              <a:cs typeface="Avenir Black"/>
            </a:endParaRPr>
          </a:p>
        </p:txBody>
      </p:sp>
      <p:sp>
        <p:nvSpPr>
          <p:cNvPr id="6" name="TextBox 5">
            <a:extLst>
              <a:ext uri="{FF2B5EF4-FFF2-40B4-BE49-F238E27FC236}">
                <a16:creationId xmlns:a16="http://schemas.microsoft.com/office/drawing/2014/main" id="{BE2403CF-35B2-ADE6-08CD-06CAA5168FFA}"/>
              </a:ext>
            </a:extLst>
          </p:cNvPr>
          <p:cNvSpPr txBox="1"/>
          <p:nvPr/>
        </p:nvSpPr>
        <p:spPr>
          <a:xfrm>
            <a:off x="254122" y="889843"/>
            <a:ext cx="8619422" cy="5601533"/>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Century Gothic" panose="020B0502020202020204" pitchFamily="34" charset="0"/>
              </a:rPr>
              <a:t>A “no answer” (“abstained”) increases for positron and energy upgrade.</a:t>
            </a:r>
          </a:p>
          <a:p>
            <a:pPr marL="342900" indent="-342900">
              <a:buFont typeface="Arial" panose="020B0604020202020204" pitchFamily="34" charset="0"/>
              <a:buChar char="•"/>
            </a:pPr>
            <a:r>
              <a:rPr lang="en-US" sz="2000" dirty="0">
                <a:latin typeface="Century Gothic" panose="020B0502020202020204" pitchFamily="34" charset="0"/>
              </a:rPr>
              <a:t>Positron and energy upgrade so new initiative and people not aware of costing, timeline, implementation</a:t>
            </a:r>
          </a:p>
          <a:p>
            <a:pPr marL="342900" indent="-342900">
              <a:buFont typeface="Arial" panose="020B0604020202020204" pitchFamily="34" charset="0"/>
              <a:buChar char="•"/>
            </a:pPr>
            <a:endParaRPr lang="en-US" sz="2000" dirty="0">
              <a:latin typeface="Century Gothic" panose="020B0502020202020204" pitchFamily="34" charset="0"/>
            </a:endParaRPr>
          </a:p>
          <a:p>
            <a:pPr marL="342900" indent="-342900">
              <a:buFont typeface="Arial" panose="020B0604020202020204" pitchFamily="34" charset="0"/>
              <a:buChar char="•"/>
            </a:pPr>
            <a:r>
              <a:rPr lang="en-US" sz="2000" dirty="0">
                <a:latin typeface="Century Gothic" panose="020B0502020202020204" pitchFamily="34" charset="0"/>
              </a:rPr>
              <a:t>“No” because no clear efforts that would require to put into the programs. </a:t>
            </a:r>
          </a:p>
          <a:p>
            <a:pPr marL="342900" indent="-342900">
              <a:buFont typeface="Arial" panose="020B0604020202020204" pitchFamily="34" charset="0"/>
              <a:buChar char="•"/>
            </a:pPr>
            <a:endParaRPr lang="en-US" sz="2000" dirty="0">
              <a:latin typeface="Century Gothic" panose="020B0502020202020204" pitchFamily="34" charset="0"/>
            </a:endParaRPr>
          </a:p>
          <a:p>
            <a:pPr marL="342900" indent="-342900">
              <a:buFont typeface="Arial" panose="020B0604020202020204" pitchFamily="34" charset="0"/>
              <a:buChar char="•"/>
            </a:pPr>
            <a:r>
              <a:rPr lang="en-US" sz="2000" dirty="0">
                <a:latin typeface="Century Gothic" panose="020B0502020202020204" pitchFamily="34" charset="0"/>
              </a:rPr>
              <a:t>To first order energy upgrade and EIC running at the same time and a large part of the community objected against that. In the 2015 LRP in the recommendation there is the statement “ in the future the RHIC and </a:t>
            </a:r>
            <a:r>
              <a:rPr lang="en-US" sz="2000" dirty="0" err="1">
                <a:latin typeface="Century Gothic" panose="020B0502020202020204" pitchFamily="34" charset="0"/>
              </a:rPr>
              <a:t>JLab</a:t>
            </a:r>
            <a:r>
              <a:rPr lang="en-US" sz="2000" dirty="0">
                <a:latin typeface="Century Gothic" panose="020B0502020202020204" pitchFamily="34" charset="0"/>
              </a:rPr>
              <a:t> community is going to merge into one. No two distinct electron facilities supported by NP at the same time.</a:t>
            </a:r>
          </a:p>
          <a:p>
            <a:pPr marL="342900" indent="-342900">
              <a:buFont typeface="Arial" panose="020B0604020202020204" pitchFamily="34" charset="0"/>
              <a:buChar char="•"/>
            </a:pPr>
            <a:endParaRPr lang="en-US" sz="2000" dirty="0">
              <a:latin typeface="Century Gothic" panose="020B0502020202020204" pitchFamily="34" charset="0"/>
            </a:endParaRPr>
          </a:p>
          <a:p>
            <a:pPr marL="342900" indent="-342900">
              <a:buFont typeface="Arial" panose="020B0604020202020204" pitchFamily="34" charset="0"/>
              <a:buChar char="•"/>
            </a:pPr>
            <a:r>
              <a:rPr lang="en-US" sz="2000" dirty="0">
                <a:latin typeface="Century Gothic" panose="020B0502020202020204" pitchFamily="34" charset="0"/>
              </a:rPr>
              <a:t>Suggestion: request allocation of resources to develop a cost effective implementation of energy upgrade</a:t>
            </a:r>
          </a:p>
          <a:p>
            <a:endParaRPr lang="en-US" dirty="0"/>
          </a:p>
        </p:txBody>
      </p:sp>
    </p:spTree>
    <p:extLst>
      <p:ext uri="{BB962C8B-B14F-4D97-AF65-F5344CB8AC3E}">
        <p14:creationId xmlns:p14="http://schemas.microsoft.com/office/powerpoint/2010/main" val="2742239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24</a:t>
            </a:fld>
            <a:endParaRPr lang="en-US" dirty="0"/>
          </a:p>
        </p:txBody>
      </p:sp>
      <p:sp>
        <p:nvSpPr>
          <p:cNvPr id="18" name="Title 1"/>
          <p:cNvSpPr>
            <a:spLocks noGrp="1"/>
          </p:cNvSpPr>
          <p:nvPr>
            <p:ph type="title"/>
          </p:nvPr>
        </p:nvSpPr>
        <p:spPr>
          <a:xfrm>
            <a:off x="1" y="0"/>
            <a:ext cx="9144000" cy="740705"/>
          </a:xfrm>
        </p:spPr>
        <p:txBody>
          <a:bodyPr>
            <a:noAutofit/>
          </a:bodyPr>
          <a:lstStyle/>
          <a:p>
            <a:r>
              <a:rPr lang="en-US" sz="3600" b="0" dirty="0">
                <a:solidFill>
                  <a:schemeClr val="accent1"/>
                </a:solidFill>
                <a:latin typeface="Avenir" panose="02000503020000020003" pitchFamily="2" charset="0"/>
                <a:cs typeface="Avenir Black"/>
              </a:rPr>
              <a:t>Conclusions</a:t>
            </a:r>
            <a:endParaRPr lang="en-US" sz="3600" b="0" dirty="0">
              <a:solidFill>
                <a:srgbClr val="FFFFFF"/>
              </a:solidFill>
              <a:latin typeface="Avenir" panose="02000503020000020003" pitchFamily="2"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24</a:t>
            </a:fld>
            <a:endParaRPr lang="en-US" dirty="0">
              <a:solidFill>
                <a:srgbClr val="000000"/>
              </a:solidFill>
            </a:endParaRPr>
          </a:p>
        </p:txBody>
      </p:sp>
      <p:sp>
        <p:nvSpPr>
          <p:cNvPr id="8" name="TextBox 7">
            <a:extLst>
              <a:ext uri="{FF2B5EF4-FFF2-40B4-BE49-F238E27FC236}">
                <a16:creationId xmlns:a16="http://schemas.microsoft.com/office/drawing/2014/main" id="{68FC4593-530E-2B20-D0B5-588265404937}"/>
              </a:ext>
            </a:extLst>
          </p:cNvPr>
          <p:cNvSpPr txBox="1"/>
          <p:nvPr/>
        </p:nvSpPr>
        <p:spPr>
          <a:xfrm>
            <a:off x="190965" y="740705"/>
            <a:ext cx="9144000" cy="6001643"/>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chemeClr val="tx2">
                    <a:lumMod val="75000"/>
                  </a:schemeClr>
                </a:solidFill>
                <a:latin typeface="Century Gothic" panose="020B0502020202020204" pitchFamily="34" charset="0"/>
                <a:cs typeface="Arial Rounded MT Bold"/>
              </a:rPr>
              <a:t>CEBAF 22 GeV upgrade capitalizes on existing investments</a:t>
            </a:r>
          </a:p>
          <a:p>
            <a:pPr marL="800100" lvl="1" indent="-342900">
              <a:buFont typeface="Arial" panose="020B0604020202020204" pitchFamily="34" charset="0"/>
              <a:buChar char="•"/>
            </a:pPr>
            <a:r>
              <a:rPr lang="en-US" sz="2400" dirty="0">
                <a:solidFill>
                  <a:schemeClr val="tx2">
                    <a:lumMod val="75000"/>
                  </a:schemeClr>
                </a:solidFill>
                <a:latin typeface="Century Gothic" panose="020B0502020202020204" pitchFamily="34" charset="0"/>
                <a:cs typeface="Arial Rounded MT Bold"/>
              </a:rPr>
              <a:t>Scientific program with existing Hall equipment</a:t>
            </a:r>
          </a:p>
          <a:p>
            <a:pPr marL="800100" lvl="1" indent="-342900">
              <a:buFont typeface="Arial" panose="020B0604020202020204" pitchFamily="34" charset="0"/>
              <a:buChar char="•"/>
            </a:pPr>
            <a:r>
              <a:rPr lang="en-US" sz="2400" dirty="0">
                <a:solidFill>
                  <a:schemeClr val="tx2">
                    <a:lumMod val="75000"/>
                  </a:schemeClr>
                </a:solidFill>
                <a:latin typeface="Century Gothic" panose="020B0502020202020204" pitchFamily="34" charset="0"/>
                <a:cs typeface="Arial Rounded MT Bold"/>
              </a:rPr>
              <a:t>Re-purpose of idle LERF accelerator </a:t>
            </a:r>
          </a:p>
          <a:p>
            <a:pPr marL="800100" lvl="1" indent="-342900">
              <a:buFont typeface="Arial" panose="020B0604020202020204" pitchFamily="34" charset="0"/>
              <a:buChar char="•"/>
            </a:pPr>
            <a:r>
              <a:rPr lang="en-US" sz="2400" i="1" dirty="0">
                <a:solidFill>
                  <a:schemeClr val="tx2">
                    <a:lumMod val="75000"/>
                  </a:schemeClr>
                </a:solidFill>
                <a:latin typeface="Century Gothic" panose="020B0502020202020204" pitchFamily="34" charset="0"/>
                <a:cs typeface="Arial Rounded MT Bold"/>
              </a:rPr>
              <a:t>Leverage new FFA accelerator technology with resistive magnets</a:t>
            </a:r>
          </a:p>
          <a:p>
            <a:pPr marL="342900" indent="-342900">
              <a:buFont typeface="Arial" panose="020B0604020202020204" pitchFamily="34" charset="0"/>
              <a:buChar char="•"/>
            </a:pPr>
            <a:endParaRPr lang="en-US" sz="2400" b="1" dirty="0">
              <a:solidFill>
                <a:schemeClr val="tx2">
                  <a:lumMod val="75000"/>
                </a:schemeClr>
              </a:solidFill>
              <a:latin typeface="Century Gothic" panose="020B0502020202020204" pitchFamily="34" charset="0"/>
              <a:cs typeface="Arial Rounded MT Bold"/>
            </a:endParaRPr>
          </a:p>
          <a:p>
            <a:pPr marL="342900" indent="-342900">
              <a:buFont typeface="Arial" panose="020B0604020202020204" pitchFamily="34" charset="0"/>
              <a:buChar char="•"/>
            </a:pPr>
            <a:r>
              <a:rPr lang="en-US" sz="2400" b="1" dirty="0">
                <a:solidFill>
                  <a:schemeClr val="tx2">
                    <a:lumMod val="75000"/>
                  </a:schemeClr>
                </a:solidFill>
                <a:latin typeface="Century Gothic" panose="020B0502020202020204" pitchFamily="34" charset="0"/>
                <a:cs typeface="Arial Rounded MT Bold"/>
              </a:rPr>
              <a:t>Strong science case for </a:t>
            </a:r>
            <a:r>
              <a:rPr lang="en-US" sz="2400" b="1" dirty="0" err="1">
                <a:solidFill>
                  <a:schemeClr val="tx2">
                    <a:lumMod val="75000"/>
                  </a:schemeClr>
                </a:solidFill>
                <a:latin typeface="Century Gothic" panose="020B0502020202020204" pitchFamily="34" charset="0"/>
                <a:cs typeface="Arial Rounded MT Bold"/>
              </a:rPr>
              <a:t>JLab</a:t>
            </a:r>
            <a:r>
              <a:rPr lang="en-US" sz="2400" b="1" dirty="0">
                <a:solidFill>
                  <a:schemeClr val="tx2">
                    <a:lumMod val="75000"/>
                  </a:schemeClr>
                </a:solidFill>
                <a:latin typeface="Century Gothic" panose="020B0502020202020204" pitchFamily="34" charset="0"/>
                <a:cs typeface="Arial Rounded MT Bold"/>
              </a:rPr>
              <a:t> energy upgrade in development</a:t>
            </a:r>
          </a:p>
          <a:p>
            <a:pPr marL="800100" lvl="1" indent="-342900">
              <a:buFont typeface="System Font Regular"/>
              <a:buChar char="-"/>
            </a:pPr>
            <a:r>
              <a:rPr lang="en-US" sz="2400" dirty="0">
                <a:solidFill>
                  <a:schemeClr val="tx2">
                    <a:lumMod val="75000"/>
                  </a:schemeClr>
                </a:solidFill>
                <a:latin typeface="Century Gothic" panose="020B0502020202020204" pitchFamily="34" charset="0"/>
                <a:cs typeface="Arial Rounded MT Bold"/>
              </a:rPr>
              <a:t>Unique measurements at the luminosity frontier</a:t>
            </a:r>
          </a:p>
          <a:p>
            <a:pPr marL="800100" lvl="1" indent="-342900">
              <a:buFont typeface="System Font Regular"/>
              <a:buChar char="-"/>
            </a:pPr>
            <a:r>
              <a:rPr lang="en-US" sz="2400" dirty="0">
                <a:solidFill>
                  <a:schemeClr val="tx2">
                    <a:lumMod val="75000"/>
                  </a:schemeClr>
                </a:solidFill>
                <a:latin typeface="Century Gothic" panose="020B0502020202020204" pitchFamily="34" charset="0"/>
                <a:cs typeface="Arial Rounded MT Bold"/>
              </a:rPr>
              <a:t>Complementary to EIC</a:t>
            </a:r>
          </a:p>
          <a:p>
            <a:pPr marL="800100" lvl="1" indent="-342900">
              <a:buFont typeface="System Font Regular"/>
              <a:buChar char="-"/>
            </a:pPr>
            <a:r>
              <a:rPr lang="en-US" sz="2400" dirty="0">
                <a:solidFill>
                  <a:schemeClr val="tx2">
                    <a:lumMod val="75000"/>
                  </a:schemeClr>
                </a:solidFill>
                <a:latin typeface="Century Gothic" panose="020B0502020202020204" pitchFamily="34" charset="0"/>
                <a:cs typeface="Arial Rounded MT Bold"/>
              </a:rPr>
              <a:t>Leverages precision capabilities of Jefferson Lab</a:t>
            </a:r>
          </a:p>
          <a:p>
            <a:pPr marL="800100" lvl="1" indent="-342900">
              <a:buFont typeface="System Font Regular"/>
              <a:buChar char="-"/>
            </a:pPr>
            <a:endParaRPr lang="en-US" sz="2400" dirty="0">
              <a:solidFill>
                <a:schemeClr val="tx2">
                  <a:lumMod val="75000"/>
                </a:schemeClr>
              </a:solidFill>
              <a:latin typeface="Century Gothic" panose="020B0502020202020204" pitchFamily="34" charset="0"/>
              <a:cs typeface="Arial Rounded MT Bold"/>
            </a:endParaRPr>
          </a:p>
          <a:p>
            <a:pPr marL="342900" indent="-342900">
              <a:buFont typeface="Arial" panose="020B0604020202020204" pitchFamily="34" charset="0"/>
              <a:buChar char="•"/>
            </a:pPr>
            <a:r>
              <a:rPr lang="en-US" sz="2400" b="1" dirty="0">
                <a:solidFill>
                  <a:srgbClr val="0D36B6"/>
                </a:solidFill>
                <a:latin typeface="Century Gothic" panose="020B0502020202020204" pitchFamily="34" charset="0"/>
              </a:rPr>
              <a:t>CEBAF Energy Upgrade proposed as “Initiative” in the next LRP. </a:t>
            </a:r>
          </a:p>
          <a:p>
            <a:pPr marL="800100" lvl="1" indent="-342900">
              <a:buFont typeface="System Font Regular"/>
              <a:buChar char="-"/>
            </a:pPr>
            <a:endParaRPr lang="en-US" sz="2400" dirty="0">
              <a:solidFill>
                <a:schemeClr val="tx2">
                  <a:lumMod val="75000"/>
                </a:schemeClr>
              </a:solidFill>
              <a:latin typeface="Century Gothic" panose="020B0502020202020204" pitchFamily="34" charset="0"/>
              <a:cs typeface="Arial Rounded MT Bold"/>
            </a:endParaRPr>
          </a:p>
        </p:txBody>
      </p:sp>
    </p:spTree>
    <p:extLst>
      <p:ext uri="{BB962C8B-B14F-4D97-AF65-F5344CB8AC3E}">
        <p14:creationId xmlns:p14="http://schemas.microsoft.com/office/powerpoint/2010/main" val="38614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30" name="Slide Number Placeholder 4">
            <a:extLst>
              <a:ext uri="{FF2B5EF4-FFF2-40B4-BE49-F238E27FC236}">
                <a16:creationId xmlns:a16="http://schemas.microsoft.com/office/drawing/2014/main" id="{7522C233-1E34-19A3-08A9-FF69A7D3AC4D}"/>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25</a:t>
            </a:fld>
            <a:endParaRPr lang="en-US" dirty="0"/>
          </a:p>
        </p:txBody>
      </p:sp>
      <p:sp>
        <p:nvSpPr>
          <p:cNvPr id="32" name="Slide Number Placeholder 4">
            <a:extLst>
              <a:ext uri="{FF2B5EF4-FFF2-40B4-BE49-F238E27FC236}">
                <a16:creationId xmlns:a16="http://schemas.microsoft.com/office/drawing/2014/main" id="{6D457C77-8D4B-1B1D-D004-D02D470D1EAC}"/>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25</a:t>
            </a:fld>
            <a:endParaRPr lang="en-US" dirty="0">
              <a:solidFill>
                <a:srgbClr val="000000"/>
              </a:solidFill>
            </a:endParaRPr>
          </a:p>
        </p:txBody>
      </p:sp>
      <p:sp>
        <p:nvSpPr>
          <p:cNvPr id="8" name="Title 1">
            <a:extLst>
              <a:ext uri="{FF2B5EF4-FFF2-40B4-BE49-F238E27FC236}">
                <a16:creationId xmlns:a16="http://schemas.microsoft.com/office/drawing/2014/main" id="{0D7C9CF6-7AEB-F4ED-A0C8-EEB16EE353BC}"/>
              </a:ext>
            </a:extLst>
          </p:cNvPr>
          <p:cNvSpPr>
            <a:spLocks noGrp="1"/>
          </p:cNvSpPr>
          <p:nvPr>
            <p:ph type="title"/>
          </p:nvPr>
        </p:nvSpPr>
        <p:spPr>
          <a:xfrm>
            <a:off x="1" y="0"/>
            <a:ext cx="9144000" cy="740705"/>
          </a:xfrm>
        </p:spPr>
        <p:txBody>
          <a:bodyPr>
            <a:noAutofit/>
          </a:bodyPr>
          <a:lstStyle/>
          <a:p>
            <a:r>
              <a:rPr lang="en-US" sz="3600" b="0" dirty="0">
                <a:solidFill>
                  <a:schemeClr val="accent1"/>
                </a:solidFill>
                <a:latin typeface="Avenir" panose="02000503020000020003" pitchFamily="2" charset="0"/>
                <a:cs typeface="Avenir Black"/>
              </a:rPr>
              <a:t>Backup Slides</a:t>
            </a:r>
            <a:endParaRPr lang="en-US" sz="3600" b="0" dirty="0">
              <a:solidFill>
                <a:srgbClr val="FFFFFF"/>
              </a:solidFill>
              <a:latin typeface="Avenir" panose="02000503020000020003" pitchFamily="2" charset="0"/>
              <a:cs typeface="Avenir Black"/>
            </a:endParaRPr>
          </a:p>
        </p:txBody>
      </p:sp>
    </p:spTree>
    <p:extLst>
      <p:ext uri="{BB962C8B-B14F-4D97-AF65-F5344CB8AC3E}">
        <p14:creationId xmlns:p14="http://schemas.microsoft.com/office/powerpoint/2010/main" val="3149278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30" name="Slide Number Placeholder 4">
            <a:extLst>
              <a:ext uri="{FF2B5EF4-FFF2-40B4-BE49-F238E27FC236}">
                <a16:creationId xmlns:a16="http://schemas.microsoft.com/office/drawing/2014/main" id="{7522C233-1E34-19A3-08A9-FF69A7D3AC4D}"/>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26</a:t>
            </a:fld>
            <a:endParaRPr lang="en-US" dirty="0"/>
          </a:p>
        </p:txBody>
      </p:sp>
      <p:sp>
        <p:nvSpPr>
          <p:cNvPr id="32" name="Slide Number Placeholder 4">
            <a:extLst>
              <a:ext uri="{FF2B5EF4-FFF2-40B4-BE49-F238E27FC236}">
                <a16:creationId xmlns:a16="http://schemas.microsoft.com/office/drawing/2014/main" id="{6D457C77-8D4B-1B1D-D004-D02D470D1EAC}"/>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26</a:t>
            </a:fld>
            <a:endParaRPr lang="en-US" dirty="0">
              <a:solidFill>
                <a:srgbClr val="000000"/>
              </a:solidFill>
            </a:endParaRPr>
          </a:p>
        </p:txBody>
      </p:sp>
      <p:sp>
        <p:nvSpPr>
          <p:cNvPr id="4" name="Title 1">
            <a:extLst>
              <a:ext uri="{FF2B5EF4-FFF2-40B4-BE49-F238E27FC236}">
                <a16:creationId xmlns:a16="http://schemas.microsoft.com/office/drawing/2014/main" id="{3BC088CA-484B-E682-944C-536351C5206B}"/>
              </a:ext>
            </a:extLst>
          </p:cNvPr>
          <p:cNvSpPr>
            <a:spLocks noGrp="1"/>
          </p:cNvSpPr>
          <p:nvPr>
            <p:ph type="title"/>
          </p:nvPr>
        </p:nvSpPr>
        <p:spPr>
          <a:xfrm>
            <a:off x="1" y="0"/>
            <a:ext cx="9144000" cy="740705"/>
          </a:xfrm>
        </p:spPr>
        <p:txBody>
          <a:bodyPr>
            <a:noAutofit/>
          </a:bodyPr>
          <a:lstStyle/>
          <a:p>
            <a:r>
              <a:rPr lang="en-US" sz="3600" b="0" dirty="0">
                <a:solidFill>
                  <a:schemeClr val="accent1"/>
                </a:solidFill>
                <a:latin typeface="Avenir" panose="02000503020000020003" pitchFamily="2" charset="0"/>
                <a:cs typeface="Avenir Black"/>
              </a:rPr>
              <a:t>Comments…</a:t>
            </a:r>
            <a:endParaRPr lang="en-US" sz="3600" b="0" dirty="0">
              <a:solidFill>
                <a:srgbClr val="FFFFFF"/>
              </a:solidFill>
              <a:latin typeface="Avenir" panose="02000503020000020003" pitchFamily="2" charset="0"/>
              <a:cs typeface="Avenir Black"/>
            </a:endParaRPr>
          </a:p>
        </p:txBody>
      </p:sp>
      <p:sp>
        <p:nvSpPr>
          <p:cNvPr id="6" name="TextBox 5">
            <a:extLst>
              <a:ext uri="{FF2B5EF4-FFF2-40B4-BE49-F238E27FC236}">
                <a16:creationId xmlns:a16="http://schemas.microsoft.com/office/drawing/2014/main" id="{BE2403CF-35B2-ADE6-08CD-06CAA5168FFA}"/>
              </a:ext>
            </a:extLst>
          </p:cNvPr>
          <p:cNvSpPr txBox="1"/>
          <p:nvPr/>
        </p:nvSpPr>
        <p:spPr>
          <a:xfrm>
            <a:off x="254122" y="806786"/>
            <a:ext cx="8481527" cy="369332"/>
          </a:xfrm>
          <a:prstGeom prst="rect">
            <a:avLst/>
          </a:prstGeom>
          <a:noFill/>
        </p:spPr>
        <p:txBody>
          <a:bodyPr wrap="square">
            <a:spAutoFit/>
          </a:bodyPr>
          <a:lstStyle/>
          <a:p>
            <a:r>
              <a:rPr lang="en-US" dirty="0"/>
              <a:t>  </a:t>
            </a:r>
          </a:p>
        </p:txBody>
      </p:sp>
      <p:pic>
        <p:nvPicPr>
          <p:cNvPr id="5" name="Picture 4">
            <a:extLst>
              <a:ext uri="{FF2B5EF4-FFF2-40B4-BE49-F238E27FC236}">
                <a16:creationId xmlns:a16="http://schemas.microsoft.com/office/drawing/2014/main" id="{8DF10C3D-BBFF-E200-D760-745A17F08DBB}"/>
              </a:ext>
            </a:extLst>
          </p:cNvPr>
          <p:cNvPicPr>
            <a:picLocks noChangeAspect="1"/>
          </p:cNvPicPr>
          <p:nvPr/>
        </p:nvPicPr>
        <p:blipFill>
          <a:blip r:embed="rId3"/>
          <a:stretch>
            <a:fillRect/>
          </a:stretch>
        </p:blipFill>
        <p:spPr>
          <a:xfrm>
            <a:off x="131086" y="920864"/>
            <a:ext cx="3880834" cy="2743149"/>
          </a:xfrm>
          <a:prstGeom prst="rect">
            <a:avLst/>
          </a:prstGeom>
        </p:spPr>
      </p:pic>
      <p:pic>
        <p:nvPicPr>
          <p:cNvPr id="9" name="Picture 8">
            <a:extLst>
              <a:ext uri="{FF2B5EF4-FFF2-40B4-BE49-F238E27FC236}">
                <a16:creationId xmlns:a16="http://schemas.microsoft.com/office/drawing/2014/main" id="{A8F15690-7643-2B6F-2851-0DD128E9F2CF}"/>
              </a:ext>
            </a:extLst>
          </p:cNvPr>
          <p:cNvPicPr>
            <a:picLocks noChangeAspect="1"/>
          </p:cNvPicPr>
          <p:nvPr/>
        </p:nvPicPr>
        <p:blipFill>
          <a:blip r:embed="rId4"/>
          <a:stretch>
            <a:fillRect/>
          </a:stretch>
        </p:blipFill>
        <p:spPr>
          <a:xfrm>
            <a:off x="4152765" y="931706"/>
            <a:ext cx="2460223" cy="2743149"/>
          </a:xfrm>
          <a:prstGeom prst="rect">
            <a:avLst/>
          </a:prstGeom>
        </p:spPr>
      </p:pic>
      <p:pic>
        <p:nvPicPr>
          <p:cNvPr id="12" name="Picture 11">
            <a:extLst>
              <a:ext uri="{FF2B5EF4-FFF2-40B4-BE49-F238E27FC236}">
                <a16:creationId xmlns:a16="http://schemas.microsoft.com/office/drawing/2014/main" id="{698928E7-B63C-6FA4-7A52-7E065E578145}"/>
              </a:ext>
            </a:extLst>
          </p:cNvPr>
          <p:cNvPicPr>
            <a:picLocks noChangeAspect="1"/>
          </p:cNvPicPr>
          <p:nvPr/>
        </p:nvPicPr>
        <p:blipFill>
          <a:blip r:embed="rId5"/>
          <a:stretch>
            <a:fillRect/>
          </a:stretch>
        </p:blipFill>
        <p:spPr>
          <a:xfrm>
            <a:off x="6753833" y="817628"/>
            <a:ext cx="1840971" cy="1474811"/>
          </a:xfrm>
          <a:prstGeom prst="rect">
            <a:avLst/>
          </a:prstGeom>
        </p:spPr>
      </p:pic>
      <p:pic>
        <p:nvPicPr>
          <p:cNvPr id="14" name="Picture 13">
            <a:extLst>
              <a:ext uri="{FF2B5EF4-FFF2-40B4-BE49-F238E27FC236}">
                <a16:creationId xmlns:a16="http://schemas.microsoft.com/office/drawing/2014/main" id="{ED8DB3AA-4B4B-45F3-22AD-90A8EC3C5C24}"/>
              </a:ext>
            </a:extLst>
          </p:cNvPr>
          <p:cNvPicPr>
            <a:picLocks noChangeAspect="1"/>
          </p:cNvPicPr>
          <p:nvPr/>
        </p:nvPicPr>
        <p:blipFill>
          <a:blip r:embed="rId6"/>
          <a:stretch>
            <a:fillRect/>
          </a:stretch>
        </p:blipFill>
        <p:spPr>
          <a:xfrm>
            <a:off x="6753833" y="2303281"/>
            <a:ext cx="1840971" cy="1647185"/>
          </a:xfrm>
          <a:prstGeom prst="rect">
            <a:avLst/>
          </a:prstGeom>
        </p:spPr>
      </p:pic>
      <p:pic>
        <p:nvPicPr>
          <p:cNvPr id="16" name="Picture 15">
            <a:extLst>
              <a:ext uri="{FF2B5EF4-FFF2-40B4-BE49-F238E27FC236}">
                <a16:creationId xmlns:a16="http://schemas.microsoft.com/office/drawing/2014/main" id="{FCCB3BD0-CAF8-7DE2-8F6C-9172378901FC}"/>
              </a:ext>
            </a:extLst>
          </p:cNvPr>
          <p:cNvPicPr>
            <a:picLocks noChangeAspect="1"/>
          </p:cNvPicPr>
          <p:nvPr/>
        </p:nvPicPr>
        <p:blipFill>
          <a:blip r:embed="rId7"/>
          <a:stretch>
            <a:fillRect/>
          </a:stretch>
        </p:blipFill>
        <p:spPr>
          <a:xfrm>
            <a:off x="772731" y="3799775"/>
            <a:ext cx="5525037" cy="2943667"/>
          </a:xfrm>
          <a:prstGeom prst="rect">
            <a:avLst/>
          </a:prstGeom>
        </p:spPr>
      </p:pic>
    </p:spTree>
    <p:extLst>
      <p:ext uri="{BB962C8B-B14F-4D97-AF65-F5344CB8AC3E}">
        <p14:creationId xmlns:p14="http://schemas.microsoft.com/office/powerpoint/2010/main" val="3918151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30" name="Slide Number Placeholder 4">
            <a:extLst>
              <a:ext uri="{FF2B5EF4-FFF2-40B4-BE49-F238E27FC236}">
                <a16:creationId xmlns:a16="http://schemas.microsoft.com/office/drawing/2014/main" id="{7522C233-1E34-19A3-08A9-FF69A7D3AC4D}"/>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27</a:t>
            </a:fld>
            <a:endParaRPr lang="en-US" dirty="0"/>
          </a:p>
        </p:txBody>
      </p:sp>
      <p:sp>
        <p:nvSpPr>
          <p:cNvPr id="32" name="Slide Number Placeholder 4">
            <a:extLst>
              <a:ext uri="{FF2B5EF4-FFF2-40B4-BE49-F238E27FC236}">
                <a16:creationId xmlns:a16="http://schemas.microsoft.com/office/drawing/2014/main" id="{6D457C77-8D4B-1B1D-D004-D02D470D1EAC}"/>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27</a:t>
            </a:fld>
            <a:endParaRPr lang="en-US" dirty="0">
              <a:solidFill>
                <a:srgbClr val="000000"/>
              </a:solidFill>
            </a:endParaRPr>
          </a:p>
        </p:txBody>
      </p:sp>
      <p:sp>
        <p:nvSpPr>
          <p:cNvPr id="4" name="Title 1">
            <a:extLst>
              <a:ext uri="{FF2B5EF4-FFF2-40B4-BE49-F238E27FC236}">
                <a16:creationId xmlns:a16="http://schemas.microsoft.com/office/drawing/2014/main" id="{3BC088CA-484B-E682-944C-536351C5206B}"/>
              </a:ext>
            </a:extLst>
          </p:cNvPr>
          <p:cNvSpPr>
            <a:spLocks noGrp="1"/>
          </p:cNvSpPr>
          <p:nvPr>
            <p:ph type="title"/>
          </p:nvPr>
        </p:nvSpPr>
        <p:spPr>
          <a:xfrm>
            <a:off x="1" y="0"/>
            <a:ext cx="9144000" cy="740705"/>
          </a:xfrm>
        </p:spPr>
        <p:txBody>
          <a:bodyPr>
            <a:noAutofit/>
          </a:bodyPr>
          <a:lstStyle/>
          <a:p>
            <a:r>
              <a:rPr lang="en-US" sz="3600" b="0" dirty="0">
                <a:solidFill>
                  <a:schemeClr val="accent1"/>
                </a:solidFill>
                <a:latin typeface="Avenir" panose="02000503020000020003" pitchFamily="2" charset="0"/>
                <a:cs typeface="Avenir Black"/>
              </a:rPr>
              <a:t>Comments…</a:t>
            </a:r>
            <a:endParaRPr lang="en-US" sz="3600" b="0" dirty="0">
              <a:solidFill>
                <a:srgbClr val="FFFFFF"/>
              </a:solidFill>
              <a:latin typeface="Avenir" panose="02000503020000020003" pitchFamily="2" charset="0"/>
              <a:cs typeface="Avenir Black"/>
            </a:endParaRPr>
          </a:p>
        </p:txBody>
      </p:sp>
      <p:sp>
        <p:nvSpPr>
          <p:cNvPr id="6" name="TextBox 5">
            <a:extLst>
              <a:ext uri="{FF2B5EF4-FFF2-40B4-BE49-F238E27FC236}">
                <a16:creationId xmlns:a16="http://schemas.microsoft.com/office/drawing/2014/main" id="{BE2403CF-35B2-ADE6-08CD-06CAA5168FFA}"/>
              </a:ext>
            </a:extLst>
          </p:cNvPr>
          <p:cNvSpPr txBox="1"/>
          <p:nvPr/>
        </p:nvSpPr>
        <p:spPr>
          <a:xfrm>
            <a:off x="254122" y="806786"/>
            <a:ext cx="8481527" cy="369332"/>
          </a:xfrm>
          <a:prstGeom prst="rect">
            <a:avLst/>
          </a:prstGeom>
          <a:noFill/>
        </p:spPr>
        <p:txBody>
          <a:bodyPr wrap="square">
            <a:spAutoFit/>
          </a:bodyPr>
          <a:lstStyle/>
          <a:p>
            <a:r>
              <a:rPr lang="en-US" dirty="0"/>
              <a:t>  </a:t>
            </a:r>
          </a:p>
        </p:txBody>
      </p:sp>
      <p:pic>
        <p:nvPicPr>
          <p:cNvPr id="7" name="Picture 6">
            <a:extLst>
              <a:ext uri="{FF2B5EF4-FFF2-40B4-BE49-F238E27FC236}">
                <a16:creationId xmlns:a16="http://schemas.microsoft.com/office/drawing/2014/main" id="{8361D2FB-BB5D-E379-CB4F-DF43CBCE05F7}"/>
              </a:ext>
            </a:extLst>
          </p:cNvPr>
          <p:cNvPicPr>
            <a:picLocks noChangeAspect="1"/>
          </p:cNvPicPr>
          <p:nvPr/>
        </p:nvPicPr>
        <p:blipFill>
          <a:blip r:embed="rId3"/>
          <a:stretch>
            <a:fillRect/>
          </a:stretch>
        </p:blipFill>
        <p:spPr>
          <a:xfrm>
            <a:off x="518511" y="806786"/>
            <a:ext cx="2693542" cy="2930101"/>
          </a:xfrm>
          <a:prstGeom prst="rect">
            <a:avLst/>
          </a:prstGeom>
        </p:spPr>
      </p:pic>
      <p:pic>
        <p:nvPicPr>
          <p:cNvPr id="10" name="Picture 9">
            <a:extLst>
              <a:ext uri="{FF2B5EF4-FFF2-40B4-BE49-F238E27FC236}">
                <a16:creationId xmlns:a16="http://schemas.microsoft.com/office/drawing/2014/main" id="{EA752681-B5C9-7529-92B8-1189FD7AFA61}"/>
              </a:ext>
            </a:extLst>
          </p:cNvPr>
          <p:cNvPicPr>
            <a:picLocks noChangeAspect="1"/>
          </p:cNvPicPr>
          <p:nvPr/>
        </p:nvPicPr>
        <p:blipFill>
          <a:blip r:embed="rId4"/>
          <a:stretch>
            <a:fillRect/>
          </a:stretch>
        </p:blipFill>
        <p:spPr>
          <a:xfrm>
            <a:off x="3593206" y="806786"/>
            <a:ext cx="5255817" cy="2957355"/>
          </a:xfrm>
          <a:prstGeom prst="rect">
            <a:avLst/>
          </a:prstGeom>
        </p:spPr>
      </p:pic>
      <p:pic>
        <p:nvPicPr>
          <p:cNvPr id="15" name="Picture 14">
            <a:extLst>
              <a:ext uri="{FF2B5EF4-FFF2-40B4-BE49-F238E27FC236}">
                <a16:creationId xmlns:a16="http://schemas.microsoft.com/office/drawing/2014/main" id="{5903C2D3-12C8-F6DE-2C74-85C6BD0FDCDE}"/>
              </a:ext>
            </a:extLst>
          </p:cNvPr>
          <p:cNvPicPr>
            <a:picLocks noChangeAspect="1"/>
          </p:cNvPicPr>
          <p:nvPr/>
        </p:nvPicPr>
        <p:blipFill>
          <a:blip r:embed="rId5"/>
          <a:stretch>
            <a:fillRect/>
          </a:stretch>
        </p:blipFill>
        <p:spPr>
          <a:xfrm>
            <a:off x="518511" y="3840599"/>
            <a:ext cx="2693542" cy="3027664"/>
          </a:xfrm>
          <a:prstGeom prst="rect">
            <a:avLst/>
          </a:prstGeom>
        </p:spPr>
      </p:pic>
    </p:spTree>
    <p:extLst>
      <p:ext uri="{BB962C8B-B14F-4D97-AF65-F5344CB8AC3E}">
        <p14:creationId xmlns:p14="http://schemas.microsoft.com/office/powerpoint/2010/main" val="4229132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FCEF-6D25-D341-A4A4-A36E40B0C501}"/>
              </a:ext>
            </a:extLst>
          </p:cNvPr>
          <p:cNvSpPr>
            <a:spLocks noGrp="1"/>
          </p:cNvSpPr>
          <p:nvPr>
            <p:ph type="title"/>
          </p:nvPr>
        </p:nvSpPr>
        <p:spPr>
          <a:xfrm>
            <a:off x="152400" y="155924"/>
            <a:ext cx="8464378" cy="487490"/>
          </a:xfrm>
        </p:spPr>
        <p:txBody>
          <a:bodyPr>
            <a:normAutofit/>
          </a:bodyPr>
          <a:lstStyle/>
          <a:p>
            <a:r>
              <a:rPr lang="en-US" sz="2800" b="0" dirty="0">
                <a:latin typeface="Avenir" panose="02000503020000020003" pitchFamily="2" charset="0"/>
              </a:rPr>
              <a:t>Positron Beam and its Science Program </a:t>
            </a:r>
          </a:p>
        </p:txBody>
      </p:sp>
      <p:sp>
        <p:nvSpPr>
          <p:cNvPr id="4" name="Slide Number Placeholder 3">
            <a:extLst>
              <a:ext uri="{FF2B5EF4-FFF2-40B4-BE49-F238E27FC236}">
                <a16:creationId xmlns:a16="http://schemas.microsoft.com/office/drawing/2014/main" id="{6C99D334-64C9-8A41-A47C-A9533259ABEF}"/>
              </a:ext>
            </a:extLst>
          </p:cNvPr>
          <p:cNvSpPr>
            <a:spLocks noGrp="1"/>
          </p:cNvSpPr>
          <p:nvPr>
            <p:ph type="sldNum" sz="quarter" idx="12"/>
          </p:nvPr>
        </p:nvSpPr>
        <p:spPr/>
        <p:txBody>
          <a:bodyPr/>
          <a:lstStyle/>
          <a:p>
            <a:fld id="{07E1C93C-5050-FC42-8F10-D22D4F119D13}" type="slidenum">
              <a:rPr lang="en-US" smtClean="0"/>
              <a:pPr/>
              <a:t>28</a:t>
            </a:fld>
            <a:endParaRPr lang="en-US" dirty="0"/>
          </a:p>
        </p:txBody>
      </p:sp>
      <p:pic>
        <p:nvPicPr>
          <p:cNvPr id="5" name="Picture 4">
            <a:extLst>
              <a:ext uri="{FF2B5EF4-FFF2-40B4-BE49-F238E27FC236}">
                <a16:creationId xmlns:a16="http://schemas.microsoft.com/office/drawing/2014/main" id="{46A1323F-929A-0B49-B23A-54C4D76BF5B0}"/>
              </a:ext>
            </a:extLst>
          </p:cNvPr>
          <p:cNvPicPr>
            <a:picLocks noChangeAspect="1"/>
          </p:cNvPicPr>
          <p:nvPr/>
        </p:nvPicPr>
        <p:blipFill>
          <a:blip r:embed="rId2"/>
          <a:stretch>
            <a:fillRect/>
          </a:stretch>
        </p:blipFill>
        <p:spPr>
          <a:xfrm>
            <a:off x="5577431" y="4256150"/>
            <a:ext cx="2689666" cy="1512937"/>
          </a:xfrm>
          <a:prstGeom prst="rect">
            <a:avLst/>
          </a:prstGeom>
        </p:spPr>
      </p:pic>
      <p:sp>
        <p:nvSpPr>
          <p:cNvPr id="9" name="TextBox 8">
            <a:extLst>
              <a:ext uri="{FF2B5EF4-FFF2-40B4-BE49-F238E27FC236}">
                <a16:creationId xmlns:a16="http://schemas.microsoft.com/office/drawing/2014/main" id="{7E903DB5-C0A6-1A47-B835-003E9794AAB8}"/>
              </a:ext>
            </a:extLst>
          </p:cNvPr>
          <p:cNvSpPr txBox="1"/>
          <p:nvPr/>
        </p:nvSpPr>
        <p:spPr>
          <a:xfrm>
            <a:off x="5505544" y="5921487"/>
            <a:ext cx="2689666" cy="258532"/>
          </a:xfrm>
          <a:prstGeom prst="rect">
            <a:avLst/>
          </a:prstGeom>
          <a:noFill/>
        </p:spPr>
        <p:txBody>
          <a:bodyPr wrap="square" rtlCol="0">
            <a:spAutoFit/>
          </a:bodyPr>
          <a:lstStyle/>
          <a:p>
            <a:pPr algn="ctr">
              <a:lnSpc>
                <a:spcPct val="90000"/>
              </a:lnSpc>
            </a:pPr>
            <a:r>
              <a:rPr lang="en-US" sz="1200" i="1" dirty="0" err="1">
                <a:latin typeface="Century Gothic" panose="020B0502020202020204" pitchFamily="34" charset="0"/>
              </a:rPr>
              <a:t>Eur.Phys.J.A</a:t>
            </a:r>
            <a:r>
              <a:rPr lang="en-US" sz="1200" dirty="0">
                <a:latin typeface="Century Gothic" panose="020B0502020202020204" pitchFamily="34" charset="0"/>
              </a:rPr>
              <a:t> 57 (2021) 8, 261</a:t>
            </a:r>
          </a:p>
        </p:txBody>
      </p:sp>
      <p:sp>
        <p:nvSpPr>
          <p:cNvPr id="10" name="AutoShape 2" descr="https://attachments.office.net/owa/keppel%40jlab.org/service.svc/s/GetAttachmentThumbnail?id=AAMkADA4MDdkMjBhLTg3ODgtNGIwMC05NmM5LTIxMWMzYjlkNmRiNwBGAAAAAAA5e8Y0fSgkQJGUNv2l4yt9BwCY9qWobczMSJ5gQuTqpVGHAAAAAAEMAACY9qWobczMSJ5gQuTqpVGHAAPEuDJiAAABEgAQAObJwLy9ZGREk5mA3r9gLys%3D&amp;thumbnailType=2&amp;token=eyJhbGciOiJSUzI1NiIsImtpZCI6IkQ4OThGN0RDMjk2ODQ1MDk1RUUwREZGQ0MzODBBOTM5NjUwNDNFNjQiLCJ0eXAiOiJKV1QiLCJ4NXQiOiIySmozM0Nsb1JRbGU0Tl84dzRDcE9XVUVQbVEifQ.eyJvcmlnaW4iOiJodHRwczovL291dGxvb2sub2ZmaWNlMzY1LmNvbSIsInVjIjoiMzM5NThmMjIxODFjNGNiZjgzMWIzN2ZmZGUxMDIyMzUiLCJzaWduaW5fc3RhdGUiOiJbXCJrbXNpXCJdIiwidmVyIjoiRXhjaGFuZ2UuQ2FsbGJhY2suVjEiLCJhcHBjdHhzZW5kZXIiOiJPd2FEb3dubG9hZEBiNGQ3ZWUxZi00ZmIzLTRmMDYtOTAzNy0yYjViNTIyMDQyYWIiLCJpc3NyaW5nIjoiR0NDTW9kZXJhdGUiLCJhcHBjdHgiOiJ7XCJtc2V4Y2hwcm90XCI6XCJvd2FcIixcInB1aWRcIjpcIjExNTM5NzcwMjU3OTE3ODAwMjRcIixcInNjb3BlXCI6XCJPd2FEb3dubG9hZFwiLFwib2lkXCI6XCIwOTlkMjYzMC0zMGFlLTQzMDAtYTMzMi05NTA0YWUwMDJkMDZcIixcInByaW1hcnlzaWRcIjpcIlMtMS01LTIxLTI5NTg5MDYwNzAtMzY5MDQ4NzgzMy0yNzMzMzQ0NjMxLTUxMDk1ODNcIn0iLCJuYmYiOjE2NjM0NTEzNTUsImV4cCI6MTY2MzQ1MTk1NSwiaXNzIjoiMDAwMDAwMDItMDAwMC0wZmYxLWNlMDAtMDAwMDAwMDAwMDAwQGI0ZDdlZTFmLTRmYjMtNGYwNi05MDM3LTJiNWI1MjIwNDJhYiIsImF1ZCI6IjAwMDAwMDAyLTAwMDAtMGZmMS1jZTAwLTAwMDAwMDAwMDAwMC9hdHRhY2htZW50cy5vZmZpY2UubmV0QGI0ZDdlZTFmLTRmYjMtNGYwNi05MDM3LTJiNWI1MjIwNDJhYiIsImhhcHAiOiJvd2EifQ.gXMx1qV1Y-azo1vSzqIxwPdD1S01CPvn-5iIyr9puOrKkMEP0Vb7K2GB-MH4GKYGU2xCRctQsgP8gdOoDWj6hHHOpXvjwZUFw7Zxqo8qC4DRwclZoDJlSFbgN0CEFkEhmLJNQQKLClOZE09P1yXILnmEvtwjPRsIRvfGKSYuSj_wuuVnUYzYXTMCqODN_42JmRXr1yZOraxO9w7WyXQMN7sjv-EiTncGlfF4V2hrnm1QC5_GBCmsbwSOMyB8MEM0tGKjt7UPwfr9sIGx9gMO4Zh3ykrOs53EAV3wlSCSUV6yOxb6-C36ikMg-3QbUycHyaVY3cv_z5pg2qmrbqddsA&amp;X-OWA-CANARY=_awBPIqso0mxzuh1eBQEaQAdG5wMm9oYSTVd0r8mmkN-2GMMsYIIc9IQLOeJERSDDL1YWX6kWSI.&amp;owa=outlook.office365.com&amp;scriptVer=20220826004.06&amp;animation=true">
            <a:extLst>
              <a:ext uri="{FF2B5EF4-FFF2-40B4-BE49-F238E27FC236}">
                <a16:creationId xmlns:a16="http://schemas.microsoft.com/office/drawing/2014/main" id="{42DE75E5-5303-6A40-A488-5EF228AEE55E}"/>
              </a:ext>
            </a:extLst>
          </p:cNvPr>
          <p:cNvSpPr>
            <a:spLocks noChangeAspect="1" noChangeArrowheads="1"/>
          </p:cNvSpPr>
          <p:nvPr/>
        </p:nvSpPr>
        <p:spPr bwMode="auto">
          <a:xfrm>
            <a:off x="0" y="42863"/>
            <a:ext cx="9144000" cy="67706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descr="https://attachments.office.net/owa/keppel%40jlab.org/service.svc/s/GetAttachmentThumbnail?id=AAMkADA4MDdkMjBhLTg3ODgtNGIwMC05NmM5LTIxMWMzYjlkNmRiNwBGAAAAAAA5e8Y0fSgkQJGUNv2l4yt9BwCY9qWobczMSJ5gQuTqpVGHAAAAAAEMAACY9qWobczMSJ5gQuTqpVGHAAPEuDJiAAABEgAQAObJwLy9ZGREk5mA3r9gLys%3D&amp;thumbnailType=2&amp;token=eyJhbGciOiJSUzI1NiIsImtpZCI6IkQ4OThGN0RDMjk2ODQ1MDk1RUUwREZGQ0MzODBBOTM5NjUwNDNFNjQiLCJ0eXAiOiJKV1QiLCJ4NXQiOiIySmozM0Nsb1JRbGU0Tl84dzRDcE9XVUVQbVEifQ.eyJvcmlnaW4iOiJodHRwczovL291dGxvb2sub2ZmaWNlMzY1LmNvbSIsInVjIjoiMzM5NThmMjIxODFjNGNiZjgzMWIzN2ZmZGUxMDIyMzUiLCJzaWduaW5fc3RhdGUiOiJbXCJrbXNpXCJdIiwidmVyIjoiRXhjaGFuZ2UuQ2FsbGJhY2suVjEiLCJhcHBjdHhzZW5kZXIiOiJPd2FEb3dubG9hZEBiNGQ3ZWUxZi00ZmIzLTRmMDYtOTAzNy0yYjViNTIyMDQyYWIiLCJpc3NyaW5nIjoiR0NDTW9kZXJhdGUiLCJhcHBjdHgiOiJ7XCJtc2V4Y2hwcm90XCI6XCJvd2FcIixcInB1aWRcIjpcIjExNTM5NzcwMjU3OTE3ODAwMjRcIixcInNjb3BlXCI6XCJPd2FEb3dubG9hZFwiLFwib2lkXCI6XCIwOTlkMjYzMC0zMGFlLTQzMDAtYTMzMi05NTA0YWUwMDJkMDZcIixcInByaW1hcnlzaWRcIjpcIlMtMS01LTIxLTI5NTg5MDYwNzAtMzY5MDQ4NzgzMy0yNzMzMzQ0NjMxLTUxMDk1ODNcIn0iLCJuYmYiOjE2NjM0NTEzNTUsImV4cCI6MTY2MzQ1MTk1NSwiaXNzIjoiMDAwMDAwMDItMDAwMC0wZmYxLWNlMDAtMDAwMDAwMDAwMDAwQGI0ZDdlZTFmLTRmYjMtNGYwNi05MDM3LTJiNWI1MjIwNDJhYiIsImF1ZCI6IjAwMDAwMDAyLTAwMDAtMGZmMS1jZTAwLTAwMDAwMDAwMDAwMC9hdHRhY2htZW50cy5vZmZpY2UubmV0QGI0ZDdlZTFmLTRmYjMtNGYwNi05MDM3LTJiNWI1MjIwNDJhYiIsImhhcHAiOiJvd2EifQ.gXMx1qV1Y-azo1vSzqIxwPdD1S01CPvn-5iIyr9puOrKkMEP0Vb7K2GB-MH4GKYGU2xCRctQsgP8gdOoDWj6hHHOpXvjwZUFw7Zxqo8qC4DRwclZoDJlSFbgN0CEFkEhmLJNQQKLClOZE09P1yXILnmEvtwjPRsIRvfGKSYuSj_wuuVnUYzYXTMCqODN_42JmRXr1yZOraxO9w7WyXQMN7sjv-EiTncGlfF4V2hrnm1QC5_GBCmsbwSOMyB8MEM0tGKjt7UPwfr9sIGx9gMO4Zh3ykrOs53EAV3wlSCSUV6yOxb6-C36ikMg-3QbUycHyaVY3cv_z5pg2qmrbqddsA&amp;X-OWA-CANARY=_awBPIqso0mxzuh1eBQEaQAdG5wMm9oYSTVd0r8mmkN-2GMMsYIIc9IQLOeJERSDDL1YWX6kWSI.&amp;owa=outlook.office365.com&amp;scriptVer=20220826004.06&amp;animation=true">
            <a:extLst>
              <a:ext uri="{FF2B5EF4-FFF2-40B4-BE49-F238E27FC236}">
                <a16:creationId xmlns:a16="http://schemas.microsoft.com/office/drawing/2014/main" id="{123CADDC-7D71-A248-89B8-CC939909125F}"/>
              </a:ext>
            </a:extLst>
          </p:cNvPr>
          <p:cNvSpPr>
            <a:spLocks noChangeAspect="1" noChangeArrowheads="1"/>
          </p:cNvSpPr>
          <p:nvPr/>
        </p:nvSpPr>
        <p:spPr bwMode="auto">
          <a:xfrm>
            <a:off x="152400" y="195263"/>
            <a:ext cx="9144000" cy="67706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96C11D54-B08A-6F1C-F515-83821A77C3A3}"/>
              </a:ext>
            </a:extLst>
          </p:cNvPr>
          <p:cNvSpPr txBox="1"/>
          <p:nvPr/>
        </p:nvSpPr>
        <p:spPr>
          <a:xfrm>
            <a:off x="152400" y="936513"/>
            <a:ext cx="5425031" cy="1046440"/>
          </a:xfrm>
          <a:prstGeom prst="rect">
            <a:avLst/>
          </a:prstGeom>
          <a:noFill/>
        </p:spPr>
        <p:txBody>
          <a:bodyPr wrap="square">
            <a:spAutoFit/>
          </a:bodyPr>
          <a:lstStyle/>
          <a:p>
            <a:pPr marL="342900" indent="-342900">
              <a:buFont typeface="Arial" panose="020B0604020202020204" pitchFamily="34" charset="0"/>
              <a:buChar char="•"/>
            </a:pPr>
            <a:r>
              <a:rPr lang="en-US" sz="2000" b="1" dirty="0">
                <a:solidFill>
                  <a:srgbClr val="0D36B6"/>
                </a:solidFill>
                <a:latin typeface="Century Gothic" panose="020B0502020202020204" pitchFamily="34" charset="0"/>
              </a:rPr>
              <a:t>Positron source built on the </a:t>
            </a:r>
            <a:r>
              <a:rPr lang="en-US" sz="2000" b="1" dirty="0" err="1">
                <a:solidFill>
                  <a:srgbClr val="0D36B6"/>
                </a:solidFill>
                <a:latin typeface="Century Gothic" panose="020B0502020202020204" pitchFamily="34" charset="0"/>
              </a:rPr>
              <a:t>PEPPo</a:t>
            </a:r>
            <a:r>
              <a:rPr lang="en-US" sz="2000" b="1" dirty="0">
                <a:solidFill>
                  <a:srgbClr val="0D36B6"/>
                </a:solidFill>
                <a:latin typeface="Century Gothic" panose="020B0502020202020204" pitchFamily="34" charset="0"/>
              </a:rPr>
              <a:t> exp. </a:t>
            </a:r>
          </a:p>
          <a:p>
            <a:pPr marL="293688"/>
            <a:r>
              <a:rPr lang="en-US" sz="1400" dirty="0">
                <a:effectLst/>
                <a:latin typeface="Century Gothic" panose="020B0502020202020204" pitchFamily="34" charset="0"/>
              </a:rPr>
              <a:t>Demonstrated the feasibility of using bremsstrahlung radiation of MeV Polarized Electrons for producing Polarized Positrons</a:t>
            </a:r>
            <a:endParaRPr lang="en-US" dirty="0">
              <a:effectLst/>
              <a:latin typeface="Times" pitchFamily="2" charset="0"/>
            </a:endParaRPr>
          </a:p>
        </p:txBody>
      </p:sp>
      <p:pic>
        <p:nvPicPr>
          <p:cNvPr id="15" name="Picture 14">
            <a:extLst>
              <a:ext uri="{FF2B5EF4-FFF2-40B4-BE49-F238E27FC236}">
                <a16:creationId xmlns:a16="http://schemas.microsoft.com/office/drawing/2014/main" id="{9DB289EC-1F2E-0B7F-48A0-564F69C1E07B}"/>
              </a:ext>
            </a:extLst>
          </p:cNvPr>
          <p:cNvPicPr>
            <a:picLocks noChangeAspect="1"/>
          </p:cNvPicPr>
          <p:nvPr/>
        </p:nvPicPr>
        <p:blipFill>
          <a:blip r:embed="rId3"/>
          <a:stretch>
            <a:fillRect/>
          </a:stretch>
        </p:blipFill>
        <p:spPr>
          <a:xfrm>
            <a:off x="5422885" y="1048840"/>
            <a:ext cx="3039347" cy="2456640"/>
          </a:xfrm>
          <a:prstGeom prst="rect">
            <a:avLst/>
          </a:prstGeom>
        </p:spPr>
      </p:pic>
      <p:sp>
        <p:nvSpPr>
          <p:cNvPr id="12" name="TextBox 11">
            <a:extLst>
              <a:ext uri="{FF2B5EF4-FFF2-40B4-BE49-F238E27FC236}">
                <a16:creationId xmlns:a16="http://schemas.microsoft.com/office/drawing/2014/main" id="{967B766D-C244-05C8-5479-E210E48F8DC0}"/>
              </a:ext>
            </a:extLst>
          </p:cNvPr>
          <p:cNvSpPr txBox="1"/>
          <p:nvPr/>
        </p:nvSpPr>
        <p:spPr>
          <a:xfrm>
            <a:off x="0" y="2537002"/>
            <a:ext cx="5202608" cy="646331"/>
          </a:xfrm>
          <a:prstGeom prst="rect">
            <a:avLst/>
          </a:prstGeom>
          <a:noFill/>
        </p:spPr>
        <p:txBody>
          <a:bodyPr wrap="square" rtlCol="0">
            <a:spAutoFit/>
          </a:bodyPr>
          <a:lstStyle/>
          <a:p>
            <a:pPr marL="285750" indent="-285750" algn="ctr">
              <a:lnSpc>
                <a:spcPct val="90000"/>
              </a:lnSpc>
              <a:buFont typeface="Arial" panose="020B0604020202020204" pitchFamily="34" charset="0"/>
              <a:buChar char="•"/>
            </a:pPr>
            <a:r>
              <a:rPr lang="en-US" sz="2000" b="1" dirty="0">
                <a:solidFill>
                  <a:srgbClr val="0D36B6"/>
                </a:solidFill>
                <a:latin typeface="Century Gothic" panose="020B0502020202020204" pitchFamily="34" charset="0"/>
              </a:rPr>
              <a:t>Robust program evolved for positron beams at </a:t>
            </a:r>
            <a:r>
              <a:rPr lang="en-US" sz="2000" b="1" dirty="0" err="1">
                <a:solidFill>
                  <a:srgbClr val="0D36B6"/>
                </a:solidFill>
                <a:latin typeface="Century Gothic" panose="020B0502020202020204" pitchFamily="34" charset="0"/>
              </a:rPr>
              <a:t>JLab</a:t>
            </a:r>
            <a:endParaRPr lang="en-US" sz="2000" b="1" dirty="0">
              <a:solidFill>
                <a:srgbClr val="0D36B6"/>
              </a:solidFill>
              <a:latin typeface="Century Gothic" panose="020B0502020202020204" pitchFamily="34" charset="0"/>
            </a:endParaRPr>
          </a:p>
        </p:txBody>
      </p:sp>
      <p:pic>
        <p:nvPicPr>
          <p:cNvPr id="16" name="Picture 15">
            <a:extLst>
              <a:ext uri="{FF2B5EF4-FFF2-40B4-BE49-F238E27FC236}">
                <a16:creationId xmlns:a16="http://schemas.microsoft.com/office/drawing/2014/main" id="{FA043565-2F95-DC1F-2604-2C5BC64178DA}"/>
              </a:ext>
            </a:extLst>
          </p:cNvPr>
          <p:cNvPicPr>
            <a:picLocks noChangeAspect="1"/>
          </p:cNvPicPr>
          <p:nvPr/>
        </p:nvPicPr>
        <p:blipFill>
          <a:blip r:embed="rId4"/>
          <a:stretch>
            <a:fillRect/>
          </a:stretch>
        </p:blipFill>
        <p:spPr>
          <a:xfrm>
            <a:off x="264099" y="3144873"/>
            <a:ext cx="4851400" cy="3581400"/>
          </a:xfrm>
          <a:prstGeom prst="rect">
            <a:avLst/>
          </a:prstGeom>
        </p:spPr>
      </p:pic>
      <p:sp>
        <p:nvSpPr>
          <p:cNvPr id="17" name="TextBox 16">
            <a:extLst>
              <a:ext uri="{FF2B5EF4-FFF2-40B4-BE49-F238E27FC236}">
                <a16:creationId xmlns:a16="http://schemas.microsoft.com/office/drawing/2014/main" id="{06ACEE5B-9A3C-904D-1AD3-74B119CF1B9D}"/>
              </a:ext>
            </a:extLst>
          </p:cNvPr>
          <p:cNvSpPr txBox="1"/>
          <p:nvPr/>
        </p:nvSpPr>
        <p:spPr>
          <a:xfrm>
            <a:off x="459787" y="1855167"/>
            <a:ext cx="4655712" cy="461665"/>
          </a:xfrm>
          <a:prstGeom prst="rect">
            <a:avLst/>
          </a:prstGeom>
          <a:noFill/>
        </p:spPr>
        <p:txBody>
          <a:bodyPr wrap="square">
            <a:spAutoFit/>
          </a:bodyPr>
          <a:lstStyle/>
          <a:p>
            <a:r>
              <a:rPr lang="en-US" sz="1200" b="1" dirty="0" err="1">
                <a:solidFill>
                  <a:srgbClr val="0432FF"/>
                </a:solidFill>
                <a:effectLst/>
                <a:latin typeface="Helvetica" pitchFamily="2" charset="0"/>
              </a:rPr>
              <a:t>I</a:t>
            </a:r>
            <a:r>
              <a:rPr lang="en-US" sz="1200" b="1" baseline="-25000" dirty="0" err="1">
                <a:solidFill>
                  <a:srgbClr val="0432FF"/>
                </a:solidFill>
                <a:effectLst/>
                <a:latin typeface="Helvetica" pitchFamily="2" charset="0"/>
              </a:rPr>
              <a:t>e</a:t>
            </a:r>
            <a:r>
              <a:rPr lang="en-US" sz="1200" b="1" baseline="-25000" dirty="0">
                <a:solidFill>
                  <a:srgbClr val="0432FF"/>
                </a:solidFill>
                <a:effectLst/>
                <a:latin typeface="Helvetica" pitchFamily="2" charset="0"/>
              </a:rPr>
              <a:t>+ </a:t>
            </a:r>
            <a:r>
              <a:rPr lang="en-US" sz="1200" b="1" dirty="0">
                <a:solidFill>
                  <a:srgbClr val="0432FF"/>
                </a:solidFill>
                <a:effectLst/>
                <a:latin typeface="Helvetica" pitchFamily="2" charset="0"/>
              </a:rPr>
              <a:t>&gt; 100 </a:t>
            </a:r>
            <a:r>
              <a:rPr lang="en-US" sz="1200" b="1" dirty="0" err="1">
                <a:solidFill>
                  <a:srgbClr val="0432FF"/>
                </a:solidFill>
                <a:effectLst/>
                <a:latin typeface="Helvetica" pitchFamily="2" charset="0"/>
              </a:rPr>
              <a:t>nA</a:t>
            </a:r>
            <a:r>
              <a:rPr lang="en-US" sz="1200" b="1" dirty="0">
                <a:solidFill>
                  <a:srgbClr val="0432FF"/>
                </a:solidFill>
                <a:effectLst/>
                <a:latin typeface="Helvetica" pitchFamily="2" charset="0"/>
              </a:rPr>
              <a:t> @ P</a:t>
            </a:r>
            <a:r>
              <a:rPr lang="en-US" sz="1200" b="1" baseline="-25000" dirty="0">
                <a:solidFill>
                  <a:srgbClr val="0432FF"/>
                </a:solidFill>
                <a:effectLst/>
                <a:latin typeface="Helvetica" pitchFamily="2" charset="0"/>
              </a:rPr>
              <a:t>e+ </a:t>
            </a:r>
            <a:r>
              <a:rPr lang="en-US" sz="1200" b="1" dirty="0">
                <a:solidFill>
                  <a:srgbClr val="0432FF"/>
                </a:solidFill>
                <a:effectLst/>
                <a:latin typeface="Helvetica" pitchFamily="2" charset="0"/>
              </a:rPr>
              <a:t>= 60%</a:t>
            </a:r>
          </a:p>
          <a:p>
            <a:r>
              <a:rPr lang="en-US" sz="1200" b="1" dirty="0" err="1">
                <a:solidFill>
                  <a:srgbClr val="0432FF"/>
                </a:solidFill>
                <a:effectLst/>
                <a:latin typeface="Helvetica" pitchFamily="2" charset="0"/>
              </a:rPr>
              <a:t>I</a:t>
            </a:r>
            <a:r>
              <a:rPr lang="en-US" sz="1200" b="1" baseline="-25000" dirty="0" err="1">
                <a:solidFill>
                  <a:srgbClr val="0432FF"/>
                </a:solidFill>
                <a:effectLst/>
                <a:latin typeface="Helvetica" pitchFamily="2" charset="0"/>
              </a:rPr>
              <a:t>e</a:t>
            </a:r>
            <a:r>
              <a:rPr lang="en-US" sz="1200" b="1" baseline="-25000" dirty="0">
                <a:solidFill>
                  <a:srgbClr val="0432FF"/>
                </a:solidFill>
                <a:effectLst/>
                <a:latin typeface="Helvetica" pitchFamily="2" charset="0"/>
              </a:rPr>
              <a:t>+ </a:t>
            </a:r>
            <a:r>
              <a:rPr lang="en-US" sz="1200" b="1" dirty="0">
                <a:solidFill>
                  <a:srgbClr val="0432FF"/>
                </a:solidFill>
                <a:effectLst/>
                <a:latin typeface="Helvetica" pitchFamily="2" charset="0"/>
              </a:rPr>
              <a:t>&gt; 3 </a:t>
            </a:r>
            <a:r>
              <a:rPr lang="el-GR" sz="1200" b="1" dirty="0">
                <a:solidFill>
                  <a:srgbClr val="0432FF"/>
                </a:solidFill>
                <a:effectLst/>
                <a:latin typeface="Helvetica" pitchFamily="2" charset="0"/>
              </a:rPr>
              <a:t>μ</a:t>
            </a:r>
            <a:r>
              <a:rPr lang="en-US" sz="1200" b="1" dirty="0">
                <a:solidFill>
                  <a:srgbClr val="0432FF"/>
                </a:solidFill>
                <a:effectLst/>
                <a:latin typeface="Helvetica" pitchFamily="2" charset="0"/>
              </a:rPr>
              <a:t>A @ P</a:t>
            </a:r>
            <a:r>
              <a:rPr lang="en-US" sz="1200" b="1" baseline="-25000" dirty="0">
                <a:solidFill>
                  <a:srgbClr val="0432FF"/>
                </a:solidFill>
                <a:effectLst/>
                <a:latin typeface="Helvetica" pitchFamily="2" charset="0"/>
              </a:rPr>
              <a:t>e+ </a:t>
            </a:r>
            <a:r>
              <a:rPr lang="en-US" sz="1200" b="1" dirty="0">
                <a:solidFill>
                  <a:srgbClr val="0432FF"/>
                </a:solidFill>
                <a:effectLst/>
                <a:latin typeface="Helvetica" pitchFamily="2" charset="0"/>
              </a:rPr>
              <a:t>= 0%</a:t>
            </a:r>
          </a:p>
        </p:txBody>
      </p:sp>
    </p:spTree>
    <p:extLst>
      <p:ext uri="{BB962C8B-B14F-4D97-AF65-F5344CB8AC3E}">
        <p14:creationId xmlns:p14="http://schemas.microsoft.com/office/powerpoint/2010/main" val="1402593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30" name="Slide Number Placeholder 4">
            <a:extLst>
              <a:ext uri="{FF2B5EF4-FFF2-40B4-BE49-F238E27FC236}">
                <a16:creationId xmlns:a16="http://schemas.microsoft.com/office/drawing/2014/main" id="{7522C233-1E34-19A3-08A9-FF69A7D3AC4D}"/>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29</a:t>
            </a:fld>
            <a:endParaRPr lang="en-US" dirty="0"/>
          </a:p>
        </p:txBody>
      </p:sp>
      <p:sp>
        <p:nvSpPr>
          <p:cNvPr id="32" name="Slide Number Placeholder 4">
            <a:extLst>
              <a:ext uri="{FF2B5EF4-FFF2-40B4-BE49-F238E27FC236}">
                <a16:creationId xmlns:a16="http://schemas.microsoft.com/office/drawing/2014/main" id="{6D457C77-8D4B-1B1D-D004-D02D470D1EAC}"/>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29</a:t>
            </a:fld>
            <a:endParaRPr lang="en-US" dirty="0">
              <a:solidFill>
                <a:srgbClr val="000000"/>
              </a:solidFill>
            </a:endParaRPr>
          </a:p>
        </p:txBody>
      </p:sp>
      <p:pic>
        <p:nvPicPr>
          <p:cNvPr id="3" name="Picture 2">
            <a:extLst>
              <a:ext uri="{FF2B5EF4-FFF2-40B4-BE49-F238E27FC236}">
                <a16:creationId xmlns:a16="http://schemas.microsoft.com/office/drawing/2014/main" id="{04ECA728-3381-6762-1FF6-CF6DB4999BAC}"/>
              </a:ext>
            </a:extLst>
          </p:cNvPr>
          <p:cNvPicPr>
            <a:picLocks noChangeAspect="1"/>
          </p:cNvPicPr>
          <p:nvPr/>
        </p:nvPicPr>
        <p:blipFill>
          <a:blip r:embed="rId3"/>
          <a:stretch>
            <a:fillRect/>
          </a:stretch>
        </p:blipFill>
        <p:spPr>
          <a:xfrm>
            <a:off x="0" y="853281"/>
            <a:ext cx="9144000" cy="5151438"/>
          </a:xfrm>
          <a:prstGeom prst="rect">
            <a:avLst/>
          </a:prstGeom>
        </p:spPr>
      </p:pic>
    </p:spTree>
    <p:extLst>
      <p:ext uri="{BB962C8B-B14F-4D97-AF65-F5344CB8AC3E}">
        <p14:creationId xmlns:p14="http://schemas.microsoft.com/office/powerpoint/2010/main" val="2872510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30" name="Slide Number Placeholder 4">
            <a:extLst>
              <a:ext uri="{FF2B5EF4-FFF2-40B4-BE49-F238E27FC236}">
                <a16:creationId xmlns:a16="http://schemas.microsoft.com/office/drawing/2014/main" id="{7522C233-1E34-19A3-08A9-FF69A7D3AC4D}"/>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3</a:t>
            </a:fld>
            <a:endParaRPr lang="en-US" dirty="0"/>
          </a:p>
        </p:txBody>
      </p:sp>
      <p:sp>
        <p:nvSpPr>
          <p:cNvPr id="32" name="Slide Number Placeholder 4">
            <a:extLst>
              <a:ext uri="{FF2B5EF4-FFF2-40B4-BE49-F238E27FC236}">
                <a16:creationId xmlns:a16="http://schemas.microsoft.com/office/drawing/2014/main" id="{6D457C77-8D4B-1B1D-D004-D02D470D1EAC}"/>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3</a:t>
            </a:fld>
            <a:endParaRPr lang="en-US" dirty="0">
              <a:solidFill>
                <a:srgbClr val="000000"/>
              </a:solidFill>
            </a:endParaRPr>
          </a:p>
        </p:txBody>
      </p:sp>
      <p:pic>
        <p:nvPicPr>
          <p:cNvPr id="7" name="Picture 6">
            <a:extLst>
              <a:ext uri="{FF2B5EF4-FFF2-40B4-BE49-F238E27FC236}">
                <a16:creationId xmlns:a16="http://schemas.microsoft.com/office/drawing/2014/main" id="{23F0FDA6-1AF1-8D7E-5A86-4D3746907168}"/>
              </a:ext>
            </a:extLst>
          </p:cNvPr>
          <p:cNvPicPr>
            <a:picLocks noChangeAspect="1"/>
          </p:cNvPicPr>
          <p:nvPr/>
        </p:nvPicPr>
        <p:blipFill rotWithShape="1">
          <a:blip r:embed="rId3"/>
          <a:srcRect l="2243"/>
          <a:stretch/>
        </p:blipFill>
        <p:spPr>
          <a:xfrm>
            <a:off x="399245" y="961892"/>
            <a:ext cx="3356911" cy="2048743"/>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391C411E-88D4-7976-4BCB-29D6B0C68573}"/>
              </a:ext>
            </a:extLst>
          </p:cNvPr>
          <p:cNvSpPr/>
          <p:nvPr/>
        </p:nvSpPr>
        <p:spPr>
          <a:xfrm>
            <a:off x="3879076" y="961892"/>
            <a:ext cx="5264924" cy="707886"/>
          </a:xfrm>
          <a:prstGeom prst="rect">
            <a:avLst/>
          </a:prstGeom>
          <a:noFill/>
        </p:spPr>
        <p:txBody>
          <a:bodyPr wrap="square">
            <a:spAutoFit/>
          </a:bodyPr>
          <a:lstStyle/>
          <a:p>
            <a:pPr marL="342900" indent="-342900">
              <a:buFont typeface="Arial" panose="020B0604020202020204" pitchFamily="34" charset="0"/>
              <a:buChar char="•"/>
            </a:pPr>
            <a:r>
              <a:rPr lang="en-US" sz="2000" dirty="0">
                <a:solidFill>
                  <a:srgbClr val="C00000"/>
                </a:solidFill>
                <a:latin typeface="Century Gothic" panose="020B0502020202020204" pitchFamily="34" charset="0"/>
                <a:cs typeface="Arial" panose="020B0604020202020204" pitchFamily="34" charset="0"/>
              </a:rPr>
              <a:t>CEBAF has a unique program with fixed targets at the </a:t>
            </a:r>
            <a:r>
              <a:rPr lang="en-US" sz="2000" b="1" dirty="0">
                <a:solidFill>
                  <a:srgbClr val="C00000"/>
                </a:solidFill>
                <a:latin typeface="Century Gothic" panose="020B0502020202020204" pitchFamily="34" charset="0"/>
                <a:cs typeface="Arial" panose="020B0604020202020204" pitchFamily="34" charset="0"/>
              </a:rPr>
              <a:t>luminosity frontier</a:t>
            </a:r>
            <a:endParaRPr lang="en-US" sz="2000" b="1" dirty="0">
              <a:solidFill>
                <a:srgbClr val="C00000"/>
              </a:solidFill>
              <a:effectLst/>
              <a:latin typeface="Century Gothic" panose="020B0502020202020204" pitchFamily="34" charset="0"/>
            </a:endParaRPr>
          </a:p>
        </p:txBody>
      </p:sp>
      <p:sp>
        <p:nvSpPr>
          <p:cNvPr id="11" name="Subtitle 2">
            <a:extLst>
              <a:ext uri="{FF2B5EF4-FFF2-40B4-BE49-F238E27FC236}">
                <a16:creationId xmlns:a16="http://schemas.microsoft.com/office/drawing/2014/main" id="{F03A1C29-52EA-CF2B-90E3-638C73CD1061}"/>
              </a:ext>
            </a:extLst>
          </p:cNvPr>
          <p:cNvSpPr txBox="1">
            <a:spLocks/>
          </p:cNvSpPr>
          <p:nvPr/>
        </p:nvSpPr>
        <p:spPr>
          <a:xfrm>
            <a:off x="52821" y="3121991"/>
            <a:ext cx="8587031" cy="147010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C00000"/>
                </a:solidFill>
                <a:latin typeface="Century Gothic" panose="020B0502020202020204" pitchFamily="34" charset="0"/>
              </a:rPr>
              <a:t>Developing a Staged Program to take Advantage of Recent Advances in Accelerator Science and Technology</a:t>
            </a:r>
          </a:p>
          <a:p>
            <a:pPr marL="742950" lvl="1" indent="-285750"/>
            <a:r>
              <a:rPr lang="en-US" sz="1900" dirty="0">
                <a:solidFill>
                  <a:srgbClr val="0070C0"/>
                </a:solidFill>
                <a:latin typeface="Century Gothic" panose="020B0502020202020204" pitchFamily="34" charset="0"/>
              </a:rPr>
              <a:t>Positrons (e+) in the LERF (former FEL) with transport to CEBAF </a:t>
            </a:r>
          </a:p>
          <a:p>
            <a:pPr marL="742950" lvl="1" indent="-285750"/>
            <a:r>
              <a:rPr lang="en-US" sz="1900" dirty="0">
                <a:solidFill>
                  <a:srgbClr val="0070C0"/>
                </a:solidFill>
                <a:latin typeface="Century Gothic" panose="020B0502020202020204" pitchFamily="34" charset="0"/>
              </a:rPr>
              <a:t>Energy Upgrade for 650 MeV Electron (e-) Injection in the LERF</a:t>
            </a:r>
          </a:p>
          <a:p>
            <a:pPr marL="0" indent="0">
              <a:buNone/>
            </a:pPr>
            <a:endParaRPr lang="en-US" dirty="0"/>
          </a:p>
        </p:txBody>
      </p:sp>
      <p:sp>
        <p:nvSpPr>
          <p:cNvPr id="12" name="Title 1">
            <a:extLst>
              <a:ext uri="{FF2B5EF4-FFF2-40B4-BE49-F238E27FC236}">
                <a16:creationId xmlns:a16="http://schemas.microsoft.com/office/drawing/2014/main" id="{FCCE44C0-13D0-BB34-0700-B77C19A44815}"/>
              </a:ext>
            </a:extLst>
          </p:cNvPr>
          <p:cNvSpPr txBox="1">
            <a:spLocks/>
          </p:cNvSpPr>
          <p:nvPr/>
        </p:nvSpPr>
        <p:spPr>
          <a:xfrm>
            <a:off x="181916" y="158844"/>
            <a:ext cx="8788464" cy="61783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3600" b="0" dirty="0" err="1">
                <a:solidFill>
                  <a:schemeClr val="accent1"/>
                </a:solidFill>
                <a:latin typeface="Century Gothic" panose="020B0502020202020204" pitchFamily="34" charset="0"/>
              </a:rPr>
              <a:t>JLab</a:t>
            </a:r>
            <a:r>
              <a:rPr lang="en-US" sz="3600" b="0" dirty="0">
                <a:solidFill>
                  <a:schemeClr val="accent1"/>
                </a:solidFill>
                <a:latin typeface="Century Gothic" panose="020B0502020202020204" pitchFamily="34" charset="0"/>
              </a:rPr>
              <a:t> Accelerator Upgrades, the ‘Big Picture’</a:t>
            </a:r>
          </a:p>
        </p:txBody>
      </p:sp>
      <p:grpSp>
        <p:nvGrpSpPr>
          <p:cNvPr id="6" name="Group 5">
            <a:extLst>
              <a:ext uri="{FF2B5EF4-FFF2-40B4-BE49-F238E27FC236}">
                <a16:creationId xmlns:a16="http://schemas.microsoft.com/office/drawing/2014/main" id="{B5320587-17EE-DE79-EE38-51AEB6A97859}"/>
              </a:ext>
            </a:extLst>
          </p:cNvPr>
          <p:cNvGrpSpPr/>
          <p:nvPr/>
        </p:nvGrpSpPr>
        <p:grpSpPr>
          <a:xfrm>
            <a:off x="1416676" y="4659774"/>
            <a:ext cx="5769735" cy="2198226"/>
            <a:chOff x="1416676" y="4659774"/>
            <a:chExt cx="5769735" cy="2198226"/>
          </a:xfrm>
        </p:grpSpPr>
        <p:sp>
          <p:nvSpPr>
            <p:cNvPr id="5" name="Rectangle 4">
              <a:extLst>
                <a:ext uri="{FF2B5EF4-FFF2-40B4-BE49-F238E27FC236}">
                  <a16:creationId xmlns:a16="http://schemas.microsoft.com/office/drawing/2014/main" id="{639791FE-CB0A-190E-B5FC-3CD37E4F4168}"/>
                </a:ext>
              </a:extLst>
            </p:cNvPr>
            <p:cNvSpPr/>
            <p:nvPr/>
          </p:nvSpPr>
          <p:spPr>
            <a:xfrm>
              <a:off x="1416676" y="4659774"/>
              <a:ext cx="5769735" cy="21982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01892D7-493D-DC3F-9B94-A4CB3EBF40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9257" y="4666713"/>
              <a:ext cx="5384572" cy="2191287"/>
            </a:xfrm>
            <a:prstGeom prst="rect">
              <a:avLst/>
            </a:prstGeom>
          </p:spPr>
        </p:pic>
      </p:grpSp>
      <p:sp>
        <p:nvSpPr>
          <p:cNvPr id="15" name="TextBox 14">
            <a:extLst>
              <a:ext uri="{FF2B5EF4-FFF2-40B4-BE49-F238E27FC236}">
                <a16:creationId xmlns:a16="http://schemas.microsoft.com/office/drawing/2014/main" id="{7F845B8B-222A-389B-2ED8-97FEE2411086}"/>
              </a:ext>
            </a:extLst>
          </p:cNvPr>
          <p:cNvSpPr txBox="1"/>
          <p:nvPr/>
        </p:nvSpPr>
        <p:spPr>
          <a:xfrm>
            <a:off x="4301543" y="1669778"/>
            <a:ext cx="4668837" cy="1323439"/>
          </a:xfrm>
          <a:prstGeom prst="rect">
            <a:avLst/>
          </a:prstGeom>
          <a:noFill/>
        </p:spPr>
        <p:txBody>
          <a:bodyPr wrap="square" rtlCol="0">
            <a:spAutoFit/>
          </a:bodyPr>
          <a:lstStyle/>
          <a:p>
            <a:pPr marL="171450" indent="-171450">
              <a:buFont typeface="Arial" panose="020B0604020202020204" pitchFamily="34" charset="0"/>
              <a:buChar char="•"/>
            </a:pPr>
            <a:r>
              <a:rPr lang="en-US" sz="2000" dirty="0">
                <a:solidFill>
                  <a:srgbClr val="0070C0"/>
                </a:solidFill>
                <a:latin typeface="Century Gothic" panose="020B0502020202020204" pitchFamily="34" charset="0"/>
                <a:cs typeface="Arial" panose="020B0604020202020204" pitchFamily="34" charset="0"/>
              </a:rPr>
              <a:t>Precision measurements in the valence quark regime requiring high luminosity are the purview of </a:t>
            </a:r>
            <a:r>
              <a:rPr lang="en-US" sz="2000" dirty="0" err="1">
                <a:solidFill>
                  <a:srgbClr val="0070C0"/>
                </a:solidFill>
                <a:latin typeface="Century Gothic" panose="020B0502020202020204" pitchFamily="34" charset="0"/>
                <a:cs typeface="Arial" panose="020B0604020202020204" pitchFamily="34" charset="0"/>
              </a:rPr>
              <a:t>JLab</a:t>
            </a:r>
            <a:endParaRPr lang="en-US" sz="2000" dirty="0">
              <a:solidFill>
                <a:srgbClr val="0070C0"/>
              </a:solidFill>
              <a:latin typeface="Century Gothic" panose="020B0502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E0BD93DE-052F-6C7E-758C-2D3D7354BC95}"/>
              </a:ext>
            </a:extLst>
          </p:cNvPr>
          <p:cNvSpPr/>
          <p:nvPr/>
        </p:nvSpPr>
        <p:spPr>
          <a:xfrm>
            <a:off x="1416676" y="1180631"/>
            <a:ext cx="746974" cy="270408"/>
          </a:xfrm>
          <a:prstGeom prst="ellipse">
            <a:avLst/>
          </a:prstGeom>
          <a:solidFill>
            <a:srgbClr val="FFFF00">
              <a:alpha val="4875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7607B2F-379F-92A6-CCC1-59F5F5B72DEF}"/>
              </a:ext>
            </a:extLst>
          </p:cNvPr>
          <p:cNvSpPr/>
          <p:nvPr/>
        </p:nvSpPr>
        <p:spPr>
          <a:xfrm>
            <a:off x="2043265" y="1851059"/>
            <a:ext cx="746974" cy="270408"/>
          </a:xfrm>
          <a:prstGeom prst="ellipse">
            <a:avLst/>
          </a:prstGeom>
          <a:solidFill>
            <a:srgbClr val="FFFF00">
              <a:alpha val="4875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1124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30" name="Slide Number Placeholder 4">
            <a:extLst>
              <a:ext uri="{FF2B5EF4-FFF2-40B4-BE49-F238E27FC236}">
                <a16:creationId xmlns:a16="http://schemas.microsoft.com/office/drawing/2014/main" id="{7522C233-1E34-19A3-08A9-FF69A7D3AC4D}"/>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30</a:t>
            </a:fld>
            <a:endParaRPr lang="en-US" dirty="0"/>
          </a:p>
        </p:txBody>
      </p:sp>
      <p:sp>
        <p:nvSpPr>
          <p:cNvPr id="32" name="Slide Number Placeholder 4">
            <a:extLst>
              <a:ext uri="{FF2B5EF4-FFF2-40B4-BE49-F238E27FC236}">
                <a16:creationId xmlns:a16="http://schemas.microsoft.com/office/drawing/2014/main" id="{6D457C77-8D4B-1B1D-D004-D02D470D1EAC}"/>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30</a:t>
            </a:fld>
            <a:endParaRPr lang="en-US" dirty="0">
              <a:solidFill>
                <a:srgbClr val="000000"/>
              </a:solidFill>
            </a:endParaRPr>
          </a:p>
        </p:txBody>
      </p:sp>
    </p:spTree>
    <p:extLst>
      <p:ext uri="{BB962C8B-B14F-4D97-AF65-F5344CB8AC3E}">
        <p14:creationId xmlns:p14="http://schemas.microsoft.com/office/powerpoint/2010/main" val="2973592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Picture 311">
            <a:extLst>
              <a:ext uri="{FF2B5EF4-FFF2-40B4-BE49-F238E27FC236}">
                <a16:creationId xmlns:a16="http://schemas.microsoft.com/office/drawing/2014/main" id="{7E996F3B-8939-442F-A12D-795E1BAA1731}"/>
              </a:ext>
            </a:extLst>
          </p:cNvPr>
          <p:cNvPicPr preferRelativeResize="0">
            <a:picLocks noChangeAspect="1"/>
          </p:cNvPicPr>
          <p:nvPr/>
        </p:nvPicPr>
        <p:blipFill>
          <a:blip r:embed="rId2">
            <a:extLst>
              <a:ext uri="{28A0092B-C50C-407E-A947-70E740481C1C}">
                <a14:useLocalDpi xmlns:a14="http://schemas.microsoft.com/office/drawing/2010/main"/>
              </a:ext>
            </a:extLst>
          </a:blip>
          <a:stretch>
            <a:fillRect/>
          </a:stretch>
        </p:blipFill>
        <p:spPr>
          <a:xfrm>
            <a:off x="5092066" y="1528345"/>
            <a:ext cx="3710675" cy="3752428"/>
          </a:xfrm>
          <a:prstGeom prst="rect">
            <a:avLst/>
          </a:prstGeom>
        </p:spPr>
      </p:pic>
      <p:sp>
        <p:nvSpPr>
          <p:cNvPr id="5" name="Slide Number Placeholder 4">
            <a:extLst>
              <a:ext uri="{FF2B5EF4-FFF2-40B4-BE49-F238E27FC236}">
                <a16:creationId xmlns:a16="http://schemas.microsoft.com/office/drawing/2014/main" id="{4FD57BBC-1C35-461C-85DA-98C925138667}"/>
              </a:ext>
            </a:extLst>
          </p:cNvPr>
          <p:cNvSpPr>
            <a:spLocks noGrp="1"/>
          </p:cNvSpPr>
          <p:nvPr>
            <p:ph type="sldNum" sz="quarter" idx="12"/>
          </p:nvPr>
        </p:nvSpPr>
        <p:spPr/>
        <p:txBody>
          <a:bodyPr/>
          <a:lstStyle/>
          <a:p>
            <a:fld id="{07E1C93C-5050-FC42-8F10-D22D4F119D13}" type="slidenum">
              <a:rPr lang="en-US" smtClean="0"/>
              <a:pPr/>
              <a:t>4</a:t>
            </a:fld>
            <a:endParaRPr lang="en-US" dirty="0"/>
          </a:p>
        </p:txBody>
      </p:sp>
      <p:grpSp>
        <p:nvGrpSpPr>
          <p:cNvPr id="23" name="Group 22">
            <a:extLst>
              <a:ext uri="{FF2B5EF4-FFF2-40B4-BE49-F238E27FC236}">
                <a16:creationId xmlns:a16="http://schemas.microsoft.com/office/drawing/2014/main" id="{A77C3DBD-82C2-48BF-8FCD-C6956B53A4E3}"/>
              </a:ext>
            </a:extLst>
          </p:cNvPr>
          <p:cNvGrpSpPr/>
          <p:nvPr/>
        </p:nvGrpSpPr>
        <p:grpSpPr>
          <a:xfrm>
            <a:off x="6380519" y="4811126"/>
            <a:ext cx="2669430" cy="773826"/>
            <a:chOff x="8521758" y="5398519"/>
            <a:chExt cx="3559240" cy="1031768"/>
          </a:xfrm>
        </p:grpSpPr>
        <p:sp>
          <p:nvSpPr>
            <p:cNvPr id="311" name="Content Placeholder 4">
              <a:extLst>
                <a:ext uri="{FF2B5EF4-FFF2-40B4-BE49-F238E27FC236}">
                  <a16:creationId xmlns:a16="http://schemas.microsoft.com/office/drawing/2014/main" id="{B8D07E3B-F62A-4185-9D3D-AEB6CF16C864}"/>
                </a:ext>
              </a:extLst>
            </p:cNvPr>
            <p:cNvSpPr txBox="1">
              <a:spLocks/>
            </p:cNvSpPr>
            <p:nvPr/>
          </p:nvSpPr>
          <p:spPr bwMode="auto">
            <a:xfrm>
              <a:off x="8521758" y="5398519"/>
              <a:ext cx="3559240" cy="103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3"/>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4"/>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5"/>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85725" indent="0">
                <a:lnSpc>
                  <a:spcPts val="1575"/>
                </a:lnSpc>
                <a:spcBef>
                  <a:spcPts val="450"/>
                </a:spcBef>
                <a:spcAft>
                  <a:spcPts val="450"/>
                </a:spcAft>
                <a:buNone/>
              </a:pPr>
              <a:r>
                <a:rPr lang="en-US" sz="1200" dirty="0">
                  <a:solidFill>
                    <a:srgbClr val="002060"/>
                  </a:solidFill>
                  <a:latin typeface="Arial" panose="020B0604020202020204" pitchFamily="34" charset="0"/>
                  <a:cs typeface="Arial" panose="020B0604020202020204" pitchFamily="34" charset="0"/>
                </a:rPr>
                <a:t>Novel permanent magnet              	technology used for power and cost savings</a:t>
              </a:r>
            </a:p>
          </p:txBody>
        </p:sp>
        <p:pic>
          <p:nvPicPr>
            <p:cNvPr id="55" name="Picture 54" descr="Logo_RR6.jpeg">
              <a:extLst>
                <a:ext uri="{FF2B5EF4-FFF2-40B4-BE49-F238E27FC236}">
                  <a16:creationId xmlns:a16="http://schemas.microsoft.com/office/drawing/2014/main" id="{7450E853-B8CB-4052-8C75-F2E2238385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98698" y="5747025"/>
              <a:ext cx="700881" cy="174981"/>
            </a:xfrm>
            <a:prstGeom prst="rect">
              <a:avLst/>
            </a:prstGeom>
            <a:solidFill>
              <a:schemeClr val="bg1"/>
            </a:solidFill>
          </p:spPr>
        </p:pic>
      </p:grpSp>
      <p:sp>
        <p:nvSpPr>
          <p:cNvPr id="30" name="Title 1">
            <a:extLst>
              <a:ext uri="{FF2B5EF4-FFF2-40B4-BE49-F238E27FC236}">
                <a16:creationId xmlns:a16="http://schemas.microsoft.com/office/drawing/2014/main" id="{F3B74CCE-03C9-44C6-B2E5-BF51DC48B434}"/>
              </a:ext>
            </a:extLst>
          </p:cNvPr>
          <p:cNvSpPr txBox="1">
            <a:spLocks/>
          </p:cNvSpPr>
          <p:nvPr/>
        </p:nvSpPr>
        <p:spPr>
          <a:xfrm>
            <a:off x="0" y="210553"/>
            <a:ext cx="9144000" cy="36561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algn="ctr"/>
            <a:r>
              <a:rPr lang="en-US" sz="3600" b="0" dirty="0">
                <a:solidFill>
                  <a:schemeClr val="accent1"/>
                </a:solidFill>
                <a:latin typeface="Century Gothic" panose="020B0502020202020204" pitchFamily="34" charset="0"/>
              </a:rPr>
              <a:t>CEBAF FFA Upgrade – </a:t>
            </a:r>
            <a:r>
              <a:rPr lang="en-US" sz="2800" b="0" dirty="0">
                <a:solidFill>
                  <a:schemeClr val="accent1"/>
                </a:solidFill>
                <a:latin typeface="Century Gothic" panose="020B0502020202020204" pitchFamily="34" charset="0"/>
              </a:rPr>
              <a:t>‘Currently under Study’</a:t>
            </a:r>
          </a:p>
        </p:txBody>
      </p:sp>
      <p:sp>
        <p:nvSpPr>
          <p:cNvPr id="48" name="TextBox 47">
            <a:extLst>
              <a:ext uri="{FF2B5EF4-FFF2-40B4-BE49-F238E27FC236}">
                <a16:creationId xmlns:a16="http://schemas.microsoft.com/office/drawing/2014/main" id="{EE1D953D-C98A-4325-90B4-7BA96FAD57FC}"/>
              </a:ext>
            </a:extLst>
          </p:cNvPr>
          <p:cNvSpPr txBox="1"/>
          <p:nvPr/>
        </p:nvSpPr>
        <p:spPr>
          <a:xfrm>
            <a:off x="4438218" y="3921877"/>
            <a:ext cx="754225"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650 MeV  </a:t>
            </a:r>
          </a:p>
        </p:txBody>
      </p:sp>
      <p:sp>
        <p:nvSpPr>
          <p:cNvPr id="49" name="TextBox 48">
            <a:extLst>
              <a:ext uri="{FF2B5EF4-FFF2-40B4-BE49-F238E27FC236}">
                <a16:creationId xmlns:a16="http://schemas.microsoft.com/office/drawing/2014/main" id="{AD6573F2-4060-6FC0-B5F9-888369F7CAEB}"/>
              </a:ext>
            </a:extLst>
          </p:cNvPr>
          <p:cNvSpPr txBox="1"/>
          <p:nvPr/>
        </p:nvSpPr>
        <p:spPr>
          <a:xfrm>
            <a:off x="316757" y="6336891"/>
            <a:ext cx="2190215" cy="369332"/>
          </a:xfrm>
          <a:prstGeom prst="rect">
            <a:avLst/>
          </a:prstGeom>
          <a:noFill/>
        </p:spPr>
        <p:txBody>
          <a:bodyPr wrap="none" rtlCol="0">
            <a:spAutoFit/>
          </a:bodyPr>
          <a:lstStyle/>
          <a:p>
            <a:r>
              <a:rPr lang="en-US" dirty="0"/>
              <a:t>Courtesy Alex </a:t>
            </a:r>
            <a:r>
              <a:rPr lang="en-US" dirty="0" err="1"/>
              <a:t>Bogacz</a:t>
            </a:r>
            <a:endParaRPr lang="en-US" dirty="0"/>
          </a:p>
        </p:txBody>
      </p:sp>
      <p:sp>
        <p:nvSpPr>
          <p:cNvPr id="51" name="TextBox 50">
            <a:extLst>
              <a:ext uri="{FF2B5EF4-FFF2-40B4-BE49-F238E27FC236}">
                <a16:creationId xmlns:a16="http://schemas.microsoft.com/office/drawing/2014/main" id="{C647C014-0D17-044C-8570-1268FFFA6607}"/>
              </a:ext>
            </a:extLst>
          </p:cNvPr>
          <p:cNvSpPr txBox="1"/>
          <p:nvPr/>
        </p:nvSpPr>
        <p:spPr>
          <a:xfrm>
            <a:off x="12844" y="845453"/>
            <a:ext cx="4363230" cy="2462918"/>
          </a:xfrm>
          <a:prstGeom prst="rect">
            <a:avLst/>
          </a:prstGeom>
          <a:noFill/>
        </p:spPr>
        <p:txBody>
          <a:bodyPr wrap="square">
            <a:spAutoFit/>
          </a:bodyPr>
          <a:lstStyle/>
          <a:p>
            <a:pPr marL="230188" lvl="1" indent="-217488">
              <a:lnSpc>
                <a:spcPts val="2100"/>
              </a:lnSpc>
              <a:spcBef>
                <a:spcPts val="450"/>
              </a:spcBef>
              <a:spcAft>
                <a:spcPts val="450"/>
              </a:spcAft>
              <a:buFont typeface="Arial" panose="020B0604020202020204" pitchFamily="34" charset="0"/>
              <a:buChar char="•"/>
            </a:pPr>
            <a:r>
              <a:rPr lang="en-US" sz="1400" b="1" dirty="0">
                <a:solidFill>
                  <a:srgbClr val="002060"/>
                </a:solidFill>
                <a:latin typeface="Century Gothic" panose="020B0502020202020204" pitchFamily="34" charset="0"/>
                <a:cs typeface="Arial" panose="020B0604020202020204" pitchFamily="34" charset="0"/>
              </a:rPr>
              <a:t>Starting with 12 GeV CEBAF as a baseline</a:t>
            </a:r>
          </a:p>
          <a:p>
            <a:pPr marL="230188" lvl="1" indent="-217488">
              <a:lnSpc>
                <a:spcPts val="2100"/>
              </a:lnSpc>
              <a:spcBef>
                <a:spcPts val="450"/>
              </a:spcBef>
              <a:spcAft>
                <a:spcPts val="450"/>
              </a:spcAft>
              <a:buFont typeface="Arial" panose="020B0604020202020204" pitchFamily="34" charset="0"/>
              <a:buChar char="•"/>
            </a:pPr>
            <a:r>
              <a:rPr lang="en-US" sz="1400" b="1" dirty="0">
                <a:solidFill>
                  <a:srgbClr val="002060"/>
                </a:solidFill>
                <a:latin typeface="Century Gothic" panose="020B0502020202020204" pitchFamily="34" charset="0"/>
                <a:cs typeface="Arial" panose="020B0604020202020204" pitchFamily="34" charset="0"/>
              </a:rPr>
              <a:t>NO new SRF (1.1 GeV per </a:t>
            </a:r>
            <a:r>
              <a:rPr lang="en-US" sz="1400" b="1" dirty="0" err="1">
                <a:solidFill>
                  <a:srgbClr val="002060"/>
                </a:solidFill>
                <a:latin typeface="Century Gothic" panose="020B0502020202020204" pitchFamily="34" charset="0"/>
                <a:cs typeface="Arial" panose="020B0604020202020204" pitchFamily="34" charset="0"/>
              </a:rPr>
              <a:t>linac</a:t>
            </a:r>
            <a:r>
              <a:rPr lang="en-US" sz="1400" b="1" dirty="0">
                <a:solidFill>
                  <a:srgbClr val="002060"/>
                </a:solidFill>
                <a:latin typeface="Century Gothic" panose="020B0502020202020204" pitchFamily="34" charset="0"/>
                <a:cs typeface="Arial" panose="020B0604020202020204" pitchFamily="34" charset="0"/>
              </a:rPr>
              <a:t>)</a:t>
            </a:r>
          </a:p>
          <a:p>
            <a:pPr marL="230188" lvl="1" indent="-217488">
              <a:lnSpc>
                <a:spcPts val="2100"/>
              </a:lnSpc>
              <a:spcBef>
                <a:spcPts val="450"/>
              </a:spcBef>
              <a:spcAft>
                <a:spcPts val="450"/>
              </a:spcAft>
              <a:buFont typeface="Arial" panose="020B0604020202020204" pitchFamily="34" charset="0"/>
              <a:buChar char="•"/>
            </a:pPr>
            <a:r>
              <a:rPr lang="en-US" sz="1400" b="1" dirty="0">
                <a:solidFill>
                  <a:srgbClr val="002060"/>
                </a:solidFill>
                <a:latin typeface="Century Gothic" panose="020B0502020202020204" pitchFamily="34" charset="0"/>
                <a:cs typeface="Arial" panose="020B0604020202020204" pitchFamily="34" charset="0"/>
              </a:rPr>
              <a:t>New 650 MeV recirculating injector</a:t>
            </a:r>
          </a:p>
          <a:p>
            <a:pPr marL="230188" lvl="1" indent="-217488">
              <a:lnSpc>
                <a:spcPts val="2100"/>
              </a:lnSpc>
              <a:spcBef>
                <a:spcPts val="450"/>
              </a:spcBef>
              <a:spcAft>
                <a:spcPts val="450"/>
              </a:spcAft>
              <a:buFont typeface="Arial" panose="020B0604020202020204" pitchFamily="34" charset="0"/>
              <a:buChar char="•"/>
            </a:pPr>
            <a:r>
              <a:rPr lang="en-US" sz="1400" b="1" dirty="0">
                <a:solidFill>
                  <a:srgbClr val="002060"/>
                </a:solidFill>
                <a:latin typeface="Century Gothic" panose="020B0502020202020204" pitchFamily="34" charset="0"/>
                <a:cs typeface="Arial" panose="020B0604020202020204" pitchFamily="34" charset="0"/>
              </a:rPr>
              <a:t>Remove the highest recirculation pass (Arc 9 &amp; A) and replace them with two FFA arcs including time-of-flight chicanes</a:t>
            </a:r>
          </a:p>
          <a:p>
            <a:pPr marL="230188" lvl="1" indent="-217488">
              <a:lnSpc>
                <a:spcPts val="2100"/>
              </a:lnSpc>
              <a:spcBef>
                <a:spcPts val="450"/>
              </a:spcBef>
              <a:spcAft>
                <a:spcPts val="450"/>
              </a:spcAft>
              <a:buFont typeface="Arial" panose="020B0604020202020204" pitchFamily="34" charset="0"/>
              <a:buChar char="•"/>
            </a:pPr>
            <a:r>
              <a:rPr lang="en-US" sz="1400" b="1" dirty="0">
                <a:solidFill>
                  <a:srgbClr val="002060"/>
                </a:solidFill>
                <a:latin typeface="Century Gothic" panose="020B0502020202020204" pitchFamily="34" charset="0"/>
                <a:cs typeface="Arial" panose="020B0604020202020204" pitchFamily="34" charset="0"/>
              </a:rPr>
              <a:t>Recirculate 4+</a:t>
            </a:r>
            <a:r>
              <a:rPr lang="en-US" sz="1400" b="1" dirty="0">
                <a:solidFill>
                  <a:srgbClr val="00B050"/>
                </a:solidFill>
                <a:latin typeface="Century Gothic" panose="020B0502020202020204" pitchFamily="34" charset="0"/>
                <a:cs typeface="Arial" panose="020B0604020202020204" pitchFamily="34" charset="0"/>
              </a:rPr>
              <a:t>4</a:t>
            </a:r>
            <a:r>
              <a:rPr lang="en-US" sz="1400" b="1" dirty="0">
                <a:solidFill>
                  <a:srgbClr val="002060"/>
                </a:solidFill>
                <a:latin typeface="Century Gothic" panose="020B0502020202020204" pitchFamily="34" charset="0"/>
                <a:cs typeface="Arial" panose="020B0604020202020204" pitchFamily="34" charset="0"/>
              </a:rPr>
              <a:t> times to get to </a:t>
            </a:r>
            <a:r>
              <a:rPr lang="en-US" sz="1400" b="1" dirty="0">
                <a:solidFill>
                  <a:schemeClr val="accent1"/>
                </a:solidFill>
                <a:latin typeface="Century Gothic" panose="020B0502020202020204" pitchFamily="34" charset="0"/>
                <a:cs typeface="Arial" panose="020B0604020202020204" pitchFamily="34" charset="0"/>
              </a:rPr>
              <a:t>about 18 GeV</a:t>
            </a:r>
          </a:p>
        </p:txBody>
      </p:sp>
      <p:grpSp>
        <p:nvGrpSpPr>
          <p:cNvPr id="22" name="Group 21">
            <a:extLst>
              <a:ext uri="{FF2B5EF4-FFF2-40B4-BE49-F238E27FC236}">
                <a16:creationId xmlns:a16="http://schemas.microsoft.com/office/drawing/2014/main" id="{0442C076-BECD-49FC-8EB7-FC4265A4DCD6}"/>
              </a:ext>
            </a:extLst>
          </p:cNvPr>
          <p:cNvGrpSpPr/>
          <p:nvPr/>
        </p:nvGrpSpPr>
        <p:grpSpPr>
          <a:xfrm>
            <a:off x="5398606" y="2638025"/>
            <a:ext cx="3370545" cy="1931418"/>
            <a:chOff x="6410741" y="2793467"/>
            <a:chExt cx="4494060" cy="2575224"/>
          </a:xfrm>
        </p:grpSpPr>
        <p:grpSp>
          <p:nvGrpSpPr>
            <p:cNvPr id="21" name="Group 20">
              <a:extLst>
                <a:ext uri="{FF2B5EF4-FFF2-40B4-BE49-F238E27FC236}">
                  <a16:creationId xmlns:a16="http://schemas.microsoft.com/office/drawing/2014/main" id="{D0AFA7E4-56D2-4F96-BBA9-7A176FBBC608}"/>
                </a:ext>
              </a:extLst>
            </p:cNvPr>
            <p:cNvGrpSpPr/>
            <p:nvPr/>
          </p:nvGrpSpPr>
          <p:grpSpPr>
            <a:xfrm>
              <a:off x="6410741" y="4205531"/>
              <a:ext cx="2331382" cy="1163160"/>
              <a:chOff x="6391846" y="4213110"/>
              <a:chExt cx="2331382" cy="1163160"/>
            </a:xfrm>
          </p:grpSpPr>
          <p:sp>
            <p:nvSpPr>
              <p:cNvPr id="46" name="Arc 45">
                <a:extLst>
                  <a:ext uri="{FF2B5EF4-FFF2-40B4-BE49-F238E27FC236}">
                    <a16:creationId xmlns:a16="http://schemas.microsoft.com/office/drawing/2014/main" id="{81FC1132-A324-40FD-83E4-57FD66F9E309}"/>
                  </a:ext>
                </a:extLst>
              </p:cNvPr>
              <p:cNvSpPr/>
              <p:nvPr/>
            </p:nvSpPr>
            <p:spPr>
              <a:xfrm rot="10640339">
                <a:off x="6659152" y="4877806"/>
                <a:ext cx="1347473" cy="498464"/>
              </a:xfrm>
              <a:prstGeom prst="arc">
                <a:avLst>
                  <a:gd name="adj1" fmla="val 15802743"/>
                  <a:gd name="adj2" fmla="val 20513079"/>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7" name="Freeform: Shape 46">
                <a:extLst>
                  <a:ext uri="{FF2B5EF4-FFF2-40B4-BE49-F238E27FC236}">
                    <a16:creationId xmlns:a16="http://schemas.microsoft.com/office/drawing/2014/main" id="{367D0247-562F-4E15-867F-6BD7F2A46CB8}"/>
                  </a:ext>
                </a:extLst>
              </p:cNvPr>
              <p:cNvSpPr/>
              <p:nvPr/>
            </p:nvSpPr>
            <p:spPr>
              <a:xfrm rot="11096190">
                <a:off x="7783741" y="5192897"/>
                <a:ext cx="170705" cy="102134"/>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0" name="Group 19">
                <a:extLst>
                  <a:ext uri="{FF2B5EF4-FFF2-40B4-BE49-F238E27FC236}">
                    <a16:creationId xmlns:a16="http://schemas.microsoft.com/office/drawing/2014/main" id="{18997667-AC7C-41DF-9429-5719C9A7506E}"/>
                  </a:ext>
                </a:extLst>
              </p:cNvPr>
              <p:cNvGrpSpPr/>
              <p:nvPr/>
            </p:nvGrpSpPr>
            <p:grpSpPr>
              <a:xfrm>
                <a:off x="6391846" y="4213110"/>
                <a:ext cx="2331382" cy="1160472"/>
                <a:chOff x="6391846" y="4213104"/>
                <a:chExt cx="2331382" cy="1160472"/>
              </a:xfrm>
            </p:grpSpPr>
            <p:sp>
              <p:nvSpPr>
                <p:cNvPr id="45" name="Arc 44">
                  <a:extLst>
                    <a:ext uri="{FF2B5EF4-FFF2-40B4-BE49-F238E27FC236}">
                      <a16:creationId xmlns:a16="http://schemas.microsoft.com/office/drawing/2014/main" id="{0CBD66EE-8ECC-4560-A89F-EF33BE214D7D}"/>
                    </a:ext>
                  </a:extLst>
                </p:cNvPr>
                <p:cNvSpPr/>
                <p:nvPr/>
              </p:nvSpPr>
              <p:spPr>
                <a:xfrm rot="10540554">
                  <a:off x="6391846" y="4213104"/>
                  <a:ext cx="1769153" cy="1160472"/>
                </a:xfrm>
                <a:prstGeom prst="arc">
                  <a:avLst>
                    <a:gd name="adj1" fmla="val 18785485"/>
                    <a:gd name="adj2" fmla="val 2498092"/>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00B050"/>
                    </a:solidFill>
                  </a:endParaRPr>
                </a:p>
              </p:txBody>
            </p:sp>
            <p:grpSp>
              <p:nvGrpSpPr>
                <p:cNvPr id="18" name="Group 17">
                  <a:extLst>
                    <a:ext uri="{FF2B5EF4-FFF2-40B4-BE49-F238E27FC236}">
                      <a16:creationId xmlns:a16="http://schemas.microsoft.com/office/drawing/2014/main" id="{5A0F9735-91AB-45E4-A2CA-1D830F84C6FC}"/>
                    </a:ext>
                  </a:extLst>
                </p:cNvPr>
                <p:cNvGrpSpPr/>
                <p:nvPr/>
              </p:nvGrpSpPr>
              <p:grpSpPr>
                <a:xfrm>
                  <a:off x="8164585" y="4925373"/>
                  <a:ext cx="558643" cy="314920"/>
                  <a:chOff x="7894997" y="5588370"/>
                  <a:chExt cx="558643" cy="314920"/>
                </a:xfrm>
              </p:grpSpPr>
              <p:sp>
                <p:nvSpPr>
                  <p:cNvPr id="36" name="Rectangle: Diagonal Corners Snipped 35">
                    <a:extLst>
                      <a:ext uri="{FF2B5EF4-FFF2-40B4-BE49-F238E27FC236}">
                        <a16:creationId xmlns:a16="http://schemas.microsoft.com/office/drawing/2014/main" id="{BFD95BA1-2539-43CD-9455-528CC2F66327}"/>
                      </a:ext>
                    </a:extLst>
                  </p:cNvPr>
                  <p:cNvSpPr/>
                  <p:nvPr/>
                </p:nvSpPr>
                <p:spPr>
                  <a:xfrm rot="19941800">
                    <a:off x="7950664" y="5588370"/>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a:extLst>
                      <a:ext uri="{FF2B5EF4-FFF2-40B4-BE49-F238E27FC236}">
                        <a16:creationId xmlns:a16="http://schemas.microsoft.com/office/drawing/2014/main" id="{3966292C-BEE3-4D4F-975C-797D1451D9C9}"/>
                      </a:ext>
                    </a:extLst>
                  </p:cNvPr>
                  <p:cNvSpPr txBox="1"/>
                  <p:nvPr/>
                </p:nvSpPr>
                <p:spPr>
                  <a:xfrm rot="19687819">
                    <a:off x="7894997" y="5595514"/>
                    <a:ext cx="558643" cy="307776"/>
                  </a:xfrm>
                  <a:prstGeom prst="rect">
                    <a:avLst/>
                  </a:prstGeom>
                  <a:noFill/>
                </p:spPr>
                <p:txBody>
                  <a:bodyPr wrap="square" rtlCol="0">
                    <a:spAutoFit/>
                  </a:bodyPr>
                  <a:lstStyle/>
                  <a:p>
                    <a:r>
                      <a:rPr lang="en-US" sz="900" b="1" dirty="0">
                        <a:solidFill>
                          <a:srgbClr val="7030A0"/>
                        </a:solidFill>
                        <a:latin typeface="Arial" panose="020B0604020202020204" pitchFamily="34" charset="0"/>
                        <a:cs typeface="Arial" panose="020B0604020202020204" pitchFamily="34" charset="0"/>
                      </a:rPr>
                      <a:t>TOF</a:t>
                    </a:r>
                  </a:p>
                </p:txBody>
              </p:sp>
            </p:grpSp>
            <p:sp>
              <p:nvSpPr>
                <p:cNvPr id="58" name="Arc 57">
                  <a:extLst>
                    <a:ext uri="{FF2B5EF4-FFF2-40B4-BE49-F238E27FC236}">
                      <a16:creationId xmlns:a16="http://schemas.microsoft.com/office/drawing/2014/main" id="{099AB247-F3C0-42FF-98B9-DCD507C2102C}"/>
                    </a:ext>
                  </a:extLst>
                </p:cNvPr>
                <p:cNvSpPr/>
                <p:nvPr/>
              </p:nvSpPr>
              <p:spPr>
                <a:xfrm rot="9523636">
                  <a:off x="7064918" y="4789362"/>
                  <a:ext cx="1347473" cy="498464"/>
                </a:xfrm>
                <a:prstGeom prst="arc">
                  <a:avLst>
                    <a:gd name="adj1" fmla="val 15802743"/>
                    <a:gd name="adj2" fmla="val 20513079"/>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grpSp>
        <p:grpSp>
          <p:nvGrpSpPr>
            <p:cNvPr id="19" name="Group 18">
              <a:extLst>
                <a:ext uri="{FF2B5EF4-FFF2-40B4-BE49-F238E27FC236}">
                  <a16:creationId xmlns:a16="http://schemas.microsoft.com/office/drawing/2014/main" id="{FBAE4045-73DD-4554-989B-E0F350E9CA57}"/>
                </a:ext>
              </a:extLst>
            </p:cNvPr>
            <p:cNvGrpSpPr/>
            <p:nvPr/>
          </p:nvGrpSpPr>
          <p:grpSpPr>
            <a:xfrm>
              <a:off x="8350978" y="2793467"/>
              <a:ext cx="2553823" cy="1560970"/>
              <a:chOff x="8350989" y="2793467"/>
              <a:chExt cx="2553823" cy="1560970"/>
            </a:xfrm>
          </p:grpSpPr>
          <p:sp>
            <p:nvSpPr>
              <p:cNvPr id="41" name="Arc 40">
                <a:extLst>
                  <a:ext uri="{FF2B5EF4-FFF2-40B4-BE49-F238E27FC236}">
                    <a16:creationId xmlns:a16="http://schemas.microsoft.com/office/drawing/2014/main" id="{49702AA8-16B5-40A8-A4EA-F1835AB5B0DB}"/>
                  </a:ext>
                </a:extLst>
              </p:cNvPr>
              <p:cNvSpPr/>
              <p:nvPr/>
            </p:nvSpPr>
            <p:spPr>
              <a:xfrm rot="20008918">
                <a:off x="8350989" y="2910154"/>
                <a:ext cx="2492990" cy="1444283"/>
              </a:xfrm>
              <a:prstGeom prst="arc">
                <a:avLst>
                  <a:gd name="adj1" fmla="val 16183185"/>
                  <a:gd name="adj2" fmla="val 20355686"/>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00B050"/>
                  </a:solidFill>
                </a:endParaRPr>
              </a:p>
            </p:txBody>
          </p:sp>
          <p:sp>
            <p:nvSpPr>
              <p:cNvPr id="42" name="Arc 41">
                <a:extLst>
                  <a:ext uri="{FF2B5EF4-FFF2-40B4-BE49-F238E27FC236}">
                    <a16:creationId xmlns:a16="http://schemas.microsoft.com/office/drawing/2014/main" id="{AACBB0EE-C272-49E7-9947-6F9EE81F4516}"/>
                  </a:ext>
                </a:extLst>
              </p:cNvPr>
              <p:cNvSpPr/>
              <p:nvPr/>
            </p:nvSpPr>
            <p:spPr>
              <a:xfrm rot="21317047">
                <a:off x="9368854" y="2793467"/>
                <a:ext cx="1535958" cy="1152701"/>
              </a:xfrm>
              <a:prstGeom prst="arc">
                <a:avLst>
                  <a:gd name="adj1" fmla="val 17179224"/>
                  <a:gd name="adj2" fmla="val 1425867"/>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3" name="Freeform: Shape 42">
                <a:extLst>
                  <a:ext uri="{FF2B5EF4-FFF2-40B4-BE49-F238E27FC236}">
                    <a16:creationId xmlns:a16="http://schemas.microsoft.com/office/drawing/2014/main" id="{D595BCB7-23D9-4FE6-81CD-BFF8B21F6DA3}"/>
                  </a:ext>
                </a:extLst>
              </p:cNvPr>
              <p:cNvSpPr/>
              <p:nvPr/>
            </p:nvSpPr>
            <p:spPr>
              <a:xfrm rot="10992837">
                <a:off x="10399162" y="3591407"/>
                <a:ext cx="421422" cy="245476"/>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 name="Straight Connector 9">
                <a:extLst>
                  <a:ext uri="{FF2B5EF4-FFF2-40B4-BE49-F238E27FC236}">
                    <a16:creationId xmlns:a16="http://schemas.microsoft.com/office/drawing/2014/main" id="{2BA6C36D-12A7-487B-AFB8-8EDCC12830A8}"/>
                  </a:ext>
                </a:extLst>
              </p:cNvPr>
              <p:cNvCxnSpPr>
                <a:cxnSpLocks/>
                <a:endCxn id="41" idx="0"/>
              </p:cNvCxnSpPr>
              <p:nvPr/>
            </p:nvCxnSpPr>
            <p:spPr>
              <a:xfrm flipV="1">
                <a:off x="8893936" y="2987707"/>
                <a:ext cx="377968" cy="19112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9D0E1E0-0C1D-401F-A7BD-414E477214AC}"/>
                  </a:ext>
                </a:extLst>
              </p:cNvPr>
              <p:cNvGrpSpPr/>
              <p:nvPr/>
            </p:nvGrpSpPr>
            <p:grpSpPr>
              <a:xfrm>
                <a:off x="8985338" y="2999924"/>
                <a:ext cx="558643" cy="307776"/>
                <a:chOff x="11726334" y="4958581"/>
                <a:chExt cx="558643" cy="307776"/>
              </a:xfrm>
            </p:grpSpPr>
            <p:sp>
              <p:nvSpPr>
                <p:cNvPr id="35" name="Rectangle: Diagonal Corners Snipped 34">
                  <a:extLst>
                    <a:ext uri="{FF2B5EF4-FFF2-40B4-BE49-F238E27FC236}">
                      <a16:creationId xmlns:a16="http://schemas.microsoft.com/office/drawing/2014/main" id="{95E1B505-8EA6-4401-9A7D-BF770CD636AC}"/>
                    </a:ext>
                  </a:extLst>
                </p:cNvPr>
                <p:cNvSpPr/>
                <p:nvPr/>
              </p:nvSpPr>
              <p:spPr>
                <a:xfrm rot="19941800">
                  <a:off x="11752997" y="4962616"/>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TextBox 37">
                  <a:extLst>
                    <a:ext uri="{FF2B5EF4-FFF2-40B4-BE49-F238E27FC236}">
                      <a16:creationId xmlns:a16="http://schemas.microsoft.com/office/drawing/2014/main" id="{581DFE50-CEED-495B-B565-27A7A8216DCC}"/>
                    </a:ext>
                  </a:extLst>
                </p:cNvPr>
                <p:cNvSpPr txBox="1"/>
                <p:nvPr/>
              </p:nvSpPr>
              <p:spPr>
                <a:xfrm rot="20004956">
                  <a:off x="11726334" y="4958581"/>
                  <a:ext cx="558643" cy="307776"/>
                </a:xfrm>
                <a:prstGeom prst="rect">
                  <a:avLst/>
                </a:prstGeom>
                <a:noFill/>
              </p:spPr>
              <p:txBody>
                <a:bodyPr wrap="square" rtlCol="0">
                  <a:spAutoFit/>
                </a:bodyPr>
                <a:lstStyle/>
                <a:p>
                  <a:r>
                    <a:rPr lang="en-US" sz="900" b="1" dirty="0">
                      <a:solidFill>
                        <a:srgbClr val="7030A0"/>
                      </a:solidFill>
                      <a:latin typeface="Arial" panose="020B0604020202020204" pitchFamily="34" charset="0"/>
                      <a:cs typeface="Arial" panose="020B0604020202020204" pitchFamily="34" charset="0"/>
                    </a:rPr>
                    <a:t>TOF</a:t>
                  </a:r>
                </a:p>
              </p:txBody>
            </p:sp>
          </p:grpSp>
        </p:grpSp>
      </p:grpSp>
      <p:grpSp>
        <p:nvGrpSpPr>
          <p:cNvPr id="12" name="Group 11">
            <a:extLst>
              <a:ext uri="{FF2B5EF4-FFF2-40B4-BE49-F238E27FC236}">
                <a16:creationId xmlns:a16="http://schemas.microsoft.com/office/drawing/2014/main" id="{9BADD96D-98A9-202E-2F2E-4ACC80560019}"/>
              </a:ext>
            </a:extLst>
          </p:cNvPr>
          <p:cNvGrpSpPr/>
          <p:nvPr/>
        </p:nvGrpSpPr>
        <p:grpSpPr>
          <a:xfrm>
            <a:off x="32812" y="2526950"/>
            <a:ext cx="8835843" cy="2492018"/>
            <a:chOff x="-974340" y="2318718"/>
            <a:chExt cx="8835843" cy="2492018"/>
          </a:xfrm>
        </p:grpSpPr>
        <p:grpSp>
          <p:nvGrpSpPr>
            <p:cNvPr id="6" name="Group 5">
              <a:extLst>
                <a:ext uri="{FF2B5EF4-FFF2-40B4-BE49-F238E27FC236}">
                  <a16:creationId xmlns:a16="http://schemas.microsoft.com/office/drawing/2014/main" id="{8E1C7655-FD77-40DF-8384-B2BF4DB80B59}"/>
                </a:ext>
              </a:extLst>
            </p:cNvPr>
            <p:cNvGrpSpPr/>
            <p:nvPr/>
          </p:nvGrpSpPr>
          <p:grpSpPr>
            <a:xfrm>
              <a:off x="4415261" y="2318718"/>
              <a:ext cx="3446242" cy="1923220"/>
              <a:chOff x="6453670" y="2712603"/>
              <a:chExt cx="4594989" cy="2564293"/>
            </a:xfrm>
          </p:grpSpPr>
          <p:grpSp>
            <p:nvGrpSpPr>
              <p:cNvPr id="313" name="Group 312">
                <a:extLst>
                  <a:ext uri="{FF2B5EF4-FFF2-40B4-BE49-F238E27FC236}">
                    <a16:creationId xmlns:a16="http://schemas.microsoft.com/office/drawing/2014/main" id="{EAAE4CEE-C220-4F06-B6A1-BFAE9E93EBD9}"/>
                  </a:ext>
                </a:extLst>
              </p:cNvPr>
              <p:cNvGrpSpPr/>
              <p:nvPr/>
            </p:nvGrpSpPr>
            <p:grpSpPr>
              <a:xfrm>
                <a:off x="6453670" y="4116424"/>
                <a:ext cx="2118665" cy="1160472"/>
                <a:chOff x="2695430" y="3676847"/>
                <a:chExt cx="2118665" cy="1160472"/>
              </a:xfrm>
            </p:grpSpPr>
            <p:sp>
              <p:nvSpPr>
                <p:cNvPr id="329" name="Arc 328">
                  <a:extLst>
                    <a:ext uri="{FF2B5EF4-FFF2-40B4-BE49-F238E27FC236}">
                      <a16:creationId xmlns:a16="http://schemas.microsoft.com/office/drawing/2014/main" id="{A706E354-44E7-4FDB-A0B4-D0373ECFA49D}"/>
                    </a:ext>
                  </a:extLst>
                </p:cNvPr>
                <p:cNvSpPr/>
                <p:nvPr/>
              </p:nvSpPr>
              <p:spPr>
                <a:xfrm rot="10350655">
                  <a:off x="2695430" y="3676847"/>
                  <a:ext cx="1952612" cy="1160472"/>
                </a:xfrm>
                <a:prstGeom prst="arc">
                  <a:avLst>
                    <a:gd name="adj1" fmla="val 16464433"/>
                    <a:gd name="adj2" fmla="val 2637663"/>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00B050"/>
                    </a:solidFill>
                  </a:endParaRPr>
                </a:p>
              </p:txBody>
            </p:sp>
            <p:sp>
              <p:nvSpPr>
                <p:cNvPr id="330" name="Arc 329">
                  <a:extLst>
                    <a:ext uri="{FF2B5EF4-FFF2-40B4-BE49-F238E27FC236}">
                      <a16:creationId xmlns:a16="http://schemas.microsoft.com/office/drawing/2014/main" id="{E77CDA38-3586-4D1F-87CD-C1B5083D1120}"/>
                    </a:ext>
                  </a:extLst>
                </p:cNvPr>
                <p:cNvSpPr/>
                <p:nvPr/>
              </p:nvSpPr>
              <p:spPr>
                <a:xfrm rot="9585910">
                  <a:off x="3425002" y="4259682"/>
                  <a:ext cx="1347473" cy="498464"/>
                </a:xfrm>
                <a:prstGeom prst="arc">
                  <a:avLst>
                    <a:gd name="adj1" fmla="val 15802743"/>
                    <a:gd name="adj2" fmla="val 20513079"/>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31" name="Freeform: Shape 330">
                  <a:extLst>
                    <a:ext uri="{FF2B5EF4-FFF2-40B4-BE49-F238E27FC236}">
                      <a16:creationId xmlns:a16="http://schemas.microsoft.com/office/drawing/2014/main" id="{C5F56260-EA35-422D-9A67-29B92D3CCE13}"/>
                    </a:ext>
                  </a:extLst>
                </p:cNvPr>
                <p:cNvSpPr/>
                <p:nvPr/>
              </p:nvSpPr>
              <p:spPr>
                <a:xfrm>
                  <a:off x="3093255" y="3755747"/>
                  <a:ext cx="263361" cy="78517"/>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2" name="Freeform: Shape 331">
                  <a:extLst>
                    <a:ext uri="{FF2B5EF4-FFF2-40B4-BE49-F238E27FC236}">
                      <a16:creationId xmlns:a16="http://schemas.microsoft.com/office/drawing/2014/main" id="{14187114-6BD2-4566-802B-CF35CF2384D6}"/>
                    </a:ext>
                  </a:extLst>
                </p:cNvPr>
                <p:cNvSpPr/>
                <p:nvPr/>
              </p:nvSpPr>
              <p:spPr>
                <a:xfrm>
                  <a:off x="4360985" y="4423144"/>
                  <a:ext cx="453110" cy="243731"/>
                </a:xfrm>
                <a:custGeom>
                  <a:avLst/>
                  <a:gdLst>
                    <a:gd name="connsiteX0" fmla="*/ 0 w 453110"/>
                    <a:gd name="connsiteY0" fmla="*/ 243731 h 243731"/>
                    <a:gd name="connsiteX1" fmla="*/ 317341 w 453110"/>
                    <a:gd name="connsiteY1" fmla="*/ 49074 h 243731"/>
                    <a:gd name="connsiteX2" fmla="*/ 453110 w 453110"/>
                    <a:gd name="connsiteY2" fmla="*/ 0 h 243731"/>
                  </a:gdLst>
                  <a:ahLst/>
                  <a:cxnLst>
                    <a:cxn ang="0">
                      <a:pos x="connsiteX0" y="connsiteY0"/>
                    </a:cxn>
                    <a:cxn ang="0">
                      <a:pos x="connsiteX1" y="connsiteY1"/>
                    </a:cxn>
                    <a:cxn ang="0">
                      <a:pos x="connsiteX2" y="connsiteY2"/>
                    </a:cxn>
                  </a:cxnLst>
                  <a:rect l="l" t="t" r="r" b="b"/>
                  <a:pathLst>
                    <a:path w="453110" h="243731">
                      <a:moveTo>
                        <a:pt x="0" y="243731"/>
                      </a:moveTo>
                      <a:cubicBezTo>
                        <a:pt x="120911" y="166713"/>
                        <a:pt x="241823" y="89696"/>
                        <a:pt x="317341" y="49074"/>
                      </a:cubicBezTo>
                      <a:cubicBezTo>
                        <a:pt x="392859" y="8452"/>
                        <a:pt x="422984" y="4226"/>
                        <a:pt x="45311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14" name="Group 313">
                <a:extLst>
                  <a:ext uri="{FF2B5EF4-FFF2-40B4-BE49-F238E27FC236}">
                    <a16:creationId xmlns:a16="http://schemas.microsoft.com/office/drawing/2014/main" id="{13837A62-7EE9-4B7C-B42A-70EFBEFFA43D}"/>
                  </a:ext>
                </a:extLst>
              </p:cNvPr>
              <p:cNvGrpSpPr/>
              <p:nvPr/>
            </p:nvGrpSpPr>
            <p:grpSpPr>
              <a:xfrm>
                <a:off x="8311992" y="2712603"/>
                <a:ext cx="2645556" cy="1556724"/>
                <a:chOff x="4551483" y="2266219"/>
                <a:chExt cx="2645556" cy="1556724"/>
              </a:xfrm>
            </p:grpSpPr>
            <p:sp>
              <p:nvSpPr>
                <p:cNvPr id="325" name="Arc 324">
                  <a:extLst>
                    <a:ext uri="{FF2B5EF4-FFF2-40B4-BE49-F238E27FC236}">
                      <a16:creationId xmlns:a16="http://schemas.microsoft.com/office/drawing/2014/main" id="{73F849E5-4EA2-4A93-93FE-1B5F1019C607}"/>
                    </a:ext>
                  </a:extLst>
                </p:cNvPr>
                <p:cNvSpPr/>
                <p:nvPr/>
              </p:nvSpPr>
              <p:spPr>
                <a:xfrm rot="19996885">
                  <a:off x="4551483" y="2378660"/>
                  <a:ext cx="2492990" cy="1444283"/>
                </a:xfrm>
                <a:prstGeom prst="arc">
                  <a:avLst>
                    <a:gd name="adj1" fmla="val 16183185"/>
                    <a:gd name="adj2" fmla="val 20355686"/>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00B050"/>
                    </a:solidFill>
                  </a:endParaRPr>
                </a:p>
              </p:txBody>
            </p:sp>
            <p:sp>
              <p:nvSpPr>
                <p:cNvPr id="326" name="Arc 325">
                  <a:extLst>
                    <a:ext uri="{FF2B5EF4-FFF2-40B4-BE49-F238E27FC236}">
                      <a16:creationId xmlns:a16="http://schemas.microsoft.com/office/drawing/2014/main" id="{40E5C170-4F04-40DB-9C4C-C8CD719ED62B}"/>
                    </a:ext>
                  </a:extLst>
                </p:cNvPr>
                <p:cNvSpPr/>
                <p:nvPr/>
              </p:nvSpPr>
              <p:spPr>
                <a:xfrm rot="21395713">
                  <a:off x="5556020" y="2266219"/>
                  <a:ext cx="1641019" cy="1082295"/>
                </a:xfrm>
                <a:prstGeom prst="arc">
                  <a:avLst>
                    <a:gd name="adj1" fmla="val 17179224"/>
                    <a:gd name="adj2" fmla="val 1735560"/>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27" name="Freeform: Shape 326">
                  <a:extLst>
                    <a:ext uri="{FF2B5EF4-FFF2-40B4-BE49-F238E27FC236}">
                      <a16:creationId xmlns:a16="http://schemas.microsoft.com/office/drawing/2014/main" id="{7CEC8060-622F-48C0-9B31-20A69F2BBAC4}"/>
                    </a:ext>
                  </a:extLst>
                </p:cNvPr>
                <p:cNvSpPr/>
                <p:nvPr/>
              </p:nvSpPr>
              <p:spPr>
                <a:xfrm rot="10800000">
                  <a:off x="6605818" y="3116202"/>
                  <a:ext cx="421422" cy="245476"/>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8" name="Freeform: Shape 327">
                  <a:extLst>
                    <a:ext uri="{FF2B5EF4-FFF2-40B4-BE49-F238E27FC236}">
                      <a16:creationId xmlns:a16="http://schemas.microsoft.com/office/drawing/2014/main" id="{96E0D415-71DB-4043-AC25-D6F473897D52}"/>
                    </a:ext>
                  </a:extLst>
                </p:cNvPr>
                <p:cNvSpPr/>
                <p:nvPr/>
              </p:nvSpPr>
              <p:spPr>
                <a:xfrm rot="21342817">
                  <a:off x="5112545" y="2460497"/>
                  <a:ext cx="397020" cy="217397"/>
                </a:xfrm>
                <a:custGeom>
                  <a:avLst/>
                  <a:gdLst>
                    <a:gd name="connsiteX0" fmla="*/ 0 w 453110"/>
                    <a:gd name="connsiteY0" fmla="*/ 243731 h 243731"/>
                    <a:gd name="connsiteX1" fmla="*/ 317341 w 453110"/>
                    <a:gd name="connsiteY1" fmla="*/ 49074 h 243731"/>
                    <a:gd name="connsiteX2" fmla="*/ 453110 w 453110"/>
                    <a:gd name="connsiteY2" fmla="*/ 0 h 243731"/>
                  </a:gdLst>
                  <a:ahLst/>
                  <a:cxnLst>
                    <a:cxn ang="0">
                      <a:pos x="connsiteX0" y="connsiteY0"/>
                    </a:cxn>
                    <a:cxn ang="0">
                      <a:pos x="connsiteX1" y="connsiteY1"/>
                    </a:cxn>
                    <a:cxn ang="0">
                      <a:pos x="connsiteX2" y="connsiteY2"/>
                    </a:cxn>
                  </a:cxnLst>
                  <a:rect l="l" t="t" r="r" b="b"/>
                  <a:pathLst>
                    <a:path w="453110" h="243731">
                      <a:moveTo>
                        <a:pt x="0" y="243731"/>
                      </a:moveTo>
                      <a:cubicBezTo>
                        <a:pt x="120911" y="166713"/>
                        <a:pt x="241823" y="89696"/>
                        <a:pt x="317341" y="49074"/>
                      </a:cubicBezTo>
                      <a:cubicBezTo>
                        <a:pt x="392859" y="8452"/>
                        <a:pt x="422984" y="4226"/>
                        <a:pt x="45311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16" name="Rectangle: Diagonal Corners Snipped 315">
                <a:extLst>
                  <a:ext uri="{FF2B5EF4-FFF2-40B4-BE49-F238E27FC236}">
                    <a16:creationId xmlns:a16="http://schemas.microsoft.com/office/drawing/2014/main" id="{6EB1A5ED-8461-4B9D-8954-DDC6741FE2ED}"/>
                  </a:ext>
                </a:extLst>
              </p:cNvPr>
              <p:cNvSpPr/>
              <p:nvPr/>
            </p:nvSpPr>
            <p:spPr>
              <a:xfrm rot="19941800">
                <a:off x="10516679" y="3627295"/>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7" name="Rectangle: Diagonal Corners Snipped 316">
                <a:extLst>
                  <a:ext uri="{FF2B5EF4-FFF2-40B4-BE49-F238E27FC236}">
                    <a16:creationId xmlns:a16="http://schemas.microsoft.com/office/drawing/2014/main" id="{F3C00F57-11A6-47ED-8DAF-9749B08ADD72}"/>
                  </a:ext>
                </a:extLst>
              </p:cNvPr>
              <p:cNvSpPr/>
              <p:nvPr/>
            </p:nvSpPr>
            <p:spPr>
              <a:xfrm rot="19941800">
                <a:off x="6714346" y="4253049"/>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0" name="TextBox 319">
                <a:extLst>
                  <a:ext uri="{FF2B5EF4-FFF2-40B4-BE49-F238E27FC236}">
                    <a16:creationId xmlns:a16="http://schemas.microsoft.com/office/drawing/2014/main" id="{B47AED8B-CC71-4135-A8D9-D3E97D25DD7A}"/>
                  </a:ext>
                </a:extLst>
              </p:cNvPr>
              <p:cNvSpPr txBox="1"/>
              <p:nvPr/>
            </p:nvSpPr>
            <p:spPr>
              <a:xfrm rot="19687819">
                <a:off x="6658679" y="4260193"/>
                <a:ext cx="558643" cy="307776"/>
              </a:xfrm>
              <a:prstGeom prst="rect">
                <a:avLst/>
              </a:prstGeom>
              <a:noFill/>
            </p:spPr>
            <p:txBody>
              <a:bodyPr wrap="square" rtlCol="0">
                <a:spAutoFit/>
              </a:bodyPr>
              <a:lstStyle/>
              <a:p>
                <a:r>
                  <a:rPr lang="en-US" sz="900" b="1" dirty="0">
                    <a:solidFill>
                      <a:srgbClr val="7030A0"/>
                    </a:solidFill>
                    <a:latin typeface="Arial" panose="020B0604020202020204" pitchFamily="34" charset="0"/>
                    <a:cs typeface="Arial" panose="020B0604020202020204" pitchFamily="34" charset="0"/>
                  </a:rPr>
                  <a:t>TOF</a:t>
                </a:r>
              </a:p>
            </p:txBody>
          </p:sp>
          <p:sp>
            <p:nvSpPr>
              <p:cNvPr id="322" name="TextBox 321">
                <a:extLst>
                  <a:ext uri="{FF2B5EF4-FFF2-40B4-BE49-F238E27FC236}">
                    <a16:creationId xmlns:a16="http://schemas.microsoft.com/office/drawing/2014/main" id="{8F7A5058-9A09-434E-90EB-484D9134E18D}"/>
                  </a:ext>
                </a:extLst>
              </p:cNvPr>
              <p:cNvSpPr txBox="1"/>
              <p:nvPr/>
            </p:nvSpPr>
            <p:spPr>
              <a:xfrm rot="20004956">
                <a:off x="10490016" y="3623260"/>
                <a:ext cx="558643" cy="307776"/>
              </a:xfrm>
              <a:prstGeom prst="rect">
                <a:avLst/>
              </a:prstGeom>
              <a:noFill/>
            </p:spPr>
            <p:txBody>
              <a:bodyPr wrap="square" rtlCol="0">
                <a:spAutoFit/>
              </a:bodyPr>
              <a:lstStyle/>
              <a:p>
                <a:r>
                  <a:rPr lang="en-US" sz="900" b="1" dirty="0">
                    <a:solidFill>
                      <a:srgbClr val="7030A0"/>
                    </a:solidFill>
                    <a:latin typeface="Arial" panose="020B0604020202020204" pitchFamily="34" charset="0"/>
                    <a:cs typeface="Arial" panose="020B0604020202020204" pitchFamily="34" charset="0"/>
                  </a:rPr>
                  <a:t>TOF</a:t>
                </a:r>
              </a:p>
            </p:txBody>
          </p:sp>
        </p:grpSp>
        <p:sp>
          <p:nvSpPr>
            <p:cNvPr id="8" name="TextBox 7">
              <a:extLst>
                <a:ext uri="{FF2B5EF4-FFF2-40B4-BE49-F238E27FC236}">
                  <a16:creationId xmlns:a16="http://schemas.microsoft.com/office/drawing/2014/main" id="{35926A88-02C1-45BD-92A7-52C90037CBE8}"/>
                </a:ext>
              </a:extLst>
            </p:cNvPr>
            <p:cNvSpPr txBox="1"/>
            <p:nvPr/>
          </p:nvSpPr>
          <p:spPr>
            <a:xfrm>
              <a:off x="-729944" y="4487571"/>
              <a:ext cx="3865455" cy="323165"/>
            </a:xfrm>
            <a:prstGeom prst="rect">
              <a:avLst/>
            </a:prstGeom>
            <a:noFill/>
            <a:ln w="12700">
              <a:solidFill>
                <a:srgbClr val="7030A0"/>
              </a:solidFill>
            </a:ln>
          </p:spPr>
          <p:txBody>
            <a:bodyPr wrap="square" rtlCol="0">
              <a:spAutoFit/>
            </a:bodyPr>
            <a:lstStyle/>
            <a:p>
              <a:pPr algn="ctr"/>
              <a:r>
                <a:rPr lang="en-US" sz="1500" dirty="0">
                  <a:solidFill>
                    <a:srgbClr val="002060"/>
                  </a:solidFill>
                  <a:latin typeface="Arial" panose="020B0604020202020204" pitchFamily="34" charset="0"/>
                  <a:cs typeface="Arial" panose="020B0604020202020204" pitchFamily="34" charset="0"/>
                </a:rPr>
                <a:t>Pass Arithmetic:  </a:t>
              </a:r>
              <a:r>
                <a:rPr lang="en-US" sz="1500" b="1" dirty="0">
                  <a:solidFill>
                    <a:srgbClr val="002060"/>
                  </a:solidFill>
                  <a:latin typeface="Arial" panose="020B0604020202020204" pitchFamily="34" charset="0"/>
                  <a:cs typeface="Arial" panose="020B0604020202020204" pitchFamily="34" charset="0"/>
                </a:rPr>
                <a:t>5</a:t>
              </a:r>
              <a:r>
                <a:rPr lang="en-US" sz="1500" dirty="0">
                  <a:solidFill>
                    <a:srgbClr val="002060"/>
                  </a:solidFill>
                  <a:latin typeface="Arial" panose="020B0604020202020204" pitchFamily="34" charset="0"/>
                  <a:cs typeface="Arial" panose="020B0604020202020204" pitchFamily="34" charset="0"/>
                </a:rPr>
                <a:t> -1 + </a:t>
              </a:r>
              <a:r>
                <a:rPr lang="en-US" sz="1500" dirty="0">
                  <a:solidFill>
                    <a:srgbClr val="00B050"/>
                  </a:solidFill>
                  <a:latin typeface="Arial" panose="020B0604020202020204" pitchFamily="34" charset="0"/>
                  <a:cs typeface="Arial" panose="020B0604020202020204" pitchFamily="34" charset="0"/>
                </a:rPr>
                <a:t>4</a:t>
              </a:r>
              <a:r>
                <a:rPr lang="en-US" sz="1500" dirty="0">
                  <a:solidFill>
                    <a:srgbClr val="002060"/>
                  </a:solidFill>
                  <a:latin typeface="Arial" panose="020B0604020202020204" pitchFamily="34" charset="0"/>
                  <a:cs typeface="Arial" panose="020B0604020202020204" pitchFamily="34" charset="0"/>
                </a:rPr>
                <a:t> + </a:t>
              </a:r>
              <a:r>
                <a:rPr lang="en-US" sz="1500" dirty="0">
                  <a:solidFill>
                    <a:srgbClr val="00B050"/>
                  </a:solidFill>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 </a:t>
              </a:r>
              <a:r>
                <a:rPr lang="en-US" sz="1500" dirty="0">
                  <a:solidFill>
                    <a:srgbClr val="002060"/>
                  </a:solidFill>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 </a:t>
              </a:r>
              <a:r>
                <a:rPr lang="en-US" sz="1500" b="1" dirty="0">
                  <a:solidFill>
                    <a:srgbClr val="7030A0"/>
                  </a:solidFill>
                  <a:latin typeface="Arial" panose="020B0604020202020204" pitchFamily="34" charset="0"/>
                  <a:cs typeface="Arial" panose="020B0604020202020204" pitchFamily="34" charset="0"/>
                </a:rPr>
                <a:t>11</a:t>
              </a:r>
            </a:p>
          </p:txBody>
        </p:sp>
        <p:sp>
          <p:nvSpPr>
            <p:cNvPr id="53" name="TextBox 52">
              <a:extLst>
                <a:ext uri="{FF2B5EF4-FFF2-40B4-BE49-F238E27FC236}">
                  <a16:creationId xmlns:a16="http://schemas.microsoft.com/office/drawing/2014/main" id="{7504E78E-9E39-3C5D-61F0-27CD890561B9}"/>
                </a:ext>
              </a:extLst>
            </p:cNvPr>
            <p:cNvSpPr txBox="1"/>
            <p:nvPr/>
          </p:nvSpPr>
          <p:spPr>
            <a:xfrm>
              <a:off x="-974340" y="3200394"/>
              <a:ext cx="4363230" cy="1000851"/>
            </a:xfrm>
            <a:prstGeom prst="rect">
              <a:avLst/>
            </a:prstGeom>
            <a:noFill/>
          </p:spPr>
          <p:txBody>
            <a:bodyPr wrap="square">
              <a:spAutoFit/>
            </a:bodyPr>
            <a:lstStyle/>
            <a:p>
              <a:pPr marL="230188" lvl="1" indent="-217488">
                <a:lnSpc>
                  <a:spcPts val="2100"/>
                </a:lnSpc>
                <a:spcBef>
                  <a:spcPts val="450"/>
                </a:spcBef>
                <a:spcAft>
                  <a:spcPts val="450"/>
                </a:spcAft>
                <a:buFont typeface="Arial" panose="020B0604020202020204" pitchFamily="34" charset="0"/>
                <a:buChar char="•"/>
              </a:pPr>
              <a:r>
                <a:rPr lang="en-US" sz="1400" b="1" dirty="0">
                  <a:solidFill>
                    <a:srgbClr val="002060"/>
                  </a:solidFill>
                  <a:latin typeface="Century Gothic" panose="020B0502020202020204" pitchFamily="34" charset="0"/>
                  <a:cs typeface="Arial" panose="020B0604020202020204" pitchFamily="34" charset="0"/>
                </a:rPr>
                <a:t>Install a secondo pair of FFA arcs ‘on the floor below Arc 9&amp;A</a:t>
              </a:r>
            </a:p>
            <a:p>
              <a:pPr marL="230188" lvl="1" indent="-217488">
                <a:lnSpc>
                  <a:spcPts val="2100"/>
                </a:lnSpc>
                <a:spcBef>
                  <a:spcPts val="450"/>
                </a:spcBef>
                <a:spcAft>
                  <a:spcPts val="450"/>
                </a:spcAft>
                <a:buFont typeface="Arial" panose="020B0604020202020204" pitchFamily="34" charset="0"/>
                <a:buChar char="•"/>
              </a:pPr>
              <a:r>
                <a:rPr lang="en-US" sz="1400" b="1" dirty="0">
                  <a:solidFill>
                    <a:srgbClr val="002060"/>
                  </a:solidFill>
                  <a:latin typeface="Century Gothic" panose="020B0502020202020204" pitchFamily="34" charset="0"/>
                  <a:cs typeface="Arial" panose="020B0604020202020204" pitchFamily="34" charset="0"/>
                </a:rPr>
                <a:t>Recirculate </a:t>
              </a:r>
              <a:r>
                <a:rPr lang="en-US" sz="1400" b="1" dirty="0">
                  <a:solidFill>
                    <a:srgbClr val="00B050"/>
                  </a:solidFill>
                  <a:latin typeface="Century Gothic" panose="020B0502020202020204" pitchFamily="34" charset="0"/>
                  <a:cs typeface="Arial" panose="020B0604020202020204" pitchFamily="34" charset="0"/>
                </a:rPr>
                <a:t>3</a:t>
              </a:r>
              <a:r>
                <a:rPr lang="en-US" sz="1400" b="1" dirty="0">
                  <a:solidFill>
                    <a:srgbClr val="002060"/>
                  </a:solidFill>
                  <a:latin typeface="Century Gothic" panose="020B0502020202020204" pitchFamily="34" charset="0"/>
                  <a:cs typeface="Arial" panose="020B0604020202020204" pitchFamily="34" charset="0"/>
                </a:rPr>
                <a:t> times to get </a:t>
              </a:r>
              <a:r>
                <a:rPr lang="en-US" sz="1400" b="1" dirty="0">
                  <a:solidFill>
                    <a:schemeClr val="accent1"/>
                  </a:solidFill>
                  <a:latin typeface="Century Gothic" panose="020B0502020202020204" pitchFamily="34" charset="0"/>
                  <a:cs typeface="Arial" panose="020B0604020202020204" pitchFamily="34" charset="0"/>
                </a:rPr>
                <a:t>about 24 GeV</a:t>
              </a:r>
            </a:p>
          </p:txBody>
        </p:sp>
      </p:grpSp>
      <p:grpSp>
        <p:nvGrpSpPr>
          <p:cNvPr id="13" name="Group 12">
            <a:extLst>
              <a:ext uri="{FF2B5EF4-FFF2-40B4-BE49-F238E27FC236}">
                <a16:creationId xmlns:a16="http://schemas.microsoft.com/office/drawing/2014/main" id="{A4FDD05E-36A0-5CC3-9E41-B46A73F0D413}"/>
              </a:ext>
            </a:extLst>
          </p:cNvPr>
          <p:cNvGrpSpPr/>
          <p:nvPr/>
        </p:nvGrpSpPr>
        <p:grpSpPr>
          <a:xfrm>
            <a:off x="-55478" y="1001176"/>
            <a:ext cx="9105426" cy="4951612"/>
            <a:chOff x="-55478" y="1001176"/>
            <a:chExt cx="9105426" cy="4951612"/>
          </a:xfrm>
        </p:grpSpPr>
        <p:sp>
          <p:nvSpPr>
            <p:cNvPr id="52" name="TextBox 51">
              <a:extLst>
                <a:ext uri="{FF2B5EF4-FFF2-40B4-BE49-F238E27FC236}">
                  <a16:creationId xmlns:a16="http://schemas.microsoft.com/office/drawing/2014/main" id="{43DCE619-C65E-F1F0-6A94-8BDC308DE176}"/>
                </a:ext>
              </a:extLst>
            </p:cNvPr>
            <p:cNvSpPr txBox="1"/>
            <p:nvPr/>
          </p:nvSpPr>
          <p:spPr>
            <a:xfrm>
              <a:off x="236662" y="5629623"/>
              <a:ext cx="3865455" cy="323165"/>
            </a:xfrm>
            <a:prstGeom prst="rect">
              <a:avLst/>
            </a:prstGeom>
            <a:noFill/>
            <a:ln w="12700">
              <a:solidFill>
                <a:srgbClr val="7030A0"/>
              </a:solidFill>
            </a:ln>
          </p:spPr>
          <p:txBody>
            <a:bodyPr wrap="square" rtlCol="0">
              <a:spAutoFit/>
            </a:bodyPr>
            <a:lstStyle/>
            <a:p>
              <a:pPr algn="ctr"/>
              <a:r>
                <a:rPr lang="en-US" sz="1500" dirty="0">
                  <a:solidFill>
                    <a:srgbClr val="002060"/>
                  </a:solidFill>
                  <a:latin typeface="Arial" panose="020B0604020202020204" pitchFamily="34" charset="0"/>
                  <a:cs typeface="Arial" panose="020B0604020202020204" pitchFamily="34" charset="0"/>
                </a:rPr>
                <a:t>Pass Arithmetic:  </a:t>
              </a:r>
              <a:r>
                <a:rPr lang="en-US" sz="1500" b="1" dirty="0">
                  <a:solidFill>
                    <a:srgbClr val="002060"/>
                  </a:solidFill>
                  <a:latin typeface="Arial" panose="020B0604020202020204" pitchFamily="34" charset="0"/>
                  <a:cs typeface="Arial" panose="020B0604020202020204" pitchFamily="34" charset="0"/>
                </a:rPr>
                <a:t>5</a:t>
              </a:r>
              <a:r>
                <a:rPr lang="en-US" sz="1500" dirty="0">
                  <a:solidFill>
                    <a:srgbClr val="002060"/>
                  </a:solidFill>
                  <a:latin typeface="Arial" panose="020B0604020202020204" pitchFamily="34" charset="0"/>
                  <a:cs typeface="Arial" panose="020B0604020202020204" pitchFamily="34" charset="0"/>
                </a:rPr>
                <a:t> -1 + </a:t>
              </a:r>
              <a:r>
                <a:rPr lang="en-US" sz="1500" dirty="0">
                  <a:solidFill>
                    <a:srgbClr val="00B050"/>
                  </a:solidFill>
                  <a:latin typeface="Arial" panose="020B0604020202020204" pitchFamily="34" charset="0"/>
                  <a:cs typeface="Arial" panose="020B0604020202020204" pitchFamily="34" charset="0"/>
                </a:rPr>
                <a:t>6</a:t>
              </a:r>
              <a:r>
                <a:rPr lang="en-US" sz="1500" dirty="0">
                  <a:solidFill>
                    <a:srgbClr val="002060"/>
                  </a:solidFill>
                  <a:latin typeface="Arial" panose="020B0604020202020204" pitchFamily="34" charset="0"/>
                  <a:cs typeface="Arial" panose="020B0604020202020204" pitchFamily="34" charset="0"/>
                </a:rPr>
                <a:t> </a:t>
              </a:r>
              <a:r>
                <a:rPr lang="en-US" sz="1500" dirty="0">
                  <a:solidFill>
                    <a:srgbClr val="00B050"/>
                  </a:solidFill>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 </a:t>
              </a:r>
              <a:r>
                <a:rPr lang="en-US" sz="1500" dirty="0">
                  <a:solidFill>
                    <a:srgbClr val="002060"/>
                  </a:solidFill>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 </a:t>
              </a:r>
              <a:r>
                <a:rPr lang="en-US" sz="1500" b="1" dirty="0">
                  <a:solidFill>
                    <a:srgbClr val="7030A0"/>
                  </a:solidFill>
                  <a:latin typeface="Arial" panose="020B0604020202020204" pitchFamily="34" charset="0"/>
                  <a:cs typeface="Arial" panose="020B0604020202020204" pitchFamily="34" charset="0"/>
                </a:rPr>
                <a:t>10</a:t>
              </a:r>
            </a:p>
          </p:txBody>
        </p:sp>
        <p:sp>
          <p:nvSpPr>
            <p:cNvPr id="50" name="TextBox 49">
              <a:extLst>
                <a:ext uri="{FF2B5EF4-FFF2-40B4-BE49-F238E27FC236}">
                  <a16:creationId xmlns:a16="http://schemas.microsoft.com/office/drawing/2014/main" id="{720994FB-9E22-E940-6020-C855666CD9E5}"/>
                </a:ext>
              </a:extLst>
            </p:cNvPr>
            <p:cNvSpPr txBox="1"/>
            <p:nvPr/>
          </p:nvSpPr>
          <p:spPr>
            <a:xfrm>
              <a:off x="-55478" y="5068836"/>
              <a:ext cx="4694348" cy="334130"/>
            </a:xfrm>
            <a:prstGeom prst="rect">
              <a:avLst/>
            </a:prstGeom>
            <a:noFill/>
          </p:spPr>
          <p:txBody>
            <a:bodyPr wrap="square">
              <a:spAutoFit/>
            </a:bodyPr>
            <a:lstStyle/>
            <a:p>
              <a:pPr marL="293688" lvl="1" indent="-280988">
                <a:lnSpc>
                  <a:spcPts val="2100"/>
                </a:lnSpc>
                <a:spcBef>
                  <a:spcPts val="450"/>
                </a:spcBef>
                <a:spcAft>
                  <a:spcPts val="450"/>
                </a:spcAft>
                <a:buFont typeface="Arial" panose="020B0604020202020204" pitchFamily="34" charset="0"/>
                <a:buChar char="•"/>
              </a:pPr>
              <a:r>
                <a:rPr lang="en-US" sz="1400" b="1" dirty="0">
                  <a:solidFill>
                    <a:srgbClr val="002060"/>
                  </a:solidFill>
                  <a:latin typeface="Century Gothic" panose="020B0502020202020204" pitchFamily="34" charset="0"/>
                  <a:cs typeface="Arial" panose="020B0604020202020204" pitchFamily="34" charset="0"/>
                </a:rPr>
                <a:t>Recirculate 4 + </a:t>
              </a:r>
              <a:r>
                <a:rPr lang="en-US" sz="1400" b="1" dirty="0">
                  <a:solidFill>
                    <a:srgbClr val="00B050"/>
                  </a:solidFill>
                  <a:latin typeface="Century Gothic" panose="020B0502020202020204" pitchFamily="34" charset="0"/>
                  <a:cs typeface="Arial" panose="020B0604020202020204" pitchFamily="34" charset="0"/>
                </a:rPr>
                <a:t>6</a:t>
              </a:r>
              <a:r>
                <a:rPr lang="en-US" sz="1400" b="1" dirty="0">
                  <a:solidFill>
                    <a:srgbClr val="002060"/>
                  </a:solidFill>
                  <a:latin typeface="Century Gothic" panose="020B0502020202020204" pitchFamily="34" charset="0"/>
                  <a:cs typeface="Arial" panose="020B0604020202020204" pitchFamily="34" charset="0"/>
                </a:rPr>
                <a:t>  times to get to </a:t>
              </a:r>
              <a:r>
                <a:rPr lang="en-US" sz="1400" b="1" dirty="0">
                  <a:solidFill>
                    <a:schemeClr val="accent1"/>
                  </a:solidFill>
                  <a:latin typeface="Century Gothic" panose="020B0502020202020204" pitchFamily="34" charset="0"/>
                  <a:cs typeface="Arial" panose="020B0604020202020204" pitchFamily="34" charset="0"/>
                </a:rPr>
                <a:t>about 22 GeV</a:t>
              </a:r>
            </a:p>
          </p:txBody>
        </p:sp>
        <p:pic>
          <p:nvPicPr>
            <p:cNvPr id="3" name="Picture 2">
              <a:extLst>
                <a:ext uri="{FF2B5EF4-FFF2-40B4-BE49-F238E27FC236}">
                  <a16:creationId xmlns:a16="http://schemas.microsoft.com/office/drawing/2014/main" id="{26ADC405-C4B2-DB89-D92B-4B72C915CAA2}"/>
                </a:ext>
              </a:extLst>
            </p:cNvPr>
            <p:cNvPicPr>
              <a:picLocks noChangeAspect="1"/>
            </p:cNvPicPr>
            <p:nvPr/>
          </p:nvPicPr>
          <p:blipFill>
            <a:blip r:embed="rId7"/>
            <a:stretch>
              <a:fillRect/>
            </a:stretch>
          </p:blipFill>
          <p:spPr>
            <a:xfrm>
              <a:off x="4226807" y="1001176"/>
              <a:ext cx="4823141" cy="4674375"/>
            </a:xfrm>
            <a:prstGeom prst="rect">
              <a:avLst/>
            </a:prstGeom>
          </p:spPr>
        </p:pic>
      </p:grpSp>
    </p:spTree>
    <p:extLst>
      <p:ext uri="{BB962C8B-B14F-4D97-AF65-F5344CB8AC3E}">
        <p14:creationId xmlns:p14="http://schemas.microsoft.com/office/powerpoint/2010/main" val="308180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30" name="Slide Number Placeholder 4">
            <a:extLst>
              <a:ext uri="{FF2B5EF4-FFF2-40B4-BE49-F238E27FC236}">
                <a16:creationId xmlns:a16="http://schemas.microsoft.com/office/drawing/2014/main" id="{7522C233-1E34-19A3-08A9-FF69A7D3AC4D}"/>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5</a:t>
            </a:fld>
            <a:endParaRPr lang="en-US" dirty="0"/>
          </a:p>
        </p:txBody>
      </p:sp>
      <p:sp>
        <p:nvSpPr>
          <p:cNvPr id="32" name="Slide Number Placeholder 4">
            <a:extLst>
              <a:ext uri="{FF2B5EF4-FFF2-40B4-BE49-F238E27FC236}">
                <a16:creationId xmlns:a16="http://schemas.microsoft.com/office/drawing/2014/main" id="{6D457C77-8D4B-1B1D-D004-D02D470D1EAC}"/>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5</a:t>
            </a:fld>
            <a:endParaRPr lang="en-US" dirty="0">
              <a:solidFill>
                <a:srgbClr val="000000"/>
              </a:solidFill>
            </a:endParaRPr>
          </a:p>
        </p:txBody>
      </p:sp>
      <p:pic>
        <p:nvPicPr>
          <p:cNvPr id="4" name="Picture 3" descr="Logo_RR6.jpeg">
            <a:extLst>
              <a:ext uri="{FF2B5EF4-FFF2-40B4-BE49-F238E27FC236}">
                <a16:creationId xmlns:a16="http://schemas.microsoft.com/office/drawing/2014/main" id="{031990A9-6BE8-444C-2AA4-CBF61AD5F9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6637" y="1103588"/>
            <a:ext cx="948613" cy="255154"/>
          </a:xfrm>
          <a:prstGeom prst="rect">
            <a:avLst/>
          </a:prstGeom>
        </p:spPr>
      </p:pic>
      <p:pic>
        <p:nvPicPr>
          <p:cNvPr id="5" name="Picture 4" descr="cbeta_arc_fieldmap_5e-3norm.gif">
            <a:extLst>
              <a:ext uri="{FF2B5EF4-FFF2-40B4-BE49-F238E27FC236}">
                <a16:creationId xmlns:a16="http://schemas.microsoft.com/office/drawing/2014/main" id="{433D10F0-C1DD-5247-C14B-1CD86DDB54E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28830" y="1595929"/>
            <a:ext cx="6657870" cy="4012746"/>
          </a:xfrm>
          <a:prstGeom prst="rect">
            <a:avLst/>
          </a:prstGeom>
        </p:spPr>
      </p:pic>
      <p:sp>
        <p:nvSpPr>
          <p:cNvPr id="6" name="Rectangle 3">
            <a:extLst>
              <a:ext uri="{FF2B5EF4-FFF2-40B4-BE49-F238E27FC236}">
                <a16:creationId xmlns:a16="http://schemas.microsoft.com/office/drawing/2014/main" id="{8E2EAC09-A256-0ECA-6DF6-2F6E5361C17F}"/>
              </a:ext>
            </a:extLst>
          </p:cNvPr>
          <p:cNvSpPr txBox="1">
            <a:spLocks noChangeArrowheads="1"/>
          </p:cNvSpPr>
          <p:nvPr/>
        </p:nvSpPr>
        <p:spPr>
          <a:xfrm>
            <a:off x="5940452" y="5728535"/>
            <a:ext cx="2127103" cy="505610"/>
          </a:xfrm>
          <a:prstGeom prst="rect">
            <a:avLst/>
          </a:prstGeom>
          <a:no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91" fontAlgn="base">
              <a:lnSpc>
                <a:spcPct val="110000"/>
              </a:lnSpc>
              <a:spcAft>
                <a:spcPct val="0"/>
              </a:spcAft>
              <a:buNone/>
              <a:defRPr/>
            </a:pPr>
            <a:r>
              <a:rPr lang="en-US" sz="1200" dirty="0">
                <a:solidFill>
                  <a:srgbClr val="7030A0"/>
                </a:solidFill>
                <a:latin typeface="Arial"/>
                <a:cs typeface="Arial"/>
              </a:rPr>
              <a:t>Stephen Brooks</a:t>
            </a:r>
          </a:p>
          <a:p>
            <a:pPr marL="0" indent="0" algn="ctr" defTabSz="342991" fontAlgn="base">
              <a:lnSpc>
                <a:spcPct val="110000"/>
              </a:lnSpc>
              <a:spcAft>
                <a:spcPct val="0"/>
              </a:spcAft>
              <a:buNone/>
              <a:defRPr/>
            </a:pPr>
            <a:r>
              <a:rPr lang="en-US" sz="1200" dirty="0">
                <a:solidFill>
                  <a:srgbClr val="7030A0"/>
                </a:solidFill>
                <a:latin typeface="Arial"/>
                <a:cs typeface="Arial"/>
              </a:rPr>
              <a:t>BNL</a:t>
            </a:r>
          </a:p>
        </p:txBody>
      </p:sp>
      <p:sp>
        <p:nvSpPr>
          <p:cNvPr id="7" name="TextBox 6">
            <a:extLst>
              <a:ext uri="{FF2B5EF4-FFF2-40B4-BE49-F238E27FC236}">
                <a16:creationId xmlns:a16="http://schemas.microsoft.com/office/drawing/2014/main" id="{65831633-0CCA-3623-4937-9EFDCCE3CA4D}"/>
              </a:ext>
            </a:extLst>
          </p:cNvPr>
          <p:cNvSpPr txBox="1"/>
          <p:nvPr/>
        </p:nvSpPr>
        <p:spPr>
          <a:xfrm>
            <a:off x="5940452" y="1060704"/>
            <a:ext cx="2127103" cy="369332"/>
          </a:xfrm>
          <a:prstGeom prst="rect">
            <a:avLst/>
          </a:prstGeom>
          <a:noFill/>
        </p:spPr>
        <p:txBody>
          <a:bodyPr wrap="square" rtlCol="0">
            <a:spAutoFit/>
          </a:bodyPr>
          <a:lstStyle/>
          <a:p>
            <a:pPr algn="ctr">
              <a:lnSpc>
                <a:spcPct val="90000"/>
              </a:lnSpc>
            </a:pPr>
            <a:r>
              <a:rPr lang="en-US" sz="2000" dirty="0">
                <a:solidFill>
                  <a:srgbClr val="0D36B6"/>
                </a:solidFill>
              </a:rPr>
              <a:t>January 2022</a:t>
            </a:r>
          </a:p>
        </p:txBody>
      </p:sp>
      <p:sp>
        <p:nvSpPr>
          <p:cNvPr id="8" name="Title 1">
            <a:extLst>
              <a:ext uri="{FF2B5EF4-FFF2-40B4-BE49-F238E27FC236}">
                <a16:creationId xmlns:a16="http://schemas.microsoft.com/office/drawing/2014/main" id="{DEC12C9C-5873-F2F8-CB84-DA38741A06EE}"/>
              </a:ext>
            </a:extLst>
          </p:cNvPr>
          <p:cNvSpPr>
            <a:spLocks noGrp="1"/>
          </p:cNvSpPr>
          <p:nvPr>
            <p:ph type="title"/>
          </p:nvPr>
        </p:nvSpPr>
        <p:spPr>
          <a:xfrm>
            <a:off x="243426" y="158680"/>
            <a:ext cx="8628678" cy="472694"/>
          </a:xfrm>
        </p:spPr>
        <p:txBody>
          <a:bodyPr>
            <a:normAutofit fontScale="90000"/>
          </a:bodyPr>
          <a:lstStyle/>
          <a:p>
            <a:r>
              <a:rPr lang="en-US" sz="3600" b="0" dirty="0">
                <a:solidFill>
                  <a:schemeClr val="accent1"/>
                </a:solidFill>
                <a:latin typeface="Avenir" panose="02000503020000020003" pitchFamily="2" charset="0"/>
              </a:rPr>
              <a:t>Multi-Energy Beam Dynamics in FFA Arc</a:t>
            </a:r>
          </a:p>
        </p:txBody>
      </p:sp>
    </p:spTree>
    <p:extLst>
      <p:ext uri="{BB962C8B-B14F-4D97-AF65-F5344CB8AC3E}">
        <p14:creationId xmlns:p14="http://schemas.microsoft.com/office/powerpoint/2010/main" val="3658916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30" name="Slide Number Placeholder 4">
            <a:extLst>
              <a:ext uri="{FF2B5EF4-FFF2-40B4-BE49-F238E27FC236}">
                <a16:creationId xmlns:a16="http://schemas.microsoft.com/office/drawing/2014/main" id="{7522C233-1E34-19A3-08A9-FF69A7D3AC4D}"/>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6</a:t>
            </a:fld>
            <a:endParaRPr lang="en-US" dirty="0"/>
          </a:p>
        </p:txBody>
      </p:sp>
      <p:sp>
        <p:nvSpPr>
          <p:cNvPr id="32" name="Slide Number Placeholder 4">
            <a:extLst>
              <a:ext uri="{FF2B5EF4-FFF2-40B4-BE49-F238E27FC236}">
                <a16:creationId xmlns:a16="http://schemas.microsoft.com/office/drawing/2014/main" id="{6D457C77-8D4B-1B1D-D004-D02D470D1EAC}"/>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6</a:t>
            </a:fld>
            <a:endParaRPr lang="en-US" dirty="0">
              <a:solidFill>
                <a:srgbClr val="000000"/>
              </a:solidFill>
            </a:endParaRPr>
          </a:p>
        </p:txBody>
      </p:sp>
      <p:pic>
        <p:nvPicPr>
          <p:cNvPr id="4" name="Picture 3">
            <a:extLst>
              <a:ext uri="{FF2B5EF4-FFF2-40B4-BE49-F238E27FC236}">
                <a16:creationId xmlns:a16="http://schemas.microsoft.com/office/drawing/2014/main" id="{75A82C4B-679E-3489-53E4-DF677DD01843}"/>
              </a:ext>
            </a:extLst>
          </p:cNvPr>
          <p:cNvPicPr>
            <a:picLocks noChangeAspect="1"/>
          </p:cNvPicPr>
          <p:nvPr/>
        </p:nvPicPr>
        <p:blipFill rotWithShape="1">
          <a:blip r:embed="rId3">
            <a:extLst>
              <a:ext uri="{28A0092B-C50C-407E-A947-70E740481C1C}">
                <a14:useLocalDpi xmlns:a14="http://schemas.microsoft.com/office/drawing/2010/main" val="0"/>
              </a:ext>
            </a:extLst>
          </a:blip>
          <a:srcRect l="20418" t="9084" r="23550" b="43490"/>
          <a:stretch/>
        </p:blipFill>
        <p:spPr>
          <a:xfrm>
            <a:off x="5617296" y="793075"/>
            <a:ext cx="3475279" cy="2330449"/>
          </a:xfrm>
          <a:prstGeom prst="rect">
            <a:avLst/>
          </a:prstGeom>
        </p:spPr>
      </p:pic>
      <p:sp>
        <p:nvSpPr>
          <p:cNvPr id="5" name="Slide Number Placeholder 4">
            <a:extLst>
              <a:ext uri="{FF2B5EF4-FFF2-40B4-BE49-F238E27FC236}">
                <a16:creationId xmlns:a16="http://schemas.microsoft.com/office/drawing/2014/main" id="{641CDE3E-1485-2B50-CA3B-E097E31E4180}"/>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6</a:t>
            </a:fld>
            <a:endParaRPr lang="en-US" dirty="0"/>
          </a:p>
        </p:txBody>
      </p:sp>
      <p:sp>
        <p:nvSpPr>
          <p:cNvPr id="6" name="Title 1">
            <a:extLst>
              <a:ext uri="{FF2B5EF4-FFF2-40B4-BE49-F238E27FC236}">
                <a16:creationId xmlns:a16="http://schemas.microsoft.com/office/drawing/2014/main" id="{7C34E5ED-8925-8B92-D53F-3532B0A22D1E}"/>
              </a:ext>
            </a:extLst>
          </p:cNvPr>
          <p:cNvSpPr>
            <a:spLocks noGrp="1"/>
          </p:cNvSpPr>
          <p:nvPr>
            <p:ph type="title"/>
          </p:nvPr>
        </p:nvSpPr>
        <p:spPr>
          <a:xfrm>
            <a:off x="-78059" y="19940"/>
            <a:ext cx="9338445" cy="740705"/>
          </a:xfrm>
        </p:spPr>
        <p:txBody>
          <a:bodyPr>
            <a:noAutofit/>
          </a:bodyPr>
          <a:lstStyle/>
          <a:p>
            <a:r>
              <a:rPr lang="en-US" sz="3600" b="0" dirty="0">
                <a:solidFill>
                  <a:schemeClr val="accent1"/>
                </a:solidFill>
                <a:latin typeface="Century Gothic" panose="020B0502020202020204" pitchFamily="34" charset="0"/>
                <a:cs typeface="Avenir Black"/>
              </a:rPr>
              <a:t>Future Opportunities at CEBAF</a:t>
            </a:r>
            <a:endParaRPr lang="en-US" sz="3600" b="0" dirty="0">
              <a:solidFill>
                <a:srgbClr val="FFFFFF"/>
              </a:solidFill>
              <a:latin typeface="Century Gothic" panose="020B0502020202020204" pitchFamily="34" charset="0"/>
              <a:cs typeface="Avenir Black"/>
            </a:endParaRPr>
          </a:p>
        </p:txBody>
      </p:sp>
      <p:pic>
        <p:nvPicPr>
          <p:cNvPr id="7" name="Picture 6">
            <a:extLst>
              <a:ext uri="{FF2B5EF4-FFF2-40B4-BE49-F238E27FC236}">
                <a16:creationId xmlns:a16="http://schemas.microsoft.com/office/drawing/2014/main" id="{3C2ACD92-3543-3CEE-0CB2-FD26B939A109}"/>
              </a:ext>
            </a:extLst>
          </p:cNvPr>
          <p:cNvPicPr>
            <a:picLocks noChangeAspect="1"/>
          </p:cNvPicPr>
          <p:nvPr/>
        </p:nvPicPr>
        <p:blipFill>
          <a:blip r:embed="rId4"/>
          <a:stretch>
            <a:fillRect/>
          </a:stretch>
        </p:blipFill>
        <p:spPr>
          <a:xfrm>
            <a:off x="0" y="2182312"/>
            <a:ext cx="3270485" cy="2106812"/>
          </a:xfrm>
          <a:prstGeom prst="rect">
            <a:avLst/>
          </a:prstGeom>
        </p:spPr>
      </p:pic>
      <p:pic>
        <p:nvPicPr>
          <p:cNvPr id="8" name="Picture 7">
            <a:extLst>
              <a:ext uri="{FF2B5EF4-FFF2-40B4-BE49-F238E27FC236}">
                <a16:creationId xmlns:a16="http://schemas.microsoft.com/office/drawing/2014/main" id="{D20115E6-C28A-010A-1FD2-BEA5BDDB1AA0}"/>
              </a:ext>
            </a:extLst>
          </p:cNvPr>
          <p:cNvPicPr>
            <a:picLocks noChangeAspect="1"/>
          </p:cNvPicPr>
          <p:nvPr/>
        </p:nvPicPr>
        <p:blipFill>
          <a:blip r:embed="rId5"/>
          <a:stretch>
            <a:fillRect/>
          </a:stretch>
        </p:blipFill>
        <p:spPr>
          <a:xfrm>
            <a:off x="5730906" y="4375860"/>
            <a:ext cx="3335728" cy="2415651"/>
          </a:xfrm>
          <a:prstGeom prst="rect">
            <a:avLst/>
          </a:prstGeom>
        </p:spPr>
      </p:pic>
      <p:pic>
        <p:nvPicPr>
          <p:cNvPr id="9" name="Picture 8">
            <a:extLst>
              <a:ext uri="{FF2B5EF4-FFF2-40B4-BE49-F238E27FC236}">
                <a16:creationId xmlns:a16="http://schemas.microsoft.com/office/drawing/2014/main" id="{104F24BA-395D-917F-33F0-90BCFED79C0E}"/>
              </a:ext>
            </a:extLst>
          </p:cNvPr>
          <p:cNvPicPr>
            <a:picLocks noChangeAspect="1"/>
          </p:cNvPicPr>
          <p:nvPr/>
        </p:nvPicPr>
        <p:blipFill rotWithShape="1">
          <a:blip r:embed="rId6"/>
          <a:srcRect b="14206"/>
          <a:stretch/>
        </p:blipFill>
        <p:spPr>
          <a:xfrm>
            <a:off x="2547635" y="3139537"/>
            <a:ext cx="3088131" cy="2394840"/>
          </a:xfrm>
          <a:prstGeom prst="rect">
            <a:avLst/>
          </a:prstGeom>
        </p:spPr>
      </p:pic>
      <p:sp>
        <p:nvSpPr>
          <p:cNvPr id="10" name="Rectangle 9">
            <a:extLst>
              <a:ext uri="{FF2B5EF4-FFF2-40B4-BE49-F238E27FC236}">
                <a16:creationId xmlns:a16="http://schemas.microsoft.com/office/drawing/2014/main" id="{084BCD30-BF65-204F-F916-546779399039}"/>
              </a:ext>
            </a:extLst>
          </p:cNvPr>
          <p:cNvSpPr/>
          <p:nvPr/>
        </p:nvSpPr>
        <p:spPr>
          <a:xfrm>
            <a:off x="120965" y="2999514"/>
            <a:ext cx="2416758" cy="240591"/>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436E62A-0B7E-36D4-81DD-3C2721910B6D}"/>
              </a:ext>
            </a:extLst>
          </p:cNvPr>
          <p:cNvSpPr/>
          <p:nvPr/>
        </p:nvSpPr>
        <p:spPr>
          <a:xfrm>
            <a:off x="2694724" y="3394372"/>
            <a:ext cx="715138" cy="276315"/>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2FAC75-5157-C122-E33A-98F32BBC790E}"/>
              </a:ext>
            </a:extLst>
          </p:cNvPr>
          <p:cNvSpPr/>
          <p:nvPr/>
        </p:nvSpPr>
        <p:spPr>
          <a:xfrm>
            <a:off x="5730907" y="6190560"/>
            <a:ext cx="1938694" cy="251018"/>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26434EE-BC44-670A-3CD1-AD9B094ECE3F}"/>
              </a:ext>
            </a:extLst>
          </p:cNvPr>
          <p:cNvSpPr txBox="1"/>
          <p:nvPr/>
        </p:nvSpPr>
        <p:spPr>
          <a:xfrm>
            <a:off x="-35844" y="1883311"/>
            <a:ext cx="3000869" cy="307777"/>
          </a:xfrm>
          <a:prstGeom prst="rect">
            <a:avLst/>
          </a:prstGeom>
          <a:noFill/>
        </p:spPr>
        <p:txBody>
          <a:bodyPr wrap="square">
            <a:spAutoFit/>
          </a:bodyPr>
          <a:lstStyle/>
          <a:p>
            <a:r>
              <a:rPr lang="en-US" sz="1400" b="1" dirty="0">
                <a:effectLst/>
                <a:latin typeface="Helvetica" pitchFamily="2" charset="0"/>
              </a:rPr>
              <a:t>https://</a:t>
            </a:r>
            <a:r>
              <a:rPr lang="en-US" sz="1400" b="1" dirty="0" err="1">
                <a:effectLst/>
                <a:latin typeface="Helvetica" pitchFamily="2" charset="0"/>
              </a:rPr>
              <a:t>indico.jlab.org</a:t>
            </a:r>
            <a:r>
              <a:rPr lang="en-US" sz="1400" b="1" dirty="0">
                <a:effectLst/>
                <a:latin typeface="Helvetica" pitchFamily="2" charset="0"/>
              </a:rPr>
              <a:t>/event/520/</a:t>
            </a:r>
          </a:p>
        </p:txBody>
      </p:sp>
      <p:sp>
        <p:nvSpPr>
          <p:cNvPr id="14" name="TextBox 13">
            <a:extLst>
              <a:ext uri="{FF2B5EF4-FFF2-40B4-BE49-F238E27FC236}">
                <a16:creationId xmlns:a16="http://schemas.microsoft.com/office/drawing/2014/main" id="{CB11C9E9-5456-DC14-AAA3-0D96F6F46D49}"/>
              </a:ext>
            </a:extLst>
          </p:cNvPr>
          <p:cNvSpPr txBox="1"/>
          <p:nvPr/>
        </p:nvSpPr>
        <p:spPr>
          <a:xfrm>
            <a:off x="3165849" y="2882309"/>
            <a:ext cx="2652271" cy="276999"/>
          </a:xfrm>
          <a:prstGeom prst="rect">
            <a:avLst/>
          </a:prstGeom>
          <a:noFill/>
        </p:spPr>
        <p:txBody>
          <a:bodyPr wrap="square">
            <a:spAutoFit/>
          </a:bodyPr>
          <a:lstStyle/>
          <a:p>
            <a:r>
              <a:rPr lang="en-US" sz="1200" b="1" dirty="0">
                <a:effectLst/>
                <a:latin typeface="Helvetica" pitchFamily="2" charset="0"/>
              </a:rPr>
              <a:t>https://</a:t>
            </a:r>
            <a:r>
              <a:rPr lang="en-US" sz="1200" b="1" dirty="0" err="1">
                <a:effectLst/>
                <a:latin typeface="Helvetica" pitchFamily="2" charset="0"/>
              </a:rPr>
              <a:t>indico.knu.ac.kr</a:t>
            </a:r>
            <a:r>
              <a:rPr lang="en-US" sz="1200" b="1" dirty="0">
                <a:effectLst/>
                <a:latin typeface="Helvetica" pitchFamily="2" charset="0"/>
              </a:rPr>
              <a:t>/event/566/</a:t>
            </a:r>
          </a:p>
        </p:txBody>
      </p:sp>
      <p:sp>
        <p:nvSpPr>
          <p:cNvPr id="15" name="TextBox 14">
            <a:extLst>
              <a:ext uri="{FF2B5EF4-FFF2-40B4-BE49-F238E27FC236}">
                <a16:creationId xmlns:a16="http://schemas.microsoft.com/office/drawing/2014/main" id="{5FF323FB-9B45-A621-B2A1-8E07D88006A3}"/>
              </a:ext>
            </a:extLst>
          </p:cNvPr>
          <p:cNvSpPr txBox="1"/>
          <p:nvPr/>
        </p:nvSpPr>
        <p:spPr>
          <a:xfrm>
            <a:off x="5721502" y="3914195"/>
            <a:ext cx="3557644" cy="461665"/>
          </a:xfrm>
          <a:prstGeom prst="rect">
            <a:avLst/>
          </a:prstGeom>
          <a:noFill/>
        </p:spPr>
        <p:txBody>
          <a:bodyPr wrap="square">
            <a:spAutoFit/>
          </a:bodyPr>
          <a:lstStyle/>
          <a:p>
            <a:r>
              <a:rPr lang="en-US" sz="1200" b="1" dirty="0">
                <a:effectLst/>
                <a:latin typeface="Helvetica" pitchFamily="2" charset="0"/>
              </a:rPr>
              <a:t>https://</a:t>
            </a:r>
            <a:r>
              <a:rPr lang="en-US" sz="1200" b="1" dirty="0" err="1">
                <a:effectLst/>
                <a:latin typeface="Helvetica" pitchFamily="2" charset="0"/>
              </a:rPr>
              <a:t>www.ectstar.eu</a:t>
            </a:r>
            <a:r>
              <a:rPr lang="en-US" sz="1200" b="1" dirty="0">
                <a:effectLst/>
                <a:latin typeface="Helvetica" pitchFamily="2" charset="0"/>
              </a:rPr>
              <a:t>/workshops/opportunities-with-</a:t>
            </a:r>
            <a:r>
              <a:rPr lang="en-US" sz="1200" b="1" dirty="0" err="1">
                <a:effectLst/>
                <a:latin typeface="Helvetica" pitchFamily="2" charset="0"/>
              </a:rPr>
              <a:t>jlab</a:t>
            </a:r>
            <a:r>
              <a:rPr lang="en-US" sz="1200" b="1" dirty="0">
                <a:effectLst/>
                <a:latin typeface="Helvetica" pitchFamily="2" charset="0"/>
              </a:rPr>
              <a:t>-energy-and-luminosity-upgrade/</a:t>
            </a:r>
          </a:p>
        </p:txBody>
      </p:sp>
      <p:pic>
        <p:nvPicPr>
          <p:cNvPr id="16" name="Picture 15">
            <a:extLst>
              <a:ext uri="{FF2B5EF4-FFF2-40B4-BE49-F238E27FC236}">
                <a16:creationId xmlns:a16="http://schemas.microsoft.com/office/drawing/2014/main" id="{593C6F57-965B-1C8C-4A75-761D1AA23C99}"/>
              </a:ext>
            </a:extLst>
          </p:cNvPr>
          <p:cNvPicPr>
            <a:picLocks noChangeAspect="1"/>
          </p:cNvPicPr>
          <p:nvPr/>
        </p:nvPicPr>
        <p:blipFill>
          <a:blip r:embed="rId7"/>
          <a:stretch>
            <a:fillRect/>
          </a:stretch>
        </p:blipFill>
        <p:spPr>
          <a:xfrm>
            <a:off x="7669600" y="5808372"/>
            <a:ext cx="1389022" cy="983139"/>
          </a:xfrm>
          <a:prstGeom prst="rect">
            <a:avLst/>
          </a:prstGeom>
        </p:spPr>
      </p:pic>
      <p:sp>
        <p:nvSpPr>
          <p:cNvPr id="17" name="TextBox 16">
            <a:extLst>
              <a:ext uri="{FF2B5EF4-FFF2-40B4-BE49-F238E27FC236}">
                <a16:creationId xmlns:a16="http://schemas.microsoft.com/office/drawing/2014/main" id="{0D6F6C4A-23C8-82A2-5487-A3A144F6B5F7}"/>
              </a:ext>
            </a:extLst>
          </p:cNvPr>
          <p:cNvSpPr txBox="1"/>
          <p:nvPr/>
        </p:nvSpPr>
        <p:spPr>
          <a:xfrm>
            <a:off x="77366" y="5081685"/>
            <a:ext cx="1429555" cy="338554"/>
          </a:xfrm>
          <a:prstGeom prst="rect">
            <a:avLst/>
          </a:prstGeom>
          <a:noFill/>
        </p:spPr>
        <p:txBody>
          <a:bodyPr wrap="square">
            <a:spAutoFit/>
          </a:bodyPr>
          <a:lstStyle/>
          <a:p>
            <a:pPr marR="0" lvl="0">
              <a:spcBef>
                <a:spcPts val="0"/>
              </a:spcBef>
              <a:spcAft>
                <a:spcPts val="0"/>
              </a:spcAft>
              <a:tabLst>
                <a:tab pos="457200" algn="l"/>
              </a:tabLst>
            </a:pPr>
            <a:r>
              <a:rPr lang="en-US" sz="1600" b="1" dirty="0">
                <a:solidFill>
                  <a:srgbClr val="0070C0"/>
                </a:solidFill>
                <a:effectLst/>
                <a:latin typeface="Century Gothic" panose="020B0502020202020204" pitchFamily="34" charset="0"/>
                <a:ea typeface="Calibri" panose="020F0502020204030204" pitchFamily="34" charset="0"/>
                <a:cs typeface="Times New Roman" panose="02020603050405020304" pitchFamily="18" charset="0"/>
              </a:rPr>
              <a:t>OBJECTIVE:</a:t>
            </a:r>
            <a:endParaRPr lang="en-US" sz="1600" b="1" dirty="0">
              <a:solidFill>
                <a:srgbClr val="C00000"/>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EA2B5BD7-0E0E-F79A-1F46-C81B1069B580}"/>
              </a:ext>
            </a:extLst>
          </p:cNvPr>
          <p:cNvSpPr txBox="1"/>
          <p:nvPr/>
        </p:nvSpPr>
        <p:spPr>
          <a:xfrm>
            <a:off x="51424" y="5468072"/>
            <a:ext cx="5319066" cy="1323439"/>
          </a:xfrm>
          <a:prstGeom prst="rect">
            <a:avLst/>
          </a:prstGeom>
          <a:noFill/>
        </p:spPr>
        <p:txBody>
          <a:bodyPr wrap="square">
            <a:spAutoFit/>
          </a:bodyPr>
          <a:lstStyle/>
          <a:p>
            <a:pPr marR="0" lvl="0">
              <a:spcBef>
                <a:spcPts val="0"/>
              </a:spcBef>
              <a:spcAft>
                <a:spcPts val="0"/>
              </a:spcAft>
              <a:tabLst>
                <a:tab pos="457200" algn="l"/>
              </a:tabLst>
            </a:pPr>
            <a:r>
              <a:rPr lang="en-US" sz="2000" b="1" dirty="0">
                <a:solidFill>
                  <a:srgbClr val="0070C0"/>
                </a:solidFill>
              </a:rPr>
              <a:t>gather theorists and experimentalists to discuss the physics opportunities and technical options for each of the possible upgrade scenarios: </a:t>
            </a:r>
            <a:r>
              <a:rPr lang="en-US" sz="2000" b="1" dirty="0">
                <a:solidFill>
                  <a:srgbClr val="C00000"/>
                </a:solidFill>
                <a:effectLst/>
                <a:latin typeface="Century Gothic" panose="020B0502020202020204" pitchFamily="34" charset="0"/>
                <a:ea typeface="Calibri" panose="020F0502020204030204" pitchFamily="34" charset="0"/>
                <a:cs typeface="Times New Roman" panose="02020603050405020304" pitchFamily="18" charset="0"/>
              </a:rPr>
              <a:t>energy, positron, luminosity</a:t>
            </a:r>
          </a:p>
        </p:txBody>
      </p:sp>
      <p:sp>
        <p:nvSpPr>
          <p:cNvPr id="21" name="TextBox 20">
            <a:extLst>
              <a:ext uri="{FF2B5EF4-FFF2-40B4-BE49-F238E27FC236}">
                <a16:creationId xmlns:a16="http://schemas.microsoft.com/office/drawing/2014/main" id="{04D7A7D3-25F2-7D00-F3DE-7B37B545F810}"/>
              </a:ext>
            </a:extLst>
          </p:cNvPr>
          <p:cNvSpPr txBox="1"/>
          <p:nvPr/>
        </p:nvSpPr>
        <p:spPr>
          <a:xfrm>
            <a:off x="1464591" y="851701"/>
            <a:ext cx="4130951" cy="938719"/>
          </a:xfrm>
          <a:prstGeom prst="rect">
            <a:avLst/>
          </a:prstGeom>
          <a:noFill/>
        </p:spPr>
        <p:txBody>
          <a:bodyPr wrap="square" rtlCol="0">
            <a:spAutoFit/>
          </a:bodyPr>
          <a:lstStyle/>
          <a:p>
            <a:r>
              <a:rPr lang="en-US" sz="1350" dirty="0">
                <a:hlinkClick r:id="rId8"/>
              </a:rPr>
              <a:t>Physics with CEBAF at 12 GeV and Future Opportunities</a:t>
            </a:r>
            <a:endParaRPr lang="en-US" sz="1350" dirty="0"/>
          </a:p>
          <a:p>
            <a:r>
              <a:rPr lang="en-US" sz="1350" dirty="0"/>
              <a:t>(Nov 30, 2021)</a:t>
            </a:r>
          </a:p>
          <a:p>
            <a:r>
              <a:rPr lang="en-US" sz="1350" dirty="0"/>
              <a:t>e-Print: </a:t>
            </a:r>
            <a:r>
              <a:rPr lang="en-US" sz="1350" dirty="0">
                <a:hlinkClick r:id="rId9"/>
              </a:rPr>
              <a:t>2112.00060</a:t>
            </a:r>
            <a:r>
              <a:rPr lang="en-US" sz="1350" dirty="0"/>
              <a:t> [</a:t>
            </a:r>
            <a:r>
              <a:rPr lang="en-US" sz="1350" dirty="0" err="1"/>
              <a:t>nucl</a:t>
            </a:r>
            <a:r>
              <a:rPr lang="en-US" sz="1350" dirty="0"/>
              <a:t>-ex], </a:t>
            </a:r>
            <a:r>
              <a:rPr lang="en-US" sz="1400" dirty="0">
                <a:solidFill>
                  <a:srgbClr val="7030A0"/>
                </a:solidFill>
              </a:rPr>
              <a:t>Accepted to Progress in </a:t>
            </a:r>
          </a:p>
          <a:p>
            <a:r>
              <a:rPr lang="en-US" sz="1400" dirty="0">
                <a:solidFill>
                  <a:srgbClr val="7030A0"/>
                </a:solidFill>
              </a:rPr>
              <a:t>Particle and Nuclear and Physics – In Press</a:t>
            </a:r>
          </a:p>
        </p:txBody>
      </p:sp>
    </p:spTree>
    <p:extLst>
      <p:ext uri="{BB962C8B-B14F-4D97-AF65-F5344CB8AC3E}">
        <p14:creationId xmlns:p14="http://schemas.microsoft.com/office/powerpoint/2010/main" val="2052743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30" name="Slide Number Placeholder 4">
            <a:extLst>
              <a:ext uri="{FF2B5EF4-FFF2-40B4-BE49-F238E27FC236}">
                <a16:creationId xmlns:a16="http://schemas.microsoft.com/office/drawing/2014/main" id="{7522C233-1E34-19A3-08A9-FF69A7D3AC4D}"/>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7</a:t>
            </a:fld>
            <a:endParaRPr lang="en-US" dirty="0"/>
          </a:p>
        </p:txBody>
      </p:sp>
      <p:sp>
        <p:nvSpPr>
          <p:cNvPr id="31" name="Title 1">
            <a:extLst>
              <a:ext uri="{FF2B5EF4-FFF2-40B4-BE49-F238E27FC236}">
                <a16:creationId xmlns:a16="http://schemas.microsoft.com/office/drawing/2014/main" id="{0F942C39-D95B-486D-DB4D-A86CCF494FC4}"/>
              </a:ext>
            </a:extLst>
          </p:cNvPr>
          <p:cNvSpPr txBox="1">
            <a:spLocks/>
          </p:cNvSpPr>
          <p:nvPr/>
        </p:nvSpPr>
        <p:spPr>
          <a:xfrm>
            <a:off x="-78059" y="19940"/>
            <a:ext cx="9338445" cy="7407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3600" b="0" dirty="0">
                <a:solidFill>
                  <a:schemeClr val="accent1"/>
                </a:solidFill>
                <a:latin typeface="Avenir" panose="02000503020000020003" pitchFamily="2" charset="0"/>
                <a:cs typeface="Avenir Black"/>
              </a:rPr>
              <a:t>High Energy Workshop Series 2022</a:t>
            </a:r>
            <a:endParaRPr lang="en-US" sz="3600" b="0" dirty="0">
              <a:solidFill>
                <a:srgbClr val="FFFFFF"/>
              </a:solidFill>
              <a:latin typeface="Avenir" panose="02000503020000020003" pitchFamily="2" charset="0"/>
              <a:cs typeface="Avenir Black"/>
            </a:endParaRPr>
          </a:p>
        </p:txBody>
      </p:sp>
      <p:sp>
        <p:nvSpPr>
          <p:cNvPr id="32" name="Slide Number Placeholder 4">
            <a:extLst>
              <a:ext uri="{FF2B5EF4-FFF2-40B4-BE49-F238E27FC236}">
                <a16:creationId xmlns:a16="http://schemas.microsoft.com/office/drawing/2014/main" id="{6D457C77-8D4B-1B1D-D004-D02D470D1EAC}"/>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7</a:t>
            </a:fld>
            <a:endParaRPr lang="en-US" dirty="0">
              <a:solidFill>
                <a:srgbClr val="000000"/>
              </a:solidFill>
            </a:endParaRPr>
          </a:p>
        </p:txBody>
      </p:sp>
      <p:pic>
        <p:nvPicPr>
          <p:cNvPr id="33" name="Picture 32">
            <a:extLst>
              <a:ext uri="{FF2B5EF4-FFF2-40B4-BE49-F238E27FC236}">
                <a16:creationId xmlns:a16="http://schemas.microsoft.com/office/drawing/2014/main" id="{E8E524E3-7922-7FA4-F4BF-DCB594BBACCF}"/>
              </a:ext>
            </a:extLst>
          </p:cNvPr>
          <p:cNvPicPr>
            <a:picLocks noChangeAspect="1"/>
          </p:cNvPicPr>
          <p:nvPr/>
        </p:nvPicPr>
        <p:blipFill rotWithShape="1">
          <a:blip r:embed="rId3"/>
          <a:srcRect b="51866"/>
          <a:stretch/>
        </p:blipFill>
        <p:spPr>
          <a:xfrm>
            <a:off x="101602" y="782922"/>
            <a:ext cx="8786568" cy="2809138"/>
          </a:xfrm>
          <a:prstGeom prst="rect">
            <a:avLst/>
          </a:prstGeom>
        </p:spPr>
      </p:pic>
      <p:sp>
        <p:nvSpPr>
          <p:cNvPr id="34" name="TextBox 33">
            <a:extLst>
              <a:ext uri="{FF2B5EF4-FFF2-40B4-BE49-F238E27FC236}">
                <a16:creationId xmlns:a16="http://schemas.microsoft.com/office/drawing/2014/main" id="{8DD56502-428D-5CDD-2C5D-DE21C2EBC292}"/>
              </a:ext>
            </a:extLst>
          </p:cNvPr>
          <p:cNvSpPr txBox="1"/>
          <p:nvPr/>
        </p:nvSpPr>
        <p:spPr>
          <a:xfrm>
            <a:off x="2380713" y="3222728"/>
            <a:ext cx="4764504" cy="369332"/>
          </a:xfrm>
          <a:prstGeom prst="rect">
            <a:avLst/>
          </a:prstGeom>
          <a:noFill/>
        </p:spPr>
        <p:txBody>
          <a:bodyPr wrap="square">
            <a:spAutoFit/>
          </a:bodyPr>
          <a:lstStyle/>
          <a:p>
            <a:r>
              <a:rPr lang="en-US" b="1" dirty="0">
                <a:solidFill>
                  <a:schemeClr val="bg1"/>
                </a:solidFill>
              </a:rPr>
              <a:t>https://</a:t>
            </a:r>
            <a:r>
              <a:rPr lang="en-US" b="1" dirty="0" err="1">
                <a:solidFill>
                  <a:schemeClr val="bg1"/>
                </a:solidFill>
              </a:rPr>
              <a:t>www.jlab.org</a:t>
            </a:r>
            <a:r>
              <a:rPr lang="en-US" b="1" dirty="0">
                <a:solidFill>
                  <a:schemeClr val="bg1"/>
                </a:solidFill>
              </a:rPr>
              <a:t>/conference/hews22#</a:t>
            </a:r>
          </a:p>
        </p:txBody>
      </p:sp>
      <p:sp>
        <p:nvSpPr>
          <p:cNvPr id="35" name="TextBox 34">
            <a:extLst>
              <a:ext uri="{FF2B5EF4-FFF2-40B4-BE49-F238E27FC236}">
                <a16:creationId xmlns:a16="http://schemas.microsoft.com/office/drawing/2014/main" id="{D714928E-E7FF-1F00-B04B-56142A2922AA}"/>
              </a:ext>
            </a:extLst>
          </p:cNvPr>
          <p:cNvSpPr txBox="1"/>
          <p:nvPr/>
        </p:nvSpPr>
        <p:spPr>
          <a:xfrm>
            <a:off x="57316" y="3778487"/>
            <a:ext cx="8875139" cy="2308324"/>
          </a:xfrm>
          <a:prstGeom prst="rect">
            <a:avLst/>
          </a:prstGeom>
          <a:noFill/>
        </p:spPr>
        <p:txBody>
          <a:bodyPr wrap="square" rtlCol="0">
            <a:spAutoFit/>
          </a:bodyPr>
          <a:lstStyle/>
          <a:p>
            <a:r>
              <a:rPr lang="en-US" dirty="0">
                <a:latin typeface="Century Gothic" panose="020B0502020202020204" pitchFamily="34" charset="0"/>
              </a:rPr>
              <a:t>We are pleased to announce an upcoming series of summer </a:t>
            </a:r>
            <a:r>
              <a:rPr lang="en-US" dirty="0">
                <a:highlight>
                  <a:srgbClr val="FFFF00"/>
                </a:highlight>
                <a:latin typeface="Century Gothic" panose="020B0502020202020204" pitchFamily="34" charset="0"/>
              </a:rPr>
              <a:t>workshops being organized jointly between the laboratory and the Jefferson Lab Users Organization (JLUO) to probe the science that would be opened up by a higher energy electron beam (~20-24 GeV) at Jefferson Lab</a:t>
            </a:r>
            <a:r>
              <a:rPr lang="en-US" dirty="0">
                <a:latin typeface="Century Gothic" panose="020B0502020202020204" pitchFamily="34" charset="0"/>
              </a:rPr>
              <a:t>. We are particularly interested in identifying key measurements that are not possible to access at 12 GeV, that initially utilize largely existing or already-planned Hall equipment, and that leverage the unique capabilities of luminosity and precision possible at Jefferson Lab in the EIC era.</a:t>
            </a:r>
          </a:p>
        </p:txBody>
      </p:sp>
    </p:spTree>
    <p:extLst>
      <p:ext uri="{BB962C8B-B14F-4D97-AF65-F5344CB8AC3E}">
        <p14:creationId xmlns:p14="http://schemas.microsoft.com/office/powerpoint/2010/main" val="3362868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30" name="Slide Number Placeholder 4">
            <a:extLst>
              <a:ext uri="{FF2B5EF4-FFF2-40B4-BE49-F238E27FC236}">
                <a16:creationId xmlns:a16="http://schemas.microsoft.com/office/drawing/2014/main" id="{7522C233-1E34-19A3-08A9-FF69A7D3AC4D}"/>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8</a:t>
            </a:fld>
            <a:endParaRPr lang="en-US" dirty="0"/>
          </a:p>
        </p:txBody>
      </p:sp>
      <p:sp>
        <p:nvSpPr>
          <p:cNvPr id="31" name="Title 1">
            <a:extLst>
              <a:ext uri="{FF2B5EF4-FFF2-40B4-BE49-F238E27FC236}">
                <a16:creationId xmlns:a16="http://schemas.microsoft.com/office/drawing/2014/main" id="{0F942C39-D95B-486D-DB4D-A86CCF494FC4}"/>
              </a:ext>
            </a:extLst>
          </p:cNvPr>
          <p:cNvSpPr txBox="1">
            <a:spLocks/>
          </p:cNvSpPr>
          <p:nvPr/>
        </p:nvSpPr>
        <p:spPr>
          <a:xfrm>
            <a:off x="-78059" y="19940"/>
            <a:ext cx="9338445" cy="7407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3600" b="0" dirty="0">
                <a:solidFill>
                  <a:schemeClr val="accent1"/>
                </a:solidFill>
                <a:latin typeface="Avenir" panose="02000503020000020003" pitchFamily="2" charset="0"/>
                <a:cs typeface="Avenir Black"/>
              </a:rPr>
              <a:t>Goals</a:t>
            </a:r>
            <a:endParaRPr lang="en-US" sz="3600" b="0" dirty="0">
              <a:solidFill>
                <a:srgbClr val="FFFFFF"/>
              </a:solidFill>
              <a:latin typeface="Avenir" panose="02000503020000020003" pitchFamily="2" charset="0"/>
              <a:cs typeface="Avenir Black"/>
            </a:endParaRPr>
          </a:p>
        </p:txBody>
      </p:sp>
      <p:sp>
        <p:nvSpPr>
          <p:cNvPr id="32" name="Slide Number Placeholder 4">
            <a:extLst>
              <a:ext uri="{FF2B5EF4-FFF2-40B4-BE49-F238E27FC236}">
                <a16:creationId xmlns:a16="http://schemas.microsoft.com/office/drawing/2014/main" id="{6D457C77-8D4B-1B1D-D004-D02D470D1EAC}"/>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8</a:t>
            </a:fld>
            <a:endParaRPr lang="en-US" dirty="0">
              <a:solidFill>
                <a:srgbClr val="000000"/>
              </a:solidFill>
            </a:endParaRPr>
          </a:p>
        </p:txBody>
      </p:sp>
      <p:sp>
        <p:nvSpPr>
          <p:cNvPr id="9" name="Rectangle 8">
            <a:extLst>
              <a:ext uri="{FF2B5EF4-FFF2-40B4-BE49-F238E27FC236}">
                <a16:creationId xmlns:a16="http://schemas.microsoft.com/office/drawing/2014/main" id="{61D3DDA6-7FA3-EF8D-66BE-9221A6F9ED17}"/>
              </a:ext>
            </a:extLst>
          </p:cNvPr>
          <p:cNvSpPr/>
          <p:nvPr/>
        </p:nvSpPr>
        <p:spPr>
          <a:xfrm>
            <a:off x="601539" y="2554214"/>
            <a:ext cx="7940922" cy="3750194"/>
          </a:xfrm>
          <a:prstGeom prst="rect">
            <a:avLst/>
          </a:prstGeom>
        </p:spPr>
        <p:txBody>
          <a:bodyPr wrap="square">
            <a:spAutoFit/>
          </a:bodyPr>
          <a:lstStyle/>
          <a:p>
            <a:pPr marL="257244" indent="-257244">
              <a:lnSpc>
                <a:spcPct val="120000"/>
              </a:lnSpc>
              <a:buSzPct val="110000"/>
              <a:buFont typeface="+mj-lt"/>
              <a:buAutoNum type="arabicPeriod"/>
            </a:pPr>
            <a:r>
              <a:rPr lang="en-US" sz="2000" dirty="0">
                <a:solidFill>
                  <a:srgbClr val="163DC3"/>
                </a:solidFill>
                <a:latin typeface="Century Gothic" panose="020B0502020202020204" pitchFamily="34" charset="0"/>
              </a:rPr>
              <a:t>Identify the flagship measurements that can be done only with 20+ GeV and its science impact (</a:t>
            </a:r>
            <a:r>
              <a:rPr lang="en-US" sz="2000" dirty="0">
                <a:solidFill>
                  <a:srgbClr val="FF0000"/>
                </a:solidFill>
                <a:latin typeface="Century Gothic" panose="020B0502020202020204" pitchFamily="34" charset="0"/>
              </a:rPr>
              <a:t>uniqueness</a:t>
            </a:r>
            <a:r>
              <a:rPr lang="en-US" sz="2000" dirty="0">
                <a:solidFill>
                  <a:srgbClr val="163DC3"/>
                </a:solidFill>
                <a:latin typeface="Century Gothic" panose="020B0502020202020204" pitchFamily="34" charset="0"/>
              </a:rPr>
              <a:t>) </a:t>
            </a:r>
          </a:p>
          <a:p>
            <a:pPr marL="257244" indent="-257244">
              <a:lnSpc>
                <a:spcPct val="120000"/>
              </a:lnSpc>
              <a:buSzPct val="110000"/>
              <a:buFont typeface="+mj-lt"/>
              <a:buAutoNum type="arabicPeriod"/>
            </a:pPr>
            <a:endParaRPr lang="en-US" sz="2000" dirty="0">
              <a:solidFill>
                <a:srgbClr val="163DC3"/>
              </a:solidFill>
              <a:latin typeface="Century Gothic" panose="020B0502020202020204" pitchFamily="34" charset="0"/>
            </a:endParaRPr>
          </a:p>
          <a:p>
            <a:pPr marL="257244" indent="-257244">
              <a:lnSpc>
                <a:spcPct val="120000"/>
              </a:lnSpc>
              <a:buSzPct val="110000"/>
              <a:buFont typeface="+mj-lt"/>
              <a:buAutoNum type="arabicPeriod"/>
            </a:pPr>
            <a:r>
              <a:rPr lang="en-US" sz="2000" dirty="0">
                <a:solidFill>
                  <a:srgbClr val="163DC3"/>
                </a:solidFill>
                <a:latin typeface="Century Gothic" panose="020B0502020202020204" pitchFamily="34" charset="0"/>
              </a:rPr>
              <a:t>Identify the flagship measurements with 20+ GeV that can extend and improve the 11 GeV measurements, helping the physics interpretation through multidimensional bins in extended kinematics (</a:t>
            </a:r>
            <a:r>
              <a:rPr lang="en-US" sz="2000" dirty="0">
                <a:solidFill>
                  <a:srgbClr val="FF0000"/>
                </a:solidFill>
                <a:latin typeface="Century Gothic" panose="020B0502020202020204" pitchFamily="34" charset="0"/>
              </a:rPr>
              <a:t>enrichment</a:t>
            </a:r>
            <a:r>
              <a:rPr lang="en-US" sz="2000" dirty="0">
                <a:solidFill>
                  <a:srgbClr val="163DC3"/>
                </a:solidFill>
                <a:latin typeface="Century Gothic" panose="020B0502020202020204" pitchFamily="34" charset="0"/>
              </a:rPr>
              <a:t>)</a:t>
            </a:r>
          </a:p>
          <a:p>
            <a:pPr marL="257244" indent="-257244">
              <a:lnSpc>
                <a:spcPct val="120000"/>
              </a:lnSpc>
              <a:buSzPct val="110000"/>
              <a:buFont typeface="+mj-lt"/>
              <a:buAutoNum type="arabicPeriod"/>
            </a:pPr>
            <a:endParaRPr lang="en-US" sz="2000" dirty="0">
              <a:solidFill>
                <a:srgbClr val="163DC3"/>
              </a:solidFill>
              <a:latin typeface="Century Gothic" panose="020B0502020202020204" pitchFamily="34" charset="0"/>
            </a:endParaRPr>
          </a:p>
          <a:p>
            <a:pPr marL="257244" indent="-257244">
              <a:lnSpc>
                <a:spcPct val="120000"/>
              </a:lnSpc>
              <a:buSzPct val="110000"/>
              <a:buFont typeface="+mj-lt"/>
              <a:buAutoNum type="arabicPeriod"/>
            </a:pPr>
            <a:r>
              <a:rPr lang="en-US" sz="2000" dirty="0">
                <a:solidFill>
                  <a:srgbClr val="163DC3"/>
                </a:solidFill>
                <a:latin typeface="Century Gothic" panose="020B0502020202020204" pitchFamily="34" charset="0"/>
              </a:rPr>
              <a:t>Identify the measurements with 20+ GeV that can set the bridge between JLab12 and EIC (</a:t>
            </a:r>
            <a:r>
              <a:rPr lang="en-US" sz="2000" dirty="0">
                <a:solidFill>
                  <a:srgbClr val="FF0000"/>
                </a:solidFill>
                <a:latin typeface="Century Gothic" panose="020B0502020202020204" pitchFamily="34" charset="0"/>
              </a:rPr>
              <a:t>complementarity</a:t>
            </a:r>
            <a:r>
              <a:rPr lang="en-US" sz="2000" dirty="0">
                <a:solidFill>
                  <a:srgbClr val="163DC3"/>
                </a:solidFill>
                <a:latin typeface="Century Gothic" panose="020B0502020202020204" pitchFamily="34" charset="0"/>
              </a:rPr>
              <a:t>)</a:t>
            </a:r>
          </a:p>
        </p:txBody>
      </p:sp>
      <p:sp>
        <p:nvSpPr>
          <p:cNvPr id="10" name="TextBox 9">
            <a:extLst>
              <a:ext uri="{FF2B5EF4-FFF2-40B4-BE49-F238E27FC236}">
                <a16:creationId xmlns:a16="http://schemas.microsoft.com/office/drawing/2014/main" id="{676CB4AD-B743-F630-82DA-23F4AA8988A7}"/>
              </a:ext>
            </a:extLst>
          </p:cNvPr>
          <p:cNvSpPr txBox="1"/>
          <p:nvPr/>
        </p:nvSpPr>
        <p:spPr>
          <a:xfrm>
            <a:off x="191194" y="896679"/>
            <a:ext cx="7597314" cy="646331"/>
          </a:xfrm>
          <a:prstGeom prst="rect">
            <a:avLst/>
          </a:prstGeom>
          <a:noFill/>
        </p:spPr>
        <p:txBody>
          <a:bodyPr wrap="square">
            <a:spAutoFit/>
          </a:bodyPr>
          <a:lstStyle/>
          <a:p>
            <a:pPr marL="285750" indent="-285750">
              <a:buSzPct val="110000"/>
              <a:buFont typeface="Wingdings" pitchFamily="2" charset="2"/>
              <a:buChar char="§"/>
            </a:pPr>
            <a:r>
              <a:rPr lang="en-US" dirty="0">
                <a:latin typeface="Century Gothic" panose="020B0502020202020204" pitchFamily="34" charset="0"/>
              </a:rPr>
              <a:t>Identify key measurements that are not possible to access at 12 GeV</a:t>
            </a:r>
          </a:p>
        </p:txBody>
      </p:sp>
      <p:sp>
        <p:nvSpPr>
          <p:cNvPr id="11" name="TextBox 10">
            <a:extLst>
              <a:ext uri="{FF2B5EF4-FFF2-40B4-BE49-F238E27FC236}">
                <a16:creationId xmlns:a16="http://schemas.microsoft.com/office/drawing/2014/main" id="{FA914F83-B265-6431-DDA2-39930361F56A}"/>
              </a:ext>
            </a:extLst>
          </p:cNvPr>
          <p:cNvSpPr txBox="1"/>
          <p:nvPr/>
        </p:nvSpPr>
        <p:spPr>
          <a:xfrm>
            <a:off x="461215" y="1531082"/>
            <a:ext cx="8067341" cy="923330"/>
          </a:xfrm>
          <a:prstGeom prst="rect">
            <a:avLst/>
          </a:prstGeom>
          <a:noFill/>
        </p:spPr>
        <p:txBody>
          <a:bodyPr wrap="square">
            <a:spAutoFit/>
          </a:bodyPr>
          <a:lstStyle/>
          <a:p>
            <a:pPr marL="285750" indent="-285750">
              <a:buFont typeface="Courier New" panose="02070309020205020404" pitchFamily="49" charset="0"/>
              <a:buChar char="o"/>
            </a:pPr>
            <a:r>
              <a:rPr lang="en-US" dirty="0">
                <a:latin typeface="Century Gothic" panose="020B0502020202020204" pitchFamily="34" charset="0"/>
              </a:rPr>
              <a:t>initially utilize largely existing or already-planned Hall equipment</a:t>
            </a:r>
          </a:p>
          <a:p>
            <a:pPr marL="285750" indent="-285750">
              <a:buFont typeface="Courier New" panose="02070309020205020404" pitchFamily="49" charset="0"/>
              <a:buChar char="o"/>
            </a:pPr>
            <a:r>
              <a:rPr lang="en-US" dirty="0">
                <a:latin typeface="Century Gothic" panose="020B0502020202020204" pitchFamily="34" charset="0"/>
              </a:rPr>
              <a:t>leverage the unique capabilities of luminosity and precision possible at </a:t>
            </a:r>
            <a:r>
              <a:rPr lang="en-US" dirty="0" err="1">
                <a:latin typeface="Century Gothic" panose="020B0502020202020204" pitchFamily="34" charset="0"/>
              </a:rPr>
              <a:t>JLab</a:t>
            </a:r>
            <a:r>
              <a:rPr lang="en-US" dirty="0">
                <a:latin typeface="Century Gothic" panose="020B0502020202020204" pitchFamily="34" charset="0"/>
              </a:rPr>
              <a:t> in the EIC era</a:t>
            </a:r>
          </a:p>
        </p:txBody>
      </p:sp>
    </p:spTree>
    <p:extLst>
      <p:ext uri="{BB962C8B-B14F-4D97-AF65-F5344CB8AC3E}">
        <p14:creationId xmlns:p14="http://schemas.microsoft.com/office/powerpoint/2010/main" val="1854274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9CA5F4C-990D-1C32-2DC9-4D881EC81536}"/>
              </a:ext>
            </a:extLst>
          </p:cNvPr>
          <p:cNvSpPr/>
          <p:nvPr/>
        </p:nvSpPr>
        <p:spPr>
          <a:xfrm>
            <a:off x="3080289" y="799197"/>
            <a:ext cx="2416347" cy="287727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3B8E01E0-DEA5-013C-FAD4-00247FBA0B98}"/>
              </a:ext>
            </a:extLst>
          </p:cNvPr>
          <p:cNvSpPr/>
          <p:nvPr/>
        </p:nvSpPr>
        <p:spPr>
          <a:xfrm>
            <a:off x="257243" y="3747050"/>
            <a:ext cx="2416347" cy="287727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C5862EFC-93DC-B662-8A8A-27E983D26901}"/>
              </a:ext>
            </a:extLst>
          </p:cNvPr>
          <p:cNvSpPr/>
          <p:nvPr/>
        </p:nvSpPr>
        <p:spPr>
          <a:xfrm>
            <a:off x="3080289" y="3747050"/>
            <a:ext cx="2416347" cy="287727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BD0DAAD7-2F89-3809-2D2C-9E81C41E9ABD}"/>
              </a:ext>
            </a:extLst>
          </p:cNvPr>
          <p:cNvSpPr/>
          <p:nvPr/>
        </p:nvSpPr>
        <p:spPr>
          <a:xfrm>
            <a:off x="257244" y="794858"/>
            <a:ext cx="2416347" cy="287727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lide Number Placeholder 4">
            <a:extLst>
              <a:ext uri="{FF2B5EF4-FFF2-40B4-BE49-F238E27FC236}">
                <a16:creationId xmlns:a16="http://schemas.microsoft.com/office/drawing/2014/main" id="{7522C233-1E34-19A3-08A9-FF69A7D3AC4D}"/>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9</a:t>
            </a:fld>
            <a:endParaRPr lang="en-US" dirty="0"/>
          </a:p>
        </p:txBody>
      </p:sp>
      <p:sp>
        <p:nvSpPr>
          <p:cNvPr id="31" name="Title 1">
            <a:extLst>
              <a:ext uri="{FF2B5EF4-FFF2-40B4-BE49-F238E27FC236}">
                <a16:creationId xmlns:a16="http://schemas.microsoft.com/office/drawing/2014/main" id="{0F942C39-D95B-486D-DB4D-A86CCF494FC4}"/>
              </a:ext>
            </a:extLst>
          </p:cNvPr>
          <p:cNvSpPr txBox="1">
            <a:spLocks/>
          </p:cNvSpPr>
          <p:nvPr/>
        </p:nvSpPr>
        <p:spPr>
          <a:xfrm>
            <a:off x="-78059" y="19940"/>
            <a:ext cx="9338445" cy="7407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endParaRPr lang="en-US" sz="3600" b="0" dirty="0">
              <a:solidFill>
                <a:srgbClr val="FFFFFF"/>
              </a:solidFill>
              <a:latin typeface="Avenir" panose="02000503020000020003" pitchFamily="2" charset="0"/>
              <a:cs typeface="Avenir Black"/>
            </a:endParaRPr>
          </a:p>
        </p:txBody>
      </p:sp>
      <p:sp>
        <p:nvSpPr>
          <p:cNvPr id="32" name="Slide Number Placeholder 4">
            <a:extLst>
              <a:ext uri="{FF2B5EF4-FFF2-40B4-BE49-F238E27FC236}">
                <a16:creationId xmlns:a16="http://schemas.microsoft.com/office/drawing/2014/main" id="{6D457C77-8D4B-1B1D-D004-D02D470D1EAC}"/>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9</a:t>
            </a:fld>
            <a:endParaRPr lang="en-US" dirty="0">
              <a:solidFill>
                <a:srgbClr val="000000"/>
              </a:solidFill>
            </a:endParaRPr>
          </a:p>
        </p:txBody>
      </p:sp>
      <p:sp>
        <p:nvSpPr>
          <p:cNvPr id="15" name="Rectangle 14">
            <a:extLst>
              <a:ext uri="{FF2B5EF4-FFF2-40B4-BE49-F238E27FC236}">
                <a16:creationId xmlns:a16="http://schemas.microsoft.com/office/drawing/2014/main" id="{D784F0F0-4147-B2CB-2BE4-6D6D19C28223}"/>
              </a:ext>
            </a:extLst>
          </p:cNvPr>
          <p:cNvSpPr/>
          <p:nvPr/>
        </p:nvSpPr>
        <p:spPr>
          <a:xfrm>
            <a:off x="6063709" y="799812"/>
            <a:ext cx="2416347" cy="287727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4">
            <a:extLst>
              <a:ext uri="{FF2B5EF4-FFF2-40B4-BE49-F238E27FC236}">
                <a16:creationId xmlns:a16="http://schemas.microsoft.com/office/drawing/2014/main" id="{BE45BE17-F92A-9884-4DA5-ED481C6B3759}"/>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9</a:t>
            </a:fld>
            <a:endParaRPr lang="en-US" dirty="0"/>
          </a:p>
        </p:txBody>
      </p:sp>
      <p:sp>
        <p:nvSpPr>
          <p:cNvPr id="17" name="Title 1">
            <a:extLst>
              <a:ext uri="{FF2B5EF4-FFF2-40B4-BE49-F238E27FC236}">
                <a16:creationId xmlns:a16="http://schemas.microsoft.com/office/drawing/2014/main" id="{2273CDF0-ABA8-24D1-3792-8B57987B183D}"/>
              </a:ext>
            </a:extLst>
          </p:cNvPr>
          <p:cNvSpPr>
            <a:spLocks noGrp="1"/>
          </p:cNvSpPr>
          <p:nvPr>
            <p:ph type="title"/>
          </p:nvPr>
        </p:nvSpPr>
        <p:spPr>
          <a:xfrm>
            <a:off x="182059" y="55052"/>
            <a:ext cx="9338445" cy="740705"/>
          </a:xfrm>
        </p:spPr>
        <p:txBody>
          <a:bodyPr>
            <a:noAutofit/>
          </a:bodyPr>
          <a:lstStyle/>
          <a:p>
            <a:r>
              <a:rPr lang="en-US" sz="3600" b="0" dirty="0">
                <a:solidFill>
                  <a:schemeClr val="accent1"/>
                </a:solidFill>
                <a:latin typeface="Avenir" panose="02000503020000020003" pitchFamily="2" charset="0"/>
                <a:cs typeface="Avenir Black"/>
              </a:rPr>
              <a:t>High Energy Workshop Series 2022</a:t>
            </a:r>
            <a:endParaRPr lang="en-US" sz="3600" b="0" dirty="0">
              <a:solidFill>
                <a:srgbClr val="FFFFFF"/>
              </a:solidFill>
              <a:latin typeface="Avenir" panose="02000503020000020003" pitchFamily="2" charset="0"/>
              <a:cs typeface="Avenir Black"/>
            </a:endParaRPr>
          </a:p>
        </p:txBody>
      </p:sp>
      <p:sp>
        <p:nvSpPr>
          <p:cNvPr id="18" name="Slide Number Placeholder 4">
            <a:extLst>
              <a:ext uri="{FF2B5EF4-FFF2-40B4-BE49-F238E27FC236}">
                <a16:creationId xmlns:a16="http://schemas.microsoft.com/office/drawing/2014/main" id="{EED92926-34E0-B8A7-76F8-4BBF86EBAA34}"/>
              </a:ext>
            </a:extLst>
          </p:cNvPr>
          <p:cNvSpPr txBox="1">
            <a:spLocks/>
          </p:cNvSpPr>
          <p:nvPr/>
        </p:nvSpPr>
        <p:spPr>
          <a:xfrm>
            <a:off x="6072113" y="6445461"/>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9</a:t>
            </a:fld>
            <a:endParaRPr lang="en-US" dirty="0">
              <a:solidFill>
                <a:srgbClr val="000000"/>
              </a:solidFill>
            </a:endParaRPr>
          </a:p>
        </p:txBody>
      </p:sp>
      <p:pic>
        <p:nvPicPr>
          <p:cNvPr id="19" name="Picture 18">
            <a:extLst>
              <a:ext uri="{FF2B5EF4-FFF2-40B4-BE49-F238E27FC236}">
                <a16:creationId xmlns:a16="http://schemas.microsoft.com/office/drawing/2014/main" id="{A94C00F5-6D50-7CF5-3A9A-ACDA77E687CE}"/>
              </a:ext>
            </a:extLst>
          </p:cNvPr>
          <p:cNvPicPr>
            <a:picLocks noChangeAspect="1"/>
          </p:cNvPicPr>
          <p:nvPr/>
        </p:nvPicPr>
        <p:blipFill rotWithShape="1">
          <a:blip r:embed="rId3"/>
          <a:srcRect r="75160" b="27274"/>
          <a:stretch/>
        </p:blipFill>
        <p:spPr>
          <a:xfrm>
            <a:off x="449731" y="1496649"/>
            <a:ext cx="1931258" cy="1415660"/>
          </a:xfrm>
          <a:prstGeom prst="rect">
            <a:avLst/>
          </a:prstGeom>
        </p:spPr>
      </p:pic>
      <p:pic>
        <p:nvPicPr>
          <p:cNvPr id="20" name="Picture 19">
            <a:extLst>
              <a:ext uri="{FF2B5EF4-FFF2-40B4-BE49-F238E27FC236}">
                <a16:creationId xmlns:a16="http://schemas.microsoft.com/office/drawing/2014/main" id="{366FC734-B240-A24E-455F-8C2B3D299290}"/>
              </a:ext>
            </a:extLst>
          </p:cNvPr>
          <p:cNvPicPr>
            <a:picLocks noChangeAspect="1"/>
          </p:cNvPicPr>
          <p:nvPr/>
        </p:nvPicPr>
        <p:blipFill rotWithShape="1">
          <a:blip r:embed="rId4"/>
          <a:srcRect l="854" t="2363" r="77416" b="61637"/>
          <a:stretch/>
        </p:blipFill>
        <p:spPr>
          <a:xfrm>
            <a:off x="3313600" y="1491894"/>
            <a:ext cx="1949726" cy="1402855"/>
          </a:xfrm>
          <a:prstGeom prst="rect">
            <a:avLst/>
          </a:prstGeom>
        </p:spPr>
      </p:pic>
      <p:pic>
        <p:nvPicPr>
          <p:cNvPr id="21" name="Picture 20">
            <a:extLst>
              <a:ext uri="{FF2B5EF4-FFF2-40B4-BE49-F238E27FC236}">
                <a16:creationId xmlns:a16="http://schemas.microsoft.com/office/drawing/2014/main" id="{89A85FD0-B491-AA84-E549-81B5AD05368B}"/>
              </a:ext>
            </a:extLst>
          </p:cNvPr>
          <p:cNvPicPr>
            <a:picLocks noChangeAspect="1"/>
          </p:cNvPicPr>
          <p:nvPr/>
        </p:nvPicPr>
        <p:blipFill rotWithShape="1">
          <a:blip r:embed="rId5"/>
          <a:srcRect t="8026" r="80613" b="36251"/>
          <a:stretch/>
        </p:blipFill>
        <p:spPr>
          <a:xfrm>
            <a:off x="6275294" y="1507297"/>
            <a:ext cx="1996306" cy="1405387"/>
          </a:xfrm>
          <a:prstGeom prst="rect">
            <a:avLst/>
          </a:prstGeom>
        </p:spPr>
      </p:pic>
      <p:pic>
        <p:nvPicPr>
          <p:cNvPr id="22" name="Picture 21">
            <a:extLst>
              <a:ext uri="{FF2B5EF4-FFF2-40B4-BE49-F238E27FC236}">
                <a16:creationId xmlns:a16="http://schemas.microsoft.com/office/drawing/2014/main" id="{D2827B7B-D974-7076-7260-1FA62164432C}"/>
              </a:ext>
            </a:extLst>
          </p:cNvPr>
          <p:cNvPicPr>
            <a:picLocks noChangeAspect="1"/>
          </p:cNvPicPr>
          <p:nvPr/>
        </p:nvPicPr>
        <p:blipFill rotWithShape="1">
          <a:blip r:embed="rId6"/>
          <a:srcRect l="576" t="8965" r="80926" b="7196"/>
          <a:stretch/>
        </p:blipFill>
        <p:spPr>
          <a:xfrm>
            <a:off x="3267938" y="4427259"/>
            <a:ext cx="2065115" cy="1516857"/>
          </a:xfrm>
          <a:prstGeom prst="rect">
            <a:avLst/>
          </a:prstGeom>
        </p:spPr>
      </p:pic>
      <p:pic>
        <p:nvPicPr>
          <p:cNvPr id="23" name="Picture 22">
            <a:extLst>
              <a:ext uri="{FF2B5EF4-FFF2-40B4-BE49-F238E27FC236}">
                <a16:creationId xmlns:a16="http://schemas.microsoft.com/office/drawing/2014/main" id="{C47B83FB-0E5B-DE3B-5477-4BCDAA1F0E64}"/>
              </a:ext>
            </a:extLst>
          </p:cNvPr>
          <p:cNvPicPr>
            <a:picLocks noChangeAspect="1"/>
          </p:cNvPicPr>
          <p:nvPr/>
        </p:nvPicPr>
        <p:blipFill rotWithShape="1">
          <a:blip r:embed="rId7"/>
          <a:srcRect r="78969" b="42857"/>
          <a:stretch/>
        </p:blipFill>
        <p:spPr>
          <a:xfrm>
            <a:off x="449731" y="4456674"/>
            <a:ext cx="1931258" cy="1471962"/>
          </a:xfrm>
          <a:prstGeom prst="rect">
            <a:avLst/>
          </a:prstGeom>
        </p:spPr>
      </p:pic>
      <p:sp>
        <p:nvSpPr>
          <p:cNvPr id="24" name="TextBox 23">
            <a:extLst>
              <a:ext uri="{FF2B5EF4-FFF2-40B4-BE49-F238E27FC236}">
                <a16:creationId xmlns:a16="http://schemas.microsoft.com/office/drawing/2014/main" id="{0FAB4BD9-0824-5FAB-BCD6-8D6D267C1F86}"/>
              </a:ext>
            </a:extLst>
          </p:cNvPr>
          <p:cNvSpPr txBox="1"/>
          <p:nvPr/>
        </p:nvSpPr>
        <p:spPr>
          <a:xfrm>
            <a:off x="259976" y="850318"/>
            <a:ext cx="2338430" cy="492443"/>
          </a:xfrm>
          <a:prstGeom prst="rect">
            <a:avLst/>
          </a:prstGeom>
          <a:noFill/>
        </p:spPr>
        <p:txBody>
          <a:bodyPr wrap="square">
            <a:spAutoFit/>
          </a:bodyPr>
          <a:lstStyle/>
          <a:p>
            <a:r>
              <a:rPr lang="en-US" sz="1300" b="1" dirty="0">
                <a:solidFill>
                  <a:srgbClr val="FFFF00"/>
                </a:solidFill>
                <a:latin typeface="Century Gothic" panose="020B0502020202020204" pitchFamily="34" charset="0"/>
              </a:rPr>
              <a:t>Hadron Spectroscopy with a CEBAF Energy Upgrade</a:t>
            </a:r>
          </a:p>
        </p:txBody>
      </p:sp>
      <p:sp>
        <p:nvSpPr>
          <p:cNvPr id="25" name="TextBox 24">
            <a:extLst>
              <a:ext uri="{FF2B5EF4-FFF2-40B4-BE49-F238E27FC236}">
                <a16:creationId xmlns:a16="http://schemas.microsoft.com/office/drawing/2014/main" id="{189100CB-DE08-3B35-C810-3FD49028B3AB}"/>
              </a:ext>
            </a:extLst>
          </p:cNvPr>
          <p:cNvSpPr txBox="1"/>
          <p:nvPr/>
        </p:nvSpPr>
        <p:spPr>
          <a:xfrm>
            <a:off x="3080290" y="838938"/>
            <a:ext cx="2331157" cy="492443"/>
          </a:xfrm>
          <a:prstGeom prst="rect">
            <a:avLst/>
          </a:prstGeom>
          <a:noFill/>
        </p:spPr>
        <p:txBody>
          <a:bodyPr wrap="square">
            <a:spAutoFit/>
          </a:bodyPr>
          <a:lstStyle/>
          <a:p>
            <a:r>
              <a:rPr lang="en-US" sz="1300" b="1" dirty="0">
                <a:solidFill>
                  <a:srgbClr val="FFFF00"/>
                </a:solidFill>
                <a:latin typeface="Century Gothic" panose="020B0502020202020204" pitchFamily="34" charset="0"/>
              </a:rPr>
              <a:t>The Next Generation of 3D Imaging</a:t>
            </a:r>
          </a:p>
        </p:txBody>
      </p:sp>
      <p:sp>
        <p:nvSpPr>
          <p:cNvPr id="26" name="TextBox 25">
            <a:extLst>
              <a:ext uri="{FF2B5EF4-FFF2-40B4-BE49-F238E27FC236}">
                <a16:creationId xmlns:a16="http://schemas.microsoft.com/office/drawing/2014/main" id="{7462800C-2410-2C72-889E-FB771E029B7F}"/>
              </a:ext>
            </a:extLst>
          </p:cNvPr>
          <p:cNvSpPr txBox="1"/>
          <p:nvPr/>
        </p:nvSpPr>
        <p:spPr>
          <a:xfrm>
            <a:off x="6063711" y="760645"/>
            <a:ext cx="2331157" cy="692497"/>
          </a:xfrm>
          <a:prstGeom prst="rect">
            <a:avLst/>
          </a:prstGeom>
          <a:noFill/>
          <a:ln>
            <a:noFill/>
          </a:ln>
        </p:spPr>
        <p:txBody>
          <a:bodyPr wrap="square">
            <a:spAutoFit/>
          </a:bodyPr>
          <a:lstStyle/>
          <a:p>
            <a:r>
              <a:rPr lang="en-US" sz="1300" b="1" dirty="0">
                <a:solidFill>
                  <a:srgbClr val="FFFF00"/>
                </a:solidFill>
                <a:latin typeface="Century Gothic" panose="020B0502020202020204" pitchFamily="34" charset="0"/>
              </a:rPr>
              <a:t>Science at Mid x: Anti-shadowing and the Role of the Sea</a:t>
            </a:r>
          </a:p>
        </p:txBody>
      </p:sp>
      <p:sp>
        <p:nvSpPr>
          <p:cNvPr id="27" name="TextBox 26">
            <a:extLst>
              <a:ext uri="{FF2B5EF4-FFF2-40B4-BE49-F238E27FC236}">
                <a16:creationId xmlns:a16="http://schemas.microsoft.com/office/drawing/2014/main" id="{A00698DF-934E-CA83-925D-849B2096AEA5}"/>
              </a:ext>
            </a:extLst>
          </p:cNvPr>
          <p:cNvSpPr txBox="1"/>
          <p:nvPr/>
        </p:nvSpPr>
        <p:spPr>
          <a:xfrm>
            <a:off x="449731" y="3059668"/>
            <a:ext cx="1931258" cy="523220"/>
          </a:xfrm>
          <a:prstGeom prst="rect">
            <a:avLst/>
          </a:prstGeom>
          <a:noFill/>
        </p:spPr>
        <p:txBody>
          <a:bodyPr wrap="square" rtlCol="0">
            <a:spAutoFit/>
          </a:bodyPr>
          <a:lstStyle/>
          <a:p>
            <a:pPr marL="115888" indent="-115888">
              <a:buFont typeface="Arial" panose="020B0604020202020204" pitchFamily="34" charset="0"/>
              <a:buChar char="•"/>
            </a:pPr>
            <a:r>
              <a:rPr lang="en-US" sz="1400" b="1" dirty="0">
                <a:solidFill>
                  <a:schemeClr val="bg1"/>
                </a:solidFill>
                <a:latin typeface="Century Gothic" panose="020B0502020202020204" pitchFamily="34" charset="0"/>
              </a:rPr>
              <a:t>38</a:t>
            </a:r>
            <a:r>
              <a:rPr lang="en-US" sz="1400" dirty="0">
                <a:solidFill>
                  <a:schemeClr val="bg1"/>
                </a:solidFill>
                <a:latin typeface="Century Gothic" panose="020B0502020202020204" pitchFamily="34" charset="0"/>
              </a:rPr>
              <a:t> registered p. </a:t>
            </a:r>
          </a:p>
          <a:p>
            <a:pPr marL="115888" indent="-115888">
              <a:buFont typeface="Arial" panose="020B0604020202020204" pitchFamily="34" charset="0"/>
              <a:buChar char="•"/>
            </a:pPr>
            <a:r>
              <a:rPr lang="en-US" sz="1400" b="1" dirty="0">
                <a:solidFill>
                  <a:schemeClr val="bg1"/>
                </a:solidFill>
                <a:latin typeface="Century Gothic" panose="020B0502020202020204" pitchFamily="34" charset="0"/>
              </a:rPr>
              <a:t>8</a:t>
            </a:r>
            <a:r>
              <a:rPr lang="en-US" sz="1400" dirty="0">
                <a:solidFill>
                  <a:schemeClr val="bg1"/>
                </a:solidFill>
                <a:latin typeface="Century Gothic" panose="020B0502020202020204" pitchFamily="34" charset="0"/>
              </a:rPr>
              <a:t> talks </a:t>
            </a:r>
          </a:p>
        </p:txBody>
      </p:sp>
      <p:sp>
        <p:nvSpPr>
          <p:cNvPr id="28" name="TextBox 27">
            <a:extLst>
              <a:ext uri="{FF2B5EF4-FFF2-40B4-BE49-F238E27FC236}">
                <a16:creationId xmlns:a16="http://schemas.microsoft.com/office/drawing/2014/main" id="{7015CC5C-FB49-99F8-46A4-DD070EA65726}"/>
              </a:ext>
            </a:extLst>
          </p:cNvPr>
          <p:cNvSpPr txBox="1"/>
          <p:nvPr/>
        </p:nvSpPr>
        <p:spPr>
          <a:xfrm>
            <a:off x="3080289" y="3059668"/>
            <a:ext cx="2416348" cy="523220"/>
          </a:xfrm>
          <a:prstGeom prst="rect">
            <a:avLst/>
          </a:prstGeom>
          <a:noFill/>
        </p:spPr>
        <p:txBody>
          <a:bodyPr wrap="square" rtlCol="0">
            <a:spAutoFit/>
          </a:bodyPr>
          <a:lstStyle/>
          <a:p>
            <a:pPr marL="177800" indent="-177800">
              <a:buFont typeface="Arial" panose="020B0604020202020204" pitchFamily="34" charset="0"/>
              <a:buChar char="•"/>
            </a:pPr>
            <a:r>
              <a:rPr lang="en-US" sz="1400" b="1" dirty="0">
                <a:solidFill>
                  <a:schemeClr val="bg1"/>
                </a:solidFill>
                <a:latin typeface="Century Gothic" panose="020B0502020202020204" pitchFamily="34" charset="0"/>
              </a:rPr>
              <a:t>55</a:t>
            </a:r>
            <a:r>
              <a:rPr lang="en-US" sz="1400" dirty="0">
                <a:solidFill>
                  <a:schemeClr val="bg1"/>
                </a:solidFill>
                <a:latin typeface="Century Gothic" panose="020B0502020202020204" pitchFamily="34" charset="0"/>
              </a:rPr>
              <a:t> registered p. </a:t>
            </a:r>
          </a:p>
          <a:p>
            <a:pPr marL="177800" indent="-177800">
              <a:buFont typeface="Arial" panose="020B0604020202020204" pitchFamily="34" charset="0"/>
              <a:buChar char="•"/>
            </a:pPr>
            <a:r>
              <a:rPr lang="en-US" sz="1400" b="1" dirty="0">
                <a:solidFill>
                  <a:schemeClr val="bg1"/>
                </a:solidFill>
                <a:latin typeface="Century Gothic" panose="020B0502020202020204" pitchFamily="34" charset="0"/>
              </a:rPr>
              <a:t>13</a:t>
            </a:r>
            <a:r>
              <a:rPr lang="en-US" sz="1400" dirty="0">
                <a:solidFill>
                  <a:schemeClr val="bg1"/>
                </a:solidFill>
                <a:latin typeface="Century Gothic" panose="020B0502020202020204" pitchFamily="34" charset="0"/>
              </a:rPr>
              <a:t> talks + Summary talk</a:t>
            </a:r>
          </a:p>
        </p:txBody>
      </p:sp>
      <p:sp>
        <p:nvSpPr>
          <p:cNvPr id="29" name="TextBox 28">
            <a:extLst>
              <a:ext uri="{FF2B5EF4-FFF2-40B4-BE49-F238E27FC236}">
                <a16:creationId xmlns:a16="http://schemas.microsoft.com/office/drawing/2014/main" id="{7FBC3FF4-7367-26BC-187E-04799FADF83F}"/>
              </a:ext>
            </a:extLst>
          </p:cNvPr>
          <p:cNvSpPr txBox="1"/>
          <p:nvPr/>
        </p:nvSpPr>
        <p:spPr>
          <a:xfrm>
            <a:off x="6190710" y="3059667"/>
            <a:ext cx="2204157" cy="523220"/>
          </a:xfrm>
          <a:prstGeom prst="rect">
            <a:avLst/>
          </a:prstGeom>
          <a:noFill/>
        </p:spPr>
        <p:txBody>
          <a:bodyPr wrap="square" rtlCol="0">
            <a:spAutoFit/>
          </a:bodyPr>
          <a:lstStyle/>
          <a:p>
            <a:pPr marL="115888" indent="-115888">
              <a:buFont typeface="Arial" panose="020B0604020202020204" pitchFamily="34" charset="0"/>
              <a:buChar char="•"/>
            </a:pPr>
            <a:r>
              <a:rPr lang="en-US" sz="1400" b="1" dirty="0">
                <a:solidFill>
                  <a:schemeClr val="bg1"/>
                </a:solidFill>
                <a:latin typeface="Century Gothic" panose="020B0502020202020204" pitchFamily="34" charset="0"/>
              </a:rPr>
              <a:t>43</a:t>
            </a:r>
            <a:r>
              <a:rPr lang="en-US" sz="1400" dirty="0">
                <a:solidFill>
                  <a:schemeClr val="bg1"/>
                </a:solidFill>
                <a:latin typeface="Century Gothic" panose="020B0502020202020204" pitchFamily="34" charset="0"/>
              </a:rPr>
              <a:t> registered  p.</a:t>
            </a:r>
          </a:p>
          <a:p>
            <a:pPr marL="115888" indent="-115888">
              <a:buFont typeface="Arial" panose="020B0604020202020204" pitchFamily="34" charset="0"/>
              <a:buChar char="•"/>
            </a:pPr>
            <a:r>
              <a:rPr lang="en-US" sz="1400" b="1" dirty="0">
                <a:solidFill>
                  <a:schemeClr val="bg1"/>
                </a:solidFill>
                <a:latin typeface="Century Gothic" panose="020B0502020202020204" pitchFamily="34" charset="0"/>
              </a:rPr>
              <a:t>14</a:t>
            </a:r>
            <a:r>
              <a:rPr lang="en-US" sz="1400" dirty="0">
                <a:solidFill>
                  <a:schemeClr val="bg1"/>
                </a:solidFill>
                <a:latin typeface="Century Gothic" panose="020B0502020202020204" pitchFamily="34" charset="0"/>
              </a:rPr>
              <a:t> talks</a:t>
            </a:r>
          </a:p>
        </p:txBody>
      </p:sp>
      <p:sp>
        <p:nvSpPr>
          <p:cNvPr id="33" name="TextBox 32">
            <a:extLst>
              <a:ext uri="{FF2B5EF4-FFF2-40B4-BE49-F238E27FC236}">
                <a16:creationId xmlns:a16="http://schemas.microsoft.com/office/drawing/2014/main" id="{00AF0C75-38C4-62FA-4192-2805923EFB6C}"/>
              </a:ext>
            </a:extLst>
          </p:cNvPr>
          <p:cNvSpPr txBox="1"/>
          <p:nvPr/>
        </p:nvSpPr>
        <p:spPr>
          <a:xfrm>
            <a:off x="449731" y="5972717"/>
            <a:ext cx="1931258" cy="523220"/>
          </a:xfrm>
          <a:prstGeom prst="rect">
            <a:avLst/>
          </a:prstGeom>
          <a:noFill/>
        </p:spPr>
        <p:txBody>
          <a:bodyPr wrap="square" rtlCol="0">
            <a:spAutoFit/>
          </a:bodyPr>
          <a:lstStyle/>
          <a:p>
            <a:pPr marL="115888" indent="-115888">
              <a:buFont typeface="Arial" panose="020B0604020202020204" pitchFamily="34" charset="0"/>
              <a:buChar char="•"/>
            </a:pPr>
            <a:r>
              <a:rPr lang="en-US" sz="1400" b="1" dirty="0">
                <a:solidFill>
                  <a:schemeClr val="bg1"/>
                </a:solidFill>
                <a:latin typeface="Century Gothic" panose="020B0502020202020204" pitchFamily="34" charset="0"/>
              </a:rPr>
              <a:t>37</a:t>
            </a:r>
            <a:r>
              <a:rPr lang="en-US" sz="1400" dirty="0">
                <a:solidFill>
                  <a:schemeClr val="bg1"/>
                </a:solidFill>
                <a:latin typeface="Century Gothic" panose="020B0502020202020204" pitchFamily="34" charset="0"/>
              </a:rPr>
              <a:t> registered p. </a:t>
            </a:r>
          </a:p>
          <a:p>
            <a:pPr marL="115888" indent="-115888">
              <a:buFont typeface="Arial" panose="020B0604020202020204" pitchFamily="34" charset="0"/>
              <a:buChar char="•"/>
            </a:pPr>
            <a:r>
              <a:rPr lang="en-US" sz="1400" b="1" dirty="0">
                <a:solidFill>
                  <a:schemeClr val="bg1"/>
                </a:solidFill>
                <a:latin typeface="Century Gothic" panose="020B0502020202020204" pitchFamily="34" charset="0"/>
              </a:rPr>
              <a:t>6</a:t>
            </a:r>
            <a:r>
              <a:rPr lang="en-US" sz="1400" dirty="0">
                <a:solidFill>
                  <a:schemeClr val="bg1"/>
                </a:solidFill>
                <a:latin typeface="Century Gothic" panose="020B0502020202020204" pitchFamily="34" charset="0"/>
              </a:rPr>
              <a:t> talks </a:t>
            </a:r>
          </a:p>
        </p:txBody>
      </p:sp>
      <p:sp>
        <p:nvSpPr>
          <p:cNvPr id="34" name="TextBox 33">
            <a:extLst>
              <a:ext uri="{FF2B5EF4-FFF2-40B4-BE49-F238E27FC236}">
                <a16:creationId xmlns:a16="http://schemas.microsoft.com/office/drawing/2014/main" id="{7FF5371E-1CDF-733F-382D-B2D9AC1BB3B4}"/>
              </a:ext>
            </a:extLst>
          </p:cNvPr>
          <p:cNvSpPr txBox="1"/>
          <p:nvPr/>
        </p:nvSpPr>
        <p:spPr>
          <a:xfrm>
            <a:off x="3165481" y="5944116"/>
            <a:ext cx="2536072" cy="523220"/>
          </a:xfrm>
          <a:prstGeom prst="rect">
            <a:avLst/>
          </a:prstGeom>
          <a:noFill/>
        </p:spPr>
        <p:txBody>
          <a:bodyPr wrap="square" rtlCol="0">
            <a:spAutoFit/>
          </a:bodyPr>
          <a:lstStyle/>
          <a:p>
            <a:pPr marL="115888" indent="-115888">
              <a:buFont typeface="Arial" panose="020B0604020202020204" pitchFamily="34" charset="0"/>
              <a:buChar char="•"/>
            </a:pPr>
            <a:r>
              <a:rPr lang="en-US" sz="1400" b="1" dirty="0">
                <a:solidFill>
                  <a:schemeClr val="bg1"/>
                </a:solidFill>
                <a:latin typeface="Century Gothic" panose="020B0502020202020204" pitchFamily="34" charset="0"/>
              </a:rPr>
              <a:t>38</a:t>
            </a:r>
            <a:r>
              <a:rPr lang="en-US" sz="1400" dirty="0">
                <a:solidFill>
                  <a:schemeClr val="bg1"/>
                </a:solidFill>
                <a:latin typeface="Century Gothic" panose="020B0502020202020204" pitchFamily="34" charset="0"/>
              </a:rPr>
              <a:t> registered p. </a:t>
            </a:r>
          </a:p>
          <a:p>
            <a:pPr marL="115888" indent="-115888">
              <a:buFont typeface="Arial" panose="020B0604020202020204" pitchFamily="34" charset="0"/>
              <a:buChar char="•"/>
            </a:pPr>
            <a:r>
              <a:rPr lang="en-US" sz="1400" b="1" dirty="0">
                <a:solidFill>
                  <a:schemeClr val="bg1"/>
                </a:solidFill>
                <a:latin typeface="Century Gothic" panose="020B0502020202020204" pitchFamily="34" charset="0"/>
              </a:rPr>
              <a:t>7</a:t>
            </a:r>
            <a:r>
              <a:rPr lang="en-US" sz="1400" dirty="0">
                <a:solidFill>
                  <a:schemeClr val="bg1"/>
                </a:solidFill>
                <a:latin typeface="Century Gothic" panose="020B0502020202020204" pitchFamily="34" charset="0"/>
              </a:rPr>
              <a:t> talks + two 1 slide pres</a:t>
            </a:r>
            <a:r>
              <a:rPr lang="en-US" sz="1400" dirty="0">
                <a:latin typeface="Century Gothic" panose="020B0502020202020204" pitchFamily="34" charset="0"/>
              </a:rPr>
              <a:t>. </a:t>
            </a:r>
          </a:p>
        </p:txBody>
      </p:sp>
      <p:sp>
        <p:nvSpPr>
          <p:cNvPr id="35" name="TextBox 34">
            <a:extLst>
              <a:ext uri="{FF2B5EF4-FFF2-40B4-BE49-F238E27FC236}">
                <a16:creationId xmlns:a16="http://schemas.microsoft.com/office/drawing/2014/main" id="{B4C719EE-4F90-CEE9-04A7-6673BE1D7C8F}"/>
              </a:ext>
            </a:extLst>
          </p:cNvPr>
          <p:cNvSpPr txBox="1"/>
          <p:nvPr/>
        </p:nvSpPr>
        <p:spPr>
          <a:xfrm>
            <a:off x="3267938" y="3752068"/>
            <a:ext cx="2331157" cy="292388"/>
          </a:xfrm>
          <a:prstGeom prst="rect">
            <a:avLst/>
          </a:prstGeom>
          <a:noFill/>
        </p:spPr>
        <p:txBody>
          <a:bodyPr wrap="square">
            <a:spAutoFit/>
          </a:bodyPr>
          <a:lstStyle/>
          <a:p>
            <a:r>
              <a:rPr lang="en-US" sz="1300" b="1" dirty="0">
                <a:solidFill>
                  <a:srgbClr val="FFFF00"/>
                </a:solidFill>
                <a:latin typeface="Century Gothic" panose="020B0502020202020204" pitchFamily="34" charset="0"/>
              </a:rPr>
              <a:t>J/Psi and Beyond</a:t>
            </a:r>
          </a:p>
        </p:txBody>
      </p:sp>
      <p:sp>
        <p:nvSpPr>
          <p:cNvPr id="36" name="TextBox 35">
            <a:extLst>
              <a:ext uri="{FF2B5EF4-FFF2-40B4-BE49-F238E27FC236}">
                <a16:creationId xmlns:a16="http://schemas.microsoft.com/office/drawing/2014/main" id="{ACD86D40-15DC-20C3-061D-3B95CB92357C}"/>
              </a:ext>
            </a:extLst>
          </p:cNvPr>
          <p:cNvSpPr txBox="1"/>
          <p:nvPr/>
        </p:nvSpPr>
        <p:spPr>
          <a:xfrm>
            <a:off x="354034" y="3769498"/>
            <a:ext cx="2331157" cy="492443"/>
          </a:xfrm>
          <a:prstGeom prst="rect">
            <a:avLst/>
          </a:prstGeom>
          <a:noFill/>
        </p:spPr>
        <p:txBody>
          <a:bodyPr wrap="square">
            <a:spAutoFit/>
          </a:bodyPr>
          <a:lstStyle/>
          <a:p>
            <a:r>
              <a:rPr lang="en-US" sz="1300" b="1" dirty="0">
                <a:solidFill>
                  <a:srgbClr val="FFFF00"/>
                </a:solidFill>
                <a:latin typeface="Century Gothic" panose="020B0502020202020204" pitchFamily="34" charset="0"/>
              </a:rPr>
              <a:t>Physics Beyond the Standard Model</a:t>
            </a:r>
          </a:p>
        </p:txBody>
      </p:sp>
      <p:sp>
        <p:nvSpPr>
          <p:cNvPr id="42" name="TextBox 41">
            <a:extLst>
              <a:ext uri="{FF2B5EF4-FFF2-40B4-BE49-F238E27FC236}">
                <a16:creationId xmlns:a16="http://schemas.microsoft.com/office/drawing/2014/main" id="{16AAC358-1A8A-0B15-58EB-82B2271AA654}"/>
              </a:ext>
            </a:extLst>
          </p:cNvPr>
          <p:cNvSpPr txBox="1"/>
          <p:nvPr/>
        </p:nvSpPr>
        <p:spPr>
          <a:xfrm>
            <a:off x="5581828" y="3841375"/>
            <a:ext cx="3486313" cy="1975926"/>
          </a:xfrm>
          <a:prstGeom prst="rect">
            <a:avLst/>
          </a:prstGeom>
          <a:noFill/>
        </p:spPr>
        <p:txBody>
          <a:bodyPr wrap="square">
            <a:spAutoFit/>
          </a:bodyPr>
          <a:lstStyle/>
          <a:p>
            <a:pPr>
              <a:lnSpc>
                <a:spcPct val="90000"/>
              </a:lnSpc>
            </a:pPr>
            <a:endParaRPr lang="en-US" sz="1400" b="1" dirty="0">
              <a:latin typeface="Century Gothic" panose="020B0502020202020204" pitchFamily="34" charset="0"/>
            </a:endParaRPr>
          </a:p>
          <a:p>
            <a:pPr>
              <a:lnSpc>
                <a:spcPct val="90000"/>
              </a:lnSpc>
            </a:pPr>
            <a:endParaRPr lang="en-US" sz="1400" b="1" dirty="0">
              <a:latin typeface="Century Gothic" panose="020B0502020202020204" pitchFamily="34" charset="0"/>
            </a:endParaRPr>
          </a:p>
          <a:p>
            <a:pPr marL="171450" indent="-171450">
              <a:lnSpc>
                <a:spcPct val="90000"/>
              </a:lnSpc>
              <a:buFont typeface="Arial" panose="020B0604020202020204" pitchFamily="34" charset="0"/>
              <a:buChar char="•"/>
            </a:pPr>
            <a:r>
              <a:rPr lang="en-US" b="1" dirty="0">
                <a:latin typeface="Century Gothic" panose="020B0502020202020204" pitchFamily="34" charset="0"/>
              </a:rPr>
              <a:t>Goal to have a first version white paper document ready in a few weeks</a:t>
            </a:r>
          </a:p>
          <a:p>
            <a:pPr marL="171450" indent="-171450">
              <a:lnSpc>
                <a:spcPct val="90000"/>
              </a:lnSpc>
              <a:buFont typeface="Arial" panose="020B0604020202020204" pitchFamily="34" charset="0"/>
              <a:buChar char="•"/>
            </a:pPr>
            <a:endParaRPr lang="en-US" b="1" dirty="0">
              <a:latin typeface="Century Gothic" panose="020B0502020202020204" pitchFamily="34" charset="0"/>
            </a:endParaRPr>
          </a:p>
          <a:p>
            <a:pPr marL="171450" indent="-171450">
              <a:lnSpc>
                <a:spcPct val="90000"/>
              </a:lnSpc>
              <a:buFont typeface="Arial" panose="020B0604020202020204" pitchFamily="34" charset="0"/>
              <a:buChar char="•"/>
            </a:pPr>
            <a:r>
              <a:rPr lang="en-US" b="1" dirty="0">
                <a:latin typeface="Century Gothic" panose="020B0502020202020204" pitchFamily="34" charset="0"/>
              </a:rPr>
              <a:t>To be discussed also at this workshop!</a:t>
            </a:r>
          </a:p>
        </p:txBody>
      </p:sp>
    </p:spTree>
    <p:extLst>
      <p:ext uri="{BB962C8B-B14F-4D97-AF65-F5344CB8AC3E}">
        <p14:creationId xmlns:p14="http://schemas.microsoft.com/office/powerpoint/2010/main" val="3119688511"/>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78826</TotalTime>
  <Words>2356</Words>
  <Application>Microsoft Macintosh PowerPoint</Application>
  <PresentationFormat>On-screen Show (4:3)</PresentationFormat>
  <Paragraphs>331</Paragraphs>
  <Slides>30</Slides>
  <Notes>28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30</vt:i4>
      </vt:variant>
    </vt:vector>
  </HeadingPairs>
  <TitlesOfParts>
    <vt:vector size="46" baseType="lpstr">
      <vt:lpstr>PingFangSC-Regular</vt:lpstr>
      <vt:lpstr>.PingFangSC-Regular</vt:lpstr>
      <vt:lpstr>Arial</vt:lpstr>
      <vt:lpstr>Avenir</vt:lpstr>
      <vt:lpstr>Calibri</vt:lpstr>
      <vt:lpstr>Calibri Light</vt:lpstr>
      <vt:lpstr>Cambria Math</vt:lpstr>
      <vt:lpstr>Century Gothic</vt:lpstr>
      <vt:lpstr>Copperplate Gothic Bold</vt:lpstr>
      <vt:lpstr>Courier New</vt:lpstr>
      <vt:lpstr>Helvetica</vt:lpstr>
      <vt:lpstr>Symbol</vt:lpstr>
      <vt:lpstr>System Font Regular</vt:lpstr>
      <vt:lpstr>Times</vt:lpstr>
      <vt:lpstr>Wingdings</vt:lpstr>
      <vt:lpstr>Office Theme</vt:lpstr>
      <vt:lpstr>PowerPoint Presentation</vt:lpstr>
      <vt:lpstr>JLab Today and Tomorrow</vt:lpstr>
      <vt:lpstr>PowerPoint Presentation</vt:lpstr>
      <vt:lpstr>PowerPoint Presentation</vt:lpstr>
      <vt:lpstr>Multi-Energy Beam Dynamics in FFA Arc</vt:lpstr>
      <vt:lpstr>Future Opportunities at CEBAF</vt:lpstr>
      <vt:lpstr>PowerPoint Presentation</vt:lpstr>
      <vt:lpstr>PowerPoint Presentation</vt:lpstr>
      <vt:lpstr>High Energy Workshop Series 2022</vt:lpstr>
      <vt:lpstr>Hadron Spectroscopy</vt:lpstr>
      <vt:lpstr>J/y and y’ photoproduction</vt:lpstr>
      <vt:lpstr>3D Imaging: Enhancement of Q2 &amp; PT range</vt:lpstr>
      <vt:lpstr>Gluon polarization</vt:lpstr>
      <vt:lpstr>SIDIS at Large x</vt:lpstr>
      <vt:lpstr>Anti-Shadowing</vt:lpstr>
      <vt:lpstr>Physics Beyond the Standard Model</vt:lpstr>
      <vt:lpstr>Long Range Planning</vt:lpstr>
      <vt:lpstr>PowerPoint Presentation</vt:lpstr>
      <vt:lpstr>QCD Town Hall Meeting</vt:lpstr>
      <vt:lpstr>LRP: Text for a CEBAF Energy Upgrade Initiative Presented</vt:lpstr>
      <vt:lpstr>LRP: Text for a CEBAF Energy Upgrade Initiative Presented</vt:lpstr>
      <vt:lpstr>Results of the two JLab’s Initiatives</vt:lpstr>
      <vt:lpstr>Some Points from the Follow-up Discussion</vt:lpstr>
      <vt:lpstr>Conclusions</vt:lpstr>
      <vt:lpstr>Backup Slides</vt:lpstr>
      <vt:lpstr>Comments…</vt:lpstr>
      <vt:lpstr>Comments…</vt:lpstr>
      <vt:lpstr>Positron Beam and its Science Program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Early science results from JLab at 12 GeV and the road to nuclear femtography with EIC </dc:title>
  <dc:creator>Patrizia Rossi</dc:creator>
  <cp:lastModifiedBy>Patrizia Rossi</cp:lastModifiedBy>
  <cp:revision>1994</cp:revision>
  <cp:lastPrinted>2022-09-07T15:41:40Z</cp:lastPrinted>
  <dcterms:created xsi:type="dcterms:W3CDTF">2019-07-21T14:59:33Z</dcterms:created>
  <dcterms:modified xsi:type="dcterms:W3CDTF">2022-09-26T00:15:03Z</dcterms:modified>
</cp:coreProperties>
</file>