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347" r:id="rId2"/>
    <p:sldId id="2452" r:id="rId3"/>
    <p:sldId id="2192" r:id="rId4"/>
    <p:sldId id="2193" r:id="rId5"/>
    <p:sldId id="2458" r:id="rId6"/>
    <p:sldId id="2428" r:id="rId7"/>
    <p:sldId id="2459" r:id="rId8"/>
    <p:sldId id="2225" r:id="rId9"/>
    <p:sldId id="2453" r:id="rId10"/>
    <p:sldId id="2371" r:id="rId11"/>
    <p:sldId id="2309" r:id="rId12"/>
    <p:sldId id="2328" r:id="rId13"/>
    <p:sldId id="2246" r:id="rId14"/>
    <p:sldId id="2330" r:id="rId15"/>
    <p:sldId id="2454" r:id="rId16"/>
    <p:sldId id="2331" r:id="rId17"/>
    <p:sldId id="2460" r:id="rId18"/>
    <p:sldId id="2461" r:id="rId19"/>
    <p:sldId id="2462" r:id="rId20"/>
    <p:sldId id="2463" r:id="rId21"/>
    <p:sldId id="2464" r:id="rId22"/>
    <p:sldId id="2465" r:id="rId23"/>
    <p:sldId id="2332" r:id="rId24"/>
    <p:sldId id="2334" r:id="rId25"/>
    <p:sldId id="2335" r:id="rId26"/>
    <p:sldId id="2478" r:id="rId27"/>
    <p:sldId id="1950" r:id="rId28"/>
    <p:sldId id="1952" r:id="rId29"/>
    <p:sldId id="2474" r:id="rId30"/>
    <p:sldId id="2475" r:id="rId31"/>
    <p:sldId id="2466" r:id="rId32"/>
    <p:sldId id="2467" r:id="rId33"/>
    <p:sldId id="2468" r:id="rId34"/>
    <p:sldId id="2469" r:id="rId35"/>
    <p:sldId id="2442" r:id="rId36"/>
    <p:sldId id="2470" r:id="rId37"/>
    <p:sldId id="2445" r:id="rId38"/>
    <p:sldId id="2444" r:id="rId39"/>
    <p:sldId id="2471" r:id="rId40"/>
    <p:sldId id="2472" r:id="rId41"/>
    <p:sldId id="2363" r:id="rId42"/>
    <p:sldId id="2473" r:id="rId43"/>
    <p:sldId id="2364" r:id="rId44"/>
  </p:sldIdLst>
  <p:sldSz cx="12192000" cy="6858000"/>
  <p:notesSz cx="7315200" cy="96012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FF"/>
    <a:srgbClr val="CC9900"/>
    <a:srgbClr val="009999"/>
    <a:srgbClr val="009900"/>
    <a:srgbClr val="003399"/>
    <a:srgbClr val="0000FF"/>
    <a:srgbClr val="FFA520"/>
    <a:srgbClr val="00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974" autoAdjust="0"/>
  </p:normalViewPr>
  <p:slideViewPr>
    <p:cSldViewPr>
      <p:cViewPr>
        <p:scale>
          <a:sx n="104" d="100"/>
          <a:sy n="104" d="100"/>
        </p:scale>
        <p:origin x="101" y="3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253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Night View Of The Overpass In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Jiangbei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New District Nanjing Background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q=https%3A%2F%2Finspirehep.net%2Fliterature%2F1844559&amp;sa=D&amp;sntz=1&amp;usg=AFQjCNFJw7F_vW8UdQ7CIDmvdhZVnOUo-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m/url?q=http%3A%2F%2Finspirehep.net%2Frecord%2F1734911%3Fln%3Den&amp;sa=D&amp;sntz=1&amp;usg=AOvVaw3RFcQbsQuoyoC2xGZTZxH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inp.nju.edu.cn%2FPublications%2FBytime%2F20220105%2Fi217474.html&amp;sa=D&amp;sntz=1&amp;usg=AOvVaw2M-QDlg5bZOCQ1I2jVNe98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url?q=https%3A%2F%2Fjournals.aps.org%2Fprd%2Fpdf%2F10.1103%2FPhysRevD.105.L091502&amp;sa=D&amp;sntz=1&amp;usg=AOvVaw2jBLysrxFfscwMRzpb8uA6" TargetMode="External"/><Relationship Id="rId4" Type="http://schemas.openxmlformats.org/officeDocument/2006/relationships/hyperlink" Target="https://www.google.com/url?q=https%3A%2F%2Finspirehep.net%2Fliterature%2F2000473&amp;sa=D&amp;sntz=1&amp;usg=AOvVaw31jZW2kQZZPimhI3ciEBU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inp.nju.edu.cn%2FPublications%2FBytime%2F20220105%2Fi217474.html&amp;sa=D&amp;sntz=1&amp;usg=AOvVaw2M-QDlg5bZOCQ1I2jVNe98" TargetMode="External"/><Relationship Id="rId7" Type="http://schemas.openxmlformats.org/officeDocument/2006/relationships/image" Target="../media/image3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hyperlink" Target="https://www.google.com/url?q=https%3A%2F%2Fjournals.aps.org%2Fprd%2Fpdf%2F10.1103%2FPhysRevD.105.L091502&amp;sa=D&amp;sntz=1&amp;usg=AOvVaw2jBLysrxFfscwMRzpb8uA6" TargetMode="External"/><Relationship Id="rId4" Type="http://schemas.openxmlformats.org/officeDocument/2006/relationships/hyperlink" Target="https://www.google.com/url?q=https%3A%2F%2Finspirehep.net%2Fliterature%2F2000473&amp;sa=D&amp;sntz=1&amp;usg=AOvVaw31jZW2kQZZPimhI3ciEBU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journals.aps.org%2Fprd%2Fpdf%2F10.1103%2FPhysRevD.105.L091502&amp;sa=D&amp;sntz=1&amp;usg=AOvVaw2jBLysrxFfscwMRzpb8uA6" TargetMode="External"/><Relationship Id="rId5" Type="http://schemas.openxmlformats.org/officeDocument/2006/relationships/hyperlink" Target="https://www.google.com/url?q=https%3A%2F%2Finspirehep.net%2Fliterature%2F2000473&amp;sa=D&amp;sntz=1&amp;usg=AOvVaw31jZW2kQZZPimhI3ciEBU4" TargetMode="External"/><Relationship Id="rId4" Type="http://schemas.openxmlformats.org/officeDocument/2006/relationships/hyperlink" Target="https://www.google.com/url?q=https%3A%2F%2Finp.nju.edu.cn%2FPublications%2FBytime%2F20220105%2Fi217474.html&amp;sa=D&amp;sntz=1&amp;usg=AOvVaw2M-QDlg5bZOCQ1I2jVNe9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journals.aps.org%2Fprd%2Fpdf%2F10.1103%2FPhysRevD.105.L091502&amp;sa=D&amp;sntz=1&amp;usg=AOvVaw2jBLysrxFfscwMRzpb8uA6" TargetMode="External"/><Relationship Id="rId5" Type="http://schemas.openxmlformats.org/officeDocument/2006/relationships/hyperlink" Target="https://www.google.com/url?q=https%3A%2F%2Finspirehep.net%2Fliterature%2F2000473&amp;sa=D&amp;sntz=1&amp;usg=AOvVaw31jZW2kQZZPimhI3ciEBU4" TargetMode="External"/><Relationship Id="rId4" Type="http://schemas.openxmlformats.org/officeDocument/2006/relationships/hyperlink" Target="https://www.google.com/url?q=https%3A%2F%2Finp.nju.edu.cn%2FPublications%2FBytime%2F20220105%2Fi217474.html&amp;sa=D&amp;sntz=1&amp;usg=AOvVaw2M-QDlg5bZOCQ1I2jVNe98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9.png"/><Relationship Id="rId7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journals.aps.org%2Fprd%2Fpdf%2F10.1103%2FPhysRevD.105.L091502&amp;sa=D&amp;sntz=1&amp;usg=AOvVaw2jBLysrxFfscwMRzpb8uA6" TargetMode="External"/><Relationship Id="rId5" Type="http://schemas.openxmlformats.org/officeDocument/2006/relationships/hyperlink" Target="https://www.google.com/url?q=https%3A%2F%2Finspirehep.net%2Fliterature%2F2000473&amp;sa=D&amp;sntz=1&amp;usg=AOvVaw31jZW2kQZZPimhI3ciEBU4" TargetMode="External"/><Relationship Id="rId4" Type="http://schemas.openxmlformats.org/officeDocument/2006/relationships/hyperlink" Target="https://www.google.com/url?q=https%3A%2F%2Finp.nju.edu.cn%2FPublications%2FBytime%2F20220105%2Fi217474.html&amp;sa=D&amp;sntz=1&amp;usg=AOvVaw2M-QDlg5bZOCQ1I2jVNe98" TargetMode="Externa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45.png"/><Relationship Id="rId7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journals.aps.org%2Fprd%2Fpdf%2F10.1103%2FPhysRevD.105.L091502&amp;sa=D&amp;sntz=1&amp;usg=AOvVaw2jBLysrxFfscwMRzpb8uA6" TargetMode="External"/><Relationship Id="rId5" Type="http://schemas.openxmlformats.org/officeDocument/2006/relationships/hyperlink" Target="https://www.google.com/url?q=https%3A%2F%2Finspirehep.net%2Fliterature%2F2000473&amp;sa=D&amp;sntz=1&amp;usg=AOvVaw31jZW2kQZZPimhI3ciEBU4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s://www.google.com/url?q=https%3A%2F%2Finp.nju.edu.cn%2FPublications%2FBytime%2F20220105%2Fi217474.html&amp;sa=D&amp;sntz=1&amp;usg=AOvVaw2M-QDlg5bZOCQ1I2jVNe98" TargetMode="Externa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858017" TargetMode="External"/><Relationship Id="rId7" Type="http://schemas.openxmlformats.org/officeDocument/2006/relationships/hyperlink" Target="http://www.google.com/url?q=http%3A%2F%2Fcpl.iphy.ac.cn%2F10.1088%2F0256-307X%2F38%2F8%2F081101%231&amp;sa=D&amp;sntz=1&amp;usg=AFQjCNHh_6YPFRVScU85DRy-hOUBKni0pA" TargetMode="External"/><Relationship Id="rId2" Type="http://schemas.openxmlformats.org/officeDocument/2006/relationships/hyperlink" Target="https://www.google.com/url?q=https%3A%2F%2Flink.springer.com%2Farticle%2F10.1140%2Fepjc%2Fs10052-020-08578-4%3Fwt_mc%3DInternal.Event.1.SEM.ArticleAuthorIncrementalIssue%26utm_source%3DArticleAuthorIncrementalIssue%26utm_medium%3Demail%26utm_content%3DAA_en_06082018%26ArticleAuthorIncrementalIssue_20201121&amp;sa=D&amp;sntz=1&amp;usg=AFQjCNHUfLi4spLiXaFxr8RAZu4_EXc3a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m/url?q=https%3A%2F%2Finspirehep.net%2Fliterature%2F1868801&amp;sa=D&amp;sntz=1&amp;usg=AFQjCNFQ1z6JQUVtB-53SJp8ddxJJJ1UwA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hyperlink" Target="https://www.google.com/url?q=https%3A%2F%2Fdoi.org%2F10.1140%2Fepja%2Fs10050-021-00658-7&amp;sa=D&amp;sntz=1&amp;usg=AOvVaw2qa4vS6gDqugq6w08d6ofN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inspirehep.net%2Fliterature%2F1993728&amp;sa=D&amp;sntz=1&amp;usg=AOvVaw0eS_SOvx2NWj4jg5ndHkFv" TargetMode="External"/><Relationship Id="rId5" Type="http://schemas.openxmlformats.org/officeDocument/2006/relationships/hyperlink" Target="https://www.google.com/url?q=https%3A%2F%2Finp.nju.edu.cn%2FPublications%2FBytime%2F20211217%2Fi216907.html&amp;sa=D&amp;sntz=1&amp;usg=AOvVaw1YvqzF86X0exyy29I7Y6Ss" TargetMode="Externa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iopscience.iop.org%2Fjournal%2F0256-307X%2Fpage%2FExpress_Letters&amp;sa=D&amp;sntz=1&amp;usg=AOvVaw1wr4Zzihwh798kH9caBrrC" TargetMode="External"/><Relationship Id="rId2" Type="http://schemas.openxmlformats.org/officeDocument/2006/relationships/hyperlink" Target="https://www.google.com/url?q=https%3A%2F%2Finspirehep.net%2Fliterature%2F1912339&amp;sa=D&amp;sntz=1&amp;usg=AOvVaw1rCIDDCEIyn_tYY0PdL5w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inspirehep.net%2Fliterature%2F1912339&amp;sa=D&amp;sntz=1&amp;usg=AOvVaw1rCIDDCEIyn_tYY0PdL5w9" TargetMode="External"/><Relationship Id="rId3" Type="http://schemas.openxmlformats.org/officeDocument/2006/relationships/image" Target="../media/image56.jpg"/><Relationship Id="rId7" Type="http://schemas.openxmlformats.org/officeDocument/2006/relationships/hyperlink" Target="https://www.google.com/url?q=https%3A%2F%2Finp.nju.edu.cn%2FPublications%2FBytime%2F20210827%2Fi205272.html&amp;sa=D&amp;sntz=1&amp;usg=AOvVaw2R5qtTDbv3c5-w9iSVjUtD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5.jpg"/><Relationship Id="rId4" Type="http://schemas.openxmlformats.org/officeDocument/2006/relationships/image" Target="../media/image57.jpg"/><Relationship Id="rId9" Type="http://schemas.openxmlformats.org/officeDocument/2006/relationships/hyperlink" Target="https://www.google.com/url?q=https%3A%2F%2Fiopscience.iop.org%2Fjournal%2F0256-307X%2Fpage%2FExpress_Letters&amp;sa=D&amp;sntz=1&amp;usg=AOvVaw1wr4Zzihwh798kH9caBrrC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inp.nju.edu.cn%2FPublications%2FBytime%2F20220121%2Fi218103.html&amp;sa=D&amp;sntz=1&amp;usg=AOvVaw1af4TDWmyfuDmQJSYzTj6z" TargetMode="External"/><Relationship Id="rId3" Type="http://schemas.openxmlformats.org/officeDocument/2006/relationships/image" Target="../media/image58.jpg"/><Relationship Id="rId7" Type="http://schemas.openxmlformats.org/officeDocument/2006/relationships/hyperlink" Target="https://www.google.com/url?q=https%3A%2F%2Fwww.sciencedirect.com%2Fscience%2Farticle%2Fpii%2FS0370269322002647%3Fvia%253Dihub&amp;sa=D&amp;sntz=1&amp;usg=AOvVaw2XCeRugM2hP-Ri_ccA6g_g" TargetMode="External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inspirehep.net%2Fliterature%2F2043437&amp;sa=D&amp;sntz=1&amp;usg=AOvVaw05s_GZBYDeuYfzgFKdH72t" TargetMode="External"/><Relationship Id="rId5" Type="http://schemas.openxmlformats.org/officeDocument/2006/relationships/hyperlink" Target="https://www.google.com/url?q=https%3A%2F%2Finp.nju.edu.cn%2FPublications%2FBytime%2F20220303%2Fi218948.html&amp;sa=D&amp;sntz=1&amp;usg=AOvVaw2wmNyz2G2DtQQeyWnHOuLr" TargetMode="External"/><Relationship Id="rId10" Type="http://schemas.openxmlformats.org/officeDocument/2006/relationships/hyperlink" Target="https://www.google.com/url?q=https%3A%2F%2Fdoi.org%2F10.1016%2Fj.physletb.2022.137078&amp;sa=D&amp;sntz=1&amp;usg=AOvVaw2MAljh1gZjwtr6Ba6yQhvC" TargetMode="External"/><Relationship Id="rId4" Type="http://schemas.openxmlformats.org/officeDocument/2006/relationships/image" Target="../media/image59.jpg"/><Relationship Id="rId9" Type="http://schemas.openxmlformats.org/officeDocument/2006/relationships/hyperlink" Target="https://www.google.com/url?q=https%3A%2F%2Finspirehep.net%2Fliterature%2F2014065&amp;sa=D&amp;sntz=1&amp;usg=AOvVaw3jn3u7a94qPXrTY2rN0Gzs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inspirehep.net/record/1504060?ln=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819D54-BD9F-8A77-F2EB-71B5CB8A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663" y="1029930"/>
            <a:ext cx="10358755" cy="58256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3200400" y="4916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2EF143-E305-4E80-8CCC-B91CAC053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91752-E202-4C64-B120-5810F17E0440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8CADB-E5CF-BE91-CD6E-B83D53513DF6}"/>
              </a:ext>
            </a:extLst>
          </p:cNvPr>
          <p:cNvSpPr/>
          <p:nvPr/>
        </p:nvSpPr>
        <p:spPr bwMode="auto">
          <a:xfrm>
            <a:off x="0" y="1032388"/>
            <a:ext cx="990600" cy="582561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063A16-294C-759A-29B2-AABBF42BF8F1}"/>
              </a:ext>
            </a:extLst>
          </p:cNvPr>
          <p:cNvSpPr/>
          <p:nvPr/>
        </p:nvSpPr>
        <p:spPr bwMode="auto">
          <a:xfrm>
            <a:off x="11201400" y="1032388"/>
            <a:ext cx="990600" cy="582561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5943600" y="5508582"/>
            <a:ext cx="6095999" cy="119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Predicting Parton DFs</a:t>
            </a:r>
          </a:p>
        </p:txBody>
      </p:sp>
    </p:spTree>
    <p:extLst>
      <p:ext uri="{BB962C8B-B14F-4D97-AF65-F5344CB8AC3E}">
        <p14:creationId xmlns:p14="http://schemas.microsoft.com/office/powerpoint/2010/main" val="40857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the Lagrangian of QCD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44314"/>
            <a:ext cx="2051167" cy="134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362200"/>
            <a:ext cx="2156173" cy="16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401" y="2362200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4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E51A-62C3-4064-B659-E1F166D9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343400"/>
            <a:ext cx="10363200" cy="1905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6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at</a:t>
            </a:r>
            <a:br>
              <a:rPr lang="en-GB" sz="6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6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Existing and Future Facilities</a:t>
            </a:r>
            <a:endParaRPr lang="en-US" sz="6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1B66B-D257-4D41-AAD7-7619FAD58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95F3-F296-482C-851F-DEB8AEB8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8E5C-8E63-4A6C-BB9E-E554DE3E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E8C02-7B8D-41C7-AAA8-915D0E21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FC47032-569E-4DE5-B22D-327AFF9CC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6739"/>
            <a:ext cx="5086524" cy="1418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AC3B3-0B82-477C-85FE-B10D6C4B7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4044"/>
            <a:ext cx="5257800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4564C8-3F0B-4FF3-A972-8FECA559F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979066"/>
            <a:ext cx="2770716" cy="2678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E8F698-EEDE-4E0A-95B6-CE61D51F5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36569"/>
            <a:ext cx="2893714" cy="2788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6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Parton Distribution Functions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0CC1D3C-C4F1-4BCF-BF52-A34A7773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8614"/>
            <a:ext cx="4872031" cy="365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3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BF202-33EB-4A7C-B61D-69941347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NG Boson Distribution Functions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E4D4B-C07C-4976-AF1E-0791712D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4983164"/>
          </a:xfrm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Physics Goals</a:t>
            </a:r>
            <a:r>
              <a:rPr lang="en-US" dirty="0"/>
              <a:t>:</a:t>
            </a:r>
          </a:p>
          <a:p>
            <a:pPr lvl="1"/>
            <a:r>
              <a:rPr lang="en-US" sz="2200" dirty="0"/>
              <a:t>Precise data that can be used to determine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200" dirty="0"/>
              <a:t>	Pion and Kaon Distribution Functions – valence, sea and glue</a:t>
            </a:r>
          </a:p>
          <a:p>
            <a:pPr lvl="1"/>
            <a:r>
              <a:rPr lang="en-US" sz="2200" dirty="0"/>
              <a:t>Provide the first complete charts of the internal structure of Nature's most fundamental </a:t>
            </a:r>
            <a:r>
              <a:rPr lang="en-US" sz="2200" dirty="0" err="1"/>
              <a:t>Nambu</a:t>
            </a:r>
            <a:r>
              <a:rPr lang="en-US" sz="2200" dirty="0"/>
              <a:t>-Goldstone bosons.</a:t>
            </a:r>
          </a:p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Today</a:t>
            </a:r>
            <a:r>
              <a:rPr lang="en-US" dirty="0"/>
              <a:t>:</a:t>
            </a:r>
          </a:p>
          <a:p>
            <a:pPr lvl="1"/>
            <a:r>
              <a:rPr lang="en-US" sz="2200" dirty="0"/>
              <a:t>Existing pion data are more than 40-years-old</a:t>
            </a:r>
          </a:p>
          <a:p>
            <a:pPr lvl="1"/>
            <a:r>
              <a:rPr lang="en-US" sz="2200" dirty="0"/>
              <a:t>That data only covers the valence-quark domain</a:t>
            </a:r>
          </a:p>
          <a:p>
            <a:pPr lvl="1"/>
            <a:r>
              <a:rPr lang="en-US" sz="2200" dirty="0"/>
              <a:t>A forty-year controversy, with doubts persisting over whether the data agree with QCD predictions or challenge the truth of QCD</a:t>
            </a:r>
          </a:p>
          <a:p>
            <a:pPr lvl="1"/>
            <a:r>
              <a:rPr lang="en-US" sz="2200" dirty="0"/>
              <a:t>Regarding the kaon, worldwide, only 8 points of data exist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19F4-8FDC-44CA-A45E-CC762DE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5AFA-B795-4637-8458-D5C53CF4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88DA5-E23E-44E6-9837-36787189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3CA09-3061-46D0-A261-8C99443DC117}"/>
              </a:ext>
            </a:extLst>
          </p:cNvPr>
          <p:cNvSpPr txBox="1"/>
          <p:nvPr/>
        </p:nvSpPr>
        <p:spPr>
          <a:xfrm>
            <a:off x="7086600" y="302411"/>
            <a:ext cx="490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Insights into the Emergence of Mass from Studies of Pion and Kaon Structure, 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Craig D. Roberts, David G. Richards, Tanja Horn and Lei Chang, NJU-INP 034/21, </a:t>
            </a:r>
            <a:r>
              <a:rPr lang="en-US" sz="12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sz="12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2102.01765 [hep-</a:t>
            </a:r>
            <a:r>
              <a:rPr lang="en-US" sz="12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US" sz="12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Prog. Part. </a:t>
            </a:r>
            <a:r>
              <a:rPr lang="en-US" sz="12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Nucl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 Phys. </a:t>
            </a:r>
            <a:r>
              <a:rPr lang="en-US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120</a:t>
            </a:r>
            <a:r>
              <a:rPr lang="en-US" sz="1200" b="0" i="0" dirty="0">
                <a:solidFill>
                  <a:schemeClr val="accent6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(2021) 103883/1-65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68C5F5-5D71-4AE5-8ED3-31F759415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38" y="304800"/>
            <a:ext cx="3134162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BF202-33EB-4A7C-B61D-69941347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NG Boson Distribution Functions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E4D4B-C07C-4976-AF1E-0791712D0B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240338"/>
              </a:xfrm>
            </p:spPr>
            <p:txBody>
              <a:bodyPr/>
              <a:lstStyle/>
              <a:p>
                <a:r>
                  <a:rPr lang="en-US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Physics Goals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sz="2200" dirty="0"/>
                  <a:t>Precise data that can be used to determine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	Pion and Kaon Distribution Functions – valence, sea and glue</a:t>
                </a:r>
              </a:p>
              <a:p>
                <a:pPr lvl="1"/>
                <a:r>
                  <a:rPr lang="en-US" sz="2200" dirty="0"/>
                  <a:t>Provide the first complete charts of the internal structure of Nature's most fundamental </a:t>
                </a:r>
                <a:r>
                  <a:rPr lang="en-US" sz="2200" dirty="0" err="1"/>
                  <a:t>Nambu</a:t>
                </a:r>
                <a:r>
                  <a:rPr lang="en-US" sz="2200" dirty="0"/>
                  <a:t>-Goldstone bosons.</a:t>
                </a:r>
              </a:p>
              <a:p>
                <a:r>
                  <a:rPr lang="en-US" dirty="0">
                    <a:ln w="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Future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:</a:t>
                </a:r>
              </a:p>
              <a:p>
                <a:pPr lvl="1"/>
                <a:r>
                  <a:rPr lang="en-US" sz="2200" dirty="0" err="1">
                    <a:solidFill>
                      <a:schemeClr val="accent6">
                        <a:lumMod val="75000"/>
                      </a:schemeClr>
                    </a:solidFill>
                  </a:rPr>
                  <a:t>JLab</a:t>
                </a: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, EIC, </a:t>
                </a:r>
                <a:r>
                  <a:rPr lang="en-US" sz="2200" dirty="0" err="1">
                    <a:solidFill>
                      <a:schemeClr val="accent6">
                        <a:lumMod val="75000"/>
                      </a:schemeClr>
                    </a:solidFill>
                  </a:rPr>
                  <a:t>EicC</a:t>
                </a:r>
                <a:r>
                  <a:rPr lang="en-US" sz="22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  <a:p>
                <a:pPr marL="857250" lvl="2" indent="0">
                  <a:buNone/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⇒ pion and kaon elastic electromagnetic form factors … reveal and quantify scaling </a:t>
                </a:r>
              </a:p>
              <a:p>
                <a:pPr marL="857250" lvl="2" indent="0">
                  <a:buNone/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		violations in hard exclusive processes … hard prediction of QCD, never seen</a:t>
                </a:r>
              </a:p>
              <a:p>
                <a:pPr marL="857250" lvl="2" indent="0">
                  <a:buNone/>
                </a:pP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⇒ pion and kaon valence quark distribution functions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sz="2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lvl="1"/>
                <a:r>
                  <a:rPr lang="en-US" sz="2200" dirty="0">
                    <a:solidFill>
                      <a:srgbClr val="CC9900"/>
                    </a:solidFill>
                  </a:rPr>
                  <a:t>AMBER </a:t>
                </a:r>
                <a:endParaRPr lang="en-US" dirty="0">
                  <a:solidFill>
                    <a:srgbClr val="CC9900"/>
                  </a:solidFill>
                </a:endParaRPr>
              </a:p>
              <a:p>
                <a:pPr lvl="2">
                  <a:buFont typeface="Calibri" panose="020F0502020204030204" pitchFamily="34" charset="0"/>
                  <a:buChar char="→"/>
                </a:pPr>
                <a:r>
                  <a:rPr lang="en-US" sz="2000" dirty="0">
                    <a:solidFill>
                      <a:srgbClr val="CC9900"/>
                    </a:solidFill>
                  </a:rPr>
                  <a:t> precision data to chart </a:t>
                </a:r>
                <a:r>
                  <a:rPr lang="el-GR" sz="2000" i="1" dirty="0">
                    <a:solidFill>
                      <a:srgbClr val="CC9900"/>
                    </a:solidFill>
                  </a:rPr>
                  <a:t>π</a:t>
                </a:r>
                <a:r>
                  <a:rPr lang="en-US" sz="2000" dirty="0">
                    <a:solidFill>
                      <a:srgbClr val="CC9900"/>
                    </a:solidFill>
                  </a:rPr>
                  <a:t> and </a:t>
                </a:r>
                <a:r>
                  <a:rPr lang="en-US" sz="2000" i="1" dirty="0">
                    <a:solidFill>
                      <a:srgbClr val="CC9900"/>
                    </a:solidFill>
                  </a:rPr>
                  <a:t>K</a:t>
                </a:r>
                <a:r>
                  <a:rPr lang="en-US" sz="2000" dirty="0">
                    <a:solidFill>
                      <a:srgbClr val="CC9900"/>
                    </a:solidFill>
                  </a:rPr>
                  <a:t> structure: DFs of valence, sea and glue.</a:t>
                </a:r>
              </a:p>
              <a:p>
                <a:pPr lvl="2">
                  <a:buFont typeface="Calibri" panose="020F0502020204030204" pitchFamily="34" charset="0"/>
                  <a:buChar char="→"/>
                </a:pPr>
                <a:r>
                  <a:rPr lang="en-US" sz="2000" dirty="0">
                    <a:solidFill>
                      <a:srgbClr val="CC9900"/>
                    </a:solidFill>
                  </a:rPr>
                  <a:t> Glue is particularly important … because controversial, yet prominent theory predicts that </a:t>
                </a:r>
                <a:r>
                  <a:rPr lang="en-US" sz="2000" dirty="0" err="1">
                    <a:solidFill>
                      <a:srgbClr val="CC9900"/>
                    </a:solidFill>
                  </a:rPr>
                  <a:t>pions</a:t>
                </a:r>
                <a:r>
                  <a:rPr lang="en-US" sz="2000" dirty="0">
                    <a:solidFill>
                      <a:srgbClr val="CC9900"/>
                    </a:solidFill>
                  </a:rPr>
                  <a:t> contain (almost) zero glue.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E4D4B-C07C-4976-AF1E-0791712D0B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240338"/>
              </a:xfrm>
              <a:blipFill>
                <a:blip r:embed="rId3"/>
                <a:stretch>
                  <a:fillRect l="-778" t="-931" r="-722" b="-2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19F4-8FDC-44CA-A45E-CC762DEA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5AFA-B795-4637-8458-D5C53CF4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88DA5-E23E-44E6-9837-36787189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84C5C-52A7-3903-FB36-DF8EACDBD13D}"/>
              </a:ext>
            </a:extLst>
          </p:cNvPr>
          <p:cNvSpPr txBox="1"/>
          <p:nvPr/>
        </p:nvSpPr>
        <p:spPr>
          <a:xfrm>
            <a:off x="3429000" y="2971800"/>
            <a:ext cx="3161850" cy="369332"/>
          </a:xfrm>
          <a:prstGeom prst="rect">
            <a:avLst/>
          </a:prstGeom>
          <a:solidFill>
            <a:srgbClr val="CCFFFF">
              <a:alpha val="4509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Presentations by … Ent &amp; Horn</a:t>
            </a:r>
          </a:p>
        </p:txBody>
      </p:sp>
    </p:spTree>
    <p:extLst>
      <p:ext uri="{BB962C8B-B14F-4D97-AF65-F5344CB8AC3E}">
        <p14:creationId xmlns:p14="http://schemas.microsoft.com/office/powerpoint/2010/main" val="36817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46A7-90EB-83D6-BBCA-25D0941E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and pion DFs – QCD predictions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B7AEB-77E4-9ADF-7D02-3C84FA7954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Valence-quark domain: there is a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 at which</a:t>
                </a:r>
              </a:p>
              <a:p>
                <a:endParaRPr lang="en-GB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: val.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GB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=3+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sz="2200" dirty="0"/>
                  <a:t>Gluon DFs: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glue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sz="2200" dirty="0"/>
              </a:p>
              <a:p>
                <a:pPr lvl="1"/>
                <a:r>
                  <a:rPr lang="en-GB" sz="2200" dirty="0"/>
                  <a:t>Sea DFs: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sea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GB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B7AEB-77E4-9ADF-7D02-3C84FA7954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1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85F6-C899-7A7E-CF5B-F5664875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30C3-0508-8D38-9BA4-A118304F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BE9A1-DF6A-730A-A319-F59AF9E5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C932F84-518B-DB3C-EF61-C1658D44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53871"/>
            <a:ext cx="3317748" cy="1066800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F37DB5C-009B-8D8F-A6B5-8FC92AB37209}"/>
              </a:ext>
            </a:extLst>
          </p:cNvPr>
          <p:cNvSpPr/>
          <p:nvPr/>
        </p:nvSpPr>
        <p:spPr bwMode="auto">
          <a:xfrm flipH="1">
            <a:off x="7668684" y="1484671"/>
            <a:ext cx="152400" cy="685800"/>
          </a:xfrm>
          <a:prstGeom prst="rightBrace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DA4384-ACA4-275D-8067-D671550263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53000" y="3442684"/>
            <a:ext cx="1447800" cy="45942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7637C85-D734-8A05-1BD5-CFFE940808D1}"/>
              </a:ext>
            </a:extLst>
          </p:cNvPr>
          <p:cNvSpPr txBox="1"/>
          <p:nvPr/>
        </p:nvSpPr>
        <p:spPr>
          <a:xfrm>
            <a:off x="6068961" y="3902106"/>
            <a:ext cx="53340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Simple, direct consequences of DGLAP equations.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DF with lowest exponent defines the valence degree-of-freedom.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Notably, argument can be reversed: </a:t>
            </a:r>
          </a:p>
          <a:p>
            <a:pPr lvl="1">
              <a:spcAft>
                <a:spcPts val="600"/>
              </a:spcAft>
            </a:pPr>
            <a:r>
              <a:rPr lang="en-GB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 large-x glue or sea DF exponent is smaller than that of valence DF at any given scale, then it is smaller at all lower scales.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23D5BBC-CEA1-E6E8-4ADC-740ACDD1922D}"/>
              </a:ext>
            </a:extLst>
          </p:cNvPr>
          <p:cNvSpPr/>
          <p:nvPr/>
        </p:nvSpPr>
        <p:spPr bwMode="auto">
          <a:xfrm>
            <a:off x="4761443" y="3086100"/>
            <a:ext cx="152400" cy="685800"/>
          </a:xfrm>
          <a:prstGeom prst="rightBrace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E6CE12-B77B-4D08-A2D1-E8727555D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6071" y="1799294"/>
            <a:ext cx="4997329" cy="3239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FC28B-99BB-43E9-A419-79780264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r>
              <a:rPr lang="en-GB" sz="2800" i="1" dirty="0"/>
              <a:t>π</a:t>
            </a:r>
            <a:r>
              <a:rPr lang="en-GB" dirty="0"/>
              <a:t> </a:t>
            </a:r>
            <a:r>
              <a:rPr lang="en-US" sz="2800" dirty="0"/>
              <a:t>valence-quark distributions</a:t>
            </a:r>
            <a:br>
              <a:rPr lang="en-US" sz="2800" dirty="0"/>
            </a:br>
            <a:r>
              <a:rPr lang="en-US" sz="2800" dirty="0"/>
              <a:t>23 Years of Theory Evolution → 2022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C677A6-447E-4725-ABF0-33FBF1DF83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47800"/>
                <a:ext cx="6705600" cy="5596732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dirty="0"/>
                  <a:t>Developments in continuum-QCD 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dirty="0"/>
                  <a:t>        enabled 1</a:t>
                </a:r>
                <a:r>
                  <a:rPr lang="en-GB" sz="2000" baseline="30000" dirty="0"/>
                  <a:t>st</a:t>
                </a:r>
                <a:r>
                  <a:rPr lang="en-GB" sz="2000" dirty="0"/>
                  <a:t> parameter-free predictions of 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dirty="0">
                    <a:solidFill>
                      <a:srgbClr val="0000FF"/>
                    </a:solidFill>
                  </a:rPr>
                  <a:t>      valence, </a:t>
                </a:r>
                <a:r>
                  <a:rPr lang="en-GB" sz="2000" dirty="0">
                    <a:solidFill>
                      <a:srgbClr val="008000"/>
                    </a:solidFill>
                  </a:rPr>
                  <a:t>glue</a:t>
                </a:r>
                <a:r>
                  <a:rPr lang="en-GB" sz="2000" dirty="0">
                    <a:solidFill>
                      <a:srgbClr val="0000FF"/>
                    </a:solidFill>
                  </a:rPr>
                  <a:t> </a:t>
                </a:r>
                <a:r>
                  <a:rPr lang="en-GB" sz="2000" dirty="0"/>
                  <a:t>and</a:t>
                </a:r>
                <a:r>
                  <a:rPr lang="en-GB" sz="2000" dirty="0">
                    <a:solidFill>
                      <a:srgbClr val="0000FF"/>
                    </a:solidFill>
                  </a:rPr>
                  <a:t> </a:t>
                </a:r>
                <a:r>
                  <a:rPr lang="en-GB" sz="2000" dirty="0">
                    <a:solidFill>
                      <a:srgbClr val="C00000"/>
                    </a:solidFill>
                  </a:rPr>
                  <a:t>sea</a:t>
                </a:r>
                <a:r>
                  <a:rPr lang="en-GB" sz="2000" dirty="0">
                    <a:solidFill>
                      <a:srgbClr val="0000FF"/>
                    </a:solidFill>
                  </a:rPr>
                  <a:t> </a:t>
                </a:r>
                <a:r>
                  <a:rPr lang="en-GB" sz="2000" dirty="0"/>
                  <a:t>distributions within the pion 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dirty="0">
                    <a:solidFill>
                      <a:srgbClr val="0000FF"/>
                    </a:solidFill>
                  </a:rPr>
                  <a:t>Reveal that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i="1" baseline="30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is </a:t>
                </a:r>
                <a:r>
                  <a:rPr lang="en-GB" u="sng" dirty="0">
                    <a:solidFill>
                      <a:srgbClr val="0000FF"/>
                    </a:solidFill>
                  </a:rPr>
                  <a:t>hardened</a:t>
                </a:r>
                <a:r>
                  <a:rPr lang="en-GB" dirty="0">
                    <a:solidFill>
                      <a:srgbClr val="0000FF"/>
                    </a:solidFill>
                  </a:rPr>
                  <a:t> by EHM</a:t>
                </a:r>
                <a:endParaRPr lang="en-GB" sz="1800" dirty="0">
                  <a:solidFill>
                    <a:srgbClr val="0000FF"/>
                  </a:solidFill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</a:rPr>
                  <a:t>Novel lattice-QCD algorithms beginning to yield results for </a:t>
                </a:r>
                <a:r>
                  <a:rPr lang="en-GB" sz="2000" u="sng" dirty="0">
                    <a:solidFill>
                      <a:schemeClr val="tx2">
                        <a:lumMod val="75000"/>
                      </a:schemeClr>
                    </a:solidFill>
                  </a:rPr>
                  <a:t>pointwise</a:t>
                </a: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</a:rPr>
                  <a:t> behaviour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2000" b="0" i="1" baseline="3000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sz="20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2000" dirty="0"/>
                  <a:t>Agreement between </a:t>
                </a:r>
              </a:p>
              <a:p>
                <a:pPr marL="400050" lvl="1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dirty="0"/>
                  <a:t>new </a:t>
                </a:r>
                <a:r>
                  <a:rPr lang="en-GB" dirty="0">
                    <a:solidFill>
                      <a:srgbClr val="0000FF"/>
                    </a:solidFill>
                  </a:rPr>
                  <a:t>continuum prediction for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i="1" baseline="30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[Ding:2019lwe] </a:t>
                </a:r>
              </a:p>
              <a:p>
                <a:pPr marL="400050" lvl="1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GB" dirty="0"/>
                  <a:t>   and recent </a:t>
                </a:r>
                <a:r>
                  <a:rPr lang="en-GB" dirty="0">
                    <a:solidFill>
                      <a:schemeClr val="bg2">
                        <a:lumMod val="25000"/>
                      </a:schemeClr>
                    </a:solidFill>
                  </a:rPr>
                  <a:t>lattice-QCD result [Sufian:2019bol]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GB" sz="2000" dirty="0"/>
                  <a:t>R</a:t>
                </a:r>
                <a:r>
                  <a:rPr lang="en-GB" dirty="0"/>
                  <a:t>eal strides toward understanding pion structure.  </a:t>
                </a:r>
                <a:r>
                  <a:rPr lang="en-GB" sz="1800" dirty="0"/>
                  <a:t>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dirty="0"/>
                  <a:t>Standard Model prediction: stronger than ever before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C677A6-447E-4725-ABF0-33FBF1DF83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6705600" cy="5596732"/>
              </a:xfrm>
              <a:blipFill>
                <a:blip r:embed="rId3"/>
                <a:stretch>
                  <a:fillRect l="-1000" t="-654" r="-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239AF-7FC7-49BF-91AC-AF01102B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B2C46-1C67-4E43-A6EA-161801F2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15C01-3568-44C5-AC5A-A8EDC333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561D1-34A5-42F8-B384-79CD0DC5248D}"/>
              </a:ext>
            </a:extLst>
          </p:cNvPr>
          <p:cNvSpPr txBox="1"/>
          <p:nvPr/>
        </p:nvSpPr>
        <p:spPr>
          <a:xfrm>
            <a:off x="9677400" y="1008857"/>
            <a:ext cx="2012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β</a:t>
            </a:r>
            <a:r>
              <a:rPr lang="en-GB" baseline="30000" dirty="0" err="1">
                <a:solidFill>
                  <a:srgbClr val="0000FF"/>
                </a:solidFill>
              </a:rPr>
              <a:t>contm</a:t>
            </a:r>
            <a:r>
              <a:rPr lang="en-GB" dirty="0">
                <a:solidFill>
                  <a:srgbClr val="0000FF"/>
                </a:solidFill>
              </a:rPr>
              <a:t>(ζ</a:t>
            </a:r>
            <a:r>
              <a:rPr lang="en-GB" baseline="-25000" dirty="0">
                <a:solidFill>
                  <a:srgbClr val="0000FF"/>
                </a:solidFill>
              </a:rPr>
              <a:t>5</a:t>
            </a:r>
            <a:r>
              <a:rPr lang="en-GB" dirty="0">
                <a:solidFill>
                  <a:srgbClr val="0000FF"/>
                </a:solidFill>
              </a:rPr>
              <a:t>) = 2.66(12)</a:t>
            </a:r>
          </a:p>
          <a:p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β</a:t>
            </a:r>
            <a:r>
              <a:rPr lang="en-GB" baseline="30000" dirty="0">
                <a:solidFill>
                  <a:schemeClr val="tx1">
                    <a:lumMod val="75000"/>
                  </a:schemeClr>
                </a:solidFill>
              </a:rPr>
              <a:t>lattice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(ζ</a:t>
            </a:r>
            <a:r>
              <a:rPr lang="en-GB" baseline="-25000" dirty="0">
                <a:solidFill>
                  <a:schemeClr val="tx1">
                    <a:lumMod val="75000"/>
                  </a:schemeClr>
                </a:solidFill>
              </a:rPr>
              <a:t>5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</a:rPr>
              <a:t>) = 2.45(58)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E3742B-4C8C-4C1E-9838-399DC5E317B1}"/>
              </a:ext>
            </a:extLst>
          </p:cNvPr>
          <p:cNvCxnSpPr>
            <a:cxnSpLocks/>
          </p:cNvCxnSpPr>
          <p:nvPr/>
        </p:nvCxnSpPr>
        <p:spPr bwMode="auto">
          <a:xfrm flipV="1">
            <a:off x="5794887" y="2864142"/>
            <a:ext cx="3730113" cy="134682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6BE3EA-0126-4F8E-B429-BD5CC327028E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2600" y="2355348"/>
            <a:ext cx="3505200" cy="1391141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6437F2-7A3E-4442-99D2-7B64F3C94737}"/>
              </a:ext>
            </a:extLst>
          </p:cNvPr>
          <p:cNvSpPr txBox="1">
            <a:spLocks/>
          </p:cNvSpPr>
          <p:nvPr/>
        </p:nvSpPr>
        <p:spPr bwMode="auto">
          <a:xfrm>
            <a:off x="299884" y="5332598"/>
            <a:ext cx="11506201" cy="6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i="1" kern="0" dirty="0">
                <a:solidFill>
                  <a:srgbClr val="FF0000"/>
                </a:solidFill>
              </a:rPr>
              <a:t>After 30 years – new “meson target” era dawning … dense, precise data will be obtained: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i="1" kern="0" dirty="0">
                <a:solidFill>
                  <a:srgbClr val="FF0000"/>
                </a:solidFill>
              </a:rPr>
              <a:t>	 M2 beam-line @ CERN … JLab12 … EIC … </a:t>
            </a:r>
            <a:r>
              <a:rPr lang="en-GB" i="1" kern="0" dirty="0" err="1">
                <a:solidFill>
                  <a:srgbClr val="FF0000"/>
                </a:solidFill>
              </a:rPr>
              <a:t>EicC</a:t>
            </a:r>
            <a:endParaRPr lang="en-GB" kern="0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Font typeface="Wingdings" pitchFamily="2" charset="2"/>
              <a:buNone/>
            </a:pPr>
            <a:endParaRPr lang="en-US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59067-0DAF-522A-007D-67E1CC0A381C}"/>
              </a:ext>
            </a:extLst>
          </p:cNvPr>
          <p:cNvSpPr txBox="1"/>
          <p:nvPr/>
        </p:nvSpPr>
        <p:spPr>
          <a:xfrm>
            <a:off x="6702139" y="180608"/>
            <a:ext cx="5413661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Symmetry, symmetry breaking, and pion parton distributions, </a:t>
            </a:r>
            <a:r>
              <a:rPr lang="en-AU" sz="11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Minghui</a:t>
            </a:r>
            <a:r>
              <a:rPr lang="en-AU" sz="1100" b="0" i="0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Ding, Khépani Raya et al., NJU-INP 003/19,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arXiv:1905.05208 [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nucl-th</a:t>
            </a:r>
            <a:r>
              <a:rPr lang="en-AU" sz="11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0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 Phys. Rev. D </a:t>
            </a:r>
            <a:r>
              <a:rPr lang="en-AU" sz="1100" b="1" i="0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101</a:t>
            </a:r>
            <a:r>
              <a:rPr lang="en-AU" sz="1100" b="0" i="0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(2020) 054014/1-14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Pion Valence Quark Distribution from Matrix Element Calculated in Lattice QCD, </a:t>
            </a:r>
            <a:r>
              <a:rPr lang="en-AU" sz="1100" b="0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R. </a:t>
            </a:r>
            <a:r>
              <a:rPr lang="en-AU" sz="1100" b="0" dirty="0" err="1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Sufian</a:t>
            </a:r>
            <a:r>
              <a:rPr lang="en-AU" sz="1100" b="0" dirty="0">
                <a:solidFill>
                  <a:schemeClr val="accent5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 et al. Phys. Rev. D 99 (2019) 074507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64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02FB-9FE8-018E-0A8D-32A3DD18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Strict Constraints on </a:t>
            </a:r>
            <a:b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Valence-quark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</p:spPr>
            <p:txBody>
              <a:bodyPr/>
              <a:lstStyle/>
              <a:p>
                <a:r>
                  <a:rPr lang="en-AU" dirty="0"/>
                  <a:t>Proposition I: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exists at least one effective 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AU" sz="220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20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such that, when used to integrate the one-loop DGLAP equations, an evolution scheme for parton DFs is defined that is all-orders exact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Charges of this type are discussed in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000" dirty="0"/>
                  <a:t>G. Grunberg, </a:t>
                </a:r>
                <a:r>
                  <a:rPr lang="en-US" sz="2000" i="1" dirty="0"/>
                  <a:t>Renormalization scheme independent QCD and QED: The method of effective charges</a:t>
                </a:r>
                <a:r>
                  <a:rPr lang="en-US" sz="2000" dirty="0"/>
                  <a:t>, Phys. Rev. D 29, 2315 (1984) … 617 citations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They need not be process-independent (PI); hence, not unique.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Nevertheless, a suitable PI charge is not excluded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Each such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AU" sz="220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sz="220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20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is: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consistent with the renormalization group;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renormalization scheme independent;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everywhere analytic and finite;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and supplies an infrared completion of any standard running coupling</a:t>
                </a:r>
                <a:endParaRPr lang="en-AU" sz="2200" i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  <a:blipFill>
                <a:blip r:embed="rId2"/>
                <a:stretch>
                  <a:fillRect l="-611" t="-843" r="-222" b="-36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DB18-6139-063E-0850-33191042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84302-697E-EFFF-7880-0867C7C0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7C96-13C6-AB44-8B55-50953CF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FBE2-A429-BE06-60EE-AEAB1BC97624}"/>
              </a:ext>
            </a:extLst>
          </p:cNvPr>
          <p:cNvSpPr txBox="1"/>
          <p:nvPr/>
        </p:nvSpPr>
        <p:spPr>
          <a:xfrm>
            <a:off x="0" y="0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Emergence of pion parton distributions,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Z.-F. Cui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M. Ding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丁明慧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054/22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2201.00884 [hep-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105 (2022) L091502/1-8</a:t>
            </a:r>
            <a:endParaRPr lang="en-A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02FB-9FE8-018E-0A8D-32A3DD18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Strict Constraints on </a:t>
            </a:r>
            <a:b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Valence-quark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</p:spPr>
            <p:txBody>
              <a:bodyPr/>
              <a:lstStyle/>
              <a:p>
                <a:r>
                  <a:rPr lang="en-AU" dirty="0"/>
                  <a:t>Proposition II: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exists a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22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at which all pion properties are carried by its valence degrees-of-freedom</a:t>
                </a:r>
              </a:p>
              <a:p>
                <a:pPr>
                  <a:spcBef>
                    <a:spcPts val="600"/>
                  </a:spcBef>
                </a:pPr>
                <a:r>
                  <a:rPr lang="en-AU" dirty="0"/>
                  <a:t>Nature’s G-parity symmetry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≡0≡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Working solely with Propositions I and II, the following can be proved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0" dirty="0"/>
                  <a:t>    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are anomalous dimensions):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  <a:blipFill>
                <a:blip r:embed="rId2"/>
                <a:stretch>
                  <a:fillRect l="-722" t="-8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DB18-6139-063E-0850-33191042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84302-697E-EFFF-7880-0867C7C0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7C96-13C6-AB44-8B55-50953CF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FBE2-A429-BE06-60EE-AEAB1BC97624}"/>
              </a:ext>
            </a:extLst>
          </p:cNvPr>
          <p:cNvSpPr txBox="1"/>
          <p:nvPr/>
        </p:nvSpPr>
        <p:spPr>
          <a:xfrm>
            <a:off x="0" y="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Emergence of pion parton distributions,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Z.-F. Cui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M. Ding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丁明慧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054/22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2201.00884 [hep-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105 (2022) L091502/1-8</a:t>
            </a:r>
            <a:endParaRPr lang="en-A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BE3AFF-54C2-546F-A645-C96B6496B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3" y="3733800"/>
            <a:ext cx="3855720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D0D3BE-D69B-87D5-AC68-33DEDBCCD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0" y="3572512"/>
            <a:ext cx="6141720" cy="1813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1D5AC6-E2AE-5CA3-0324-1F63974DAEA2}"/>
              </a:ext>
            </a:extLst>
          </p:cNvPr>
          <p:cNvSpPr txBox="1"/>
          <p:nvPr/>
        </p:nvSpPr>
        <p:spPr>
          <a:xfrm>
            <a:off x="1219200" y="4676773"/>
            <a:ext cx="309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Bounds on all </a:t>
            </a:r>
            <a:r>
              <a:rPr lang="en-AU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Mellin</a:t>
            </a:r>
            <a:r>
              <a:rPr lang="en-AU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moments of valence-quark 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E54AE-C2CF-2DB1-6AF8-012A3939E1B6}"/>
              </a:ext>
            </a:extLst>
          </p:cNvPr>
          <p:cNvSpPr txBox="1"/>
          <p:nvPr/>
        </p:nvSpPr>
        <p:spPr>
          <a:xfrm>
            <a:off x="4343400" y="5449669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Recursion relation for </a:t>
            </a:r>
            <a:r>
              <a:rPr lang="en-AU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Mellin</a:t>
            </a:r>
            <a:r>
              <a:rPr lang="en-AU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moments of valence-quark DF</a:t>
            </a:r>
          </a:p>
          <a:p>
            <a:r>
              <a:rPr lang="en-AU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… any odd moment is completely determined by the lower-order even moments</a:t>
            </a:r>
          </a:p>
        </p:txBody>
      </p:sp>
    </p:spTree>
    <p:extLst>
      <p:ext uri="{BB962C8B-B14F-4D97-AF65-F5344CB8AC3E}">
        <p14:creationId xmlns:p14="http://schemas.microsoft.com/office/powerpoint/2010/main" val="15488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14ECAF-0DCB-284A-1498-FFA7E6EBC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09900"/>
            <a:ext cx="6408420" cy="3467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902FB-9FE8-018E-0A8D-32A3DD18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Valence-quark DF </a:t>
            </a:r>
            <a:b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 lattice-QCD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655636"/>
                <a:ext cx="10972800" cy="5059364"/>
              </a:xfrm>
            </p:spPr>
            <p:txBody>
              <a:bodyPr/>
              <a:lstStyle/>
              <a:p>
                <a:r>
                  <a:rPr lang="en-AU" dirty="0"/>
                  <a:t>Lattice-QCD input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dirty="0"/>
                  <a:t>[66] B. </a:t>
                </a:r>
                <a:r>
                  <a:rPr lang="en-AU" dirty="0" err="1"/>
                  <a:t>Joó</a:t>
                </a:r>
                <a:r>
                  <a:rPr lang="en-AU" dirty="0"/>
                  <a:t> et al., </a:t>
                </a:r>
                <a:r>
                  <a:rPr lang="en-AU" i="1" dirty="0"/>
                  <a:t>Pion valence structure from </a:t>
                </a:r>
                <a:r>
                  <a:rPr lang="en-AU" i="1" dirty="0" err="1"/>
                  <a:t>Ioffe</a:t>
                </a:r>
                <a:r>
                  <a:rPr lang="en-AU" i="1" dirty="0"/>
                  <a:t>-time parton </a:t>
                </a:r>
                <a:r>
                  <a:rPr lang="en-AU" i="1" dirty="0" err="1"/>
                  <a:t>pseudodistribution</a:t>
                </a:r>
                <a:r>
                  <a:rPr lang="en-AU" i="1" dirty="0"/>
                  <a:t> functions</a:t>
                </a:r>
                <a:r>
                  <a:rPr lang="en-AU" dirty="0"/>
                  <a:t>, Phys. Rev. D 100, 114512 (2019).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dirty="0"/>
                  <a:t>[67] R. S. </a:t>
                </a:r>
                <a:r>
                  <a:rPr lang="en-AU" dirty="0" err="1"/>
                  <a:t>Sufian</a:t>
                </a:r>
                <a:r>
                  <a:rPr lang="en-AU" dirty="0"/>
                  <a:t> et al., </a:t>
                </a:r>
                <a:r>
                  <a:rPr lang="en-AU" i="1" dirty="0"/>
                  <a:t>Pion valence quark distribution from matrix element calculated in lattice QCD</a:t>
                </a:r>
                <a:r>
                  <a:rPr lang="en-AU" dirty="0"/>
                  <a:t>, Phys. Rev. D 99, 074507 (2019).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dirty="0"/>
                  <a:t>[68] C. </a:t>
                </a:r>
                <a:r>
                  <a:rPr lang="en-AU" dirty="0" err="1"/>
                  <a:t>Alexandrou</a:t>
                </a:r>
                <a:r>
                  <a:rPr lang="en-AU" dirty="0"/>
                  <a:t> et al., Pion and kaon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⟨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AU" dirty="0"/>
                  <a:t> from lattice QCD and PDF reconstruction from </a:t>
                </a:r>
                <a:r>
                  <a:rPr lang="en-AU" dirty="0" err="1"/>
                  <a:t>Mellin</a:t>
                </a:r>
                <a:r>
                  <a:rPr lang="en-AU" dirty="0"/>
                  <a:t> moments, Phys. Rev. D 104, 054504 (2021).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655636"/>
                <a:ext cx="10972800" cy="5059364"/>
              </a:xfrm>
              <a:blipFill>
                <a:blip r:embed="rId3"/>
                <a:stretch>
                  <a:fillRect l="-611" t="-8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DB18-6139-063E-0850-33191042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84302-697E-EFFF-7880-0867C7C0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7C96-13C6-AB44-8B55-50953CF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FBE2-A429-BE06-60EE-AEAB1BC97624}"/>
              </a:ext>
            </a:extLst>
          </p:cNvPr>
          <p:cNvSpPr txBox="1"/>
          <p:nvPr/>
        </p:nvSpPr>
        <p:spPr>
          <a:xfrm>
            <a:off x="0" y="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Emergence of pion parton distributions,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Z.-F. Cui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M. Ding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丁明慧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054/22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2201.00884 [hep-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105 (2022) L091502/1-8</a:t>
            </a:r>
            <a:endParaRPr lang="en-A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67427-E5C3-426E-ECE5-6BD3FB781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Parton Distribution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A2B98-5FF4-CEC9-F808-20CA7D22D4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0"/>
                <a:ext cx="10972800" cy="4783138"/>
              </a:xfrm>
            </p:spPr>
            <p:txBody>
              <a:bodyPr/>
              <a:lstStyle/>
              <a:p>
                <a:r>
                  <a:rPr lang="en-US" dirty="0"/>
                  <a:t>Parton distribution functions (DFs) = preeminent source of hadron structure information</a:t>
                </a:r>
              </a:p>
              <a:p>
                <a:r>
                  <a:rPr lang="en-US" dirty="0"/>
                  <a:t>Experiments interpretable in terms of DFs have long been a priority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∼50 </m:t>
                    </m:r>
                  </m:oMath>
                </a14:m>
                <a:r>
                  <a:rPr lang="en-US" dirty="0"/>
                  <a:t>years </a:t>
                </a:r>
              </a:p>
              <a:p>
                <a:r>
                  <a:rPr lang="en-US" dirty="0"/>
                  <a:t>For most of this time, DFs were inferred from global fits to data &amp; viewed as benchmarks </a:t>
                </a:r>
              </a:p>
              <a:p>
                <a:pPr lvl="1"/>
                <a:r>
                  <a:rPr lang="en-US" sz="2200" dirty="0"/>
                  <a:t>Such fitting remains crucial, providing input for conduct of many experiments worldwide </a:t>
                </a:r>
              </a:p>
              <a:p>
                <a:r>
                  <a:rPr lang="en-US" dirty="0"/>
                  <a:t>However, past decade has seen dawn of a new theory era</a:t>
                </a:r>
              </a:p>
              <a:p>
                <a:pPr lvl="1"/>
                <a:r>
                  <a:rPr lang="en-US" sz="2200" dirty="0"/>
                  <a:t>Continuum and lattice QCD studies beginning to yield robust predictions for DF(x)</a:t>
                </a:r>
              </a:p>
              <a:p>
                <a:r>
                  <a:rPr lang="en-US" dirty="0"/>
                  <a:t>These developments are exposing conflicts with fitting results</a:t>
                </a:r>
              </a:p>
              <a:p>
                <a:r>
                  <a:rPr lang="en-US" dirty="0"/>
                  <a:t>Such disagreements invite one of the following conclusions: 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sz="2200" dirty="0"/>
                  <a:t>the global fit outcomes are misconstrued/misrepresented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sz="2200" dirty="0"/>
                  <a:t>not all considered data are a true expression of intrinsic hadron qualities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US" sz="2200" dirty="0"/>
                  <a:t>or QCD, as currently understood, is not the theory of strong interactions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3A2B98-5FF4-CEC9-F808-20CA7D22D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0"/>
                <a:ext cx="10972800" cy="4783138"/>
              </a:xfrm>
              <a:blipFill>
                <a:blip r:embed="rId2"/>
                <a:stretch>
                  <a:fillRect l="-611" t="-893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1DEC6-6C66-E92D-5638-8BF3FE62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1AE82-EF2F-D6AB-4FE6-4E0FBF0C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87CC2-08A3-4A71-C29A-7A00D294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14ECAF-0DCB-284A-1498-FFA7E6EBC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9" y="609600"/>
            <a:ext cx="5562600" cy="3009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902FB-9FE8-018E-0A8D-32A3DD18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Valence-quark DF </a:t>
            </a:r>
            <a:b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 lattice-QCD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5154" y="3675062"/>
                <a:ext cx="5982001" cy="2420938"/>
              </a:xfrm>
            </p:spPr>
            <p:txBody>
              <a:bodyPr/>
              <a:lstStyle/>
              <a:p>
                <a:r>
                  <a:rPr lang="en-AU" dirty="0"/>
                  <a:t>Lattice-QCD moments [66-68] are all consistent with the bounds … means all are consistent with Proposition II = pion DF is symmetric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AU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>
                    <a:solidFill>
                      <a:srgbClr val="CC9900"/>
                    </a:solidFill>
                  </a:rPr>
                  <a:t>Gold curve</a:t>
                </a:r>
                <a:r>
                  <a:rPr lang="en-US" sz="2200" dirty="0"/>
                  <a:t>: best-fit trajectory of moments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>
                    <a:solidFill>
                      <a:schemeClr val="accent6">
                        <a:lumMod val="50000"/>
                      </a:schemeClr>
                    </a:solidFill>
                  </a:rPr>
                  <a:t>Long-dashed dark-blue curve</a:t>
                </a:r>
                <a:r>
                  <a:rPr lang="en-US" sz="2200" dirty="0"/>
                  <a:t>: moments of CSM distribution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Curves are indistinguishable</a:t>
                </a:r>
                <a:endParaRPr lang="en-AU" sz="2200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154" y="3675062"/>
                <a:ext cx="5982001" cy="2420938"/>
              </a:xfrm>
              <a:blipFill>
                <a:blip r:embed="rId3"/>
                <a:stretch>
                  <a:fillRect l="-1121" t="-1763" r="-1019" b="-1536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DB18-6139-063E-0850-33191042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84302-697E-EFFF-7880-0867C7C0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7C96-13C6-AB44-8B55-50953CF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FBE2-A429-BE06-60EE-AEAB1BC97624}"/>
              </a:ext>
            </a:extLst>
          </p:cNvPr>
          <p:cNvSpPr txBox="1"/>
          <p:nvPr/>
        </p:nvSpPr>
        <p:spPr>
          <a:xfrm>
            <a:off x="0" y="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Emergence of pion parton distributions,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Z.-F. Cui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M. Ding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丁明慧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054/22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2201.00884 [hep-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105 (2022) L091502/1-8</a:t>
            </a:r>
            <a:endParaRPr lang="en-A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36709-6FE2-8597-DBB6-2D1D24AD1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01" y="1060768"/>
            <a:ext cx="5638500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F1BED1-42B0-F99A-999B-9AD55B462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89186"/>
            <a:ext cx="5128260" cy="57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902FB-9FE8-018E-0A8D-32A3DD18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Valence-quark DF</a:t>
            </a:r>
            <a:b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 lattice-QCD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</p:spPr>
            <p:txBody>
              <a:bodyPr/>
              <a:lstStyle/>
              <a:p>
                <a:r>
                  <a:rPr lang="en-AU" dirty="0"/>
                  <a:t>One-parameter 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) reconstruction function</a:t>
                </a:r>
              </a:p>
              <a:p>
                <a:endParaRPr lang="en-AU" dirty="0"/>
              </a:p>
              <a:p>
                <a:pPr marL="800100" lvl="2" indent="0">
                  <a:buNone/>
                </a:pPr>
                <a:r>
                  <a:rPr lang="en-AU" sz="2000" dirty="0"/>
                  <a:t>Flexible enough to both reproduce scale-free distribution and express EHM-induced dilation, which is known feature of QCD</a:t>
                </a:r>
              </a:p>
              <a:p>
                <a:r>
                  <a:rPr lang="en-AU" dirty="0"/>
                  <a:t>Using best-fit moment curve, generate ensemble of pion DFs with Gaussian-distributed uncertainty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  <a:blipFill>
                <a:blip r:embed="rId3"/>
                <a:stretch>
                  <a:fillRect l="-611" t="-8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DB18-6139-063E-0850-33191042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84302-697E-EFFF-7880-0867C7C0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7C96-13C6-AB44-8B55-50953CF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FBE2-A429-BE06-60EE-AEAB1BC97624}"/>
              </a:ext>
            </a:extLst>
          </p:cNvPr>
          <p:cNvSpPr txBox="1"/>
          <p:nvPr/>
        </p:nvSpPr>
        <p:spPr>
          <a:xfrm>
            <a:off x="0" y="0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Emergence of pion parton distributions,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Z.-F. Cui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M. Ding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丁明慧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054/22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2201.00884 [hep-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105 (2022) L091502/1-8</a:t>
            </a:r>
            <a:endParaRPr lang="en-A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DB911-5226-3230-6CE7-58DDDE91E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" y="3405554"/>
            <a:ext cx="4291965" cy="277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61A51-52EE-5088-6CC0-3EF39CB070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366885"/>
            <a:ext cx="4603651" cy="3012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ABDE5-976C-AD6E-B3F4-157378C2EB5B}"/>
                  </a:ext>
                </a:extLst>
              </p:cNvPr>
              <p:cNvSpPr txBox="1"/>
              <p:nvPr/>
            </p:nvSpPr>
            <p:spPr>
              <a:xfrm>
                <a:off x="5132481" y="4153172"/>
                <a:ext cx="14956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AU" b="0" dirty="0"/>
              </a:p>
              <a:p>
                <a:r>
                  <a:rPr lang="en-AU" dirty="0"/>
                  <a:t>Proposition I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ABDE5-976C-AD6E-B3F4-157378C2E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81" y="4153172"/>
                <a:ext cx="1495637" cy="646331"/>
              </a:xfrm>
              <a:prstGeom prst="rect">
                <a:avLst/>
              </a:prstGeom>
              <a:blipFill>
                <a:blip r:embed="rId9"/>
                <a:stretch>
                  <a:fillRect l="-3673" t="-471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FF34EE7-2A32-E2C3-59FE-F22BB7339D2B}"/>
              </a:ext>
            </a:extLst>
          </p:cNvPr>
          <p:cNvSpPr txBox="1"/>
          <p:nvPr/>
        </p:nvSpPr>
        <p:spPr>
          <a:xfrm>
            <a:off x="4423130" y="5984768"/>
            <a:ext cx="480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Dashed magenta curve</a:t>
            </a:r>
            <a:r>
              <a:rPr lang="en-US" dirty="0"/>
              <a:t>: central-fit result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Solid blue curve</a:t>
            </a:r>
            <a:r>
              <a:rPr lang="en-US" dirty="0"/>
              <a:t>: CSM prediction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23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F1BED1-42B0-F99A-999B-9AD55B462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89186"/>
            <a:ext cx="5128260" cy="57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902FB-9FE8-018E-0A8D-32A3DD18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Pion Valence-quark DF</a:t>
            </a:r>
            <a:b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 lattice-QCD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</p:spPr>
            <p:txBody>
              <a:bodyPr/>
              <a:lstStyle/>
              <a:p>
                <a:r>
                  <a:rPr lang="en-AU" dirty="0"/>
                  <a:t>One-parameter 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) reconstruction function</a:t>
                </a:r>
              </a:p>
              <a:p>
                <a:endParaRPr lang="en-AU" dirty="0"/>
              </a:p>
              <a:p>
                <a:pPr marL="800100" lvl="2" indent="0">
                  <a:buNone/>
                </a:pPr>
                <a:r>
                  <a:rPr lang="en-AU" sz="2000" dirty="0"/>
                  <a:t>Flexible enough to both reproduce scale-free distribution and express EHM-induced dilation, which is known feature of QCD</a:t>
                </a:r>
              </a:p>
              <a:p>
                <a:r>
                  <a:rPr lang="en-AU" dirty="0"/>
                  <a:t>Using best-fit moment curve, generate ensemble of fits with Gaussian-distributed uncertainty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DB968-44BD-D26F-34A2-82D5B0DA46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1"/>
                <a:ext cx="10972800" cy="5059364"/>
              </a:xfrm>
              <a:blipFill>
                <a:blip r:embed="rId3"/>
                <a:stretch>
                  <a:fillRect l="-611" t="-8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DDB18-6139-063E-0850-33191042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84302-697E-EFFF-7880-0867C7C0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7C96-13C6-AB44-8B55-50953CFB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6FBE2-A429-BE06-60EE-AEAB1BC97624}"/>
              </a:ext>
            </a:extLst>
          </p:cNvPr>
          <p:cNvSpPr txBox="1"/>
          <p:nvPr/>
        </p:nvSpPr>
        <p:spPr>
          <a:xfrm>
            <a:off x="0" y="0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Emergence of pion parton distributions,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Z.-F. Cui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崔著钫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M. Ding (</a:t>
            </a:r>
            <a:r>
              <a:rPr lang="ja-JP" altLang="en-US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丁明慧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altLang="ja-JP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et al</a:t>
            </a:r>
            <a:r>
              <a:rPr lang="en-US" altLang="ja-JP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054/22</a:t>
            </a:r>
            <a:r>
              <a:rPr lang="en-AU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2201.00884 [hep-</a:t>
            </a:r>
            <a:r>
              <a:rPr lang="en-AU" sz="11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100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105 (2022) L091502/1-8</a:t>
            </a:r>
            <a:endParaRPr lang="en-A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DB911-5226-3230-6CE7-58DDDE91E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" y="3405554"/>
            <a:ext cx="4291965" cy="277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A61A51-52EE-5088-6CC0-3EF39CB070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366885"/>
            <a:ext cx="4603651" cy="3012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ABDE5-976C-AD6E-B3F4-157378C2EB5B}"/>
                  </a:ext>
                </a:extLst>
              </p:cNvPr>
              <p:cNvSpPr txBox="1"/>
              <p:nvPr/>
            </p:nvSpPr>
            <p:spPr>
              <a:xfrm>
                <a:off x="5132481" y="4153172"/>
                <a:ext cx="14956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dirty="0"/>
                  <a:t>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AU" b="0" dirty="0"/>
              </a:p>
              <a:p>
                <a:r>
                  <a:rPr lang="en-AU" dirty="0"/>
                  <a:t>Proposition I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ABDE5-976C-AD6E-B3F4-157378C2E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81" y="4153172"/>
                <a:ext cx="1495637" cy="646331"/>
              </a:xfrm>
              <a:prstGeom prst="rect">
                <a:avLst/>
              </a:prstGeom>
              <a:blipFill>
                <a:blip r:embed="rId9"/>
                <a:stretch>
                  <a:fillRect l="-3673" t="-471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FF34EE7-2A32-E2C3-59FE-F22BB7339D2B}"/>
              </a:ext>
            </a:extLst>
          </p:cNvPr>
          <p:cNvSpPr txBox="1"/>
          <p:nvPr/>
        </p:nvSpPr>
        <p:spPr>
          <a:xfrm>
            <a:off x="4423130" y="5984768"/>
            <a:ext cx="480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Dashed magenta curve</a:t>
            </a:r>
            <a:r>
              <a:rPr lang="en-US" dirty="0"/>
              <a:t>: central-fit result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Solid blue curve</a:t>
            </a:r>
            <a:r>
              <a:rPr lang="en-US" dirty="0"/>
              <a:t>: CSM prediction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768226F-B022-B841-515B-3FE4CCCC970E}"/>
                  </a:ext>
                </a:extLst>
              </p:cNvPr>
              <p:cNvSpPr/>
              <p:nvPr/>
            </p:nvSpPr>
            <p:spPr bwMode="auto">
              <a:xfrm>
                <a:off x="381000" y="3590806"/>
                <a:ext cx="4800600" cy="219221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AU" sz="2000" dirty="0">
                    <a:solidFill>
                      <a:schemeClr val="accent1">
                        <a:lumMod val="50000"/>
                      </a:schemeClr>
                    </a:solidFill>
                    <a:latin typeface="Calibri" pitchFamily="34" charset="0"/>
                  </a:rPr>
                  <a:t>Lattice QCD: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sSub>
                          <m:sSubPr>
                            <m:ctrlP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sup>
                    </m:sSubSup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218</m:t>
                    </m:r>
                    <m:d>
                      <m:dPr>
                        <m:ctrlP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endParaRPr lang="en-AU" sz="2000" b="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2000" b="0" i="0" u="none" strike="noStrike" cap="none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libri" pitchFamily="34" charset="0"/>
                  </a:rPr>
                  <a:t>             CSM: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sSub>
                          <m:sSubPr>
                            <m:ctrlP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0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sup>
                    </m:sSubSup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20</m:t>
                    </m:r>
                    <m:d>
                      <m:dPr>
                        <m:ctrlP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kumimoji="0" lang="en-AU" sz="20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AU" sz="2000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AU" sz="2000" dirty="0">
                    <a:solidFill>
                      <a:schemeClr val="accent1">
                        <a:lumMod val="50000"/>
                      </a:schemeClr>
                    </a:solidFill>
                    <a:latin typeface="Calibri" pitchFamily="34" charset="0"/>
                  </a:rPr>
                  <a:t>Large-x power, 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2000" b="0" i="0" u="none" strike="noStrike" cap="none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libri" pitchFamily="34" charset="0"/>
                  </a:rPr>
                  <a:t>            Lattice QCD = 2.45(38)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AU" sz="2000" dirty="0">
                    <a:solidFill>
                      <a:schemeClr val="accent1">
                        <a:lumMod val="50000"/>
                      </a:schemeClr>
                    </a:solidFill>
                    <a:latin typeface="Calibri" pitchFamily="34" charset="0"/>
                  </a:rPr>
                  <a:t>                         CSM = 2.81(08) </a:t>
                </a:r>
                <a:endParaRPr kumimoji="0" lang="en-AU" sz="20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768226F-B022-B841-515B-3FE4CCCC97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3590806"/>
                <a:ext cx="4800600" cy="21922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9001C6F-DDA2-1B52-D7BB-9FA11E4974E8}"/>
              </a:ext>
            </a:extLst>
          </p:cNvPr>
          <p:cNvSpPr/>
          <p:nvPr/>
        </p:nvSpPr>
        <p:spPr bwMode="auto">
          <a:xfrm>
            <a:off x="3811011" y="3153571"/>
            <a:ext cx="3287315" cy="9653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Lattice QCD &amp; CSM in agreement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dirty="0" err="1">
                <a:latin typeface="Calibri" pitchFamily="34" charset="0"/>
              </a:rPr>
              <a:t>pQCD</a:t>
            </a:r>
            <a:r>
              <a:rPr lang="en-AU" dirty="0">
                <a:latin typeface="Calibri" pitchFamily="34" charset="0"/>
              </a:rPr>
              <a:t> power law confirmed in nonperturbative predictions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1F4BEF06-F7EB-4670-B099-D4F1A38B2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9600"/>
            <a:ext cx="4129174" cy="586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67314-268D-4B1A-98ED-2C7B22F7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316929" cy="1143000"/>
          </a:xfrm>
        </p:spPr>
        <p:txBody>
          <a:bodyPr/>
          <a:lstStyle/>
          <a:p>
            <a:r>
              <a:rPr lang="en-GB" sz="2300" i="1" dirty="0"/>
              <a:t>π</a:t>
            </a:r>
            <a:r>
              <a:rPr lang="en-GB" sz="2300" dirty="0"/>
              <a:t> DFs</a:t>
            </a:r>
            <a:r>
              <a:rPr lang="en-US" sz="2300" dirty="0"/>
              <a:t> … Modern Theory Predictions vs Traditional Phenomenological Fits to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82438-8628-482E-8DAE-84F02067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6"/>
            <a:ext cx="7265880" cy="49831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000099"/>
                </a:solidFill>
              </a:rPr>
              <a:t>Valence: </a:t>
            </a:r>
          </a:p>
          <a:p>
            <a:pPr lvl="1">
              <a:spcBef>
                <a:spcPts val="0"/>
              </a:spcBef>
            </a:pPr>
            <a:r>
              <a:rPr lang="en-GB" dirty="0">
                <a:solidFill>
                  <a:srgbClr val="000099"/>
                </a:solidFill>
              </a:rPr>
              <a:t>momentum fraction similar</a:t>
            </a:r>
          </a:p>
          <a:p>
            <a:pPr lvl="1">
              <a:spcBef>
                <a:spcPts val="0"/>
              </a:spcBef>
            </a:pPr>
            <a:r>
              <a:rPr lang="en-GB" dirty="0">
                <a:solidFill>
                  <a:srgbClr val="000099"/>
                </a:solidFill>
              </a:rPr>
              <a:t>Phenomenological Fits … profile much harder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dirty="0">
                <a:solidFill>
                  <a:srgbClr val="000099"/>
                </a:solidFill>
              </a:rPr>
              <a:t>	&amp; inconsistent with QCD prediction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Glue: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Qualitative similarities on x </a:t>
            </a:r>
            <a:r>
              <a:rPr lang="en-GB" dirty="0">
                <a:solidFill>
                  <a:srgbClr val="009900"/>
                </a:solidFill>
              </a:rPr>
              <a:t>≥ 0.05, but marked quantitative disagreement, especially on complementary domain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Both continuum prediction and fit are very different from early phenomenology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Should be tested in new experiments that are directly sensitive to the pion’s gluon content.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Possibly: prompt photon &amp; J/Ψ production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Sea: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Prediction and fit disagree on entire x-domain 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If pion’s gluon content is considered uncertain, then fair to describe sea-quark distribution as empirically unknown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Motivation for the collection and analysis of DY data with π</a:t>
            </a:r>
            <a:r>
              <a:rPr lang="en-US" baseline="30000" dirty="0">
                <a:solidFill>
                  <a:srgbClr val="C00000"/>
                </a:solidFill>
              </a:rPr>
              <a:t>± </a:t>
            </a:r>
            <a:r>
              <a:rPr lang="en-US" dirty="0">
                <a:solidFill>
                  <a:srgbClr val="C00000"/>
                </a:solidFill>
              </a:rPr>
              <a:t>beams on </a:t>
            </a:r>
            <a:r>
              <a:rPr lang="en-US" dirty="0" err="1">
                <a:solidFill>
                  <a:srgbClr val="C00000"/>
                </a:solidFill>
              </a:rPr>
              <a:t>isoscalar</a:t>
            </a:r>
            <a:r>
              <a:rPr lang="en-US" dirty="0">
                <a:solidFill>
                  <a:srgbClr val="C00000"/>
                </a:solidFill>
              </a:rPr>
              <a:t> targets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8AEB1-086B-4DD6-9F7D-D75149F72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89EAF-832B-4C4E-AF8C-B6805BE0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602F-34F4-4BD8-9C5E-71FE45D2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CC9EB-A161-41C3-95CA-80253705CD1E}"/>
              </a:ext>
            </a:extLst>
          </p:cNvPr>
          <p:cNvSpPr txBox="1"/>
          <p:nvPr/>
        </p:nvSpPr>
        <p:spPr>
          <a:xfrm flipH="1">
            <a:off x="10888979" y="1447800"/>
            <a:ext cx="89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JAM valence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59AB1-5F24-465D-BF28-AF2611FAE70C}"/>
              </a:ext>
            </a:extLst>
          </p:cNvPr>
          <p:cNvSpPr txBox="1"/>
          <p:nvPr/>
        </p:nvSpPr>
        <p:spPr>
          <a:xfrm flipH="1">
            <a:off x="10040619" y="4572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JAM: 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glue &amp; sea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86D9-4323-4129-AD73-F2C5F93FD11A}"/>
              </a:ext>
            </a:extLst>
          </p:cNvPr>
          <p:cNvSpPr txBox="1"/>
          <p:nvPr/>
        </p:nvSpPr>
        <p:spPr>
          <a:xfrm flipH="1">
            <a:off x="9526657" y="77077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CSM prediction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4E5D27-E38F-45A8-9980-42470399D252}"/>
              </a:ext>
            </a:extLst>
          </p:cNvPr>
          <p:cNvCxnSpPr/>
          <p:nvPr/>
        </p:nvCxnSpPr>
        <p:spPr bwMode="auto">
          <a:xfrm flipH="1">
            <a:off x="9220200" y="5041338"/>
            <a:ext cx="914400" cy="457200"/>
          </a:xfrm>
          <a:prstGeom prst="straightConnector1">
            <a:avLst/>
          </a:prstGeom>
          <a:noFill/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4F6069-56DC-492C-A464-9E9A4676FFB3}"/>
              </a:ext>
            </a:extLst>
          </p:cNvPr>
          <p:cNvCxnSpPr>
            <a:cxnSpLocks/>
          </p:cNvCxnSpPr>
          <p:nvPr/>
        </p:nvCxnSpPr>
        <p:spPr bwMode="auto">
          <a:xfrm flipH="1">
            <a:off x="8830460" y="5089558"/>
            <a:ext cx="1981201" cy="639128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C3E4790-4153-4605-BF22-5CC344B8E01E}"/>
              </a:ext>
            </a:extLst>
          </p:cNvPr>
          <p:cNvSpPr txBox="1"/>
          <p:nvPr/>
        </p:nvSpPr>
        <p:spPr>
          <a:xfrm flipH="1">
            <a:off x="9088119" y="388465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DSE prediction</a:t>
            </a:r>
          </a:p>
          <a:p>
            <a:r>
              <a:rPr lang="en-GB" dirty="0">
                <a:solidFill>
                  <a:srgbClr val="009900"/>
                </a:solidFill>
              </a:rPr>
              <a:t>glue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GB" dirty="0">
                <a:solidFill>
                  <a:srgbClr val="C00000"/>
                </a:solidFill>
              </a:rPr>
              <a:t>sea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0935AA-5AA8-477F-9361-0DB864ED37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686800" y="4341244"/>
            <a:ext cx="481214" cy="9757"/>
          </a:xfrm>
          <a:prstGeom prst="straightConnector1">
            <a:avLst/>
          </a:prstGeom>
          <a:noFill/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0092BD-A47E-4F82-B30A-ABF0F08F7CCA}"/>
              </a:ext>
            </a:extLst>
          </p:cNvPr>
          <p:cNvCxnSpPr>
            <a:cxnSpLocks/>
          </p:cNvCxnSpPr>
          <p:nvPr/>
        </p:nvCxnSpPr>
        <p:spPr bwMode="auto">
          <a:xfrm flipH="1">
            <a:off x="8610601" y="4473238"/>
            <a:ext cx="1319741" cy="860762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04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1F4BEF06-F7EB-4670-B099-D4F1A38B2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9600"/>
            <a:ext cx="4129174" cy="586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67314-268D-4B1A-98ED-2C7B22F7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26" y="152400"/>
            <a:ext cx="11215774" cy="1143000"/>
          </a:xfrm>
        </p:spPr>
        <p:txBody>
          <a:bodyPr/>
          <a:lstStyle/>
          <a:p>
            <a:r>
              <a:rPr lang="en-GB" sz="2300" i="1" dirty="0"/>
              <a:t>π</a:t>
            </a:r>
            <a:r>
              <a:rPr lang="en-GB" sz="2300" dirty="0"/>
              <a:t> DFs</a:t>
            </a:r>
            <a:r>
              <a:rPr lang="en-US" sz="2300" dirty="0"/>
              <a:t> … Modern Theory Predictions vs Traditional Phenomenological Fits to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82438-8628-482E-8DAE-84F02067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1836"/>
            <a:ext cx="7265880" cy="49831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000099"/>
                </a:solidFill>
              </a:rPr>
              <a:t>Valence: </a:t>
            </a:r>
          </a:p>
          <a:p>
            <a:pPr lvl="1">
              <a:spcBef>
                <a:spcPts val="0"/>
              </a:spcBef>
            </a:pPr>
            <a:r>
              <a:rPr lang="en-GB" dirty="0">
                <a:solidFill>
                  <a:srgbClr val="000099"/>
                </a:solidFill>
              </a:rPr>
              <a:t>momentum fraction similar</a:t>
            </a:r>
          </a:p>
          <a:p>
            <a:pPr lvl="1">
              <a:spcBef>
                <a:spcPts val="0"/>
              </a:spcBef>
            </a:pPr>
            <a:r>
              <a:rPr lang="en-GB" dirty="0">
                <a:solidFill>
                  <a:srgbClr val="000099"/>
                </a:solidFill>
              </a:rPr>
              <a:t>JAM … publication ignores NLL </a:t>
            </a:r>
            <a:r>
              <a:rPr lang="en-GB" dirty="0" err="1">
                <a:solidFill>
                  <a:srgbClr val="000099"/>
                </a:solidFill>
              </a:rPr>
              <a:t>resummation</a:t>
            </a:r>
            <a:r>
              <a:rPr lang="en-GB" dirty="0">
                <a:solidFill>
                  <a:srgbClr val="000099"/>
                </a:solidFill>
              </a:rPr>
              <a:t> … profile much harder &amp; inconsistent with QCD prediction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Glue: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Similarities on x </a:t>
            </a:r>
            <a:r>
              <a:rPr lang="en-GB" dirty="0">
                <a:solidFill>
                  <a:srgbClr val="009900"/>
                </a:solidFill>
              </a:rPr>
              <a:t>≥ 0.05, but marked disagreement on </a:t>
            </a:r>
            <a:r>
              <a:rPr lang="en-GB" u="sng" dirty="0">
                <a:solidFill>
                  <a:srgbClr val="009900"/>
                </a:solidFill>
              </a:rPr>
              <a:t>important</a:t>
            </a:r>
            <a:r>
              <a:rPr lang="en-GB" dirty="0">
                <a:solidFill>
                  <a:srgbClr val="009900"/>
                </a:solidFill>
              </a:rPr>
              <a:t> complementary domain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Both continuum prediction and JAM fit are very different from early phenomenology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Should be tested in new experiments that are directly sensitive to the pion’s gluon content.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9900"/>
                </a:solidFill>
              </a:rPr>
              <a:t>Perhaps, prompt photon &amp; J/Ψ production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Sea: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Prediction and fit disagree on entire x-domain 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If pion’s gluon content is considered uncertain, then fair to describe sea-quark distribution as empirically unknown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Motivation for the collection and analysis of DY data with π</a:t>
            </a:r>
            <a:r>
              <a:rPr lang="en-US" baseline="30000" dirty="0">
                <a:solidFill>
                  <a:srgbClr val="C00000"/>
                </a:solidFill>
              </a:rPr>
              <a:t>± </a:t>
            </a:r>
            <a:r>
              <a:rPr lang="en-US" dirty="0">
                <a:solidFill>
                  <a:srgbClr val="C00000"/>
                </a:solidFill>
              </a:rPr>
              <a:t>beams on </a:t>
            </a:r>
            <a:r>
              <a:rPr lang="en-US" dirty="0" err="1">
                <a:solidFill>
                  <a:srgbClr val="C00000"/>
                </a:solidFill>
              </a:rPr>
              <a:t>isoscalar</a:t>
            </a:r>
            <a:r>
              <a:rPr lang="en-US" dirty="0">
                <a:solidFill>
                  <a:srgbClr val="C00000"/>
                </a:solidFill>
              </a:rPr>
              <a:t> targets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8AEB1-086B-4DD6-9F7D-D75149F72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89EAF-832B-4C4E-AF8C-B6805BE0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602F-34F4-4BD8-9C5E-71FE45D2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CC9EB-A161-41C3-95CA-80253705CD1E}"/>
              </a:ext>
            </a:extLst>
          </p:cNvPr>
          <p:cNvSpPr txBox="1"/>
          <p:nvPr/>
        </p:nvSpPr>
        <p:spPr>
          <a:xfrm flipH="1">
            <a:off x="10888979" y="1447800"/>
            <a:ext cx="89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JAM valence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59AB1-5F24-465D-BF28-AF2611FAE70C}"/>
              </a:ext>
            </a:extLst>
          </p:cNvPr>
          <p:cNvSpPr txBox="1"/>
          <p:nvPr/>
        </p:nvSpPr>
        <p:spPr>
          <a:xfrm flipH="1">
            <a:off x="10040619" y="4572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JAM: 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glue &amp; sea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386D9-4323-4129-AD73-F2C5F93FD11A}"/>
              </a:ext>
            </a:extLst>
          </p:cNvPr>
          <p:cNvSpPr txBox="1"/>
          <p:nvPr/>
        </p:nvSpPr>
        <p:spPr>
          <a:xfrm flipH="1">
            <a:off x="9526657" y="77077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DSE prediction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4E5D27-E38F-45A8-9980-42470399D252}"/>
              </a:ext>
            </a:extLst>
          </p:cNvPr>
          <p:cNvCxnSpPr/>
          <p:nvPr/>
        </p:nvCxnSpPr>
        <p:spPr bwMode="auto">
          <a:xfrm flipH="1">
            <a:off x="9220200" y="5041338"/>
            <a:ext cx="914400" cy="457200"/>
          </a:xfrm>
          <a:prstGeom prst="straightConnector1">
            <a:avLst/>
          </a:prstGeom>
          <a:noFill/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4F6069-56DC-492C-A464-9E9A4676FFB3}"/>
              </a:ext>
            </a:extLst>
          </p:cNvPr>
          <p:cNvCxnSpPr>
            <a:cxnSpLocks/>
          </p:cNvCxnSpPr>
          <p:nvPr/>
        </p:nvCxnSpPr>
        <p:spPr bwMode="auto">
          <a:xfrm flipH="1">
            <a:off x="8830460" y="5089558"/>
            <a:ext cx="1981201" cy="639128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C3E4790-4153-4605-BF22-5CC344B8E01E}"/>
              </a:ext>
            </a:extLst>
          </p:cNvPr>
          <p:cNvSpPr txBox="1"/>
          <p:nvPr/>
        </p:nvSpPr>
        <p:spPr>
          <a:xfrm flipH="1">
            <a:off x="9088119" y="388465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DSE prediction</a:t>
            </a:r>
          </a:p>
          <a:p>
            <a:r>
              <a:rPr lang="en-GB" dirty="0">
                <a:solidFill>
                  <a:srgbClr val="009900"/>
                </a:solidFill>
              </a:rPr>
              <a:t>glue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GB" dirty="0">
                <a:solidFill>
                  <a:srgbClr val="C00000"/>
                </a:solidFill>
              </a:rPr>
              <a:t>sea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0935AA-5AA8-477F-9361-0DB864ED374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686800" y="4341244"/>
            <a:ext cx="481214" cy="9757"/>
          </a:xfrm>
          <a:prstGeom prst="straightConnector1">
            <a:avLst/>
          </a:prstGeom>
          <a:noFill/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0092BD-A47E-4F82-B30A-ABF0F08F7CCA}"/>
              </a:ext>
            </a:extLst>
          </p:cNvPr>
          <p:cNvCxnSpPr>
            <a:cxnSpLocks/>
          </p:cNvCxnSpPr>
          <p:nvPr/>
        </p:nvCxnSpPr>
        <p:spPr bwMode="auto">
          <a:xfrm flipH="1">
            <a:off x="8610601" y="4473238"/>
            <a:ext cx="1319741" cy="860762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0ABDC55-1C1C-49BB-A450-D840C60B946C}"/>
              </a:ext>
            </a:extLst>
          </p:cNvPr>
          <p:cNvSpPr txBox="1"/>
          <p:nvPr/>
        </p:nvSpPr>
        <p:spPr>
          <a:xfrm>
            <a:off x="216311" y="1632769"/>
            <a:ext cx="7506770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Breaking news … </a:t>
            </a:r>
          </a:p>
          <a:p>
            <a:r>
              <a:rPr lang="en-GB" sz="2400" dirty="0"/>
              <a:t>         1</a:t>
            </a:r>
            <a:r>
              <a:rPr lang="en-GB" sz="2400" baseline="30000" dirty="0"/>
              <a:t>st</a:t>
            </a:r>
            <a:r>
              <a:rPr lang="en-GB" sz="2400" dirty="0"/>
              <a:t> </a:t>
            </a:r>
            <a:r>
              <a:rPr lang="en-GB" sz="2400" dirty="0" err="1"/>
              <a:t>lQCD</a:t>
            </a:r>
            <a:r>
              <a:rPr lang="en-GB" sz="2400" dirty="0"/>
              <a:t> results for pion’s glue DF have been released </a:t>
            </a:r>
          </a:p>
          <a:p>
            <a:endParaRPr lang="en-US" dirty="0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CF44C3-6707-EC55-73CD-965E20047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5" y="2987338"/>
            <a:ext cx="645795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14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E9B5-5199-4339-9430-0D86256D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31" y="152400"/>
            <a:ext cx="10972800" cy="1143000"/>
          </a:xfrm>
        </p:spPr>
        <p:txBody>
          <a:bodyPr/>
          <a:lstStyle/>
          <a:p>
            <a:r>
              <a:rPr lang="en-GB" dirty="0"/>
              <a:t>Breaking news for glue in </a:t>
            </a:r>
            <a:r>
              <a:rPr lang="el-GR" i="1" dirty="0"/>
              <a:t>π</a:t>
            </a:r>
            <a:r>
              <a:rPr lang="en-GB" i="1" dirty="0"/>
              <a:t>: </a:t>
            </a:r>
            <a:r>
              <a:rPr lang="en-GB" dirty="0"/>
              <a:t>Continuum (</a:t>
            </a:r>
            <a:r>
              <a:rPr lang="fr-FR" b="0" i="0" u="none" strike="noStrike" dirty="0" err="1">
                <a:solidFill>
                  <a:srgbClr val="212121"/>
                </a:solidFill>
                <a:effectLst/>
                <a:latin typeface="Open Sans"/>
                <a:hlinkClick r:id="rId2"/>
              </a:rPr>
              <a:t>Eur</a:t>
            </a:r>
            <a:r>
              <a:rPr lang="fr-FR" b="0" i="0" u="none" strike="noStrike" dirty="0">
                <a:solidFill>
                  <a:srgbClr val="212121"/>
                </a:solidFill>
                <a:effectLst/>
                <a:latin typeface="Open Sans"/>
                <a:hlinkClick r:id="rId2"/>
              </a:rPr>
              <a:t>. Phys. J. C 80 (2020) 1064/1-20</a:t>
            </a:r>
            <a:r>
              <a:rPr lang="en-GB" dirty="0"/>
              <a:t>) &amp; Lattice Predictions (arXiv:</a:t>
            </a:r>
            <a:r>
              <a:rPr lang="en-GB" dirty="0">
                <a:hlinkClick r:id="rId3"/>
              </a:rPr>
              <a:t>2104.06372</a:t>
            </a:r>
            <a:r>
              <a:rPr lang="en-GB" dirty="0"/>
              <a:t>)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22E23-0318-4EDD-9905-135D8B572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9749" y="994860"/>
            <a:ext cx="5386917" cy="639762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Two distinct methods for tackling QCD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2B97DEC-133D-4BC1-9264-4C6725620017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1697566" y="1314741"/>
                <a:ext cx="5389033" cy="639762"/>
              </a:xfrm>
            </p:spPr>
            <p:txBody>
              <a:bodyPr/>
              <a:lstStyle/>
              <a:p>
                <a:pPr algn="ctr"/>
                <a:r>
                  <a:rPr lang="en-GB" dirty="0">
                    <a:solidFill>
                      <a:srgbClr val="C00000"/>
                    </a:solidFill>
                  </a:rPr>
                  <a:t>Agree quantitatively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sup>
                    </m:sSubSup>
                    <m:d>
                      <m:dPr>
                        <m:ctrlP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A2B97DEC-133D-4BC1-9264-4C67256200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1697566" y="1314741"/>
                <a:ext cx="5389033" cy="639762"/>
              </a:xfr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D672F-91C8-4882-AC98-8AB762EF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4530" y="6610403"/>
            <a:ext cx="4683670" cy="212259"/>
          </a:xfrm>
        </p:spPr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528AD0-80A6-445E-8AAB-DC4195C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4745-6715-4421-AAD8-48C085F7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3D00B-2751-4621-A503-0B50482BCF4A}"/>
              </a:ext>
            </a:extLst>
          </p:cNvPr>
          <p:cNvSpPr txBox="1"/>
          <p:nvPr/>
        </p:nvSpPr>
        <p:spPr>
          <a:xfrm>
            <a:off x="435230" y="2202373"/>
            <a:ext cx="6651369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Phenomenological analyses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	exhibit qualitatively different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behaviour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Highlights need for new data and improved phenomenology in order to turn that data into a real test of QCD and our understanding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Nambu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-Goldstone modes.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AMBER @ CERN can provide the necessary precise data.</a:t>
            </a:r>
          </a:p>
        </p:txBody>
      </p:sp>
      <p:pic>
        <p:nvPicPr>
          <p:cNvPr id="16" name="Content Placeholder 15" descr="Chart, diagram, histogram&#10;&#10;Description automatically generated">
            <a:extLst>
              <a:ext uri="{FF2B5EF4-FFF2-40B4-BE49-F238E27FC236}">
                <a16:creationId xmlns:a16="http://schemas.microsoft.com/office/drawing/2014/main" id="{EE997FEF-EB03-4396-871D-198F4AE57D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14" y="994064"/>
            <a:ext cx="4130114" cy="554167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CC181-C3FE-4B02-AB3F-B49334BFE76E}"/>
              </a:ext>
            </a:extLst>
          </p:cNvPr>
          <p:cNvSpPr txBox="1"/>
          <p:nvPr/>
        </p:nvSpPr>
        <p:spPr>
          <a:xfrm>
            <a:off x="435230" y="5843015"/>
            <a:ext cx="679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Regarding the distribution of glue in the pion</a:t>
            </a:r>
            <a:r>
              <a:rPr lang="en-US" sz="12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, Lei Chang (</a:t>
            </a:r>
            <a:r>
              <a:rPr lang="en-US" sz="1200" b="0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常雷</a:t>
            </a:r>
            <a:r>
              <a:rPr lang="en-US" sz="12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) and Craig D Roberts, </a:t>
            </a:r>
          </a:p>
          <a:p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e-Print: 2106.08451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]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Chin. Phys. Lett. </a:t>
            </a: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38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 (8) (2021) 081101/1-6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en-US" sz="1200" b="0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Editors' Suggestion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499FB-F2A2-4E77-A525-8FC79A220D73}"/>
              </a:ext>
            </a:extLst>
          </p:cNvPr>
          <p:cNvSpPr txBox="1"/>
          <p:nvPr/>
        </p:nvSpPr>
        <p:spPr>
          <a:xfrm>
            <a:off x="10580493" y="1646921"/>
            <a:ext cx="131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50000"/>
                  </a:schemeClr>
                </a:solidFill>
              </a:rPr>
              <a:t>continuum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99A3A-D663-4768-8135-153C7F80A217}"/>
              </a:ext>
            </a:extLst>
          </p:cNvPr>
          <p:cNvSpPr txBox="1"/>
          <p:nvPr/>
        </p:nvSpPr>
        <p:spPr>
          <a:xfrm>
            <a:off x="10612484" y="2202373"/>
            <a:ext cx="131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9900"/>
                </a:solidFill>
              </a:rPr>
              <a:t>lattice</a:t>
            </a:r>
            <a:endParaRPr lang="en-US" sz="1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75B35-80CF-6553-6A95-E23AFC57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Issues with Recent JAM Fits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3CA166-B351-9B46-A8ED-34B085B50B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838200"/>
                <a:ext cx="6019800" cy="5240338"/>
              </a:xfrm>
            </p:spPr>
            <p:txBody>
              <a:bodyPr/>
              <a:lstStyle/>
              <a:p>
                <a:r>
                  <a:rPr lang="en-AU" dirty="0"/>
                  <a:t>New </a:t>
                </a:r>
                <a:r>
                  <a:rPr lang="en-US" dirty="0"/>
                  <a:t>fits place much less of pion's light-front momentum with the valence quarks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dirty="0"/>
                  <a:t>12% smaller than previous fits and existing predictions</a:t>
                </a:r>
              </a:p>
              <a:p>
                <a:r>
                  <a:rPr lang="en-US" dirty="0"/>
                  <a:t>Momentum is shifted to sea DF, leaving gluon fraction largely unchanged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dirty="0"/>
                  <a:t>Inconsistent with QCD 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dirty="0"/>
                  <a:t>Internally consistent evolution says valence </a:t>
                </a:r>
                <a:r>
                  <a:rPr lang="en-US" i="1" dirty="0"/>
                  <a:t>produces</a:t>
                </a:r>
                <a:r>
                  <a:rPr lang="en-US" dirty="0"/>
                  <a:t> glue </a:t>
                </a:r>
                <a:r>
                  <a:rPr lang="en-US" i="1" dirty="0"/>
                  <a:t>produces</a:t>
                </a:r>
                <a:r>
                  <a:rPr lang="en-US" dirty="0"/>
                  <a:t> sea</a:t>
                </a:r>
              </a:p>
              <a:p>
                <a:pPr lvl="1">
                  <a:buFont typeface="Wingdings" panose="05000000000000000000" pitchFamily="2" charset="2"/>
                  <a:buChar char="v"/>
                </a:pPr>
                <a:r>
                  <a:rPr lang="en-US" dirty="0"/>
                  <a:t>Can’t have valence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/>
                  <a:t> sea with passive glue</a:t>
                </a:r>
              </a:p>
              <a:p>
                <a:r>
                  <a:rPr lang="en-US" dirty="0"/>
                  <a:t>Wiggly valence-quark DFs … possibly owing to</a:t>
                </a:r>
              </a:p>
              <a:p>
                <a:pPr lvl="1"/>
                <a:r>
                  <a:rPr lang="en-US" dirty="0"/>
                  <a:t>limitations introduced by the simple DF fitting Ansatz employed</a:t>
                </a:r>
              </a:p>
              <a:p>
                <a:pPr lvl="1"/>
                <a:r>
                  <a:rPr lang="en-US" dirty="0"/>
                  <a:t>and/or choosing to treat valence, glue, and sea DFs as uncorrelated at input scale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3CA166-B351-9B46-A8ED-34B085B50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38200"/>
                <a:ext cx="6019800" cy="5240338"/>
              </a:xfrm>
              <a:blipFill>
                <a:blip r:embed="rId2"/>
                <a:stretch>
                  <a:fillRect l="-1114" t="-815" b="-34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A6A5-93F3-DBAD-6A46-C7C974C5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8FEAE-95ED-E19E-D1EE-F6DA470A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786C-46AF-1B86-8DB9-FAFC8405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86A97128-7852-4019-9B61-1A6D5A205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1" y="731836"/>
            <a:ext cx="5127736" cy="4202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FD1356-662C-7298-E5AF-C98104DDCD43}"/>
                  </a:ext>
                </a:extLst>
              </p:cNvPr>
              <p:cNvSpPr/>
              <p:nvPr/>
            </p:nvSpPr>
            <p:spPr bwMode="auto">
              <a:xfrm>
                <a:off x="8284423" y="2189370"/>
                <a:ext cx="2231177" cy="93483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1800" i="0" u="none" strike="noStrike" normalizeH="0" baseline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itchFamily="34" charset="0"/>
                  </a:rPr>
                  <a:t>JAM fits 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1800" i="0" u="none" strike="noStrike" normalizeH="0" baseline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itchFamily="34" charset="0"/>
                  </a:rPr>
                  <a:t>have </a:t>
                </a:r>
                <a:r>
                  <a:rPr kumimoji="0" lang="en-AU" sz="1800" i="1" u="none" strike="noStrike" normalizeH="0" baseline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itchFamily="34" charset="0"/>
                  </a:rPr>
                  <a:t>wiggles </a:t>
                </a:r>
                <a14:m>
                  <m:oMath xmlns:m="http://schemas.openxmlformats.org/officeDocument/2006/math">
                    <m:r>
                      <a:rPr kumimoji="0" lang="en-AU" sz="1800" b="0" i="1" u="none" strike="noStrike" normalizeH="0" baseline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0" lang="en-AU" sz="1800" i="1" u="none" strike="noStrike" normalizeH="0" baseline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itchFamily="34" charset="0"/>
                  </a:rPr>
                  <a:t> </a:t>
                </a:r>
                <a:r>
                  <a:rPr kumimoji="0" lang="en-AU" sz="1800" u="none" strike="noStrike" normalizeH="0" baseline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itchFamily="34" charset="0"/>
                  </a:rPr>
                  <a:t>underestimate</a:t>
                </a:r>
                <a:r>
                  <a:rPr kumimoji="0" lang="en-AU" sz="1800" i="1" u="none" strike="noStrike" normalizeH="0" baseline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AU" sz="1800" b="0" i="1" u="none" strike="noStrike" normalizeH="0" baseline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0" lang="en-AU" sz="1800" b="0" i="1" u="none" strike="noStrike" normalizeH="0" baseline="0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AU" sz="1800" b="0" i="1" u="none" strike="noStrike" normalizeH="0" baseline="0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AU" sz="1800" b="0" i="1" u="none" strike="noStrike" normalizeH="0" baseline="0" smtClean="0">
                                <a:ln w="0"/>
                                <a:solidFill>
                                  <a:srgbClr val="FF0000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kumimoji="0" lang="en-AU" sz="1800" b="0" i="1" u="none" strike="noStrike" normalizeH="0" baseline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kumimoji="0" lang="en-A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  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A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EFD1356-662C-7298-E5AF-C98104DDCD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4423" y="2189370"/>
                <a:ext cx="2231177" cy="934830"/>
              </a:xfrm>
              <a:prstGeom prst="rect">
                <a:avLst/>
              </a:prstGeom>
              <a:blipFill>
                <a:blip r:embed="rId4"/>
                <a:stretch>
                  <a:fillRect l="-3005" t="-3896" b="-10390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1AFCB2A-3646-FC18-DDE6-BB4DE5E95D3E}"/>
              </a:ext>
            </a:extLst>
          </p:cNvPr>
          <p:cNvSpPr/>
          <p:nvPr/>
        </p:nvSpPr>
        <p:spPr bwMode="auto">
          <a:xfrm>
            <a:off x="9525000" y="1139643"/>
            <a:ext cx="1645919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800" i="0" u="none" strike="noStrike" normalizeH="0" baseline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itchFamily="34" charset="0"/>
              </a:rPr>
              <a:t>CSM prediction</a:t>
            </a:r>
            <a:endParaRPr kumimoji="0" lang="en-AU" sz="18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44860E-457B-CBF6-8D95-46BB45E3E67B}"/>
              </a:ext>
            </a:extLst>
          </p:cNvPr>
          <p:cNvSpPr txBox="1">
            <a:spLocks/>
          </p:cNvSpPr>
          <p:nvPr/>
        </p:nvSpPr>
        <p:spPr bwMode="auto">
          <a:xfrm>
            <a:off x="6172200" y="5029200"/>
            <a:ext cx="601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QCD – valence &amp; glue &amp; sea DFs are intimately connected at ALL scales.  </a:t>
            </a:r>
          </a:p>
          <a:p>
            <a:r>
              <a:rPr lang="en-US" kern="0" dirty="0"/>
              <a:t>Unsound to treat them as uncorrelated/independent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82F44-47FF-309C-6EFB-43A734F254A2}"/>
              </a:ext>
            </a:extLst>
          </p:cNvPr>
          <p:cNvSpPr txBox="1"/>
          <p:nvPr/>
        </p:nvSpPr>
        <p:spPr>
          <a:xfrm>
            <a:off x="5867401" y="228600"/>
            <a:ext cx="6125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171450" algn="l" rtl="0">
              <a:buFont typeface="Wingdings" panose="05000000000000000000" pitchFamily="2" charset="2"/>
              <a:buChar char="ü"/>
            </a:pPr>
            <a:r>
              <a:rPr lang="en-AU" sz="1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Concerning pion parton distributions, </a:t>
            </a:r>
            <a:r>
              <a:rPr lang="en-AU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Z.-F. Cui (</a:t>
            </a:r>
            <a:r>
              <a:rPr lang="ja-JP" altLang="en-US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崔著钫</a:t>
            </a:r>
            <a:r>
              <a:rPr lang="en-US" altLang="ja-JP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), </a:t>
            </a:r>
            <a:r>
              <a:rPr lang="en-AU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M. Ding (</a:t>
            </a:r>
            <a:r>
              <a:rPr lang="ja-JP" altLang="en-US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丁明慧</a:t>
            </a:r>
            <a:r>
              <a:rPr lang="en-US" altLang="ja-JP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) et al.</a:t>
            </a:r>
            <a:r>
              <a:rPr lang="en-AU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, </a:t>
            </a:r>
            <a:r>
              <a:rPr lang="en-AU" sz="1200" i="0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hlinkClick r:id="rId5"/>
              </a:rPr>
              <a:t>NJU-INP 053/21</a:t>
            </a:r>
            <a:r>
              <a:rPr lang="en-AU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, </a:t>
            </a:r>
            <a:r>
              <a:rPr lang="en-AU" sz="1200" i="0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hlinkClick r:id="rId6"/>
              </a:rPr>
              <a:t>e-Print: 2112.09210 [hep-</a:t>
            </a:r>
            <a:r>
              <a:rPr lang="en-AU" sz="1200" i="0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hlinkClick r:id="rId6"/>
              </a:rPr>
              <a:t>ph</a:t>
            </a:r>
            <a:r>
              <a:rPr lang="en-AU" sz="1200" i="0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hlinkClick r:id="rId6"/>
              </a:rPr>
              <a:t>]</a:t>
            </a:r>
            <a:r>
              <a:rPr lang="en-AU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</a:rPr>
              <a:t>, </a:t>
            </a:r>
            <a:r>
              <a:rPr lang="en-AU" sz="1200" i="0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hlinkClick r:id="rId7"/>
              </a:rPr>
              <a:t>Eur. Phys. J. A 58 (2022) 10/1-14</a:t>
            </a:r>
            <a:r>
              <a:rPr lang="en-AU" sz="12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AU" sz="1200" i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E0541-2951-4B47-94C2-EFAF00B6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191000"/>
            <a:ext cx="103632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Structure of Baryons </a:t>
            </a:r>
            <a:b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- diquark correlations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3749B-177B-41FF-BEC6-DF3D52148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5621E-99BC-4D97-9952-46F40070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EB507-5FE6-48CF-8DC2-2450222E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BA718-1470-423D-B135-73ABD1DE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D7CACAD2-C3CE-4DB0-A61B-22041CBA66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7695" y="538588"/>
            <a:ext cx="9176609" cy="3007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12697-AFFE-4E29-80D7-C6C162F7670A}"/>
              </a:ext>
            </a:extLst>
          </p:cNvPr>
          <p:cNvSpPr txBox="1"/>
          <p:nvPr/>
        </p:nvSpPr>
        <p:spPr>
          <a:xfrm>
            <a:off x="8336" y="0"/>
            <a:ext cx="29097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dirty="0">
                <a:solidFill>
                  <a:schemeClr val="accent1">
                    <a:lumMod val="50000"/>
                  </a:schemeClr>
                </a:solidFill>
              </a:rPr>
              <a:t>Baryon Structure and QCD</a:t>
            </a:r>
          </a:p>
          <a:p>
            <a:r>
              <a:rPr lang="en-AU" sz="1400" dirty="0">
                <a:solidFill>
                  <a:schemeClr val="accent1">
                    <a:lumMod val="50000"/>
                  </a:schemeClr>
                </a:solidFill>
              </a:rPr>
              <a:t>R.T. Cahill, C. D. Roberts, J. Praschifka</a:t>
            </a:r>
          </a:p>
          <a:p>
            <a:r>
              <a:rPr lang="en-AU" sz="1400" dirty="0">
                <a:solidFill>
                  <a:schemeClr val="accent1">
                    <a:lumMod val="50000"/>
                  </a:schemeClr>
                </a:solidFill>
              </a:rPr>
              <a:t>Austral. J. Phys. </a:t>
            </a:r>
            <a:r>
              <a:rPr lang="en-AU" sz="1400" b="1" dirty="0">
                <a:solidFill>
                  <a:schemeClr val="accent1">
                    <a:lumMod val="50000"/>
                  </a:schemeClr>
                </a:solidFill>
              </a:rPr>
              <a:t>42</a:t>
            </a:r>
            <a:r>
              <a:rPr lang="en-AU" sz="1400" dirty="0">
                <a:solidFill>
                  <a:schemeClr val="accent1">
                    <a:lumMod val="50000"/>
                  </a:schemeClr>
                </a:solidFill>
              </a:rPr>
              <a:t> (1989) 129-145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16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possible, but numerical challenges remain</a:t>
            </a:r>
          </a:p>
          <a:p>
            <a:r>
              <a:rPr lang="en-US" dirty="0"/>
              <a:t>For many/most applications, diquark approximation to </a:t>
            </a:r>
            <a:r>
              <a:rPr lang="en-US" dirty="0" err="1"/>
              <a:t>quark+quark</a:t>
            </a:r>
            <a:r>
              <a:rPr lang="en-US" dirty="0"/>
              <a:t>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 phenomena</a:t>
            </a:r>
            <a:r>
              <a:rPr lang="en-US" i="1" dirty="0"/>
              <a:t>, strong diquark correlations exist within baryons</a:t>
            </a:r>
          </a:p>
          <a:p>
            <a:pPr lvl="1"/>
            <a:r>
              <a:rPr lang="en-US" sz="2200" dirty="0"/>
              <a:t>proton and neutron … both scalar and axial-vector diquarks are present</a:t>
            </a:r>
            <a:endParaRPr lang="en-US" sz="2200" i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11638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2819400" y="4296936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</a:t>
                </a:r>
                <a:r>
                  <a:rPr lang="en-US" dirty="0" err="1">
                    <a:solidFill>
                      <a:srgbClr val="C00000"/>
                    </a:solidFill>
                  </a:rPr>
                  <a:t>axialvector</a:t>
                </a:r>
                <a:r>
                  <a:rPr lang="en-US" dirty="0">
                    <a:solidFill>
                      <a:srgbClr val="C00000"/>
                    </a:solidFill>
                  </a:rPr>
                  <a:t> (AV)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AV 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296936"/>
                <a:ext cx="2590801" cy="2031325"/>
              </a:xfrm>
              <a:prstGeom prst="rect">
                <a:avLst/>
              </a:prstGeom>
              <a:blipFill>
                <a:blip r:embed="rId4"/>
                <a:stretch>
                  <a:fillRect l="-1647" t="-1802" r="-235" b="-39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0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9FCB-5499-4A21-B90E-B23493A6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/>
              <a:t>Diquarks &amp; Deep Inelastic Scattering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9846F-B925-466D-A91F-C9AA7CBBED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744792"/>
                <a:ext cx="6705600" cy="4525963"/>
              </a:xfrm>
            </p:spPr>
            <p:txBody>
              <a:bodyPr/>
              <a:lstStyle/>
              <a:p>
                <a:r>
                  <a:rPr lang="en-GB" dirty="0"/>
                  <a:t>The ratio of neutron and proton structure functions at large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is keen discriminator between competing pictures of proton structure</a:t>
                </a:r>
              </a:p>
              <a:p>
                <a:r>
                  <a:rPr lang="en-GB" dirty="0"/>
                  <a:t>Example: </a:t>
                </a:r>
              </a:p>
              <a:p>
                <a:pPr lvl="1"/>
                <a:r>
                  <a:rPr lang="en-GB" b="0" dirty="0"/>
                  <a:t>Only scalar diquark in the proton (no axial-vector):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→1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correlations in the proton wave function (SU(4) spin-flavour)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GB" dirty="0"/>
              </a:p>
              <a:p>
                <a:r>
                  <a:rPr lang="en-GB" dirty="0"/>
                  <a:t>Experiments have been trying to deliver reliable data on this ratio for fifty years!</a:t>
                </a:r>
              </a:p>
              <a:p>
                <a:r>
                  <a:rPr lang="en-GB" dirty="0"/>
                  <a:t>MARATHON – a more-than ten-year effort, using a tritium target at JLab, has delivered precise results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9846F-B925-466D-A91F-C9AA7CBBED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744792"/>
                <a:ext cx="6705600" cy="4525963"/>
              </a:xfrm>
              <a:blipFill>
                <a:blip r:embed="rId2"/>
                <a:stretch>
                  <a:fillRect l="-1000" t="-942" r="-1545" b="-8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D95CE-7F45-4DDA-B3D9-45B3C10A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A1AA-99E4-4E4E-B9A1-741CF3EB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A633-676E-4288-BE7D-DC3F40B7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52010-944D-4A35-A5E2-7B31FF9FC613}"/>
              </a:ext>
            </a:extLst>
          </p:cNvPr>
          <p:cNvSpPr txBox="1"/>
          <p:nvPr/>
        </p:nvSpPr>
        <p:spPr>
          <a:xfrm>
            <a:off x="2667000" y="5590441"/>
            <a:ext cx="489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D. Abrams</a:t>
            </a:r>
            <a:r>
              <a:rPr lang="en-US" sz="1200" b="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et al., Measurement of the Nucleon Fn2/Fp2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1200" b="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Structure Function Ratio by the Jefferson Lab MARATHON Tritium/Helium-3 Deep Inelastic Scattering Experiment – 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arXiv:2104.05850 [hep-ex], </a:t>
            </a:r>
          </a:p>
          <a:p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Phys. Rev. Lett. (2022) in press. </a:t>
            </a:r>
            <a:endParaRPr lang="en-US" dirty="0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1E732AC-1095-4334-B0C4-3E1F29EAF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87" y="1552574"/>
            <a:ext cx="4445982" cy="47244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0AFFB1-BB6C-4B93-926D-8114C116CB75}"/>
              </a:ext>
            </a:extLst>
          </p:cNvPr>
          <p:cNvCxnSpPr/>
          <p:nvPr/>
        </p:nvCxnSpPr>
        <p:spPr bwMode="auto">
          <a:xfrm flipV="1">
            <a:off x="6858000" y="3124200"/>
            <a:ext cx="3886200" cy="1752600"/>
          </a:xfrm>
          <a:prstGeom prst="straightConnector1">
            <a:avLst/>
          </a:prstGeom>
          <a:ln>
            <a:solidFill>
              <a:srgbClr val="003399"/>
            </a:solidFill>
            <a:prstDash val="lgDash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515BA21-A867-42A0-8DF5-663AAFFF46B1}"/>
              </a:ext>
            </a:extLst>
          </p:cNvPr>
          <p:cNvSpPr/>
          <p:nvPr/>
        </p:nvSpPr>
        <p:spPr bwMode="auto">
          <a:xfrm>
            <a:off x="11754464" y="379033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7A98F9-A537-A3ED-C57E-D366BE5FBADE}"/>
              </a:ext>
            </a:extLst>
          </p:cNvPr>
          <p:cNvCxnSpPr>
            <a:cxnSpLocks/>
          </p:cNvCxnSpPr>
          <p:nvPr/>
        </p:nvCxnSpPr>
        <p:spPr bwMode="auto">
          <a:xfrm flipV="1">
            <a:off x="11540989" y="3919545"/>
            <a:ext cx="228600" cy="685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8212A0-9DF2-362A-DA72-2832A2CAE784}"/>
                  </a:ext>
                </a:extLst>
              </p:cNvPr>
              <p:cNvSpPr txBox="1"/>
              <p:nvPr/>
            </p:nvSpPr>
            <p:spPr>
              <a:xfrm>
                <a:off x="11060929" y="4490600"/>
                <a:ext cx="960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only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8212A0-9DF2-362A-DA72-2832A2CAE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929" y="4490600"/>
                <a:ext cx="960119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2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410" y="2851944"/>
            <a:ext cx="513819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Standard Model of Particle Physics has one obvious mass-generating mechanism</a:t>
            </a:r>
          </a:p>
          <a:p>
            <a:pPr marL="0" indent="0">
              <a:buNone/>
            </a:pPr>
            <a:r>
              <a:rPr lang="en-GB" dirty="0"/>
              <a:t>	 = 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Higgs Boson</a:t>
            </a:r>
            <a:r>
              <a:rPr lang="en-GB" dirty="0"/>
              <a:t> … impacts are critical to evolution of Universe as we know it</a:t>
            </a:r>
          </a:p>
          <a:p>
            <a:r>
              <a:rPr lang="en-GB" dirty="0"/>
              <a:t>However, Higgs boson is alone responsible for just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∼ 1%</a:t>
            </a:r>
            <a:r>
              <a:rPr lang="en-GB" dirty="0"/>
              <a:t> of the visible mass in the Universe</a:t>
            </a:r>
          </a:p>
          <a:p>
            <a:r>
              <a:rPr lang="en-GB" dirty="0"/>
              <a:t>Proton mass budget … only 9 MeV/939 MeV is directly from Higgs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8632553" y="2636747"/>
            <a:ext cx="1654447" cy="283219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0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Nature has another very effective mechanism for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  <a:endParaRPr lang="en-US" sz="22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4548552"/>
            <a:ext cx="609600" cy="7620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5591175"/>
            <a:ext cx="4050324" cy="20594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72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5CB2-D64D-4A53-BA50-2051B309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/>
              <a:t>MARATHON EXPERIMENT</a:t>
            </a:r>
            <a:br>
              <a:rPr lang="en-GB" sz="3200" dirty="0"/>
            </a:br>
            <a:r>
              <a:rPr lang="en-GB" sz="3200" dirty="0"/>
              <a:t>- Schlessinger point method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0EC07-46CF-4299-9893-070DB848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DB25D-B24D-4921-8514-118A878C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354EA-7AE7-4512-ABD9-8AA7E285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6A518-75E0-4DDA-862D-65B3DE15A677}"/>
              </a:ext>
            </a:extLst>
          </p:cNvPr>
          <p:cNvSpPr txBox="1"/>
          <p:nvPr/>
        </p:nvSpPr>
        <p:spPr>
          <a:xfrm>
            <a:off x="-1" y="0"/>
            <a:ext cx="5029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Valence quark ratio in the proton, </a:t>
            </a:r>
            <a:r>
              <a:rPr 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Zhu-Fang Cui (</a:t>
            </a:r>
            <a:r>
              <a:rPr lang="ja-JP" alt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崔著钫</a:t>
            </a:r>
            <a:r>
              <a:rPr lang="en-US" altLang="ja-JP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Fei Gao (</a:t>
            </a:r>
            <a:r>
              <a:rPr lang="ja-JP" alt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高飞</a:t>
            </a:r>
            <a:r>
              <a:rPr lang="en-US" altLang="ja-JP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Daniele Binosi, Lei Chang (</a:t>
            </a:r>
            <a:r>
              <a:rPr lang="ja-JP" alt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常雷</a:t>
            </a:r>
            <a:r>
              <a:rPr lang="en-US" altLang="ja-JP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en-US" sz="1200" b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D. Roberts and S. M. Schmidt, NJU-INP 049/21, </a:t>
            </a:r>
            <a:r>
              <a:rPr lang="en-US" sz="1200" b="0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e-print: </a:t>
            </a:r>
            <a:r>
              <a:rPr lang="en-US" sz="1200" b="0" i="0" u="none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2108.11493 [hep-</a:t>
            </a:r>
            <a:r>
              <a:rPr lang="en-US" sz="1200" b="0" i="0" u="none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US" sz="1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200" b="0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Chin. Phys. Lett. </a:t>
            </a:r>
            <a:r>
              <a:rPr lang="en-US" sz="1200" b="0" i="1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Express</a:t>
            </a:r>
            <a:r>
              <a:rPr lang="en-US" sz="1200" b="0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</a:t>
            </a:r>
            <a:r>
              <a:rPr lang="en-US" sz="1200" b="0" i="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(04) (2022) 041401/1-5:</a:t>
            </a:r>
            <a:r>
              <a:rPr lang="en-US" sz="1200" b="0" i="1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Express Letter</a:t>
            </a:r>
            <a:r>
              <a:rPr lang="en-US" sz="1200" b="0" i="1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200" b="0" dirty="0">
              <a:solidFill>
                <a:schemeClr val="accent4">
                  <a:lumMod val="7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691597-7B19-4652-90C7-FC77FF703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400" y="1905000"/>
            <a:ext cx="4900401" cy="38687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13C12ED-5565-4F59-B2F4-442D01F18BB1}"/>
              </a:ext>
            </a:extLst>
          </p:cNvPr>
          <p:cNvSpPr txBox="1">
            <a:spLocks/>
          </p:cNvSpPr>
          <p:nvPr/>
        </p:nvSpPr>
        <p:spPr bwMode="auto">
          <a:xfrm>
            <a:off x="609600" y="3429000"/>
            <a:ext cx="5638800" cy="321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100" kern="0" dirty="0"/>
              <a:t>Delivers model-independent prediction for all ratios</a:t>
            </a:r>
          </a:p>
          <a:p>
            <a:pPr lvl="1"/>
            <a:r>
              <a:rPr lang="en-US" sz="2100" kern="0" dirty="0"/>
              <a:t>No reference to models or physics theories</a:t>
            </a:r>
          </a:p>
          <a:p>
            <a:r>
              <a:rPr lang="en-US" sz="2100" kern="0" dirty="0"/>
              <a:t>Provides benchmark against which all pictures of nucleon structure can be measured</a:t>
            </a:r>
          </a:p>
          <a:p>
            <a:r>
              <a:rPr lang="en-US" sz="2100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models of nucleon might be consistent with available data is 1/7,000,000</a:t>
            </a:r>
            <a:endParaRPr lang="en-GB" sz="2100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r>
              <a:rPr lang="en-GB" kern="0" dirty="0"/>
              <a:t> </a:t>
            </a:r>
            <a:endParaRPr lang="en-US" kern="0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9E717F-0A85-4C0A-BB30-34678C7E7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14853"/>
            <a:ext cx="6298280" cy="15551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BFA4-EB66-4523-94CE-ED2907F2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6237"/>
            <a:ext cx="5791200" cy="4525963"/>
          </a:xfrm>
        </p:spPr>
        <p:txBody>
          <a:bodyPr/>
          <a:lstStyle/>
          <a:p>
            <a:r>
              <a:rPr lang="en-GB" sz="2100" kern="0" dirty="0"/>
              <a:t>New mathematical method for interpolation and extrapolation of data</a:t>
            </a:r>
          </a:p>
          <a:p>
            <a:pPr lvl="1"/>
            <a:r>
              <a:rPr lang="en-GB" sz="2100" kern="0" dirty="0"/>
              <a:t>based on continued-fraction representation of functions, augmented by statistical sampling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14D1-A11B-4252-AAD1-C1BFF934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Proton and pion distribution functions in counterpoint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323B7-6915-45F4-9DBD-5E09313DF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Despite enormous expense of time and effort, much must still be learnt before proton and pion structure may be considered understood in terms of DFs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Most simply, what are the differences, if any, between the distributions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partons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within the proton and the pion?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question of similarity/difference between proton and pion DFs has particular resonance today as science seeks to explain EHM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How are obvious macroscopic differences between protons and </a:t>
            </a:r>
            <a:r>
              <a:rPr lang="en-US" sz="2000" dirty="0" err="1"/>
              <a:t>pions</a:t>
            </a:r>
            <a:r>
              <a:rPr lang="en-US" sz="2000" dirty="0"/>
              <a:t> expressed in the structural features of these two bound-states?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881FAB-E3D0-4E9C-BBA2-FB13D92E1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82338"/>
            <a:ext cx="5384800" cy="43616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D6ABD-390E-4334-9B50-27DA9578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186F-96F5-4100-B381-8EE2AE33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F68E0-05F0-48F7-89BD-4C304205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5AD88-4FF6-4855-B184-6B008B5F645D}"/>
              </a:ext>
            </a:extLst>
          </p:cNvPr>
          <p:cNvSpPr txBox="1"/>
          <p:nvPr/>
        </p:nvSpPr>
        <p:spPr>
          <a:xfrm>
            <a:off x="6629400" y="162242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8B6F3-D36D-4AF9-B44B-A9B237ADE2E3}"/>
              </a:ext>
            </a:extLst>
          </p:cNvPr>
          <p:cNvSpPr txBox="1"/>
          <p:nvPr/>
        </p:nvSpPr>
        <p:spPr>
          <a:xfrm>
            <a:off x="9296400" y="160986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772E6-DE60-F367-4189-C08289287EAA}"/>
              </a:ext>
            </a:extLst>
          </p:cNvPr>
          <p:cNvSpPr txBox="1"/>
          <p:nvPr/>
        </p:nvSpPr>
        <p:spPr>
          <a:xfrm flipH="1">
            <a:off x="6629400" y="13130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massive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D46D-A3A7-B0C3-6DC0-94FF2DB49847}"/>
              </a:ext>
            </a:extLst>
          </p:cNvPr>
          <p:cNvSpPr txBox="1"/>
          <p:nvPr/>
        </p:nvSpPr>
        <p:spPr>
          <a:xfrm flipH="1">
            <a:off x="9296400" y="1342303"/>
            <a:ext cx="205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almost massless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AEFD-69EB-4C8D-BA2A-0F0D7BA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9315AC-C3CF-4A1E-AFF3-860A3D971B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</p:spPr>
            <p:txBody>
              <a:bodyPr/>
              <a:lstStyle/>
              <a:p>
                <a:r>
                  <a:rPr lang="en-GB" dirty="0"/>
                  <a:t>Valence-quark domain: there is a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 at which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: val.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GB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=3+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sz="2200" dirty="0"/>
                  <a:t>Gluon DFs: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glue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sz="2200" dirty="0"/>
              </a:p>
              <a:p>
                <a:pPr lvl="1"/>
                <a:r>
                  <a:rPr lang="en-GB" sz="2200" dirty="0"/>
                  <a:t>Sea DFs: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sea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GB" sz="2200" dirty="0"/>
              </a:p>
              <a:p>
                <a:pPr lvl="1"/>
                <a:endParaRPr lang="en-GB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9315AC-C3CF-4A1E-AFF3-860A3D971B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  <a:blipFill>
                <a:blip r:embed="rId2"/>
                <a:stretch>
                  <a:fillRect l="-611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7B5A4-812C-45C1-A6FC-8D9293CC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131B-A4F3-41E4-A548-28F1665D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12F9E-9C25-4B7A-8B35-E809B040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0FD9E33-AD34-4AEF-B796-53685C361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52" y="987754"/>
            <a:ext cx="3317748" cy="1066800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CC04E7D2-B027-49C3-99A8-A77E63F5D811}"/>
              </a:ext>
            </a:extLst>
          </p:cNvPr>
          <p:cNvSpPr/>
          <p:nvPr/>
        </p:nvSpPr>
        <p:spPr bwMode="auto">
          <a:xfrm>
            <a:off x="4876800" y="2360778"/>
            <a:ext cx="152400" cy="685800"/>
          </a:xfrm>
          <a:prstGeom prst="rightBrace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63BBB-A330-4BD3-B401-62236B897A70}"/>
              </a:ext>
            </a:extLst>
          </p:cNvPr>
          <p:cNvCxnSpPr>
            <a:cxnSpLocks/>
          </p:cNvCxnSpPr>
          <p:nvPr/>
        </p:nvCxnSpPr>
        <p:spPr bwMode="auto">
          <a:xfrm flipH="1">
            <a:off x="5143500" y="2557505"/>
            <a:ext cx="1257300" cy="14617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93565A-BD68-40C9-98CB-010A41502CEC}"/>
              </a:ext>
            </a:extLst>
          </p:cNvPr>
          <p:cNvSpPr txBox="1"/>
          <p:nvPr/>
        </p:nvSpPr>
        <p:spPr>
          <a:xfrm>
            <a:off x="6362700" y="2286000"/>
            <a:ext cx="5448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/>
              <a:t>These are simple consequences of DGLAP equations.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DF with lowest exponent </a:t>
            </a:r>
          </a:p>
          <a:p>
            <a:pPr>
              <a:spcAft>
                <a:spcPts val="600"/>
              </a:spcAft>
            </a:pPr>
            <a:r>
              <a:rPr lang="en-GB" dirty="0"/>
              <a:t>           defines the valence degree-of-freedom.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/>
              <a:t>Argument can be reversed: 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if large-x glue or sea DF exponent is smaller than that of valence DF at any given scale, then it is smaller at all lower scales.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C00000"/>
                </a:solidFill>
              </a:rPr>
              <a:t>Proton is supposed to be a stable bound-state of three valence-quarks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❽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Yet, modern global analyses of proton DIS and related  data encompass fits with role of glue and valence-quarks reversed!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❽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Proton has valence glue but no valence quarks!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8A6241-F7C1-4DFE-A3C2-E0202B1BD882}"/>
              </a:ext>
            </a:extLst>
          </p:cNvPr>
          <p:cNvSpPr txBox="1">
            <a:spLocks/>
          </p:cNvSpPr>
          <p:nvPr/>
        </p:nvSpPr>
        <p:spPr bwMode="auto">
          <a:xfrm>
            <a:off x="609600" y="3429001"/>
            <a:ext cx="56388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No simultaneous global fits to proton and pion data have ever been performed</a:t>
            </a:r>
          </a:p>
          <a:p>
            <a:pPr lvl="1">
              <a:spcBef>
                <a:spcPts val="0"/>
              </a:spcBef>
            </a:pPr>
            <a:r>
              <a:rPr lang="en-GB" sz="2200" kern="0" dirty="0"/>
              <a:t>Largely because pion data are scarce</a:t>
            </a:r>
          </a:p>
          <a:p>
            <a:r>
              <a:rPr lang="en-GB" kern="0" dirty="0"/>
              <a:t>Existing approaches are unlikely to yield definitive answers because practitioners typically ignore QCD constraints</a:t>
            </a:r>
            <a:endParaRPr lang="en-US" kern="0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E5FA3F6-DBA1-498E-93BE-1EA386DDB0D6}"/>
              </a:ext>
            </a:extLst>
          </p:cNvPr>
          <p:cNvSpPr/>
          <p:nvPr/>
        </p:nvSpPr>
        <p:spPr bwMode="auto">
          <a:xfrm flipH="1">
            <a:off x="7696200" y="1214544"/>
            <a:ext cx="152400" cy="685800"/>
          </a:xfrm>
          <a:prstGeom prst="rightBrace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52AAAB-3913-3F17-0D28-AF26BB3422CB}"/>
              </a:ext>
            </a:extLst>
          </p:cNvPr>
          <p:cNvSpPr txBox="1"/>
          <p:nvPr/>
        </p:nvSpPr>
        <p:spPr>
          <a:xfrm>
            <a:off x="609600" y="622626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06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EAEFD-69EB-4C8D-BA2A-0F0D7BA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9315AC-C3CF-4A1E-AFF3-860A3D971B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</p:spPr>
            <p:txBody>
              <a:bodyPr/>
              <a:lstStyle/>
              <a:p>
                <a:r>
                  <a:rPr lang="en-GB" dirty="0"/>
                  <a:t>Valence-quark domain: there is a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 at which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: val.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GB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sz="2200" dirty="0"/>
                  <a:t>Gluon DFs: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glue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sz="2200" dirty="0"/>
              </a:p>
              <a:p>
                <a:pPr lvl="1"/>
                <a:r>
                  <a:rPr lang="en-GB" sz="2200" dirty="0"/>
                  <a:t>Sea DFs: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sea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val</m:t>
                        </m:r>
                      </m:sup>
                    </m:sSub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sz="2200" dirty="0"/>
              </a:p>
              <a:p>
                <a:pPr lvl="1"/>
                <a:endParaRPr lang="en-GB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9315AC-C3CF-4A1E-AFF3-860A3D971B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0"/>
                <a:ext cx="10972800" cy="4525963"/>
              </a:xfrm>
              <a:blipFill>
                <a:blip r:embed="rId2"/>
                <a:stretch>
                  <a:fillRect l="-611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7B5A4-812C-45C1-A6FC-8D9293CC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9131B-A4F3-41E4-A548-28F1665D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12F9E-9C25-4B7A-8B35-E809B040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0FD9E33-AD34-4AEF-B796-53685C361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52" y="987754"/>
            <a:ext cx="3317748" cy="1066800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CC04E7D2-B027-49C3-99A8-A77E63F5D811}"/>
              </a:ext>
            </a:extLst>
          </p:cNvPr>
          <p:cNvSpPr/>
          <p:nvPr/>
        </p:nvSpPr>
        <p:spPr bwMode="auto">
          <a:xfrm>
            <a:off x="4876800" y="2360778"/>
            <a:ext cx="152400" cy="685800"/>
          </a:xfrm>
          <a:prstGeom prst="rightBrace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63BBB-A330-4BD3-B401-62236B897A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143500" y="2703678"/>
            <a:ext cx="1104900" cy="22705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8A6241-F7C1-4DFE-A3C2-E0202B1BD882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1"/>
            <a:ext cx="56388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Further, no simultaneous global fits to proton and pion data have ever been performed</a:t>
            </a:r>
          </a:p>
          <a:p>
            <a:pPr lvl="1">
              <a:spcBef>
                <a:spcPts val="0"/>
              </a:spcBef>
            </a:pPr>
            <a:r>
              <a:rPr lang="en-GB" sz="2200" kern="0" dirty="0"/>
              <a:t>Largely because pion data are scarce</a:t>
            </a:r>
          </a:p>
          <a:p>
            <a:r>
              <a:rPr lang="en-GB" kern="0" dirty="0"/>
              <a:t>Existing approaches are unlikely to yield definitive answers because practitioners typically ignore QCD constraints</a:t>
            </a:r>
            <a:endParaRPr lang="en-US" kern="0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E5FA3F6-DBA1-498E-93BE-1EA386DDB0D6}"/>
              </a:ext>
            </a:extLst>
          </p:cNvPr>
          <p:cNvSpPr/>
          <p:nvPr/>
        </p:nvSpPr>
        <p:spPr bwMode="auto">
          <a:xfrm flipH="1">
            <a:off x="7696200" y="1214544"/>
            <a:ext cx="152400" cy="685800"/>
          </a:xfrm>
          <a:prstGeom prst="rightBrace">
            <a:avLst/>
          </a:prstGeom>
          <a:noFill/>
          <a:ln w="190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D4321A-AECC-70A5-6AC0-8D04621247CE}"/>
              </a:ext>
            </a:extLst>
          </p:cNvPr>
          <p:cNvSpPr txBox="1"/>
          <p:nvPr/>
        </p:nvSpPr>
        <p:spPr>
          <a:xfrm>
            <a:off x="6248400" y="2849881"/>
            <a:ext cx="5715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/>
              <a:t>These are simple consequence of DGLAP equations.  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❽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CT18: large-x power of glue distribution at the scale ζ = </a:t>
            </a:r>
            <a:r>
              <a:rPr lang="en-US" dirty="0" err="1">
                <a:solidFill>
                  <a:srgbClr val="C00000"/>
                </a:solidFill>
              </a:rPr>
              <a:t>mass</a:t>
            </a:r>
            <a:r>
              <a:rPr lang="en-US" baseline="-25000" dirty="0" err="1">
                <a:solidFill>
                  <a:srgbClr val="C00000"/>
                </a:solidFill>
              </a:rPr>
              <a:t>charm</a:t>
            </a:r>
            <a:r>
              <a:rPr lang="en-US" dirty="0">
                <a:solidFill>
                  <a:srgbClr val="C00000"/>
                </a:solidFill>
              </a:rPr>
              <a:t> is (almost) identical to that of valence-quarks. 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Calibri" panose="020F0502020204030204" pitchFamily="34" charset="0"/>
              <a:buChar char="❽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With this behavior, proton has valence-gluon degrees of freedom at all scales.  That would make the proton a hybrid baryon, which it is not.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❽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CT18Z: large-x power of glue distribution is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=1.87</a:t>
            </a:r>
            <a:r>
              <a:rPr lang="en-US" dirty="0">
                <a:solidFill>
                  <a:srgbClr val="C00000"/>
                </a:solidFill>
              </a:rPr>
              <a:t>, whereas that on the valence quarks is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=3.15</a:t>
            </a:r>
            <a:r>
              <a:rPr lang="en-US" dirty="0">
                <a:solidFill>
                  <a:srgbClr val="C00000"/>
                </a:solidFill>
              </a:rPr>
              <a:t>,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Calibri" panose="020F0502020204030204" pitchFamily="34" charset="0"/>
              <a:buChar char="❽"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i.e</a:t>
            </a:r>
            <a:r>
              <a:rPr lang="en-US" dirty="0">
                <a:solidFill>
                  <a:srgbClr val="C00000"/>
                </a:solidFill>
              </a:rPr>
              <a:t>., at ζ = </a:t>
            </a:r>
            <a:r>
              <a:rPr lang="en-US" dirty="0" err="1">
                <a:solidFill>
                  <a:srgbClr val="C00000"/>
                </a:solidFill>
              </a:rPr>
              <a:t>mass</a:t>
            </a:r>
            <a:r>
              <a:rPr lang="en-US" baseline="-25000" dirty="0" err="1">
                <a:solidFill>
                  <a:srgbClr val="C00000"/>
                </a:solidFill>
              </a:rPr>
              <a:t>charm</a:t>
            </a:r>
            <a:r>
              <a:rPr lang="en-US" dirty="0">
                <a:solidFill>
                  <a:srgbClr val="C00000"/>
                </a:solidFill>
              </a:rPr>
              <a:t> valence-quarks are </a:t>
            </a:r>
            <a:r>
              <a:rPr lang="en-US" dirty="0" err="1">
                <a:solidFill>
                  <a:srgbClr val="C00000"/>
                </a:solidFill>
              </a:rPr>
              <a:t>subleading</a:t>
            </a:r>
            <a:r>
              <a:rPr lang="en-US" dirty="0">
                <a:solidFill>
                  <a:srgbClr val="C00000"/>
                </a:solidFill>
              </a:rPr>
              <a:t> degrees-of-freedom.  Instead, gluons dominate on what is typically called the valence-quark domain.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6F8CD-1945-7BC0-77AB-D09C51117594}"/>
              </a:ext>
            </a:extLst>
          </p:cNvPr>
          <p:cNvSpPr txBox="1"/>
          <p:nvPr/>
        </p:nvSpPr>
        <p:spPr>
          <a:xfrm>
            <a:off x="609600" y="622626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75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78EF-3932-4E67-A2E7-41B49CBC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0"/>
                <a:ext cx="7239000" cy="4906964"/>
              </a:xfrm>
            </p:spPr>
            <p:txBody>
              <a:bodyPr/>
              <a:lstStyle/>
              <a:p>
                <a:r>
                  <a:rPr lang="en-GB" dirty="0"/>
                  <a:t>Symmetry-preserving analyses using continuum Schwinger function methods (CSMs) deliver hadron scale DFs that agree with QCD constraints</a:t>
                </a:r>
              </a:p>
              <a:p>
                <a:r>
                  <a:rPr lang="en-GB" dirty="0"/>
                  <a:t>Valence-quark degrees-of-freedom carry all hadron’s momentum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>
                  <a:spcBef>
                    <a:spcPts val="900"/>
                  </a:spcBef>
                </a:pPr>
                <a:r>
                  <a:rPr lang="en-GB" dirty="0"/>
                  <a:t>Diquark correlations in proton, induced by EHM</a:t>
                </a:r>
              </a:p>
              <a:p>
                <a:pPr marL="800100" lvl="2" indent="0">
                  <a:buNone/>
                </a:pPr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)≠2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  <a:p>
                <a:r>
                  <a:rPr lang="en-US" dirty="0"/>
                  <a:t>Proton and pion valence-quark DFs have markedly different </a:t>
                </a:r>
                <a:r>
                  <a:rPr lang="en-US" dirty="0" err="1"/>
                  <a:t>behaviour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is Nature’s most dilated DF</a:t>
                </a:r>
              </a:p>
              <a:p>
                <a:pPr marL="971550" lvl="1" indent="-514350">
                  <a:buFont typeface="+mj-lt"/>
                  <a:buAutoNum type="romanLcPeriod"/>
                </a:pPr>
                <a:r>
                  <a:rPr lang="en-US" sz="2200" dirty="0"/>
                  <a:t>“Obvious”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behaviour</a:t>
                </a:r>
                <a:r>
                  <a:rPr lang="en-US" sz="2200" dirty="0"/>
                  <a:t> &amp; preservation of this unit difference under evolution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sz="2200" dirty="0"/>
                  <a:t>Also “hidden” = strong EHM-induced broadening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0"/>
                <a:ext cx="7239000" cy="4906964"/>
              </a:xfrm>
              <a:blipFill>
                <a:blip r:embed="rId2"/>
                <a:stretch>
                  <a:fillRect l="-926" t="-870" r="-1094" b="-248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3C1A-EDA7-4E21-AA0E-FC5C061F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DD44-39F5-4C04-A784-EF22937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24E5-E491-4FC2-8747-B7E6F662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C3599-7F5B-4CCE-B597-90B61AEE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639" y="809179"/>
            <a:ext cx="4158025" cy="545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1C66-BA3E-42A8-9A74-862DF1BB8C3B}"/>
              </a:ext>
            </a:extLst>
          </p:cNvPr>
          <p:cNvSpPr txBox="1"/>
          <p:nvPr/>
        </p:nvSpPr>
        <p:spPr>
          <a:xfrm>
            <a:off x="10668000" y="3962400"/>
            <a:ext cx="1225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 in proton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 in proton</a:t>
            </a:r>
          </a:p>
          <a:p>
            <a:r>
              <a:rPr lang="en-GB" dirty="0">
                <a:solidFill>
                  <a:srgbClr val="008000"/>
                </a:solidFill>
              </a:rPr>
              <a:t>u in pion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BF20-1E83-4DF8-ABA2-1E5DB77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4600"/>
            <a:ext cx="4267200" cy="44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7DCED-124A-4582-8812-6C73F4E9200F}"/>
              </a:ext>
            </a:extLst>
          </p:cNvPr>
          <p:cNvSpPr txBox="1"/>
          <p:nvPr/>
        </p:nvSpPr>
        <p:spPr>
          <a:xfrm>
            <a:off x="609600" y="622626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1AA22-F929-4622-8A50-336203DF1A20}"/>
              </a:ext>
            </a:extLst>
          </p:cNvPr>
          <p:cNvSpPr txBox="1"/>
          <p:nvPr/>
        </p:nvSpPr>
        <p:spPr>
          <a:xfrm>
            <a:off x="10909128" y="1851026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A8A5-E840-4859-B4F6-3DE6455B6A35}"/>
              </a:ext>
            </a:extLst>
          </p:cNvPr>
          <p:cNvSpPr txBox="1"/>
          <p:nvPr/>
        </p:nvSpPr>
        <p:spPr>
          <a:xfrm>
            <a:off x="10788564" y="5042439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BF91B-3AF2-4145-9778-0B43B55F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valence-quark DFs: Continuum cf. Lattice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E9093D-3A6E-41C9-9C79-68831E1A9D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0"/>
                <a:ext cx="6700837" cy="4525963"/>
              </a:xfrm>
            </p:spPr>
            <p:txBody>
              <a:bodyPr/>
              <a:lstStyle/>
              <a:p>
                <a:r>
                  <a:rPr lang="en-US" dirty="0"/>
                  <a:t>Owing to difficulties in handling so-called disconnected contributions, the calculation of individual proton valence DFs using lattice-</a:t>
                </a:r>
                <a:r>
                  <a:rPr lang="en-US" dirty="0" err="1"/>
                  <a:t>regularised</a:t>
                </a:r>
                <a:r>
                  <a:rPr lang="en-US" dirty="0"/>
                  <a:t> QCD (</a:t>
                </a:r>
                <a:r>
                  <a:rPr lang="en-US" dirty="0" err="1"/>
                  <a:t>lQCD</a:t>
                </a:r>
                <a:r>
                  <a:rPr lang="en-US" dirty="0"/>
                  <a:t>) is problematic</a:t>
                </a:r>
              </a:p>
              <a:p>
                <a:r>
                  <a:rPr lang="en-US" dirty="0" err="1"/>
                  <a:t>lQCD</a:t>
                </a:r>
                <a:r>
                  <a:rPr lang="en-US" dirty="0"/>
                  <a:t> results are typically only available for </a:t>
                </a:r>
                <a:r>
                  <a:rPr lang="en-US" dirty="0" err="1"/>
                  <a:t>isovector</a:t>
                </a:r>
                <a:r>
                  <a:rPr lang="en-US" dirty="0"/>
                  <a:t> distributions, from which disconnected contributions vanish in the continuum limit. </a:t>
                </a:r>
              </a:p>
              <a:p>
                <a:r>
                  <a:rPr lang="en-US" dirty="0"/>
                  <a:t>Comparison of </a:t>
                </a:r>
                <a:r>
                  <a:rPr lang="en-US" dirty="0" err="1"/>
                  <a:t>isovector</a:t>
                </a:r>
                <a:r>
                  <a:rPr lang="en-US" dirty="0"/>
                  <a:t> distributions</a:t>
                </a:r>
              </a:p>
              <a:p>
                <a:pPr marL="0" indent="0">
                  <a:buNone/>
                </a:pPr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Completely different approaches; yet good agreement, especially since refinements of both calculations may be anticipated.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E9093D-3A6E-41C9-9C79-68831E1A9D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0"/>
                <a:ext cx="6700837" cy="4525963"/>
              </a:xfrm>
              <a:blipFill>
                <a:blip r:embed="rId2"/>
                <a:stretch>
                  <a:fillRect l="-1001" t="-943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0B99-C9B9-4C39-BAFB-A963491E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A838C-25A3-4DA3-8513-38A02C21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42C66-35D7-4BF0-AFB4-6E5FD921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4724810-FAA1-4014-8285-77E605ED1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7" y="1588078"/>
            <a:ext cx="4881563" cy="331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71946-1A69-400B-8022-FE78116B86F4}"/>
              </a:ext>
            </a:extLst>
          </p:cNvPr>
          <p:cNvSpPr txBox="1"/>
          <p:nvPr/>
        </p:nvSpPr>
        <p:spPr>
          <a:xfrm>
            <a:off x="7467600" y="50292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u="sng" dirty="0">
                <a:solidFill>
                  <a:schemeClr val="accent1">
                    <a:lumMod val="75000"/>
                  </a:schemeClr>
                </a:solidFill>
              </a:rPr>
              <a:t>Continuum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u="sng" dirty="0"/>
              <a:t>Lattice</a:t>
            </a:r>
            <a:r>
              <a:rPr lang="en-GB" sz="1400" dirty="0"/>
              <a:t>: </a:t>
            </a:r>
            <a:r>
              <a:rPr lang="en-GB" sz="1400" i="1" dirty="0"/>
              <a:t>Nucleon </a:t>
            </a:r>
            <a:r>
              <a:rPr lang="en-GB" sz="1400" i="1" dirty="0" err="1"/>
              <a:t>Isovector</a:t>
            </a:r>
            <a:r>
              <a:rPr lang="en-GB" sz="1400" i="1" dirty="0"/>
              <a:t> Unpolarized Parton Distribution in the Physical-Continuum Limit</a:t>
            </a:r>
            <a:r>
              <a:rPr lang="en-GB" sz="1400" dirty="0"/>
              <a:t>, H.-W. Lin </a:t>
            </a:r>
            <a:r>
              <a:rPr lang="en-GB" sz="1400" i="1" dirty="0"/>
              <a:t>et al</a:t>
            </a:r>
            <a:r>
              <a:rPr lang="en-GB" sz="1400" dirty="0"/>
              <a:t>., arXiv:2011.14971 [hep-</a:t>
            </a:r>
            <a:r>
              <a:rPr lang="en-GB" sz="1400" dirty="0" err="1"/>
              <a:t>lat</a:t>
            </a:r>
            <a:r>
              <a:rPr lang="en-GB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074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B5EB4-CE17-4FEF-B393-4EEC6E2E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  <a:br>
              <a:rPr lang="en-US" dirty="0"/>
            </a:br>
            <a:r>
              <a:rPr lang="en-GB" dirty="0"/>
              <a:t>– </a:t>
            </a:r>
            <a:r>
              <a:rPr lang="en-US" dirty="0"/>
              <a:t>glue and sea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7685D-58C8-48CA-A1E0-2055B1D654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19201"/>
                <a:ext cx="8001000" cy="4906964"/>
              </a:xfrm>
            </p:spPr>
            <p:txBody>
              <a:bodyPr/>
              <a:lstStyle/>
              <a:p>
                <a:r>
                  <a:rPr lang="en-US" dirty="0"/>
                  <a:t>CSM prediction for glue-in-pion DF confirmed by recent </a:t>
                </a:r>
                <a:r>
                  <a:rPr lang="en-US" dirty="0" err="1"/>
                  <a:t>lQCD</a:t>
                </a:r>
                <a:r>
                  <a:rPr lang="en-US" dirty="0"/>
                  <a:t> simulation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1400" dirty="0"/>
                  <a:t>[</a:t>
                </a:r>
                <a:r>
                  <a:rPr lang="en-US" sz="1400" i="1" dirty="0"/>
                  <a:t>Regarding the distribution of glue in the pion</a:t>
                </a:r>
                <a:r>
                  <a:rPr lang="en-US" sz="1400" dirty="0"/>
                  <a:t>, Lei Chang (</a:t>
                </a:r>
                <a:r>
                  <a:rPr lang="en-US" sz="1400" dirty="0" err="1"/>
                  <a:t>常雷</a:t>
                </a:r>
                <a:r>
                  <a:rPr lang="en-US" sz="1400" dirty="0"/>
                  <a:t>) and Craig D Roberts, e-Print: 2106.08451 [hep-</a:t>
                </a:r>
                <a:r>
                  <a:rPr lang="en-US" sz="1400" dirty="0" err="1"/>
                  <a:t>ph</a:t>
                </a:r>
                <a:r>
                  <a:rPr lang="en-US" sz="1400" dirty="0"/>
                  <a:t>], Chin. Phys. Lett. 38 (8) (2021) 081101/1-6]</a:t>
                </a:r>
              </a:p>
              <a:p>
                <a:r>
                  <a:rPr lang="en-US" dirty="0"/>
                  <a:t>Glue-in-π DF possess significantly more support on the valence domain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 than the glue-in-p DF </a:t>
                </a:r>
              </a:p>
              <a:p>
                <a:r>
                  <a:rPr lang="en-US" dirty="0"/>
                  <a:t>Sea-in-π DF possess significantly more support on the valence domain than sea-in-p DFs.</a:t>
                </a:r>
              </a:p>
              <a:p>
                <a:r>
                  <a:rPr lang="en-US" i="1" dirty="0"/>
                  <a:t>s</a:t>
                </a:r>
                <a:r>
                  <a:rPr lang="en-US" dirty="0"/>
                  <a:t> and </a:t>
                </a:r>
                <a:r>
                  <a:rPr lang="en-US" i="1" dirty="0"/>
                  <a:t>c</a:t>
                </a:r>
                <a:r>
                  <a:rPr lang="en-US" dirty="0"/>
                  <a:t> sea DFs are commensurate in size with those of the light-quark sea DFs</a:t>
                </a:r>
              </a:p>
              <a:p>
                <a:r>
                  <a:rPr lang="en-US" dirty="0"/>
                  <a:t>For s-and c-quarks, too, the pion DFs possess significantly greater support on the valence domain than the kindred proton DFs. </a:t>
                </a:r>
              </a:p>
              <a:p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These outcomes are measurable expressions of EHM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27685D-58C8-48CA-A1E0-2055B1D654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19201"/>
                <a:ext cx="8001000" cy="4906964"/>
              </a:xfrm>
              <a:blipFill>
                <a:blip r:embed="rId2"/>
                <a:stretch>
                  <a:fillRect l="-1066" t="-870" r="-76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0AC8-17A5-4881-9E22-953B66E5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C64A7-49C7-403F-B94C-9E04EC33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6E492-6489-4709-BBD5-B822FA3F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48E632F3-A0A9-4F28-90F9-118E39C1B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83872"/>
            <a:ext cx="2924175" cy="59455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CA2D86-7EA5-49B2-8F69-22252813D0DD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1524000"/>
            <a:ext cx="3124200" cy="1072753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05BF39-9344-4C52-A00A-57791A162B6E}"/>
              </a:ext>
            </a:extLst>
          </p:cNvPr>
          <p:cNvCxnSpPr>
            <a:cxnSpLocks/>
          </p:cNvCxnSpPr>
          <p:nvPr/>
        </p:nvCxnSpPr>
        <p:spPr bwMode="auto">
          <a:xfrm>
            <a:off x="8153400" y="3341291"/>
            <a:ext cx="3276600" cy="521891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BAA48F-D431-4862-B101-8ADE5F15E2C3}"/>
              </a:ext>
            </a:extLst>
          </p:cNvPr>
          <p:cNvCxnSpPr>
            <a:cxnSpLocks/>
          </p:cNvCxnSpPr>
          <p:nvPr/>
        </p:nvCxnSpPr>
        <p:spPr bwMode="auto">
          <a:xfrm>
            <a:off x="8001000" y="5158384"/>
            <a:ext cx="3352800" cy="480415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4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3483-12AC-4649-9DA1-F5A9D8F5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Neutron/Proton structure function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</p:spPr>
            <p:txBody>
              <a:bodyPr/>
              <a:lstStyle/>
              <a:p>
                <a:r>
                  <a:rPr lang="en-US" dirty="0"/>
                  <a:t>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diquarks in proton wave function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is measure of EHM </a:t>
                </a:r>
              </a:p>
              <a:p>
                <a:r>
                  <a:rPr lang="en-GB" dirty="0"/>
                  <a:t>Structure function ratio is clear window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+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Comparison with MARATHON data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</a:t>
                </a:r>
                <a:r>
                  <a:rPr lang="en-US" sz="1400" dirty="0">
                    <a:solidFill>
                      <a:srgbClr val="CC9900"/>
                    </a:solidFill>
                  </a:rPr>
                  <a:t>D. Abrams,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et al</a:t>
                </a:r>
                <a:r>
                  <a:rPr lang="en-US" sz="1400" dirty="0">
                    <a:solidFill>
                      <a:srgbClr val="CC9900"/>
                    </a:solidFill>
                  </a:rPr>
                  <a:t>., Measurement of Nucleon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1400" b="0" i="1" smtClean="0">
                        <a:solidFill>
                          <a:srgbClr val="CC99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rgbClr val="CC9900"/>
                    </a:solidFill>
                  </a:rPr>
                  <a:t>Structure Function Ratio by the Jefferson Lab MARATHON Tritium/Helium-3 Deep Inelastic Scattering Experiment – arXiv:2104.05850 [hep-ex], Phys. Rev. Lett. (2022)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in press</a:t>
                </a:r>
                <a:r>
                  <a:rPr lang="en-US" sz="1400" dirty="0"/>
                  <a:t>]</a:t>
                </a:r>
              </a:p>
              <a:p>
                <a:pPr marL="285750"/>
                <a:r>
                  <a:rPr lang="en-US" sz="2000" dirty="0"/>
                  <a:t>Agreement with modern data on entire x-domain – parameter-free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  <a:blipFill>
                <a:blip r:embed="rId2"/>
                <a:stretch>
                  <a:fillRect l="-1010" t="-884" b="-39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89E2-E864-4FFD-A1DF-E12206CC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AE69-9E3E-425D-B4CF-B391C8E2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1A5A-7F5C-46BD-AC18-F7EE7A35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CC89464-7B61-4B4D-B767-A6D0CD024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02" y="2761457"/>
            <a:ext cx="4638198" cy="31821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3D8893-669C-421C-977B-75BE708A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9" y="2362200"/>
            <a:ext cx="3979333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941B5-59AF-4621-BC9F-0005FC71BB88}"/>
              </a:ext>
            </a:extLst>
          </p:cNvPr>
          <p:cNvSpPr txBox="1"/>
          <p:nvPr/>
        </p:nvSpPr>
        <p:spPr>
          <a:xfrm>
            <a:off x="6477000" y="592517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models of nucleon might be consistent with available data is 1/7,000,000</a:t>
            </a:r>
            <a:endParaRPr lang="en-GB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912B4F-C3A6-4E47-9D86-5D8486710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29800" y="5105400"/>
            <a:ext cx="1651001" cy="9328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3EE6DF4C-12EA-4BDD-9F0F-9F3AF9505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7" y="451417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/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axial-vector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blipFill>
                <a:blip r:embed="rId6"/>
                <a:stretch>
                  <a:fillRect l="-1412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37544DB-462F-4995-8033-56BC19CD1BFA}"/>
              </a:ext>
            </a:extLst>
          </p:cNvPr>
          <p:cNvSpPr txBox="1"/>
          <p:nvPr/>
        </p:nvSpPr>
        <p:spPr>
          <a:xfrm flipH="1">
            <a:off x="8229600" y="3033999"/>
            <a:ext cx="208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Sea quark dominance on x&lt;0.2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28C0BD-4A6E-4E92-8EE4-22C79214C546}"/>
              </a:ext>
            </a:extLst>
          </p:cNvPr>
          <p:cNvSpPr txBox="1"/>
          <p:nvPr/>
        </p:nvSpPr>
        <p:spPr>
          <a:xfrm flipH="1">
            <a:off x="8153400" y="4789192"/>
            <a:ext cx="320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CC9900"/>
                </a:solidFill>
              </a:rPr>
              <a:t>Valence quark dominance on x&gt;0.2</a:t>
            </a:r>
            <a:endParaRPr lang="en-US" sz="1600" b="1" i="1" dirty="0">
              <a:solidFill>
                <a:srgbClr val="CC99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BEE42-85C0-4C9C-A698-568B8FD75069}"/>
              </a:ext>
            </a:extLst>
          </p:cNvPr>
          <p:cNvSpPr txBox="1"/>
          <p:nvPr/>
        </p:nvSpPr>
        <p:spPr>
          <a:xfrm>
            <a:off x="304800" y="5697933"/>
            <a:ext cx="618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</a:rPr>
              <a:t>🎆 Valence quark ratio in the proton,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Zhu-Fang Cui,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Daniele Binosi, Lei Chang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(</a:t>
            </a:r>
            <a:r>
              <a:rPr lang="ja-JP" altLang="en-US" sz="1200" b="0" i="0" dirty="0">
                <a:solidFill>
                  <a:srgbClr val="000000"/>
                </a:solidFill>
                <a:effectLst/>
              </a:rPr>
              <a:t>常雷</a:t>
            </a:r>
            <a:r>
              <a:rPr lang="en-US" altLang="ja-JP" sz="1200" b="0" i="0" dirty="0">
                <a:solidFill>
                  <a:srgbClr val="000000"/>
                </a:solidFill>
                <a:effectLst/>
              </a:rPr>
              <a:t>)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Craig D. Roberts and Sebastian M. Schmidt,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7"/>
              </a:rPr>
              <a:t>NJU-INP 049/21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e-print: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2108.11493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hlinkClick r:id="rId8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]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Chin. Phys. Lett. 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Express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1" i="0" dirty="0">
                <a:solidFill>
                  <a:srgbClr val="212121"/>
                </a:solidFill>
                <a:effectLst/>
              </a:rPr>
              <a:t>39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(04) (2022) 041401/1-5: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9"/>
              </a:rPr>
              <a:t>Express Letter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endParaRPr lang="en-US" sz="12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35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146B-E909-4D3A-9A76-6EB713B4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of antimatter in the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112E63-0D66-4877-A3BC-86DAAF9425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400800" cy="4525963"/>
              </a:xfrm>
            </p:spPr>
            <p:txBody>
              <a:bodyPr/>
              <a:lstStyle/>
              <a:p>
                <a:r>
                  <a:rPr lang="en-GB" dirty="0"/>
                  <a:t>Pauli blocking: gluon splitting produces </a:t>
                </a:r>
              </a:p>
              <a:p>
                <a:pPr marL="0" indent="0"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dirty="0"/>
                  <a:t>  in preference to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Comparison with </a:t>
                </a:r>
                <a:r>
                  <a:rPr lang="en-US" dirty="0" err="1"/>
                  <a:t>SeaQuest</a:t>
                </a:r>
                <a:r>
                  <a:rPr lang="en-US" dirty="0"/>
                  <a:t> data 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[J. Dove, et al., </a:t>
                </a:r>
                <a:r>
                  <a:rPr lang="en-US" sz="1400" i="1" dirty="0"/>
                  <a:t>The asymmetry of antimatter in the proton</a:t>
                </a:r>
                <a:r>
                  <a:rPr lang="en-US" sz="1400" dirty="0"/>
                  <a:t>, Nature 590 (7847) (2021) 561–565.]</a:t>
                </a:r>
              </a:p>
              <a:p>
                <a:r>
                  <a:rPr lang="en-US" sz="2000" dirty="0"/>
                  <a:t>Gottfried sum rule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Most recent result from global fits [CT18]: 0.110(80)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112E63-0D66-4877-A3BC-86DAAF9425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400800" cy="4525963"/>
              </a:xfrm>
              <a:blipFill>
                <a:blip r:embed="rId2"/>
                <a:stretch>
                  <a:fillRect l="-1048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50058-09A2-4B7A-98F4-B0395212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5D8E9-8A6F-4F42-8C01-EEBCF5D5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447D-50D0-4A50-B50D-E22F6E55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B3440E2-AE62-4078-88FE-8C5EA1F1B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1253742"/>
            <a:ext cx="4838700" cy="3457575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0DAEF1E0-C7D3-4C1A-B9C7-08AA4CCB6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3657600"/>
            <a:ext cx="436245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B04DE-D1DA-F06E-89AF-EB1F62EFD965}"/>
              </a:ext>
            </a:extLst>
          </p:cNvPr>
          <p:cNvSpPr txBox="1"/>
          <p:nvPr/>
        </p:nvSpPr>
        <p:spPr>
          <a:xfrm>
            <a:off x="4267200" y="529147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171450" algn="l" rtl="0">
              <a:buFont typeface="Wingdings" panose="05000000000000000000" pitchFamily="2" charset="2"/>
              <a:buChar char="ü"/>
            </a:pP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Proton and pion distribution functions in counterpoint, </a:t>
            </a:r>
            <a:r>
              <a:rPr lang="en-AU" sz="1200" b="0" i="0" dirty="0" err="1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Ya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 Lu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陆亚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Lei Chang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常雷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Khépani Raya, Craig D. Roberts and José Rodríguez-Quintero,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5"/>
              </a:rPr>
              <a:t>NJU-INP 056/22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e-Print: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2203.00753 [hep-</a:t>
            </a:r>
            <a:r>
              <a:rPr lang="en-AU" sz="1200" b="0" i="0" u="none" strike="noStrike" dirty="0" err="1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ph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6"/>
              </a:rPr>
              <a:t>]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7"/>
              </a:rPr>
              <a:t>Phys. Lett. B 830 (2022) 137130/1-7</a:t>
            </a:r>
            <a:endParaRPr lang="en-AU" sz="1200" u="none" strike="noStrike" dirty="0">
              <a:solidFill>
                <a:srgbClr val="212121"/>
              </a:solidFill>
              <a:latin typeface="Open Sans" panose="020B0606030504020204" pitchFamily="34" charset="0"/>
            </a:endParaRPr>
          </a:p>
          <a:p>
            <a:pPr marL="361950" indent="-171450" algn="l" rtl="0">
              <a:buFont typeface="Wingdings" panose="05000000000000000000" pitchFamily="2" charset="2"/>
              <a:buChar char="ü"/>
            </a:pPr>
            <a:r>
              <a:rPr lang="en-AU" sz="1200" b="0" i="1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Parton distributions of light quarks and antiquarks in the proton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Lei Chang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常雷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and Craig D. Roberts,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8"/>
              </a:rPr>
              <a:t>NJU-INP 055/22</a:t>
            </a:r>
            <a:r>
              <a:rPr lang="en-AU" sz="1200" b="0" i="0" dirty="0">
                <a:solidFill>
                  <a:srgbClr val="212121"/>
                </a:solidFill>
                <a:effectLst/>
                <a:latin typeface="Open Sans" panose="020B0606030504020204" pitchFamily="34" charset="0"/>
              </a:rPr>
              <a:t>, e-Print: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9"/>
              </a:rPr>
              <a:t>2201.07870 [hep-</a:t>
            </a:r>
            <a:r>
              <a:rPr lang="en-AU" sz="1200" b="0" i="0" u="none" strike="noStrike" dirty="0" err="1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9"/>
              </a:rPr>
              <a:t>ph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9"/>
              </a:rPr>
              <a:t>]</a:t>
            </a:r>
            <a:r>
              <a:rPr lang="en-AU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AU" sz="1200" b="0" i="0" u="none" strike="noStrike" dirty="0">
                <a:solidFill>
                  <a:srgbClr val="212121"/>
                </a:solidFill>
                <a:effectLst/>
                <a:latin typeface="Open Sans" panose="020B0606030504020204" pitchFamily="34" charset="0"/>
                <a:hlinkClick r:id="rId10"/>
              </a:rPr>
              <a:t>Phys. Lett. B 829 (2022) 137078/1-7 </a:t>
            </a:r>
            <a:endParaRPr lang="en-AU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54CA-351C-4F5C-A983-B54D9805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850E4-022D-432A-9254-8223E274D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62000"/>
            <a:ext cx="10972800" cy="4953000"/>
          </a:xfrm>
        </p:spPr>
        <p:txBody>
          <a:bodyPr/>
          <a:lstStyle/>
          <a:p>
            <a:r>
              <a:rPr lang="en-US" dirty="0"/>
              <a:t>CSMs have delivered 1</a:t>
            </a:r>
            <a:r>
              <a:rPr lang="en-US" baseline="30000" dirty="0"/>
              <a:t>st</a:t>
            </a:r>
            <a:r>
              <a:rPr lang="en-US" dirty="0"/>
              <a:t> ever unified body of predictions for all proton and pion DFs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      – valence, glue, and four-</a:t>
            </a:r>
            <a:r>
              <a:rPr lang="en-US" dirty="0" err="1"/>
              <a:t>flavour</a:t>
            </a:r>
            <a:r>
              <a:rPr lang="en-US" dirty="0"/>
              <a:t>-separated sea. </a:t>
            </a:r>
          </a:p>
          <a:p>
            <a:r>
              <a:rPr lang="en-US" dirty="0"/>
              <a:t>Within mesons &amp; baryons that share familial </a:t>
            </a:r>
            <a:r>
              <a:rPr lang="en-US" dirty="0" err="1"/>
              <a:t>flavour</a:t>
            </a:r>
            <a:r>
              <a:rPr lang="en-US" dirty="0"/>
              <a:t> structure, light-front momentum fractions carried by identifiable, distinct parton classes are identical at any scale. </a:t>
            </a:r>
          </a:p>
          <a:p>
            <a:r>
              <a:rPr lang="en-US" dirty="0"/>
              <a:t>On the other hand, </a:t>
            </a:r>
            <a:r>
              <a:rPr lang="en-US" i="1" dirty="0"/>
              <a:t>x</a:t>
            </a:r>
            <a:r>
              <a:rPr lang="en-US" dirty="0"/>
              <a:t>-dependence of DFs is strongly hadron dependent</a:t>
            </a:r>
          </a:p>
          <a:p>
            <a:pPr marL="0" indent="0">
              <a:buNone/>
            </a:pPr>
            <a:r>
              <a:rPr lang="en-US" b="1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Smoking gun for EHM</a:t>
            </a:r>
            <a:endParaRPr lang="en-US" dirty="0"/>
          </a:p>
          <a:p>
            <a:pPr lvl="1"/>
            <a:r>
              <a:rPr lang="en-US" sz="2200" dirty="0"/>
              <a:t>At any resolving scale, ζ, those in the pion are the hardest (most dilated). </a:t>
            </a:r>
          </a:p>
          <a:p>
            <a:r>
              <a:rPr lang="en-US" dirty="0"/>
              <a:t>All CSM DFs comply with QCD constraints on endpoint (low- and high-x) scaling </a:t>
            </a:r>
            <a:r>
              <a:rPr lang="en-US" dirty="0" err="1"/>
              <a:t>behaviour</a:t>
            </a:r>
            <a:r>
              <a:rPr lang="en-US" dirty="0"/>
              <a:t>. </a:t>
            </a:r>
          </a:p>
          <a:p>
            <a:r>
              <a:rPr lang="en-US" dirty="0"/>
              <a:t>However, existing global fits ignore QCD constraints, so:</a:t>
            </a:r>
          </a:p>
          <a:p>
            <a:pPr lvl="1"/>
            <a:r>
              <a:rPr lang="en-US" dirty="0"/>
              <a:t>Fail to deliver realistic DFs, even from abundant proton data</a:t>
            </a:r>
          </a:p>
          <a:p>
            <a:pPr lvl="1"/>
            <a:r>
              <a:rPr lang="en-US" dirty="0"/>
              <a:t>Meson data almost nonexistent and controversial results from fits</a:t>
            </a:r>
          </a:p>
          <a:p>
            <a:r>
              <a:rPr lang="en-US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Only after imposing QCD constraints on future phenomenological data fits will it be possible to draw reliable pictures of hadron structure. </a:t>
            </a:r>
          </a:p>
          <a:p>
            <a:r>
              <a:rPr lang="en-US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Especially important for attempts to expose and understand differences between Nambu-Goldstone bosons and seemingly less complex hadrons.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B1BD-734A-4E4B-B2A5-95D78DC67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22665-AC9D-461F-A80D-02E42609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47B5F-7568-451A-AB89-5C5B20DC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 - Basic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84815"/>
            <a:ext cx="4686922" cy="5458403"/>
          </a:xfrm>
        </p:spPr>
        <p:txBody>
          <a:bodyPr/>
          <a:lstStyle/>
          <a:p>
            <a:r>
              <a:rPr lang="en-US" sz="2100" dirty="0"/>
              <a:t>What is the origin of EHM?  </a:t>
            </a:r>
          </a:p>
          <a:p>
            <a:r>
              <a:rPr lang="en-US" sz="2100" dirty="0"/>
              <a:t>Does it lie within the Standard Model, i.e., within QCD</a:t>
            </a:r>
          </a:p>
          <a:p>
            <a:r>
              <a:rPr lang="en-US" sz="2100" dirty="0"/>
              <a:t>What are the connections with …  </a:t>
            </a:r>
          </a:p>
          <a:p>
            <a:pPr lvl="1"/>
            <a:r>
              <a:rPr lang="en-US" sz="2100" dirty="0"/>
              <a:t>Gluon and quark confinement?</a:t>
            </a:r>
          </a:p>
          <a:p>
            <a:pPr lvl="1"/>
            <a:r>
              <a:rPr lang="en-US" sz="2100" dirty="0"/>
              <a:t>Dynamical chiral symmetry breaking (DCSB)?</a:t>
            </a:r>
          </a:p>
          <a:p>
            <a:pPr lvl="1"/>
            <a:r>
              <a:rPr lang="en-US" sz="2100" dirty="0" err="1"/>
              <a:t>Nambu</a:t>
            </a:r>
            <a:r>
              <a:rPr lang="en-US" sz="2100" dirty="0"/>
              <a:t>-Goldstone modes = </a:t>
            </a:r>
            <a:r>
              <a:rPr lang="el-GR" sz="2100" dirty="0"/>
              <a:t>π &amp; </a:t>
            </a:r>
            <a:r>
              <a:rPr lang="en-US" sz="2100" dirty="0"/>
              <a:t>K?</a:t>
            </a:r>
          </a:p>
          <a:p>
            <a:r>
              <a:rPr lang="en-US" sz="2100" dirty="0"/>
              <a:t>What is the role of Higgs in modulating observable properties of hadrons?</a:t>
            </a:r>
          </a:p>
          <a:p>
            <a:pPr lvl="1"/>
            <a:r>
              <a:rPr lang="en-US" sz="2100" dirty="0"/>
              <a:t>Without Higgs mechanism of mass generation, </a:t>
            </a:r>
            <a:r>
              <a:rPr lang="el-GR" sz="2100" dirty="0"/>
              <a:t>π </a:t>
            </a:r>
            <a:r>
              <a:rPr lang="en-US" sz="2100" dirty="0"/>
              <a:t>and K would be indistinguishable</a:t>
            </a:r>
          </a:p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and wherefrom mass?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9C5BD-2F83-4B70-84D5-673DFC76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522" y="1524000"/>
            <a:ext cx="6726010" cy="4282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/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-meson mass budgets are practically identical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800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/>
              <p:nvPr/>
            </p:nvSpPr>
            <p:spPr>
              <a:xfrm>
                <a:off x="5563222" y="5943600"/>
                <a:ext cx="64593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-meson mass budgets are essentially/completely different from those of 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22" y="5943600"/>
                <a:ext cx="6459309" cy="646331"/>
              </a:xfrm>
              <a:prstGeom prst="rect">
                <a:avLst/>
              </a:prstGeom>
              <a:blipFill>
                <a:blip r:embed="rId4"/>
                <a:stretch>
                  <a:fillRect l="-850" t="-4717" r="-850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9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0C9E19-1776-1672-8C78-9D29C0565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2600" y="978477"/>
            <a:ext cx="2558848" cy="29718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B4BDC-0AFB-4ABB-86E8-BA1832B3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Many Other Expressions of EHM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30107-2724-4C45-B016-78951E5715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5029200"/>
              </a:xfrm>
            </p:spPr>
            <p:txBody>
              <a:bodyPr/>
              <a:lstStyle/>
              <a:p>
                <a:r>
                  <a:rPr lang="en-GB" dirty="0"/>
                  <a:t>EHM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formation of nonpointlike diquark correlations within baryons</a:t>
                </a:r>
              </a:p>
              <a:p>
                <a:pPr lvl="1"/>
                <a:r>
                  <a:rPr lang="en-GB" sz="2200" dirty="0"/>
                  <a:t>All baryons, including those with one or more heavy quarks</a:t>
                </a:r>
              </a:p>
              <a:p>
                <a:r>
                  <a:rPr lang="en-GB" dirty="0"/>
                  <a:t>Proton possess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isoscalar</a:t>
                </a:r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isovector</a:t>
                </a:r>
                <a:r>
                  <a:rPr lang="en-US" dirty="0"/>
                  <a:t> correlations</a:t>
                </a:r>
              </a:p>
              <a:p>
                <a:pPr lvl="1"/>
                <a:r>
                  <a:rPr lang="en-US" sz="2200" dirty="0"/>
                  <a:t>Marathon data 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Probability that proton contains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     scalar-diquark-only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endParaRPr lang="en-US" sz="2200" dirty="0"/>
              </a:p>
              <a:p>
                <a:r>
                  <a:rPr lang="en-US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Ground state proton is not enough</a:t>
                </a:r>
              </a:p>
              <a:p>
                <a:r>
                  <a:rPr lang="en-US" dirty="0"/>
                  <a:t>Nucleon resonances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      contain more correlations </a:t>
                </a:r>
                <a:r>
                  <a:rPr lang="en-US" sz="2200" dirty="0"/>
                  <a:t>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isoscalar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/>
                  <a:t> isoscalar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isovector</a:t>
                </a:r>
                <a:endParaRPr lang="en-US" sz="2200" dirty="0"/>
              </a:p>
              <a:p>
                <a:r>
                  <a:rPr lang="en-US" dirty="0"/>
                  <a:t>Nucleon-elastic &amp; resonance transition form factors can test structural predictions</a:t>
                </a:r>
              </a:p>
              <a:p>
                <a:r>
                  <a:rPr lang="en-US" dirty="0"/>
                  <a:t>Electroweak transitions: </a:t>
                </a:r>
                <a:r>
                  <a:rPr lang="en-US" dirty="0" err="1"/>
                  <a:t>heavy+light</a:t>
                </a:r>
                <a:r>
                  <a:rPr lang="en-US" dirty="0"/>
                  <a:t> systems (Higgs boson dominant mass mechanism) to light (lighter) final states (in which EHM dominates) – interference between Nature’s two mass-generating mechanisms</a:t>
                </a:r>
              </a:p>
              <a:p>
                <a:r>
                  <a:rPr lang="en-US" sz="2600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Progress demands Synergy between Experiment + Phenomenology + Theory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30107-2724-4C45-B016-78951E571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5029200"/>
              </a:xfrm>
              <a:blipFill>
                <a:blip r:embed="rId3"/>
                <a:stretch>
                  <a:fillRect l="-1056" t="-848" b="-76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A5134-D92E-4CF0-A298-11CA542B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3E71-1C92-4F61-B785-7A18D651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C658-5F51-42CA-9DCF-1DEC7085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34396E-B965-70DB-FC3C-F59A0F6855A6}"/>
              </a:ext>
            </a:extLst>
          </p:cNvPr>
          <p:cNvCxnSpPr/>
          <p:nvPr/>
        </p:nvCxnSpPr>
        <p:spPr bwMode="auto">
          <a:xfrm>
            <a:off x="8335830" y="2205622"/>
            <a:ext cx="1524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804039-AD12-237A-317E-84C10B07A73D}"/>
                  </a:ext>
                </a:extLst>
              </p:cNvPr>
              <p:cNvSpPr txBox="1"/>
              <p:nvPr/>
            </p:nvSpPr>
            <p:spPr>
              <a:xfrm>
                <a:off x="8153400" y="1868556"/>
                <a:ext cx="960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only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804039-AD12-237A-317E-84C10B07A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868556"/>
                <a:ext cx="960119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9265663-0834-2833-3EC0-0CF683E4A23F}"/>
              </a:ext>
            </a:extLst>
          </p:cNvPr>
          <p:cNvSpPr txBox="1"/>
          <p:nvPr/>
        </p:nvSpPr>
        <p:spPr>
          <a:xfrm>
            <a:off x="5181600" y="2886670"/>
            <a:ext cx="3048000" cy="923330"/>
          </a:xfrm>
          <a:prstGeom prst="rect">
            <a:avLst/>
          </a:prstGeom>
          <a:solidFill>
            <a:srgbClr val="CCFFFF">
              <a:alpha val="4509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Presentations by … </a:t>
            </a:r>
          </a:p>
          <a:p>
            <a:r>
              <a:rPr lang="en-AU" i="1" dirty="0" err="1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d’Angelo</a:t>
            </a:r>
            <a:r>
              <a:rPr lang="en-AU" i="1" dirty="0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Segovia, </a:t>
            </a:r>
            <a:r>
              <a:rPr lang="en-AU" i="1" dirty="0" err="1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Gothe</a:t>
            </a:r>
            <a:r>
              <a:rPr lang="en-AU" i="1" dirty="0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Kumano, Wilson</a:t>
            </a:r>
          </a:p>
        </p:txBody>
      </p:sp>
    </p:spTree>
    <p:extLst>
      <p:ext uri="{BB962C8B-B14F-4D97-AF65-F5344CB8AC3E}">
        <p14:creationId xmlns:p14="http://schemas.microsoft.com/office/powerpoint/2010/main" val="25539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820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83F26-F9AC-DE83-3E9D-13A45FC8DD99}"/>
                  </a:ext>
                </a:extLst>
              </p:cNvPr>
              <p:cNvSpPr/>
              <p:nvPr/>
            </p:nvSpPr>
            <p:spPr bwMode="auto">
              <a:xfrm>
                <a:off x="4011084" y="1371600"/>
                <a:ext cx="3657600" cy="946785"/>
              </a:xfrm>
              <a:prstGeom prst="rect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60007" dir="1500000" sy="-30000" kx="800400" algn="bl" rotWithShape="0">
                              <a:prstClr val="black">
                                <a:alpha val="2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chemeClr val="accent1"/>
                  </a:solidFill>
                  <a:effectLst>
                    <a:outerShdw blurRad="60007" dir="1500000" sy="-30000" kx="800400" algn="bl" rotWithShape="0">
                      <a:prstClr val="black">
                        <a:alpha val="2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683F26-F9AC-DE83-3E9D-13A45FC8D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1084" y="1371600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 b="-516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D97E5E4-8378-6DFD-4BFB-FA4B59A80BDA}"/>
              </a:ext>
            </a:extLst>
          </p:cNvPr>
          <p:cNvSpPr txBox="1"/>
          <p:nvPr/>
        </p:nvSpPr>
        <p:spPr>
          <a:xfrm>
            <a:off x="2209800" y="2553611"/>
            <a:ext cx="82296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</p:spTree>
    <p:extLst>
      <p:ext uri="{BB962C8B-B14F-4D97-AF65-F5344CB8AC3E}">
        <p14:creationId xmlns:p14="http://schemas.microsoft.com/office/powerpoint/2010/main" val="15769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grass, outdoor, elephant&#10;&#10;Description automatically generated">
            <a:extLst>
              <a:ext uri="{FF2B5EF4-FFF2-40B4-BE49-F238E27FC236}">
                <a16:creationId xmlns:a16="http://schemas.microsoft.com/office/drawing/2014/main" id="{249182C5-1322-44D4-91BC-47473B87C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621779" y="4666531"/>
            <a:ext cx="10948441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9316" y="6553200"/>
            <a:ext cx="7922684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Roberts: cdroberts@nju.edu.cn  415 "Predicting Parton DFs"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8CE16D31-D8FA-4842-B2B8-55A9FBB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07E2BE-D0CA-4AB3-A6BD-E72B416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EHM through studies of hadron spectra and structure - ECT* 2022/09/12-16  (42)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4E2-EE79-4BA5-A624-5995E46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415 "Predicting Parton DFs"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64C8EE-C2E8-49BE-B22B-7EF3144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C6EEE0D-E60F-9812-0F5B-AB2B97F7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∼1070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352800" y="1003042"/>
            <a:ext cx="5029200" cy="5016758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</a:t>
            </a:r>
            <a:endParaRPr lang="en-US" sz="8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5268426-55C2-B337-5CC5-FC88DD5372AE}"/>
              </a:ext>
            </a:extLst>
          </p:cNvPr>
          <p:cNvSpPr txBox="1"/>
          <p:nvPr/>
        </p:nvSpPr>
        <p:spPr>
          <a:xfrm>
            <a:off x="267150" y="202170"/>
            <a:ext cx="3161850" cy="369332"/>
          </a:xfrm>
          <a:prstGeom prst="rect">
            <a:avLst/>
          </a:prstGeom>
          <a:solidFill>
            <a:srgbClr val="CCFFFF">
              <a:alpha val="45098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Presentation by … </a:t>
            </a:r>
            <a:r>
              <a:rPr lang="en-AU" i="1" dirty="0" err="1">
                <a:ln w="0"/>
                <a:solidFill>
                  <a:srgbClr val="FFFF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Papavassiliou</a:t>
            </a:r>
            <a:endParaRPr lang="en-AU" i="1" dirty="0">
              <a:ln w="0"/>
              <a:solidFill>
                <a:srgbClr val="FFFF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32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44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00200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561386" y="6629400"/>
            <a:ext cx="4816320" cy="406635"/>
          </a:xfrm>
        </p:spPr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1511963" y="142164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F24F63-9A89-4312-9ACF-97C309B90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2422" y="0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correct explanation of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EHM through studies of hadron spectra and structure - ECT* 2022/09/12-16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415 "Predicting Parton DFs"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911627" y="5638800"/>
            <a:ext cx="528037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QCD Running Coupling, </a:t>
            </a:r>
          </a:p>
          <a:p>
            <a:pPr>
              <a:spcAft>
                <a:spcPts val="300"/>
              </a:spcAft>
            </a:pPr>
            <a:r>
              <a:rPr lang="en-A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A. </a:t>
            </a:r>
            <a:r>
              <a:rPr lang="en-AU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A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S. J. Brodsky and G. F. de </a:t>
            </a:r>
            <a:r>
              <a:rPr lang="en-AU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Teramond</a:t>
            </a:r>
            <a:r>
              <a:rPr lang="en-A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AU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A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AU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</a:t>
            </a:r>
            <a:r>
              <a:rPr lang="en-A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(2016) 1-74</a:t>
            </a:r>
          </a:p>
          <a:p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Daniele </a:t>
            </a:r>
            <a:r>
              <a:rPr lang="en-GB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Binosi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  <a:endParaRPr lang="en-GB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36971"/>
            <a:ext cx="3940924" cy="838201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665225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6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6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6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77304-6237-423A-97E5-C366A65E4AD3}"/>
              </a:ext>
            </a:extLst>
          </p:cNvPr>
          <p:cNvSpPr txBox="1"/>
          <p:nvPr/>
        </p:nvSpPr>
        <p:spPr>
          <a:xfrm>
            <a:off x="0" y="957590"/>
            <a:ext cx="1553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2064 total downloads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91201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15995</TotalTime>
  <Words>6796</Words>
  <Application>Microsoft Office PowerPoint</Application>
  <PresentationFormat>Widescreen</PresentationFormat>
  <Paragraphs>625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Adobe Hebrew</vt:lpstr>
      <vt:lpstr>Arial</vt:lpstr>
      <vt:lpstr>Brush Script MT</vt:lpstr>
      <vt:lpstr>Calibri</vt:lpstr>
      <vt:lpstr>Cambria Math</vt:lpstr>
      <vt:lpstr>Freestyle Script</vt:lpstr>
      <vt:lpstr>French Script MT</vt:lpstr>
      <vt:lpstr>Lucida Calligraphy</vt:lpstr>
      <vt:lpstr>Lucida Handwriting</vt:lpstr>
      <vt:lpstr>Open Sans</vt:lpstr>
      <vt:lpstr>Times New Roman</vt:lpstr>
      <vt:lpstr>Trebuchet MS</vt:lpstr>
      <vt:lpstr>Wingdings</vt:lpstr>
      <vt:lpstr>blue_2007</vt:lpstr>
      <vt:lpstr> </vt:lpstr>
      <vt:lpstr>Parton Distribution Functions</vt:lpstr>
      <vt:lpstr>Emergence of Hadron Mass</vt:lpstr>
      <vt:lpstr>Emergence of Hadron Mass - Basic Questions</vt:lpstr>
      <vt:lpstr>PowerPoint Presentation</vt:lpstr>
      <vt:lpstr>Modern Understanding Grew Slowly from Ancient Origins</vt:lpstr>
      <vt:lpstr>Modern Understanding Grew Slowly from Ancient Origins</vt:lpstr>
      <vt:lpstr>QCD’s Running Coupling</vt:lpstr>
      <vt:lpstr>Process independent  effective charge = running coupling</vt:lpstr>
      <vt:lpstr>EHM Basics</vt:lpstr>
      <vt:lpstr>EHM at Existing and Future Facilities</vt:lpstr>
      <vt:lpstr>Parton Distribution Functions</vt:lpstr>
      <vt:lpstr>NG Boson Distribution Functions </vt:lpstr>
      <vt:lpstr>NG Boson Distribution Functions </vt:lpstr>
      <vt:lpstr>Proton and pion DFs – QCD predictions</vt:lpstr>
      <vt:lpstr>π valence-quark distributions 23 Years of Theory Evolution → 2022</vt:lpstr>
      <vt:lpstr>Strict Constraints on  Pion Valence-quark DFs</vt:lpstr>
      <vt:lpstr>Strict Constraints on  Pion Valence-quark DFs</vt:lpstr>
      <vt:lpstr>Pion Valence-quark DF  from lattice-QCD moments</vt:lpstr>
      <vt:lpstr>Pion Valence-quark DF  from lattice-QCD moments</vt:lpstr>
      <vt:lpstr>Pion Valence-quark DF from lattice-QCD moments</vt:lpstr>
      <vt:lpstr>Pion Valence-quark DF from lattice-QCD moments</vt:lpstr>
      <vt:lpstr>π DFs … Modern Theory Predictions vs Traditional Phenomenological Fits to Data</vt:lpstr>
      <vt:lpstr>π DFs … Modern Theory Predictions vs Traditional Phenomenological Fits to Data</vt:lpstr>
      <vt:lpstr>Breaking news for glue in π: Continuum (Eur. Phys. J. C 80 (2020) 1064/1-20) &amp; Lattice Predictions (arXiv:2104.06372)</vt:lpstr>
      <vt:lpstr>Issues with Recent JAM Fits</vt:lpstr>
      <vt:lpstr>Structure of Baryons  - diquark correlations</vt:lpstr>
      <vt:lpstr>Structure of Baryons</vt:lpstr>
      <vt:lpstr>Diquarks &amp; Deep Inelastic Scattering</vt:lpstr>
      <vt:lpstr>MARATHON EXPERIMENT - Schlessinger point method</vt:lpstr>
      <vt:lpstr>Proton and pion distribution functions in counterpoint</vt:lpstr>
      <vt:lpstr>Proton and pion distribution functions in counterpoint</vt:lpstr>
      <vt:lpstr>Proton and pion distribution functions in counterpoint</vt:lpstr>
      <vt:lpstr>Proton and pion distribution functions in counterpoint</vt:lpstr>
      <vt:lpstr>Proton valence-quark DFs: Continuum cf. Lattice</vt:lpstr>
      <vt:lpstr>Proton and pion distribution functions in counterpoint – glue and sea</vt:lpstr>
      <vt:lpstr>Neutron/Proton structure function ratio</vt:lpstr>
      <vt:lpstr>Asymmetry of antimatter in the proton</vt:lpstr>
      <vt:lpstr>Proton and pion distribution functions in counterpoint</vt:lpstr>
      <vt:lpstr>Many Other Expressions of EHM</vt:lpstr>
      <vt:lpstr>Emergent Hadron Mass</vt:lpstr>
      <vt:lpstr>Emergent Hadron Mass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761</cp:revision>
  <cp:lastPrinted>2020-11-23T07:46:17Z</cp:lastPrinted>
  <dcterms:created xsi:type="dcterms:W3CDTF">2020-11-23T03:31:27Z</dcterms:created>
  <dcterms:modified xsi:type="dcterms:W3CDTF">2022-09-16T13:23:38Z</dcterms:modified>
</cp:coreProperties>
</file>