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9144000"/>
  <p:notesSz cx="6754800" cy="9866300"/>
  <p:embeddedFontLst>
    <p:embeddedFont>
      <p:font typeface="Calligraffitti"/>
      <p:regular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Calligraffitti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27086" cy="493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26164" y="0"/>
            <a:ext cx="2927086" cy="493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11225" y="739775"/>
            <a:ext cx="4932363" cy="37004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5482" y="4686499"/>
            <a:ext cx="5403850" cy="4439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371285"/>
            <a:ext cx="2927086" cy="4933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26164" y="9371285"/>
            <a:ext cx="2927086" cy="4933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t-IT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75482" y="4686499"/>
            <a:ext cx="5403850" cy="443984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911225" y="739775"/>
            <a:ext cx="4932363" cy="37004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e085d1a9bb_0_456:notes"/>
          <p:cNvSpPr txBox="1"/>
          <p:nvPr>
            <p:ph idx="1" type="body"/>
          </p:nvPr>
        </p:nvSpPr>
        <p:spPr>
          <a:xfrm>
            <a:off x="675482" y="4686499"/>
            <a:ext cx="5403900" cy="4439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ge085d1a9bb_0_456:notes"/>
          <p:cNvSpPr/>
          <p:nvPr>
            <p:ph idx="2" type="sldImg"/>
          </p:nvPr>
        </p:nvSpPr>
        <p:spPr>
          <a:xfrm>
            <a:off x="911225" y="739775"/>
            <a:ext cx="4932300" cy="3700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e085d1a9bb_0_432:notes"/>
          <p:cNvSpPr txBox="1"/>
          <p:nvPr>
            <p:ph idx="1" type="body"/>
          </p:nvPr>
        </p:nvSpPr>
        <p:spPr>
          <a:xfrm>
            <a:off x="675482" y="4686499"/>
            <a:ext cx="5403900" cy="4439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ge085d1a9bb_0_432:notes"/>
          <p:cNvSpPr/>
          <p:nvPr>
            <p:ph idx="2" type="sldImg"/>
          </p:nvPr>
        </p:nvSpPr>
        <p:spPr>
          <a:xfrm>
            <a:off x="911225" y="739775"/>
            <a:ext cx="4932300" cy="3700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15565f3b169_1_0:notes"/>
          <p:cNvSpPr txBox="1"/>
          <p:nvPr>
            <p:ph idx="1" type="body"/>
          </p:nvPr>
        </p:nvSpPr>
        <p:spPr>
          <a:xfrm>
            <a:off x="675482" y="4686499"/>
            <a:ext cx="5403900" cy="4439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g15565f3b169_1_0:notes"/>
          <p:cNvSpPr/>
          <p:nvPr>
            <p:ph idx="2" type="sldImg"/>
          </p:nvPr>
        </p:nvSpPr>
        <p:spPr>
          <a:xfrm>
            <a:off x="911225" y="739775"/>
            <a:ext cx="4932300" cy="3700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a6755dd35d_0_45:notes"/>
          <p:cNvSpPr txBox="1"/>
          <p:nvPr>
            <p:ph idx="1" type="body"/>
          </p:nvPr>
        </p:nvSpPr>
        <p:spPr>
          <a:xfrm>
            <a:off x="675482" y="4686499"/>
            <a:ext cx="5403900" cy="4439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ga6755dd35d_0_45:notes"/>
          <p:cNvSpPr/>
          <p:nvPr>
            <p:ph idx="2" type="sldImg"/>
          </p:nvPr>
        </p:nvSpPr>
        <p:spPr>
          <a:xfrm>
            <a:off x="911225" y="739775"/>
            <a:ext cx="4932300" cy="3700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1432e8cead6_0_75:notes"/>
          <p:cNvSpPr txBox="1"/>
          <p:nvPr>
            <p:ph idx="1" type="body"/>
          </p:nvPr>
        </p:nvSpPr>
        <p:spPr>
          <a:xfrm>
            <a:off x="675482" y="4686499"/>
            <a:ext cx="5403900" cy="4439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g1432e8cead6_0_75:notes"/>
          <p:cNvSpPr/>
          <p:nvPr>
            <p:ph idx="2" type="sldImg"/>
          </p:nvPr>
        </p:nvSpPr>
        <p:spPr>
          <a:xfrm>
            <a:off x="911225" y="739775"/>
            <a:ext cx="4932300" cy="3700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1436d84700a_1_130:notes"/>
          <p:cNvSpPr txBox="1"/>
          <p:nvPr>
            <p:ph idx="1" type="body"/>
          </p:nvPr>
        </p:nvSpPr>
        <p:spPr>
          <a:xfrm>
            <a:off x="675482" y="4686499"/>
            <a:ext cx="5403900" cy="4439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g1436d84700a_1_130:notes"/>
          <p:cNvSpPr/>
          <p:nvPr>
            <p:ph idx="2" type="sldImg"/>
          </p:nvPr>
        </p:nvSpPr>
        <p:spPr>
          <a:xfrm>
            <a:off x="911225" y="739775"/>
            <a:ext cx="4932300" cy="3700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142da875224_0_26:notes"/>
          <p:cNvSpPr txBox="1"/>
          <p:nvPr>
            <p:ph idx="1" type="body"/>
          </p:nvPr>
        </p:nvSpPr>
        <p:spPr>
          <a:xfrm>
            <a:off x="675482" y="4686499"/>
            <a:ext cx="5403900" cy="4439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g142da875224_0_26:notes"/>
          <p:cNvSpPr/>
          <p:nvPr>
            <p:ph idx="2" type="sldImg"/>
          </p:nvPr>
        </p:nvSpPr>
        <p:spPr>
          <a:xfrm>
            <a:off x="911225" y="739775"/>
            <a:ext cx="4932300" cy="3700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1436d84700a_1_5:notes"/>
          <p:cNvSpPr txBox="1"/>
          <p:nvPr>
            <p:ph idx="1" type="body"/>
          </p:nvPr>
        </p:nvSpPr>
        <p:spPr>
          <a:xfrm>
            <a:off x="675482" y="4686499"/>
            <a:ext cx="5403900" cy="4439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g1436d84700a_1_5:notes"/>
          <p:cNvSpPr/>
          <p:nvPr>
            <p:ph idx="2" type="sldImg"/>
          </p:nvPr>
        </p:nvSpPr>
        <p:spPr>
          <a:xfrm>
            <a:off x="911225" y="739775"/>
            <a:ext cx="4932300" cy="3700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1432e8cead6_0_59:notes"/>
          <p:cNvSpPr txBox="1"/>
          <p:nvPr>
            <p:ph idx="1" type="body"/>
          </p:nvPr>
        </p:nvSpPr>
        <p:spPr>
          <a:xfrm>
            <a:off x="675482" y="4686499"/>
            <a:ext cx="5403900" cy="4439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g1432e8cead6_0_59:notes"/>
          <p:cNvSpPr/>
          <p:nvPr>
            <p:ph idx="2" type="sldImg"/>
          </p:nvPr>
        </p:nvSpPr>
        <p:spPr>
          <a:xfrm>
            <a:off x="911225" y="739775"/>
            <a:ext cx="4932300" cy="3700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155e626b531_0_6:notes"/>
          <p:cNvSpPr txBox="1"/>
          <p:nvPr>
            <p:ph idx="1" type="body"/>
          </p:nvPr>
        </p:nvSpPr>
        <p:spPr>
          <a:xfrm>
            <a:off x="675482" y="4686499"/>
            <a:ext cx="5403900" cy="4439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g155e626b531_0_6:notes"/>
          <p:cNvSpPr/>
          <p:nvPr>
            <p:ph idx="2" type="sldImg"/>
          </p:nvPr>
        </p:nvSpPr>
        <p:spPr>
          <a:xfrm>
            <a:off x="911225" y="739775"/>
            <a:ext cx="4932300" cy="3700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/>
          <p:nvPr>
            <p:ph idx="1" type="body"/>
          </p:nvPr>
        </p:nvSpPr>
        <p:spPr>
          <a:xfrm>
            <a:off x="675482" y="4686499"/>
            <a:ext cx="5403850" cy="443984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:notes"/>
          <p:cNvSpPr/>
          <p:nvPr>
            <p:ph idx="2" type="sldImg"/>
          </p:nvPr>
        </p:nvSpPr>
        <p:spPr>
          <a:xfrm>
            <a:off x="911225" y="739775"/>
            <a:ext cx="4932363" cy="37004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e3465ae325_0_0:notes"/>
          <p:cNvSpPr txBox="1"/>
          <p:nvPr>
            <p:ph idx="1" type="body"/>
          </p:nvPr>
        </p:nvSpPr>
        <p:spPr>
          <a:xfrm>
            <a:off x="675482" y="4686499"/>
            <a:ext cx="5403900" cy="4439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e3465ae325_0_0:notes"/>
          <p:cNvSpPr/>
          <p:nvPr>
            <p:ph idx="2" type="sldImg"/>
          </p:nvPr>
        </p:nvSpPr>
        <p:spPr>
          <a:xfrm>
            <a:off x="911225" y="739775"/>
            <a:ext cx="4932300" cy="3700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 txBox="1"/>
          <p:nvPr>
            <p:ph idx="1" type="body"/>
          </p:nvPr>
        </p:nvSpPr>
        <p:spPr>
          <a:xfrm>
            <a:off x="675482" y="4686499"/>
            <a:ext cx="5403850" cy="443984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4:notes"/>
          <p:cNvSpPr/>
          <p:nvPr>
            <p:ph idx="2" type="sldImg"/>
          </p:nvPr>
        </p:nvSpPr>
        <p:spPr>
          <a:xfrm>
            <a:off x="911225" y="739775"/>
            <a:ext cx="4932363" cy="37004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42da875224_0_65:notes"/>
          <p:cNvSpPr txBox="1"/>
          <p:nvPr>
            <p:ph idx="1" type="body"/>
          </p:nvPr>
        </p:nvSpPr>
        <p:spPr>
          <a:xfrm>
            <a:off x="675482" y="4686499"/>
            <a:ext cx="5403900" cy="4439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g142da875224_0_65:notes"/>
          <p:cNvSpPr/>
          <p:nvPr>
            <p:ph idx="2" type="sldImg"/>
          </p:nvPr>
        </p:nvSpPr>
        <p:spPr>
          <a:xfrm>
            <a:off x="911225" y="739775"/>
            <a:ext cx="4932300" cy="3700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6:notes"/>
          <p:cNvSpPr txBox="1"/>
          <p:nvPr>
            <p:ph idx="1" type="body"/>
          </p:nvPr>
        </p:nvSpPr>
        <p:spPr>
          <a:xfrm>
            <a:off x="675482" y="4686499"/>
            <a:ext cx="5403850" cy="443984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6:notes"/>
          <p:cNvSpPr/>
          <p:nvPr>
            <p:ph idx="2" type="sldImg"/>
          </p:nvPr>
        </p:nvSpPr>
        <p:spPr>
          <a:xfrm>
            <a:off x="911225" y="739775"/>
            <a:ext cx="4932363" cy="37004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7:notes"/>
          <p:cNvSpPr txBox="1"/>
          <p:nvPr>
            <p:ph idx="1" type="body"/>
          </p:nvPr>
        </p:nvSpPr>
        <p:spPr>
          <a:xfrm>
            <a:off x="675482" y="4686499"/>
            <a:ext cx="5403850" cy="443984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7:notes"/>
          <p:cNvSpPr/>
          <p:nvPr>
            <p:ph idx="2" type="sldImg"/>
          </p:nvPr>
        </p:nvSpPr>
        <p:spPr>
          <a:xfrm>
            <a:off x="911225" y="739775"/>
            <a:ext cx="4932363" cy="37004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429e841448_0_97:notes"/>
          <p:cNvSpPr txBox="1"/>
          <p:nvPr>
            <p:ph idx="1" type="body"/>
          </p:nvPr>
        </p:nvSpPr>
        <p:spPr>
          <a:xfrm>
            <a:off x="675482" y="4686499"/>
            <a:ext cx="5403900" cy="4439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g1429e841448_0_97:notes"/>
          <p:cNvSpPr/>
          <p:nvPr>
            <p:ph idx="2" type="sldImg"/>
          </p:nvPr>
        </p:nvSpPr>
        <p:spPr>
          <a:xfrm>
            <a:off x="911225" y="739775"/>
            <a:ext cx="4932300" cy="3700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a6755dd35d_0_26:notes"/>
          <p:cNvSpPr txBox="1"/>
          <p:nvPr>
            <p:ph idx="1" type="body"/>
          </p:nvPr>
        </p:nvSpPr>
        <p:spPr>
          <a:xfrm>
            <a:off x="675482" y="4686499"/>
            <a:ext cx="5403900" cy="4439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ga6755dd35d_0_26:notes"/>
          <p:cNvSpPr/>
          <p:nvPr>
            <p:ph idx="2" type="sldImg"/>
          </p:nvPr>
        </p:nvSpPr>
        <p:spPr>
          <a:xfrm>
            <a:off x="911225" y="739775"/>
            <a:ext cx="4932300" cy="3700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9" name="Google Shape;49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C5D8F1"/>
            </a:gs>
            <a:gs pos="62000">
              <a:srgbClr val="E8EEF8"/>
            </a:gs>
            <a:gs pos="100000">
              <a:srgbClr val="E0E8F4"/>
            </a:gs>
          </a:gsLst>
          <a:lin ang="54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2.jpg"/><Relationship Id="rId4" Type="http://schemas.openxmlformats.org/officeDocument/2006/relationships/image" Target="../media/image54.jpg"/><Relationship Id="rId5" Type="http://schemas.openxmlformats.org/officeDocument/2006/relationships/image" Target="../media/image49.jpg"/><Relationship Id="rId6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4.jpg"/><Relationship Id="rId4" Type="http://schemas.openxmlformats.org/officeDocument/2006/relationships/image" Target="../media/image51.png"/><Relationship Id="rId5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0.png"/><Relationship Id="rId4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7.gif"/><Relationship Id="rId4" Type="http://schemas.openxmlformats.org/officeDocument/2006/relationships/image" Target="../media/image89.gif"/><Relationship Id="rId9" Type="http://schemas.openxmlformats.org/officeDocument/2006/relationships/image" Target="../media/image2.png"/><Relationship Id="rId5" Type="http://schemas.openxmlformats.org/officeDocument/2006/relationships/image" Target="../media/image66.gif"/><Relationship Id="rId6" Type="http://schemas.openxmlformats.org/officeDocument/2006/relationships/image" Target="../media/image52.gif"/><Relationship Id="rId7" Type="http://schemas.openxmlformats.org/officeDocument/2006/relationships/image" Target="../media/image60.gif"/><Relationship Id="rId8" Type="http://schemas.openxmlformats.org/officeDocument/2006/relationships/image" Target="../media/image55.gif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6.gif"/><Relationship Id="rId4" Type="http://schemas.openxmlformats.org/officeDocument/2006/relationships/image" Target="../media/image53.gif"/><Relationship Id="rId11" Type="http://schemas.openxmlformats.org/officeDocument/2006/relationships/image" Target="../media/image2.png"/><Relationship Id="rId10" Type="http://schemas.openxmlformats.org/officeDocument/2006/relationships/image" Target="../media/image61.gif"/><Relationship Id="rId9" Type="http://schemas.openxmlformats.org/officeDocument/2006/relationships/image" Target="../media/image62.gif"/><Relationship Id="rId5" Type="http://schemas.openxmlformats.org/officeDocument/2006/relationships/image" Target="../media/image58.gif"/><Relationship Id="rId6" Type="http://schemas.openxmlformats.org/officeDocument/2006/relationships/image" Target="../media/image57.gif"/><Relationship Id="rId7" Type="http://schemas.openxmlformats.org/officeDocument/2006/relationships/image" Target="../media/image64.gif"/><Relationship Id="rId8" Type="http://schemas.openxmlformats.org/officeDocument/2006/relationships/image" Target="../media/image65.gif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4.gif"/><Relationship Id="rId4" Type="http://schemas.openxmlformats.org/officeDocument/2006/relationships/image" Target="../media/image69.gif"/><Relationship Id="rId11" Type="http://schemas.openxmlformats.org/officeDocument/2006/relationships/image" Target="../media/image2.png"/><Relationship Id="rId10" Type="http://schemas.openxmlformats.org/officeDocument/2006/relationships/image" Target="../media/image72.gif"/><Relationship Id="rId9" Type="http://schemas.openxmlformats.org/officeDocument/2006/relationships/image" Target="../media/image74.gif"/><Relationship Id="rId5" Type="http://schemas.openxmlformats.org/officeDocument/2006/relationships/image" Target="../media/image70.gif"/><Relationship Id="rId6" Type="http://schemas.openxmlformats.org/officeDocument/2006/relationships/image" Target="../media/image68.gif"/><Relationship Id="rId7" Type="http://schemas.openxmlformats.org/officeDocument/2006/relationships/image" Target="../media/image71.gif"/><Relationship Id="rId8" Type="http://schemas.openxmlformats.org/officeDocument/2006/relationships/image" Target="../media/image85.gif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1.gif"/><Relationship Id="rId4" Type="http://schemas.openxmlformats.org/officeDocument/2006/relationships/image" Target="../media/image84.gif"/><Relationship Id="rId5" Type="http://schemas.openxmlformats.org/officeDocument/2006/relationships/image" Target="../media/image64.gif"/><Relationship Id="rId6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1" Type="http://schemas.openxmlformats.org/officeDocument/2006/relationships/image" Target="../media/image75.jpg"/><Relationship Id="rId10" Type="http://schemas.openxmlformats.org/officeDocument/2006/relationships/image" Target="../media/image78.jpg"/><Relationship Id="rId13" Type="http://schemas.openxmlformats.org/officeDocument/2006/relationships/image" Target="../media/image79.jpg"/><Relationship Id="rId12" Type="http://schemas.openxmlformats.org/officeDocument/2006/relationships/image" Target="../media/image90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0.png"/><Relationship Id="rId4" Type="http://schemas.openxmlformats.org/officeDocument/2006/relationships/image" Target="../media/image87.png"/><Relationship Id="rId9" Type="http://schemas.openxmlformats.org/officeDocument/2006/relationships/image" Target="../media/image73.jpg"/><Relationship Id="rId15" Type="http://schemas.openxmlformats.org/officeDocument/2006/relationships/image" Target="../media/image86.jpg"/><Relationship Id="rId14" Type="http://schemas.openxmlformats.org/officeDocument/2006/relationships/image" Target="../media/image82.jpg"/><Relationship Id="rId16" Type="http://schemas.openxmlformats.org/officeDocument/2006/relationships/image" Target="../media/image2.png"/><Relationship Id="rId5" Type="http://schemas.openxmlformats.org/officeDocument/2006/relationships/image" Target="../media/image81.png"/><Relationship Id="rId6" Type="http://schemas.openxmlformats.org/officeDocument/2006/relationships/image" Target="../media/image83.png"/><Relationship Id="rId7" Type="http://schemas.openxmlformats.org/officeDocument/2006/relationships/image" Target="../media/image76.png"/><Relationship Id="rId8" Type="http://schemas.openxmlformats.org/officeDocument/2006/relationships/image" Target="../media/image7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Relationship Id="rId4" Type="http://schemas.openxmlformats.org/officeDocument/2006/relationships/image" Target="../media/image17.jpg"/><Relationship Id="rId9" Type="http://schemas.openxmlformats.org/officeDocument/2006/relationships/image" Target="../media/image2.png"/><Relationship Id="rId5" Type="http://schemas.openxmlformats.org/officeDocument/2006/relationships/image" Target="../media/image4.jp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11.gif"/><Relationship Id="rId5" Type="http://schemas.openxmlformats.org/officeDocument/2006/relationships/image" Target="../media/image19.gif"/><Relationship Id="rId6" Type="http://schemas.openxmlformats.org/officeDocument/2006/relationships/image" Target="../media/image8.gif"/><Relationship Id="rId7" Type="http://schemas.openxmlformats.org/officeDocument/2006/relationships/image" Target="../media/image6.png"/><Relationship Id="rId8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21.png"/><Relationship Id="rId6" Type="http://schemas.openxmlformats.org/officeDocument/2006/relationships/image" Target="../media/image12.png"/><Relationship Id="rId7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Relationship Id="rId4" Type="http://schemas.openxmlformats.org/officeDocument/2006/relationships/image" Target="../media/image9.png"/><Relationship Id="rId10" Type="http://schemas.openxmlformats.org/officeDocument/2006/relationships/image" Target="../media/image2.png"/><Relationship Id="rId9" Type="http://schemas.openxmlformats.org/officeDocument/2006/relationships/image" Target="../media/image29.gif"/><Relationship Id="rId5" Type="http://schemas.openxmlformats.org/officeDocument/2006/relationships/image" Target="../media/image20.png"/><Relationship Id="rId6" Type="http://schemas.openxmlformats.org/officeDocument/2006/relationships/image" Target="../media/image23.png"/><Relationship Id="rId7" Type="http://schemas.openxmlformats.org/officeDocument/2006/relationships/image" Target="../media/image28.gif"/><Relationship Id="rId8" Type="http://schemas.openxmlformats.org/officeDocument/2006/relationships/image" Target="../media/image27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Relationship Id="rId4" Type="http://schemas.openxmlformats.org/officeDocument/2006/relationships/image" Target="../media/image41.png"/><Relationship Id="rId9" Type="http://schemas.openxmlformats.org/officeDocument/2006/relationships/image" Target="../media/image2.png"/><Relationship Id="rId5" Type="http://schemas.openxmlformats.org/officeDocument/2006/relationships/image" Target="../media/image22.png"/><Relationship Id="rId6" Type="http://schemas.openxmlformats.org/officeDocument/2006/relationships/image" Target="../media/image30.png"/><Relationship Id="rId7" Type="http://schemas.openxmlformats.org/officeDocument/2006/relationships/image" Target="../media/image25.png"/><Relationship Id="rId8" Type="http://schemas.openxmlformats.org/officeDocument/2006/relationships/image" Target="../media/image3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5.gif"/><Relationship Id="rId4" Type="http://schemas.openxmlformats.org/officeDocument/2006/relationships/image" Target="../media/image34.gif"/><Relationship Id="rId11" Type="http://schemas.openxmlformats.org/officeDocument/2006/relationships/image" Target="../media/image2.png"/><Relationship Id="rId10" Type="http://schemas.openxmlformats.org/officeDocument/2006/relationships/image" Target="../media/image36.gif"/><Relationship Id="rId9" Type="http://schemas.openxmlformats.org/officeDocument/2006/relationships/image" Target="../media/image46.gif"/><Relationship Id="rId5" Type="http://schemas.openxmlformats.org/officeDocument/2006/relationships/image" Target="../media/image32.gif"/><Relationship Id="rId6" Type="http://schemas.openxmlformats.org/officeDocument/2006/relationships/image" Target="../media/image88.gif"/><Relationship Id="rId7" Type="http://schemas.openxmlformats.org/officeDocument/2006/relationships/image" Target="../media/image31.gif"/><Relationship Id="rId8" Type="http://schemas.openxmlformats.org/officeDocument/2006/relationships/image" Target="../media/image38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3.png"/><Relationship Id="rId4" Type="http://schemas.openxmlformats.org/officeDocument/2006/relationships/image" Target="../media/image37.png"/><Relationship Id="rId11" Type="http://schemas.openxmlformats.org/officeDocument/2006/relationships/image" Target="../media/image45.png"/><Relationship Id="rId10" Type="http://schemas.openxmlformats.org/officeDocument/2006/relationships/image" Target="../media/image48.png"/><Relationship Id="rId12" Type="http://schemas.openxmlformats.org/officeDocument/2006/relationships/image" Target="../media/image2.png"/><Relationship Id="rId9" Type="http://schemas.openxmlformats.org/officeDocument/2006/relationships/image" Target="../media/image59.png"/><Relationship Id="rId5" Type="http://schemas.openxmlformats.org/officeDocument/2006/relationships/image" Target="../media/image40.png"/><Relationship Id="rId6" Type="http://schemas.openxmlformats.org/officeDocument/2006/relationships/image" Target="../media/image39.png"/><Relationship Id="rId7" Type="http://schemas.openxmlformats.org/officeDocument/2006/relationships/image" Target="../media/image67.png"/><Relationship Id="rId8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/>
          <p:nvPr/>
        </p:nvSpPr>
        <p:spPr>
          <a:xfrm>
            <a:off x="3081475" y="185350"/>
            <a:ext cx="2861400" cy="8652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3"/>
          <p:cNvSpPr/>
          <p:nvPr/>
        </p:nvSpPr>
        <p:spPr>
          <a:xfrm>
            <a:off x="-29025" y="2304263"/>
            <a:ext cx="9169500" cy="102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>
                <a:latin typeface="Calligraffitti"/>
                <a:ea typeface="Calligraffitti"/>
                <a:cs typeface="Calligraffitti"/>
                <a:sym typeface="Calligraffitti"/>
              </a:rPr>
              <a:t>Underground test of gravity-related </a:t>
            </a:r>
            <a:endParaRPr sz="3600">
              <a:latin typeface="Calligraffitti"/>
              <a:ea typeface="Calligraffitti"/>
              <a:cs typeface="Calligraffitti"/>
              <a:sym typeface="Calligraffitt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>
                <a:latin typeface="Calligraffitti"/>
                <a:ea typeface="Calligraffitti"/>
                <a:cs typeface="Calligraffitti"/>
                <a:sym typeface="Calligraffitti"/>
              </a:rPr>
              <a:t>wave function collapse</a:t>
            </a:r>
            <a:endParaRPr i="0" sz="3600" u="none" cap="none" strike="noStrike">
              <a:solidFill>
                <a:srgbClr val="000000"/>
              </a:solidFill>
              <a:latin typeface="Calligraffitti"/>
              <a:ea typeface="Calligraffitti"/>
              <a:cs typeface="Calligraffitti"/>
              <a:sym typeface="Calligraffitti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-29022" y="6312875"/>
            <a:ext cx="91695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it-IT" sz="2200"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b="0" i="0" lang="it-IT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/0</a:t>
            </a:r>
            <a:r>
              <a:rPr lang="it-IT" sz="2200"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b="0" i="0" lang="it-IT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/202</a:t>
            </a:r>
            <a:r>
              <a:rPr lang="it-IT" sz="2200"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1" name="Google Shape;91;p13"/>
          <p:cNvGrpSpPr/>
          <p:nvPr/>
        </p:nvGrpSpPr>
        <p:grpSpPr>
          <a:xfrm>
            <a:off x="1" y="3892475"/>
            <a:ext cx="9169500" cy="1144875"/>
            <a:chOff x="1" y="3968675"/>
            <a:chExt cx="9169500" cy="1144875"/>
          </a:xfrm>
        </p:grpSpPr>
        <p:sp>
          <p:nvSpPr>
            <p:cNvPr id="92" name="Google Shape;92;p13"/>
            <p:cNvSpPr txBox="1"/>
            <p:nvPr/>
          </p:nvSpPr>
          <p:spPr>
            <a:xfrm>
              <a:off x="1307990" y="4248350"/>
              <a:ext cx="7772400" cy="86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rm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Calibri"/>
                <a:buNone/>
              </a:pPr>
              <a:r>
                <a:rPr lang="it-IT" sz="2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ISTITUTO NAZIONALE DI FISICA NUCLEARE (Trieste Section) </a:t>
              </a:r>
              <a:endPara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3"/>
            <p:cNvSpPr txBox="1"/>
            <p:nvPr/>
          </p:nvSpPr>
          <p:spPr>
            <a:xfrm>
              <a:off x="1" y="3968675"/>
              <a:ext cx="91695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2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Sandro Donadi</a:t>
              </a:r>
              <a:endParaRPr sz="2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4" name="Google Shape;94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72200" y="4274975"/>
              <a:ext cx="761500" cy="7615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5" name="Google Shape;9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49700" y="228625"/>
            <a:ext cx="2717397" cy="761512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3"/>
          <p:cNvSpPr txBox="1"/>
          <p:nvPr/>
        </p:nvSpPr>
        <p:spPr>
          <a:xfrm>
            <a:off x="-34750" y="1151750"/>
            <a:ext cx="9169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latin typeface="Calibri"/>
                <a:ea typeface="Calibri"/>
                <a:cs typeface="Calibri"/>
                <a:sym typeface="Calibri"/>
              </a:rPr>
              <a:t>Nuclear and Atomic transitions as laboratories for high precision tests of Quantum Gravity inspired models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3"/>
          <p:cNvSpPr txBox="1"/>
          <p:nvPr/>
        </p:nvSpPr>
        <p:spPr>
          <a:xfrm>
            <a:off x="1" y="5264075"/>
            <a:ext cx="91695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collaboration with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K. Piscicchia, C. Curceanu, L. Diósi, M. Laubenstein, A. Bassi and L. Ferialdi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2"/>
          <p:cNvSpPr/>
          <p:nvPr/>
        </p:nvSpPr>
        <p:spPr>
          <a:xfrm>
            <a:off x="272140" y="4746537"/>
            <a:ext cx="8544600" cy="2046300"/>
          </a:xfrm>
          <a:prstGeom prst="rect">
            <a:avLst/>
          </a:prstGeom>
          <a:solidFill>
            <a:srgbClr val="FFC000">
              <a:alpha val="7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22"/>
          <p:cNvSpPr/>
          <p:nvPr/>
        </p:nvSpPr>
        <p:spPr>
          <a:xfrm>
            <a:off x="279400" y="1413165"/>
            <a:ext cx="8544600" cy="1787700"/>
          </a:xfrm>
          <a:prstGeom prst="rect">
            <a:avLst/>
          </a:prstGeom>
          <a:solidFill>
            <a:srgbClr val="538CD5">
              <a:alpha val="376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22"/>
          <p:cNvSpPr/>
          <p:nvPr/>
        </p:nvSpPr>
        <p:spPr>
          <a:xfrm>
            <a:off x="279400" y="3200793"/>
            <a:ext cx="8551800" cy="1545600"/>
          </a:xfrm>
          <a:prstGeom prst="rect">
            <a:avLst/>
          </a:prstGeom>
          <a:solidFill>
            <a:srgbClr val="FF0000">
              <a:alpha val="317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22"/>
          <p:cNvSpPr txBox="1"/>
          <p:nvPr/>
        </p:nvSpPr>
        <p:spPr>
          <a:xfrm>
            <a:off x="203200" y="936172"/>
            <a:ext cx="86361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RELEVANT EXPERIMENTS</a:t>
            </a:r>
            <a:endParaRPr/>
          </a:p>
        </p:txBody>
      </p:sp>
      <p:sp>
        <p:nvSpPr>
          <p:cNvPr id="321" name="Google Shape;321;p22"/>
          <p:cNvSpPr txBox="1"/>
          <p:nvPr/>
        </p:nvSpPr>
        <p:spPr>
          <a:xfrm>
            <a:off x="281215" y="1414431"/>
            <a:ext cx="550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Matter-wave interferometry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22"/>
          <p:cNvSpPr txBox="1"/>
          <p:nvPr/>
        </p:nvSpPr>
        <p:spPr>
          <a:xfrm>
            <a:off x="3769864" y="3227237"/>
            <a:ext cx="537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Cantilever</a:t>
            </a:r>
            <a:endParaRPr/>
          </a:p>
        </p:txBody>
      </p:sp>
      <p:sp>
        <p:nvSpPr>
          <p:cNvPr id="323" name="Google Shape;323;p22"/>
          <p:cNvSpPr txBox="1"/>
          <p:nvPr/>
        </p:nvSpPr>
        <p:spPr>
          <a:xfrm>
            <a:off x="281216" y="5360289"/>
            <a:ext cx="2097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Cold atoms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4" name="Google Shape;32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0291" y="3200793"/>
            <a:ext cx="3479573" cy="132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93600" y="1413175"/>
            <a:ext cx="2930325" cy="178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01620" y="4742739"/>
            <a:ext cx="6221143" cy="1304623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22"/>
          <p:cNvSpPr txBox="1"/>
          <p:nvPr/>
        </p:nvSpPr>
        <p:spPr>
          <a:xfrm>
            <a:off x="194131" y="6469604"/>
            <a:ext cx="7790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it-IT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F. Laloe, Franck, W. J. Mullin and P. Pearle, Phys. Rev. A </a:t>
            </a:r>
            <a:r>
              <a:rPr b="1" lang="it-IT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90</a:t>
            </a:r>
            <a:r>
              <a:rPr lang="it-IT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(5), 052119 (2014). </a:t>
            </a:r>
            <a:endParaRPr sz="1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8" name="Google Shape;328;p22"/>
          <p:cNvSpPr txBox="1"/>
          <p:nvPr/>
        </p:nvSpPr>
        <p:spPr>
          <a:xfrm>
            <a:off x="199578" y="6215612"/>
            <a:ext cx="8857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it-IT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M. Bilardello, S. Donadi, A. Vinante and A. Bassi, Physica A </a:t>
            </a:r>
            <a:r>
              <a:rPr b="1" lang="it-IT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462</a:t>
            </a:r>
            <a:r>
              <a:rPr lang="it-IT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764-782 (2016).</a:t>
            </a:r>
            <a:endParaRPr sz="1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9" name="Google Shape;329;p22"/>
          <p:cNvSpPr txBox="1"/>
          <p:nvPr/>
        </p:nvSpPr>
        <p:spPr>
          <a:xfrm>
            <a:off x="3588660" y="3614092"/>
            <a:ext cx="53268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5251" lvl="0" marL="360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Char char="-"/>
            </a:pPr>
            <a:r>
              <a:rPr lang="it-IT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Vinante, M. Bahrami, A. Bassi, O. Usenko, G. Wijts, T.H. Oosterkamp, Phys. Rev. Lett. </a:t>
            </a:r>
            <a:r>
              <a:rPr b="1" lang="it-IT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116</a:t>
            </a:r>
            <a:r>
              <a:rPr lang="it-IT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090402 (2016). </a:t>
            </a:r>
            <a:endParaRPr sz="1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90001" lvl="0" marL="3600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85251" lvl="0" marL="360000" marR="0" rtl="0" algn="l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-"/>
            </a:pPr>
            <a:r>
              <a:rPr lang="it-IT" sz="1500">
                <a:latin typeface="Times New Roman"/>
                <a:ea typeface="Times New Roman"/>
                <a:cs typeface="Times New Roman"/>
                <a:sym typeface="Times New Roman"/>
              </a:rPr>
              <a:t>A. Vinante et al. Phys. Rev. Lett. </a:t>
            </a:r>
            <a:r>
              <a:rPr b="1" lang="it-IT" sz="1500">
                <a:latin typeface="Times New Roman"/>
                <a:ea typeface="Times New Roman"/>
                <a:cs typeface="Times New Roman"/>
                <a:sym typeface="Times New Roman"/>
              </a:rPr>
              <a:t>125</a:t>
            </a:r>
            <a:r>
              <a:rPr lang="it-IT" sz="1500">
                <a:latin typeface="Times New Roman"/>
                <a:ea typeface="Times New Roman"/>
                <a:cs typeface="Times New Roman"/>
                <a:sym typeface="Times New Roman"/>
              </a:rPr>
              <a:t>, 100404 (</a:t>
            </a:r>
            <a:r>
              <a:rPr lang="it-IT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2020</a:t>
            </a:r>
            <a:r>
              <a:rPr lang="it-IT" sz="150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0" name="Google Shape;330;p22"/>
          <p:cNvSpPr txBox="1"/>
          <p:nvPr/>
        </p:nvSpPr>
        <p:spPr>
          <a:xfrm>
            <a:off x="212161" y="2501960"/>
            <a:ext cx="8857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it-IT" sz="1500">
                <a:latin typeface="Times New Roman"/>
                <a:ea typeface="Times New Roman"/>
                <a:cs typeface="Times New Roman"/>
                <a:sym typeface="Times New Roman"/>
              </a:rPr>
              <a:t>M. Toros, G. Gasbarri and A. Bassi, Phys. Lett. A </a:t>
            </a:r>
            <a:r>
              <a:rPr b="1" lang="it-IT" sz="1500">
                <a:latin typeface="Times New Roman"/>
                <a:ea typeface="Times New Roman"/>
                <a:cs typeface="Times New Roman"/>
                <a:sym typeface="Times New Roman"/>
              </a:rPr>
              <a:t>381(47)</a:t>
            </a:r>
            <a:r>
              <a:rPr lang="it-IT" sz="1500">
                <a:latin typeface="Times New Roman"/>
                <a:ea typeface="Times New Roman"/>
                <a:cs typeface="Times New Roman"/>
                <a:sym typeface="Times New Roman"/>
              </a:rPr>
              <a:t>, 3921 (</a:t>
            </a:r>
            <a:r>
              <a:rPr lang="it-IT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2017</a:t>
            </a:r>
            <a:r>
              <a:rPr lang="it-IT" sz="150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1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1" name="Google Shape;331;p22"/>
          <p:cNvSpPr txBox="1"/>
          <p:nvPr/>
        </p:nvSpPr>
        <p:spPr>
          <a:xfrm>
            <a:off x="194125" y="1854200"/>
            <a:ext cx="5326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it-IT" sz="1500">
                <a:latin typeface="Times New Roman"/>
                <a:ea typeface="Times New Roman"/>
                <a:cs typeface="Times New Roman"/>
                <a:sym typeface="Times New Roman"/>
              </a:rPr>
              <a:t>Y. Y. Fein, P. Geyer, P. Zwick, F. Kialka, S. Pedalino, M. Mayor, S. Gerlich, M. Arndt. Nature Physics </a:t>
            </a:r>
            <a:r>
              <a:rPr b="1" lang="it-IT" sz="1500">
                <a:latin typeface="Times New Roman"/>
                <a:ea typeface="Times New Roman"/>
                <a:cs typeface="Times New Roman"/>
                <a:sym typeface="Times New Roman"/>
              </a:rPr>
              <a:t>15(12)</a:t>
            </a:r>
            <a:r>
              <a:rPr lang="it-IT" sz="1500">
                <a:latin typeface="Times New Roman"/>
                <a:ea typeface="Times New Roman"/>
                <a:cs typeface="Times New Roman"/>
                <a:sym typeface="Times New Roman"/>
              </a:rPr>
              <a:t>, 1242 (2019).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2" name="Google Shape;332;p22"/>
          <p:cNvSpPr txBox="1"/>
          <p:nvPr/>
        </p:nvSpPr>
        <p:spPr>
          <a:xfrm>
            <a:off x="188693" y="6005156"/>
            <a:ext cx="48258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it-IT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T. Kovachy, et al., Phys. Rev. Lett. </a:t>
            </a:r>
            <a:r>
              <a:rPr b="1" lang="it-IT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114</a:t>
            </a:r>
            <a:r>
              <a:rPr lang="it-IT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143004 (2015)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3" name="Google Shape;333;p22"/>
          <p:cNvGrpSpPr/>
          <p:nvPr/>
        </p:nvGrpSpPr>
        <p:grpSpPr>
          <a:xfrm>
            <a:off x="194125" y="51375"/>
            <a:ext cx="8848246" cy="839076"/>
            <a:chOff x="194125" y="51375"/>
            <a:chExt cx="8848246" cy="839076"/>
          </a:xfrm>
        </p:grpSpPr>
        <p:grpSp>
          <p:nvGrpSpPr>
            <p:cNvPr id="334" name="Google Shape;334;p22"/>
            <p:cNvGrpSpPr/>
            <p:nvPr/>
          </p:nvGrpSpPr>
          <p:grpSpPr>
            <a:xfrm>
              <a:off x="194131" y="54430"/>
              <a:ext cx="8848240" cy="836021"/>
              <a:chOff x="255817" y="918030"/>
              <a:chExt cx="8848240" cy="836021"/>
            </a:xfrm>
          </p:grpSpPr>
          <p:sp>
            <p:nvSpPr>
              <p:cNvPr id="335" name="Google Shape;335;p22"/>
              <p:cNvSpPr txBox="1"/>
              <p:nvPr/>
            </p:nvSpPr>
            <p:spPr>
              <a:xfrm>
                <a:off x="947057" y="918030"/>
                <a:ext cx="8157000" cy="70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60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Underground test of gravity-related wave function collapse</a:t>
                </a:r>
                <a:endParaRPr sz="16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60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- 19/09/2022, </a:t>
                </a:r>
                <a:r>
                  <a:rPr i="1" lang="it-IT" sz="160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Sandro Donadi</a:t>
                </a:r>
                <a:r>
                  <a:rPr lang="it-IT" sz="160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-</a:t>
                </a:r>
                <a:endParaRPr/>
              </a:p>
            </p:txBody>
          </p:sp>
          <p:sp>
            <p:nvSpPr>
              <p:cNvPr id="336" name="Google Shape;336;p22"/>
              <p:cNvSpPr/>
              <p:nvPr/>
            </p:nvSpPr>
            <p:spPr>
              <a:xfrm flipH="1" rot="10800000">
                <a:off x="255817" y="1698551"/>
                <a:ext cx="8708700" cy="55500"/>
              </a:xfrm>
              <a:prstGeom prst="rect">
                <a:avLst/>
              </a:prstGeom>
              <a:gradFill>
                <a:gsLst>
                  <a:gs pos="0">
                    <a:srgbClr val="002060">
                      <a:alpha val="78823"/>
                    </a:srgbClr>
                  </a:gs>
                  <a:gs pos="15000">
                    <a:srgbClr val="002060">
                      <a:alpha val="78823"/>
                    </a:srgbClr>
                  </a:gs>
                  <a:gs pos="50000">
                    <a:srgbClr val="BFCFEC"/>
                  </a:gs>
                  <a:gs pos="100000">
                    <a:srgbClr val="E0E8F4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337" name="Google Shape;337;p2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94125" y="51375"/>
              <a:ext cx="729275" cy="7292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3"/>
          <p:cNvSpPr/>
          <p:nvPr/>
        </p:nvSpPr>
        <p:spPr>
          <a:xfrm>
            <a:off x="272140" y="1408317"/>
            <a:ext cx="8544600" cy="1416900"/>
          </a:xfrm>
          <a:prstGeom prst="rect">
            <a:avLst/>
          </a:prstGeom>
          <a:solidFill>
            <a:srgbClr val="FFC000">
              <a:alpha val="7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23"/>
          <p:cNvSpPr/>
          <p:nvPr/>
        </p:nvSpPr>
        <p:spPr>
          <a:xfrm>
            <a:off x="279400" y="4746537"/>
            <a:ext cx="8544600" cy="2046300"/>
          </a:xfrm>
          <a:prstGeom prst="rect">
            <a:avLst/>
          </a:prstGeom>
          <a:solidFill>
            <a:srgbClr val="00B0F0">
              <a:alpha val="3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23"/>
          <p:cNvSpPr/>
          <p:nvPr/>
        </p:nvSpPr>
        <p:spPr>
          <a:xfrm>
            <a:off x="279400" y="2825125"/>
            <a:ext cx="8551800" cy="1921500"/>
          </a:xfrm>
          <a:prstGeom prst="rect">
            <a:avLst/>
          </a:prstGeom>
          <a:solidFill>
            <a:srgbClr val="00B050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23"/>
          <p:cNvSpPr txBox="1"/>
          <p:nvPr/>
        </p:nvSpPr>
        <p:spPr>
          <a:xfrm>
            <a:off x="203200" y="936172"/>
            <a:ext cx="86361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RELEVANT EXPERIMENTS</a:t>
            </a:r>
            <a:endParaRPr/>
          </a:p>
        </p:txBody>
      </p:sp>
      <p:sp>
        <p:nvSpPr>
          <p:cNvPr id="346" name="Google Shape;346;p23"/>
          <p:cNvSpPr txBox="1"/>
          <p:nvPr/>
        </p:nvSpPr>
        <p:spPr>
          <a:xfrm>
            <a:off x="281215" y="1414431"/>
            <a:ext cx="550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latin typeface="Calibri"/>
                <a:ea typeface="Calibri"/>
                <a:cs typeface="Calibri"/>
                <a:sym typeface="Calibri"/>
              </a:rPr>
              <a:t>Neutron Star heating 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23"/>
          <p:cNvSpPr txBox="1"/>
          <p:nvPr/>
        </p:nvSpPr>
        <p:spPr>
          <a:xfrm>
            <a:off x="3769864" y="2893415"/>
            <a:ext cx="537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Gravitational waves detection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23"/>
          <p:cNvSpPr txBox="1"/>
          <p:nvPr/>
        </p:nvSpPr>
        <p:spPr>
          <a:xfrm>
            <a:off x="1543934" y="4866813"/>
            <a:ext cx="338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Radiation emission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23"/>
          <p:cNvSpPr txBox="1"/>
          <p:nvPr/>
        </p:nvSpPr>
        <p:spPr>
          <a:xfrm>
            <a:off x="3454416" y="3341956"/>
            <a:ext cx="53268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it-IT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P. Abbott, et al., Phys. Rev. Lett. </a:t>
            </a:r>
            <a:r>
              <a:rPr b="1" lang="it-IT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116.6</a:t>
            </a:r>
            <a:r>
              <a:rPr lang="it-IT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061102 (2016).</a:t>
            </a:r>
            <a:endParaRPr sz="1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50" name="Google Shape;350;p23"/>
          <p:cNvGrpSpPr/>
          <p:nvPr/>
        </p:nvGrpSpPr>
        <p:grpSpPr>
          <a:xfrm>
            <a:off x="6356318" y="5124157"/>
            <a:ext cx="1599839" cy="1377595"/>
            <a:chOff x="537032" y="2013030"/>
            <a:chExt cx="2141685" cy="1876321"/>
          </a:xfrm>
        </p:grpSpPr>
        <p:sp>
          <p:nvSpPr>
            <p:cNvPr id="351" name="Google Shape;351;p23"/>
            <p:cNvSpPr/>
            <p:nvPr/>
          </p:nvSpPr>
          <p:spPr>
            <a:xfrm>
              <a:off x="537032" y="2851710"/>
              <a:ext cx="145200" cy="130500"/>
            </a:xfrm>
            <a:prstGeom prst="ellipse">
              <a:avLst/>
            </a:prstGeom>
            <a:solidFill>
              <a:srgbClr val="FF0000"/>
            </a:solidFill>
            <a:ln cap="flat" cmpd="sng" w="254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52" name="Google Shape;352;p23"/>
            <p:cNvCxnSpPr/>
            <p:nvPr/>
          </p:nvCxnSpPr>
          <p:spPr>
            <a:xfrm flipH="1" rot="10800000">
              <a:off x="812803" y="2416368"/>
              <a:ext cx="653100" cy="3918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med" w="med" type="stealth"/>
            </a:ln>
          </p:spPr>
        </p:cxnSp>
        <p:cxnSp>
          <p:nvCxnSpPr>
            <p:cNvPr id="353" name="Google Shape;353;p23"/>
            <p:cNvCxnSpPr/>
            <p:nvPr/>
          </p:nvCxnSpPr>
          <p:spPr>
            <a:xfrm>
              <a:off x="1596575" y="2546910"/>
              <a:ext cx="522600" cy="3774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med" w="med" type="stealth"/>
            </a:ln>
          </p:spPr>
        </p:cxnSp>
        <p:cxnSp>
          <p:nvCxnSpPr>
            <p:cNvPr id="354" name="Google Shape;354;p23"/>
            <p:cNvCxnSpPr/>
            <p:nvPr/>
          </p:nvCxnSpPr>
          <p:spPr>
            <a:xfrm flipH="1">
              <a:off x="1364460" y="3025882"/>
              <a:ext cx="624000" cy="2904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med" w="med" type="stealth"/>
            </a:ln>
          </p:spPr>
        </p:cxnSp>
        <p:cxnSp>
          <p:nvCxnSpPr>
            <p:cNvPr id="355" name="Google Shape;355;p23"/>
            <p:cNvCxnSpPr/>
            <p:nvPr/>
          </p:nvCxnSpPr>
          <p:spPr>
            <a:xfrm>
              <a:off x="1386117" y="3439539"/>
              <a:ext cx="486300" cy="2976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med" w="med" type="stealth"/>
            </a:ln>
          </p:spPr>
        </p:cxnSp>
        <p:sp>
          <p:nvSpPr>
            <p:cNvPr id="356" name="Google Shape;356;p23"/>
            <p:cNvSpPr/>
            <p:nvPr/>
          </p:nvSpPr>
          <p:spPr>
            <a:xfrm flipH="1" rot="-2700000">
              <a:off x="1476040" y="2196590"/>
              <a:ext cx="546763" cy="66581"/>
            </a:xfrm>
            <a:custGeom>
              <a:rect b="b" l="l" r="r" t="t"/>
              <a:pathLst>
                <a:path extrusionOk="0" h="459317" w="3771900">
                  <a:moveTo>
                    <a:pt x="0" y="446617"/>
                  </a:moveTo>
                  <a:cubicBezTo>
                    <a:pt x="156633" y="237067"/>
                    <a:pt x="313267" y="27517"/>
                    <a:pt x="469900" y="27517"/>
                  </a:cubicBezTo>
                  <a:cubicBezTo>
                    <a:pt x="626533" y="27517"/>
                    <a:pt x="785283" y="448734"/>
                    <a:pt x="939800" y="446617"/>
                  </a:cubicBezTo>
                  <a:cubicBezTo>
                    <a:pt x="1094317" y="444500"/>
                    <a:pt x="1240367" y="12700"/>
                    <a:pt x="1397000" y="14817"/>
                  </a:cubicBezTo>
                  <a:cubicBezTo>
                    <a:pt x="1553633" y="16934"/>
                    <a:pt x="1722967" y="459317"/>
                    <a:pt x="1879600" y="459317"/>
                  </a:cubicBezTo>
                  <a:cubicBezTo>
                    <a:pt x="2036233" y="459317"/>
                    <a:pt x="2180167" y="16934"/>
                    <a:pt x="2336800" y="14817"/>
                  </a:cubicBezTo>
                  <a:cubicBezTo>
                    <a:pt x="2493433" y="12700"/>
                    <a:pt x="2660650" y="448734"/>
                    <a:pt x="2819400" y="446617"/>
                  </a:cubicBezTo>
                  <a:cubicBezTo>
                    <a:pt x="2978150" y="444500"/>
                    <a:pt x="3130550" y="0"/>
                    <a:pt x="3289300" y="2117"/>
                  </a:cubicBezTo>
                  <a:cubicBezTo>
                    <a:pt x="3448050" y="4234"/>
                    <a:pt x="3718983" y="309034"/>
                    <a:pt x="3771900" y="459317"/>
                  </a:cubicBezTo>
                </a:path>
              </a:pathLst>
            </a:custGeom>
            <a:noFill/>
            <a:ln cap="flat" cmpd="sng" w="952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23"/>
            <p:cNvSpPr/>
            <p:nvPr/>
          </p:nvSpPr>
          <p:spPr>
            <a:xfrm flipH="1" rot="-1143462">
              <a:off x="2134135" y="2914366"/>
              <a:ext cx="548711" cy="66818"/>
            </a:xfrm>
            <a:custGeom>
              <a:rect b="b" l="l" r="r" t="t"/>
              <a:pathLst>
                <a:path extrusionOk="0" h="459317" w="3771900">
                  <a:moveTo>
                    <a:pt x="0" y="446617"/>
                  </a:moveTo>
                  <a:cubicBezTo>
                    <a:pt x="156633" y="237067"/>
                    <a:pt x="313267" y="27517"/>
                    <a:pt x="469900" y="27517"/>
                  </a:cubicBezTo>
                  <a:cubicBezTo>
                    <a:pt x="626533" y="27517"/>
                    <a:pt x="785283" y="448734"/>
                    <a:pt x="939800" y="446617"/>
                  </a:cubicBezTo>
                  <a:cubicBezTo>
                    <a:pt x="1094317" y="444500"/>
                    <a:pt x="1240367" y="12700"/>
                    <a:pt x="1397000" y="14817"/>
                  </a:cubicBezTo>
                  <a:cubicBezTo>
                    <a:pt x="1553633" y="16934"/>
                    <a:pt x="1722967" y="459317"/>
                    <a:pt x="1879600" y="459317"/>
                  </a:cubicBezTo>
                  <a:cubicBezTo>
                    <a:pt x="2036233" y="459317"/>
                    <a:pt x="2180167" y="16934"/>
                    <a:pt x="2336800" y="14817"/>
                  </a:cubicBezTo>
                  <a:cubicBezTo>
                    <a:pt x="2493433" y="12700"/>
                    <a:pt x="2660650" y="448734"/>
                    <a:pt x="2819400" y="446617"/>
                  </a:cubicBezTo>
                  <a:cubicBezTo>
                    <a:pt x="2978150" y="444500"/>
                    <a:pt x="3130550" y="0"/>
                    <a:pt x="3289300" y="2117"/>
                  </a:cubicBezTo>
                  <a:cubicBezTo>
                    <a:pt x="3448050" y="4234"/>
                    <a:pt x="3718983" y="309034"/>
                    <a:pt x="3771900" y="459317"/>
                  </a:cubicBezTo>
                </a:path>
              </a:pathLst>
            </a:custGeom>
            <a:noFill/>
            <a:ln cap="flat" cmpd="sng" w="952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23"/>
            <p:cNvSpPr/>
            <p:nvPr/>
          </p:nvSpPr>
          <p:spPr>
            <a:xfrm flipH="1" rot="-3806097">
              <a:off x="895550" y="3576407"/>
              <a:ext cx="548225" cy="66759"/>
            </a:xfrm>
            <a:custGeom>
              <a:rect b="b" l="l" r="r" t="t"/>
              <a:pathLst>
                <a:path extrusionOk="0" h="459317" w="3771900">
                  <a:moveTo>
                    <a:pt x="0" y="446617"/>
                  </a:moveTo>
                  <a:cubicBezTo>
                    <a:pt x="156633" y="237067"/>
                    <a:pt x="313267" y="27517"/>
                    <a:pt x="469900" y="27517"/>
                  </a:cubicBezTo>
                  <a:cubicBezTo>
                    <a:pt x="626533" y="27517"/>
                    <a:pt x="785283" y="448734"/>
                    <a:pt x="939800" y="446617"/>
                  </a:cubicBezTo>
                  <a:cubicBezTo>
                    <a:pt x="1094317" y="444500"/>
                    <a:pt x="1240367" y="12700"/>
                    <a:pt x="1397000" y="14817"/>
                  </a:cubicBezTo>
                  <a:cubicBezTo>
                    <a:pt x="1553633" y="16934"/>
                    <a:pt x="1722967" y="459317"/>
                    <a:pt x="1879600" y="459317"/>
                  </a:cubicBezTo>
                  <a:cubicBezTo>
                    <a:pt x="2036233" y="459317"/>
                    <a:pt x="2180167" y="16934"/>
                    <a:pt x="2336800" y="14817"/>
                  </a:cubicBezTo>
                  <a:cubicBezTo>
                    <a:pt x="2493433" y="12700"/>
                    <a:pt x="2660650" y="448734"/>
                    <a:pt x="2819400" y="446617"/>
                  </a:cubicBezTo>
                  <a:cubicBezTo>
                    <a:pt x="2978150" y="444500"/>
                    <a:pt x="3130550" y="0"/>
                    <a:pt x="3289300" y="2117"/>
                  </a:cubicBezTo>
                  <a:cubicBezTo>
                    <a:pt x="3448050" y="4234"/>
                    <a:pt x="3718983" y="309034"/>
                    <a:pt x="3771900" y="459317"/>
                  </a:cubicBezTo>
                </a:path>
              </a:pathLst>
            </a:custGeom>
            <a:noFill/>
            <a:ln cap="flat" cmpd="sng" w="952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1937662" y="3758852"/>
              <a:ext cx="145200" cy="130500"/>
            </a:xfrm>
            <a:prstGeom prst="ellipse">
              <a:avLst/>
            </a:prstGeom>
            <a:solidFill>
              <a:srgbClr val="FF0000"/>
            </a:solidFill>
            <a:ln cap="flat" cmpd="sng" w="254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60" name="Google Shape;36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400" y="2825125"/>
            <a:ext cx="3102403" cy="1921411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23"/>
          <p:cNvSpPr txBox="1"/>
          <p:nvPr/>
        </p:nvSpPr>
        <p:spPr>
          <a:xfrm>
            <a:off x="3442016" y="4200835"/>
            <a:ext cx="5259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it-IT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M. Carlesso, A. Bassi, P. Falferi, A.Vinante, Phys. Rev. D </a:t>
            </a:r>
            <a:r>
              <a:rPr b="1" lang="it-IT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94.12</a:t>
            </a:r>
            <a:r>
              <a:rPr lang="it-IT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124036 (2016).</a:t>
            </a:r>
            <a:endParaRPr sz="1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2" name="Google Shape;362;p23"/>
          <p:cNvSpPr txBox="1"/>
          <p:nvPr/>
        </p:nvSpPr>
        <p:spPr>
          <a:xfrm>
            <a:off x="3448133" y="3646930"/>
            <a:ext cx="64326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it-IT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Helou, B. Slagmolen, D. E. McClelland, and Y. Chen,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arXiv 1606.03637(2016).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3" name="Google Shape;363;p23"/>
          <p:cNvSpPr txBox="1"/>
          <p:nvPr/>
        </p:nvSpPr>
        <p:spPr>
          <a:xfrm>
            <a:off x="482200" y="1821650"/>
            <a:ext cx="4647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it-IT">
                <a:latin typeface="Times New Roman"/>
                <a:ea typeface="Times New Roman"/>
                <a:cs typeface="Times New Roman"/>
                <a:sym typeface="Times New Roman"/>
              </a:rPr>
              <a:t>S. L. Adler, et al. Phys. Rev. D </a:t>
            </a:r>
            <a:r>
              <a:rPr b="1" lang="it-IT">
                <a:latin typeface="Times New Roman"/>
                <a:ea typeface="Times New Roman"/>
                <a:cs typeface="Times New Roman"/>
                <a:sym typeface="Times New Roman"/>
              </a:rPr>
              <a:t>99.10</a:t>
            </a:r>
            <a:r>
              <a:rPr lang="it-IT">
                <a:latin typeface="Times New Roman"/>
                <a:ea typeface="Times New Roman"/>
                <a:cs typeface="Times New Roman"/>
                <a:sym typeface="Times New Roman"/>
              </a:rPr>
              <a:t>, 103001 </a:t>
            </a:r>
            <a:r>
              <a:rPr lang="it-IT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(2019)</a:t>
            </a:r>
            <a:r>
              <a:rPr lang="it-IT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it-IT">
                <a:latin typeface="Times New Roman"/>
                <a:ea typeface="Times New Roman"/>
                <a:cs typeface="Times New Roman"/>
                <a:sym typeface="Times New Roman"/>
              </a:rPr>
              <a:t>A. Tilloy, T. M. Stace, Phys. Rev. Lett. </a:t>
            </a:r>
            <a:r>
              <a:rPr b="1" lang="it-IT">
                <a:latin typeface="Times New Roman"/>
                <a:ea typeface="Times New Roman"/>
                <a:cs typeface="Times New Roman"/>
                <a:sym typeface="Times New Roman"/>
              </a:rPr>
              <a:t>123</a:t>
            </a:r>
            <a:r>
              <a:rPr lang="it-IT">
                <a:latin typeface="Times New Roman"/>
                <a:ea typeface="Times New Roman"/>
                <a:cs typeface="Times New Roman"/>
                <a:sym typeface="Times New Roman"/>
              </a:rPr>
              <a:t>, 080402 (2019).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64" name="Google Shape;36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4075" y="1421750"/>
            <a:ext cx="2525927" cy="1416900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23"/>
          <p:cNvSpPr txBox="1"/>
          <p:nvPr/>
        </p:nvSpPr>
        <p:spPr>
          <a:xfrm>
            <a:off x="176125" y="5654475"/>
            <a:ext cx="5811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>
                <a:latin typeface="Times New Roman"/>
                <a:ea typeface="Times New Roman"/>
                <a:cs typeface="Times New Roman"/>
                <a:sym typeface="Times New Roman"/>
              </a:rPr>
              <a:t> - S. Donadi, </a:t>
            </a:r>
            <a:r>
              <a:rPr lang="it-IT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K. Piscicchia,, C. Curceanu, L. Diósi, M. Laubenstein, and A. Bassi,</a:t>
            </a:r>
            <a:r>
              <a:rPr lang="it-IT" sz="1500">
                <a:latin typeface="Times New Roman"/>
                <a:ea typeface="Times New Roman"/>
                <a:cs typeface="Times New Roman"/>
                <a:sym typeface="Times New Roman"/>
              </a:rPr>
              <a:t> Nat. Phys. </a:t>
            </a:r>
            <a:r>
              <a:rPr b="1" lang="it-IT" sz="1500">
                <a:latin typeface="Times New Roman"/>
                <a:ea typeface="Times New Roman"/>
                <a:cs typeface="Times New Roman"/>
                <a:sym typeface="Times New Roman"/>
              </a:rPr>
              <a:t>17</a:t>
            </a:r>
            <a:r>
              <a:rPr lang="it-IT" sz="1500">
                <a:latin typeface="Times New Roman"/>
                <a:ea typeface="Times New Roman"/>
                <a:cs typeface="Times New Roman"/>
                <a:sym typeface="Times New Roman"/>
              </a:rPr>
              <a:t>, 74–78 (2021).</a:t>
            </a:r>
            <a:endParaRPr sz="1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6" name="Google Shape;366;p23"/>
          <p:cNvSpPr txBox="1"/>
          <p:nvPr/>
        </p:nvSpPr>
        <p:spPr>
          <a:xfrm>
            <a:off x="174209" y="5302776"/>
            <a:ext cx="5036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it-IT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Q. Fu, Phys. Rev. A </a:t>
            </a:r>
            <a:r>
              <a:rPr b="1" lang="it-IT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56</a:t>
            </a:r>
            <a:r>
              <a:rPr lang="it-IT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1806 (1997).</a:t>
            </a:r>
            <a:endParaRPr sz="1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7" name="Google Shape;367;p23"/>
          <p:cNvSpPr txBox="1"/>
          <p:nvPr/>
        </p:nvSpPr>
        <p:spPr>
          <a:xfrm>
            <a:off x="190875" y="6190975"/>
            <a:ext cx="5916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>
                <a:latin typeface="Times New Roman"/>
                <a:ea typeface="Times New Roman"/>
                <a:cs typeface="Times New Roman"/>
                <a:sym typeface="Times New Roman"/>
              </a:rPr>
              <a:t> - S. Donadi, K. Piscicchia, R. Del Grande, C. Curceanu, M. Laubenstein and A.  Bassi, Eur. Phys. J. C </a:t>
            </a:r>
            <a:r>
              <a:rPr b="1" lang="it-IT" sz="1500">
                <a:latin typeface="Times New Roman"/>
                <a:ea typeface="Times New Roman"/>
                <a:cs typeface="Times New Roman"/>
                <a:sym typeface="Times New Roman"/>
              </a:rPr>
              <a:t>81(8)</a:t>
            </a:r>
            <a:r>
              <a:rPr lang="it-IT" sz="1500">
                <a:latin typeface="Times New Roman"/>
                <a:ea typeface="Times New Roman"/>
                <a:cs typeface="Times New Roman"/>
                <a:sym typeface="Times New Roman"/>
              </a:rPr>
              <a:t>, 1-10 </a:t>
            </a:r>
            <a:r>
              <a:rPr lang="it-IT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(2021)</a:t>
            </a:r>
            <a:r>
              <a:rPr lang="it-IT" sz="15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68" name="Google Shape;368;p23"/>
          <p:cNvGrpSpPr/>
          <p:nvPr/>
        </p:nvGrpSpPr>
        <p:grpSpPr>
          <a:xfrm>
            <a:off x="194125" y="51375"/>
            <a:ext cx="8848246" cy="839076"/>
            <a:chOff x="194125" y="51375"/>
            <a:chExt cx="8848246" cy="839076"/>
          </a:xfrm>
        </p:grpSpPr>
        <p:grpSp>
          <p:nvGrpSpPr>
            <p:cNvPr id="369" name="Google Shape;369;p23"/>
            <p:cNvGrpSpPr/>
            <p:nvPr/>
          </p:nvGrpSpPr>
          <p:grpSpPr>
            <a:xfrm>
              <a:off x="194131" y="54430"/>
              <a:ext cx="8848240" cy="836021"/>
              <a:chOff x="255817" y="918030"/>
              <a:chExt cx="8848240" cy="836021"/>
            </a:xfrm>
          </p:grpSpPr>
          <p:sp>
            <p:nvSpPr>
              <p:cNvPr id="370" name="Google Shape;370;p23"/>
              <p:cNvSpPr txBox="1"/>
              <p:nvPr/>
            </p:nvSpPr>
            <p:spPr>
              <a:xfrm>
                <a:off x="947057" y="918030"/>
                <a:ext cx="8157000" cy="70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60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Underground test of gravity-related wave function collapse</a:t>
                </a:r>
                <a:endParaRPr sz="16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60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- 19/09/2022, </a:t>
                </a:r>
                <a:r>
                  <a:rPr i="1" lang="it-IT" sz="160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Sandro Donadi</a:t>
                </a:r>
                <a:r>
                  <a:rPr lang="it-IT" sz="160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-</a:t>
                </a:r>
                <a:endParaRPr/>
              </a:p>
            </p:txBody>
          </p:sp>
          <p:sp>
            <p:nvSpPr>
              <p:cNvPr id="371" name="Google Shape;371;p23"/>
              <p:cNvSpPr/>
              <p:nvPr/>
            </p:nvSpPr>
            <p:spPr>
              <a:xfrm flipH="1" rot="10800000">
                <a:off x="255817" y="1698551"/>
                <a:ext cx="8708700" cy="55500"/>
              </a:xfrm>
              <a:prstGeom prst="rect">
                <a:avLst/>
              </a:prstGeom>
              <a:gradFill>
                <a:gsLst>
                  <a:gs pos="0">
                    <a:srgbClr val="002060">
                      <a:alpha val="78823"/>
                    </a:srgbClr>
                  </a:gs>
                  <a:gs pos="15000">
                    <a:srgbClr val="002060">
                      <a:alpha val="78823"/>
                    </a:srgbClr>
                  </a:gs>
                  <a:gs pos="50000">
                    <a:srgbClr val="BFCFEC"/>
                  </a:gs>
                  <a:gs pos="100000">
                    <a:srgbClr val="E0E8F4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372" name="Google Shape;372;p2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94125" y="51375"/>
              <a:ext cx="729275" cy="7292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1875" y="1488900"/>
            <a:ext cx="5467849" cy="5251800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24"/>
          <p:cNvSpPr txBox="1"/>
          <p:nvPr/>
        </p:nvSpPr>
        <p:spPr>
          <a:xfrm>
            <a:off x="203200" y="878116"/>
            <a:ext cx="89409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EXCLUSION PLOT, LAST UPDATE!</a:t>
            </a:r>
            <a:endParaRPr/>
          </a:p>
        </p:txBody>
      </p:sp>
      <p:grpSp>
        <p:nvGrpSpPr>
          <p:cNvPr id="379" name="Google Shape;379;p24"/>
          <p:cNvGrpSpPr/>
          <p:nvPr/>
        </p:nvGrpSpPr>
        <p:grpSpPr>
          <a:xfrm>
            <a:off x="4472588" y="2627689"/>
            <a:ext cx="4730002" cy="369300"/>
            <a:chOff x="4429046" y="1909243"/>
            <a:chExt cx="4730002" cy="369300"/>
          </a:xfrm>
        </p:grpSpPr>
        <p:sp>
          <p:nvSpPr>
            <p:cNvPr id="380" name="Google Shape;380;p24"/>
            <p:cNvSpPr txBox="1"/>
            <p:nvPr/>
          </p:nvSpPr>
          <p:spPr>
            <a:xfrm>
              <a:off x="7387248" y="1909243"/>
              <a:ext cx="1771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Cantilever</a:t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81" name="Google Shape;381;p24"/>
            <p:cNvCxnSpPr/>
            <p:nvPr/>
          </p:nvCxnSpPr>
          <p:spPr>
            <a:xfrm flipH="1" rot="10800000">
              <a:off x="4429046" y="2122766"/>
              <a:ext cx="2946900" cy="393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382" name="Google Shape;382;p24"/>
          <p:cNvGrpSpPr/>
          <p:nvPr/>
        </p:nvGrpSpPr>
        <p:grpSpPr>
          <a:xfrm>
            <a:off x="6726517" y="1906450"/>
            <a:ext cx="2695872" cy="369300"/>
            <a:chOff x="6052840" y="2721868"/>
            <a:chExt cx="2901908" cy="369300"/>
          </a:xfrm>
        </p:grpSpPr>
        <p:sp>
          <p:nvSpPr>
            <p:cNvPr id="383" name="Google Shape;383;p24"/>
            <p:cNvSpPr txBox="1"/>
            <p:nvPr/>
          </p:nvSpPr>
          <p:spPr>
            <a:xfrm>
              <a:off x="7387248" y="2721868"/>
              <a:ext cx="1567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Auriga</a:t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84" name="Google Shape;384;p24"/>
            <p:cNvCxnSpPr/>
            <p:nvPr/>
          </p:nvCxnSpPr>
          <p:spPr>
            <a:xfrm flipH="1">
              <a:off x="6052840" y="2928922"/>
              <a:ext cx="1323000" cy="237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385" name="Google Shape;385;p24"/>
          <p:cNvGrpSpPr/>
          <p:nvPr/>
        </p:nvGrpSpPr>
        <p:grpSpPr>
          <a:xfrm>
            <a:off x="6520553" y="4290692"/>
            <a:ext cx="3025808" cy="369300"/>
            <a:chOff x="5921686" y="3106492"/>
            <a:chExt cx="3025808" cy="369300"/>
          </a:xfrm>
        </p:grpSpPr>
        <p:sp>
          <p:nvSpPr>
            <p:cNvPr id="386" name="Google Shape;386;p24"/>
            <p:cNvSpPr txBox="1"/>
            <p:nvPr/>
          </p:nvSpPr>
          <p:spPr>
            <a:xfrm>
              <a:off x="7379994" y="3106492"/>
              <a:ext cx="1567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LIGO</a:t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87" name="Google Shape;387;p24"/>
            <p:cNvCxnSpPr/>
            <p:nvPr/>
          </p:nvCxnSpPr>
          <p:spPr>
            <a:xfrm rot="10800000">
              <a:off x="5921686" y="3313546"/>
              <a:ext cx="14469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388" name="Google Shape;388;p24"/>
          <p:cNvGrpSpPr/>
          <p:nvPr/>
        </p:nvGrpSpPr>
        <p:grpSpPr>
          <a:xfrm>
            <a:off x="6335602" y="5058634"/>
            <a:ext cx="3004994" cy="369300"/>
            <a:chOff x="6139660" y="3505630"/>
            <a:chExt cx="3004994" cy="369300"/>
          </a:xfrm>
        </p:grpSpPr>
        <p:sp>
          <p:nvSpPr>
            <p:cNvPr id="389" name="Google Shape;389;p24"/>
            <p:cNvSpPr txBox="1"/>
            <p:nvPr/>
          </p:nvSpPr>
          <p:spPr>
            <a:xfrm>
              <a:off x="7387254" y="3505630"/>
              <a:ext cx="1757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LISA Pathfinder</a:t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90" name="Google Shape;390;p24"/>
            <p:cNvCxnSpPr/>
            <p:nvPr/>
          </p:nvCxnSpPr>
          <p:spPr>
            <a:xfrm rot="10800000">
              <a:off x="6139660" y="3712684"/>
              <a:ext cx="12507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391" name="Google Shape;391;p24"/>
          <p:cNvGrpSpPr/>
          <p:nvPr/>
        </p:nvGrpSpPr>
        <p:grpSpPr>
          <a:xfrm>
            <a:off x="6212113" y="5508171"/>
            <a:ext cx="2774769" cy="369300"/>
            <a:chOff x="6168571" y="5355771"/>
            <a:chExt cx="2774769" cy="369300"/>
          </a:xfrm>
        </p:grpSpPr>
        <p:sp>
          <p:nvSpPr>
            <p:cNvPr id="392" name="Google Shape;392;p24"/>
            <p:cNvSpPr txBox="1"/>
            <p:nvPr/>
          </p:nvSpPr>
          <p:spPr>
            <a:xfrm>
              <a:off x="7375840" y="5355771"/>
              <a:ext cx="1567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Theoretical</a:t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93" name="Google Shape;393;p24"/>
            <p:cNvCxnSpPr/>
            <p:nvPr/>
          </p:nvCxnSpPr>
          <p:spPr>
            <a:xfrm>
              <a:off x="6168571" y="5540437"/>
              <a:ext cx="12072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cxnSp>
        <p:nvCxnSpPr>
          <p:cNvPr id="394" name="Google Shape;394;p24"/>
          <p:cNvCxnSpPr/>
          <p:nvPr/>
        </p:nvCxnSpPr>
        <p:spPr>
          <a:xfrm>
            <a:off x="1727900" y="2018500"/>
            <a:ext cx="18303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95" name="Google Shape;395;p24"/>
          <p:cNvGrpSpPr/>
          <p:nvPr/>
        </p:nvGrpSpPr>
        <p:grpSpPr>
          <a:xfrm>
            <a:off x="345253" y="3765980"/>
            <a:ext cx="2789100" cy="369300"/>
            <a:chOff x="410028" y="3416149"/>
            <a:chExt cx="2789100" cy="369300"/>
          </a:xfrm>
        </p:grpSpPr>
        <p:sp>
          <p:nvSpPr>
            <p:cNvPr id="396" name="Google Shape;396;p24"/>
            <p:cNvSpPr txBox="1"/>
            <p:nvPr/>
          </p:nvSpPr>
          <p:spPr>
            <a:xfrm>
              <a:off x="410028" y="3416149"/>
              <a:ext cx="1771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>
                  <a:latin typeface="Calibri"/>
                  <a:ea typeface="Calibri"/>
                  <a:cs typeface="Calibri"/>
                  <a:sym typeface="Calibri"/>
                </a:rPr>
                <a:t>Neutron Star</a:t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97" name="Google Shape;397;p24"/>
            <p:cNvCxnSpPr/>
            <p:nvPr/>
          </p:nvCxnSpPr>
          <p:spPr>
            <a:xfrm>
              <a:off x="1800828" y="3600799"/>
              <a:ext cx="1398300" cy="210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398" name="Google Shape;398;p24"/>
          <p:cNvGrpSpPr/>
          <p:nvPr/>
        </p:nvGrpSpPr>
        <p:grpSpPr>
          <a:xfrm>
            <a:off x="337458" y="2556175"/>
            <a:ext cx="2695888" cy="369300"/>
            <a:chOff x="395514" y="2922667"/>
            <a:chExt cx="2695888" cy="369300"/>
          </a:xfrm>
        </p:grpSpPr>
        <p:sp>
          <p:nvSpPr>
            <p:cNvPr id="399" name="Google Shape;399;p24"/>
            <p:cNvSpPr txBox="1"/>
            <p:nvPr/>
          </p:nvSpPr>
          <p:spPr>
            <a:xfrm>
              <a:off x="395514" y="2922667"/>
              <a:ext cx="1771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Cold gas</a:t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00" name="Google Shape;400;p24"/>
            <p:cNvCxnSpPr/>
            <p:nvPr/>
          </p:nvCxnSpPr>
          <p:spPr>
            <a:xfrm flipH="1" rot="10800000">
              <a:off x="1456102" y="3183481"/>
              <a:ext cx="1635300" cy="144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401" name="Google Shape;401;p24"/>
          <p:cNvGrpSpPr/>
          <p:nvPr/>
        </p:nvGrpSpPr>
        <p:grpSpPr>
          <a:xfrm>
            <a:off x="341086" y="4735663"/>
            <a:ext cx="2506807" cy="369300"/>
            <a:chOff x="355600" y="4307497"/>
            <a:chExt cx="2506807" cy="369300"/>
          </a:xfrm>
        </p:grpSpPr>
        <p:sp>
          <p:nvSpPr>
            <p:cNvPr id="402" name="Google Shape;402;p24"/>
            <p:cNvSpPr txBox="1"/>
            <p:nvPr/>
          </p:nvSpPr>
          <p:spPr>
            <a:xfrm>
              <a:off x="355600" y="4307497"/>
              <a:ext cx="1771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X-rays</a:t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03" name="Google Shape;403;p24"/>
            <p:cNvCxnSpPr/>
            <p:nvPr/>
          </p:nvCxnSpPr>
          <p:spPr>
            <a:xfrm flipH="1" rot="10800000">
              <a:off x="1129007" y="4481060"/>
              <a:ext cx="1733400" cy="231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404" name="Google Shape;404;p24"/>
          <p:cNvSpPr txBox="1"/>
          <p:nvPr/>
        </p:nvSpPr>
        <p:spPr>
          <a:xfrm>
            <a:off x="279390" y="1824089"/>
            <a:ext cx="1771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Cantilever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05" name="Google Shape;405;p24"/>
          <p:cNvCxnSpPr/>
          <p:nvPr/>
        </p:nvCxnSpPr>
        <p:spPr>
          <a:xfrm flipH="1" rot="10800000">
            <a:off x="2514600" y="1494425"/>
            <a:ext cx="4143300" cy="46743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406" name="Google Shape;406;p24"/>
          <p:cNvSpPr txBox="1"/>
          <p:nvPr/>
        </p:nvSpPr>
        <p:spPr>
          <a:xfrm>
            <a:off x="2981325" y="5482925"/>
            <a:ext cx="90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Majorana </a:t>
            </a:r>
            <a:endParaRPr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24"/>
          <p:cNvSpPr txBox="1"/>
          <p:nvPr/>
        </p:nvSpPr>
        <p:spPr>
          <a:xfrm>
            <a:off x="-100" y="1119550"/>
            <a:ext cx="914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M. Carlesso, S. Donadi, L. Ferialdi, M. Paternostro, H. Ulbricht, A. Bassi</a:t>
            </a:r>
            <a:r>
              <a:rPr lang="it-IT" sz="1200">
                <a:latin typeface="Calibri"/>
                <a:ea typeface="Calibri"/>
                <a:cs typeface="Calibri"/>
                <a:sym typeface="Calibri"/>
              </a:rPr>
              <a:t>. Nat. Phys. </a:t>
            </a:r>
            <a:r>
              <a:rPr b="1" lang="it-IT" sz="1200">
                <a:latin typeface="Calibri"/>
                <a:ea typeface="Calibri"/>
                <a:cs typeface="Calibri"/>
                <a:sym typeface="Calibri"/>
              </a:rPr>
              <a:t>18</a:t>
            </a:r>
            <a:r>
              <a:rPr lang="it-IT" sz="1200">
                <a:latin typeface="Calibri"/>
                <a:ea typeface="Calibri"/>
                <a:cs typeface="Calibri"/>
                <a:sym typeface="Calibri"/>
              </a:rPr>
              <a:t>, 243 (2022).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8" name="Google Shape;408;p24"/>
          <p:cNvGrpSpPr/>
          <p:nvPr/>
        </p:nvGrpSpPr>
        <p:grpSpPr>
          <a:xfrm>
            <a:off x="194125" y="51375"/>
            <a:ext cx="8848246" cy="839076"/>
            <a:chOff x="194125" y="51375"/>
            <a:chExt cx="8848246" cy="839076"/>
          </a:xfrm>
        </p:grpSpPr>
        <p:grpSp>
          <p:nvGrpSpPr>
            <p:cNvPr id="409" name="Google Shape;409;p24"/>
            <p:cNvGrpSpPr/>
            <p:nvPr/>
          </p:nvGrpSpPr>
          <p:grpSpPr>
            <a:xfrm>
              <a:off x="194131" y="54430"/>
              <a:ext cx="8848240" cy="836021"/>
              <a:chOff x="255817" y="918030"/>
              <a:chExt cx="8848240" cy="836021"/>
            </a:xfrm>
          </p:grpSpPr>
          <p:sp>
            <p:nvSpPr>
              <p:cNvPr id="410" name="Google Shape;410;p24"/>
              <p:cNvSpPr txBox="1"/>
              <p:nvPr/>
            </p:nvSpPr>
            <p:spPr>
              <a:xfrm>
                <a:off x="947057" y="918030"/>
                <a:ext cx="8157000" cy="70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60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Underground test of gravity-related wave function collapse</a:t>
                </a:r>
                <a:endParaRPr sz="16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60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- 19/09/2022, </a:t>
                </a:r>
                <a:r>
                  <a:rPr i="1" lang="it-IT" sz="160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Sandro Donadi</a:t>
                </a:r>
                <a:r>
                  <a:rPr lang="it-IT" sz="160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-</a:t>
                </a:r>
                <a:endParaRPr/>
              </a:p>
            </p:txBody>
          </p:sp>
          <p:sp>
            <p:nvSpPr>
              <p:cNvPr id="411" name="Google Shape;411;p24"/>
              <p:cNvSpPr/>
              <p:nvPr/>
            </p:nvSpPr>
            <p:spPr>
              <a:xfrm flipH="1" rot="10800000">
                <a:off x="255817" y="1698551"/>
                <a:ext cx="8708700" cy="55500"/>
              </a:xfrm>
              <a:prstGeom prst="rect">
                <a:avLst/>
              </a:prstGeom>
              <a:gradFill>
                <a:gsLst>
                  <a:gs pos="0">
                    <a:srgbClr val="002060">
                      <a:alpha val="78823"/>
                    </a:srgbClr>
                  </a:gs>
                  <a:gs pos="15000">
                    <a:srgbClr val="002060">
                      <a:alpha val="78823"/>
                    </a:srgbClr>
                  </a:gs>
                  <a:gs pos="50000">
                    <a:srgbClr val="BFCFEC"/>
                  </a:gs>
                  <a:gs pos="100000">
                    <a:srgbClr val="E0E8F4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412" name="Google Shape;412;p2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94125" y="51375"/>
              <a:ext cx="729275" cy="7292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5"/>
          <p:cNvSpPr txBox="1"/>
          <p:nvPr/>
        </p:nvSpPr>
        <p:spPr>
          <a:xfrm>
            <a:off x="0" y="945242"/>
            <a:ext cx="914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COLLAPSE DYNAMICS ARE DIFFUSIVE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25"/>
          <p:cNvSpPr txBox="1"/>
          <p:nvPr/>
        </p:nvSpPr>
        <p:spPr>
          <a:xfrm>
            <a:off x="354050" y="1429300"/>
            <a:ext cx="85101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b="1" lang="it-IT" sz="1800">
                <a:latin typeface="Calibri"/>
                <a:ea typeface="Calibri"/>
                <a:cs typeface="Calibri"/>
                <a:sym typeface="Calibri"/>
              </a:rPr>
              <a:t>Non-interferometric tests</a:t>
            </a:r>
            <a:r>
              <a:rPr lang="it-IT" sz="1800">
                <a:latin typeface="Calibri"/>
                <a:ea typeface="Calibri"/>
                <a:cs typeface="Calibri"/>
                <a:sym typeface="Calibri"/>
              </a:rPr>
              <a:t> provide a powerful way to test collapse theories.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it-IT" sz="1800">
                <a:latin typeface="Calibri"/>
                <a:ea typeface="Calibri"/>
                <a:cs typeface="Calibri"/>
                <a:sym typeface="Calibri"/>
              </a:rPr>
              <a:t>They are based on the </a:t>
            </a:r>
            <a:r>
              <a:rPr b="1" lang="it-IT" sz="1800">
                <a:latin typeface="Calibri"/>
                <a:ea typeface="Calibri"/>
                <a:cs typeface="Calibri"/>
                <a:sym typeface="Calibri"/>
              </a:rPr>
              <a:t>diffusive</a:t>
            </a:r>
            <a:r>
              <a:rPr b="1" lang="it-IT" sz="1800">
                <a:latin typeface="Calibri"/>
                <a:ea typeface="Calibri"/>
                <a:cs typeface="Calibri"/>
                <a:sym typeface="Calibri"/>
              </a:rPr>
              <a:t> motion</a:t>
            </a:r>
            <a:r>
              <a:rPr lang="it-IT" sz="1800">
                <a:latin typeface="Calibri"/>
                <a:ea typeface="Calibri"/>
                <a:cs typeface="Calibri"/>
                <a:sym typeface="Calibri"/>
              </a:rPr>
              <a:t> induced by the noise responsible for  collapse to systems.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25"/>
          <p:cNvSpPr txBox="1"/>
          <p:nvPr/>
        </p:nvSpPr>
        <p:spPr>
          <a:xfrm>
            <a:off x="355800" y="2884825"/>
            <a:ext cx="80757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INTERESTING QUESTIONS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this a feature of collapse models or something more general?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it possible to have collapse without diffusion?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25"/>
          <p:cNvSpPr txBox="1"/>
          <p:nvPr/>
        </p:nvSpPr>
        <p:spPr>
          <a:xfrm>
            <a:off x="550750" y="5441825"/>
            <a:ext cx="7631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latin typeface="Calibri"/>
                <a:ea typeface="Calibri"/>
                <a:cs typeface="Calibri"/>
                <a:sym typeface="Calibri"/>
              </a:rPr>
              <a:t>This is </a:t>
            </a:r>
            <a:r>
              <a:rPr b="1" lang="it-IT" sz="1800">
                <a:latin typeface="Calibri"/>
                <a:ea typeface="Calibri"/>
                <a:cs typeface="Calibri"/>
                <a:sym typeface="Calibri"/>
              </a:rPr>
              <a:t>interesting</a:t>
            </a:r>
            <a:r>
              <a:rPr lang="it-IT" sz="1800">
                <a:latin typeface="Calibri"/>
                <a:ea typeface="Calibri"/>
                <a:cs typeface="Calibri"/>
                <a:sym typeface="Calibri"/>
              </a:rPr>
              <a:t> from a </a:t>
            </a:r>
            <a:r>
              <a:rPr b="1" lang="it-IT" sz="1800">
                <a:latin typeface="Calibri"/>
                <a:ea typeface="Calibri"/>
                <a:cs typeface="Calibri"/>
                <a:sym typeface="Calibri"/>
              </a:rPr>
              <a:t>phenomenological</a:t>
            </a:r>
            <a:r>
              <a:rPr lang="it-IT" sz="1800">
                <a:latin typeface="Calibri"/>
                <a:ea typeface="Calibri"/>
                <a:cs typeface="Calibri"/>
                <a:sym typeface="Calibri"/>
              </a:rPr>
              <a:t> (non-interferometric tests) as well as from a </a:t>
            </a:r>
            <a:r>
              <a:rPr b="1" lang="it-IT" sz="1800">
                <a:latin typeface="Calibri"/>
                <a:ea typeface="Calibri"/>
                <a:cs typeface="Calibri"/>
                <a:sym typeface="Calibri"/>
              </a:rPr>
              <a:t>more fundamental</a:t>
            </a:r>
            <a:r>
              <a:rPr lang="it-IT" sz="18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(diffusion is there or not?) </a:t>
            </a:r>
            <a:r>
              <a:rPr lang="it-IT" sz="1800">
                <a:latin typeface="Calibri"/>
                <a:ea typeface="Calibri"/>
                <a:cs typeface="Calibri"/>
                <a:sym typeface="Calibri"/>
              </a:rPr>
              <a:t>point of view.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1" name="Google Shape;421;p25"/>
          <p:cNvGrpSpPr/>
          <p:nvPr/>
        </p:nvGrpSpPr>
        <p:grpSpPr>
          <a:xfrm>
            <a:off x="194125" y="51375"/>
            <a:ext cx="8848246" cy="839076"/>
            <a:chOff x="194125" y="51375"/>
            <a:chExt cx="8848246" cy="839076"/>
          </a:xfrm>
        </p:grpSpPr>
        <p:grpSp>
          <p:nvGrpSpPr>
            <p:cNvPr id="422" name="Google Shape;422;p25"/>
            <p:cNvGrpSpPr/>
            <p:nvPr/>
          </p:nvGrpSpPr>
          <p:grpSpPr>
            <a:xfrm>
              <a:off x="194131" y="54430"/>
              <a:ext cx="8848240" cy="836021"/>
              <a:chOff x="255817" y="918030"/>
              <a:chExt cx="8848240" cy="836021"/>
            </a:xfrm>
          </p:grpSpPr>
          <p:sp>
            <p:nvSpPr>
              <p:cNvPr id="423" name="Google Shape;423;p25"/>
              <p:cNvSpPr txBox="1"/>
              <p:nvPr/>
            </p:nvSpPr>
            <p:spPr>
              <a:xfrm>
                <a:off x="947057" y="918030"/>
                <a:ext cx="8157000" cy="70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60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Underground test of gravity-related wave function collapse</a:t>
                </a:r>
                <a:endParaRPr sz="16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60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- 19/09/2022, </a:t>
                </a:r>
                <a:r>
                  <a:rPr i="1" lang="it-IT" sz="160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Sandro Donadi</a:t>
                </a:r>
                <a:r>
                  <a:rPr lang="it-IT" sz="160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-</a:t>
                </a:r>
                <a:endParaRPr/>
              </a:p>
            </p:txBody>
          </p:sp>
          <p:sp>
            <p:nvSpPr>
              <p:cNvPr id="424" name="Google Shape;424;p25"/>
              <p:cNvSpPr/>
              <p:nvPr/>
            </p:nvSpPr>
            <p:spPr>
              <a:xfrm flipH="1" rot="10800000">
                <a:off x="255817" y="1698551"/>
                <a:ext cx="8708700" cy="55500"/>
              </a:xfrm>
              <a:prstGeom prst="rect">
                <a:avLst/>
              </a:prstGeom>
              <a:gradFill>
                <a:gsLst>
                  <a:gs pos="0">
                    <a:srgbClr val="002060">
                      <a:alpha val="78823"/>
                    </a:srgbClr>
                  </a:gs>
                  <a:gs pos="15000">
                    <a:srgbClr val="002060">
                      <a:alpha val="78823"/>
                    </a:srgbClr>
                  </a:gs>
                  <a:gs pos="50000">
                    <a:srgbClr val="BFCFEC"/>
                  </a:gs>
                  <a:gs pos="100000">
                    <a:srgbClr val="E0E8F4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425" name="Google Shape;425;p2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94125" y="51375"/>
              <a:ext cx="729275" cy="7292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6"/>
          <p:cNvSpPr txBox="1"/>
          <p:nvPr/>
        </p:nvSpPr>
        <p:spPr>
          <a:xfrm>
            <a:off x="0" y="945242"/>
            <a:ext cx="914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COLLAPSE DYNAMICS ARE DIFFUSIVE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26"/>
          <p:cNvSpPr txBox="1"/>
          <p:nvPr/>
        </p:nvSpPr>
        <p:spPr>
          <a:xfrm>
            <a:off x="354050" y="1429300"/>
            <a:ext cx="85101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it-IT" sz="1800">
                <a:latin typeface="Calibri"/>
                <a:ea typeface="Calibri"/>
                <a:cs typeface="Calibri"/>
                <a:sym typeface="Calibri"/>
              </a:rPr>
              <a:t>We require that collapse cannot be used to do signalling in EPR-like setups. This implies the map must be </a:t>
            </a:r>
            <a:r>
              <a:rPr b="1" lang="it-IT" sz="1800">
                <a:latin typeface="Calibri"/>
                <a:ea typeface="Calibri"/>
                <a:cs typeface="Calibri"/>
                <a:sym typeface="Calibri"/>
              </a:rPr>
              <a:t>linear</a:t>
            </a:r>
            <a:r>
              <a:rPr lang="it-IT" sz="18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N. Gisin, Helv. Phys. Acta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62.4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363-371 (1989))</a:t>
            </a: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it-IT" sz="1800">
                <a:latin typeface="Calibri"/>
                <a:ea typeface="Calibri"/>
                <a:cs typeface="Calibri"/>
                <a:sym typeface="Calibri"/>
              </a:rPr>
              <a:t>We also require the map to be </a:t>
            </a:r>
            <a:r>
              <a:rPr b="1" lang="it-IT" sz="1800">
                <a:latin typeface="Calibri"/>
                <a:ea typeface="Calibri"/>
                <a:cs typeface="Calibri"/>
                <a:sym typeface="Calibri"/>
              </a:rPr>
              <a:t>completely positive</a:t>
            </a:r>
            <a:r>
              <a:rPr lang="it-IT" sz="1800">
                <a:latin typeface="Calibri"/>
                <a:ea typeface="Calibri"/>
                <a:cs typeface="Calibri"/>
                <a:sym typeface="Calibri"/>
              </a:rPr>
              <a:t> → Kraus form: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\varPhi[\hat{\rho}]=\sum_{k}\hat{A}_{k}\hat{\rho} \hat{A}_{k}^{\dagger}&#10;" id="432" name="Google Shape;43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3094" y="2867550"/>
            <a:ext cx="3224512" cy="1046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3" name="Google Shape;433;p26"/>
          <p:cNvGrpSpPr/>
          <p:nvPr/>
        </p:nvGrpSpPr>
        <p:grpSpPr>
          <a:xfrm>
            <a:off x="354050" y="5010700"/>
            <a:ext cx="8510100" cy="1463805"/>
            <a:chOff x="354050" y="5010700"/>
            <a:chExt cx="8510100" cy="1463805"/>
          </a:xfrm>
        </p:grpSpPr>
        <p:sp>
          <p:nvSpPr>
            <p:cNvPr id="434" name="Google Shape;434;p26"/>
            <p:cNvSpPr txBox="1"/>
            <p:nvPr/>
          </p:nvSpPr>
          <p:spPr>
            <a:xfrm>
              <a:off x="354050" y="5010700"/>
              <a:ext cx="85101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-342900" lvl="0" marL="457200" rtl="0" algn="l">
                <a:spcBef>
                  <a:spcPts val="0"/>
                </a:spcBef>
                <a:spcAft>
                  <a:spcPts val="0"/>
                </a:spcAft>
                <a:buSzPts val="1800"/>
                <a:buFont typeface="Calibri"/>
                <a:buChar char="●"/>
              </a:pPr>
              <a:r>
                <a:rPr lang="it-IT" sz="1800">
                  <a:latin typeface="Calibri"/>
                  <a:ea typeface="Calibri"/>
                  <a:cs typeface="Calibri"/>
                  <a:sym typeface="Calibri"/>
                </a:rPr>
                <a:t>We require the map to be </a:t>
              </a:r>
              <a:r>
                <a:rPr b="1" lang="it-IT" sz="1800">
                  <a:latin typeface="Calibri"/>
                  <a:ea typeface="Calibri"/>
                  <a:cs typeface="Calibri"/>
                  <a:sym typeface="Calibri"/>
                </a:rPr>
                <a:t>space-translational invariant</a:t>
              </a:r>
              <a:r>
                <a:rPr lang="it-IT" sz="1800">
                  <a:latin typeface="Calibri"/>
                  <a:ea typeface="Calibri"/>
                  <a:cs typeface="Calibri"/>
                  <a:sym typeface="Calibri"/>
                </a:rPr>
                <a:t>:</a:t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e^{-\frac{i}{\hbar}\hat{\boldsymbol{p}}\cdot\boldsymbol{x}}\,\varPhi[\hat{\rho}]\,e^{\frac{i}{\hbar}\hat{\boldsymbol{p}}\cdot\boldsymbol{x}}=\varPhi\left[e^{-\frac{i}{\hbar}\hat{\boldsymbol{p}}\cdot\boldsymbol{x}}\,\hat{\rho}\, e^{\frac{i}{\hbar}\hat{\boldsymbol{p}}\cdot\boldsymbol{x}}\right]" id="435" name="Google Shape;435;p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87505" y="5582401"/>
              <a:ext cx="7477201" cy="89210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\hat{A}_{k}(\boldsymbol{x})=e^{\frac{i}{\hbar}\hat{\boldsymbol{p}}\cdot\boldsymbol{x}}\hat{A}_{k}e^{-\frac{i}{\hbar}\hat{\boldsymbol{p}}\cdot\boldsymbol{x}}" id="436" name="Google Shape;436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04526" y="4010750"/>
            <a:ext cx="4071600" cy="610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varPhi[\hat{\rho}]=\frac{1}{L^{3}}\int_{-\frac{L}{2}}^{+\frac{L}{2}}d\boldsymbol{x}\sum_{k}A_{k}(\boldsymbol{x})\hat{\rho} A_{k}^{\dagger}(\boldsymbol{x})" id="437" name="Google Shape;437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43475" y="2628400"/>
            <a:ext cx="5857051" cy="1220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8" name="Google Shape;438;p26"/>
          <p:cNvGrpSpPr/>
          <p:nvPr/>
        </p:nvGrpSpPr>
        <p:grpSpPr>
          <a:xfrm>
            <a:off x="1962150" y="4072350"/>
            <a:ext cx="5659925" cy="923400"/>
            <a:chOff x="2114550" y="4072350"/>
            <a:chExt cx="5659925" cy="923400"/>
          </a:xfrm>
        </p:grpSpPr>
        <p:pic>
          <p:nvPicPr>
            <p:cNvPr descr="\sum_{k}\hat{A}_{k}^{\dagger}\hat{A}_{k}=1&#10;" id="439" name="Google Shape;439;p26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614475" y="4072350"/>
              <a:ext cx="2160000" cy="923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\hat{A}_{k}=\hat{A}_{k}(\hat{\boldsymbol{x}},\hat{\boldsymbol{p}})&#10;&#10;" id="440" name="Google Shape;440;p26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2114550" y="4147575"/>
              <a:ext cx="2160000" cy="43332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41" name="Google Shape;441;p26"/>
          <p:cNvGrpSpPr/>
          <p:nvPr/>
        </p:nvGrpSpPr>
        <p:grpSpPr>
          <a:xfrm>
            <a:off x="194125" y="51375"/>
            <a:ext cx="8848246" cy="839076"/>
            <a:chOff x="194125" y="51375"/>
            <a:chExt cx="8848246" cy="839076"/>
          </a:xfrm>
        </p:grpSpPr>
        <p:grpSp>
          <p:nvGrpSpPr>
            <p:cNvPr id="442" name="Google Shape;442;p26"/>
            <p:cNvGrpSpPr/>
            <p:nvPr/>
          </p:nvGrpSpPr>
          <p:grpSpPr>
            <a:xfrm>
              <a:off x="194131" y="54430"/>
              <a:ext cx="8848240" cy="836021"/>
              <a:chOff x="255817" y="918030"/>
              <a:chExt cx="8848240" cy="836021"/>
            </a:xfrm>
          </p:grpSpPr>
          <p:sp>
            <p:nvSpPr>
              <p:cNvPr id="443" name="Google Shape;443;p26"/>
              <p:cNvSpPr txBox="1"/>
              <p:nvPr/>
            </p:nvSpPr>
            <p:spPr>
              <a:xfrm>
                <a:off x="947057" y="918030"/>
                <a:ext cx="8157000" cy="70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60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Underground test of gravity-related wave function collapse</a:t>
                </a:r>
                <a:endParaRPr sz="16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60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- 19/09/2022, </a:t>
                </a:r>
                <a:r>
                  <a:rPr i="1" lang="it-IT" sz="160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Sandro Donadi</a:t>
                </a:r>
                <a:r>
                  <a:rPr lang="it-IT" sz="160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-</a:t>
                </a:r>
                <a:endParaRPr/>
              </a:p>
            </p:txBody>
          </p:sp>
          <p:sp>
            <p:nvSpPr>
              <p:cNvPr id="444" name="Google Shape;444;p26"/>
              <p:cNvSpPr/>
              <p:nvPr/>
            </p:nvSpPr>
            <p:spPr>
              <a:xfrm flipH="1" rot="10800000">
                <a:off x="255817" y="1698551"/>
                <a:ext cx="8708700" cy="55500"/>
              </a:xfrm>
              <a:prstGeom prst="rect">
                <a:avLst/>
              </a:prstGeom>
              <a:gradFill>
                <a:gsLst>
                  <a:gs pos="0">
                    <a:srgbClr val="002060">
                      <a:alpha val="78823"/>
                    </a:srgbClr>
                  </a:gs>
                  <a:gs pos="15000">
                    <a:srgbClr val="002060">
                      <a:alpha val="78823"/>
                    </a:srgbClr>
                  </a:gs>
                  <a:gs pos="50000">
                    <a:srgbClr val="BFCFEC"/>
                  </a:gs>
                  <a:gs pos="100000">
                    <a:srgbClr val="E0E8F4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445" name="Google Shape;445;p26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94125" y="51375"/>
              <a:ext cx="729275" cy="7292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7"/>
          <p:cNvSpPr txBox="1"/>
          <p:nvPr/>
        </p:nvSpPr>
        <p:spPr>
          <a:xfrm>
            <a:off x="0" y="945242"/>
            <a:ext cx="914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COLLAPSE DYNAMICS ARE DIFFUSIVE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27"/>
          <p:cNvSpPr txBox="1"/>
          <p:nvPr/>
        </p:nvSpPr>
        <p:spPr>
          <a:xfrm>
            <a:off x="354050" y="1429300"/>
            <a:ext cx="8510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latin typeface="Calibri"/>
                <a:ea typeface="Calibri"/>
                <a:cs typeface="Calibri"/>
                <a:sym typeface="Calibri"/>
              </a:rPr>
              <a:t>We focus on maps that does not change the average momentum. Then the diffusion along the </a:t>
            </a:r>
            <a:r>
              <a:rPr i="1" lang="it-IT" sz="1800"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lang="it-IT" sz="1800">
                <a:latin typeface="Calibri"/>
                <a:ea typeface="Calibri"/>
                <a:cs typeface="Calibri"/>
                <a:sym typeface="Calibri"/>
              </a:rPr>
              <a:t> direction is quantified by: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\hat{\boldsymbol{p}}|\boldsymbol{n}\rangle=\tilde{\boldsymbol{n}}|\boldsymbol{n}\rangle" id="452" name="Google Shape;45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7003" y="4458937"/>
            <a:ext cx="1928185" cy="369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tilde{\boldsymbol{n}}=\frac{2\pi\hbar}{L}\boldsymbol{n}&#10;" id="453" name="Google Shape;45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4002" y="4277850"/>
            <a:ext cx="1411722" cy="671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(\boldsymbol{m},\boldsymbol{n})=\sum_{k}|\langle\boldsymbol{m}+\boldsymbol{n}|A_{k}|\boldsymbol{n}\rangle|^{2}" id="454" name="Google Shape;454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90675" y="5272534"/>
            <a:ext cx="5315049" cy="8871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Delta_{j}(\hat{\rho})=\textrm{Tr}\left[\hat{p}_{j}^{2}\Phi[\hat{\rho}]\right]-\textrm{Tr}\left[\hat{p}_{j}^{2}\hat{\rho}\right]&#10;" id="455" name="Google Shape;455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19901" y="2148146"/>
            <a:ext cx="4738098" cy="671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Delta_{j}(\hat{\rho})=\sum_{\boldsymbol{m},\boldsymbol{n}}P(\boldsymbol{m},\boldsymbol{n})\tilde{m}_{j}^{2}\langle\boldsymbol{n}|\hat{\rho}|\boldsymbol{n}\rangle&#10;&#10;" id="456" name="Google Shape;456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19907" y="3310225"/>
            <a:ext cx="5288768" cy="887125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27"/>
          <p:cNvSpPr txBox="1"/>
          <p:nvPr/>
        </p:nvSpPr>
        <p:spPr>
          <a:xfrm>
            <a:off x="354050" y="2800900"/>
            <a:ext cx="85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latin typeface="Calibri"/>
                <a:ea typeface="Calibri"/>
                <a:cs typeface="Calibri"/>
                <a:sym typeface="Calibri"/>
              </a:rPr>
              <a:t>which  takes the form: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8" name="Google Shape;458;p27"/>
          <p:cNvGrpSpPr/>
          <p:nvPr/>
        </p:nvGrpSpPr>
        <p:grpSpPr>
          <a:xfrm>
            <a:off x="685800" y="6312325"/>
            <a:ext cx="6741850" cy="461700"/>
            <a:chOff x="685800" y="6312325"/>
            <a:chExt cx="6741850" cy="461700"/>
          </a:xfrm>
        </p:grpSpPr>
        <p:sp>
          <p:nvSpPr>
            <p:cNvPr id="459" name="Google Shape;459;p27"/>
            <p:cNvSpPr txBox="1"/>
            <p:nvPr/>
          </p:nvSpPr>
          <p:spPr>
            <a:xfrm>
              <a:off x="1678150" y="6312325"/>
              <a:ext cx="57495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>
                  <a:latin typeface="Calibri"/>
                  <a:ea typeface="Calibri"/>
                  <a:cs typeface="Calibri"/>
                  <a:sym typeface="Calibri"/>
                </a:rPr>
                <a:t> is a probability distribution for the variable 	      for all      .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\boldsymbol{m}&#10;&#10;" id="460" name="Google Shape;460;p27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5879625" y="6498425"/>
              <a:ext cx="262800" cy="1234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(\boldsymbol{m},\boldsymbol{n})&#10;" id="461" name="Google Shape;461;p27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685800" y="6400800"/>
              <a:ext cx="1051200" cy="2958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\boldsymbol{n}&#10;" id="462" name="Google Shape;462;p27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6830025" y="6488338"/>
              <a:ext cx="190800" cy="13628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3" name="Google Shape;463;p27"/>
          <p:cNvGrpSpPr/>
          <p:nvPr/>
        </p:nvGrpSpPr>
        <p:grpSpPr>
          <a:xfrm>
            <a:off x="194125" y="51375"/>
            <a:ext cx="8848246" cy="839076"/>
            <a:chOff x="194125" y="51375"/>
            <a:chExt cx="8848246" cy="839076"/>
          </a:xfrm>
        </p:grpSpPr>
        <p:grpSp>
          <p:nvGrpSpPr>
            <p:cNvPr id="464" name="Google Shape;464;p27"/>
            <p:cNvGrpSpPr/>
            <p:nvPr/>
          </p:nvGrpSpPr>
          <p:grpSpPr>
            <a:xfrm>
              <a:off x="194131" y="54430"/>
              <a:ext cx="8848240" cy="836021"/>
              <a:chOff x="255817" y="918030"/>
              <a:chExt cx="8848240" cy="836021"/>
            </a:xfrm>
          </p:grpSpPr>
          <p:sp>
            <p:nvSpPr>
              <p:cNvPr id="465" name="Google Shape;465;p27"/>
              <p:cNvSpPr txBox="1"/>
              <p:nvPr/>
            </p:nvSpPr>
            <p:spPr>
              <a:xfrm>
                <a:off x="947057" y="918030"/>
                <a:ext cx="8157000" cy="70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60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Underground test of gravity-related wave function collapse</a:t>
                </a:r>
                <a:endParaRPr sz="16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60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- 19/09/2022, </a:t>
                </a:r>
                <a:r>
                  <a:rPr i="1" lang="it-IT" sz="160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Sandro Donadi</a:t>
                </a:r>
                <a:r>
                  <a:rPr lang="it-IT" sz="160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-</a:t>
                </a:r>
                <a:endParaRPr/>
              </a:p>
            </p:txBody>
          </p:sp>
          <p:sp>
            <p:nvSpPr>
              <p:cNvPr id="466" name="Google Shape;466;p27"/>
              <p:cNvSpPr/>
              <p:nvPr/>
            </p:nvSpPr>
            <p:spPr>
              <a:xfrm flipH="1" rot="10800000">
                <a:off x="255817" y="1698551"/>
                <a:ext cx="8708700" cy="55500"/>
              </a:xfrm>
              <a:prstGeom prst="rect">
                <a:avLst/>
              </a:prstGeom>
              <a:gradFill>
                <a:gsLst>
                  <a:gs pos="0">
                    <a:srgbClr val="002060">
                      <a:alpha val="78823"/>
                    </a:srgbClr>
                  </a:gs>
                  <a:gs pos="15000">
                    <a:srgbClr val="002060">
                      <a:alpha val="78823"/>
                    </a:srgbClr>
                  </a:gs>
                  <a:gs pos="50000">
                    <a:srgbClr val="BFCFEC"/>
                  </a:gs>
                  <a:gs pos="100000">
                    <a:srgbClr val="E0E8F4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467" name="Google Shape;467;p27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194125" y="51375"/>
              <a:ext cx="729275" cy="7292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8"/>
          <p:cNvSpPr txBox="1"/>
          <p:nvPr/>
        </p:nvSpPr>
        <p:spPr>
          <a:xfrm>
            <a:off x="0" y="945242"/>
            <a:ext cx="914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COLLAPSE DYNAMICS ARE DIFFUSIVE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\Delta_{j}(\hat{\rho})=\sum_{\boldsymbol{m},\boldsymbol{n}}P(\boldsymbol{m},\boldsymbol{n})\tilde{m}_{j}^{2}\langle\boldsymbol{n}|\hat{\rho}|\boldsymbol{n}\rangle&#10;&#10;" id="473" name="Google Shape;47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9907" y="1481425"/>
            <a:ext cx="4964401" cy="8220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sum_{k}c_{k}(\boldsymbol{n}_{0})=1&#10;&#10;" id="474" name="Google Shape;47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18850" y="5104450"/>
            <a:ext cx="2269111" cy="839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langle\boldsymbol{m}+\boldsymbol{n}_{0}|A_{k}|\boldsymbol{n}_{0}\rangle=\sqrt{c_{k}(\boldsymbol{n}_{0})}\delta_{\boldsymbol{m},0}e^{i\varphi_{k}(\boldsymbol{m},\boldsymbol{n}_{0})}&#10;&#10;" id="475" name="Google Shape;475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5181600"/>
            <a:ext cx="5453281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hat{A}_{k}=\sum_{\boldsymbol{n}}\sqrt{c_{k}(\boldsymbol{n})}e^{i\varphi_{k}(0,\boldsymbol{n})}|\boldsymbol{n}\rangle\langle\boldsymbol{n}|=L_{k}(\hat{\boldsymbol{p}})&#10;&#10;&#10;" id="476" name="Google Shape;476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59100" y="6069377"/>
            <a:ext cx="5760902" cy="733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7" name="Google Shape;477;p28"/>
          <p:cNvGrpSpPr/>
          <p:nvPr/>
        </p:nvGrpSpPr>
        <p:grpSpPr>
          <a:xfrm>
            <a:off x="354050" y="2267500"/>
            <a:ext cx="8510100" cy="2762575"/>
            <a:chOff x="354050" y="2267500"/>
            <a:chExt cx="8510100" cy="2762575"/>
          </a:xfrm>
        </p:grpSpPr>
        <p:grpSp>
          <p:nvGrpSpPr>
            <p:cNvPr id="478" name="Google Shape;478;p28"/>
            <p:cNvGrpSpPr/>
            <p:nvPr/>
          </p:nvGrpSpPr>
          <p:grpSpPr>
            <a:xfrm>
              <a:off x="354050" y="2267500"/>
              <a:ext cx="8510100" cy="1320188"/>
              <a:chOff x="354050" y="2267500"/>
              <a:chExt cx="8510100" cy="1320188"/>
            </a:xfrm>
          </p:grpSpPr>
          <p:sp>
            <p:nvSpPr>
              <p:cNvPr id="479" name="Google Shape;479;p28"/>
              <p:cNvSpPr txBox="1"/>
              <p:nvPr/>
            </p:nvSpPr>
            <p:spPr>
              <a:xfrm>
                <a:off x="354050" y="2267500"/>
                <a:ext cx="85101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800">
                    <a:latin typeface="Calibri"/>
                    <a:ea typeface="Calibri"/>
                    <a:cs typeface="Calibri"/>
                    <a:sym typeface="Calibri"/>
                  </a:rPr>
                  <a:t>Let us suppose that for all plane waves   	     		   one has: 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descr="\Delta_{j}(\boldsymbol{n}_{0})=\sum_{\boldsymbol{m}}P(\boldsymbol{m},\boldsymbol{n}_{0})\tilde{m}_{j}^{2}=0&#10;&#10;&#10;&#10;" id="480" name="Google Shape;480;p28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2209800" y="2819400"/>
                <a:ext cx="4842001" cy="76828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\hat{\rho}=|\boldsymbol{n}_{0}\rangle\langle\boldsymbol{n}_{0}|&#10;&#10;&#10;&#10;" id="481" name="Google Shape;481;p28"/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4114800" y="2362200"/>
                <a:ext cx="1422000" cy="27035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82" name="Google Shape;482;p28"/>
            <p:cNvGrpSpPr/>
            <p:nvPr/>
          </p:nvGrpSpPr>
          <p:grpSpPr>
            <a:xfrm>
              <a:off x="354050" y="3639100"/>
              <a:ext cx="8510100" cy="1390975"/>
              <a:chOff x="354050" y="3639100"/>
              <a:chExt cx="8510100" cy="1390975"/>
            </a:xfrm>
          </p:grpSpPr>
          <p:pic>
            <p:nvPicPr>
              <p:cNvPr descr="\!\!\!\!P(\boldsymbol{m},\boldsymbol{n}_{0})\!=\!\!\sum_{k}\!|\langle\boldsymbol{m}+\boldsymbol{n}_{0}|A_{k}|\boldsymbol{n}_{0}\rangle|^{2}\!=\!\delta_{\boldsymbol{m},0}&#10;" id="483" name="Google Shape;483;p28"/>
              <p:cNvPicPr preferRelativeResize="0"/>
              <p:nvPr/>
            </p:nvPicPr>
            <p:blipFill>
              <a:blip r:embed="rId9">
                <a:alphaModFix/>
              </a:blip>
              <a:stretch>
                <a:fillRect/>
              </a:stretch>
            </p:blipFill>
            <p:spPr>
              <a:xfrm>
                <a:off x="1600200" y="4191000"/>
                <a:ext cx="6419430" cy="8390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84" name="Google Shape;484;p28"/>
              <p:cNvSpPr txBox="1"/>
              <p:nvPr/>
            </p:nvSpPr>
            <p:spPr>
              <a:xfrm>
                <a:off x="354050" y="3639100"/>
                <a:ext cx="85101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800">
                    <a:latin typeface="Calibri"/>
                    <a:ea typeface="Calibri"/>
                    <a:cs typeface="Calibri"/>
                    <a:sym typeface="Calibri"/>
                  </a:rPr>
                  <a:t>We can characterise the map: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descr="\Phi[\hat{\rho}]=\sum_{k}L_{k}(\hat{\boldsymbol{p}})\hat{\rho}L_{k}^{\dagger}(\hat{\boldsymbol{p}})&#10;" id="485" name="Google Shape;485;p2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514600" y="5331000"/>
            <a:ext cx="4170751" cy="1018050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28"/>
          <p:cNvSpPr txBox="1"/>
          <p:nvPr/>
        </p:nvSpPr>
        <p:spPr>
          <a:xfrm>
            <a:off x="354050" y="6229900"/>
            <a:ext cx="85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latin typeface="Calibri"/>
                <a:ea typeface="Calibri"/>
                <a:cs typeface="Calibri"/>
                <a:sym typeface="Calibri"/>
              </a:rPr>
              <a:t>This map cannot collapse in position.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7" name="Google Shape;487;p28"/>
          <p:cNvGrpSpPr/>
          <p:nvPr/>
        </p:nvGrpSpPr>
        <p:grpSpPr>
          <a:xfrm>
            <a:off x="194125" y="51375"/>
            <a:ext cx="8848246" cy="839076"/>
            <a:chOff x="194125" y="51375"/>
            <a:chExt cx="8848246" cy="839076"/>
          </a:xfrm>
        </p:grpSpPr>
        <p:grpSp>
          <p:nvGrpSpPr>
            <p:cNvPr id="488" name="Google Shape;488;p28"/>
            <p:cNvGrpSpPr/>
            <p:nvPr/>
          </p:nvGrpSpPr>
          <p:grpSpPr>
            <a:xfrm>
              <a:off x="194131" y="54430"/>
              <a:ext cx="8848240" cy="836021"/>
              <a:chOff x="255817" y="918030"/>
              <a:chExt cx="8848240" cy="836021"/>
            </a:xfrm>
          </p:grpSpPr>
          <p:sp>
            <p:nvSpPr>
              <p:cNvPr id="489" name="Google Shape;489;p28"/>
              <p:cNvSpPr txBox="1"/>
              <p:nvPr/>
            </p:nvSpPr>
            <p:spPr>
              <a:xfrm>
                <a:off x="947057" y="918030"/>
                <a:ext cx="8157000" cy="70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60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Underground test of gravity-related wave function collapse</a:t>
                </a:r>
                <a:endParaRPr sz="16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60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- 19/09/2022, </a:t>
                </a:r>
                <a:r>
                  <a:rPr i="1" lang="it-IT" sz="160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Sandro Donadi</a:t>
                </a:r>
                <a:r>
                  <a:rPr lang="it-IT" sz="160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-</a:t>
                </a:r>
                <a:endParaRPr/>
              </a:p>
            </p:txBody>
          </p:sp>
          <p:sp>
            <p:nvSpPr>
              <p:cNvPr id="490" name="Google Shape;490;p28"/>
              <p:cNvSpPr/>
              <p:nvPr/>
            </p:nvSpPr>
            <p:spPr>
              <a:xfrm flipH="1" rot="10800000">
                <a:off x="255817" y="1698551"/>
                <a:ext cx="8708700" cy="55500"/>
              </a:xfrm>
              <a:prstGeom prst="rect">
                <a:avLst/>
              </a:prstGeom>
              <a:gradFill>
                <a:gsLst>
                  <a:gs pos="0">
                    <a:srgbClr val="002060">
                      <a:alpha val="78823"/>
                    </a:srgbClr>
                  </a:gs>
                  <a:gs pos="15000">
                    <a:srgbClr val="002060">
                      <a:alpha val="78823"/>
                    </a:srgbClr>
                  </a:gs>
                  <a:gs pos="50000">
                    <a:srgbClr val="BFCFEC"/>
                  </a:gs>
                  <a:gs pos="100000">
                    <a:srgbClr val="E0E8F4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491" name="Google Shape;491;p28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194125" y="51375"/>
              <a:ext cx="729275" cy="7292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29"/>
          <p:cNvSpPr txBox="1"/>
          <p:nvPr/>
        </p:nvSpPr>
        <p:spPr>
          <a:xfrm>
            <a:off x="0" y="945242"/>
            <a:ext cx="914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COLLAPSE DYNAMICS ARE DIFFUSIVE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29"/>
          <p:cNvSpPr txBox="1"/>
          <p:nvPr/>
        </p:nvSpPr>
        <p:spPr>
          <a:xfrm>
            <a:off x="354050" y="1429300"/>
            <a:ext cx="85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it-IT" sz="1800">
                <a:latin typeface="Calibri"/>
                <a:ea typeface="Calibri"/>
                <a:cs typeface="Calibri"/>
                <a:sym typeface="Calibri"/>
              </a:rPr>
              <a:t>et us suppose that for a </a:t>
            </a:r>
            <a:r>
              <a:rPr lang="it-IT" sz="1800">
                <a:latin typeface="Calibri"/>
                <a:ea typeface="Calibri"/>
                <a:cs typeface="Calibri"/>
                <a:sym typeface="Calibri"/>
              </a:rPr>
              <a:t>specific</a:t>
            </a:r>
            <a:r>
              <a:rPr lang="it-IT" sz="1800">
                <a:latin typeface="Calibri"/>
                <a:ea typeface="Calibri"/>
                <a:cs typeface="Calibri"/>
                <a:sym typeface="Calibri"/>
              </a:rPr>
              <a:t> plane wave the map </a:t>
            </a:r>
            <a:r>
              <a:rPr lang="it-IT" sz="1800">
                <a:latin typeface="Calibri"/>
                <a:ea typeface="Calibri"/>
                <a:cs typeface="Calibri"/>
                <a:sym typeface="Calibri"/>
              </a:rPr>
              <a:t>induces</a:t>
            </a:r>
            <a:r>
              <a:rPr lang="it-IT" sz="1800">
                <a:latin typeface="Calibri"/>
                <a:ea typeface="Calibri"/>
                <a:cs typeface="Calibri"/>
                <a:sym typeface="Calibri"/>
              </a:rPr>
              <a:t> diffusion: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29"/>
          <p:cNvSpPr txBox="1"/>
          <p:nvPr/>
        </p:nvSpPr>
        <p:spPr>
          <a:xfrm>
            <a:off x="354050" y="5544100"/>
            <a:ext cx="85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latin typeface="Calibri"/>
                <a:ea typeface="Calibri"/>
                <a:cs typeface="Calibri"/>
                <a:sym typeface="Calibri"/>
              </a:rPr>
              <a:t>A model which collapses in space must affect all plane waves.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\Delta_{j}(|\boldsymbol{n}_{0}\rangle\langle\boldsymbol{n}_{0}|)\!=\!\!\sum_{\boldsymbol{m}}P(\boldsymbol{m},\boldsymbol{n}_{0})\tilde{m}_{j}^{2}\neq0" id="499" name="Google Shape;49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9800" y="2098698"/>
            <a:ext cx="5857200" cy="855144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29"/>
          <p:cNvSpPr txBox="1"/>
          <p:nvPr/>
        </p:nvSpPr>
        <p:spPr>
          <a:xfrm>
            <a:off x="354050" y="6077500"/>
            <a:ext cx="85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u="sng">
                <a:latin typeface="Calibri"/>
                <a:ea typeface="Calibri"/>
                <a:cs typeface="Calibri"/>
                <a:sym typeface="Calibri"/>
              </a:rPr>
              <a:t>Conclusion</a:t>
            </a:r>
            <a:r>
              <a:rPr lang="it-IT" sz="1800">
                <a:latin typeface="Calibri"/>
                <a:ea typeface="Calibri"/>
                <a:cs typeface="Calibri"/>
                <a:sym typeface="Calibri"/>
              </a:rPr>
              <a:t>: Collapse in space comes together with diffusion in momentum.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1" name="Google Shape;501;p29"/>
          <p:cNvGrpSpPr/>
          <p:nvPr/>
        </p:nvGrpSpPr>
        <p:grpSpPr>
          <a:xfrm>
            <a:off x="354050" y="3029500"/>
            <a:ext cx="8510100" cy="2214300"/>
            <a:chOff x="354050" y="3029500"/>
            <a:chExt cx="8510100" cy="2214300"/>
          </a:xfrm>
        </p:grpSpPr>
        <p:pic>
          <p:nvPicPr>
            <p:cNvPr descr="\langle\boldsymbol{n}_{0}|\hat{\rho}|\boldsymbol{n}_{0}\rangle\neq0" id="502" name="Google Shape;502;p2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749829" y="4830475"/>
              <a:ext cx="1818000" cy="31417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03" name="Google Shape;503;p29"/>
            <p:cNvGrpSpPr/>
            <p:nvPr/>
          </p:nvGrpSpPr>
          <p:grpSpPr>
            <a:xfrm>
              <a:off x="354050" y="3029500"/>
              <a:ext cx="8510100" cy="2214300"/>
              <a:chOff x="354050" y="3029500"/>
              <a:chExt cx="8510100" cy="2214300"/>
            </a:xfrm>
          </p:grpSpPr>
          <p:sp>
            <p:nvSpPr>
              <p:cNvPr id="504" name="Google Shape;504;p29"/>
              <p:cNvSpPr txBox="1"/>
              <p:nvPr/>
            </p:nvSpPr>
            <p:spPr>
              <a:xfrm>
                <a:off x="354050" y="3029500"/>
                <a:ext cx="85101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800">
                    <a:latin typeface="Calibri"/>
                    <a:ea typeface="Calibri"/>
                    <a:cs typeface="Calibri"/>
                    <a:sym typeface="Calibri"/>
                  </a:rPr>
                  <a:t>Keeping in mind that for a generic state: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" name="Google Shape;505;p29"/>
              <p:cNvSpPr txBox="1"/>
              <p:nvPr/>
            </p:nvSpPr>
            <p:spPr>
              <a:xfrm>
                <a:off x="354050" y="4782100"/>
                <a:ext cx="85101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>
                    <a:latin typeface="Calibri"/>
                    <a:ea typeface="Calibri"/>
                    <a:cs typeface="Calibri"/>
                    <a:sym typeface="Calibri"/>
                  </a:rPr>
                  <a:t> 		</a:t>
                </a:r>
                <a:r>
                  <a:rPr lang="it-IT" sz="1800">
                    <a:latin typeface="Calibri"/>
                    <a:ea typeface="Calibri"/>
                    <a:cs typeface="Calibri"/>
                    <a:sym typeface="Calibri"/>
                  </a:rPr>
                  <a:t>all states which has the component				     diffuse. 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descr="\Delta_{j}(\hat{\rho})=\sum_{\boldsymbol{m},\boldsymbol{n}}P(\boldsymbol{m},\boldsymbol{n})\tilde{m}_{j}^{2}\langle\boldsymbol{n}|\hat{\rho}|\boldsymbol{n}\rangle&#10;&#10;" id="506" name="Google Shape;506;p29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2272307" y="3691225"/>
                <a:ext cx="5288768" cy="8871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507" name="Google Shape;507;p29"/>
            <p:cNvCxnSpPr/>
            <p:nvPr/>
          </p:nvCxnSpPr>
          <p:spPr>
            <a:xfrm>
              <a:off x="608150" y="5006625"/>
              <a:ext cx="6162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508" name="Google Shape;508;p29"/>
          <p:cNvGrpSpPr/>
          <p:nvPr/>
        </p:nvGrpSpPr>
        <p:grpSpPr>
          <a:xfrm>
            <a:off x="194125" y="51375"/>
            <a:ext cx="8848246" cy="839076"/>
            <a:chOff x="194125" y="51375"/>
            <a:chExt cx="8848246" cy="839076"/>
          </a:xfrm>
        </p:grpSpPr>
        <p:grpSp>
          <p:nvGrpSpPr>
            <p:cNvPr id="509" name="Google Shape;509;p29"/>
            <p:cNvGrpSpPr/>
            <p:nvPr/>
          </p:nvGrpSpPr>
          <p:grpSpPr>
            <a:xfrm>
              <a:off x="194131" y="54430"/>
              <a:ext cx="8848240" cy="836021"/>
              <a:chOff x="255817" y="918030"/>
              <a:chExt cx="8848240" cy="836021"/>
            </a:xfrm>
          </p:grpSpPr>
          <p:sp>
            <p:nvSpPr>
              <p:cNvPr id="510" name="Google Shape;510;p29"/>
              <p:cNvSpPr txBox="1"/>
              <p:nvPr/>
            </p:nvSpPr>
            <p:spPr>
              <a:xfrm>
                <a:off x="947057" y="918030"/>
                <a:ext cx="8157000" cy="70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60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Underground test of gravity-related wave function collapse</a:t>
                </a:r>
                <a:endParaRPr sz="16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60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- 19/09/2022, </a:t>
                </a:r>
                <a:r>
                  <a:rPr i="1" lang="it-IT" sz="160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Sandro Donadi</a:t>
                </a:r>
                <a:r>
                  <a:rPr lang="it-IT" sz="160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-</a:t>
                </a:r>
                <a:endParaRPr/>
              </a:p>
            </p:txBody>
          </p:sp>
          <p:sp>
            <p:nvSpPr>
              <p:cNvPr id="511" name="Google Shape;511;p29"/>
              <p:cNvSpPr/>
              <p:nvPr/>
            </p:nvSpPr>
            <p:spPr>
              <a:xfrm flipH="1" rot="10800000">
                <a:off x="255817" y="1698551"/>
                <a:ext cx="8708700" cy="55500"/>
              </a:xfrm>
              <a:prstGeom prst="rect">
                <a:avLst/>
              </a:prstGeom>
              <a:gradFill>
                <a:gsLst>
                  <a:gs pos="0">
                    <a:srgbClr val="002060">
                      <a:alpha val="78823"/>
                    </a:srgbClr>
                  </a:gs>
                  <a:gs pos="15000">
                    <a:srgbClr val="002060">
                      <a:alpha val="78823"/>
                    </a:srgbClr>
                  </a:gs>
                  <a:gs pos="50000">
                    <a:srgbClr val="BFCFEC"/>
                  </a:gs>
                  <a:gs pos="100000">
                    <a:srgbClr val="E0E8F4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512" name="Google Shape;512;p2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94125" y="51375"/>
              <a:ext cx="729275" cy="7292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30"/>
          <p:cNvSpPr txBox="1"/>
          <p:nvPr/>
        </p:nvSpPr>
        <p:spPr>
          <a:xfrm>
            <a:off x="0" y="945242"/>
            <a:ext cx="914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CONCLUSIONS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30"/>
          <p:cNvSpPr txBox="1"/>
          <p:nvPr/>
        </p:nvSpPr>
        <p:spPr>
          <a:xfrm>
            <a:off x="254500" y="1828500"/>
            <a:ext cx="8626200" cy="32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it-IT" sz="1800">
                <a:latin typeface="Calibri"/>
                <a:ea typeface="Calibri"/>
                <a:cs typeface="Calibri"/>
                <a:sym typeface="Calibri"/>
              </a:rPr>
              <a:t>Collapse models solve the measurement problem by </a:t>
            </a:r>
            <a:r>
              <a:rPr lang="it-IT" sz="1800">
                <a:latin typeface="Calibri"/>
                <a:ea typeface="Calibri"/>
                <a:cs typeface="Calibri"/>
                <a:sym typeface="Calibri"/>
              </a:rPr>
              <a:t>modifying </a:t>
            </a:r>
            <a:r>
              <a:rPr lang="it-IT" sz="1800">
                <a:latin typeface="Calibri"/>
                <a:ea typeface="Calibri"/>
                <a:cs typeface="Calibri"/>
                <a:sym typeface="Calibri"/>
              </a:rPr>
              <a:t>the Schrödinger equation, adding proper stochastic and </a:t>
            </a:r>
            <a:r>
              <a:rPr lang="it-IT" sz="1800">
                <a:latin typeface="Calibri"/>
                <a:ea typeface="Calibri"/>
                <a:cs typeface="Calibri"/>
                <a:sym typeface="Calibri"/>
              </a:rPr>
              <a:t>nonlinear</a:t>
            </a:r>
            <a:r>
              <a:rPr lang="it-IT" sz="1800">
                <a:latin typeface="Calibri"/>
                <a:ea typeface="Calibri"/>
                <a:cs typeface="Calibri"/>
                <a:sym typeface="Calibri"/>
              </a:rPr>
              <a:t> terms that induce </a:t>
            </a:r>
            <a:r>
              <a:rPr lang="it-IT" sz="1800">
                <a:latin typeface="Calibri"/>
                <a:ea typeface="Calibri"/>
                <a:cs typeface="Calibri"/>
                <a:sym typeface="Calibri"/>
              </a:rPr>
              <a:t>collapse</a:t>
            </a:r>
            <a:r>
              <a:rPr lang="it-IT" sz="1800">
                <a:latin typeface="Calibri"/>
                <a:ea typeface="Calibri"/>
                <a:cs typeface="Calibri"/>
                <a:sym typeface="Calibri"/>
              </a:rPr>
              <a:t> in space.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it-IT" sz="1800">
                <a:latin typeface="Calibri"/>
                <a:ea typeface="Calibri"/>
                <a:cs typeface="Calibri"/>
                <a:sym typeface="Calibri"/>
              </a:rPr>
              <a:t>Several experiments set bounds on the CSL and DP model, narrowing the allowed parameter space. The strongest bounds are coming from non-interferometric experiments.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it-IT" sz="1800">
                <a:latin typeface="Calibri"/>
                <a:ea typeface="Calibri"/>
                <a:cs typeface="Calibri"/>
                <a:sym typeface="Calibri"/>
              </a:rPr>
              <a:t>The diffusion in </a:t>
            </a:r>
            <a:r>
              <a:rPr lang="it-IT" sz="1800">
                <a:latin typeface="Calibri"/>
                <a:ea typeface="Calibri"/>
                <a:cs typeface="Calibri"/>
                <a:sym typeface="Calibri"/>
              </a:rPr>
              <a:t>momentum</a:t>
            </a:r>
            <a:r>
              <a:rPr lang="it-IT" sz="1800">
                <a:latin typeface="Calibri"/>
                <a:ea typeface="Calibri"/>
                <a:cs typeface="Calibri"/>
                <a:sym typeface="Calibri"/>
              </a:rPr>
              <a:t>, typical of the GRW, CSL and DP models, it is a general feature of collapse dynamics, as long as one requires no </a:t>
            </a:r>
            <a:r>
              <a:rPr lang="it-IT" sz="1800">
                <a:latin typeface="Calibri"/>
                <a:ea typeface="Calibri"/>
                <a:cs typeface="Calibri"/>
                <a:sym typeface="Calibri"/>
              </a:rPr>
              <a:t>faster</a:t>
            </a:r>
            <a:r>
              <a:rPr lang="it-IT" sz="1800">
                <a:latin typeface="Calibri"/>
                <a:ea typeface="Calibri"/>
                <a:cs typeface="Calibri"/>
                <a:sym typeface="Calibri"/>
              </a:rPr>
              <a:t> than light signalling and space translational invariance.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9" name="Google Shape;519;p30"/>
          <p:cNvGrpSpPr/>
          <p:nvPr/>
        </p:nvGrpSpPr>
        <p:grpSpPr>
          <a:xfrm>
            <a:off x="194125" y="51375"/>
            <a:ext cx="8848246" cy="839076"/>
            <a:chOff x="194125" y="51375"/>
            <a:chExt cx="8848246" cy="839076"/>
          </a:xfrm>
        </p:grpSpPr>
        <p:grpSp>
          <p:nvGrpSpPr>
            <p:cNvPr id="520" name="Google Shape;520;p30"/>
            <p:cNvGrpSpPr/>
            <p:nvPr/>
          </p:nvGrpSpPr>
          <p:grpSpPr>
            <a:xfrm>
              <a:off x="194131" y="54430"/>
              <a:ext cx="8848240" cy="836021"/>
              <a:chOff x="255817" y="918030"/>
              <a:chExt cx="8848240" cy="836021"/>
            </a:xfrm>
          </p:grpSpPr>
          <p:sp>
            <p:nvSpPr>
              <p:cNvPr id="521" name="Google Shape;521;p30"/>
              <p:cNvSpPr txBox="1"/>
              <p:nvPr/>
            </p:nvSpPr>
            <p:spPr>
              <a:xfrm>
                <a:off x="947057" y="918030"/>
                <a:ext cx="8157000" cy="70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60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Underground test of gravity-related wave function collapse</a:t>
                </a:r>
                <a:endParaRPr sz="16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60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- 19/09/2022, </a:t>
                </a:r>
                <a:r>
                  <a:rPr i="1" lang="it-IT" sz="160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Sandro Donadi</a:t>
                </a:r>
                <a:r>
                  <a:rPr lang="it-IT" sz="160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-</a:t>
                </a:r>
                <a:endParaRPr/>
              </a:p>
            </p:txBody>
          </p:sp>
          <p:sp>
            <p:nvSpPr>
              <p:cNvPr id="522" name="Google Shape;522;p30"/>
              <p:cNvSpPr/>
              <p:nvPr/>
            </p:nvSpPr>
            <p:spPr>
              <a:xfrm flipH="1" rot="10800000">
                <a:off x="255817" y="1698551"/>
                <a:ext cx="8708700" cy="55500"/>
              </a:xfrm>
              <a:prstGeom prst="rect">
                <a:avLst/>
              </a:prstGeom>
              <a:gradFill>
                <a:gsLst>
                  <a:gs pos="0">
                    <a:srgbClr val="002060">
                      <a:alpha val="78823"/>
                    </a:srgbClr>
                  </a:gs>
                  <a:gs pos="15000">
                    <a:srgbClr val="002060">
                      <a:alpha val="78823"/>
                    </a:srgbClr>
                  </a:gs>
                  <a:gs pos="50000">
                    <a:srgbClr val="BFCFEC"/>
                  </a:gs>
                  <a:gs pos="100000">
                    <a:srgbClr val="E0E8F4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523" name="Google Shape;523;p3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94125" y="51375"/>
              <a:ext cx="729275" cy="7292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31"/>
          <p:cNvSpPr txBox="1"/>
          <p:nvPr/>
        </p:nvSpPr>
        <p:spPr>
          <a:xfrm>
            <a:off x="2737850" y="5910150"/>
            <a:ext cx="42945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THANKS </a:t>
            </a:r>
            <a:endParaRPr sz="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9" name="Google Shape;529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92484" y="1389453"/>
            <a:ext cx="1080000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31"/>
          <p:cNvSpPr txBox="1"/>
          <p:nvPr/>
        </p:nvSpPr>
        <p:spPr>
          <a:xfrm>
            <a:off x="597" y="987610"/>
            <a:ext cx="91440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COLLABORATORS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1" name="Google Shape;53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675" y="1388984"/>
            <a:ext cx="108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74425" y="1378950"/>
            <a:ext cx="108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03925" y="1389450"/>
            <a:ext cx="108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52115" y="1385350"/>
            <a:ext cx="1080000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31"/>
          <p:cNvSpPr txBox="1"/>
          <p:nvPr/>
        </p:nvSpPr>
        <p:spPr>
          <a:xfrm>
            <a:off x="-163275" y="2884550"/>
            <a:ext cx="1937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Kristian Piscicchia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Centro Enrico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Fermi (Rome)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31"/>
          <p:cNvSpPr txBox="1"/>
          <p:nvPr/>
        </p:nvSpPr>
        <p:spPr>
          <a:xfrm>
            <a:off x="2788600" y="2855700"/>
            <a:ext cx="1937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Lajos Diósi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Wigner Research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Centre (Budapest)-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31"/>
          <p:cNvSpPr txBox="1"/>
          <p:nvPr/>
        </p:nvSpPr>
        <p:spPr>
          <a:xfrm>
            <a:off x="1360725" y="2884550"/>
            <a:ext cx="1937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Catalina Curceanu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Frascati Laboratories (Rome)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31"/>
          <p:cNvSpPr txBox="1"/>
          <p:nvPr/>
        </p:nvSpPr>
        <p:spPr>
          <a:xfrm>
            <a:off x="4408725" y="2884550"/>
            <a:ext cx="1937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Matthias Laubenstein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Gran Sasso Laboratories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(Gran Sasso)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31"/>
          <p:cNvSpPr txBox="1"/>
          <p:nvPr/>
        </p:nvSpPr>
        <p:spPr>
          <a:xfrm>
            <a:off x="5856525" y="2884550"/>
            <a:ext cx="1937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Angelo Bassi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Trieste University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(Trieste)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40" name="Google Shape;540;p31"/>
          <p:cNvGrpSpPr/>
          <p:nvPr/>
        </p:nvGrpSpPr>
        <p:grpSpPr>
          <a:xfrm>
            <a:off x="-152400" y="3764642"/>
            <a:ext cx="9144000" cy="2232808"/>
            <a:chOff x="-152400" y="3917042"/>
            <a:chExt cx="9144000" cy="2232808"/>
          </a:xfrm>
        </p:grpSpPr>
        <p:pic>
          <p:nvPicPr>
            <p:cNvPr id="541" name="Google Shape;541;p31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756200" y="4302063"/>
              <a:ext cx="781812" cy="10314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2" name="Google Shape;542;p31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2950233" y="4302063"/>
              <a:ext cx="802386" cy="10314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3" name="Google Shape;543;p31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6558258" y="4283325"/>
              <a:ext cx="771525" cy="10314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4" name="Google Shape;544;p31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7712925" y="4283325"/>
              <a:ext cx="895350" cy="952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5" name="Google Shape;545;p31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4242951" y="4302063"/>
              <a:ext cx="771525" cy="10314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6" name="Google Shape;546;p31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5364600" y="4283325"/>
              <a:ext cx="843534" cy="10314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7" name="Google Shape;547;p31"/>
            <p:cNvPicPr preferRelativeResize="0"/>
            <p:nvPr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413450" y="4278325"/>
              <a:ext cx="916500" cy="10831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8" name="Google Shape;548;p31"/>
            <p:cNvSpPr txBox="1"/>
            <p:nvPr/>
          </p:nvSpPr>
          <p:spPr>
            <a:xfrm>
              <a:off x="-152400" y="3917042"/>
              <a:ext cx="9144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GROUP IN TRIESTE </a:t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31"/>
            <p:cNvSpPr txBox="1"/>
            <p:nvPr/>
          </p:nvSpPr>
          <p:spPr>
            <a:xfrm>
              <a:off x="137975" y="5318550"/>
              <a:ext cx="1421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>
                  <a:latin typeface="Calibri"/>
                  <a:ea typeface="Calibri"/>
                  <a:cs typeface="Calibri"/>
                  <a:sym typeface="Calibri"/>
                </a:rPr>
                <a:t>Angelo Bassi 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>
                  <a:latin typeface="Calibri"/>
                  <a:ea typeface="Calibri"/>
                  <a:cs typeface="Calibri"/>
                  <a:sym typeface="Calibri"/>
                </a:rPr>
                <a:t>(Group Leader)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31"/>
            <p:cNvSpPr txBox="1"/>
            <p:nvPr/>
          </p:nvSpPr>
          <p:spPr>
            <a:xfrm>
              <a:off x="1433375" y="5318550"/>
              <a:ext cx="14211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>
                  <a:latin typeface="Calibri"/>
                  <a:ea typeface="Calibri"/>
                  <a:cs typeface="Calibri"/>
                  <a:sym typeface="Calibri"/>
                </a:rPr>
                <a:t>José Luis 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>
                  <a:latin typeface="Calibri"/>
                  <a:ea typeface="Calibri"/>
                  <a:cs typeface="Calibri"/>
                  <a:sym typeface="Calibri"/>
                </a:rPr>
                <a:t>Gaona Reyes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>
                  <a:latin typeface="Calibri"/>
                  <a:ea typeface="Calibri"/>
                  <a:cs typeface="Calibri"/>
                  <a:sym typeface="Calibri"/>
                </a:rPr>
                <a:t>(Post-Doc)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31"/>
            <p:cNvSpPr txBox="1"/>
            <p:nvPr/>
          </p:nvSpPr>
          <p:spPr>
            <a:xfrm>
              <a:off x="2652575" y="5318550"/>
              <a:ext cx="14211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>
                  <a:latin typeface="Calibri"/>
                  <a:ea typeface="Calibri"/>
                  <a:cs typeface="Calibri"/>
                  <a:sym typeface="Calibri"/>
                </a:rPr>
                <a:t>Anirudh 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>
                  <a:latin typeface="Calibri"/>
                  <a:ea typeface="Calibri"/>
                  <a:cs typeface="Calibri"/>
                  <a:sym typeface="Calibri"/>
                </a:rPr>
                <a:t>Gundhi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>
                  <a:latin typeface="Calibri"/>
                  <a:ea typeface="Calibri"/>
                  <a:cs typeface="Calibri"/>
                  <a:sym typeface="Calibri"/>
                </a:rPr>
                <a:t>(PhD)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31"/>
            <p:cNvSpPr txBox="1"/>
            <p:nvPr/>
          </p:nvSpPr>
          <p:spPr>
            <a:xfrm>
              <a:off x="5014775" y="5318550"/>
              <a:ext cx="14211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>
                  <a:latin typeface="Calibri"/>
                  <a:ea typeface="Calibri"/>
                  <a:cs typeface="Calibri"/>
                  <a:sym typeface="Calibri"/>
                </a:rPr>
                <a:t>Michele 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>
                  <a:latin typeface="Calibri"/>
                  <a:ea typeface="Calibri"/>
                  <a:cs typeface="Calibri"/>
                  <a:sym typeface="Calibri"/>
                </a:rPr>
                <a:t>Vischi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>
                  <a:latin typeface="Calibri"/>
                  <a:ea typeface="Calibri"/>
                  <a:cs typeface="Calibri"/>
                  <a:sym typeface="Calibri"/>
                </a:rPr>
                <a:t>(PhD)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31"/>
            <p:cNvSpPr txBox="1"/>
            <p:nvPr/>
          </p:nvSpPr>
          <p:spPr>
            <a:xfrm>
              <a:off x="6157775" y="5318550"/>
              <a:ext cx="14211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>
                  <a:latin typeface="Calibri"/>
                  <a:ea typeface="Calibri"/>
                  <a:cs typeface="Calibri"/>
                  <a:sym typeface="Calibri"/>
                </a:rPr>
                <a:t>Francesco 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>
                  <a:latin typeface="Calibri"/>
                  <a:ea typeface="Calibri"/>
                  <a:cs typeface="Calibri"/>
                  <a:sym typeface="Calibri"/>
                </a:rPr>
                <a:t>Cesa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>
                  <a:latin typeface="Calibri"/>
                  <a:ea typeface="Calibri"/>
                  <a:cs typeface="Calibri"/>
                  <a:sym typeface="Calibri"/>
                </a:rPr>
                <a:t>(PhD)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31"/>
            <p:cNvSpPr txBox="1"/>
            <p:nvPr/>
          </p:nvSpPr>
          <p:spPr>
            <a:xfrm>
              <a:off x="7529375" y="5318550"/>
              <a:ext cx="14211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>
                  <a:latin typeface="Calibri"/>
                  <a:ea typeface="Calibri"/>
                  <a:cs typeface="Calibri"/>
                  <a:sym typeface="Calibri"/>
                </a:rPr>
                <a:t>Giovanni Di Bartolomeo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>
                  <a:latin typeface="Calibri"/>
                  <a:ea typeface="Calibri"/>
                  <a:cs typeface="Calibri"/>
                  <a:sym typeface="Calibri"/>
                </a:rPr>
                <a:t>(PhD)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31"/>
            <p:cNvSpPr txBox="1"/>
            <p:nvPr/>
          </p:nvSpPr>
          <p:spPr>
            <a:xfrm>
              <a:off x="3883100" y="5274000"/>
              <a:ext cx="14211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>
                  <a:latin typeface="Calibri"/>
                  <a:ea typeface="Calibri"/>
                  <a:cs typeface="Calibri"/>
                  <a:sym typeface="Calibri"/>
                </a:rPr>
                <a:t>Laria 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>
                  <a:latin typeface="Calibri"/>
                  <a:ea typeface="Calibri"/>
                  <a:cs typeface="Calibri"/>
                  <a:sym typeface="Calibri"/>
                </a:rPr>
                <a:t>Figurato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>
                  <a:latin typeface="Calibri"/>
                  <a:ea typeface="Calibri"/>
                  <a:cs typeface="Calibri"/>
                  <a:sym typeface="Calibri"/>
                </a:rPr>
                <a:t>(PhD)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56" name="Google Shape;556;p3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776275" y="1389438"/>
            <a:ext cx="1080000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31"/>
          <p:cNvSpPr txBox="1"/>
          <p:nvPr/>
        </p:nvSpPr>
        <p:spPr>
          <a:xfrm>
            <a:off x="7304325" y="2884550"/>
            <a:ext cx="1937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Luca Ferialdi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Palermo</a:t>
            </a: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University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Palermo</a:t>
            </a: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58" name="Google Shape;558;p31"/>
          <p:cNvGrpSpPr/>
          <p:nvPr/>
        </p:nvGrpSpPr>
        <p:grpSpPr>
          <a:xfrm>
            <a:off x="194125" y="51375"/>
            <a:ext cx="8848246" cy="839076"/>
            <a:chOff x="194125" y="51375"/>
            <a:chExt cx="8848246" cy="839076"/>
          </a:xfrm>
        </p:grpSpPr>
        <p:grpSp>
          <p:nvGrpSpPr>
            <p:cNvPr id="559" name="Google Shape;559;p31"/>
            <p:cNvGrpSpPr/>
            <p:nvPr/>
          </p:nvGrpSpPr>
          <p:grpSpPr>
            <a:xfrm>
              <a:off x="194131" y="54430"/>
              <a:ext cx="8848240" cy="836021"/>
              <a:chOff x="255817" y="918030"/>
              <a:chExt cx="8848240" cy="836021"/>
            </a:xfrm>
          </p:grpSpPr>
          <p:sp>
            <p:nvSpPr>
              <p:cNvPr id="560" name="Google Shape;560;p31"/>
              <p:cNvSpPr txBox="1"/>
              <p:nvPr/>
            </p:nvSpPr>
            <p:spPr>
              <a:xfrm>
                <a:off x="947057" y="918030"/>
                <a:ext cx="8157000" cy="70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60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Underground test of gravity-related wave function collapse</a:t>
                </a:r>
                <a:endParaRPr sz="16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60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- 19/09/2022, </a:t>
                </a:r>
                <a:r>
                  <a:rPr i="1" lang="it-IT" sz="160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Sandro Donadi</a:t>
                </a:r>
                <a:r>
                  <a:rPr lang="it-IT" sz="160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-</a:t>
                </a:r>
                <a:endParaRPr/>
              </a:p>
            </p:txBody>
          </p:sp>
          <p:sp>
            <p:nvSpPr>
              <p:cNvPr id="561" name="Google Shape;561;p31"/>
              <p:cNvSpPr/>
              <p:nvPr/>
            </p:nvSpPr>
            <p:spPr>
              <a:xfrm flipH="1" rot="10800000">
                <a:off x="255817" y="1698551"/>
                <a:ext cx="8708700" cy="55500"/>
              </a:xfrm>
              <a:prstGeom prst="rect">
                <a:avLst/>
              </a:prstGeom>
              <a:gradFill>
                <a:gsLst>
                  <a:gs pos="0">
                    <a:srgbClr val="002060">
                      <a:alpha val="78823"/>
                    </a:srgbClr>
                  </a:gs>
                  <a:gs pos="15000">
                    <a:srgbClr val="002060">
                      <a:alpha val="78823"/>
                    </a:srgbClr>
                  </a:gs>
                  <a:gs pos="50000">
                    <a:srgbClr val="BFCFEC"/>
                  </a:gs>
                  <a:gs pos="100000">
                    <a:srgbClr val="E0E8F4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562" name="Google Shape;562;p31"/>
            <p:cNvPicPr preferRelativeResize="0"/>
            <p:nvPr/>
          </p:nvPicPr>
          <p:blipFill>
            <a:blip r:embed="rId16">
              <a:alphaModFix/>
            </a:blip>
            <a:stretch>
              <a:fillRect/>
            </a:stretch>
          </p:blipFill>
          <p:spPr>
            <a:xfrm>
              <a:off x="194125" y="51375"/>
              <a:ext cx="729275" cy="7292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/>
          <p:nvPr/>
        </p:nvSpPr>
        <p:spPr>
          <a:xfrm>
            <a:off x="266700" y="825500"/>
            <a:ext cx="863600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MEASUREMENT PROBLEM</a:t>
            </a:r>
            <a:endParaRPr/>
          </a:p>
        </p:txBody>
      </p:sp>
      <p:grpSp>
        <p:nvGrpSpPr>
          <p:cNvPr id="103" name="Google Shape;103;p14"/>
          <p:cNvGrpSpPr/>
          <p:nvPr/>
        </p:nvGrpSpPr>
        <p:grpSpPr>
          <a:xfrm>
            <a:off x="292100" y="1204691"/>
            <a:ext cx="6281672" cy="968377"/>
            <a:chOff x="292100" y="2870200"/>
            <a:chExt cx="6281672" cy="968377"/>
          </a:xfrm>
        </p:grpSpPr>
        <p:sp>
          <p:nvSpPr>
            <p:cNvPr id="104" name="Google Shape;104;p14"/>
            <p:cNvSpPr txBox="1"/>
            <p:nvPr/>
          </p:nvSpPr>
          <p:spPr>
            <a:xfrm>
              <a:off x="292100" y="2870200"/>
              <a:ext cx="2842986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342900" lvl="0" marL="3429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 Schr</a:t>
              </a:r>
              <a:r>
                <a:rPr lang="it-IT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Ö</a:t>
              </a:r>
              <a:r>
                <a:rPr lang="it-IT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dinger equation:</a:t>
              </a:r>
              <a:endParaRPr/>
            </a:p>
          </p:txBody>
        </p:sp>
        <p:pic>
          <p:nvPicPr>
            <p:cNvPr descr="addin_tmp.png" id="105" name="Google Shape;105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045837" y="3314702"/>
              <a:ext cx="2527935" cy="5238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6" name="Google Shape;106;p14"/>
          <p:cNvSpPr txBox="1"/>
          <p:nvPr/>
        </p:nvSpPr>
        <p:spPr>
          <a:xfrm>
            <a:off x="284846" y="1589319"/>
            <a:ext cx="8636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Linear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Deterministic</a:t>
            </a:r>
            <a:endParaRPr/>
          </a:p>
        </p:txBody>
      </p:sp>
      <p:grpSp>
        <p:nvGrpSpPr>
          <p:cNvPr id="107" name="Google Shape;107;p14"/>
          <p:cNvGrpSpPr/>
          <p:nvPr/>
        </p:nvGrpSpPr>
        <p:grpSpPr>
          <a:xfrm>
            <a:off x="920068" y="2452924"/>
            <a:ext cx="7141110" cy="2067503"/>
            <a:chOff x="920068" y="2452924"/>
            <a:chExt cx="7141110" cy="2067503"/>
          </a:xfrm>
        </p:grpSpPr>
        <p:pic>
          <p:nvPicPr>
            <p:cNvPr descr="cat.jpg" id="108" name="Google Shape;108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211224" y="2452924"/>
              <a:ext cx="2849954" cy="17189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two slit def.JPG" id="109" name="Google Shape;109;p1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20068" y="2454056"/>
              <a:ext cx="2868157" cy="17170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0" name="Google Shape;110;p14"/>
            <p:cNvSpPr txBox="1"/>
            <p:nvPr/>
          </p:nvSpPr>
          <p:spPr>
            <a:xfrm>
              <a:off x="2017484" y="4151095"/>
              <a:ext cx="522515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OK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14"/>
            <p:cNvSpPr txBox="1"/>
            <p:nvPr/>
          </p:nvSpPr>
          <p:spPr>
            <a:xfrm>
              <a:off x="6567716" y="4143839"/>
              <a:ext cx="522515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KO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2" name="Google Shape;112;p14"/>
          <p:cNvSpPr txBox="1"/>
          <p:nvPr/>
        </p:nvSpPr>
        <p:spPr>
          <a:xfrm>
            <a:off x="284846" y="4535726"/>
            <a:ext cx="382269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wave packet reduction postulate:</a:t>
            </a:r>
            <a:endParaRPr/>
          </a:p>
        </p:txBody>
      </p:sp>
      <p:sp>
        <p:nvSpPr>
          <p:cNvPr id="113" name="Google Shape;113;p14"/>
          <p:cNvSpPr txBox="1"/>
          <p:nvPr/>
        </p:nvSpPr>
        <p:spPr>
          <a:xfrm>
            <a:off x="292106" y="4891325"/>
            <a:ext cx="8636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 Linear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Stochastic</a:t>
            </a:r>
            <a:endParaRPr/>
          </a:p>
        </p:txBody>
      </p:sp>
      <p:sp>
        <p:nvSpPr>
          <p:cNvPr id="114" name="Google Shape;114;p14"/>
          <p:cNvSpPr txBox="1"/>
          <p:nvPr/>
        </p:nvSpPr>
        <p:spPr>
          <a:xfrm>
            <a:off x="-63500" y="5849254"/>
            <a:ext cx="8888186" cy="8803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There are two different laws for the evolution of the state vectors but it is not clear when to use which one. </a:t>
            </a:r>
            <a:endParaRPr/>
          </a:p>
        </p:txBody>
      </p:sp>
      <p:pic>
        <p:nvPicPr>
          <p:cNvPr descr="addin_tmp.png" id="115" name="Google Shape;115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94841" y="4904020"/>
            <a:ext cx="1143000" cy="59817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" name="Google Shape;116;p14"/>
          <p:cNvCxnSpPr/>
          <p:nvPr/>
        </p:nvCxnSpPr>
        <p:spPr>
          <a:xfrm>
            <a:off x="5345584" y="5197710"/>
            <a:ext cx="838200" cy="158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17" name="Google Shape;117;p14"/>
          <p:cNvSpPr txBox="1"/>
          <p:nvPr/>
        </p:nvSpPr>
        <p:spPr>
          <a:xfrm>
            <a:off x="5143493" y="4775661"/>
            <a:ext cx="14369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measurement</a:t>
            </a: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descr="addin_tmp.png" id="118" name="Google Shape;118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619483" y="4821961"/>
            <a:ext cx="360045" cy="25527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9" name="Google Shape;119;p14"/>
          <p:cNvCxnSpPr/>
          <p:nvPr/>
        </p:nvCxnSpPr>
        <p:spPr>
          <a:xfrm flipH="1" rot="10800000">
            <a:off x="6423495" y="4943940"/>
            <a:ext cx="1919514" cy="25218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20" name="Google Shape;120;p14"/>
          <p:cNvSpPr txBox="1"/>
          <p:nvPr/>
        </p:nvSpPr>
        <p:spPr>
          <a:xfrm rot="-447991">
            <a:off x="6611454" y="4739785"/>
            <a:ext cx="166404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half of total cases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ddin_tmp.png" id="121" name="Google Shape;121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619483" y="5302756"/>
            <a:ext cx="360045" cy="25527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4"/>
          <p:cNvSpPr txBox="1"/>
          <p:nvPr/>
        </p:nvSpPr>
        <p:spPr>
          <a:xfrm rot="525703">
            <a:off x="6559918" y="5242603"/>
            <a:ext cx="165495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half of total cases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3" name="Google Shape;123;p14"/>
          <p:cNvCxnSpPr/>
          <p:nvPr/>
        </p:nvCxnSpPr>
        <p:spPr>
          <a:xfrm>
            <a:off x="6421679" y="5198163"/>
            <a:ext cx="1919514" cy="25218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grpSp>
        <p:nvGrpSpPr>
          <p:cNvPr id="124" name="Google Shape;124;p14"/>
          <p:cNvGrpSpPr/>
          <p:nvPr/>
        </p:nvGrpSpPr>
        <p:grpSpPr>
          <a:xfrm>
            <a:off x="682175" y="2573334"/>
            <a:ext cx="7983000" cy="1546471"/>
            <a:chOff x="2815768" y="2206208"/>
            <a:chExt cx="7983000" cy="2800564"/>
          </a:xfrm>
        </p:grpSpPr>
        <p:sp>
          <p:nvSpPr>
            <p:cNvPr id="125" name="Google Shape;125;p14"/>
            <p:cNvSpPr txBox="1"/>
            <p:nvPr/>
          </p:nvSpPr>
          <p:spPr>
            <a:xfrm>
              <a:off x="2815768" y="2220672"/>
              <a:ext cx="7983000" cy="278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What exactly qualifies some physical systems to play the role of “measurer”?</a:t>
              </a:r>
              <a:endParaRPr/>
            </a:p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Was the wave function of the world waiting to jump for thousands of millions of years until a single-celled living creature appeared? Or did it have to wait a little longer for some better qualified system...with a PhD?</a:t>
              </a:r>
              <a:endParaRPr/>
            </a:p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												J. S. Bell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2815768" y="2206208"/>
              <a:ext cx="7953900" cy="2786100"/>
            </a:xfrm>
            <a:prstGeom prst="roundRect">
              <a:avLst>
                <a:gd fmla="val 16667" name="adj"/>
              </a:avLst>
            </a:prstGeom>
            <a:noFill/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" name="Google Shape;127;p14"/>
          <p:cNvGrpSpPr/>
          <p:nvPr/>
        </p:nvGrpSpPr>
        <p:grpSpPr>
          <a:xfrm>
            <a:off x="194125" y="51375"/>
            <a:ext cx="8848246" cy="839076"/>
            <a:chOff x="194125" y="51375"/>
            <a:chExt cx="8848246" cy="839076"/>
          </a:xfrm>
        </p:grpSpPr>
        <p:grpSp>
          <p:nvGrpSpPr>
            <p:cNvPr id="128" name="Google Shape;128;p14"/>
            <p:cNvGrpSpPr/>
            <p:nvPr/>
          </p:nvGrpSpPr>
          <p:grpSpPr>
            <a:xfrm>
              <a:off x="194131" y="54430"/>
              <a:ext cx="8848240" cy="836021"/>
              <a:chOff x="255817" y="918030"/>
              <a:chExt cx="8848240" cy="836021"/>
            </a:xfrm>
          </p:grpSpPr>
          <p:sp>
            <p:nvSpPr>
              <p:cNvPr id="129" name="Google Shape;129;p14"/>
              <p:cNvSpPr txBox="1"/>
              <p:nvPr/>
            </p:nvSpPr>
            <p:spPr>
              <a:xfrm>
                <a:off x="947057" y="918030"/>
                <a:ext cx="8157000" cy="70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60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Underground test of gravity-related wave function collapse</a:t>
                </a:r>
                <a:endParaRPr sz="16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60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- 19/09/2022, </a:t>
                </a:r>
                <a:r>
                  <a:rPr i="1" lang="it-IT" sz="160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Sandro Donadi</a:t>
                </a:r>
                <a:r>
                  <a:rPr lang="it-IT" sz="160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-</a:t>
                </a:r>
                <a:endParaRPr/>
              </a:p>
            </p:txBody>
          </p:sp>
          <p:sp>
            <p:nvSpPr>
              <p:cNvPr id="130" name="Google Shape;130;p14"/>
              <p:cNvSpPr/>
              <p:nvPr/>
            </p:nvSpPr>
            <p:spPr>
              <a:xfrm flipH="1" rot="10800000">
                <a:off x="255817" y="1698551"/>
                <a:ext cx="8708700" cy="55500"/>
              </a:xfrm>
              <a:prstGeom prst="rect">
                <a:avLst/>
              </a:prstGeom>
              <a:gradFill>
                <a:gsLst>
                  <a:gs pos="0">
                    <a:srgbClr val="002060">
                      <a:alpha val="78823"/>
                    </a:srgbClr>
                  </a:gs>
                  <a:gs pos="15000">
                    <a:srgbClr val="002060">
                      <a:alpha val="78823"/>
                    </a:srgbClr>
                  </a:gs>
                  <a:gs pos="50000">
                    <a:srgbClr val="BFCFEC"/>
                  </a:gs>
                  <a:gs pos="100000">
                    <a:srgbClr val="E0E8F4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131" name="Google Shape;131;p14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94125" y="51375"/>
              <a:ext cx="729275" cy="7292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5"/>
          <p:cNvSpPr txBox="1"/>
          <p:nvPr/>
        </p:nvSpPr>
        <p:spPr>
          <a:xfrm>
            <a:off x="266700" y="829130"/>
            <a:ext cx="8636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CSL MODEL</a:t>
            </a:r>
            <a:endParaRPr/>
          </a:p>
        </p:txBody>
      </p:sp>
      <p:sp>
        <p:nvSpPr>
          <p:cNvPr id="137" name="Google Shape;137;p15"/>
          <p:cNvSpPr txBox="1"/>
          <p:nvPr/>
        </p:nvSpPr>
        <p:spPr>
          <a:xfrm>
            <a:off x="2286000" y="1104902"/>
            <a:ext cx="4610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it-IT" sz="1200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CONTINUOUS SPONTANEOUS LOCALIZATIONS MODEL</a:t>
            </a:r>
            <a:r>
              <a:rPr lang="it-IT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5"/>
          <p:cNvSpPr/>
          <p:nvPr/>
        </p:nvSpPr>
        <p:spPr>
          <a:xfrm>
            <a:off x="1204692" y="1917688"/>
            <a:ext cx="939900" cy="749400"/>
          </a:xfrm>
          <a:prstGeom prst="ellipse">
            <a:avLst/>
          </a:prstGeom>
          <a:noFill/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5"/>
          <p:cNvSpPr txBox="1"/>
          <p:nvPr/>
        </p:nvSpPr>
        <p:spPr>
          <a:xfrm>
            <a:off x="7466684" y="1907591"/>
            <a:ext cx="1409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Schr</a:t>
            </a:r>
            <a:r>
              <a:rPr b="1" lang="it-IT" sz="13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Ö</a:t>
            </a:r>
            <a:r>
              <a:rPr lang="it-IT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dinger</a:t>
            </a:r>
            <a:endParaRPr sz="1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5"/>
          <p:cNvSpPr txBox="1"/>
          <p:nvPr/>
        </p:nvSpPr>
        <p:spPr>
          <a:xfrm>
            <a:off x="7462154" y="2554921"/>
            <a:ext cx="1650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Non linearity</a:t>
            </a: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5"/>
          <p:cNvSpPr txBox="1"/>
          <p:nvPr/>
        </p:nvSpPr>
        <p:spPr>
          <a:xfrm>
            <a:off x="0" y="3962400"/>
            <a:ext cx="8810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5"/>
          <p:cNvSpPr txBox="1"/>
          <p:nvPr/>
        </p:nvSpPr>
        <p:spPr>
          <a:xfrm>
            <a:off x="914" y="4405045"/>
            <a:ext cx="91440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it-IT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First model valid also for identical particles;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r>
              <a:t/>
            </a:r>
            <a:endParaRPr sz="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it-IT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Localization in space;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r>
              <a:t/>
            </a:r>
            <a:endParaRPr sz="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it-IT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Amplification mechanism.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t/>
            </a:r>
            <a:endParaRPr sz="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t/>
            </a:r>
            <a:endParaRPr sz="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5"/>
          <p:cNvSpPr/>
          <p:nvPr/>
        </p:nvSpPr>
        <p:spPr>
          <a:xfrm>
            <a:off x="4341601" y="1970300"/>
            <a:ext cx="1173000" cy="638700"/>
          </a:xfrm>
          <a:prstGeom prst="ellipse">
            <a:avLst/>
          </a:prstGeom>
          <a:noFill/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5"/>
          <p:cNvSpPr/>
          <p:nvPr/>
        </p:nvSpPr>
        <p:spPr>
          <a:xfrm>
            <a:off x="4653649" y="2910100"/>
            <a:ext cx="1173000" cy="638700"/>
          </a:xfrm>
          <a:prstGeom prst="ellipse">
            <a:avLst/>
          </a:prstGeom>
          <a:noFill/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5"/>
          <p:cNvSpPr txBox="1"/>
          <p:nvPr/>
        </p:nvSpPr>
        <p:spPr>
          <a:xfrm>
            <a:off x="7473944" y="2226899"/>
            <a:ext cx="1409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Stochasticity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5"/>
          <p:cNvSpPr/>
          <p:nvPr/>
        </p:nvSpPr>
        <p:spPr>
          <a:xfrm>
            <a:off x="5455550" y="2024725"/>
            <a:ext cx="939900" cy="638700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388" y="3904400"/>
            <a:ext cx="3201296" cy="239617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5"/>
          <p:cNvSpPr txBox="1"/>
          <p:nvPr/>
        </p:nvSpPr>
        <p:spPr>
          <a:xfrm>
            <a:off x="915" y="1308853"/>
            <a:ext cx="91440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G.C. Ghirardi, P. Pearle and A. Rimini, Phys. Rev. A </a:t>
            </a:r>
            <a:r>
              <a:rPr b="1" lang="it-IT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42</a:t>
            </a:r>
            <a:r>
              <a:rPr lang="it-IT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78 (1990).</a:t>
            </a:r>
            <a:endParaRPr sz="13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d|\psi_{t}\rangle=\Big[-\frac{i}{\hbar}\hat{H}dt-\frac{\sqrt{\lambda}}{m_{0}}\int d\boldsymbol{x}\left(\hat{\mu}(\boldsymbol{x})-\langle\hat{\mu}(\boldsymbol{x})\rangle_{\psi_{t}}\right)dW_{t}(\boldsymbol{x})" id="149" name="Google Shape;14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0984" y="1956102"/>
            <a:ext cx="6176084" cy="669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-\frac{\lambda}{2m_{0}^{2}}\int d\boldsymbol{x}\int d\boldsymbol{y}g(\boldsymbol{x}-\boldsymbol{y})\left(\hat{\mu}(\boldsymbol{x})-\langle\hat{\mu}(\boldsymbol{x})\rangle_{\psi_{t}}\right)\left(\hat{\mu}(\boldsymbol{y})-\langle\hat{\mu}(\boldsymbol{y})\rangle_{\psi_{t}}\right)dt\Big]|\psi_{t}\rangle" id="150" name="Google Shape;15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1037" y="2951899"/>
            <a:ext cx="7826725" cy="669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(\boldsymbol{x}-\boldsymbol{y})=e^{-(\boldsymbol{x}-\boldsymbol{y})^{2}/4r_{C}^{2}}" id="151" name="Google Shape;151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39618" y="3792763"/>
            <a:ext cx="2703165" cy="36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5"/>
          <p:cNvSpPr/>
          <p:nvPr/>
        </p:nvSpPr>
        <p:spPr>
          <a:xfrm>
            <a:off x="6711049" y="2910100"/>
            <a:ext cx="1173000" cy="638700"/>
          </a:xfrm>
          <a:prstGeom prst="ellipse">
            <a:avLst/>
          </a:prstGeom>
          <a:noFill/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3" name="Google Shape;153;p15"/>
          <p:cNvGrpSpPr/>
          <p:nvPr/>
        </p:nvGrpSpPr>
        <p:grpSpPr>
          <a:xfrm>
            <a:off x="533400" y="5295902"/>
            <a:ext cx="8168161" cy="1409698"/>
            <a:chOff x="533400" y="5295902"/>
            <a:chExt cx="8168161" cy="1409698"/>
          </a:xfrm>
        </p:grpSpPr>
        <p:pic>
          <p:nvPicPr>
            <p:cNvPr id="154" name="Google Shape;154;p1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33400" y="5696545"/>
              <a:ext cx="8168161" cy="10090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5" name="Google Shape;155;p15"/>
            <p:cNvSpPr txBox="1"/>
            <p:nvPr/>
          </p:nvSpPr>
          <p:spPr>
            <a:xfrm>
              <a:off x="2286000" y="5295902"/>
              <a:ext cx="46101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>
                  <a:latin typeface="Calibri"/>
                  <a:ea typeface="Calibri"/>
                  <a:cs typeface="Calibri"/>
                  <a:sym typeface="Calibri"/>
                </a:rPr>
                <a:t>THE MASTER EQUATION </a:t>
              </a:r>
              <a:endParaRPr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" name="Google Shape;156;p15"/>
          <p:cNvGrpSpPr/>
          <p:nvPr/>
        </p:nvGrpSpPr>
        <p:grpSpPr>
          <a:xfrm>
            <a:off x="194125" y="51375"/>
            <a:ext cx="8848246" cy="839076"/>
            <a:chOff x="194125" y="51375"/>
            <a:chExt cx="8848246" cy="839076"/>
          </a:xfrm>
        </p:grpSpPr>
        <p:grpSp>
          <p:nvGrpSpPr>
            <p:cNvPr id="157" name="Google Shape;157;p15"/>
            <p:cNvGrpSpPr/>
            <p:nvPr/>
          </p:nvGrpSpPr>
          <p:grpSpPr>
            <a:xfrm>
              <a:off x="194131" y="54430"/>
              <a:ext cx="8848240" cy="836021"/>
              <a:chOff x="255817" y="918030"/>
              <a:chExt cx="8848240" cy="836021"/>
            </a:xfrm>
          </p:grpSpPr>
          <p:sp>
            <p:nvSpPr>
              <p:cNvPr id="158" name="Google Shape;158;p15"/>
              <p:cNvSpPr txBox="1"/>
              <p:nvPr/>
            </p:nvSpPr>
            <p:spPr>
              <a:xfrm>
                <a:off x="947057" y="918030"/>
                <a:ext cx="8157000" cy="70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60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Underground test of gravity-related wave function collapse</a:t>
                </a:r>
                <a:endParaRPr sz="16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60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- 19/09/2022, </a:t>
                </a:r>
                <a:r>
                  <a:rPr i="1" lang="it-IT" sz="160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Sandro Donadi</a:t>
                </a:r>
                <a:r>
                  <a:rPr lang="it-IT" sz="160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-</a:t>
                </a:r>
                <a:endParaRPr/>
              </a:p>
            </p:txBody>
          </p:sp>
          <p:sp>
            <p:nvSpPr>
              <p:cNvPr id="159" name="Google Shape;159;p15"/>
              <p:cNvSpPr/>
              <p:nvPr/>
            </p:nvSpPr>
            <p:spPr>
              <a:xfrm flipH="1" rot="10800000">
                <a:off x="255817" y="1698551"/>
                <a:ext cx="8708700" cy="55500"/>
              </a:xfrm>
              <a:prstGeom prst="rect">
                <a:avLst/>
              </a:prstGeom>
              <a:gradFill>
                <a:gsLst>
                  <a:gs pos="0">
                    <a:srgbClr val="002060">
                      <a:alpha val="78823"/>
                    </a:srgbClr>
                  </a:gs>
                  <a:gs pos="15000">
                    <a:srgbClr val="002060">
                      <a:alpha val="78823"/>
                    </a:srgbClr>
                  </a:gs>
                  <a:gs pos="50000">
                    <a:srgbClr val="BFCFEC"/>
                  </a:gs>
                  <a:gs pos="100000">
                    <a:srgbClr val="E0E8F4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160" name="Google Shape;160;p15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94125" y="51375"/>
              <a:ext cx="729275" cy="7292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6"/>
          <p:cNvSpPr txBox="1"/>
          <p:nvPr/>
        </p:nvSpPr>
        <p:spPr>
          <a:xfrm>
            <a:off x="-13700" y="864292"/>
            <a:ext cx="914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PENROSE PROPOSAL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4127" y="5432910"/>
            <a:ext cx="1982550" cy="80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6"/>
          <p:cNvSpPr/>
          <p:nvPr/>
        </p:nvSpPr>
        <p:spPr>
          <a:xfrm>
            <a:off x="4829225" y="5246500"/>
            <a:ext cx="216000" cy="216000"/>
          </a:xfrm>
          <a:prstGeom prst="ellipse">
            <a:avLst/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6"/>
          <p:cNvSpPr txBox="1"/>
          <p:nvPr/>
        </p:nvSpPr>
        <p:spPr>
          <a:xfrm>
            <a:off x="5379275" y="4915800"/>
            <a:ext cx="36888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latin typeface="Calibri"/>
                <a:ea typeface="Calibri"/>
                <a:cs typeface="Calibri"/>
                <a:sym typeface="Calibri"/>
              </a:rPr>
              <a:t>Proton: m </a:t>
            </a:r>
            <a:r>
              <a:rPr lang="it-IT" sz="1100">
                <a:solidFill>
                  <a:schemeClr val="dk1"/>
                </a:solidFill>
              </a:rPr>
              <a:t>≃ </a:t>
            </a:r>
            <a:r>
              <a:rPr lang="it-IT" sz="1600">
                <a:solidFill>
                  <a:schemeClr val="dk1"/>
                </a:solidFill>
              </a:rPr>
              <a:t>10</a:t>
            </a:r>
            <a:r>
              <a:rPr baseline="30000" lang="it-IT" sz="1600">
                <a:solidFill>
                  <a:schemeClr val="dk1"/>
                </a:solidFill>
              </a:rPr>
              <a:t>-27</a:t>
            </a:r>
            <a:r>
              <a:rPr lang="it-IT" sz="1600">
                <a:solidFill>
                  <a:schemeClr val="dk1"/>
                </a:solidFill>
              </a:rPr>
              <a:t> Kg,   </a:t>
            </a:r>
            <a:r>
              <a:rPr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100">
                <a:solidFill>
                  <a:schemeClr val="dk1"/>
                </a:solidFill>
              </a:rPr>
              <a:t>≃ </a:t>
            </a:r>
            <a:r>
              <a:rPr lang="it-IT" sz="1600">
                <a:solidFill>
                  <a:schemeClr val="dk1"/>
                </a:solidFill>
              </a:rPr>
              <a:t>10</a:t>
            </a:r>
            <a:r>
              <a:rPr baseline="30000" lang="it-IT" sz="1600">
                <a:solidFill>
                  <a:schemeClr val="dk1"/>
                </a:solidFill>
              </a:rPr>
              <a:t>-15</a:t>
            </a:r>
            <a:r>
              <a:rPr lang="it-IT" sz="1600">
                <a:solidFill>
                  <a:schemeClr val="dk1"/>
                </a:solidFill>
              </a:rPr>
              <a:t> m</a:t>
            </a:r>
            <a:endParaRPr sz="1600">
              <a:solidFill>
                <a:schemeClr val="dk1"/>
              </a:solidFill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</a:rPr>
              <a:t>𝜏</a:t>
            </a:r>
            <a:r>
              <a:rPr baseline="-25000" lang="it-IT" sz="1600">
                <a:solidFill>
                  <a:schemeClr val="dk1"/>
                </a:solidFill>
              </a:rPr>
              <a:t>DP</a:t>
            </a:r>
            <a:r>
              <a:rPr lang="it-IT" sz="1600">
                <a:solidFill>
                  <a:schemeClr val="dk1"/>
                </a:solidFill>
              </a:rPr>
              <a:t>≃ 10</a:t>
            </a:r>
            <a:r>
              <a:rPr baseline="30000" lang="it-IT" sz="1600">
                <a:solidFill>
                  <a:schemeClr val="dk1"/>
                </a:solidFill>
              </a:rPr>
              <a:t>6</a:t>
            </a:r>
            <a:r>
              <a:rPr lang="it-IT" sz="1600">
                <a:solidFill>
                  <a:schemeClr val="dk1"/>
                </a:solidFill>
              </a:rPr>
              <a:t> years</a:t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169" name="Google Shape;16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3784088"/>
            <a:ext cx="8839196" cy="940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83175" y="1778701"/>
            <a:ext cx="2326412" cy="1634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83775" y="1821600"/>
            <a:ext cx="2326400" cy="16344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2" name="Google Shape;172;p16"/>
          <p:cNvGrpSpPr/>
          <p:nvPr/>
        </p:nvGrpSpPr>
        <p:grpSpPr>
          <a:xfrm>
            <a:off x="4247850" y="2361708"/>
            <a:ext cx="669600" cy="669600"/>
            <a:chOff x="4019250" y="1980708"/>
            <a:chExt cx="669600" cy="669600"/>
          </a:xfrm>
        </p:grpSpPr>
        <p:cxnSp>
          <p:nvCxnSpPr>
            <p:cNvPr id="173" name="Google Shape;173;p16"/>
            <p:cNvCxnSpPr/>
            <p:nvPr/>
          </p:nvCxnSpPr>
          <p:spPr>
            <a:xfrm>
              <a:off x="4019250" y="2290475"/>
              <a:ext cx="669600" cy="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4" name="Google Shape;174;p16"/>
            <p:cNvCxnSpPr/>
            <p:nvPr/>
          </p:nvCxnSpPr>
          <p:spPr>
            <a:xfrm rot="5400000">
              <a:off x="4019262" y="2315508"/>
              <a:ext cx="669600" cy="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75" name="Google Shape;175;p16"/>
          <p:cNvSpPr/>
          <p:nvPr/>
        </p:nvSpPr>
        <p:spPr>
          <a:xfrm>
            <a:off x="4600625" y="5932300"/>
            <a:ext cx="720000" cy="720000"/>
          </a:xfrm>
          <a:prstGeom prst="ellipse">
            <a:avLst/>
          </a:prstGeom>
          <a:gradFill>
            <a:gsLst>
              <a:gs pos="0">
                <a:srgbClr val="FABA86"/>
              </a:gs>
              <a:gs pos="100000">
                <a:srgbClr val="E97414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CC41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6"/>
          <p:cNvSpPr txBox="1"/>
          <p:nvPr/>
        </p:nvSpPr>
        <p:spPr>
          <a:xfrm>
            <a:off x="5379275" y="5906400"/>
            <a:ext cx="38898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latin typeface="Calibri"/>
                <a:ea typeface="Calibri"/>
                <a:cs typeface="Calibri"/>
                <a:sym typeface="Calibri"/>
              </a:rPr>
              <a:t>Dust grain</a:t>
            </a:r>
            <a:r>
              <a:rPr lang="it-IT" sz="1600">
                <a:latin typeface="Calibri"/>
                <a:ea typeface="Calibri"/>
                <a:cs typeface="Calibri"/>
                <a:sym typeface="Calibri"/>
              </a:rPr>
              <a:t>: m </a:t>
            </a:r>
            <a:r>
              <a:rPr lang="it-IT" sz="1100">
                <a:solidFill>
                  <a:schemeClr val="dk1"/>
                </a:solidFill>
              </a:rPr>
              <a:t>≃ </a:t>
            </a:r>
            <a:r>
              <a:rPr lang="it-IT" sz="1600">
                <a:solidFill>
                  <a:schemeClr val="dk1"/>
                </a:solidFill>
              </a:rPr>
              <a:t>10</a:t>
            </a:r>
            <a:r>
              <a:rPr baseline="30000" lang="it-IT" sz="1600">
                <a:solidFill>
                  <a:schemeClr val="dk1"/>
                </a:solidFill>
              </a:rPr>
              <a:t>-12</a:t>
            </a:r>
            <a:r>
              <a:rPr lang="it-IT" sz="1600">
                <a:solidFill>
                  <a:schemeClr val="dk1"/>
                </a:solidFill>
              </a:rPr>
              <a:t> Kg,   </a:t>
            </a:r>
            <a:r>
              <a:rPr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 </a:t>
            </a:r>
            <a:r>
              <a:rPr lang="it-IT" sz="1100">
                <a:solidFill>
                  <a:schemeClr val="dk1"/>
                </a:solidFill>
              </a:rPr>
              <a:t>≃ </a:t>
            </a:r>
            <a:r>
              <a:rPr lang="it-IT" sz="1600">
                <a:solidFill>
                  <a:schemeClr val="dk1"/>
                </a:solidFill>
              </a:rPr>
              <a:t>10</a:t>
            </a:r>
            <a:r>
              <a:rPr baseline="30000" lang="it-IT" sz="1600">
                <a:solidFill>
                  <a:schemeClr val="dk1"/>
                </a:solidFill>
              </a:rPr>
              <a:t>-5</a:t>
            </a:r>
            <a:r>
              <a:rPr lang="it-IT" sz="1600">
                <a:solidFill>
                  <a:schemeClr val="dk1"/>
                </a:solidFill>
              </a:rPr>
              <a:t> m</a:t>
            </a:r>
            <a:endParaRPr sz="1600">
              <a:solidFill>
                <a:schemeClr val="dk1"/>
              </a:solidFill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</a:rPr>
              <a:t>𝜏</a:t>
            </a:r>
            <a:r>
              <a:rPr baseline="-25000" lang="it-IT" sz="1600">
                <a:solidFill>
                  <a:schemeClr val="dk1"/>
                </a:solidFill>
              </a:rPr>
              <a:t>DP</a:t>
            </a:r>
            <a:r>
              <a:rPr lang="it-IT" sz="1600">
                <a:solidFill>
                  <a:schemeClr val="dk1"/>
                </a:solidFill>
              </a:rPr>
              <a:t>≃ 10</a:t>
            </a:r>
            <a:r>
              <a:rPr baseline="30000" lang="it-IT" sz="1600">
                <a:solidFill>
                  <a:schemeClr val="dk1"/>
                </a:solidFill>
              </a:rPr>
              <a:t>-8</a:t>
            </a:r>
            <a:r>
              <a:rPr lang="it-IT" sz="1600">
                <a:solidFill>
                  <a:schemeClr val="dk1"/>
                </a:solidFill>
              </a:rPr>
              <a:t> s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77" name="Google Shape;177;p16"/>
          <p:cNvSpPr txBox="1"/>
          <p:nvPr/>
        </p:nvSpPr>
        <p:spPr>
          <a:xfrm>
            <a:off x="1061750" y="1608225"/>
            <a:ext cx="3885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8" name="Google Shape;178;p16"/>
          <p:cNvSpPr txBox="1"/>
          <p:nvPr/>
        </p:nvSpPr>
        <p:spPr>
          <a:xfrm>
            <a:off x="5862350" y="1684425"/>
            <a:ext cx="3885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9" name="Google Shape;179;p16"/>
          <p:cNvSpPr txBox="1"/>
          <p:nvPr/>
        </p:nvSpPr>
        <p:spPr>
          <a:xfrm>
            <a:off x="-50" y="1051750"/>
            <a:ext cx="9144000" cy="2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R. Penrose, Gen. Relativ. Gravit.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28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581–600 (1996).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6"/>
          <p:cNvSpPr txBox="1"/>
          <p:nvPr/>
        </p:nvSpPr>
        <p:spPr>
          <a:xfrm>
            <a:off x="152350" y="1280350"/>
            <a:ext cx="9144000" cy="2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R. Penrose, Found. Phys.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44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557–575 (2014).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1" name="Google Shape;181;p16"/>
          <p:cNvCxnSpPr/>
          <p:nvPr/>
        </p:nvCxnSpPr>
        <p:spPr>
          <a:xfrm>
            <a:off x="891350" y="1794628"/>
            <a:ext cx="8700" cy="1618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82" name="Google Shape;182;p16"/>
          <p:cNvGrpSpPr/>
          <p:nvPr/>
        </p:nvGrpSpPr>
        <p:grpSpPr>
          <a:xfrm>
            <a:off x="3433875" y="1778656"/>
            <a:ext cx="216450" cy="1629933"/>
            <a:chOff x="766875" y="1654219"/>
            <a:chExt cx="216450" cy="1551431"/>
          </a:xfrm>
        </p:grpSpPr>
        <p:cxnSp>
          <p:nvCxnSpPr>
            <p:cNvPr id="183" name="Google Shape;183;p16"/>
            <p:cNvCxnSpPr/>
            <p:nvPr/>
          </p:nvCxnSpPr>
          <p:spPr>
            <a:xfrm>
              <a:off x="766875" y="1654219"/>
              <a:ext cx="216300" cy="789300"/>
            </a:xfrm>
            <a:prstGeom prst="straightConnector1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4" name="Google Shape;184;p16"/>
            <p:cNvCxnSpPr/>
            <p:nvPr/>
          </p:nvCxnSpPr>
          <p:spPr>
            <a:xfrm flipH="1" rot="10800000">
              <a:off x="767025" y="2416350"/>
              <a:ext cx="216300" cy="789300"/>
            </a:xfrm>
            <a:prstGeom prst="straightConnector1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185" name="Google Shape;185;p16"/>
          <p:cNvCxnSpPr/>
          <p:nvPr/>
        </p:nvCxnSpPr>
        <p:spPr>
          <a:xfrm>
            <a:off x="5691950" y="1837525"/>
            <a:ext cx="8700" cy="16008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86" name="Google Shape;186;p16"/>
          <p:cNvGrpSpPr/>
          <p:nvPr/>
        </p:nvGrpSpPr>
        <p:grpSpPr>
          <a:xfrm>
            <a:off x="8234475" y="1821708"/>
            <a:ext cx="216450" cy="1612247"/>
            <a:chOff x="766875" y="1654219"/>
            <a:chExt cx="216450" cy="1551431"/>
          </a:xfrm>
        </p:grpSpPr>
        <p:cxnSp>
          <p:nvCxnSpPr>
            <p:cNvPr id="187" name="Google Shape;187;p16"/>
            <p:cNvCxnSpPr/>
            <p:nvPr/>
          </p:nvCxnSpPr>
          <p:spPr>
            <a:xfrm>
              <a:off x="766875" y="1654219"/>
              <a:ext cx="216300" cy="789300"/>
            </a:xfrm>
            <a:prstGeom prst="straightConnector1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8" name="Google Shape;188;p16"/>
            <p:cNvCxnSpPr/>
            <p:nvPr/>
          </p:nvCxnSpPr>
          <p:spPr>
            <a:xfrm flipH="1" rot="10800000">
              <a:off x="767025" y="2416350"/>
              <a:ext cx="216300" cy="789300"/>
            </a:xfrm>
            <a:prstGeom prst="straightConnector1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89" name="Google Shape;189;p16"/>
          <p:cNvGrpSpPr/>
          <p:nvPr/>
        </p:nvGrpSpPr>
        <p:grpSpPr>
          <a:xfrm>
            <a:off x="194125" y="51375"/>
            <a:ext cx="8848246" cy="839076"/>
            <a:chOff x="194125" y="51375"/>
            <a:chExt cx="8848246" cy="839076"/>
          </a:xfrm>
        </p:grpSpPr>
        <p:grpSp>
          <p:nvGrpSpPr>
            <p:cNvPr id="190" name="Google Shape;190;p16"/>
            <p:cNvGrpSpPr/>
            <p:nvPr/>
          </p:nvGrpSpPr>
          <p:grpSpPr>
            <a:xfrm>
              <a:off x="194131" y="54430"/>
              <a:ext cx="8848240" cy="836021"/>
              <a:chOff x="255817" y="918030"/>
              <a:chExt cx="8848240" cy="836021"/>
            </a:xfrm>
          </p:grpSpPr>
          <p:sp>
            <p:nvSpPr>
              <p:cNvPr id="191" name="Google Shape;191;p16"/>
              <p:cNvSpPr txBox="1"/>
              <p:nvPr/>
            </p:nvSpPr>
            <p:spPr>
              <a:xfrm>
                <a:off x="947057" y="918030"/>
                <a:ext cx="8157000" cy="70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60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Underground test of gravity-related wave function collapse</a:t>
                </a:r>
                <a:endParaRPr sz="16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60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- 19/09/2022, </a:t>
                </a:r>
                <a:r>
                  <a:rPr i="1" lang="it-IT" sz="160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Sandro Donadi</a:t>
                </a:r>
                <a:r>
                  <a:rPr lang="it-IT" sz="160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-</a:t>
                </a:r>
                <a:endParaRPr/>
              </a:p>
            </p:txBody>
          </p:sp>
          <p:sp>
            <p:nvSpPr>
              <p:cNvPr id="192" name="Google Shape;192;p16"/>
              <p:cNvSpPr/>
              <p:nvPr/>
            </p:nvSpPr>
            <p:spPr>
              <a:xfrm flipH="1" rot="10800000">
                <a:off x="255817" y="1698551"/>
                <a:ext cx="8708700" cy="55500"/>
              </a:xfrm>
              <a:prstGeom prst="rect">
                <a:avLst/>
              </a:prstGeom>
              <a:gradFill>
                <a:gsLst>
                  <a:gs pos="0">
                    <a:srgbClr val="002060">
                      <a:alpha val="78823"/>
                    </a:srgbClr>
                  </a:gs>
                  <a:gs pos="15000">
                    <a:srgbClr val="002060">
                      <a:alpha val="78823"/>
                    </a:srgbClr>
                  </a:gs>
                  <a:gs pos="50000">
                    <a:srgbClr val="BFCFEC"/>
                  </a:gs>
                  <a:gs pos="100000">
                    <a:srgbClr val="E0E8F4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193" name="Google Shape;193;p16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94125" y="51375"/>
              <a:ext cx="729275" cy="7292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7"/>
          <p:cNvSpPr txBox="1"/>
          <p:nvPr/>
        </p:nvSpPr>
        <p:spPr>
          <a:xfrm>
            <a:off x="0" y="869042"/>
            <a:ext cx="914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DIÓSI MODEL</a:t>
            </a:r>
            <a:endParaRPr/>
          </a:p>
        </p:txBody>
      </p:sp>
      <p:pic>
        <p:nvPicPr>
          <p:cNvPr id="199" name="Google Shape;19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712" y="3673275"/>
            <a:ext cx="7199999" cy="753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125" y="1384225"/>
            <a:ext cx="7590169" cy="95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33600" y="2414600"/>
            <a:ext cx="6732190" cy="73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8256" y="4898890"/>
            <a:ext cx="3090687" cy="369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3" name="Google Shape;203;p17"/>
          <p:cNvCxnSpPr/>
          <p:nvPr/>
        </p:nvCxnSpPr>
        <p:spPr>
          <a:xfrm>
            <a:off x="1397200" y="2246125"/>
            <a:ext cx="1044900" cy="135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4" name="Google Shape;204;p17"/>
          <p:cNvCxnSpPr/>
          <p:nvPr/>
        </p:nvCxnSpPr>
        <p:spPr>
          <a:xfrm>
            <a:off x="106163" y="2718350"/>
            <a:ext cx="1044900" cy="135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5" name="Google Shape;205;p17"/>
          <p:cNvSpPr txBox="1"/>
          <p:nvPr/>
        </p:nvSpPr>
        <p:spPr>
          <a:xfrm>
            <a:off x="133650" y="2339575"/>
            <a:ext cx="1781400" cy="2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Schrödinger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6" name="Google Shape;206;p17"/>
          <p:cNvGrpSpPr/>
          <p:nvPr/>
        </p:nvGrpSpPr>
        <p:grpSpPr>
          <a:xfrm>
            <a:off x="106163" y="2299700"/>
            <a:ext cx="7925488" cy="990600"/>
            <a:chOff x="4830563" y="2985500"/>
            <a:chExt cx="7925488" cy="990600"/>
          </a:xfrm>
        </p:grpSpPr>
        <p:cxnSp>
          <p:nvCxnSpPr>
            <p:cNvPr id="207" name="Google Shape;207;p17"/>
            <p:cNvCxnSpPr/>
            <p:nvPr/>
          </p:nvCxnSpPr>
          <p:spPr>
            <a:xfrm>
              <a:off x="7387550" y="2985500"/>
              <a:ext cx="5047200" cy="0"/>
            </a:xfrm>
            <a:prstGeom prst="straightConnector1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8" name="Google Shape;208;p17"/>
            <p:cNvCxnSpPr/>
            <p:nvPr/>
          </p:nvCxnSpPr>
          <p:spPr>
            <a:xfrm>
              <a:off x="6889250" y="3976100"/>
              <a:ext cx="5866800" cy="0"/>
            </a:xfrm>
            <a:prstGeom prst="straightConnector1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9" name="Google Shape;209;p17"/>
            <p:cNvCxnSpPr/>
            <p:nvPr/>
          </p:nvCxnSpPr>
          <p:spPr>
            <a:xfrm>
              <a:off x="4830563" y="3861350"/>
              <a:ext cx="1044900" cy="13500"/>
            </a:xfrm>
            <a:prstGeom prst="straightConnector1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10" name="Google Shape;210;p17"/>
            <p:cNvSpPr txBox="1"/>
            <p:nvPr/>
          </p:nvSpPr>
          <p:spPr>
            <a:xfrm>
              <a:off x="5010450" y="3482575"/>
              <a:ext cx="1781400" cy="28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>
                  <a:latin typeface="Calibri"/>
                  <a:ea typeface="Calibri"/>
                  <a:cs typeface="Calibri"/>
                  <a:sym typeface="Calibri"/>
                </a:rPr>
                <a:t>Collapse 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1" name="Google Shape;211;p17"/>
          <p:cNvSpPr txBox="1"/>
          <p:nvPr/>
        </p:nvSpPr>
        <p:spPr>
          <a:xfrm>
            <a:off x="-50" y="1051750"/>
            <a:ext cx="9144000" cy="2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L. Diósi, Phys. Rev. A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40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1165–1174 (1989).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\tau^{-1}=\frac{G}{2\hbar}\int d\boldsymbol{x}d\boldsymbol{y}\frac{\left(\mu_{a}(\boldsymbol{x})-\mu_{b}(\boldsymbol{x})\right)\left(\mu_{a}(\boldsymbol{y})-\mu_{b}(\boldsymbol{y})\right)}{|\boldsymbol{x}-\boldsymbol{y}|}" id="212" name="Google Shape;212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6575" y="5782751"/>
            <a:ext cx="6079548" cy="6823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3" name="Google Shape;213;p17"/>
          <p:cNvGrpSpPr/>
          <p:nvPr/>
        </p:nvGrpSpPr>
        <p:grpSpPr>
          <a:xfrm>
            <a:off x="7293200" y="5473000"/>
            <a:ext cx="1573500" cy="1046700"/>
            <a:chOff x="7369400" y="5625400"/>
            <a:chExt cx="1573500" cy="1046700"/>
          </a:xfrm>
        </p:grpSpPr>
        <p:sp>
          <p:nvSpPr>
            <p:cNvPr id="214" name="Google Shape;214;p17"/>
            <p:cNvSpPr txBox="1"/>
            <p:nvPr/>
          </p:nvSpPr>
          <p:spPr>
            <a:xfrm>
              <a:off x="7369400" y="5625400"/>
              <a:ext cx="1573500" cy="104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45720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>
                  <a:latin typeface="Calibri"/>
                  <a:ea typeface="Calibri"/>
                  <a:cs typeface="Calibri"/>
                  <a:sym typeface="Calibri"/>
                </a:rPr>
                <a:t>cannot be point-like </a:t>
              </a:r>
              <a:r>
                <a:rPr lang="it-IT">
                  <a:latin typeface="Calibri"/>
                  <a:ea typeface="Calibri"/>
                  <a:cs typeface="Calibri"/>
                  <a:sym typeface="Calibri"/>
                </a:rPr>
                <a:t>→ mass density with </a:t>
              </a:r>
              <a:r>
                <a:rPr lang="it-IT">
                  <a:latin typeface="Calibri"/>
                  <a:ea typeface="Calibri"/>
                  <a:cs typeface="Calibri"/>
                  <a:sym typeface="Calibri"/>
                </a:rPr>
                <a:t>extension</a:t>
              </a:r>
              <a:r>
                <a:rPr lang="it-IT"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\mu(\boldsymbol{x})" id="215" name="Google Shape;215;p17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7470973" y="5759375"/>
              <a:ext cx="359354" cy="194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_0" id="216" name="Google Shape;216;p17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8216258" y="6348200"/>
              <a:ext cx="232734" cy="194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7" name="Google Shape;217;p17"/>
          <p:cNvSpPr txBox="1"/>
          <p:nvPr/>
        </p:nvSpPr>
        <p:spPr>
          <a:xfrm>
            <a:off x="4392800" y="6538150"/>
            <a:ext cx="4674900" cy="2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. Ghirardi, R. 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Grassi &amp; A. Rimini, Phys. Rev. A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42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1057 (1990)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8" name="Google Shape;218;p17"/>
          <p:cNvGrpSpPr/>
          <p:nvPr/>
        </p:nvGrpSpPr>
        <p:grpSpPr>
          <a:xfrm>
            <a:off x="194125" y="51375"/>
            <a:ext cx="8848246" cy="839076"/>
            <a:chOff x="194125" y="51375"/>
            <a:chExt cx="8848246" cy="839076"/>
          </a:xfrm>
        </p:grpSpPr>
        <p:grpSp>
          <p:nvGrpSpPr>
            <p:cNvPr id="219" name="Google Shape;219;p17"/>
            <p:cNvGrpSpPr/>
            <p:nvPr/>
          </p:nvGrpSpPr>
          <p:grpSpPr>
            <a:xfrm>
              <a:off x="194131" y="54430"/>
              <a:ext cx="8848240" cy="836021"/>
              <a:chOff x="255817" y="918030"/>
              <a:chExt cx="8848240" cy="836021"/>
            </a:xfrm>
          </p:grpSpPr>
          <p:sp>
            <p:nvSpPr>
              <p:cNvPr id="220" name="Google Shape;220;p17"/>
              <p:cNvSpPr txBox="1"/>
              <p:nvPr/>
            </p:nvSpPr>
            <p:spPr>
              <a:xfrm>
                <a:off x="947057" y="918030"/>
                <a:ext cx="8157000" cy="70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60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Underground test of gravity-related wave function collapse</a:t>
                </a:r>
                <a:endParaRPr sz="16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60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- 19/09/2022, </a:t>
                </a:r>
                <a:r>
                  <a:rPr i="1" lang="it-IT" sz="160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Sandro Donadi</a:t>
                </a:r>
                <a:r>
                  <a:rPr lang="it-IT" sz="160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-</a:t>
                </a:r>
                <a:endParaRPr/>
              </a:p>
            </p:txBody>
          </p:sp>
          <p:sp>
            <p:nvSpPr>
              <p:cNvPr id="221" name="Google Shape;221;p17"/>
              <p:cNvSpPr/>
              <p:nvPr/>
            </p:nvSpPr>
            <p:spPr>
              <a:xfrm flipH="1" rot="10800000">
                <a:off x="255817" y="1698551"/>
                <a:ext cx="8708700" cy="55500"/>
              </a:xfrm>
              <a:prstGeom prst="rect">
                <a:avLst/>
              </a:prstGeom>
              <a:gradFill>
                <a:gsLst>
                  <a:gs pos="0">
                    <a:srgbClr val="002060">
                      <a:alpha val="78823"/>
                    </a:srgbClr>
                  </a:gs>
                  <a:gs pos="15000">
                    <a:srgbClr val="002060">
                      <a:alpha val="78823"/>
                    </a:srgbClr>
                  </a:gs>
                  <a:gs pos="50000">
                    <a:srgbClr val="BFCFEC"/>
                  </a:gs>
                  <a:gs pos="100000">
                    <a:srgbClr val="E0E8F4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222" name="Google Shape;222;p17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94125" y="51375"/>
              <a:ext cx="729275" cy="7292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8"/>
          <p:cNvSpPr txBox="1"/>
          <p:nvPr/>
        </p:nvSpPr>
        <p:spPr>
          <a:xfrm>
            <a:off x="0" y="945242"/>
            <a:ext cx="914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 OF THE MODEL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Google Shape;22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6908" y="4155588"/>
            <a:ext cx="2879484" cy="191085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8"/>
          <p:cNvSpPr txBox="1"/>
          <p:nvPr/>
        </p:nvSpPr>
        <p:spPr>
          <a:xfrm>
            <a:off x="195050" y="4111675"/>
            <a:ext cx="5572200" cy="16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450000" spcFirstLastPara="1" rIns="91425" wrap="square" tIns="91425">
            <a:noAutofit/>
          </a:bodyPr>
          <a:lstStyle/>
          <a:p>
            <a:pPr indent="-384299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the system is charged, t</a:t>
            </a: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 master equation implies </a:t>
            </a:r>
            <a:r>
              <a:rPr b="1"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radiation emission</a:t>
            </a: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even when it is well localized!  (</a:t>
            </a:r>
            <a:r>
              <a:rPr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S. Donadi, K. Piscicchia, C. Curceanu, L. Diósi, M.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Laubenstein, and A. Bassi, Nat. Phys. </a:t>
            </a:r>
            <a:r>
              <a:rPr b="1"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r>
            <a:r>
              <a:rPr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74 (2021).</a:t>
            </a: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4299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the Continuous Spontaneous Localisation (CSL)  model this kind of test is quite effective.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8"/>
          <p:cNvSpPr txBox="1"/>
          <p:nvPr/>
        </p:nvSpPr>
        <p:spPr>
          <a:xfrm>
            <a:off x="194100" y="1249850"/>
            <a:ext cx="8775600" cy="20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Interferometric tests</a:t>
            </a: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there are interesting proposals: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1) Optomechanical devices </a:t>
            </a:r>
            <a:r>
              <a:rPr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(W. </a:t>
            </a:r>
            <a:r>
              <a:rPr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Marshall, et al. Phys. Rev. Lett. </a:t>
            </a:r>
            <a:r>
              <a:rPr b="1"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91</a:t>
            </a:r>
            <a:r>
              <a:rPr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130401 (2003))</a:t>
            </a: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2) B.E.C. </a:t>
            </a:r>
            <a:r>
              <a:rPr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(R. Howl, R. Penrose, I. Fuentes, New J. Phys. </a:t>
            </a:r>
            <a:r>
              <a:rPr b="1"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r>
            <a:r>
              <a:rPr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043047 (2019))</a:t>
            </a: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3) </a:t>
            </a: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Experiments</a:t>
            </a: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space: no gravity ---&gt; more time (MAQRO, CAL, etc..).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(A. Belenchia, et al. Nature </a:t>
            </a:r>
            <a:r>
              <a:rPr b="1"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596</a:t>
            </a:r>
            <a:r>
              <a:rPr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32–34 (2021), G. Gasbarri et al. Commun. Phys. </a:t>
            </a:r>
            <a:r>
              <a:rPr b="1"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155 (2021))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…but they are </a:t>
            </a: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still hard to perform.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8"/>
          <p:cNvSpPr txBox="1"/>
          <p:nvPr/>
        </p:nvSpPr>
        <p:spPr>
          <a:xfrm>
            <a:off x="195850" y="3487650"/>
            <a:ext cx="8157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 interferometric tests </a:t>
            </a: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does not require to create large superpositions!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2" name="Google Shape;232;p18"/>
          <p:cNvGrpSpPr/>
          <p:nvPr/>
        </p:nvGrpSpPr>
        <p:grpSpPr>
          <a:xfrm>
            <a:off x="194125" y="51375"/>
            <a:ext cx="8848246" cy="839076"/>
            <a:chOff x="194125" y="51375"/>
            <a:chExt cx="8848246" cy="839076"/>
          </a:xfrm>
        </p:grpSpPr>
        <p:grpSp>
          <p:nvGrpSpPr>
            <p:cNvPr id="233" name="Google Shape;233;p18"/>
            <p:cNvGrpSpPr/>
            <p:nvPr/>
          </p:nvGrpSpPr>
          <p:grpSpPr>
            <a:xfrm>
              <a:off x="194131" y="54430"/>
              <a:ext cx="8848240" cy="836021"/>
              <a:chOff x="255817" y="918030"/>
              <a:chExt cx="8848240" cy="836021"/>
            </a:xfrm>
          </p:grpSpPr>
          <p:sp>
            <p:nvSpPr>
              <p:cNvPr id="234" name="Google Shape;234;p18"/>
              <p:cNvSpPr txBox="1"/>
              <p:nvPr/>
            </p:nvSpPr>
            <p:spPr>
              <a:xfrm>
                <a:off x="947057" y="918030"/>
                <a:ext cx="8157000" cy="70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60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Underground test of gravity-related wave function collapse</a:t>
                </a:r>
                <a:endParaRPr sz="16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60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- 19/09/2022, </a:t>
                </a:r>
                <a:r>
                  <a:rPr i="1" lang="it-IT" sz="160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Sandro Donadi</a:t>
                </a:r>
                <a:r>
                  <a:rPr lang="it-IT" sz="160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-</a:t>
                </a:r>
                <a:endParaRPr/>
              </a:p>
            </p:txBody>
          </p:sp>
          <p:sp>
            <p:nvSpPr>
              <p:cNvPr id="235" name="Google Shape;235;p18"/>
              <p:cNvSpPr/>
              <p:nvPr/>
            </p:nvSpPr>
            <p:spPr>
              <a:xfrm flipH="1" rot="10800000">
                <a:off x="255817" y="1698551"/>
                <a:ext cx="8708700" cy="55500"/>
              </a:xfrm>
              <a:prstGeom prst="rect">
                <a:avLst/>
              </a:prstGeom>
              <a:gradFill>
                <a:gsLst>
                  <a:gs pos="0">
                    <a:srgbClr val="002060">
                      <a:alpha val="78823"/>
                    </a:srgbClr>
                  </a:gs>
                  <a:gs pos="15000">
                    <a:srgbClr val="002060">
                      <a:alpha val="78823"/>
                    </a:srgbClr>
                  </a:gs>
                  <a:gs pos="50000">
                    <a:srgbClr val="BFCFEC"/>
                  </a:gs>
                  <a:gs pos="100000">
                    <a:srgbClr val="E0E8F4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236" name="Google Shape;236;p1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94125" y="51375"/>
              <a:ext cx="729275" cy="7292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9"/>
          <p:cNvSpPr txBox="1"/>
          <p:nvPr/>
        </p:nvSpPr>
        <p:spPr>
          <a:xfrm>
            <a:off x="0" y="945242"/>
            <a:ext cx="914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THEORETICAL CALCULATIONS: AN OUTLINE 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2" name="Google Shape;24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9759" y="1742450"/>
            <a:ext cx="3691265" cy="748618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9"/>
          <p:cNvSpPr txBox="1"/>
          <p:nvPr/>
        </p:nvSpPr>
        <p:spPr>
          <a:xfrm>
            <a:off x="308075" y="1294200"/>
            <a:ext cx="25719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latin typeface="Calibri"/>
                <a:ea typeface="Calibri"/>
                <a:cs typeface="Calibri"/>
                <a:sym typeface="Calibri"/>
              </a:rPr>
              <a:t>Radiation emission rate: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4" name="Google Shape;244;p19"/>
          <p:cNvGrpSpPr/>
          <p:nvPr/>
        </p:nvGrpSpPr>
        <p:grpSpPr>
          <a:xfrm>
            <a:off x="267900" y="2397625"/>
            <a:ext cx="8503803" cy="2158422"/>
            <a:chOff x="267900" y="2397625"/>
            <a:chExt cx="8503803" cy="2158422"/>
          </a:xfrm>
        </p:grpSpPr>
        <p:pic>
          <p:nvPicPr>
            <p:cNvPr id="245" name="Google Shape;245;p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17900" y="2984378"/>
              <a:ext cx="8353803" cy="68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6" name="Google Shape;246;p1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32800" y="3980925"/>
              <a:ext cx="2947498" cy="5751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7" name="Google Shape;247;p1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753250" y="4048750"/>
              <a:ext cx="2853950" cy="303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8" name="Google Shape;248;p19"/>
            <p:cNvSpPr txBox="1"/>
            <p:nvPr/>
          </p:nvSpPr>
          <p:spPr>
            <a:xfrm>
              <a:off x="267900" y="2397625"/>
              <a:ext cx="3536100" cy="45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>
                  <a:latin typeface="Calibri"/>
                  <a:ea typeface="Calibri"/>
                  <a:cs typeface="Calibri"/>
                  <a:sym typeface="Calibri"/>
                </a:rPr>
                <a:t>Adjoint Master Equation:</a:t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9" name="Google Shape;249;p19"/>
          <p:cNvGrpSpPr/>
          <p:nvPr/>
        </p:nvGrpSpPr>
        <p:grpSpPr>
          <a:xfrm>
            <a:off x="191700" y="4759825"/>
            <a:ext cx="8545825" cy="1830200"/>
            <a:chOff x="191700" y="4683625"/>
            <a:chExt cx="8545825" cy="1830200"/>
          </a:xfrm>
        </p:grpSpPr>
        <p:grpSp>
          <p:nvGrpSpPr>
            <p:cNvPr id="250" name="Google Shape;250;p19"/>
            <p:cNvGrpSpPr/>
            <p:nvPr/>
          </p:nvGrpSpPr>
          <p:grpSpPr>
            <a:xfrm>
              <a:off x="191700" y="4683625"/>
              <a:ext cx="8545825" cy="1830200"/>
              <a:chOff x="267900" y="4683625"/>
              <a:chExt cx="8545825" cy="1830200"/>
            </a:xfrm>
          </p:grpSpPr>
          <p:pic>
            <p:nvPicPr>
              <p:cNvPr id="251" name="Google Shape;251;p19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472249" y="5546325"/>
                <a:ext cx="2993618" cy="901692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252" name="Google Shape;252;p19"/>
              <p:cNvGrpSpPr/>
              <p:nvPr/>
            </p:nvGrpSpPr>
            <p:grpSpPr>
              <a:xfrm>
                <a:off x="267900" y="4683625"/>
                <a:ext cx="8545825" cy="1830200"/>
                <a:chOff x="267900" y="4683625"/>
                <a:chExt cx="8545825" cy="1830200"/>
              </a:xfrm>
            </p:grpSpPr>
            <p:sp>
              <p:nvSpPr>
                <p:cNvPr id="253" name="Google Shape;253;p19"/>
                <p:cNvSpPr txBox="1"/>
                <p:nvPr/>
              </p:nvSpPr>
              <p:spPr>
                <a:xfrm>
                  <a:off x="267900" y="4683625"/>
                  <a:ext cx="8545800" cy="683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it-IT" sz="1800">
                      <a:latin typeface="Calibri"/>
                      <a:ea typeface="Calibri"/>
                      <a:cs typeface="Calibri"/>
                      <a:sym typeface="Calibri"/>
                    </a:rPr>
                    <a:t>Perturbative treatment of the collapse and the EM interaction, calculation ….. and more calculation….. and finally:</a:t>
                  </a:r>
                  <a:endParaRPr sz="18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" name="Google Shape;254;p19"/>
                <p:cNvSpPr txBox="1"/>
                <p:nvPr/>
              </p:nvSpPr>
              <p:spPr>
                <a:xfrm>
                  <a:off x="3958825" y="5472025"/>
                  <a:ext cx="4854900" cy="93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it-IT" sz="2000">
                      <a:latin typeface="Calibri"/>
                      <a:ea typeface="Calibri"/>
                      <a:cs typeface="Calibri"/>
                      <a:sym typeface="Calibri"/>
                    </a:rPr>
                    <a:t>N = atomic number;  Na = number of atoms;</a:t>
                  </a:r>
                  <a:endParaRPr sz="2000"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it-IT" sz="20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R</a:t>
                  </a:r>
                  <a:r>
                    <a:rPr baseline="-25000" lang="it-IT" sz="20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0</a:t>
                  </a:r>
                  <a:r>
                    <a:rPr lang="it-IT" sz="2000">
                      <a:latin typeface="Calibri"/>
                      <a:ea typeface="Calibri"/>
                      <a:cs typeface="Calibri"/>
                      <a:sym typeface="Calibri"/>
                    </a:rPr>
                    <a:t>= mass density size.</a:t>
                  </a:r>
                  <a:endParaRPr sz="20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" name="Google Shape;255;p19"/>
                <p:cNvSpPr/>
                <p:nvPr/>
              </p:nvSpPr>
              <p:spPr>
                <a:xfrm>
                  <a:off x="328675" y="5467125"/>
                  <a:ext cx="3263700" cy="1046700"/>
                </a:xfrm>
                <a:prstGeom prst="rect">
                  <a:avLst/>
                </a:prstGeom>
                <a:noFill/>
                <a:ln cap="flat" cmpd="sng" w="28575">
                  <a:solidFill>
                    <a:srgbClr val="CC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pic>
          <p:nvPicPr>
            <p:cNvPr id="256" name="Google Shape;256;p19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5058600" y="5335681"/>
              <a:ext cx="2571900" cy="39248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7" name="Google Shape;257;p19"/>
          <p:cNvGrpSpPr/>
          <p:nvPr/>
        </p:nvGrpSpPr>
        <p:grpSpPr>
          <a:xfrm>
            <a:off x="194125" y="51375"/>
            <a:ext cx="8848246" cy="839076"/>
            <a:chOff x="194125" y="51375"/>
            <a:chExt cx="8848246" cy="839076"/>
          </a:xfrm>
        </p:grpSpPr>
        <p:grpSp>
          <p:nvGrpSpPr>
            <p:cNvPr id="258" name="Google Shape;258;p19"/>
            <p:cNvGrpSpPr/>
            <p:nvPr/>
          </p:nvGrpSpPr>
          <p:grpSpPr>
            <a:xfrm>
              <a:off x="194131" y="54430"/>
              <a:ext cx="8848240" cy="836021"/>
              <a:chOff x="255817" y="918030"/>
              <a:chExt cx="8848240" cy="836021"/>
            </a:xfrm>
          </p:grpSpPr>
          <p:sp>
            <p:nvSpPr>
              <p:cNvPr id="259" name="Google Shape;259;p19"/>
              <p:cNvSpPr txBox="1"/>
              <p:nvPr/>
            </p:nvSpPr>
            <p:spPr>
              <a:xfrm>
                <a:off x="947057" y="918030"/>
                <a:ext cx="8157000" cy="70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60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Underground test of gravity-related wave function collapse</a:t>
                </a:r>
                <a:endParaRPr sz="16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60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- 19/09/2022, </a:t>
                </a:r>
                <a:r>
                  <a:rPr i="1" lang="it-IT" sz="160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Sandro Donadi</a:t>
                </a:r>
                <a:r>
                  <a:rPr lang="it-IT" sz="160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-</a:t>
                </a:r>
                <a:endParaRPr/>
              </a:p>
            </p:txBody>
          </p:sp>
          <p:sp>
            <p:nvSpPr>
              <p:cNvPr id="260" name="Google Shape;260;p19"/>
              <p:cNvSpPr/>
              <p:nvPr/>
            </p:nvSpPr>
            <p:spPr>
              <a:xfrm flipH="1" rot="10800000">
                <a:off x="255817" y="1698551"/>
                <a:ext cx="8708700" cy="55500"/>
              </a:xfrm>
              <a:prstGeom prst="rect">
                <a:avLst/>
              </a:prstGeom>
              <a:gradFill>
                <a:gsLst>
                  <a:gs pos="0">
                    <a:srgbClr val="002060">
                      <a:alpha val="78823"/>
                    </a:srgbClr>
                  </a:gs>
                  <a:gs pos="15000">
                    <a:srgbClr val="002060">
                      <a:alpha val="78823"/>
                    </a:srgbClr>
                  </a:gs>
                  <a:gs pos="50000">
                    <a:srgbClr val="BFCFEC"/>
                  </a:gs>
                  <a:gs pos="100000">
                    <a:srgbClr val="E0E8F4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261" name="Google Shape;261;p19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94125" y="51375"/>
              <a:ext cx="729275" cy="7292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0"/>
          <p:cNvSpPr txBox="1"/>
          <p:nvPr/>
        </p:nvSpPr>
        <p:spPr>
          <a:xfrm>
            <a:off x="0" y="945242"/>
            <a:ext cx="914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 EASIER APPROACH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\hbar\frac{d|\psi_{t}\rangle}{dt}=\left[\hat{H}+V_{cm}(t)\right]|\psi_{t}\rangle" id="267" name="Google Shape;26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1275" y="1683550"/>
            <a:ext cx="4238625" cy="7524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8" name="Google Shape;268;p20"/>
          <p:cNvGrpSpPr/>
          <p:nvPr/>
        </p:nvGrpSpPr>
        <p:grpSpPr>
          <a:xfrm>
            <a:off x="133050" y="2614325"/>
            <a:ext cx="8901702" cy="1454296"/>
            <a:chOff x="133050" y="2614325"/>
            <a:chExt cx="8901702" cy="1454296"/>
          </a:xfrm>
        </p:grpSpPr>
        <p:pic>
          <p:nvPicPr>
            <p:cNvPr descr="V_{CSL}(t)=-\frac{\hbar\sqrt{\lambda}}{m_{0}}\int d\boldsymbol{y}\mu(\boldsymbol{y})w(\boldsymbol{y},t)" id="269" name="Google Shape;269;p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33050" y="2614325"/>
              <a:ext cx="4055840" cy="6778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V_{DP}(t)=\sqrt{8\pi G\hbar}\int d\boldsymbol{y}\mu(\boldsymbol{y})\xi(\boldsymbol{y},t)" id="270" name="Google Shape;270;p2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36034" y="3449086"/>
              <a:ext cx="3975164" cy="6195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\mathbb{E}[w(\boldsymbol{y},t)w(\boldsymbol{y}',t')]=e^{-\frac{(\boldsymbol{y}-\boldsymbol{y}')^{2}}{4r_{C}^{2}}}\delta(t-t')" id="271" name="Google Shape;271;p2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090259" y="2616000"/>
              <a:ext cx="3944493" cy="528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\mathbb{E}[\xi(\boldsymbol{y},t)\xi(\boldsymbol{y}',t')]=\frac{\delta(t-t')}{|\boldsymbol{y}-\boldsymbol{y}'|}&#10;" id="272" name="Google Shape;272;p20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111050" y="3384773"/>
              <a:ext cx="2999804" cy="61950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\boldsymbol{a}_{cm}(t)=-\frac{\nabla V_{cm}}{m}" id="273" name="Google Shape;273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87050" y="4743450"/>
            <a:ext cx="2551176" cy="7126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=\int_{0}^{+\infty}d\omega\,\,\hbar\omega\frac{d\Gamma(t)}{d\omega}&#10;" id="274" name="Google Shape;274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693000" y="5822450"/>
            <a:ext cx="2996374" cy="8586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(t)=\frac{e^{2}}{6\pi\varepsilon_{0}c^{3}}\,\boldsymbol{a}_{cm}^{2}(t)" id="275" name="Google Shape;275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475175" y="5791225"/>
            <a:ext cx="3101433" cy="890193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0"/>
          <p:cNvSpPr txBox="1"/>
          <p:nvPr/>
        </p:nvSpPr>
        <p:spPr>
          <a:xfrm>
            <a:off x="97925" y="4129675"/>
            <a:ext cx="914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latin typeface="Calibri"/>
                <a:ea typeface="Calibri"/>
                <a:cs typeface="Calibri"/>
                <a:sym typeface="Calibri"/>
              </a:rPr>
              <a:t>Lead to the same master equation of the collapse equations —&gt; same radiation emission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20"/>
          <p:cNvSpPr txBox="1"/>
          <p:nvPr/>
        </p:nvSpPr>
        <p:spPr>
          <a:xfrm>
            <a:off x="-100" y="1195750"/>
            <a:ext cx="914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latin typeface="Calibri"/>
                <a:ea typeface="Calibri"/>
                <a:cs typeface="Calibri"/>
                <a:sym typeface="Calibri"/>
              </a:rPr>
              <a:t>S. L. </a:t>
            </a: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Adler</a:t>
            </a:r>
            <a:r>
              <a:rPr lang="it-IT" sz="1200">
                <a:latin typeface="Calibri"/>
                <a:ea typeface="Calibri"/>
                <a:cs typeface="Calibri"/>
                <a:sym typeface="Calibri"/>
              </a:rPr>
              <a:t>. J. Phys. A </a:t>
            </a:r>
            <a:r>
              <a:rPr b="1" lang="it-IT" sz="1200">
                <a:latin typeface="Calibri"/>
                <a:ea typeface="Calibri"/>
                <a:cs typeface="Calibri"/>
                <a:sym typeface="Calibri"/>
              </a:rPr>
              <a:t>40</a:t>
            </a:r>
            <a:r>
              <a:rPr lang="it-IT" sz="1200">
                <a:latin typeface="Calibri"/>
                <a:ea typeface="Calibri"/>
                <a:cs typeface="Calibri"/>
                <a:sym typeface="Calibri"/>
              </a:rPr>
              <a:t>, 2935–2957 (2007).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8" name="Google Shape;278;p20"/>
          <p:cNvGrpSpPr/>
          <p:nvPr/>
        </p:nvGrpSpPr>
        <p:grpSpPr>
          <a:xfrm>
            <a:off x="194125" y="51375"/>
            <a:ext cx="8848246" cy="839076"/>
            <a:chOff x="194125" y="51375"/>
            <a:chExt cx="8848246" cy="839076"/>
          </a:xfrm>
        </p:grpSpPr>
        <p:grpSp>
          <p:nvGrpSpPr>
            <p:cNvPr id="279" name="Google Shape;279;p20"/>
            <p:cNvGrpSpPr/>
            <p:nvPr/>
          </p:nvGrpSpPr>
          <p:grpSpPr>
            <a:xfrm>
              <a:off x="194131" y="54430"/>
              <a:ext cx="8848240" cy="836021"/>
              <a:chOff x="255817" y="918030"/>
              <a:chExt cx="8848240" cy="836021"/>
            </a:xfrm>
          </p:grpSpPr>
          <p:sp>
            <p:nvSpPr>
              <p:cNvPr id="280" name="Google Shape;280;p20"/>
              <p:cNvSpPr txBox="1"/>
              <p:nvPr/>
            </p:nvSpPr>
            <p:spPr>
              <a:xfrm>
                <a:off x="947057" y="918030"/>
                <a:ext cx="8157000" cy="70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60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Underground test of gravity-related wave function collapse</a:t>
                </a:r>
                <a:endParaRPr sz="16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60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- 19/09/2022, </a:t>
                </a:r>
                <a:r>
                  <a:rPr i="1" lang="it-IT" sz="160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Sandro Donadi</a:t>
                </a:r>
                <a:r>
                  <a:rPr lang="it-IT" sz="160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-</a:t>
                </a:r>
                <a:endParaRPr/>
              </a:p>
            </p:txBody>
          </p:sp>
          <p:sp>
            <p:nvSpPr>
              <p:cNvPr id="281" name="Google Shape;281;p20"/>
              <p:cNvSpPr/>
              <p:nvPr/>
            </p:nvSpPr>
            <p:spPr>
              <a:xfrm flipH="1" rot="10800000">
                <a:off x="255817" y="1698551"/>
                <a:ext cx="8708700" cy="55500"/>
              </a:xfrm>
              <a:prstGeom prst="rect">
                <a:avLst/>
              </a:prstGeom>
              <a:gradFill>
                <a:gsLst>
                  <a:gs pos="0">
                    <a:srgbClr val="002060">
                      <a:alpha val="78823"/>
                    </a:srgbClr>
                  </a:gs>
                  <a:gs pos="15000">
                    <a:srgbClr val="002060">
                      <a:alpha val="78823"/>
                    </a:srgbClr>
                  </a:gs>
                  <a:gs pos="50000">
                    <a:srgbClr val="BFCFEC"/>
                  </a:gs>
                  <a:gs pos="100000">
                    <a:srgbClr val="E0E8F4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282" name="Google Shape;282;p20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194125" y="51375"/>
              <a:ext cx="729275" cy="7292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1"/>
          <p:cNvSpPr txBox="1"/>
          <p:nvPr/>
        </p:nvSpPr>
        <p:spPr>
          <a:xfrm>
            <a:off x="0" y="945242"/>
            <a:ext cx="914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EXPERIMENTAL PART: SETUP AND MEASURED SPECTRUM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8" name="Google Shape;288;p21"/>
          <p:cNvGrpSpPr/>
          <p:nvPr/>
        </p:nvGrpSpPr>
        <p:grpSpPr>
          <a:xfrm>
            <a:off x="1296900" y="1431842"/>
            <a:ext cx="6250175" cy="2390116"/>
            <a:chOff x="534900" y="1584242"/>
            <a:chExt cx="6250175" cy="2390116"/>
          </a:xfrm>
        </p:grpSpPr>
        <p:pic>
          <p:nvPicPr>
            <p:cNvPr id="289" name="Google Shape;289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318100" y="1855367"/>
              <a:ext cx="2466975" cy="1847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0" name="Google Shape;290;p2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34900" y="1584242"/>
              <a:ext cx="2054125" cy="239011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91" name="Google Shape;291;p21"/>
            <p:cNvCxnSpPr/>
            <p:nvPr/>
          </p:nvCxnSpPr>
          <p:spPr>
            <a:xfrm flipH="1" rot="10800000">
              <a:off x="1754675" y="1875300"/>
              <a:ext cx="2571900" cy="830400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2" name="Google Shape;292;p21"/>
            <p:cNvCxnSpPr/>
            <p:nvPr/>
          </p:nvCxnSpPr>
          <p:spPr>
            <a:xfrm>
              <a:off x="1781475" y="2692300"/>
              <a:ext cx="2544900" cy="1031400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93" name="Google Shape;293;p21"/>
          <p:cNvGrpSpPr/>
          <p:nvPr/>
        </p:nvGrpSpPr>
        <p:grpSpPr>
          <a:xfrm>
            <a:off x="531068" y="1440276"/>
            <a:ext cx="7817481" cy="2151499"/>
            <a:chOff x="531068" y="4183476"/>
            <a:chExt cx="7817481" cy="2151499"/>
          </a:xfrm>
        </p:grpSpPr>
        <p:pic>
          <p:nvPicPr>
            <p:cNvPr id="294" name="Google Shape;294;p2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724398" y="4183476"/>
              <a:ext cx="3624151" cy="2151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5" name="Google Shape;295;p2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31068" y="4335876"/>
              <a:ext cx="3509864" cy="19383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6" name="Google Shape;296;p21"/>
          <p:cNvSpPr txBox="1"/>
          <p:nvPr/>
        </p:nvSpPr>
        <p:spPr>
          <a:xfrm>
            <a:off x="642950" y="3654925"/>
            <a:ext cx="3455700" cy="11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1, germanium crystal; 2, electric contact; 3, plastic insulator; 4, copper cup; 5, copper end-cup; 6, copper block and plate; 7, inner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copper shield; 8, lead shield.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21"/>
          <p:cNvSpPr txBox="1"/>
          <p:nvPr/>
        </p:nvSpPr>
        <p:spPr>
          <a:xfrm>
            <a:off x="4714875" y="3636475"/>
            <a:ext cx="3696900" cy="10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Data collected in 62 days: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Grey line: measured, tot= 576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Green line: simulated, tot= 506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8" name="Google Shape;298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14550" y="4405800"/>
            <a:ext cx="4042924" cy="24470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9" name="Google Shape;299;p21"/>
          <p:cNvGrpSpPr/>
          <p:nvPr/>
        </p:nvGrpSpPr>
        <p:grpSpPr>
          <a:xfrm>
            <a:off x="261938" y="5628963"/>
            <a:ext cx="4574988" cy="998988"/>
            <a:chOff x="261938" y="5628963"/>
            <a:chExt cx="4574988" cy="998988"/>
          </a:xfrm>
        </p:grpSpPr>
        <p:pic>
          <p:nvPicPr>
            <p:cNvPr id="300" name="Google Shape;300;p21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261938" y="6226063"/>
              <a:ext cx="1758696" cy="3589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1" name="Google Shape;301;p21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300025" y="5628963"/>
              <a:ext cx="1630680" cy="4710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2" name="Google Shape;302;p21"/>
            <p:cNvSpPr/>
            <p:nvPr/>
          </p:nvSpPr>
          <p:spPr>
            <a:xfrm>
              <a:off x="2055900" y="5746250"/>
              <a:ext cx="241200" cy="881700"/>
            </a:xfrm>
            <a:prstGeom prst="rightBrace">
              <a:avLst>
                <a:gd fmla="val 50000" name="adj1"/>
                <a:gd fmla="val 5000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03" name="Google Shape;303;p21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2322325" y="6011350"/>
              <a:ext cx="2514600" cy="35150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4" name="Google Shape;304;p21"/>
          <p:cNvGrpSpPr/>
          <p:nvPr/>
        </p:nvGrpSpPr>
        <p:grpSpPr>
          <a:xfrm>
            <a:off x="187525" y="4929200"/>
            <a:ext cx="4031900" cy="583200"/>
            <a:chOff x="187525" y="4929200"/>
            <a:chExt cx="4031900" cy="583200"/>
          </a:xfrm>
        </p:grpSpPr>
        <p:pic>
          <p:nvPicPr>
            <p:cNvPr id="305" name="Google Shape;305;p21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230500" y="5027425"/>
              <a:ext cx="2559180" cy="3604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6" name="Google Shape;306;p21"/>
            <p:cNvSpPr/>
            <p:nvPr/>
          </p:nvSpPr>
          <p:spPr>
            <a:xfrm>
              <a:off x="187525" y="4929200"/>
              <a:ext cx="3696900" cy="583200"/>
            </a:xfrm>
            <a:prstGeom prst="rect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21"/>
            <p:cNvSpPr txBox="1"/>
            <p:nvPr/>
          </p:nvSpPr>
          <p:spPr>
            <a:xfrm>
              <a:off x="2866425" y="5022950"/>
              <a:ext cx="1353000" cy="36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>
                  <a:latin typeface="Times New Roman"/>
                  <a:ea typeface="Times New Roman"/>
                  <a:cs typeface="Times New Roman"/>
                  <a:sym typeface="Times New Roman"/>
                </a:rPr>
                <a:t>(95% c.l.)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308" name="Google Shape;308;p21"/>
          <p:cNvGrpSpPr/>
          <p:nvPr/>
        </p:nvGrpSpPr>
        <p:grpSpPr>
          <a:xfrm>
            <a:off x="194125" y="51375"/>
            <a:ext cx="8848246" cy="839076"/>
            <a:chOff x="194125" y="51375"/>
            <a:chExt cx="8848246" cy="839076"/>
          </a:xfrm>
        </p:grpSpPr>
        <p:grpSp>
          <p:nvGrpSpPr>
            <p:cNvPr id="309" name="Google Shape;309;p21"/>
            <p:cNvGrpSpPr/>
            <p:nvPr/>
          </p:nvGrpSpPr>
          <p:grpSpPr>
            <a:xfrm>
              <a:off x="194131" y="54430"/>
              <a:ext cx="8848240" cy="836021"/>
              <a:chOff x="255817" y="918030"/>
              <a:chExt cx="8848240" cy="836021"/>
            </a:xfrm>
          </p:grpSpPr>
          <p:sp>
            <p:nvSpPr>
              <p:cNvPr id="310" name="Google Shape;310;p21"/>
              <p:cNvSpPr txBox="1"/>
              <p:nvPr/>
            </p:nvSpPr>
            <p:spPr>
              <a:xfrm>
                <a:off x="947057" y="918030"/>
                <a:ext cx="8157000" cy="70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60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Underground test of gravity-related wave function collapse</a:t>
                </a:r>
                <a:endParaRPr sz="16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60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- 19/09/2022, </a:t>
                </a:r>
                <a:r>
                  <a:rPr i="1" lang="it-IT" sz="160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Sandro Donadi</a:t>
                </a:r>
                <a:r>
                  <a:rPr lang="it-IT" sz="160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-</a:t>
                </a:r>
                <a:endParaRPr/>
              </a:p>
            </p:txBody>
          </p:sp>
          <p:sp>
            <p:nvSpPr>
              <p:cNvPr id="311" name="Google Shape;311;p21"/>
              <p:cNvSpPr/>
              <p:nvPr/>
            </p:nvSpPr>
            <p:spPr>
              <a:xfrm flipH="1" rot="10800000">
                <a:off x="255817" y="1698551"/>
                <a:ext cx="8708700" cy="55500"/>
              </a:xfrm>
              <a:prstGeom prst="rect">
                <a:avLst/>
              </a:prstGeom>
              <a:gradFill>
                <a:gsLst>
                  <a:gs pos="0">
                    <a:srgbClr val="002060">
                      <a:alpha val="78823"/>
                    </a:srgbClr>
                  </a:gs>
                  <a:gs pos="15000">
                    <a:srgbClr val="002060">
                      <a:alpha val="78823"/>
                    </a:srgbClr>
                  </a:gs>
                  <a:gs pos="50000">
                    <a:srgbClr val="BFCFEC"/>
                  </a:gs>
                  <a:gs pos="100000">
                    <a:srgbClr val="E0E8F4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312" name="Google Shape;312;p21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94125" y="51375"/>
              <a:ext cx="729275" cy="7292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