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29.png" ContentType="image/png"/>
  <Override PartName="/ppt/media/image26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4.png" ContentType="image/png"/>
  <Override PartName="/ppt/media/image24.png" ContentType="image/png"/>
  <Override PartName="/ppt/media/image1.png" ContentType="image/png"/>
  <Override PartName="/ppt/media/image31.png" ContentType="image/png"/>
  <Override PartName="/ppt/media/image15.png" ContentType="image/png"/>
  <Override PartName="/ppt/media/image3.jpeg" ContentType="image/jpeg"/>
  <Override PartName="/ppt/media/image30.png" ContentType="image/png"/>
  <Override PartName="/ppt/media/image25.png" ContentType="image/png"/>
  <Override PartName="/ppt/media/image2.png" ContentType="image/png"/>
  <Override PartName="/ppt/media/image32.png" ContentType="image/png"/>
  <Override PartName="/ppt/media/image27.png" ContentType="image/png"/>
  <Override PartName="/ppt/media/image46.png" ContentType="image/png"/>
  <Override PartName="/ppt/media/image11.png" ContentType="image/png"/>
  <Override PartName="/ppt/media/image48.png" ContentType="image/png"/>
  <Override PartName="/ppt/media/image50.png" ContentType="image/png"/>
  <Override PartName="/ppt/media/image13.png" ContentType="image/png"/>
  <Override PartName="/ppt/media/image36.png" ContentType="image/png"/>
  <Override PartName="/ppt/media/image41.png" ContentType="image/png"/>
  <Override PartName="/ppt/media/image9.png" ContentType="image/png"/>
  <Override PartName="/ppt/media/image39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33.png" ContentType="image/png"/>
  <Override PartName="/ppt/media/image45.png" ContentType="image/png"/>
  <Override PartName="/ppt/media/image8.png" ContentType="image/png"/>
  <Override PartName="/ppt/media/image38.png" ContentType="image/png"/>
  <Override PartName="/ppt/media/image6.tif" ContentType="image/tiff"/>
  <Override PartName="/ppt/media/image40.png" ContentType="image/png"/>
  <Override PartName="/ppt/media/image49.png" ContentType="image/png"/>
  <Override PartName="/ppt/media/image12.png" ContentType="image/png"/>
  <Override PartName="/ppt/media/image10.png" ContentType="image/png"/>
  <Override PartName="/ppt/media/image47.png" ContentType="image/png"/>
  <Override PartName="/ppt/media/image37.png" ContentType="image/png"/>
  <Override PartName="/ppt/media/image7.png" ContentType="image/png"/>
  <Override PartName="/ppt/media/image35.png" ContentType="image/png"/>
  <Override PartName="/ppt/media/image5.png" ContentType="image/png"/>
  <Override PartName="/ppt/media/image28.png" ContentType="image/png"/>
  <Override PartName="/ppt/media/image34.png" ContentType="image/png"/>
  <Override PartName="/ppt/media/image4.png" ContentType="image/png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3003212" cy="9752012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11702520" cy="2697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50160" y="5235840"/>
            <a:ext cx="11702520" cy="2697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5710680" cy="2697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646680" y="2281680"/>
            <a:ext cx="5710680" cy="2697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50160" y="5235840"/>
            <a:ext cx="5710680" cy="2697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646680" y="5235840"/>
            <a:ext cx="5710680" cy="2697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3768120" cy="2697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06920" y="2281680"/>
            <a:ext cx="3768120" cy="2697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564040" y="2281680"/>
            <a:ext cx="3768120" cy="2697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50160" y="5235840"/>
            <a:ext cx="3768120" cy="2697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606920" y="5235840"/>
            <a:ext cx="3768120" cy="2697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564040" y="5235840"/>
            <a:ext cx="3768120" cy="2697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50160" y="2281680"/>
            <a:ext cx="11702520" cy="5655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11702520" cy="565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5710680" cy="565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646680" y="2281680"/>
            <a:ext cx="5710680" cy="565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50160" y="388800"/>
            <a:ext cx="11702520" cy="7547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5710680" cy="2697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646680" y="2281680"/>
            <a:ext cx="5710680" cy="565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50160" y="5235840"/>
            <a:ext cx="5710680" cy="2697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50160" y="2281680"/>
            <a:ext cx="11702520" cy="5655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5710680" cy="565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646680" y="2281680"/>
            <a:ext cx="5710680" cy="2697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646680" y="5235840"/>
            <a:ext cx="5710680" cy="2697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5710680" cy="2697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646680" y="2281680"/>
            <a:ext cx="5710680" cy="2697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50160" y="5235840"/>
            <a:ext cx="11702520" cy="2697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11702520" cy="2697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50160" y="5235840"/>
            <a:ext cx="11702520" cy="2697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5710680" cy="2697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646680" y="2281680"/>
            <a:ext cx="5710680" cy="2697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50160" y="5235840"/>
            <a:ext cx="5710680" cy="2697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646680" y="5235840"/>
            <a:ext cx="5710680" cy="2697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3768120" cy="2697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06920" y="2281680"/>
            <a:ext cx="3768120" cy="2697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564040" y="2281680"/>
            <a:ext cx="3768120" cy="2697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50160" y="5235840"/>
            <a:ext cx="3768120" cy="2697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606920" y="5235840"/>
            <a:ext cx="3768120" cy="2697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564040" y="5235840"/>
            <a:ext cx="3768120" cy="2697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11702520" cy="565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5710680" cy="565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646680" y="2281680"/>
            <a:ext cx="5710680" cy="565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50160" y="388800"/>
            <a:ext cx="11702520" cy="7547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5710680" cy="2697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646680" y="2281680"/>
            <a:ext cx="5710680" cy="565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50160" y="5235840"/>
            <a:ext cx="5710680" cy="2697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5710680" cy="565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646680" y="2281680"/>
            <a:ext cx="5710680" cy="2697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646680" y="5235840"/>
            <a:ext cx="5710680" cy="2697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5710680" cy="2697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646680" y="2281680"/>
            <a:ext cx="5710680" cy="2697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50160" y="5235840"/>
            <a:ext cx="11702520" cy="2697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11702520" cy="565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11702520" cy="565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tif"/><Relationship Id="rId7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Relationship Id="rId11" Type="http://schemas.openxmlformats.org/officeDocument/2006/relationships/image" Target="../media/image33.png"/><Relationship Id="rId1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-56880" y="-799920"/>
            <a:ext cx="13071240" cy="10550880"/>
          </a:xfrm>
          <a:prstGeom prst="rect">
            <a:avLst/>
          </a:prstGeom>
          <a:solidFill>
            <a:srgbClr val="fffe9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CustomShape 2"/>
          <p:cNvSpPr/>
          <p:nvPr/>
        </p:nvSpPr>
        <p:spPr>
          <a:xfrm>
            <a:off x="-68760" y="2170080"/>
            <a:ext cx="13071240" cy="15591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78" name="Picture 527" descr=""/>
          <p:cNvPicPr/>
          <p:nvPr/>
        </p:nvPicPr>
        <p:blipFill>
          <a:blip r:embed="rId1"/>
          <a:stretch/>
        </p:blipFill>
        <p:spPr>
          <a:xfrm>
            <a:off x="0" y="-50760"/>
            <a:ext cx="2444040" cy="2221920"/>
          </a:xfrm>
          <a:prstGeom prst="rect">
            <a:avLst/>
          </a:prstGeom>
          <a:ln>
            <a:noFill/>
          </a:ln>
        </p:spPr>
      </p:pic>
      <p:pic>
        <p:nvPicPr>
          <p:cNvPr id="79" name="Picture 528" descr=""/>
          <p:cNvPicPr/>
          <p:nvPr/>
        </p:nvPicPr>
        <p:blipFill>
          <a:blip r:embed="rId2"/>
          <a:stretch/>
        </p:blipFill>
        <p:spPr>
          <a:xfrm>
            <a:off x="10659960" y="-50760"/>
            <a:ext cx="2342520" cy="2207520"/>
          </a:xfrm>
          <a:prstGeom prst="rect">
            <a:avLst/>
          </a:prstGeom>
          <a:ln>
            <a:noFill/>
          </a:ln>
        </p:spPr>
      </p:pic>
      <p:pic>
        <p:nvPicPr>
          <p:cNvPr id="80" name="Picture 529" descr=""/>
          <p:cNvPicPr/>
          <p:nvPr/>
        </p:nvPicPr>
        <p:blipFill>
          <a:blip r:embed="rId3"/>
          <a:stretch/>
        </p:blipFill>
        <p:spPr>
          <a:xfrm>
            <a:off x="11061720" y="73080"/>
            <a:ext cx="1548720" cy="396000"/>
          </a:xfrm>
          <a:prstGeom prst="rect">
            <a:avLst/>
          </a:prstGeom>
          <a:ln>
            <a:noFill/>
          </a:ln>
        </p:spPr>
      </p:pic>
      <p:sp>
        <p:nvSpPr>
          <p:cNvPr id="81" name="CustomShape 3"/>
          <p:cNvSpPr/>
          <p:nvPr/>
        </p:nvSpPr>
        <p:spPr>
          <a:xfrm>
            <a:off x="297000" y="15120"/>
            <a:ext cx="2025000" cy="27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pc="-1" strike="sngStrike">
                <a:solidFill>
                  <a:srgbClr val="fefcf7"/>
                </a:solidFill>
                <a:latin typeface="Gill Sans"/>
                <a:ea typeface="Gill Sans"/>
              </a:rPr>
              <a:t>Hampton Universit</a:t>
            </a:r>
            <a:r>
              <a:rPr b="1" lang="en-US" sz="1800" spc="-1" strike="sngStrike">
                <a:solidFill>
                  <a:srgbClr val="fefcf7"/>
                </a:solidFill>
                <a:latin typeface="Gill Sans"/>
                <a:ea typeface="Gill Sans"/>
              </a:rPr>
              <a:t>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2" name="CustomShape 4"/>
          <p:cNvSpPr/>
          <p:nvPr/>
        </p:nvSpPr>
        <p:spPr>
          <a:xfrm>
            <a:off x="3459600" y="4123440"/>
            <a:ext cx="5794200" cy="73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Gill Sans"/>
                <a:ea typeface="Gill Sans"/>
              </a:rPr>
              <a:t>Jose L Goity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Gill Sans"/>
                <a:ea typeface="Gill Sans"/>
              </a:rPr>
              <a:t>Hampton University and Jefferson Lab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83" name="CustomShape 5"/>
          <p:cNvSpPr/>
          <p:nvPr/>
        </p:nvSpPr>
        <p:spPr>
          <a:xfrm>
            <a:off x="2205000" y="5385600"/>
            <a:ext cx="8479800" cy="36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Gill Sans"/>
                <a:ea typeface="Gill Sans"/>
              </a:rPr>
              <a:t>collaboration with Christian Weiss and Cintia Willemyns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84" name="CustomShape 6"/>
          <p:cNvSpPr/>
          <p:nvPr/>
        </p:nvSpPr>
        <p:spPr>
          <a:xfrm>
            <a:off x="52200" y="9157320"/>
            <a:ext cx="2499120" cy="36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Gill Sans"/>
                <a:ea typeface="Gill Sans"/>
              </a:rPr>
              <a:t>July 18-22, 2022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85" name="Picture 1" descr=""/>
          <p:cNvPicPr/>
          <p:nvPr/>
        </p:nvPicPr>
        <p:blipFill>
          <a:blip r:embed="rId4"/>
          <a:stretch/>
        </p:blipFill>
        <p:spPr>
          <a:xfrm>
            <a:off x="2762280" y="6195960"/>
            <a:ext cx="7365240" cy="2768040"/>
          </a:xfrm>
          <a:prstGeom prst="rect">
            <a:avLst/>
          </a:prstGeom>
          <a:ln>
            <a:noFill/>
          </a:ln>
        </p:spPr>
      </p:pic>
      <p:pic>
        <p:nvPicPr>
          <p:cNvPr id="86" name="Picture 2" descr=""/>
          <p:cNvPicPr/>
          <p:nvPr/>
        </p:nvPicPr>
        <p:blipFill>
          <a:blip r:embed="rId5"/>
          <a:stretch/>
        </p:blipFill>
        <p:spPr>
          <a:xfrm>
            <a:off x="4045680" y="6888240"/>
            <a:ext cx="4622040" cy="1383480"/>
          </a:xfrm>
          <a:prstGeom prst="rect">
            <a:avLst/>
          </a:prstGeom>
          <a:ln>
            <a:noFill/>
          </a:ln>
        </p:spPr>
      </p:pic>
      <p:pic>
        <p:nvPicPr>
          <p:cNvPr id="87" name="Picture 3" descr=""/>
          <p:cNvPicPr/>
          <p:nvPr/>
        </p:nvPicPr>
        <p:blipFill>
          <a:blip r:embed="rId6"/>
          <a:stretch/>
        </p:blipFill>
        <p:spPr>
          <a:xfrm>
            <a:off x="2513520" y="333360"/>
            <a:ext cx="1579320" cy="1587600"/>
          </a:xfrm>
          <a:prstGeom prst="rect">
            <a:avLst/>
          </a:prstGeom>
          <a:ln>
            <a:noFill/>
          </a:ln>
        </p:spPr>
      </p:pic>
      <p:sp>
        <p:nvSpPr>
          <p:cNvPr id="88" name="CustomShape 7"/>
          <p:cNvSpPr/>
          <p:nvPr/>
        </p:nvSpPr>
        <p:spPr>
          <a:xfrm>
            <a:off x="1047600" y="2485080"/>
            <a:ext cx="1061820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Spin effects and two-photon exchange in electron scattering 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below the second resonance region: an effective theory approach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0" y="-1080"/>
            <a:ext cx="10423800" cy="19209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CustomShape 2"/>
          <p:cNvSpPr/>
          <p:nvPr/>
        </p:nvSpPr>
        <p:spPr>
          <a:xfrm>
            <a:off x="646920" y="1005840"/>
            <a:ext cx="8953920" cy="63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2200" spc="-1" strike="noStrike">
                <a:latin typeface="Arial"/>
              </a:rPr>
              <a:t>A first calculation: LO in 1/Nc – corresponds to large Nc limit  </a:t>
            </a:r>
            <a:r>
              <a:rPr b="0" lang="en-US" sz="1800" spc="-1" strike="noStrike">
                <a:latin typeface="Arial"/>
              </a:rPr>
              <a:t>  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7" name="CustomShape 3"/>
          <p:cNvSpPr/>
          <p:nvPr/>
        </p:nvSpPr>
        <p:spPr>
          <a:xfrm>
            <a:off x="1463040" y="2336400"/>
            <a:ext cx="10058040" cy="570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given in terms of the isovector magnetic current</a:t>
            </a:r>
            <a:endParaRPr b="0" lang="en-US" sz="2000" spc="-1" strike="noStrike">
              <a:latin typeface="Arial"/>
            </a:endParaRPr>
          </a:p>
          <a:p>
            <a:pPr marL="216000" indent="-21564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match  magnetic coupling at Nc=3 to  physical one</a:t>
            </a:r>
            <a:endParaRPr b="0" lang="en-US" sz="2000" spc="-1" strike="noStrike">
              <a:latin typeface="Arial"/>
            </a:endParaRPr>
          </a:p>
          <a:p>
            <a:pPr marL="216000" indent="-21564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pick LO terms in  hadronic tensor: LO given by I=J t-channel rule </a:t>
            </a:r>
            <a:endParaRPr b="0" lang="en-US" sz="2000" spc="-1" strike="noStrike">
              <a:latin typeface="Arial"/>
            </a:endParaRPr>
          </a:p>
          <a:p>
            <a:pPr marL="216000" indent="-21564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simple results without t-dependence of FF – shows dominance of the elastic case with intermediate state contribution of N equal ½ of the </a:t>
            </a:r>
            <a:r>
              <a:rPr b="0" lang="en-US" sz="2000" spc="-1" strike="noStrike">
                <a:latin typeface="Noto Sans"/>
                <a:ea typeface="Noto Sans"/>
              </a:rPr>
              <a:t>Δ</a:t>
            </a:r>
            <a:r>
              <a:rPr b="0" lang="en-US" sz="2000" spc="-1" strike="noStrike">
                <a:latin typeface="Arial"/>
                <a:ea typeface="Noto Sans"/>
              </a:rPr>
              <a:t> </a:t>
            </a:r>
            <a:endParaRPr b="0" lang="en-US" sz="2000" spc="-1" strike="noStrike">
              <a:latin typeface="Arial"/>
            </a:endParaRPr>
          </a:p>
          <a:p>
            <a:pPr marL="216000" indent="-21564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  <a:ea typeface="Noto Sans"/>
              </a:rPr>
              <a:t>FF: is universal at LO: we use dipole form with standard scale </a:t>
            </a:r>
            <a:endParaRPr b="0" lang="en-US" sz="2000" spc="-1" strike="noStrike">
              <a:latin typeface="Arial"/>
            </a:endParaRPr>
          </a:p>
          <a:p>
            <a:pPr marL="216000" indent="-21564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  <a:ea typeface="Noto Sans"/>
              </a:rPr>
              <a:t>Inclusion of FF makes major difference: inelastic channel, Bf=</a:t>
            </a:r>
            <a:r>
              <a:rPr b="0" lang="en-US" sz="2000" spc="-1" strike="noStrike">
                <a:latin typeface="Noto Sans"/>
                <a:ea typeface="Noto Sans"/>
              </a:rPr>
              <a:t>Δ, becomes large and of opposite sign to elastic – non-trivial FF interplay in box  </a:t>
            </a:r>
            <a:endParaRPr b="0" lang="en-US" sz="2000" spc="-1" strike="noStrike">
              <a:latin typeface="Arial"/>
            </a:endParaRPr>
          </a:p>
          <a:p>
            <a:pPr marL="216000" indent="-21564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Noto Sans"/>
                <a:ea typeface="Noto Sans"/>
              </a:rPr>
              <a:t>Check cancellations of IR divergencies</a:t>
            </a:r>
            <a:r>
              <a:rPr b="0" lang="en-US" sz="2000" spc="-1" strike="noStrike">
                <a:latin typeface="Arial"/>
                <a:ea typeface="Noto Sans"/>
              </a:rPr>
              <a:t>  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" descr=""/>
          <p:cNvPicPr/>
          <p:nvPr/>
        </p:nvPicPr>
        <p:blipFill>
          <a:blip r:embed="rId1"/>
          <a:stretch/>
        </p:blipFill>
        <p:spPr>
          <a:xfrm>
            <a:off x="2318400" y="3657600"/>
            <a:ext cx="6642360" cy="5668920"/>
          </a:xfrm>
          <a:prstGeom prst="rect">
            <a:avLst/>
          </a:prstGeom>
          <a:ln>
            <a:noFill/>
          </a:ln>
        </p:spPr>
      </p:pic>
      <p:sp>
        <p:nvSpPr>
          <p:cNvPr id="159" name="CustomShape 1"/>
          <p:cNvSpPr/>
          <p:nvPr/>
        </p:nvSpPr>
        <p:spPr>
          <a:xfrm>
            <a:off x="8412480" y="8431920"/>
            <a:ext cx="442620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</a:rPr>
              <a:t>JLG, Weiss, Willemyns arXiv:2207.07588 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60" name="" descr=""/>
          <p:cNvPicPr/>
          <p:nvPr/>
        </p:nvPicPr>
        <p:blipFill>
          <a:blip r:embed="rId2"/>
          <a:stretch/>
        </p:blipFill>
        <p:spPr>
          <a:xfrm>
            <a:off x="3049560" y="416880"/>
            <a:ext cx="5728320" cy="3606120"/>
          </a:xfrm>
          <a:prstGeom prst="rect">
            <a:avLst/>
          </a:prstGeom>
          <a:ln>
            <a:noFill/>
          </a:ln>
        </p:spPr>
      </p:pic>
      <p:sp>
        <p:nvSpPr>
          <p:cNvPr id="161" name="CustomShape 2"/>
          <p:cNvSpPr/>
          <p:nvPr/>
        </p:nvSpPr>
        <p:spPr>
          <a:xfrm>
            <a:off x="7047720" y="1280160"/>
            <a:ext cx="815760" cy="36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</a:rPr>
              <a:t>No FF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0" y="-1080"/>
            <a:ext cx="10423800" cy="19209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CustomShape 2"/>
          <p:cNvSpPr/>
          <p:nvPr/>
        </p:nvSpPr>
        <p:spPr>
          <a:xfrm>
            <a:off x="914400" y="495000"/>
            <a:ext cx="4415400" cy="60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latin typeface="Arial"/>
              </a:rPr>
              <a:t>NLO CALCULATION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64" name="CustomShape 3"/>
          <p:cNvSpPr/>
          <p:nvPr/>
        </p:nvSpPr>
        <p:spPr>
          <a:xfrm>
            <a:off x="731520" y="2183400"/>
            <a:ext cx="11521080" cy="833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>
              <a:lnSpc>
                <a:spcPct val="15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Gill Sans"/>
                <a:ea typeface="Gill Sans"/>
              </a:rPr>
              <a:t>decompose hadronic tensor into t-channel irreducible angular momentum and isospin components: SU(4) algebra  organizes contributions in powers of 1/Nc</a:t>
            </a: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Gill Sans"/>
                <a:ea typeface="Gill Sans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Gill Sans"/>
                <a:ea typeface="Gill Sans"/>
              </a:rPr>
              <a:t>separate effects by  N and </a:t>
            </a:r>
            <a:r>
              <a:rPr b="0" lang="en-US" sz="2400" spc="-1" strike="noStrike">
                <a:solidFill>
                  <a:srgbClr val="000000"/>
                </a:solidFill>
                <a:latin typeface="Noto Sans"/>
                <a:ea typeface="Noto Sans"/>
              </a:rPr>
              <a:t>Δ</a:t>
            </a:r>
            <a:r>
              <a:rPr b="0" lang="en-US" sz="2400" spc="-1" strike="noStrike">
                <a:solidFill>
                  <a:srgbClr val="000000"/>
                </a:solidFill>
                <a:latin typeface="Gill Sans"/>
                <a:ea typeface="Noto Sans"/>
              </a:rPr>
              <a:t> channels </a:t>
            </a:r>
            <a:r>
              <a:rPr b="0" lang="en-US" sz="2400" spc="-1" strike="noStrike">
                <a:solidFill>
                  <a:srgbClr val="000000"/>
                </a:solidFill>
                <a:latin typeface="Gill Sans"/>
                <a:ea typeface="Gill Sans"/>
              </a:rPr>
              <a:t>in the box and final state</a:t>
            </a: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Gill Sans"/>
                <a:ea typeface="Gill Sans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Gill Sans"/>
                <a:ea typeface="Gill Sans"/>
              </a:rPr>
              <a:t>consistent cancellations of IR and collinear divergences for each            channel and for gauge invariant combinations of EM current components </a:t>
            </a: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Gill Sans"/>
                <a:ea typeface="Gill Sans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Gill Sans"/>
                <a:ea typeface="Gill Sans"/>
              </a:rPr>
              <a:t>validated with NR expansion of the known purely elastic case</a:t>
            </a: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Gill Sans"/>
                <a:ea typeface="Gill Sans"/>
              </a:rPr>
              <a:t>toy calculation without t-dependence in FFs</a:t>
            </a: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Gill Sans"/>
                <a:ea typeface="Gill Sans"/>
              </a:rPr>
              <a:t>inclusion of FFs and </a:t>
            </a:r>
            <a:r>
              <a:rPr b="0" lang="en-US" sz="2400" spc="-1" strike="noStrike">
                <a:solidFill>
                  <a:srgbClr val="000000"/>
                </a:solidFill>
                <a:latin typeface="Noto Sans"/>
                <a:ea typeface="Noto Sans"/>
              </a:rPr>
              <a:t>Δ</a:t>
            </a:r>
            <a:r>
              <a:rPr b="0" lang="en-US" sz="2400" spc="-1" strike="noStrike">
                <a:solidFill>
                  <a:srgbClr val="000000"/>
                </a:solidFill>
                <a:latin typeface="Gill Sans"/>
                <a:ea typeface="Noto Sans"/>
              </a:rPr>
              <a:t> width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65" name="CustomShape 4"/>
          <p:cNvSpPr/>
          <p:nvPr/>
        </p:nvSpPr>
        <p:spPr>
          <a:xfrm>
            <a:off x="6583680" y="91440"/>
            <a:ext cx="370368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</a:rPr>
              <a:t>Weiss, Willemyns, JLG in progress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-7201080" y="-76320"/>
            <a:ext cx="13410720" cy="1421640"/>
          </a:xfrm>
          <a:prstGeom prst="rect">
            <a:avLst/>
          </a:prstGeom>
          <a:solidFill>
            <a:srgbClr val="ffff38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CustomShape 2"/>
          <p:cNvSpPr/>
          <p:nvPr/>
        </p:nvSpPr>
        <p:spPr>
          <a:xfrm>
            <a:off x="869400" y="252360"/>
            <a:ext cx="1650960" cy="54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pc="-1" strike="noStrike">
                <a:solidFill>
                  <a:srgbClr val="000000"/>
                </a:solidFill>
                <a:latin typeface="Gill Sans"/>
                <a:ea typeface="Gill Sans"/>
              </a:rPr>
              <a:t>Results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168" name="" descr=""/>
          <p:cNvPicPr/>
          <p:nvPr/>
        </p:nvPicPr>
        <p:blipFill>
          <a:blip r:embed="rId1"/>
          <a:stretch/>
        </p:blipFill>
        <p:spPr>
          <a:xfrm>
            <a:off x="365760" y="1554480"/>
            <a:ext cx="5409000" cy="6702840"/>
          </a:xfrm>
          <a:prstGeom prst="rect">
            <a:avLst/>
          </a:prstGeom>
          <a:ln>
            <a:noFill/>
          </a:ln>
        </p:spPr>
      </p:pic>
      <p:sp>
        <p:nvSpPr>
          <p:cNvPr id="169" name="CustomShape 3"/>
          <p:cNvSpPr/>
          <p:nvPr/>
        </p:nvSpPr>
        <p:spPr>
          <a:xfrm rot="1017600">
            <a:off x="9030600" y="875520"/>
            <a:ext cx="6926400" cy="196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4400" spc="-1" strike="noStrike">
                <a:latin typeface="Arial"/>
              </a:rPr>
              <a:t>PRELIMINARY</a:t>
            </a:r>
            <a:endParaRPr b="0" lang="en-US" sz="4400" spc="-1" strike="noStrike">
              <a:latin typeface="Arial"/>
            </a:endParaRPr>
          </a:p>
        </p:txBody>
      </p:sp>
      <p:grpSp>
        <p:nvGrpSpPr>
          <p:cNvPr id="170" name="Group 4"/>
          <p:cNvGrpSpPr/>
          <p:nvPr/>
        </p:nvGrpSpPr>
        <p:grpSpPr>
          <a:xfrm>
            <a:off x="6037200" y="1639800"/>
            <a:ext cx="6764040" cy="5492160"/>
            <a:chOff x="6037200" y="1639800"/>
            <a:chExt cx="6764040" cy="5492160"/>
          </a:xfrm>
        </p:grpSpPr>
        <p:pic>
          <p:nvPicPr>
            <p:cNvPr id="171" name="" descr=""/>
            <p:cNvPicPr/>
            <p:nvPr/>
          </p:nvPicPr>
          <p:blipFill>
            <a:blip r:embed="rId2"/>
            <a:stretch/>
          </p:blipFill>
          <p:spPr>
            <a:xfrm>
              <a:off x="6037200" y="1639800"/>
              <a:ext cx="2557800" cy="8406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72" name="CustomShape 5"/>
            <p:cNvSpPr/>
            <p:nvPr/>
          </p:nvSpPr>
          <p:spPr>
            <a:xfrm>
              <a:off x="6124320" y="3742920"/>
              <a:ext cx="6676920" cy="3389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 marL="216000" indent="-215640">
                <a:lnSpc>
                  <a:spcPct val="150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b="0" lang="en-US" sz="2200" spc="-1" strike="noStrike">
                  <a:latin typeface="Arial"/>
                </a:rPr>
                <a:t>Electric component of current only appears linearly</a:t>
              </a:r>
              <a:endParaRPr b="0" lang="en-US" sz="2200" spc="-1" strike="noStrike">
                <a:latin typeface="Arial"/>
              </a:endParaRPr>
            </a:p>
            <a:p>
              <a:pPr marL="216000" indent="-215640">
                <a:lnSpc>
                  <a:spcPct val="150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b="0" lang="en-US" sz="2200" spc="-1" strike="noStrike">
                  <a:latin typeface="Arial"/>
                </a:rPr>
                <a:t>Large Nc limit checked</a:t>
              </a:r>
              <a:endParaRPr b="0" lang="en-US" sz="2200" spc="-1" strike="noStrike">
                <a:latin typeface="Arial"/>
              </a:endParaRPr>
            </a:p>
            <a:p>
              <a:pPr marL="216000" indent="-215640">
                <a:lnSpc>
                  <a:spcPct val="150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b="0" lang="en-US" sz="2200" spc="-1" strike="noStrike">
                  <a:latin typeface="Arial"/>
                </a:rPr>
                <a:t>Dominance of elastic asymmetry</a:t>
              </a:r>
              <a:endParaRPr b="0" lang="en-US" sz="2200" spc="-1" strike="noStrike">
                <a:latin typeface="Arial"/>
              </a:endParaRPr>
            </a:p>
            <a:p>
              <a:pPr marL="216000" indent="-215640">
                <a:lnSpc>
                  <a:spcPct val="150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b="0" lang="en-US" sz="2200" spc="-1" strike="noStrike">
                  <a:latin typeface="Arial"/>
                </a:rPr>
                <a:t>Very small inelastic asymmetry</a:t>
              </a:r>
              <a:endParaRPr b="0" lang="en-US" sz="2200" spc="-1" strike="noStrike">
                <a:latin typeface="Arial"/>
              </a:endParaRPr>
            </a:p>
            <a:p>
              <a:pPr marL="216000" indent="-215640">
                <a:lnSpc>
                  <a:spcPct val="150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b="0" lang="en-US" sz="2200" spc="-1" strike="noStrike">
                  <a:latin typeface="Arial"/>
                </a:rPr>
                <a:t>Kinematics taken exactly</a:t>
              </a:r>
              <a:endParaRPr b="0" lang="en-US" sz="2200" spc="-1" strike="noStrike">
                <a:latin typeface="Arial"/>
              </a:endParaRPr>
            </a:p>
            <a:p>
              <a:pPr marL="216000" indent="-215640">
                <a:lnSpc>
                  <a:spcPct val="150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b="0" lang="en-US" sz="2200" spc="-1" strike="noStrike">
                  <a:latin typeface="Arial"/>
                </a:rPr>
                <a:t>Finite discontinuity at </a:t>
              </a:r>
              <a:r>
                <a:rPr b="0" lang="en-US" sz="2200" spc="-1" strike="noStrike">
                  <a:latin typeface="Noto Sans"/>
                  <a:ea typeface="Noto Sans"/>
                </a:rPr>
                <a:t>Δ</a:t>
              </a:r>
              <a:r>
                <a:rPr b="0" lang="en-US" sz="2200" spc="-1" strike="noStrike">
                  <a:latin typeface="Arial"/>
                  <a:ea typeface="Noto Sans"/>
                </a:rPr>
                <a:t> mass</a:t>
              </a:r>
              <a:endParaRPr b="0" lang="en-US" sz="2200" spc="-1" strike="noStrike">
                <a:latin typeface="Arial"/>
              </a:endParaRPr>
            </a:p>
            <a:p>
              <a:pPr>
                <a:lnSpc>
                  <a:spcPct val="150000"/>
                </a:lnSpc>
              </a:pPr>
              <a:endParaRPr b="0" lang="en-US" sz="2200" spc="-1" strike="noStrike">
                <a:latin typeface="Arial"/>
              </a:endParaRPr>
            </a:p>
          </p:txBody>
        </p:sp>
        <p:pic>
          <p:nvPicPr>
            <p:cNvPr id="173" name="" descr=""/>
            <p:cNvPicPr/>
            <p:nvPr/>
          </p:nvPicPr>
          <p:blipFill>
            <a:blip r:embed="rId3"/>
            <a:stretch/>
          </p:blipFill>
          <p:spPr>
            <a:xfrm>
              <a:off x="6126480" y="2919960"/>
              <a:ext cx="2782800" cy="279720"/>
            </a:xfrm>
            <a:prstGeom prst="rect">
              <a:avLst/>
            </a:prstGeom>
            <a:ln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" descr=""/>
          <p:cNvPicPr/>
          <p:nvPr/>
        </p:nvPicPr>
        <p:blipFill>
          <a:blip r:embed="rId1"/>
          <a:stretch/>
        </p:blipFill>
        <p:spPr>
          <a:xfrm>
            <a:off x="6400800" y="1280160"/>
            <a:ext cx="6053400" cy="5215320"/>
          </a:xfrm>
          <a:prstGeom prst="rect">
            <a:avLst/>
          </a:prstGeom>
          <a:ln>
            <a:noFill/>
          </a:ln>
        </p:spPr>
      </p:pic>
      <p:sp>
        <p:nvSpPr>
          <p:cNvPr id="175" name="CustomShape 1"/>
          <p:cNvSpPr/>
          <p:nvPr/>
        </p:nvSpPr>
        <p:spPr>
          <a:xfrm rot="1597200">
            <a:off x="8636400" y="1173240"/>
            <a:ext cx="6926400" cy="196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4400" spc="-1" strike="noStrike">
                <a:latin typeface="Arial"/>
              </a:rPr>
              <a:t>PRELIMINARY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76" name="" descr=""/>
          <p:cNvPicPr/>
          <p:nvPr/>
        </p:nvPicPr>
        <p:blipFill>
          <a:blip r:embed="rId2"/>
          <a:stretch/>
        </p:blipFill>
        <p:spPr>
          <a:xfrm>
            <a:off x="548640" y="478440"/>
            <a:ext cx="7382880" cy="344160"/>
          </a:xfrm>
          <a:prstGeom prst="rect">
            <a:avLst/>
          </a:prstGeom>
          <a:ln>
            <a:noFill/>
          </a:ln>
        </p:spPr>
      </p:pic>
      <p:sp>
        <p:nvSpPr>
          <p:cNvPr id="177" name="CustomShape 2"/>
          <p:cNvSpPr/>
          <p:nvPr/>
        </p:nvSpPr>
        <p:spPr>
          <a:xfrm>
            <a:off x="640080" y="1780920"/>
            <a:ext cx="5303160" cy="516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FF play crucial role – enhances inelastic channel</a:t>
            </a:r>
            <a:endParaRPr b="0" lang="en-US" sz="22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Inelastic channel gives opposite sign asymmetry to elastic one: changes sign of inclusive asymmetry</a:t>
            </a:r>
            <a:endParaRPr b="0" lang="en-US" sz="22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sensitive energy dependence of asymmetry – we keep kinematic factors exact </a:t>
            </a:r>
            <a:endParaRPr b="0" lang="en-US" sz="22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Asymmetry below </a:t>
            </a:r>
            <a:r>
              <a:rPr b="0" lang="en-US" sz="2200" spc="-1" strike="noStrike">
                <a:latin typeface="Noto Sans"/>
                <a:ea typeface="Noto Sans"/>
              </a:rPr>
              <a:t>Δ</a:t>
            </a:r>
            <a:r>
              <a:rPr b="0" lang="en-US" sz="2200" spc="-1" strike="noStrike">
                <a:latin typeface="Arial"/>
                <a:ea typeface="Noto Sans"/>
              </a:rPr>
              <a:t> is O(10</a:t>
            </a:r>
            <a:r>
              <a:rPr b="0" lang="en-US" sz="2200" spc="-1" strike="noStrike" baseline="33000">
                <a:latin typeface="Arial"/>
                <a:ea typeface="Noto Sans"/>
              </a:rPr>
              <a:t>-3</a:t>
            </a:r>
            <a:r>
              <a:rPr b="0" lang="en-US" sz="2200" spc="-1" strike="noStrike">
                <a:latin typeface="Arial"/>
                <a:ea typeface="Noto Sans"/>
              </a:rPr>
              <a:t>)</a:t>
            </a:r>
            <a:endParaRPr b="0" lang="en-US" sz="22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  <a:ea typeface="Noto Sans CJK SC"/>
              </a:rPr>
              <a:t>Asymmetry above Δ is O(</a:t>
            </a:r>
            <a:r>
              <a:rPr b="0" lang="en-US" sz="2200" spc="-1" strike="noStrike">
                <a:latin typeface="Arial"/>
                <a:ea typeface="Noto Sans"/>
              </a:rPr>
              <a:t>10</a:t>
            </a:r>
            <a:r>
              <a:rPr b="0" lang="en-US" sz="2200" spc="-1" strike="noStrike" baseline="33000">
                <a:latin typeface="Arial"/>
                <a:ea typeface="Noto Sans"/>
              </a:rPr>
              <a:t>-2</a:t>
            </a:r>
            <a:r>
              <a:rPr b="0" lang="en-US" sz="2200" spc="-1" strike="noStrike">
                <a:latin typeface="Arial"/>
                <a:ea typeface="Noto Sans"/>
              </a:rPr>
              <a:t>)</a:t>
            </a:r>
            <a:endParaRPr b="0" lang="en-US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0" y="-1080"/>
            <a:ext cx="10423800" cy="109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CustomShape 2"/>
          <p:cNvSpPr/>
          <p:nvPr/>
        </p:nvSpPr>
        <p:spPr>
          <a:xfrm>
            <a:off x="731520" y="223920"/>
            <a:ext cx="8137800" cy="99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latin typeface="Arial"/>
              </a:rPr>
              <a:t>OTHER TSSA CHANNELS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80" name="CustomShape 3"/>
          <p:cNvSpPr/>
          <p:nvPr/>
        </p:nvSpPr>
        <p:spPr>
          <a:xfrm>
            <a:off x="731520" y="1854360"/>
            <a:ext cx="2460240" cy="43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latin typeface="Times New Roman"/>
                <a:ea typeface="Times New Roman"/>
              </a:rPr>
              <a:t>- π</a:t>
            </a:r>
            <a:r>
              <a:rPr b="0" lang="en-US" sz="2400" spc="-1" strike="noStrike">
                <a:latin typeface="Arial"/>
                <a:ea typeface="Times New Roman"/>
              </a:rPr>
              <a:t>N  Continuum 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81" name="" descr=""/>
          <p:cNvPicPr/>
          <p:nvPr/>
        </p:nvPicPr>
        <p:blipFill>
          <a:blip r:embed="rId1"/>
          <a:stretch/>
        </p:blipFill>
        <p:spPr>
          <a:xfrm>
            <a:off x="858240" y="2560320"/>
            <a:ext cx="5085000" cy="731160"/>
          </a:xfrm>
          <a:prstGeom prst="rect">
            <a:avLst/>
          </a:prstGeom>
          <a:ln>
            <a:noFill/>
          </a:ln>
        </p:spPr>
      </p:pic>
      <p:pic>
        <p:nvPicPr>
          <p:cNvPr id="182" name="" descr=""/>
          <p:cNvPicPr/>
          <p:nvPr/>
        </p:nvPicPr>
        <p:blipFill>
          <a:blip r:embed="rId2"/>
          <a:stretch/>
        </p:blipFill>
        <p:spPr>
          <a:xfrm>
            <a:off x="6990480" y="2286000"/>
            <a:ext cx="5079240" cy="2437920"/>
          </a:xfrm>
          <a:prstGeom prst="rect">
            <a:avLst/>
          </a:prstGeom>
          <a:ln>
            <a:noFill/>
          </a:ln>
        </p:spPr>
      </p:pic>
      <p:pic>
        <p:nvPicPr>
          <p:cNvPr id="183" name="" descr=""/>
          <p:cNvPicPr/>
          <p:nvPr/>
        </p:nvPicPr>
        <p:blipFill>
          <a:blip r:embed="rId3"/>
          <a:stretch/>
        </p:blipFill>
        <p:spPr>
          <a:xfrm>
            <a:off x="1005840" y="4846320"/>
            <a:ext cx="7135200" cy="334440"/>
          </a:xfrm>
          <a:prstGeom prst="rect">
            <a:avLst/>
          </a:prstGeom>
          <a:ln>
            <a:noFill/>
          </a:ln>
        </p:spPr>
      </p:pic>
      <p:pic>
        <p:nvPicPr>
          <p:cNvPr id="184" name="" descr=""/>
          <p:cNvPicPr/>
          <p:nvPr/>
        </p:nvPicPr>
        <p:blipFill>
          <a:blip r:embed="rId4"/>
          <a:stretch/>
        </p:blipFill>
        <p:spPr>
          <a:xfrm>
            <a:off x="1006920" y="7225920"/>
            <a:ext cx="6307920" cy="1277640"/>
          </a:xfrm>
          <a:prstGeom prst="rect">
            <a:avLst/>
          </a:prstGeom>
          <a:ln>
            <a:noFill/>
          </a:ln>
        </p:spPr>
      </p:pic>
      <p:pic>
        <p:nvPicPr>
          <p:cNvPr id="185" name="" descr=""/>
          <p:cNvPicPr/>
          <p:nvPr/>
        </p:nvPicPr>
        <p:blipFill>
          <a:blip r:embed="rId5"/>
          <a:stretch/>
        </p:blipFill>
        <p:spPr>
          <a:xfrm>
            <a:off x="7598160" y="5669280"/>
            <a:ext cx="4014000" cy="2906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1393560" y="1554480"/>
            <a:ext cx="2629440" cy="45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600" spc="-1" strike="noStrike">
                <a:latin typeface="Arial"/>
              </a:rPr>
              <a:t>Photon emission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187" name="" descr=""/>
          <p:cNvPicPr/>
          <p:nvPr/>
        </p:nvPicPr>
        <p:blipFill>
          <a:blip r:embed="rId1"/>
          <a:stretch/>
        </p:blipFill>
        <p:spPr>
          <a:xfrm>
            <a:off x="4677480" y="2538720"/>
            <a:ext cx="4008960" cy="2717280"/>
          </a:xfrm>
          <a:prstGeom prst="rect">
            <a:avLst/>
          </a:prstGeom>
          <a:ln>
            <a:noFill/>
          </a:ln>
        </p:spPr>
      </p:pic>
      <p:pic>
        <p:nvPicPr>
          <p:cNvPr id="188" name="" descr=""/>
          <p:cNvPicPr/>
          <p:nvPr/>
        </p:nvPicPr>
        <p:blipFill>
          <a:blip r:embed="rId2"/>
          <a:stretch/>
        </p:blipFill>
        <p:spPr>
          <a:xfrm>
            <a:off x="1097280" y="6217920"/>
            <a:ext cx="11155320" cy="1112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-18720" y="0"/>
            <a:ext cx="8339400" cy="1421640"/>
          </a:xfrm>
          <a:prstGeom prst="rect">
            <a:avLst/>
          </a:prstGeom>
          <a:solidFill>
            <a:srgbClr val="ffff38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CustomShape 2"/>
          <p:cNvSpPr/>
          <p:nvPr/>
        </p:nvSpPr>
        <p:spPr>
          <a:xfrm>
            <a:off x="502920" y="550080"/>
            <a:ext cx="5108760" cy="54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pc="-1" strike="noStrike">
                <a:solidFill>
                  <a:srgbClr val="000000"/>
                </a:solidFill>
                <a:latin typeface="Gill Sans"/>
                <a:ea typeface="Gill Sans"/>
              </a:rPr>
              <a:t>The experimental side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191" name="Picture 635" descr=""/>
          <p:cNvPicPr/>
          <p:nvPr/>
        </p:nvPicPr>
        <p:blipFill>
          <a:blip r:embed="rId1"/>
          <a:stretch/>
        </p:blipFill>
        <p:spPr>
          <a:xfrm>
            <a:off x="7048440" y="6576840"/>
            <a:ext cx="4533120" cy="2733120"/>
          </a:xfrm>
          <a:prstGeom prst="rect">
            <a:avLst/>
          </a:prstGeom>
          <a:ln>
            <a:noFill/>
          </a:ln>
        </p:spPr>
      </p:pic>
      <p:pic>
        <p:nvPicPr>
          <p:cNvPr id="192" name="Picture 636" descr=""/>
          <p:cNvPicPr/>
          <p:nvPr/>
        </p:nvPicPr>
        <p:blipFill>
          <a:blip r:embed="rId2"/>
          <a:stretch/>
        </p:blipFill>
        <p:spPr>
          <a:xfrm>
            <a:off x="1092240" y="6450120"/>
            <a:ext cx="4279320" cy="3226680"/>
          </a:xfrm>
          <a:prstGeom prst="rect">
            <a:avLst/>
          </a:prstGeom>
          <a:ln>
            <a:noFill/>
          </a:ln>
        </p:spPr>
      </p:pic>
      <p:sp>
        <p:nvSpPr>
          <p:cNvPr id="193" name="CustomShape 3"/>
          <p:cNvSpPr/>
          <p:nvPr/>
        </p:nvSpPr>
        <p:spPr>
          <a:xfrm>
            <a:off x="244080" y="1544760"/>
            <a:ext cx="12296880" cy="446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marL="216000" indent="-215640">
              <a:lnSpc>
                <a:spcPct val="100000"/>
              </a:lnSpc>
              <a:spcBef>
                <a:spcPts val="1998"/>
              </a:spcBef>
              <a:buClr>
                <a:srgbClr val="000000"/>
              </a:buClr>
              <a:buSzPct val="125000"/>
              <a:buFont typeface="Gill San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Gill Sans"/>
                <a:ea typeface="Gill Sans"/>
              </a:rPr>
              <a:t> </a:t>
            </a:r>
            <a:r>
              <a:rPr b="0" lang="en-US" sz="2200" spc="-1" strike="noStrike">
                <a:solidFill>
                  <a:srgbClr val="000000"/>
                </a:solidFill>
                <a:latin typeface="Gill Sans"/>
                <a:ea typeface="Gill Sans"/>
              </a:rPr>
              <a:t>old expts at relatively low energy - errors too large, no definite signal of asymmetry</a:t>
            </a:r>
            <a:endParaRPr b="0" lang="en-US" sz="22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1998"/>
              </a:spcBef>
              <a:buClr>
                <a:srgbClr val="000000"/>
              </a:buClr>
              <a:buSzPct val="125000"/>
              <a:buFont typeface="Gill San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Gill Sans"/>
                <a:ea typeface="Gill Sans"/>
              </a:rPr>
              <a:t> </a:t>
            </a:r>
            <a:r>
              <a:rPr b="0" lang="en-US" sz="2200" spc="-1" strike="noStrike">
                <a:solidFill>
                  <a:srgbClr val="000000"/>
                </a:solidFill>
                <a:latin typeface="Gill Sans"/>
                <a:ea typeface="Gill Sans"/>
              </a:rPr>
              <a:t>JLab Hall A for neutron: Ee=1.2, 2.4 &amp; 3.6 GeV - energy a bit high for direct comparison consistent with magnitude – more complicated target</a:t>
            </a:r>
            <a:endParaRPr b="0" lang="en-US" sz="22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1998"/>
              </a:spcBef>
              <a:buClr>
                <a:srgbClr val="000000"/>
              </a:buClr>
              <a:buSzPct val="125000"/>
              <a:buFont typeface="Gill San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Gill Sans"/>
                <a:ea typeface="Gill Sans"/>
              </a:rPr>
              <a:t> </a:t>
            </a:r>
            <a:r>
              <a:rPr b="0" lang="en-US" sz="2200" spc="-1" strike="noStrike">
                <a:solidFill>
                  <a:srgbClr val="000000"/>
                </a:solidFill>
                <a:latin typeface="Gill Sans"/>
                <a:ea typeface="Gill Sans"/>
              </a:rPr>
              <a:t>HERMES: DIS with e- and e+ beam - energy above our range</a:t>
            </a:r>
            <a:endParaRPr b="0" lang="en-US" sz="22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1998"/>
              </a:spcBef>
              <a:buClr>
                <a:srgbClr val="000000"/>
              </a:buClr>
              <a:buSzPct val="125000"/>
              <a:buFont typeface="Gill San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Gill Sans"/>
                <a:ea typeface="Gill Sans"/>
              </a:rPr>
              <a:t> </a:t>
            </a:r>
            <a:r>
              <a:rPr b="0" lang="en-US" sz="2200" spc="-1" strike="noStrike">
                <a:solidFill>
                  <a:srgbClr val="000000"/>
                </a:solidFill>
                <a:latin typeface="Gill Sans"/>
                <a:ea typeface="Gill Sans"/>
              </a:rPr>
              <a:t>new proposal for JLab Hall A (Grauvogel et al): Ee&gt;2.2 GeV (may use e+)</a:t>
            </a:r>
            <a:endParaRPr b="0" lang="en-US" sz="22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1998"/>
              </a:spcBef>
              <a:buClr>
                <a:srgbClr val="000000"/>
              </a:buClr>
              <a:buSzPct val="125000"/>
              <a:buFont typeface="Gill San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Gill Sans"/>
                <a:ea typeface="Gill Sans"/>
              </a:rPr>
              <a:t> </a:t>
            </a:r>
            <a:r>
              <a:rPr b="0" lang="en-US" sz="2200" spc="-1" strike="noStrike">
                <a:solidFill>
                  <a:srgbClr val="000000"/>
                </a:solidFill>
                <a:latin typeface="Gill Sans"/>
                <a:ea typeface="Gill Sans"/>
              </a:rPr>
              <a:t>only  e- beam energy  in the region of our interest is MAMI @ Mainz</a:t>
            </a:r>
            <a:endParaRPr b="0" lang="en-US" sz="22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1998"/>
              </a:spcBef>
              <a:buClr>
                <a:srgbClr val="000000"/>
              </a:buClr>
              <a:buSzPct val="125000"/>
              <a:buFont typeface="Gill San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Gill Sans"/>
                <a:ea typeface="Gill Sans"/>
              </a:rPr>
              <a:t> </a:t>
            </a:r>
            <a:r>
              <a:rPr b="0" lang="en-US" sz="2200" spc="-1" strike="noStrike">
                <a:solidFill>
                  <a:srgbClr val="000000"/>
                </a:solidFill>
                <a:latin typeface="Gill Sans"/>
                <a:ea typeface="Gill Sans"/>
              </a:rPr>
              <a:t>muon beam – available at PSI. muon or target polarization available?</a:t>
            </a:r>
            <a:endParaRPr b="0" lang="en-US" sz="22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1998"/>
              </a:spcBef>
              <a:buClr>
                <a:srgbClr val="000000"/>
              </a:buClr>
              <a:buSzPct val="125000"/>
              <a:buFont typeface="Gill San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Gill Sans"/>
                <a:ea typeface="Gill Sans"/>
              </a:rPr>
              <a:t> </a:t>
            </a:r>
            <a:r>
              <a:rPr b="0" lang="en-US" sz="2200" spc="-1" strike="noStrike">
                <a:solidFill>
                  <a:srgbClr val="000000"/>
                </a:solidFill>
                <a:latin typeface="Gill Sans"/>
                <a:ea typeface="Gill Sans"/>
              </a:rPr>
              <a:t>very interesting evolution of TSSA at low to intermediate energies: first significant measurements would be very important and interesting!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194" name="" descr=""/>
          <p:cNvPicPr/>
          <p:nvPr/>
        </p:nvPicPr>
        <p:blipFill>
          <a:blip r:embed="rId3"/>
          <a:stretch/>
        </p:blipFill>
        <p:spPr>
          <a:xfrm>
            <a:off x="7772400" y="6217920"/>
            <a:ext cx="3651480" cy="389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0" y="0"/>
            <a:ext cx="6949080" cy="1421640"/>
          </a:xfrm>
          <a:prstGeom prst="rect">
            <a:avLst/>
          </a:prstGeom>
          <a:solidFill>
            <a:srgbClr val="ffff38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CustomShape 2"/>
          <p:cNvSpPr/>
          <p:nvPr/>
        </p:nvSpPr>
        <p:spPr>
          <a:xfrm>
            <a:off x="1124640" y="392040"/>
            <a:ext cx="5280480" cy="54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pc="-1" strike="noStrike">
                <a:solidFill>
                  <a:srgbClr val="000000"/>
                </a:solidFill>
                <a:latin typeface="Gill Sans"/>
                <a:ea typeface="Gill Sans"/>
              </a:rPr>
              <a:t>Comments &amp; summary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97" name="CustomShape 3"/>
          <p:cNvSpPr/>
          <p:nvPr/>
        </p:nvSpPr>
        <p:spPr>
          <a:xfrm>
            <a:off x="5431320" y="7610760"/>
            <a:ext cx="2129040" cy="63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200" spc="-1" strike="noStrike">
                <a:solidFill>
                  <a:srgbClr val="000000"/>
                </a:solidFill>
                <a:latin typeface="Gill Sans"/>
                <a:ea typeface="Gill Sans"/>
              </a:rPr>
              <a:t>Thanks!</a:t>
            </a:r>
            <a:endParaRPr b="0" lang="en-US" sz="4200" spc="-1" strike="noStrike">
              <a:latin typeface="Arial"/>
            </a:endParaRPr>
          </a:p>
        </p:txBody>
      </p:sp>
      <p:sp>
        <p:nvSpPr>
          <p:cNvPr id="198" name="CustomShape 4"/>
          <p:cNvSpPr/>
          <p:nvPr/>
        </p:nvSpPr>
        <p:spPr>
          <a:xfrm>
            <a:off x="822960" y="1764360"/>
            <a:ext cx="11612520" cy="544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>
              <a:lnSpc>
                <a:spcPct val="100000"/>
              </a:lnSpc>
              <a:spcBef>
                <a:spcPts val="47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Gill Sans"/>
                <a:ea typeface="Gill Sans"/>
              </a:rPr>
              <a:t>SSAs are important tool to study baryon structure in all energy regimes</a:t>
            </a: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47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Gill Sans"/>
                <a:ea typeface="Gill Sans"/>
              </a:rPr>
              <a:t>1/Nc expansion provides one systematic approach in the energy range below second resonance region with N and </a:t>
            </a:r>
            <a:r>
              <a:rPr b="0" lang="en-US" sz="2400" spc="-1" strike="noStrike">
                <a:solidFill>
                  <a:srgbClr val="000000"/>
                </a:solidFill>
                <a:latin typeface="Noto Sans"/>
                <a:ea typeface="Noto Sans"/>
              </a:rPr>
              <a:t>Δ</a:t>
            </a:r>
            <a:r>
              <a:rPr b="0" lang="en-US" sz="2400" spc="-1" strike="noStrike">
                <a:solidFill>
                  <a:srgbClr val="000000"/>
                </a:solidFill>
                <a:latin typeface="Gill Sans"/>
                <a:ea typeface="Noto Sans"/>
              </a:rPr>
              <a:t> as effective dof</a:t>
            </a: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47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Gill Sans"/>
                <a:ea typeface="Gill Sans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Gill Sans"/>
                <a:ea typeface="Gill Sans"/>
              </a:rPr>
              <a:t>it organizes the contributions by ordering in powers of 1/Nc; helps sort out the physics in more detail </a:t>
            </a: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47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Gill Sans"/>
                <a:ea typeface="Gill Sans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Gill Sans"/>
                <a:ea typeface="Gill Sans"/>
              </a:rPr>
              <a:t>very important role played by form factors: big enhancement of </a:t>
            </a:r>
            <a:r>
              <a:rPr b="0" lang="en-US" sz="2400" spc="-1" strike="noStrike">
                <a:solidFill>
                  <a:srgbClr val="000000"/>
                </a:solidFill>
                <a:latin typeface="Noto Sans"/>
                <a:ea typeface="Noto Sans"/>
              </a:rPr>
              <a:t>Δ</a:t>
            </a:r>
            <a:r>
              <a:rPr b="0" lang="en-US" sz="2400" spc="-1" strike="noStrike">
                <a:solidFill>
                  <a:srgbClr val="000000"/>
                </a:solidFill>
                <a:latin typeface="Gill Sans"/>
                <a:ea typeface="Noto Sans"/>
              </a:rPr>
              <a:t> final state asymmetry</a:t>
            </a:r>
            <a:r>
              <a:rPr b="0" lang="en-US" sz="2400" spc="-1" strike="noStrike">
                <a:solidFill>
                  <a:srgbClr val="000000"/>
                </a:solidFill>
                <a:latin typeface="Gill Sans"/>
                <a:ea typeface="Gill Sans"/>
              </a:rPr>
              <a:t> </a:t>
            </a: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47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Gill Sans"/>
                <a:ea typeface="Gill Sans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Gill Sans"/>
                <a:ea typeface="Gill Sans"/>
              </a:rPr>
              <a:t>we need experiments eN or </a:t>
            </a:r>
            <a:r>
              <a:rPr b="1" lang="en-US" sz="2600" spc="-1" strike="noStrike">
                <a:solidFill>
                  <a:srgbClr val="000000"/>
                </a:solidFill>
                <a:latin typeface="AR PL Mingti2L Big5"/>
                <a:ea typeface="AR PL Mingti2L Big5"/>
              </a:rPr>
              <a:t>μ</a:t>
            </a:r>
            <a:r>
              <a:rPr b="0" lang="en-US" sz="2400" spc="-1" strike="noStrike">
                <a:solidFill>
                  <a:srgbClr val="000000"/>
                </a:solidFill>
                <a:latin typeface="Gill Sans"/>
                <a:ea typeface="AR PL Mingti2L Big5"/>
              </a:rPr>
              <a:t>N</a:t>
            </a:r>
            <a:r>
              <a:rPr b="0" lang="en-US" sz="2400" spc="-1" strike="noStrike">
                <a:solidFill>
                  <a:srgbClr val="000000"/>
                </a:solidFill>
                <a:latin typeface="Gill Sans"/>
                <a:ea typeface="Gill Sans"/>
              </a:rPr>
              <a:t> from ~.3 to few GeV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0" y="-50760"/>
            <a:ext cx="9549720" cy="1269360"/>
          </a:xfrm>
          <a:prstGeom prst="rect">
            <a:avLst/>
          </a:prstGeom>
          <a:solidFill>
            <a:srgbClr val="ffff38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CustomShape 2"/>
          <p:cNvSpPr/>
          <p:nvPr/>
        </p:nvSpPr>
        <p:spPr>
          <a:xfrm>
            <a:off x="2408400" y="257760"/>
            <a:ext cx="1927800" cy="63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200" spc="-1" strike="noStrike">
                <a:solidFill>
                  <a:srgbClr val="000000"/>
                </a:solidFill>
                <a:latin typeface="Gill Sans"/>
                <a:ea typeface="Gill Sans"/>
              </a:rPr>
              <a:t>Outline</a:t>
            </a:r>
            <a:endParaRPr b="0" lang="en-US" sz="4200" spc="-1" strike="noStrike">
              <a:latin typeface="Arial"/>
            </a:endParaRPr>
          </a:p>
        </p:txBody>
      </p:sp>
      <p:sp>
        <p:nvSpPr>
          <p:cNvPr id="91" name="CustomShape 3"/>
          <p:cNvSpPr/>
          <p:nvPr/>
        </p:nvSpPr>
        <p:spPr>
          <a:xfrm>
            <a:off x="1689120" y="2521080"/>
            <a:ext cx="10121040" cy="3250440"/>
          </a:xfrm>
          <a:prstGeom prst="rect">
            <a:avLst/>
          </a:prstGeom>
          <a:solidFill>
            <a:srgbClr val="fffe9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6320" rIns="76320" tIns="76320" bIns="76320" anchor="ctr">
            <a:noAutofit/>
          </a:bodyPr>
          <a:p>
            <a:pPr marL="216000" indent="-215640">
              <a:lnSpc>
                <a:spcPct val="100000"/>
              </a:lnSpc>
              <a:spcBef>
                <a:spcPts val="2599"/>
              </a:spcBef>
              <a:buClr>
                <a:srgbClr val="000000"/>
              </a:buClr>
              <a:buSzPct val="125000"/>
              <a:buFont typeface="Gill San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Gill Sans"/>
                <a:ea typeface="Gill Sans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Gill Sans"/>
                <a:ea typeface="Gill Sans"/>
              </a:rPr>
              <a:t>Two photon exchange and single spin asymmetries - generalities </a:t>
            </a: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2599"/>
              </a:spcBef>
              <a:buClr>
                <a:srgbClr val="000000"/>
              </a:buClr>
              <a:buSzPct val="125000"/>
              <a:buFont typeface="Gill San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Gill Sans"/>
                <a:ea typeface="Gill Sans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Gill Sans"/>
                <a:ea typeface="Gill Sans"/>
              </a:rPr>
              <a:t>Focus of this work: transverse target SSA- approach based on      the 1/Nc expansion </a:t>
            </a: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2599"/>
              </a:spcBef>
              <a:buClr>
                <a:srgbClr val="000000"/>
              </a:buClr>
              <a:buSzPct val="125000"/>
              <a:buFont typeface="Gill San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Gill Sans"/>
                <a:ea typeface="Gill Sans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Gill Sans"/>
                <a:ea typeface="Gill Sans"/>
              </a:rPr>
              <a:t>Results</a:t>
            </a: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2599"/>
              </a:spcBef>
              <a:buClr>
                <a:srgbClr val="000000"/>
              </a:buClr>
              <a:buSzPct val="125000"/>
              <a:buFont typeface="Gill San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Gill Sans"/>
                <a:ea typeface="Gill Sans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Gill Sans"/>
                <a:ea typeface="Gill Sans"/>
              </a:rPr>
              <a:t>Comments and summary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92" name="CustomShape 4"/>
          <p:cNvSpPr/>
          <p:nvPr/>
        </p:nvSpPr>
        <p:spPr>
          <a:xfrm>
            <a:off x="1689120" y="6840360"/>
            <a:ext cx="9918000" cy="2543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pc="-1" strike="noStrike">
                <a:solidFill>
                  <a:srgbClr val="241bae"/>
                </a:solidFill>
                <a:latin typeface="Gill Sans"/>
                <a:ea typeface="Gill Sans"/>
              </a:rPr>
              <a:t>TPE &amp; SSA topic is very old &gt; 60 years. </a:t>
            </a:r>
            <a:r>
              <a:rPr b="0" lang="en-US" sz="1800" spc="-1" strike="noStrike">
                <a:solidFill>
                  <a:srgbClr val="000000"/>
                </a:solidFill>
                <a:latin typeface="Gill Sans"/>
                <a:ea typeface="Gill Sans"/>
              </a:rPr>
              <a:t>Many works; let me know of your works!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pc="-1" strike="noStrike">
                <a:solidFill>
                  <a:srgbClr val="3131ce"/>
                </a:solidFill>
                <a:latin typeface="Gill Sans"/>
                <a:ea typeface="Gill Sans"/>
              </a:rPr>
              <a:t>historical works that established the topic of SSAs:</a:t>
            </a:r>
            <a:r>
              <a:rPr b="0" lang="en-US" sz="1800" spc="-1" strike="noStrike">
                <a:solidFill>
                  <a:srgbClr val="000000"/>
                </a:solidFill>
                <a:latin typeface="Gill Sans"/>
                <a:ea typeface="Gill Sans"/>
              </a:rPr>
              <a:t> Barut &amp; Fronsdal; Leroy &amp; Piketty; De Rujula, Kaplan and De Rafael; Gunther &amp; Rodenberg;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pc="-1" strike="noStrike">
                <a:solidFill>
                  <a:srgbClr val="3628b8"/>
                </a:solidFill>
                <a:latin typeface="Gill Sans"/>
                <a:ea typeface="Gill Sans"/>
              </a:rPr>
              <a:t>numerous  works since the 2000’s on TPE and SSA’s: </a:t>
            </a:r>
            <a:r>
              <a:rPr b="0" lang="en-US" sz="1800" spc="-1" strike="noStrike">
                <a:solidFill>
                  <a:srgbClr val="000000"/>
                </a:solidFill>
                <a:latin typeface="Gill Sans"/>
                <a:ea typeface="Gill Sans"/>
              </a:rPr>
              <a:t>Guichon &amp; Vanderhaeghen; Blunden, Melnitchouk &amp; Tjon;  Gorshtein et al;  Afanasev et al.; Myhrer et al; in DIS: Metz, Schlegel &amp; Goeke;  Afanasev, Strikman &amp; Weiss; many more...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468360" y="1868040"/>
            <a:ext cx="9509400" cy="791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>
              <a:lnSpc>
                <a:spcPct val="15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Gill Sans"/>
                <a:ea typeface="Gill Sans"/>
              </a:rPr>
              <a:t>TPE order   </a:t>
            </a:r>
            <a:r>
              <a:rPr b="1" lang="en-US" sz="2000" spc="-1" strike="noStrike">
                <a:solidFill>
                  <a:srgbClr val="000000"/>
                </a:solidFill>
                <a:latin typeface="AR PL Mingti2L Big5"/>
                <a:ea typeface="AR PL Mingti2L Big5"/>
              </a:rPr>
              <a:t>α</a:t>
            </a:r>
            <a:r>
              <a:rPr b="1" lang="en-US" sz="2000" spc="-1" strike="noStrike" baseline="33000">
                <a:solidFill>
                  <a:srgbClr val="000000"/>
                </a:solidFill>
                <a:latin typeface="AR PL Mingti2L Big5"/>
                <a:ea typeface="AR PL Mingti2L Big5"/>
              </a:rPr>
              <a:t>2</a:t>
            </a:r>
            <a:r>
              <a:rPr b="1" lang="en-US" sz="1800" spc="-1" strike="noStrike">
                <a:solidFill>
                  <a:srgbClr val="000000"/>
                </a:solidFill>
                <a:latin typeface="Gill Sans"/>
                <a:ea typeface="Gill Sans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Gill Sans"/>
                <a:ea typeface="Gill Sans"/>
              </a:rPr>
              <a:t> correction to amplitude; same  order as radiative corrections –   new effects</a:t>
            </a:r>
            <a:endParaRPr b="0" lang="en-US" sz="18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Gill Sans"/>
                <a:ea typeface="Gill Sans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Gill Sans"/>
                <a:ea typeface="Gill Sans"/>
              </a:rPr>
              <a:t>TPE is needed in the extraction of the ratio G</a:t>
            </a:r>
            <a:r>
              <a:rPr b="0" lang="en-US" sz="1800" spc="-1" strike="noStrike" baseline="-14000000">
                <a:solidFill>
                  <a:srgbClr val="000000"/>
                </a:solidFill>
                <a:latin typeface="Gill Sans"/>
                <a:ea typeface="Gill Sans"/>
              </a:rPr>
              <a:t>E</a:t>
            </a:r>
            <a:r>
              <a:rPr b="0" lang="en-US" sz="1800" spc="-1" strike="noStrike">
                <a:solidFill>
                  <a:srgbClr val="000000"/>
                </a:solidFill>
                <a:latin typeface="Gill Sans"/>
                <a:ea typeface="Gill Sans"/>
              </a:rPr>
              <a:t>/G</a:t>
            </a:r>
            <a:r>
              <a:rPr b="0" lang="en-US" sz="1800" spc="-1" strike="noStrike" baseline="-14000000">
                <a:solidFill>
                  <a:srgbClr val="000000"/>
                </a:solidFill>
                <a:latin typeface="Gill Sans"/>
                <a:ea typeface="Gill Sans"/>
              </a:rPr>
              <a:t>M </a:t>
            </a:r>
            <a:r>
              <a:rPr b="0" lang="en-US" sz="1800" spc="-1" strike="noStrike">
                <a:solidFill>
                  <a:srgbClr val="000000"/>
                </a:solidFill>
                <a:latin typeface="Gill Sans"/>
                <a:ea typeface="Gill Sans"/>
              </a:rPr>
              <a:t>via Rosenbluth separation -     numerous works; elastic and inelastic contributions</a:t>
            </a:r>
            <a:endParaRPr b="0" lang="en-US" sz="18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Gill Sans"/>
                <a:ea typeface="Gill Sans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Gill Sans"/>
                <a:ea typeface="Gill Sans"/>
              </a:rPr>
              <a:t>general description requires the (doubly virtual) Compton amplitude</a:t>
            </a:r>
            <a:endParaRPr b="0" lang="en-US" sz="18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Gill Sans"/>
                <a:ea typeface="Gill Sans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Gill Sans"/>
                <a:ea typeface="Gill Sans"/>
              </a:rPr>
              <a:t>a particularly clean and interesting observable: </a:t>
            </a:r>
            <a:endParaRPr b="0" lang="en-US" sz="18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Gill Sans"/>
                <a:ea typeface="Gill Sans"/>
              </a:rPr>
              <a:t>      </a:t>
            </a:r>
            <a:r>
              <a:rPr b="0" lang="en-US" sz="1800" spc="-1" strike="noStrike">
                <a:solidFill>
                  <a:srgbClr val="b32121"/>
                </a:solidFill>
                <a:latin typeface="Gill Sans"/>
                <a:ea typeface="Gill Sans"/>
              </a:rPr>
              <a:t>transverse single spin asymmetry SSA in e N scattering</a:t>
            </a:r>
            <a:endParaRPr b="0" lang="en-US" sz="18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Gill Sans"/>
                <a:ea typeface="Gill Sans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Gill Sans"/>
                <a:ea typeface="Gill Sans"/>
              </a:rPr>
              <a:t>SSA occurs first at TPE level - given by absorptive part of TPE amplitude:           obtainable through electro-production amplitudes</a:t>
            </a:r>
            <a:endParaRPr b="0" lang="en-US" sz="18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Gill Sans"/>
                <a:ea typeface="Gill Sans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Gill Sans"/>
                <a:ea typeface="Gill Sans"/>
              </a:rPr>
              <a:t>we are interested in setting up a framework to study the target SSA, TSSA above the first resonance, where </a:t>
            </a:r>
            <a:r>
              <a:rPr b="0" lang="en-US" sz="1800" spc="-1" strike="noStrike">
                <a:solidFill>
                  <a:srgbClr val="000000"/>
                </a:solidFill>
                <a:latin typeface="Noto Sans"/>
                <a:ea typeface="Noto Sans"/>
              </a:rPr>
              <a:t>Δ</a:t>
            </a:r>
            <a:r>
              <a:rPr b="0" lang="en-US" sz="1800" spc="-1" strike="noStrike">
                <a:solidFill>
                  <a:srgbClr val="000000"/>
                </a:solidFill>
                <a:latin typeface="Gill Sans"/>
                <a:ea typeface="Noto Sans"/>
              </a:rPr>
              <a:t> plays a prominent role</a:t>
            </a:r>
            <a:endParaRPr b="0" lang="en-US" sz="18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Gill Sans"/>
                <a:ea typeface="Gill Sans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Gill Sans"/>
                <a:ea typeface="Gill Sans"/>
              </a:rPr>
              <a:t>framework based on the  1/Nc expansion - provides a  low/intermediate energy power counting scheme to organize the calculation of the TSSA in that regime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365760" y="0"/>
            <a:ext cx="10789560" cy="1421640"/>
          </a:xfrm>
          <a:prstGeom prst="rect">
            <a:avLst/>
          </a:prstGeom>
          <a:solidFill>
            <a:srgbClr val="ffff38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CustomShape 3"/>
          <p:cNvSpPr/>
          <p:nvPr/>
        </p:nvSpPr>
        <p:spPr>
          <a:xfrm>
            <a:off x="182880" y="292320"/>
            <a:ext cx="10616400" cy="62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pc="-1" strike="noStrike">
                <a:solidFill>
                  <a:srgbClr val="000000"/>
                </a:solidFill>
                <a:latin typeface="Gill Sans"/>
                <a:ea typeface="Gill Sans"/>
              </a:rPr>
              <a:t>     </a:t>
            </a:r>
            <a:r>
              <a:rPr b="0" lang="en-US" sz="3600" spc="-1" strike="noStrike">
                <a:solidFill>
                  <a:srgbClr val="000000"/>
                </a:solidFill>
                <a:latin typeface="Gill Sans"/>
                <a:ea typeface="Gill Sans"/>
              </a:rPr>
              <a:t>TPE: </a:t>
            </a:r>
            <a:r>
              <a:rPr b="0" lang="en-US" sz="2800" spc="-1" strike="noStrike">
                <a:solidFill>
                  <a:srgbClr val="000000"/>
                </a:solidFill>
                <a:latin typeface="Gill Sans"/>
                <a:ea typeface="Gill Sans"/>
              </a:rPr>
              <a:t>Two-photon exchange in electron-nucleon scattering</a:t>
            </a:r>
            <a:endParaRPr b="0" lang="en-US" sz="2800" spc="-1" strike="noStrike">
              <a:latin typeface="Arial"/>
            </a:endParaRPr>
          </a:p>
        </p:txBody>
      </p:sp>
      <p:grpSp>
        <p:nvGrpSpPr>
          <p:cNvPr id="96" name="Group 4"/>
          <p:cNvGrpSpPr/>
          <p:nvPr/>
        </p:nvGrpSpPr>
        <p:grpSpPr>
          <a:xfrm>
            <a:off x="417600" y="1879920"/>
            <a:ext cx="12384000" cy="6898320"/>
            <a:chOff x="417600" y="1879920"/>
            <a:chExt cx="12384000" cy="6898320"/>
          </a:xfrm>
        </p:grpSpPr>
        <p:sp>
          <p:nvSpPr>
            <p:cNvPr id="97" name="CustomShape 5"/>
            <p:cNvSpPr/>
            <p:nvPr/>
          </p:nvSpPr>
          <p:spPr>
            <a:xfrm>
              <a:off x="417600" y="1879920"/>
              <a:ext cx="9733680" cy="68983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98" name="Picture 546" descr=""/>
            <p:cNvPicPr/>
            <p:nvPr/>
          </p:nvPicPr>
          <p:blipFill>
            <a:blip r:embed="rId1"/>
            <a:stretch/>
          </p:blipFill>
          <p:spPr>
            <a:xfrm>
              <a:off x="10067040" y="3160080"/>
              <a:ext cx="2734560" cy="30470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9" name="Picture 547" descr=""/>
            <p:cNvPicPr/>
            <p:nvPr/>
          </p:nvPicPr>
          <p:blipFill>
            <a:blip r:embed="rId2"/>
            <a:stretch/>
          </p:blipFill>
          <p:spPr>
            <a:xfrm>
              <a:off x="10384560" y="6969600"/>
              <a:ext cx="2074320" cy="1260000"/>
            </a:xfrm>
            <a:prstGeom prst="rect">
              <a:avLst/>
            </a:prstGeom>
            <a:ln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-4406760" y="12600"/>
            <a:ext cx="15927840" cy="1398960"/>
          </a:xfrm>
          <a:prstGeom prst="rect">
            <a:avLst/>
          </a:prstGeom>
          <a:solidFill>
            <a:srgbClr val="ffff38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CustomShape 2"/>
          <p:cNvSpPr/>
          <p:nvPr/>
        </p:nvSpPr>
        <p:spPr>
          <a:xfrm>
            <a:off x="1702080" y="457200"/>
            <a:ext cx="3736440" cy="54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pc="-1" strike="noStrike">
                <a:solidFill>
                  <a:srgbClr val="000000"/>
                </a:solidFill>
                <a:latin typeface="Gill Sans"/>
                <a:ea typeface="Gill Sans"/>
              </a:rPr>
              <a:t>SSA generalities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102" name="Picture 551" descr=""/>
          <p:cNvPicPr/>
          <p:nvPr/>
        </p:nvPicPr>
        <p:blipFill>
          <a:blip r:embed="rId1"/>
          <a:stretch/>
        </p:blipFill>
        <p:spPr>
          <a:xfrm>
            <a:off x="9101160" y="5577840"/>
            <a:ext cx="3334320" cy="2687400"/>
          </a:xfrm>
          <a:prstGeom prst="rect">
            <a:avLst/>
          </a:prstGeom>
          <a:ln>
            <a:noFill/>
          </a:ln>
        </p:spPr>
      </p:pic>
      <p:sp>
        <p:nvSpPr>
          <p:cNvPr id="103" name="CustomShape 3"/>
          <p:cNvSpPr/>
          <p:nvPr/>
        </p:nvSpPr>
        <p:spPr>
          <a:xfrm>
            <a:off x="1329120" y="1411920"/>
            <a:ext cx="6943680" cy="73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Gill Sans"/>
                <a:ea typeface="Gill Sans"/>
              </a:rPr>
              <a:t>double polarization asymmetries: LO in QED, 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Gill Sans"/>
                <a:ea typeface="Gill Sans"/>
              </a:rPr>
              <a:t>SSAs: NLO in QED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04" name="CustomShape 4"/>
          <p:cNvSpPr/>
          <p:nvPr/>
        </p:nvSpPr>
        <p:spPr>
          <a:xfrm>
            <a:off x="139680" y="10369440"/>
            <a:ext cx="899100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CustomShape 5"/>
          <p:cNvSpPr/>
          <p:nvPr/>
        </p:nvSpPr>
        <p:spPr>
          <a:xfrm>
            <a:off x="1263240" y="7315200"/>
            <a:ext cx="3308400" cy="36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Gill Sans"/>
                <a:ea typeface="Gill Sans"/>
              </a:rPr>
              <a:t>definition of the TSSA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06" name="CustomShape 6"/>
          <p:cNvSpPr/>
          <p:nvPr/>
        </p:nvSpPr>
        <p:spPr>
          <a:xfrm>
            <a:off x="1214280" y="5029560"/>
            <a:ext cx="100324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Gill Sans"/>
                <a:ea typeface="Gill Sans"/>
              </a:rPr>
              <a:t>interference between absorptive part of box diagram and OPE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07" name="Picture 557" descr=""/>
          <p:cNvPicPr/>
          <p:nvPr/>
        </p:nvPicPr>
        <p:blipFill>
          <a:blip r:embed="rId2"/>
          <a:stretch/>
        </p:blipFill>
        <p:spPr>
          <a:xfrm>
            <a:off x="1364400" y="2341440"/>
            <a:ext cx="2292840" cy="2504520"/>
          </a:xfrm>
          <a:prstGeom prst="rect">
            <a:avLst/>
          </a:prstGeom>
          <a:ln>
            <a:noFill/>
          </a:ln>
        </p:spPr>
      </p:pic>
      <p:sp>
        <p:nvSpPr>
          <p:cNvPr id="108" name="CustomShape 7"/>
          <p:cNvSpPr/>
          <p:nvPr/>
        </p:nvSpPr>
        <p:spPr>
          <a:xfrm>
            <a:off x="482760" y="8350200"/>
            <a:ext cx="10895760" cy="81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CustomShape 8"/>
          <p:cNvSpPr/>
          <p:nvPr/>
        </p:nvSpPr>
        <p:spPr>
          <a:xfrm>
            <a:off x="4937760" y="2460600"/>
            <a:ext cx="7640280" cy="91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QED+QCD: T symm forbids tree level SSA (Barut-Fronsdal (1960))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SM: has CP violation = T violation: tree level possible in inelastic channels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too small to be observable  (Christ-Lee (1966))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0" name="CustomShape 9"/>
          <p:cNvSpPr/>
          <p:nvPr/>
        </p:nvSpPr>
        <p:spPr>
          <a:xfrm>
            <a:off x="4900320" y="3759480"/>
            <a:ext cx="639360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SSA requires absorptive part of 2 photon exchange amplitude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(Barut-Fronsdal (1960))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11" name="" descr=""/>
          <p:cNvPicPr/>
          <p:nvPr/>
        </p:nvPicPr>
        <p:blipFill>
          <a:blip r:embed="rId3"/>
          <a:stretch/>
        </p:blipFill>
        <p:spPr>
          <a:xfrm>
            <a:off x="4899600" y="5649120"/>
            <a:ext cx="3421080" cy="1482840"/>
          </a:xfrm>
          <a:prstGeom prst="rect">
            <a:avLst/>
          </a:prstGeom>
          <a:ln>
            <a:noFill/>
          </a:ln>
        </p:spPr>
      </p:pic>
      <p:pic>
        <p:nvPicPr>
          <p:cNvPr id="112" name="" descr=""/>
          <p:cNvPicPr/>
          <p:nvPr/>
        </p:nvPicPr>
        <p:blipFill>
          <a:blip r:embed="rId4"/>
          <a:stretch/>
        </p:blipFill>
        <p:spPr>
          <a:xfrm>
            <a:off x="5212080" y="8046720"/>
            <a:ext cx="2923920" cy="420120"/>
          </a:xfrm>
          <a:prstGeom prst="rect">
            <a:avLst/>
          </a:prstGeom>
          <a:ln>
            <a:noFill/>
          </a:ln>
        </p:spPr>
      </p:pic>
      <p:sp>
        <p:nvSpPr>
          <p:cNvPr id="113" name="CustomShape 10"/>
          <p:cNvSpPr/>
          <p:nvPr/>
        </p:nvSpPr>
        <p:spPr>
          <a:xfrm>
            <a:off x="7955280" y="5212080"/>
            <a:ext cx="273960" cy="731160"/>
          </a:xfrm>
          <a:custGeom>
            <a:avLst/>
            <a:gdLst/>
            <a:ahLst/>
            <a:rect l="l" t="t" r="r" b="b"/>
            <a:pathLst>
              <a:path w="764" h="2034">
                <a:moveTo>
                  <a:pt x="190" y="0"/>
                </a:moveTo>
                <a:lnTo>
                  <a:pt x="190" y="1524"/>
                </a:lnTo>
                <a:lnTo>
                  <a:pt x="0" y="1524"/>
                </a:lnTo>
                <a:lnTo>
                  <a:pt x="381" y="2033"/>
                </a:lnTo>
                <a:lnTo>
                  <a:pt x="763" y="1524"/>
                </a:lnTo>
                <a:lnTo>
                  <a:pt x="572" y="1524"/>
                </a:lnTo>
                <a:lnTo>
                  <a:pt x="572" y="0"/>
                </a:lnTo>
                <a:lnTo>
                  <a:pt x="190" y="0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CustomShape 11"/>
          <p:cNvSpPr/>
          <p:nvPr/>
        </p:nvSpPr>
        <p:spPr>
          <a:xfrm>
            <a:off x="9963000" y="8157600"/>
            <a:ext cx="17409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</a:rPr>
              <a:t>All in CM frame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0" y="-1080"/>
            <a:ext cx="7223400" cy="1555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CustomShape 2"/>
          <p:cNvSpPr/>
          <p:nvPr/>
        </p:nvSpPr>
        <p:spPr>
          <a:xfrm>
            <a:off x="1005840" y="640080"/>
            <a:ext cx="414792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Generalities about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17" name="CustomShape 3"/>
          <p:cNvSpPr/>
          <p:nvPr/>
        </p:nvSpPr>
        <p:spPr>
          <a:xfrm>
            <a:off x="1359720" y="1738440"/>
            <a:ext cx="10435680" cy="914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120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Only states with invariant mass below              can contribute</a:t>
            </a:r>
            <a:endParaRPr b="0" lang="en-US" sz="1800" spc="-1" strike="noStrike">
              <a:latin typeface="Arial"/>
            </a:endParaRPr>
          </a:p>
          <a:p>
            <a:pPr marL="285840" indent="-285120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is free of collinear and IR divergencies: key role played by gauge invariance</a:t>
            </a:r>
            <a:endParaRPr b="0" lang="en-US" sz="1800" spc="-1" strike="noStrike">
              <a:latin typeface="Arial"/>
            </a:endParaRPr>
          </a:p>
          <a:p>
            <a:pPr marL="285840" indent="-285120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SSA can be selected for exclusive final states </a:t>
            </a:r>
            <a:endParaRPr b="0" lang="en-US" sz="1800" spc="-1" strike="noStrike">
              <a:latin typeface="Arial"/>
            </a:endParaRPr>
          </a:p>
          <a:p>
            <a:pPr marL="285840" indent="-285120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 principle full knowledge of electroproduction helicity amplitudes determines unambiguously the SSA –  limited by experimentally established amplitudes</a:t>
            </a:r>
            <a:endParaRPr b="0" lang="en-US" sz="1800" spc="-1" strike="noStrike">
              <a:latin typeface="Arial"/>
            </a:endParaRPr>
          </a:p>
          <a:p>
            <a:pPr marL="285840" indent="-285120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Energy regimes: 1) low/intermediate up to onset of second resonance region: few degrees of      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  freedom; least uncertain theoretical understanding (topic of this talk)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2) Resonance region: 1.5 to few GeV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endParaRPr b="0" lang="en-US" sz="1800" spc="-1" strike="noStrike">
              <a:latin typeface="Arial"/>
            </a:endParaRPr>
          </a:p>
          <a:p>
            <a:pPr marL="285840" indent="-285120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3) High energy region: e.g., partonic regime </a:t>
            </a:r>
            <a:endParaRPr b="0" lang="en-US" sz="1800" spc="-1" strike="noStrike">
              <a:latin typeface="Arial"/>
            </a:endParaRPr>
          </a:p>
          <a:p>
            <a:pPr marL="285840" indent="-285120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For Dirac target particle: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en-US" sz="1800" spc="-1" strike="noStrike">
              <a:latin typeface="Arial"/>
            </a:endParaRPr>
          </a:p>
          <a:p>
            <a:pPr marL="285840" indent="-285120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Important modifications due to anomalous magnetic moment: case of nucleons  at low energy, and form factors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pic>
        <p:nvPicPr>
          <p:cNvPr id="118" name="" descr=""/>
          <p:cNvPicPr/>
          <p:nvPr/>
        </p:nvPicPr>
        <p:blipFill>
          <a:blip r:embed="rId1"/>
          <a:stretch/>
        </p:blipFill>
        <p:spPr>
          <a:xfrm>
            <a:off x="3668760" y="640080"/>
            <a:ext cx="822600" cy="409680"/>
          </a:xfrm>
          <a:prstGeom prst="rect">
            <a:avLst/>
          </a:prstGeom>
          <a:ln>
            <a:noFill/>
          </a:ln>
        </p:spPr>
      </p:pic>
      <p:pic>
        <p:nvPicPr>
          <p:cNvPr id="119" name="" descr=""/>
          <p:cNvPicPr/>
          <p:nvPr/>
        </p:nvPicPr>
        <p:blipFill>
          <a:blip r:embed="rId2"/>
          <a:stretch/>
        </p:blipFill>
        <p:spPr>
          <a:xfrm>
            <a:off x="5716440" y="1859400"/>
            <a:ext cx="501120" cy="426240"/>
          </a:xfrm>
          <a:prstGeom prst="rect">
            <a:avLst/>
          </a:prstGeom>
          <a:ln>
            <a:noFill/>
          </a:ln>
        </p:spPr>
      </p:pic>
      <p:pic>
        <p:nvPicPr>
          <p:cNvPr id="120" name="" descr=""/>
          <p:cNvPicPr/>
          <p:nvPr/>
        </p:nvPicPr>
        <p:blipFill>
          <a:blip r:embed="rId3"/>
          <a:stretch/>
        </p:blipFill>
        <p:spPr>
          <a:xfrm>
            <a:off x="1920240" y="2283480"/>
            <a:ext cx="554760" cy="276480"/>
          </a:xfrm>
          <a:prstGeom prst="rect">
            <a:avLst/>
          </a:prstGeom>
          <a:ln>
            <a:noFill/>
          </a:ln>
        </p:spPr>
      </p:pic>
      <p:pic>
        <p:nvPicPr>
          <p:cNvPr id="121" name="" descr=""/>
          <p:cNvPicPr/>
          <p:nvPr/>
        </p:nvPicPr>
        <p:blipFill>
          <a:blip r:embed="rId4"/>
          <a:stretch/>
        </p:blipFill>
        <p:spPr>
          <a:xfrm>
            <a:off x="3221280" y="6121080"/>
            <a:ext cx="8208360" cy="2016720"/>
          </a:xfrm>
          <a:prstGeom prst="rect">
            <a:avLst/>
          </a:prstGeom>
          <a:ln>
            <a:noFill/>
          </a:ln>
        </p:spPr>
      </p:pic>
      <p:pic>
        <p:nvPicPr>
          <p:cNvPr id="122" name="" descr=""/>
          <p:cNvPicPr/>
          <p:nvPr/>
        </p:nvPicPr>
        <p:blipFill>
          <a:blip r:embed="rId5"/>
          <a:stretch/>
        </p:blipFill>
        <p:spPr>
          <a:xfrm>
            <a:off x="4389120" y="5669280"/>
            <a:ext cx="1005480" cy="205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0" y="-1080"/>
            <a:ext cx="11063880" cy="2012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CustomShape 2"/>
          <p:cNvSpPr/>
          <p:nvPr/>
        </p:nvSpPr>
        <p:spPr>
          <a:xfrm>
            <a:off x="1188720" y="2323800"/>
            <a:ext cx="10881000" cy="447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few degrees of freedom N, </a:t>
            </a:r>
            <a:r>
              <a:rPr b="0" lang="en-US" sz="2400" spc="-1" strike="noStrike">
                <a:latin typeface="Noto Sans"/>
                <a:ea typeface="Noto Sans"/>
              </a:rPr>
              <a:t>Δ</a:t>
            </a:r>
            <a:r>
              <a:rPr b="0" lang="en-US" sz="2400" spc="-1" strike="noStrike">
                <a:latin typeface="Arial"/>
                <a:ea typeface="Noto Sans"/>
              </a:rPr>
              <a:t>, </a:t>
            </a:r>
            <a:r>
              <a:rPr b="0" lang="en-US" sz="2400" spc="-1" strike="noStrike">
                <a:latin typeface="Times New Roman"/>
                <a:ea typeface="Times New Roman"/>
              </a:rPr>
              <a:t>π</a:t>
            </a:r>
            <a:r>
              <a:rPr b="0" lang="en-US" sz="2400" spc="-1" strike="noStrike">
                <a:latin typeface="Arial"/>
                <a:ea typeface="Times New Roman"/>
              </a:rPr>
              <a:t>N continuum</a:t>
            </a: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  <a:ea typeface="Times New Roman"/>
              </a:rPr>
              <a:t>unifying framework that treats this regime based on these dof and a rigorous </a:t>
            </a: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  <a:ea typeface="Times New Roman"/>
              </a:rPr>
              <a:t>QCD expansion:  1/Nc, and at low energy in addition Chiral Perturbation Theory</a:t>
            </a: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  <a:ea typeface="Times New Roman"/>
              </a:rPr>
              <a:t> </a:t>
            </a:r>
            <a:r>
              <a:rPr b="0" lang="en-US" sz="2400" spc="-1" strike="noStrike">
                <a:latin typeface="Arial"/>
                <a:ea typeface="Times New Roman"/>
              </a:rPr>
              <a:t>implement 1/Nc expansion with N and </a:t>
            </a:r>
            <a:r>
              <a:rPr b="0" lang="en-US" sz="2400" spc="-1" strike="noStrike">
                <a:latin typeface="Noto Sans"/>
                <a:ea typeface="Noto Sans"/>
              </a:rPr>
              <a:t>Δ</a:t>
            </a:r>
            <a:r>
              <a:rPr b="0" lang="en-US" sz="2400" spc="-1" strike="noStrike">
                <a:latin typeface="Arial"/>
                <a:ea typeface="Noto Sans"/>
              </a:rPr>
              <a:t>, and argue about the subleading role of the </a:t>
            </a:r>
            <a:r>
              <a:rPr b="0" lang="en-US" sz="2400" spc="-1" strike="noStrike">
                <a:latin typeface="Times New Roman"/>
                <a:ea typeface="Times New Roman"/>
              </a:rPr>
              <a:t>π</a:t>
            </a:r>
            <a:r>
              <a:rPr b="0" lang="en-US" sz="2400" spc="-1" strike="noStrike">
                <a:latin typeface="Arial"/>
                <a:ea typeface="Times New Roman"/>
              </a:rPr>
              <a:t>N continuum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25" name="CustomShape 3"/>
          <p:cNvSpPr/>
          <p:nvPr/>
        </p:nvSpPr>
        <p:spPr>
          <a:xfrm>
            <a:off x="1122480" y="958680"/>
            <a:ext cx="9650520" cy="42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latin typeface="Arial"/>
              </a:rPr>
              <a:t>FRAMEWORK FOR TSSA BELOW SECOND RESONANCE REGION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0" y="-1080"/>
            <a:ext cx="7223400" cy="1555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CustomShape 2"/>
          <p:cNvSpPr/>
          <p:nvPr/>
        </p:nvSpPr>
        <p:spPr>
          <a:xfrm>
            <a:off x="731520" y="365760"/>
            <a:ext cx="3255840" cy="42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latin typeface="Arial"/>
              </a:rPr>
              <a:t>The 1/Nc EXPANSION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28" name="CustomShape 3"/>
          <p:cNvSpPr/>
          <p:nvPr/>
        </p:nvSpPr>
        <p:spPr>
          <a:xfrm>
            <a:off x="747720" y="1737360"/>
            <a:ext cx="11504880" cy="522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fundamental expansion in QCD: many phenomenological successes; LQCD also </a:t>
            </a:r>
            <a:endParaRPr b="0" lang="en-US" sz="2200" spc="-1" strike="noStrike">
              <a:latin typeface="Arial"/>
            </a:endParaRPr>
          </a:p>
          <a:p>
            <a:pPr marL="216000" indent="-21564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recent tests in LQCD with Nc&gt;3</a:t>
            </a:r>
            <a:endParaRPr b="0" lang="en-US" sz="2200" spc="-1" strike="noStrike">
              <a:latin typeface="Arial"/>
            </a:endParaRPr>
          </a:p>
          <a:p>
            <a:pPr marL="216000" indent="-21564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can be implemented at hadronic level: determines Nc order of observables </a:t>
            </a:r>
            <a:endParaRPr b="0" lang="en-US" sz="2200" spc="-1" strike="noStrike">
              <a:latin typeface="Arial"/>
            </a:endParaRPr>
          </a:p>
          <a:p>
            <a:pPr marL="216000" indent="-21564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particularly powerful for baryons: </a:t>
            </a:r>
            <a:endParaRPr b="0" lang="en-US" sz="2200" spc="-1" strike="noStrike">
              <a:latin typeface="Arial"/>
            </a:endParaRPr>
          </a:p>
          <a:p>
            <a:pPr marL="216000" indent="-21564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 </a:t>
            </a:r>
            <a:r>
              <a:rPr b="0" lang="en-US" sz="2200" spc="-1" strike="noStrike">
                <a:latin typeface="Arial"/>
              </a:rPr>
              <a:t>at large Nc the baryon sector develops a spin-flavor SU(4) or SU(6) dynamical symmetry </a:t>
            </a:r>
            <a:endParaRPr b="0" lang="en-US" sz="2200" spc="-1" strike="noStrike">
              <a:latin typeface="Arial"/>
            </a:endParaRPr>
          </a:p>
          <a:p>
            <a:pPr marL="216000" indent="-21564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N and  </a:t>
            </a:r>
            <a:r>
              <a:rPr b="0" lang="en-US" sz="2200" spc="-1" strike="noStrike">
                <a:latin typeface="Noto Sans"/>
                <a:ea typeface="Noto Sans"/>
              </a:rPr>
              <a:t>Δ</a:t>
            </a:r>
            <a:r>
              <a:rPr b="0" lang="en-US" sz="2200" spc="-1" strike="noStrike">
                <a:latin typeface="Arial"/>
                <a:ea typeface="Noto Sans"/>
              </a:rPr>
              <a:t>  belong to an SU(4) multiplet: unification of  properties</a:t>
            </a:r>
            <a:endParaRPr b="0" lang="en-US" sz="2200" spc="-1" strike="noStrike">
              <a:latin typeface="Arial"/>
            </a:endParaRPr>
          </a:p>
          <a:p>
            <a:pPr marL="216000" indent="-21564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  <a:ea typeface="Noto Sans"/>
              </a:rPr>
              <a:t>breaking of SU(4)  by subleading orders in 1/Nc: formalism to describe higher orders 1/Nc</a:t>
            </a:r>
            <a:endParaRPr b="0" lang="en-US" sz="2200" spc="-1" strike="noStrike">
              <a:latin typeface="Arial"/>
            </a:endParaRPr>
          </a:p>
          <a:p>
            <a:pPr marL="216000" indent="-21564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  <a:ea typeface="Noto Sans"/>
              </a:rPr>
              <a:t>Nc scalings of basic observables: 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129" name="" descr=""/>
          <p:cNvPicPr/>
          <p:nvPr/>
        </p:nvPicPr>
        <p:blipFill>
          <a:blip r:embed="rId1"/>
          <a:stretch/>
        </p:blipFill>
        <p:spPr>
          <a:xfrm>
            <a:off x="3291840" y="7589520"/>
            <a:ext cx="5760360" cy="1342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0" y="-1080"/>
            <a:ext cx="9235080" cy="109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CustomShape 2"/>
          <p:cNvSpPr/>
          <p:nvPr/>
        </p:nvSpPr>
        <p:spPr>
          <a:xfrm>
            <a:off x="567720" y="275760"/>
            <a:ext cx="7890120" cy="218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600" spc="-1" strike="noStrike">
                <a:latin typeface="Arial"/>
              </a:rPr>
              <a:t>Systematic expansion in 1/Nc:  LO and NLO for SSA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In regime of interest 1/Nc expansion implies NR expansion: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baryons have small velocities O(1/Nc) in CM frame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Expand the Baryon EM current to first subleading order in 1/Nc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132" name="" descr=""/>
          <p:cNvPicPr/>
          <p:nvPr/>
        </p:nvPicPr>
        <p:blipFill>
          <a:blip r:embed="rId1"/>
          <a:stretch/>
        </p:blipFill>
        <p:spPr>
          <a:xfrm>
            <a:off x="4480560" y="5888520"/>
            <a:ext cx="3748680" cy="420480"/>
          </a:xfrm>
          <a:prstGeom prst="rect">
            <a:avLst/>
          </a:prstGeom>
          <a:ln>
            <a:noFill/>
          </a:ln>
        </p:spPr>
      </p:pic>
      <p:sp>
        <p:nvSpPr>
          <p:cNvPr id="133" name="CustomShape 3"/>
          <p:cNvSpPr/>
          <p:nvPr/>
        </p:nvSpPr>
        <p:spPr>
          <a:xfrm>
            <a:off x="822960" y="6498000"/>
            <a:ext cx="9458640" cy="136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50000"/>
              </a:lnSpc>
            </a:pPr>
            <a:r>
              <a:rPr b="0" lang="en-US" sz="2400" spc="-1" strike="noStrike">
                <a:latin typeface="Arial"/>
              </a:rPr>
              <a:t>EM current has O(Nc) term: the isotriplet magnetic one: 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en-US" sz="2400" spc="-1" strike="noStrike">
                <a:latin typeface="Arial"/>
              </a:rPr>
              <a:t>clearly manifested in the isosinglet vs isotriplet N magnetic moments</a:t>
            </a:r>
            <a:r>
              <a:rPr b="0" lang="en-US" sz="1800" spc="-1" strike="noStrike">
                <a:latin typeface="Arial"/>
              </a:rPr>
              <a:t>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</a:rPr>
              <a:t> 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34" name="" descr=""/>
          <p:cNvPicPr/>
          <p:nvPr/>
        </p:nvPicPr>
        <p:blipFill>
          <a:blip r:embed="rId2"/>
          <a:stretch/>
        </p:blipFill>
        <p:spPr>
          <a:xfrm>
            <a:off x="3749040" y="2743200"/>
            <a:ext cx="5394600" cy="2106360"/>
          </a:xfrm>
          <a:prstGeom prst="rect">
            <a:avLst/>
          </a:prstGeom>
          <a:ln>
            <a:noFill/>
          </a:ln>
        </p:spPr>
      </p:pic>
      <p:pic>
        <p:nvPicPr>
          <p:cNvPr id="135" name="" descr=""/>
          <p:cNvPicPr/>
          <p:nvPr/>
        </p:nvPicPr>
        <p:blipFill>
          <a:blip r:embed="rId3"/>
          <a:stretch/>
        </p:blipFill>
        <p:spPr>
          <a:xfrm>
            <a:off x="3108960" y="8103240"/>
            <a:ext cx="6935400" cy="583200"/>
          </a:xfrm>
          <a:prstGeom prst="rect">
            <a:avLst/>
          </a:prstGeom>
          <a:ln>
            <a:noFill/>
          </a:ln>
        </p:spPr>
      </p:pic>
      <p:pic>
        <p:nvPicPr>
          <p:cNvPr id="136" name="" descr=""/>
          <p:cNvPicPr/>
          <p:nvPr/>
        </p:nvPicPr>
        <p:blipFill>
          <a:blip r:embed="rId4"/>
          <a:stretch/>
        </p:blipFill>
        <p:spPr>
          <a:xfrm>
            <a:off x="781200" y="5303520"/>
            <a:ext cx="9368280" cy="308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0" y="-1080"/>
            <a:ext cx="7223400" cy="1555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CustomShape 2"/>
          <p:cNvSpPr/>
          <p:nvPr/>
        </p:nvSpPr>
        <p:spPr>
          <a:xfrm>
            <a:off x="548640" y="462240"/>
            <a:ext cx="10698120" cy="54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pc="-1" strike="noStrike">
                <a:solidFill>
                  <a:srgbClr val="000000"/>
                </a:solidFill>
                <a:latin typeface="Gill Sans"/>
                <a:ea typeface="Gill Sans"/>
              </a:rPr>
              <a:t>Calculation of the TSSA</a:t>
            </a:r>
            <a:endParaRPr b="0" lang="en-US" sz="3600" spc="-1" strike="noStrike">
              <a:latin typeface="Arial"/>
            </a:endParaRPr>
          </a:p>
        </p:txBody>
      </p:sp>
      <p:grpSp>
        <p:nvGrpSpPr>
          <p:cNvPr id="139" name="Group 3"/>
          <p:cNvGrpSpPr/>
          <p:nvPr/>
        </p:nvGrpSpPr>
        <p:grpSpPr>
          <a:xfrm>
            <a:off x="3840480" y="2978640"/>
            <a:ext cx="4845960" cy="1645560"/>
            <a:chOff x="3840480" y="2978640"/>
            <a:chExt cx="4845960" cy="1645560"/>
          </a:xfrm>
        </p:grpSpPr>
        <p:grpSp>
          <p:nvGrpSpPr>
            <p:cNvPr id="140" name="Group 4"/>
            <p:cNvGrpSpPr/>
            <p:nvPr/>
          </p:nvGrpSpPr>
          <p:grpSpPr>
            <a:xfrm>
              <a:off x="3840480" y="2978640"/>
              <a:ext cx="4845960" cy="1645560"/>
              <a:chOff x="3840480" y="2978640"/>
              <a:chExt cx="4845960" cy="1645560"/>
            </a:xfrm>
          </p:grpSpPr>
          <p:pic>
            <p:nvPicPr>
              <p:cNvPr id="141" name="Picture 580" descr=""/>
              <p:cNvPicPr/>
              <p:nvPr/>
            </p:nvPicPr>
            <p:blipFill>
              <a:blip r:embed="rId1"/>
              <a:stretch/>
            </p:blipFill>
            <p:spPr>
              <a:xfrm>
                <a:off x="3840480" y="3122640"/>
                <a:ext cx="4845960" cy="150156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42" name="Picture 581" descr=""/>
              <p:cNvPicPr/>
              <p:nvPr/>
            </p:nvPicPr>
            <p:blipFill>
              <a:blip r:embed="rId2"/>
              <a:stretch/>
            </p:blipFill>
            <p:spPr>
              <a:xfrm>
                <a:off x="4805280" y="4322880"/>
                <a:ext cx="559440" cy="2232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43" name="Picture 582" descr=""/>
              <p:cNvPicPr/>
              <p:nvPr/>
            </p:nvPicPr>
            <p:blipFill>
              <a:blip r:embed="rId3"/>
              <a:stretch/>
            </p:blipFill>
            <p:spPr>
              <a:xfrm>
                <a:off x="7086600" y="4322880"/>
                <a:ext cx="532800" cy="2116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44" name="Picture 583" descr=""/>
              <p:cNvPicPr/>
              <p:nvPr/>
            </p:nvPicPr>
            <p:blipFill>
              <a:blip r:embed="rId4"/>
              <a:stretch/>
            </p:blipFill>
            <p:spPr>
              <a:xfrm>
                <a:off x="4044960" y="2980080"/>
                <a:ext cx="294120" cy="20196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45" name="Picture 584" descr=""/>
              <p:cNvPicPr/>
              <p:nvPr/>
            </p:nvPicPr>
            <p:blipFill>
              <a:blip r:embed="rId5"/>
              <a:stretch/>
            </p:blipFill>
            <p:spPr>
              <a:xfrm>
                <a:off x="3965400" y="4334040"/>
                <a:ext cx="248760" cy="18936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46" name="Picture 585" descr=""/>
              <p:cNvPicPr/>
              <p:nvPr/>
            </p:nvPicPr>
            <p:blipFill>
              <a:blip r:embed="rId6"/>
              <a:stretch/>
            </p:blipFill>
            <p:spPr>
              <a:xfrm>
                <a:off x="3976560" y="3372840"/>
                <a:ext cx="226440" cy="27144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47" name="Picture 586" descr=""/>
              <p:cNvPicPr/>
              <p:nvPr/>
            </p:nvPicPr>
            <p:blipFill>
              <a:blip r:embed="rId7"/>
              <a:stretch/>
            </p:blipFill>
            <p:spPr>
              <a:xfrm>
                <a:off x="4964400" y="3361320"/>
                <a:ext cx="251640" cy="2790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48" name="Picture 587" descr=""/>
              <p:cNvPicPr/>
              <p:nvPr/>
            </p:nvPicPr>
            <p:blipFill>
              <a:blip r:embed="rId8"/>
              <a:stretch/>
            </p:blipFill>
            <p:spPr>
              <a:xfrm>
                <a:off x="7133400" y="2978640"/>
                <a:ext cx="216720" cy="200520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149" name="Picture 588" descr=""/>
            <p:cNvPicPr/>
            <p:nvPr/>
          </p:nvPicPr>
          <p:blipFill>
            <a:blip r:embed="rId9"/>
            <a:stretch/>
          </p:blipFill>
          <p:spPr>
            <a:xfrm>
              <a:off x="6309360" y="3618720"/>
              <a:ext cx="232920" cy="3675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0" name="Picture 589" descr=""/>
            <p:cNvPicPr/>
            <p:nvPr/>
          </p:nvPicPr>
          <p:blipFill>
            <a:blip r:embed="rId10"/>
            <a:stretch/>
          </p:blipFill>
          <p:spPr>
            <a:xfrm>
              <a:off x="7955280" y="3618720"/>
              <a:ext cx="138960" cy="2181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51" name="" descr=""/>
          <p:cNvPicPr/>
          <p:nvPr/>
        </p:nvPicPr>
        <p:blipFill>
          <a:blip r:embed="rId11"/>
          <a:stretch/>
        </p:blipFill>
        <p:spPr>
          <a:xfrm>
            <a:off x="481320" y="5669280"/>
            <a:ext cx="11993760" cy="2468520"/>
          </a:xfrm>
          <a:prstGeom prst="rect">
            <a:avLst/>
          </a:prstGeom>
          <a:ln>
            <a:noFill/>
          </a:ln>
        </p:spPr>
      </p:pic>
      <p:sp>
        <p:nvSpPr>
          <p:cNvPr id="152" name="CustomShape 5"/>
          <p:cNvSpPr/>
          <p:nvPr/>
        </p:nvSpPr>
        <p:spPr>
          <a:xfrm>
            <a:off x="182880" y="3840480"/>
            <a:ext cx="9417960" cy="822600"/>
          </a:xfrm>
          <a:prstGeom prst="ellipse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CustomShape 6"/>
          <p:cNvSpPr/>
          <p:nvPr/>
        </p:nvSpPr>
        <p:spPr>
          <a:xfrm>
            <a:off x="457200" y="1828800"/>
            <a:ext cx="6766200" cy="1462680"/>
          </a:xfrm>
          <a:prstGeom prst="ellipse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7"/>
          <p:cNvSpPr/>
          <p:nvPr/>
        </p:nvSpPr>
        <p:spPr>
          <a:xfrm>
            <a:off x="640080" y="1828800"/>
            <a:ext cx="2834280" cy="1005480"/>
          </a:xfrm>
          <a:prstGeom prst="ellipse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2037</TotalTime>
  <Application>LibreOffice/6.4.7.2$Linux_X86_64 LibreOffice_project/40$Build-2</Application>
  <Words>954</Words>
  <Paragraphs>113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dcterms:modified xsi:type="dcterms:W3CDTF">2022-07-18T09:21:52Z</dcterms:modified>
  <cp:revision>39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15.0037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Custom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18</vt:i4>
  </property>
</Properties>
</file>