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0" autoAdjust="0"/>
    <p:restoredTop sz="94660"/>
  </p:normalViewPr>
  <p:slideViewPr>
    <p:cSldViewPr snapToGrid="0">
      <p:cViewPr varScale="1">
        <p:scale>
          <a:sx n="56" d="100"/>
          <a:sy n="56" d="100"/>
        </p:scale>
        <p:origin x="21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11F3B-0A80-4744-A19B-1AFA9C3635D5}" type="datetimeFigureOut">
              <a:rPr lang="en-US" smtClean="0"/>
              <a:t>7/10/2022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A64C0-2140-475C-B11A-2F128071BC9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798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11F3B-0A80-4744-A19B-1AFA9C3635D5}" type="datetimeFigureOut">
              <a:rPr lang="en-US" smtClean="0"/>
              <a:t>7/10/2022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A64C0-2140-475C-B11A-2F128071BC9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125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11F3B-0A80-4744-A19B-1AFA9C3635D5}" type="datetimeFigureOut">
              <a:rPr lang="en-US" smtClean="0"/>
              <a:t>7/10/2022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A64C0-2140-475C-B11A-2F128071BC9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44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11F3B-0A80-4744-A19B-1AFA9C3635D5}" type="datetimeFigureOut">
              <a:rPr lang="en-US" smtClean="0"/>
              <a:t>7/10/2022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A64C0-2140-475C-B11A-2F128071BC9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544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11F3B-0A80-4744-A19B-1AFA9C3635D5}" type="datetimeFigureOut">
              <a:rPr lang="en-US" smtClean="0"/>
              <a:t>7/10/2022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A64C0-2140-475C-B11A-2F128071BC9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500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11F3B-0A80-4744-A19B-1AFA9C3635D5}" type="datetimeFigureOut">
              <a:rPr lang="en-US" smtClean="0"/>
              <a:t>7/10/2022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A64C0-2140-475C-B11A-2F128071BC9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351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11F3B-0A80-4744-A19B-1AFA9C3635D5}" type="datetimeFigureOut">
              <a:rPr lang="en-US" smtClean="0"/>
              <a:t>7/10/2022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A64C0-2140-475C-B11A-2F128071BC9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079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11F3B-0A80-4744-A19B-1AFA9C3635D5}" type="datetimeFigureOut">
              <a:rPr lang="en-US" smtClean="0"/>
              <a:t>7/10/2022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A64C0-2140-475C-B11A-2F128071BC9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336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11F3B-0A80-4744-A19B-1AFA9C3635D5}" type="datetimeFigureOut">
              <a:rPr lang="en-US" smtClean="0"/>
              <a:t>7/10/2022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A64C0-2140-475C-B11A-2F128071BC9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469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11F3B-0A80-4744-A19B-1AFA9C3635D5}" type="datetimeFigureOut">
              <a:rPr lang="en-US" smtClean="0"/>
              <a:t>7/10/2022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A64C0-2140-475C-B11A-2F128071BC9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14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11F3B-0A80-4744-A19B-1AFA9C3635D5}" type="datetimeFigureOut">
              <a:rPr lang="en-US" smtClean="0"/>
              <a:t>7/10/2022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A64C0-2140-475C-B11A-2F128071BC9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800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711F3B-0A80-4744-A19B-1AFA9C3635D5}" type="datetimeFigureOut">
              <a:rPr lang="en-US" smtClean="0"/>
              <a:t>7/10/2022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4A64C0-2140-475C-B11A-2F128071BC9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47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498746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4000" dirty="0" smtClean="0"/>
              <a:t>Welcome to </a:t>
            </a:r>
            <a:br>
              <a:rPr lang="en-US" sz="4000" dirty="0" smtClean="0"/>
            </a:br>
            <a:r>
              <a:rPr lang="en-US" sz="4000" dirty="0" smtClean="0"/>
              <a:t>Advances </a:t>
            </a:r>
            <a:r>
              <a:rPr lang="en-US" sz="4000" dirty="0"/>
              <a:t>on Giant Nuclear </a:t>
            </a:r>
            <a:r>
              <a:rPr lang="en-US" sz="3600" dirty="0"/>
              <a:t>Monopole Excitations and Applications to Multi-messenger Astrophysics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96575" y="1598241"/>
            <a:ext cx="9144000" cy="1655762"/>
          </a:xfrm>
        </p:spPr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Yorick </a:t>
            </a:r>
            <a:r>
              <a:rPr lang="en-US" dirty="0" err="1" smtClean="0">
                <a:solidFill>
                  <a:srgbClr val="00B050"/>
                </a:solidFill>
              </a:rPr>
              <a:t>Blumenfeld</a:t>
            </a:r>
            <a:r>
              <a:rPr lang="en-US" dirty="0" smtClean="0">
                <a:solidFill>
                  <a:srgbClr val="00B050"/>
                </a:solidFill>
              </a:rPr>
              <a:t>, </a:t>
            </a:r>
            <a:r>
              <a:rPr lang="en-US" dirty="0" err="1" smtClean="0">
                <a:solidFill>
                  <a:srgbClr val="00B050"/>
                </a:solidFill>
              </a:rPr>
              <a:t>Gianluca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Colò</a:t>
            </a:r>
            <a:r>
              <a:rPr lang="en-US" dirty="0" smtClean="0">
                <a:solidFill>
                  <a:srgbClr val="00B050"/>
                </a:solidFill>
              </a:rPr>
              <a:t>, </a:t>
            </a:r>
            <a:r>
              <a:rPr lang="en-US" dirty="0" err="1" smtClean="0">
                <a:solidFill>
                  <a:srgbClr val="00B050"/>
                </a:solidFill>
              </a:rPr>
              <a:t>Umesh</a:t>
            </a:r>
            <a:r>
              <a:rPr lang="en-US" dirty="0" smtClean="0">
                <a:solidFill>
                  <a:srgbClr val="00B050"/>
                </a:solidFill>
              </a:rPr>
              <a:t> Garg, Elias Khan and 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Marine </a:t>
            </a:r>
            <a:r>
              <a:rPr lang="en-US" dirty="0" err="1" smtClean="0">
                <a:solidFill>
                  <a:srgbClr val="00B050"/>
                </a:solidFill>
              </a:rPr>
              <a:t>Vandebrouck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3697" y="3556785"/>
            <a:ext cx="3025503" cy="2829355"/>
          </a:xfrm>
          <a:prstGeom prst="rect">
            <a:avLst/>
          </a:prstGeom>
        </p:spPr>
      </p:pic>
      <p:grpSp>
        <p:nvGrpSpPr>
          <p:cNvPr id="5" name="Groupe 4"/>
          <p:cNvGrpSpPr/>
          <p:nvPr/>
        </p:nvGrpSpPr>
        <p:grpSpPr>
          <a:xfrm>
            <a:off x="7733112" y="3433812"/>
            <a:ext cx="3053183" cy="2952328"/>
            <a:chOff x="2541352" y="1556792"/>
            <a:chExt cx="3053183" cy="2952328"/>
          </a:xfrm>
        </p:grpSpPr>
        <p:sp>
          <p:nvSpPr>
            <p:cNvPr id="6" name="Ellipse 5"/>
            <p:cNvSpPr/>
            <p:nvPr/>
          </p:nvSpPr>
          <p:spPr>
            <a:xfrm>
              <a:off x="3275856" y="2276872"/>
              <a:ext cx="1584176" cy="15121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Ellipse 6"/>
            <p:cNvSpPr/>
            <p:nvPr/>
          </p:nvSpPr>
          <p:spPr>
            <a:xfrm>
              <a:off x="2541352" y="1556792"/>
              <a:ext cx="3053183" cy="2952328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Double flèche horizontale 7"/>
            <p:cNvSpPr/>
            <p:nvPr/>
          </p:nvSpPr>
          <p:spPr>
            <a:xfrm>
              <a:off x="2555776" y="2852936"/>
              <a:ext cx="734505" cy="484632"/>
            </a:xfrm>
            <a:prstGeom prst="leftRight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9238" y="2839426"/>
              <a:ext cx="735297" cy="5064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Double flèche verticale 9"/>
            <p:cNvSpPr/>
            <p:nvPr/>
          </p:nvSpPr>
          <p:spPr>
            <a:xfrm>
              <a:off x="3817104" y="1556792"/>
              <a:ext cx="484632" cy="720080"/>
            </a:xfrm>
            <a:prstGeom prst="upDown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Double flèche verticale 10"/>
            <p:cNvSpPr/>
            <p:nvPr/>
          </p:nvSpPr>
          <p:spPr>
            <a:xfrm>
              <a:off x="3825628" y="3789040"/>
              <a:ext cx="484632" cy="720080"/>
            </a:xfrm>
            <a:prstGeom prst="upDown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24063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Some Basic facts</a:t>
            </a:r>
            <a:endParaRPr lang="en-US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881" y="1306235"/>
            <a:ext cx="7437120" cy="5551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90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Some Basic </a:t>
            </a:r>
            <a:r>
              <a:rPr lang="en-US" dirty="0" smtClean="0">
                <a:solidFill>
                  <a:prstClr val="black"/>
                </a:solidFill>
              </a:rPr>
              <a:t>facts (continued) </a:t>
            </a:r>
            <a:endParaRPr lang="en-US" dirty="0"/>
          </a:p>
        </p:txBody>
      </p:sp>
      <p:sp>
        <p:nvSpPr>
          <p:cNvPr id="3" name="ZoneTexte 2"/>
          <p:cNvSpPr txBox="1"/>
          <p:nvPr/>
        </p:nvSpPr>
        <p:spPr>
          <a:xfrm>
            <a:off x="1767840" y="1404146"/>
            <a:ext cx="738394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compressibility of a nucleus A, K</a:t>
            </a:r>
            <a:r>
              <a:rPr lang="en-US" baseline="-25000" dirty="0" smtClean="0"/>
              <a:t>A</a:t>
            </a:r>
            <a:r>
              <a:rPr lang="en-US" dirty="0" smtClean="0"/>
              <a:t> , is related to the energy of the GMR by</a:t>
            </a:r>
          </a:p>
          <a:p>
            <a:endParaRPr lang="en-US" baseline="-25000" dirty="0" smtClean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9637" y="1792230"/>
            <a:ext cx="2841084" cy="873759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5246707" y="2003283"/>
            <a:ext cx="654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  <a:r>
              <a:rPr lang="en-US" dirty="0" smtClean="0"/>
              <a:t>ith </a:t>
            </a:r>
            <a:endParaRPr lang="en-US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0817" y="1955179"/>
            <a:ext cx="2734650" cy="461333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2718634" y="2629534"/>
            <a:ext cx="6518133" cy="14773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The GMR (like every GR)  is defined by E</a:t>
            </a:r>
            <a:r>
              <a:rPr lang="en-US" baseline="-25000" dirty="0" smtClean="0"/>
              <a:t>ISGMR</a:t>
            </a:r>
            <a:r>
              <a:rPr lang="en-US" dirty="0" smtClean="0"/>
              <a:t>, </a:t>
            </a:r>
            <a:r>
              <a:rPr lang="en-US" dirty="0" smtClean="0">
                <a:latin typeface="Symbol" panose="05050102010706020507" pitchFamily="18" charset="2"/>
              </a:rPr>
              <a:t>G</a:t>
            </a:r>
            <a:r>
              <a:rPr lang="en-US" dirty="0" smtClean="0"/>
              <a:t> and %EWSR</a:t>
            </a:r>
          </a:p>
          <a:p>
            <a:r>
              <a:rPr lang="en-US" dirty="0" smtClean="0"/>
              <a:t>To define precisely </a:t>
            </a:r>
            <a:r>
              <a:rPr lang="en-US" dirty="0" smtClean="0">
                <a:solidFill>
                  <a:prstClr val="black"/>
                </a:solidFill>
              </a:rPr>
              <a:t>E</a:t>
            </a:r>
            <a:r>
              <a:rPr lang="en-US" baseline="-25000" dirty="0" smtClean="0">
                <a:solidFill>
                  <a:prstClr val="black"/>
                </a:solidFill>
              </a:rPr>
              <a:t>ISGMR </a:t>
            </a:r>
            <a:r>
              <a:rPr lang="en-US" dirty="0" smtClean="0">
                <a:solidFill>
                  <a:prstClr val="black"/>
                </a:solidFill>
              </a:rPr>
              <a:t>one needs to observe a large </a:t>
            </a:r>
            <a:r>
              <a:rPr lang="en-US" dirty="0">
                <a:solidFill>
                  <a:prstClr val="black"/>
                </a:solidFill>
              </a:rPr>
              <a:t>%</a:t>
            </a:r>
            <a:r>
              <a:rPr lang="en-US" dirty="0" smtClean="0">
                <a:solidFill>
                  <a:prstClr val="black"/>
                </a:solidFill>
              </a:rPr>
              <a:t>EWSR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To obtain experimentally the </a:t>
            </a:r>
            <a:r>
              <a:rPr lang="en-US" dirty="0">
                <a:solidFill>
                  <a:prstClr val="black"/>
                </a:solidFill>
              </a:rPr>
              <a:t>%</a:t>
            </a:r>
            <a:r>
              <a:rPr lang="en-US" dirty="0" smtClean="0">
                <a:solidFill>
                  <a:prstClr val="black"/>
                </a:solidFill>
              </a:rPr>
              <a:t>EWSR one compares data with a reaction model (DWBA) which includes the transition density (scaling model):</a:t>
            </a:r>
            <a:endParaRPr lang="en-US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7675" y="4131156"/>
            <a:ext cx="5380052" cy="1594902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963280" y="5953760"/>
            <a:ext cx="10265439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The experimental error on </a:t>
            </a:r>
            <a:r>
              <a:rPr lang="en-US" dirty="0" smtClean="0">
                <a:solidFill>
                  <a:prstClr val="black"/>
                </a:solidFill>
              </a:rPr>
              <a:t>E</a:t>
            </a:r>
            <a:r>
              <a:rPr lang="en-US" baseline="-25000" dirty="0" smtClean="0">
                <a:solidFill>
                  <a:prstClr val="black"/>
                </a:solidFill>
              </a:rPr>
              <a:t>ISGMR </a:t>
            </a:r>
            <a:r>
              <a:rPr lang="en-US" dirty="0" smtClean="0">
                <a:solidFill>
                  <a:prstClr val="black"/>
                </a:solidFill>
              </a:rPr>
              <a:t>comes mainly from high energy strength difficult to observe and for which </a:t>
            </a:r>
          </a:p>
          <a:p>
            <a:r>
              <a:rPr lang="en-US" dirty="0">
                <a:solidFill>
                  <a:prstClr val="black"/>
                </a:solidFill>
              </a:rPr>
              <a:t>t</a:t>
            </a:r>
            <a:r>
              <a:rPr lang="en-US" dirty="0" smtClean="0">
                <a:solidFill>
                  <a:prstClr val="black"/>
                </a:solidFill>
              </a:rPr>
              <a:t>he transition density may not follow the above formula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31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8360" y="1"/>
            <a:ext cx="10515600" cy="762000"/>
          </a:xfrm>
        </p:spPr>
        <p:txBody>
          <a:bodyPr/>
          <a:lstStyle/>
          <a:p>
            <a:pPr algn="ctr"/>
            <a:r>
              <a:rPr lang="en-US" dirty="0" smtClean="0"/>
              <a:t>Experimental results</a:t>
            </a:r>
            <a:endParaRPr lang="en-US" dirty="0"/>
          </a:p>
        </p:txBody>
      </p:sp>
      <p:sp>
        <p:nvSpPr>
          <p:cNvPr id="4" name="ZoneTexte 3"/>
          <p:cNvSpPr txBox="1"/>
          <p:nvPr/>
        </p:nvSpPr>
        <p:spPr>
          <a:xfrm>
            <a:off x="629920" y="885966"/>
            <a:ext cx="984513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Discovered in the mid-seventies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First observation claimed at IPN </a:t>
            </a:r>
            <a:r>
              <a:rPr lang="en-US" dirty="0" err="1" smtClean="0"/>
              <a:t>Orsay</a:t>
            </a:r>
            <a:r>
              <a:rPr lang="en-US" dirty="0" smtClean="0"/>
              <a:t> synchrocyclotron but never published except in annual </a:t>
            </a:r>
            <a:r>
              <a:rPr lang="en-US" dirty="0" smtClean="0"/>
              <a:t>report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(</a:t>
            </a:r>
            <a:r>
              <a:rPr lang="en-US" dirty="0" err="1" smtClean="0">
                <a:latin typeface="Symbol" panose="05050102010706020507" pitchFamily="18" charset="2"/>
              </a:rPr>
              <a:t>a</a:t>
            </a:r>
            <a:r>
              <a:rPr lang="en-US" dirty="0" err="1" smtClean="0"/>
              <a:t>,</a:t>
            </a:r>
            <a:r>
              <a:rPr lang="en-US" dirty="0" err="1" smtClean="0">
                <a:latin typeface="Symbol" panose="05050102010706020507" pitchFamily="18" charset="2"/>
              </a:rPr>
              <a:t>a</a:t>
            </a:r>
            <a:r>
              <a:rPr lang="en-US" dirty="0" smtClean="0"/>
              <a:t>’) scattering at KVI Groningen (</a:t>
            </a:r>
            <a:r>
              <a:rPr lang="en-US" dirty="0" err="1" smtClean="0"/>
              <a:t>Harakeh</a:t>
            </a:r>
            <a:r>
              <a:rPr lang="en-US" dirty="0" smtClean="0"/>
              <a:t>, Van der </a:t>
            </a:r>
            <a:r>
              <a:rPr lang="en-US" dirty="0" err="1" smtClean="0"/>
              <a:t>Woude</a:t>
            </a:r>
            <a:r>
              <a:rPr lang="en-US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aseline="30000" dirty="0" smtClean="0"/>
              <a:t>3</a:t>
            </a:r>
            <a:r>
              <a:rPr lang="en-US" dirty="0" smtClean="0"/>
              <a:t>He scattering at ISN Grenoble (</a:t>
            </a:r>
            <a:r>
              <a:rPr lang="en-US" dirty="0" err="1" smtClean="0"/>
              <a:t>Buenerd</a:t>
            </a:r>
            <a:r>
              <a:rPr lang="en-US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(</a:t>
            </a:r>
            <a:r>
              <a:rPr lang="en-US" dirty="0" err="1" smtClean="0">
                <a:latin typeface="Symbol" panose="05050102010706020507" pitchFamily="18" charset="2"/>
              </a:rPr>
              <a:t>a</a:t>
            </a:r>
            <a:r>
              <a:rPr lang="en-US" dirty="0" err="1" smtClean="0"/>
              <a:t>,</a:t>
            </a:r>
            <a:r>
              <a:rPr lang="en-US" dirty="0" err="1" smtClean="0">
                <a:latin typeface="Symbol" panose="05050102010706020507" pitchFamily="18" charset="2"/>
              </a:rPr>
              <a:t>a</a:t>
            </a:r>
            <a:r>
              <a:rPr lang="en-US" dirty="0" smtClean="0"/>
              <a:t>’) scattering at Texas A&amp;M (Youngblood)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3097218"/>
            <a:ext cx="4612640" cy="3263969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4864" y="2633018"/>
            <a:ext cx="5608351" cy="4192367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4640" y="6485152"/>
            <a:ext cx="3661650" cy="340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051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58520" y="0"/>
            <a:ext cx="10515600" cy="975995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7030A0"/>
                </a:solidFill>
              </a:rPr>
              <a:t>Systematics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9761" y="782319"/>
            <a:ext cx="5759488" cy="6075681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3159761" y="124968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% EWSR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 flipH="1">
            <a:off x="2900681" y="3952240"/>
            <a:ext cx="1737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</a:t>
            </a:r>
            <a:r>
              <a:rPr lang="en-US" baseline="-25000" dirty="0" smtClean="0">
                <a:solidFill>
                  <a:srgbClr val="FF0000"/>
                </a:solidFill>
              </a:rPr>
              <a:t>ISGMR</a:t>
            </a:r>
            <a:r>
              <a:rPr lang="en-US" dirty="0" smtClean="0">
                <a:solidFill>
                  <a:srgbClr val="FF0000"/>
                </a:solidFill>
              </a:rPr>
              <a:t> (MeV)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962400" y="1505545"/>
            <a:ext cx="5994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140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ZoneTexte 6"/>
          <p:cNvSpPr txBox="1"/>
          <p:nvPr/>
        </p:nvSpPr>
        <p:spPr>
          <a:xfrm>
            <a:off x="3962400" y="2059543"/>
            <a:ext cx="713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100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 flipH="1">
            <a:off x="4086859" y="2544226"/>
            <a:ext cx="589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60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086859" y="3098224"/>
            <a:ext cx="706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20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4147819" y="4308763"/>
            <a:ext cx="513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20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4155438" y="4990921"/>
            <a:ext cx="568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16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 flipH="1">
            <a:off x="4155438" y="5705137"/>
            <a:ext cx="497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12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4404358" y="5941505"/>
            <a:ext cx="3855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0          50        100       150       200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02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14400"/>
          </a:xfrm>
          <a:solidFill>
            <a:srgbClr val="FFFF00"/>
          </a:solidFill>
        </p:spPr>
        <p:txBody>
          <a:bodyPr/>
          <a:lstStyle/>
          <a:p>
            <a:pPr algn="ctr"/>
            <a:r>
              <a:rPr lang="en-US" dirty="0" smtClean="0"/>
              <a:t>How do we get K</a:t>
            </a:r>
            <a:r>
              <a:rPr lang="en-US" baseline="-25000" dirty="0" smtClean="0"/>
              <a:t>∞</a:t>
            </a:r>
            <a:r>
              <a:rPr lang="en-US" dirty="0" smtClean="0"/>
              <a:t>?</a:t>
            </a:r>
            <a:endParaRPr lang="en-US" baseline="-250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2444" y="1300334"/>
            <a:ext cx="8545176" cy="94502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58160" y="1468046"/>
            <a:ext cx="650240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libri Light" panose="020F0302020204030204"/>
                <a:ea typeface="+mj-ea"/>
                <a:cs typeface="+mj-cs"/>
              </a:rPr>
              <a:t>K</a:t>
            </a:r>
            <a:r>
              <a:rPr lang="en-US" sz="3200" b="1" baseline="-25000" dirty="0">
                <a:solidFill>
                  <a:srgbClr val="FF0000"/>
                </a:solidFill>
                <a:latin typeface="Calibri Light" panose="020F0302020204030204"/>
                <a:ea typeface="+mj-ea"/>
                <a:cs typeface="+mj-cs"/>
              </a:rPr>
              <a:t>∞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 flipH="1">
            <a:off x="1295399" y="1958923"/>
            <a:ext cx="94132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Fit the K parameters on experimental data: </a:t>
            </a:r>
            <a:r>
              <a:rPr lang="en-US" sz="2800" dirty="0" smtClean="0">
                <a:solidFill>
                  <a:srgbClr val="FF0000"/>
                </a:solidFill>
              </a:rPr>
              <a:t>Very Imprecise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0" y="2711410"/>
            <a:ext cx="522224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Base on RPA calculations and compare with experiment</a:t>
            </a:r>
          </a:p>
          <a:p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1400" dirty="0" smtClean="0">
                <a:solidFill>
                  <a:srgbClr val="00B050"/>
                </a:solidFill>
              </a:rPr>
              <a:t>J.P. </a:t>
            </a:r>
            <a:r>
              <a:rPr lang="en-US" sz="1400" dirty="0" err="1" smtClean="0">
                <a:solidFill>
                  <a:srgbClr val="00B050"/>
                </a:solidFill>
              </a:rPr>
              <a:t>Blaizot</a:t>
            </a:r>
            <a:r>
              <a:rPr lang="en-US" sz="1400" dirty="0" smtClean="0">
                <a:solidFill>
                  <a:srgbClr val="00B050"/>
                </a:solidFill>
              </a:rPr>
              <a:t>, D. </a:t>
            </a:r>
            <a:r>
              <a:rPr lang="en-US" sz="1400" dirty="0" err="1" smtClean="0">
                <a:solidFill>
                  <a:srgbClr val="00B050"/>
                </a:solidFill>
              </a:rPr>
              <a:t>Gogny</a:t>
            </a:r>
            <a:r>
              <a:rPr lang="en-US" sz="1400" dirty="0" smtClean="0">
                <a:solidFill>
                  <a:srgbClr val="00B050"/>
                </a:solidFill>
              </a:rPr>
              <a:t> and B. </a:t>
            </a:r>
            <a:r>
              <a:rPr lang="en-US" sz="1400" dirty="0" err="1" smtClean="0">
                <a:solidFill>
                  <a:srgbClr val="00B050"/>
                </a:solidFill>
              </a:rPr>
              <a:t>Grammaticos</a:t>
            </a:r>
            <a:r>
              <a:rPr lang="en-US" sz="1400" dirty="0" smtClean="0">
                <a:solidFill>
                  <a:srgbClr val="00B050"/>
                </a:solidFill>
              </a:rPr>
              <a:t> NPA265 (1976) 315</a:t>
            </a:r>
          </a:p>
          <a:p>
            <a:r>
              <a:rPr lang="en-US" sz="1400" dirty="0" smtClean="0">
                <a:solidFill>
                  <a:srgbClr val="00B050"/>
                </a:solidFill>
              </a:rPr>
              <a:t>  J.P </a:t>
            </a:r>
            <a:r>
              <a:rPr lang="en-US" sz="1400" dirty="0" err="1" smtClean="0">
                <a:solidFill>
                  <a:srgbClr val="00B050"/>
                </a:solidFill>
              </a:rPr>
              <a:t>Blaizot</a:t>
            </a:r>
            <a:r>
              <a:rPr lang="en-US" sz="1400" dirty="0" smtClean="0">
                <a:solidFill>
                  <a:srgbClr val="00B050"/>
                </a:solidFill>
              </a:rPr>
              <a:t> Phys. Rep. 64 (1980) 171</a:t>
            </a:r>
          </a:p>
          <a:p>
            <a:pPr lvl="0"/>
            <a:r>
              <a:rPr lang="en-US" sz="3200" b="1" dirty="0">
                <a:solidFill>
                  <a:srgbClr val="FF0000"/>
                </a:solidFill>
                <a:latin typeface="Calibri Light" panose="020F0302020204030204"/>
              </a:rPr>
              <a:t>K</a:t>
            </a:r>
            <a:r>
              <a:rPr lang="en-US" sz="3200" b="1" baseline="-25000" dirty="0" smtClean="0">
                <a:solidFill>
                  <a:srgbClr val="FF0000"/>
                </a:solidFill>
                <a:latin typeface="Calibri Light" panose="020F0302020204030204"/>
              </a:rPr>
              <a:t>∞</a:t>
            </a:r>
            <a:r>
              <a:rPr lang="en-US" sz="3200" b="1" dirty="0" smtClean="0">
                <a:solidFill>
                  <a:srgbClr val="FF0000"/>
                </a:solidFill>
                <a:latin typeface="Calibri Light" panose="020F0302020204030204"/>
              </a:rPr>
              <a:t>= 210 ± 30 MeV</a:t>
            </a:r>
          </a:p>
          <a:p>
            <a:pPr lvl="0"/>
            <a:r>
              <a:rPr lang="en-US" sz="2400" b="1" dirty="0" smtClean="0">
                <a:solidFill>
                  <a:srgbClr val="0070C0"/>
                </a:solidFill>
                <a:latin typeface="Calibri Light" panose="020F0302020204030204"/>
              </a:rPr>
              <a:t>Already in 1976</a:t>
            </a:r>
          </a:p>
          <a:p>
            <a:pPr lvl="0"/>
            <a:r>
              <a:rPr lang="en-US" sz="2400" b="1" dirty="0" smtClean="0">
                <a:solidFill>
                  <a:srgbClr val="0070C0"/>
                </a:solidFill>
                <a:latin typeface="Calibri Light" panose="020F0302020204030204"/>
              </a:rPr>
              <a:t>We have not done much better since with some scatter depending on the type of theory (non-relativistic or relativistic) </a:t>
            </a:r>
          </a:p>
          <a:p>
            <a:pPr lvl="0"/>
            <a:r>
              <a:rPr lang="en-US" sz="2400" b="1" dirty="0" err="1" smtClean="0">
                <a:solidFill>
                  <a:srgbClr val="0070C0"/>
                </a:solidFill>
                <a:latin typeface="Calibri Light" panose="020F0302020204030204"/>
              </a:rPr>
              <a:t>Colo</a:t>
            </a:r>
            <a:r>
              <a:rPr lang="en-US" sz="2400" b="1" dirty="0" smtClean="0">
                <a:solidFill>
                  <a:srgbClr val="0070C0"/>
                </a:solidFill>
                <a:latin typeface="Calibri Light" panose="020F0302020204030204"/>
              </a:rPr>
              <a:t> et al (2004) give </a:t>
            </a:r>
            <a:r>
              <a:rPr lang="en-US" sz="2400" b="1" dirty="0">
                <a:solidFill>
                  <a:srgbClr val="FF0000"/>
                </a:solidFill>
                <a:latin typeface="Calibri Light" panose="020F0302020204030204"/>
              </a:rPr>
              <a:t>K</a:t>
            </a:r>
            <a:r>
              <a:rPr lang="en-US" sz="2400" b="1" baseline="-25000" dirty="0">
                <a:solidFill>
                  <a:srgbClr val="FF0000"/>
                </a:solidFill>
                <a:latin typeface="Calibri Light" panose="020F0302020204030204"/>
              </a:rPr>
              <a:t>∞</a:t>
            </a:r>
            <a:r>
              <a:rPr lang="en-US" sz="2400" b="1" dirty="0">
                <a:solidFill>
                  <a:srgbClr val="FF0000"/>
                </a:solidFill>
                <a:latin typeface="Calibri Light" panose="020F0302020204030204"/>
              </a:rPr>
              <a:t>= </a:t>
            </a:r>
            <a:r>
              <a:rPr lang="en-US" sz="2400" b="1" dirty="0" smtClean="0">
                <a:solidFill>
                  <a:srgbClr val="FF0000"/>
                </a:solidFill>
                <a:latin typeface="Calibri Light" panose="020F0302020204030204"/>
              </a:rPr>
              <a:t>240 </a:t>
            </a:r>
            <a:r>
              <a:rPr lang="en-US" sz="2400" b="1" dirty="0">
                <a:solidFill>
                  <a:srgbClr val="FF0000"/>
                </a:solidFill>
                <a:latin typeface="Calibri Light" panose="020F0302020204030204"/>
              </a:rPr>
              <a:t>± </a:t>
            </a:r>
            <a:r>
              <a:rPr lang="en-US" sz="2400" b="1" dirty="0" smtClean="0">
                <a:solidFill>
                  <a:srgbClr val="FF0000"/>
                </a:solidFill>
                <a:latin typeface="Calibri Light" panose="020F0302020204030204"/>
              </a:rPr>
              <a:t>10 </a:t>
            </a:r>
            <a:r>
              <a:rPr lang="en-US" sz="2400" b="1" dirty="0">
                <a:solidFill>
                  <a:srgbClr val="FF0000"/>
                </a:solidFill>
                <a:latin typeface="Calibri Light" panose="020F0302020204030204"/>
              </a:rPr>
              <a:t>MeV</a:t>
            </a:r>
          </a:p>
          <a:p>
            <a:pPr lvl="0"/>
            <a:endParaRPr lang="en-US" sz="2800" b="1" dirty="0">
              <a:solidFill>
                <a:srgbClr val="0070C0"/>
              </a:solidFill>
            </a:endParaRPr>
          </a:p>
          <a:p>
            <a:endParaRPr lang="en-US" sz="2000" dirty="0" smtClean="0">
              <a:solidFill>
                <a:srgbClr val="00B050"/>
              </a:solidFill>
            </a:endParaRPr>
          </a:p>
          <a:p>
            <a:endParaRPr lang="en-US" sz="2000" dirty="0">
              <a:solidFill>
                <a:srgbClr val="00B050"/>
              </a:solidFill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5520" y="3108208"/>
            <a:ext cx="5323098" cy="3749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2960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dirty="0" smtClean="0"/>
              <a:t>Dependence on N-Z : </a:t>
            </a:r>
            <a:r>
              <a:rPr lang="en-US" dirty="0" err="1" smtClean="0"/>
              <a:t>K</a:t>
            </a:r>
            <a:r>
              <a:rPr lang="en-US" dirty="0" err="1" smtClean="0">
                <a:latin typeface="Symbol" panose="05050102010706020507" pitchFamily="18" charset="2"/>
              </a:rPr>
              <a:t>t</a:t>
            </a:r>
            <a:endParaRPr lang="en-US" dirty="0">
              <a:latin typeface="Symbol" panose="05050102010706020507" pitchFamily="18" charset="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78127" y="1487403"/>
            <a:ext cx="1034124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dirty="0">
                <a:solidFill>
                  <a:srgbClr val="FF0000"/>
                </a:solidFill>
                <a:latin typeface="Calibri Light" panose="020F0302020204030204"/>
              </a:rPr>
              <a:t>K</a:t>
            </a:r>
            <a:r>
              <a:rPr lang="en-US" sz="2800" b="1" baseline="-25000" dirty="0" smtClean="0">
                <a:solidFill>
                  <a:srgbClr val="FF0000"/>
                </a:solidFill>
                <a:latin typeface="Calibri Light" panose="020F0302020204030204"/>
              </a:rPr>
              <a:t>∞</a:t>
            </a:r>
            <a:r>
              <a:rPr lang="en-US" sz="2800" b="1" dirty="0" smtClean="0">
                <a:solidFill>
                  <a:srgbClr val="FF0000"/>
                </a:solidFill>
                <a:latin typeface="Calibri Light" panose="020F0302020204030204"/>
              </a:rPr>
              <a:t> is for symmetric nuclear matter. This is not the case for a neutron star for example. So one wants to measure the dependence on N-Z.</a:t>
            </a:r>
          </a:p>
          <a:p>
            <a:pPr lvl="0"/>
            <a:endParaRPr lang="en-US" sz="1200" b="1" dirty="0">
              <a:solidFill>
                <a:srgbClr val="FF0000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9306" y="3029456"/>
            <a:ext cx="5701051" cy="11937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9249" y="2490657"/>
            <a:ext cx="3219318" cy="4263214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5252484" y="6379535"/>
            <a:ext cx="4082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D.T. </a:t>
            </a:r>
            <a:r>
              <a:rPr lang="en-US" dirty="0" err="1" smtClean="0">
                <a:solidFill>
                  <a:srgbClr val="00B050"/>
                </a:solidFill>
              </a:rPr>
              <a:t>Khoa</a:t>
            </a:r>
            <a:r>
              <a:rPr lang="en-US" dirty="0" smtClean="0">
                <a:solidFill>
                  <a:srgbClr val="00B050"/>
                </a:solidFill>
              </a:rPr>
              <a:t> et al. NPA602 (1996) 98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5421746" y="4102998"/>
            <a:ext cx="42075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Measure along an isotopic chain</a:t>
            </a:r>
            <a:endParaRPr lang="en-US" sz="2400" dirty="0">
              <a:solidFill>
                <a:srgbClr val="00B050"/>
              </a:solidFill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4363" y="4517709"/>
            <a:ext cx="2797273" cy="1861826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5999306" y="5263956"/>
            <a:ext cx="2806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/>
                </a:solidFill>
              </a:rPr>
              <a:t>Grand Raiden Osaka</a:t>
            </a:r>
            <a:endParaRPr lang="en-US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0845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dirty="0" smtClean="0"/>
              <a:t>Results for </a:t>
            </a:r>
            <a:r>
              <a:rPr lang="en-US" dirty="0" err="1" smtClean="0">
                <a:solidFill>
                  <a:prstClr val="black"/>
                </a:solidFill>
              </a:rPr>
              <a:t>K</a:t>
            </a:r>
            <a:r>
              <a:rPr lang="en-US" dirty="0" err="1" smtClean="0">
                <a:solidFill>
                  <a:prstClr val="black"/>
                </a:solidFill>
                <a:latin typeface="Symbol" panose="05050102010706020507" pitchFamily="18" charset="2"/>
              </a:rPr>
              <a:t>t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677" y="2040402"/>
            <a:ext cx="4356900" cy="3904033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244437"/>
            <a:ext cx="5189492" cy="333058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0622" y="5543577"/>
            <a:ext cx="4654870" cy="622575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460677" y="6474691"/>
            <a:ext cx="4967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T. Li, U. Garg et al. PRL 99 (2007) 162503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6927273" y="6336145"/>
            <a:ext cx="48490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Similar result with Cd isotopes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429389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32873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932872"/>
            <a:ext cx="12192000" cy="5925127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/>
              <a:t>Can our knowledge of </a:t>
            </a:r>
            <a:r>
              <a:rPr lang="en-US" b="1" dirty="0">
                <a:latin typeface="Calibri Light" panose="020F0302020204030204"/>
              </a:rPr>
              <a:t>K</a:t>
            </a:r>
            <a:r>
              <a:rPr lang="en-US" b="1" baseline="-25000" dirty="0" smtClean="0">
                <a:latin typeface="Calibri Light" panose="020F0302020204030204"/>
              </a:rPr>
              <a:t>∞ </a:t>
            </a:r>
            <a:r>
              <a:rPr lang="en-US" b="1" dirty="0" smtClean="0">
                <a:latin typeface="Calibri Light" panose="020F0302020204030204"/>
              </a:rPr>
              <a:t> be improved? </a:t>
            </a:r>
            <a:endParaRPr lang="en-US" b="1" dirty="0">
              <a:latin typeface="Calibri Light" panose="020F0302020204030204"/>
            </a:endParaRPr>
          </a:p>
          <a:p>
            <a:r>
              <a:rPr lang="en-US" b="1" dirty="0" smtClean="0">
                <a:latin typeface="Calibri Light" panose="020F0302020204030204"/>
              </a:rPr>
              <a:t>Do </a:t>
            </a:r>
            <a:r>
              <a:rPr lang="en-US" b="1" dirty="0" smtClean="0">
                <a:latin typeface="Calibri Light" panose="020F0302020204030204"/>
              </a:rPr>
              <a:t>soft monopole modes exist? Can they teach us something about compressibility?</a:t>
            </a:r>
          </a:p>
          <a:p>
            <a:r>
              <a:rPr lang="en-US" b="1" dirty="0" smtClean="0">
                <a:latin typeface="Calibri Light" panose="020F0302020204030204"/>
              </a:rPr>
              <a:t>Is it worth the effort to measure the GMR in unstable nuclei?</a:t>
            </a:r>
          </a:p>
          <a:p>
            <a:r>
              <a:rPr lang="en-US" b="1" dirty="0" smtClean="0">
                <a:latin typeface="Calibri Light" panose="020F0302020204030204"/>
              </a:rPr>
              <a:t>If so, what are the best techniques and the most interesting nuclei</a:t>
            </a:r>
            <a:r>
              <a:rPr lang="en-US" b="1" dirty="0" smtClean="0">
                <a:latin typeface="Calibri Light" panose="020F0302020204030204"/>
              </a:rPr>
              <a:t>?</a:t>
            </a:r>
          </a:p>
          <a:p>
            <a:r>
              <a:rPr lang="en-US" b="1" dirty="0" smtClean="0">
                <a:latin typeface="Calibri Light" panose="020F0302020204030204"/>
              </a:rPr>
              <a:t>What does the GMR teach us about the nuclear EOS and how does it help us understand astrophysical phenomena?</a:t>
            </a:r>
          </a:p>
          <a:p>
            <a:r>
              <a:rPr lang="en-US" b="1" dirty="0" smtClean="0">
                <a:latin typeface="Calibri Light" panose="020F0302020204030204"/>
              </a:rPr>
              <a:t>4 Discussion sessions should help us to answer:</a:t>
            </a:r>
          </a:p>
          <a:p>
            <a:pPr lvl="1"/>
            <a:r>
              <a:rPr lang="en-US" b="1" dirty="0" err="1" smtClean="0">
                <a:latin typeface="Calibri Light" panose="020F0302020204030204"/>
              </a:rPr>
              <a:t>Experment</a:t>
            </a:r>
            <a:r>
              <a:rPr lang="en-US" b="1" dirty="0" smtClean="0">
                <a:latin typeface="Calibri Light" panose="020F0302020204030204"/>
              </a:rPr>
              <a:t> (M. </a:t>
            </a:r>
            <a:r>
              <a:rPr lang="en-US" b="1" dirty="0" err="1" smtClean="0">
                <a:latin typeface="Calibri Light" panose="020F0302020204030204"/>
              </a:rPr>
              <a:t>Harakeh</a:t>
            </a:r>
            <a:r>
              <a:rPr lang="en-US" b="1" dirty="0" smtClean="0">
                <a:latin typeface="Calibri Light" panose="020F0302020204030204"/>
              </a:rPr>
              <a:t>)</a:t>
            </a:r>
          </a:p>
          <a:p>
            <a:pPr lvl="1"/>
            <a:r>
              <a:rPr lang="en-US" b="1" dirty="0" smtClean="0">
                <a:latin typeface="Calibri Light" panose="020F0302020204030204"/>
              </a:rPr>
              <a:t>Theory (H. Sagawa)</a:t>
            </a:r>
          </a:p>
          <a:p>
            <a:pPr lvl="1"/>
            <a:r>
              <a:rPr lang="en-US" b="1" dirty="0" smtClean="0">
                <a:latin typeface="Calibri Light" panose="020F0302020204030204"/>
              </a:rPr>
              <a:t>Astrophysics (J. </a:t>
            </a:r>
            <a:r>
              <a:rPr lang="en-US" b="1" dirty="0" err="1">
                <a:latin typeface="Calibri Light" panose="020F0302020204030204"/>
              </a:rPr>
              <a:t>M</a:t>
            </a:r>
            <a:r>
              <a:rPr lang="en-US" b="1" dirty="0" err="1" smtClean="0">
                <a:latin typeface="Calibri Light" panose="020F0302020204030204"/>
              </a:rPr>
              <a:t>argueron</a:t>
            </a:r>
            <a:r>
              <a:rPr lang="en-US" b="1" dirty="0" smtClean="0">
                <a:latin typeface="Calibri Light" panose="020F0302020204030204"/>
              </a:rPr>
              <a:t>)</a:t>
            </a:r>
          </a:p>
          <a:p>
            <a:pPr lvl="1"/>
            <a:r>
              <a:rPr lang="en-US" b="1" dirty="0" smtClean="0">
                <a:latin typeface="Calibri Light" panose="020F0302020204030204"/>
              </a:rPr>
              <a:t>Future (E. Khan)</a:t>
            </a:r>
          </a:p>
          <a:p>
            <a:pPr lvl="1"/>
            <a:endParaRPr lang="en-US" b="1" dirty="0" smtClean="0">
              <a:latin typeface="Calibri Light" panose="020F0302020204030204"/>
            </a:endParaRPr>
          </a:p>
          <a:p>
            <a:endParaRPr lang="en-US" dirty="0"/>
          </a:p>
        </p:txBody>
      </p:sp>
      <p:sp>
        <p:nvSpPr>
          <p:cNvPr id="4" name="ZoneTexte 3"/>
          <p:cNvSpPr txBox="1"/>
          <p:nvPr/>
        </p:nvSpPr>
        <p:spPr>
          <a:xfrm>
            <a:off x="3737148" y="6088558"/>
            <a:ext cx="51628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</a:rPr>
              <a:t>Enjoy the workshop!  </a:t>
            </a:r>
            <a:endParaRPr lang="en-US" sz="4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1745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1571</TotalTime>
  <Words>481</Words>
  <Application>Microsoft Office PowerPoint</Application>
  <PresentationFormat>Grand écran</PresentationFormat>
  <Paragraphs>62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Symbol</vt:lpstr>
      <vt:lpstr>Thème Office</vt:lpstr>
      <vt:lpstr>Welcome to  Advances on Giant Nuclear Monopole Excitations and Applications to Multi-messenger Astrophysics</vt:lpstr>
      <vt:lpstr>Some Basic facts</vt:lpstr>
      <vt:lpstr>Some Basic facts (continued) </vt:lpstr>
      <vt:lpstr>Experimental results</vt:lpstr>
      <vt:lpstr>Systematics</vt:lpstr>
      <vt:lpstr>How do we get K∞?</vt:lpstr>
      <vt:lpstr>Dependence on N-Z : Kt</vt:lpstr>
      <vt:lpstr>Results for Kt </vt:lpstr>
      <vt:lpstr>Questions</vt:lpstr>
    </vt:vector>
  </TitlesOfParts>
  <Company>I.P.N.Orsay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Brief History of the GMR</dc:title>
  <dc:creator>Yorick BLUMENFELD</dc:creator>
  <cp:lastModifiedBy>Yorick BLUMENFELD</cp:lastModifiedBy>
  <cp:revision>29</cp:revision>
  <dcterms:created xsi:type="dcterms:W3CDTF">2020-11-23T15:45:15Z</dcterms:created>
  <dcterms:modified xsi:type="dcterms:W3CDTF">2022-07-10T20:51:30Z</dcterms:modified>
</cp:coreProperties>
</file>